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7"/>
  </p:notesMasterIdLst>
  <p:sldIdLst>
    <p:sldId id="256" r:id="rId2"/>
    <p:sldId id="257" r:id="rId3"/>
    <p:sldId id="258" r:id="rId4"/>
    <p:sldId id="259" r:id="rId5"/>
    <p:sldId id="260" r:id="rId6"/>
    <p:sldId id="261" r:id="rId7"/>
    <p:sldId id="262" r:id="rId8"/>
    <p:sldId id="502" r:id="rId9"/>
    <p:sldId id="496" r:id="rId10"/>
    <p:sldId id="498" r:id="rId11"/>
    <p:sldId id="388" r:id="rId12"/>
    <p:sldId id="349" r:id="rId13"/>
    <p:sldId id="351" r:id="rId14"/>
    <p:sldId id="355" r:id="rId15"/>
    <p:sldId id="357" r:id="rId16"/>
    <p:sldId id="379" r:id="rId17"/>
    <p:sldId id="360" r:id="rId18"/>
    <p:sldId id="504" r:id="rId19"/>
    <p:sldId id="499" r:id="rId20"/>
    <p:sldId id="267" r:id="rId21"/>
    <p:sldId id="268" r:id="rId22"/>
    <p:sldId id="269" r:id="rId23"/>
    <p:sldId id="271" r:id="rId24"/>
    <p:sldId id="273" r:id="rId25"/>
    <p:sldId id="505" r:id="rId26"/>
    <p:sldId id="289" r:id="rId27"/>
    <p:sldId id="290" r:id="rId28"/>
    <p:sldId id="291" r:id="rId29"/>
    <p:sldId id="361" r:id="rId30"/>
    <p:sldId id="299" r:id="rId31"/>
    <p:sldId id="501" r:id="rId32"/>
    <p:sldId id="303" r:id="rId33"/>
    <p:sldId id="305" r:id="rId34"/>
    <p:sldId id="306" r:id="rId35"/>
    <p:sldId id="307" r:id="rId36"/>
    <p:sldId id="309" r:id="rId37"/>
    <p:sldId id="518" r:id="rId38"/>
    <p:sldId id="519" r:id="rId39"/>
    <p:sldId id="521" r:id="rId40"/>
    <p:sldId id="287" r:id="rId41"/>
    <p:sldId id="288" r:id="rId42"/>
    <p:sldId id="517" r:id="rId43"/>
    <p:sldId id="522" r:id="rId44"/>
    <p:sldId id="523" r:id="rId45"/>
    <p:sldId id="333" r:id="rId46"/>
    <p:sldId id="489" r:id="rId47"/>
    <p:sldId id="344" r:id="rId48"/>
    <p:sldId id="335" r:id="rId49"/>
    <p:sldId id="503" r:id="rId50"/>
    <p:sldId id="338" r:id="rId51"/>
    <p:sldId id="339" r:id="rId52"/>
    <p:sldId id="340" r:id="rId53"/>
    <p:sldId id="341" r:id="rId54"/>
    <p:sldId id="342" r:id="rId55"/>
    <p:sldId id="343" r:id="rId56"/>
    <p:sldId id="345" r:id="rId57"/>
    <p:sldId id="347" r:id="rId58"/>
    <p:sldId id="348" r:id="rId59"/>
    <p:sldId id="524" r:id="rId60"/>
    <p:sldId id="350" r:id="rId61"/>
    <p:sldId id="525" r:id="rId62"/>
    <p:sldId id="352" r:id="rId63"/>
    <p:sldId id="353" r:id="rId64"/>
    <p:sldId id="526" r:id="rId65"/>
    <p:sldId id="527" r:id="rId66"/>
    <p:sldId id="354" r:id="rId67"/>
    <p:sldId id="528" r:id="rId68"/>
    <p:sldId id="356" r:id="rId69"/>
    <p:sldId id="358" r:id="rId70"/>
    <p:sldId id="359" r:id="rId71"/>
    <p:sldId id="529" r:id="rId72"/>
    <p:sldId id="530" r:id="rId73"/>
    <p:sldId id="362" r:id="rId74"/>
    <p:sldId id="363" r:id="rId75"/>
    <p:sldId id="364" r:id="rId76"/>
    <p:sldId id="365" r:id="rId77"/>
    <p:sldId id="366" r:id="rId78"/>
    <p:sldId id="367" r:id="rId79"/>
    <p:sldId id="368" r:id="rId80"/>
    <p:sldId id="369" r:id="rId81"/>
    <p:sldId id="370" r:id="rId82"/>
    <p:sldId id="371" r:id="rId83"/>
    <p:sldId id="372" r:id="rId84"/>
    <p:sldId id="373" r:id="rId85"/>
    <p:sldId id="374" r:id="rId86"/>
    <p:sldId id="375" r:id="rId87"/>
    <p:sldId id="376" r:id="rId88"/>
    <p:sldId id="377" r:id="rId89"/>
    <p:sldId id="378" r:id="rId90"/>
    <p:sldId id="531" r:id="rId91"/>
    <p:sldId id="532" r:id="rId92"/>
    <p:sldId id="409" r:id="rId93"/>
    <p:sldId id="410" r:id="rId94"/>
    <p:sldId id="473" r:id="rId95"/>
    <p:sldId id="414" r:id="rId96"/>
    <p:sldId id="415" r:id="rId97"/>
    <p:sldId id="416" r:id="rId98"/>
    <p:sldId id="417" r:id="rId99"/>
    <p:sldId id="386" r:id="rId100"/>
    <p:sldId id="387" r:id="rId101"/>
    <p:sldId id="533" r:id="rId102"/>
    <p:sldId id="389" r:id="rId103"/>
    <p:sldId id="474" r:id="rId104"/>
    <p:sldId id="392" r:id="rId105"/>
    <p:sldId id="475" r:id="rId106"/>
    <p:sldId id="395" r:id="rId107"/>
    <p:sldId id="396" r:id="rId108"/>
    <p:sldId id="397" r:id="rId109"/>
    <p:sldId id="398" r:id="rId110"/>
    <p:sldId id="399" r:id="rId111"/>
    <p:sldId id="400" r:id="rId112"/>
    <p:sldId id="401" r:id="rId113"/>
    <p:sldId id="402" r:id="rId114"/>
    <p:sldId id="476" r:id="rId115"/>
    <p:sldId id="534" r:id="rId116"/>
    <p:sldId id="405" r:id="rId117"/>
    <p:sldId id="406" r:id="rId118"/>
    <p:sldId id="419" r:id="rId119"/>
    <p:sldId id="436" r:id="rId120"/>
    <p:sldId id="437" r:id="rId121"/>
    <p:sldId id="439" r:id="rId122"/>
    <p:sldId id="440" r:id="rId123"/>
    <p:sldId id="441" r:id="rId124"/>
    <p:sldId id="535" r:id="rId125"/>
    <p:sldId id="442" r:id="rId126"/>
    <p:sldId id="443" r:id="rId127"/>
    <p:sldId id="445" r:id="rId128"/>
    <p:sldId id="446" r:id="rId129"/>
    <p:sldId id="420" r:id="rId130"/>
    <p:sldId id="421" r:id="rId131"/>
    <p:sldId id="422" r:id="rId132"/>
    <p:sldId id="423" r:id="rId133"/>
    <p:sldId id="425" r:id="rId134"/>
    <p:sldId id="427" r:id="rId135"/>
    <p:sldId id="429" r:id="rId136"/>
    <p:sldId id="430" r:id="rId137"/>
    <p:sldId id="431" r:id="rId138"/>
    <p:sldId id="432" r:id="rId139"/>
    <p:sldId id="434" r:id="rId140"/>
    <p:sldId id="435" r:id="rId141"/>
    <p:sldId id="536" r:id="rId142"/>
    <p:sldId id="280" r:id="rId143"/>
    <p:sldId id="281" r:id="rId144"/>
    <p:sldId id="282" r:id="rId145"/>
    <p:sldId id="283" r:id="rId146"/>
    <p:sldId id="284" r:id="rId147"/>
    <p:sldId id="285" r:id="rId148"/>
    <p:sldId id="286" r:id="rId149"/>
    <p:sldId id="537" r:id="rId150"/>
    <p:sldId id="538" r:id="rId151"/>
    <p:sldId id="539" r:id="rId152"/>
    <p:sldId id="293" r:id="rId153"/>
    <p:sldId id="540" r:id="rId154"/>
    <p:sldId id="294" r:id="rId155"/>
    <p:sldId id="337" r:id="rId156"/>
    <p:sldId id="541" r:id="rId157"/>
    <p:sldId id="542" r:id="rId158"/>
    <p:sldId id="543" r:id="rId159"/>
    <p:sldId id="263" r:id="rId160"/>
    <p:sldId id="264" r:id="rId161"/>
    <p:sldId id="265" r:id="rId162"/>
    <p:sldId id="266" r:id="rId163"/>
    <p:sldId id="544" r:id="rId164"/>
    <p:sldId id="545" r:id="rId165"/>
    <p:sldId id="546" r:id="rId166"/>
    <p:sldId id="270" r:id="rId167"/>
    <p:sldId id="272" r:id="rId168"/>
    <p:sldId id="547" r:id="rId169"/>
    <p:sldId id="274" r:id="rId170"/>
    <p:sldId id="275" r:id="rId171"/>
    <p:sldId id="276" r:id="rId172"/>
    <p:sldId id="277" r:id="rId173"/>
    <p:sldId id="278" r:id="rId174"/>
    <p:sldId id="548" r:id="rId175"/>
    <p:sldId id="549" r:id="rId176"/>
    <p:sldId id="550" r:id="rId177"/>
    <p:sldId id="308" r:id="rId178"/>
    <p:sldId id="551" r:id="rId179"/>
    <p:sldId id="310" r:id="rId180"/>
    <p:sldId id="311" r:id="rId181"/>
    <p:sldId id="312" r:id="rId182"/>
    <p:sldId id="552" r:id="rId183"/>
    <p:sldId id="313" r:id="rId184"/>
    <p:sldId id="314" r:id="rId185"/>
    <p:sldId id="315" r:id="rId186"/>
    <p:sldId id="316" r:id="rId187"/>
    <p:sldId id="318" r:id="rId188"/>
    <p:sldId id="319" r:id="rId189"/>
    <p:sldId id="317" r:id="rId190"/>
    <p:sldId id="320" r:id="rId191"/>
    <p:sldId id="321" r:id="rId192"/>
    <p:sldId id="322" r:id="rId193"/>
    <p:sldId id="324" r:id="rId194"/>
    <p:sldId id="325" r:id="rId195"/>
    <p:sldId id="326" r:id="rId196"/>
    <p:sldId id="327" r:id="rId197"/>
    <p:sldId id="328" r:id="rId198"/>
    <p:sldId id="329" r:id="rId199"/>
    <p:sldId id="330" r:id="rId200"/>
    <p:sldId id="331" r:id="rId201"/>
    <p:sldId id="332" r:id="rId202"/>
    <p:sldId id="553" r:id="rId203"/>
    <p:sldId id="554" r:id="rId204"/>
    <p:sldId id="555" r:id="rId205"/>
    <p:sldId id="556" r:id="rId206"/>
    <p:sldId id="557" r:id="rId207"/>
    <p:sldId id="334" r:id="rId208"/>
    <p:sldId id="558" r:id="rId209"/>
    <p:sldId id="336" r:id="rId210"/>
    <p:sldId id="559" r:id="rId211"/>
    <p:sldId id="560" r:id="rId212"/>
    <p:sldId id="561" r:id="rId213"/>
    <p:sldId id="562" r:id="rId214"/>
    <p:sldId id="563" r:id="rId215"/>
    <p:sldId id="564" r:id="rId216"/>
    <p:sldId id="565" r:id="rId217"/>
    <p:sldId id="566" r:id="rId218"/>
    <p:sldId id="567" r:id="rId219"/>
    <p:sldId id="346" r:id="rId220"/>
    <p:sldId id="568" r:id="rId221"/>
    <p:sldId id="569" r:id="rId222"/>
    <p:sldId id="570" r:id="rId223"/>
    <p:sldId id="571" r:id="rId224"/>
    <p:sldId id="572" r:id="rId225"/>
    <p:sldId id="573" r:id="rId226"/>
    <p:sldId id="574" r:id="rId227"/>
    <p:sldId id="575" r:id="rId228"/>
    <p:sldId id="576" r:id="rId229"/>
    <p:sldId id="577" r:id="rId230"/>
    <p:sldId id="578" r:id="rId231"/>
    <p:sldId id="579" r:id="rId232"/>
    <p:sldId id="580" r:id="rId233"/>
    <p:sldId id="581" r:id="rId234"/>
    <p:sldId id="449" r:id="rId235"/>
    <p:sldId id="448" r:id="rId236"/>
    <p:sldId id="450" r:id="rId237"/>
    <p:sldId id="451" r:id="rId238"/>
    <p:sldId id="452" r:id="rId239"/>
    <p:sldId id="453" r:id="rId240"/>
    <p:sldId id="454" r:id="rId241"/>
    <p:sldId id="455" r:id="rId242"/>
    <p:sldId id="456" r:id="rId243"/>
    <p:sldId id="582" r:id="rId244"/>
    <p:sldId id="583" r:id="rId245"/>
    <p:sldId id="584" r:id="rId246"/>
    <p:sldId id="585" r:id="rId247"/>
    <p:sldId id="586" r:id="rId248"/>
    <p:sldId id="587" r:id="rId249"/>
    <p:sldId id="588" r:id="rId250"/>
    <p:sldId id="589" r:id="rId251"/>
    <p:sldId id="590" r:id="rId252"/>
    <p:sldId id="591" r:id="rId253"/>
    <p:sldId id="592" r:id="rId254"/>
    <p:sldId id="593" r:id="rId255"/>
    <p:sldId id="594" r:id="rId256"/>
    <p:sldId id="595" r:id="rId257"/>
    <p:sldId id="596" r:id="rId258"/>
    <p:sldId id="457" r:id="rId259"/>
    <p:sldId id="597" r:id="rId260"/>
    <p:sldId id="598" r:id="rId261"/>
    <p:sldId id="599" r:id="rId262"/>
    <p:sldId id="600" r:id="rId263"/>
    <p:sldId id="601" r:id="rId264"/>
    <p:sldId id="602" r:id="rId265"/>
    <p:sldId id="603" r:id="rId266"/>
    <p:sldId id="604" r:id="rId267"/>
    <p:sldId id="605" r:id="rId268"/>
    <p:sldId id="606" r:id="rId269"/>
    <p:sldId id="607" r:id="rId270"/>
    <p:sldId id="608" r:id="rId271"/>
    <p:sldId id="609" r:id="rId272"/>
    <p:sldId id="610" r:id="rId273"/>
    <p:sldId id="611" r:id="rId274"/>
    <p:sldId id="612" r:id="rId275"/>
    <p:sldId id="613" r:id="rId276"/>
    <p:sldId id="614" r:id="rId277"/>
    <p:sldId id="615" r:id="rId278"/>
    <p:sldId id="616" r:id="rId279"/>
    <p:sldId id="617" r:id="rId280"/>
    <p:sldId id="618" r:id="rId281"/>
    <p:sldId id="619" r:id="rId282"/>
    <p:sldId id="620" r:id="rId283"/>
    <p:sldId id="621" r:id="rId284"/>
    <p:sldId id="622" r:id="rId285"/>
    <p:sldId id="623" r:id="rId286"/>
    <p:sldId id="624" r:id="rId287"/>
    <p:sldId id="625" r:id="rId288"/>
    <p:sldId id="626" r:id="rId289"/>
    <p:sldId id="627" r:id="rId290"/>
    <p:sldId id="628" r:id="rId291"/>
    <p:sldId id="629" r:id="rId292"/>
    <p:sldId id="390" r:id="rId293"/>
    <p:sldId id="391" r:id="rId294"/>
    <p:sldId id="630" r:id="rId295"/>
    <p:sldId id="631" r:id="rId296"/>
    <p:sldId id="292" r:id="rId297"/>
    <p:sldId id="632" r:id="rId298"/>
    <p:sldId id="633" r:id="rId299"/>
    <p:sldId id="634" r:id="rId300"/>
    <p:sldId id="635" r:id="rId301"/>
    <p:sldId id="636" r:id="rId302"/>
    <p:sldId id="304" r:id="rId303"/>
    <p:sldId id="637" r:id="rId304"/>
    <p:sldId id="382" r:id="rId305"/>
    <p:sldId id="383" r:id="rId306"/>
    <p:sldId id="384" r:id="rId307"/>
    <p:sldId id="638" r:id="rId308"/>
    <p:sldId id="639" r:id="rId309"/>
    <p:sldId id="640" r:id="rId310"/>
    <p:sldId id="641" r:id="rId311"/>
    <p:sldId id="642" r:id="rId312"/>
    <p:sldId id="643" r:id="rId313"/>
    <p:sldId id="644" r:id="rId314"/>
    <p:sldId id="645" r:id="rId315"/>
    <p:sldId id="646" r:id="rId316"/>
    <p:sldId id="647" r:id="rId317"/>
    <p:sldId id="648" r:id="rId318"/>
    <p:sldId id="649" r:id="rId319"/>
    <p:sldId id="650" r:id="rId320"/>
    <p:sldId id="651" r:id="rId321"/>
    <p:sldId id="652" r:id="rId322"/>
    <p:sldId id="653" r:id="rId323"/>
    <p:sldId id="654" r:id="rId324"/>
    <p:sldId id="655" r:id="rId325"/>
    <p:sldId id="656" r:id="rId326"/>
    <p:sldId id="657" r:id="rId327"/>
    <p:sldId id="658" r:id="rId328"/>
    <p:sldId id="659" r:id="rId329"/>
    <p:sldId id="660" r:id="rId330"/>
    <p:sldId id="661" r:id="rId331"/>
    <p:sldId id="662" r:id="rId332"/>
    <p:sldId id="663" r:id="rId333"/>
    <p:sldId id="664" r:id="rId334"/>
    <p:sldId id="665" r:id="rId335"/>
    <p:sldId id="666" r:id="rId336"/>
    <p:sldId id="667" r:id="rId337"/>
    <p:sldId id="668" r:id="rId338"/>
    <p:sldId id="669" r:id="rId339"/>
    <p:sldId id="670" r:id="rId340"/>
    <p:sldId id="671" r:id="rId341"/>
    <p:sldId id="672" r:id="rId342"/>
    <p:sldId id="673" r:id="rId343"/>
    <p:sldId id="674" r:id="rId344"/>
    <p:sldId id="675" r:id="rId345"/>
    <p:sldId id="676" r:id="rId346"/>
    <p:sldId id="677" r:id="rId347"/>
    <p:sldId id="678" r:id="rId348"/>
    <p:sldId id="679" r:id="rId349"/>
    <p:sldId id="680" r:id="rId350"/>
    <p:sldId id="681" r:id="rId351"/>
    <p:sldId id="682" r:id="rId352"/>
    <p:sldId id="683" r:id="rId353"/>
    <p:sldId id="684" r:id="rId354"/>
    <p:sldId id="279" r:id="rId355"/>
    <p:sldId id="685" r:id="rId3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324" Type="http://schemas.openxmlformats.org/officeDocument/2006/relationships/slide" Target="slides/slide323.xml"/><Relationship Id="rId345" Type="http://schemas.openxmlformats.org/officeDocument/2006/relationships/slide" Target="slides/slide344.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335" Type="http://schemas.openxmlformats.org/officeDocument/2006/relationships/slide" Target="slides/slide334.xml"/><Relationship Id="rId356" Type="http://schemas.openxmlformats.org/officeDocument/2006/relationships/slide" Target="slides/slide355.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25" Type="http://schemas.openxmlformats.org/officeDocument/2006/relationships/slide" Target="slides/slide324.xml"/><Relationship Id="rId346" Type="http://schemas.openxmlformats.org/officeDocument/2006/relationships/slide" Target="slides/slide345.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slide" Target="slides/slide335.xml"/><Relationship Id="rId357" Type="http://schemas.openxmlformats.org/officeDocument/2006/relationships/notesMaster" Target="notesMasters/notesMaster1.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347" Type="http://schemas.openxmlformats.org/officeDocument/2006/relationships/slide" Target="slides/slide346.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slide" Target="slides/slide336.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358" Type="http://schemas.openxmlformats.org/officeDocument/2006/relationships/presProps" Target="presProps.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348" Type="http://schemas.openxmlformats.org/officeDocument/2006/relationships/slide" Target="slides/slide347.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359" Type="http://schemas.openxmlformats.org/officeDocument/2006/relationships/viewProps" Target="viewProps.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theme" Target="theme/theme1.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313" Type="http://schemas.openxmlformats.org/officeDocument/2006/relationships/slide" Target="slides/slide312.xml"/><Relationship Id="rId318" Type="http://schemas.openxmlformats.org/officeDocument/2006/relationships/slide" Target="slides/slide317.xml"/><Relationship Id="rId339" Type="http://schemas.openxmlformats.org/officeDocument/2006/relationships/slide" Target="slides/slide338.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334" Type="http://schemas.openxmlformats.org/officeDocument/2006/relationships/slide" Target="slides/slide333.xml"/><Relationship Id="rId350" Type="http://schemas.openxmlformats.org/officeDocument/2006/relationships/slide" Target="slides/slide349.xml"/><Relationship Id="rId355" Type="http://schemas.openxmlformats.org/officeDocument/2006/relationships/slide" Target="slides/slide35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361" Type="http://schemas.openxmlformats.org/officeDocument/2006/relationships/tableStyles" Target="tableStyles.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4294F4-DD82-4E2E-A68C-D3BD6C47C909}" type="datetimeFigureOut">
              <a:rPr lang="en-US" smtClean="0"/>
              <a:t>10/5/2020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A4C5FF-CAFF-4BE1-866B-031CECCF57D8}" type="slidenum">
              <a:rPr lang="en-US" smtClean="0"/>
              <a:t>‹#›</a:t>
            </a:fld>
            <a:endParaRPr lang="en-US"/>
          </a:p>
        </p:txBody>
      </p:sp>
    </p:spTree>
    <p:extLst>
      <p:ext uri="{BB962C8B-B14F-4D97-AF65-F5344CB8AC3E}">
        <p14:creationId xmlns:p14="http://schemas.microsoft.com/office/powerpoint/2010/main" val="7176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960B2-57E1-42DE-8A0D-129C4FBEE2AE}" type="slidenum">
              <a:rPr lang="en-US" smtClean="0"/>
              <a:pPr/>
              <a:t>66</a:t>
            </a:fld>
            <a:endParaRPr lang="en-US"/>
          </a:p>
        </p:txBody>
      </p:sp>
    </p:spTree>
    <p:extLst>
      <p:ext uri="{BB962C8B-B14F-4D97-AF65-F5344CB8AC3E}">
        <p14:creationId xmlns:p14="http://schemas.microsoft.com/office/powerpoint/2010/main" val="1038441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02172A5C-A05A-424F-B0A1-2FC166CD40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C275D85-6298-4BE4-9CD4-651DEC21E822}" type="slidenum">
              <a:rPr lang="en-US" altLang="en-US"/>
              <a:pPr/>
              <a:t>254</a:t>
            </a:fld>
            <a:endParaRPr lang="en-US" altLang="en-US"/>
          </a:p>
        </p:txBody>
      </p:sp>
      <p:sp>
        <p:nvSpPr>
          <p:cNvPr id="62467" name="Rectangle 2">
            <a:extLst>
              <a:ext uri="{FF2B5EF4-FFF2-40B4-BE49-F238E27FC236}">
                <a16:creationId xmlns:a16="http://schemas.microsoft.com/office/drawing/2014/main" id="{FF82B943-443E-4D7B-BB7D-DC9B3CFF729D}"/>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E47C2AA1-A7C2-4474-A7D2-8E3022FF2A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Reye’s Syndrome:  occurs after a viral illness and presents with intractable vomiting, decreased mental status (encephalopathy) and abnormal lab values (liver, glucose, blood clotting times).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004F0A4C-2602-4586-B166-B47D628273D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5E641A-F615-42AA-A8FA-48B1B790516A}" type="slidenum">
              <a:rPr lang="en-US" altLang="en-US"/>
              <a:pPr/>
              <a:t>255</a:t>
            </a:fld>
            <a:endParaRPr lang="en-US" altLang="en-US"/>
          </a:p>
        </p:txBody>
      </p:sp>
      <p:sp>
        <p:nvSpPr>
          <p:cNvPr id="63491" name="Rectangle 2">
            <a:extLst>
              <a:ext uri="{FF2B5EF4-FFF2-40B4-BE49-F238E27FC236}">
                <a16:creationId xmlns:a16="http://schemas.microsoft.com/office/drawing/2014/main" id="{EA419200-F4CA-4436-97C7-278AF6F3868D}"/>
              </a:ext>
            </a:extLst>
          </p:cNvPr>
          <p:cNvSpPr>
            <a:spLocks noGrp="1" noRot="1" noChangeAspect="1" noChangeArrowheads="1" noTextEdit="1"/>
          </p:cNvSpPr>
          <p:nvPr>
            <p:ph type="sldImg"/>
          </p:nvPr>
        </p:nvSpPr>
        <p:spPr>
          <a:ln/>
        </p:spPr>
      </p:sp>
      <p:sp>
        <p:nvSpPr>
          <p:cNvPr id="63492" name="Rectangle 3">
            <a:extLst>
              <a:ext uri="{FF2B5EF4-FFF2-40B4-BE49-F238E27FC236}">
                <a16:creationId xmlns:a16="http://schemas.microsoft.com/office/drawing/2014/main" id="{E9B90507-50FE-4002-A683-2E5264FBE15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39534DAB-42ED-4C68-A692-64D04CF4EB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D4727E5-2AFE-4639-B31F-DE400D790225}" type="slidenum">
              <a:rPr lang="en-US" altLang="en-US"/>
              <a:pPr/>
              <a:t>256</a:t>
            </a:fld>
            <a:endParaRPr lang="en-US" altLang="en-US"/>
          </a:p>
        </p:txBody>
      </p:sp>
      <p:sp>
        <p:nvSpPr>
          <p:cNvPr id="64515" name="Rectangle 2">
            <a:extLst>
              <a:ext uri="{FF2B5EF4-FFF2-40B4-BE49-F238E27FC236}">
                <a16:creationId xmlns:a16="http://schemas.microsoft.com/office/drawing/2014/main" id="{652F9334-A936-4938-97C9-05CD5F528F5F}"/>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F8C68223-B9AA-40A6-9D46-5CDD852FE2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In OA, non-drug measures such as wt. reduction and exercise should be encouraged.  For pain relief, paracetamol is often adequate and should be tried first.  Alternatively, a low-dose NSAID (brufen) can be used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089513AF-1193-4A6A-A155-1FF3914C72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1B51CC5-4057-417A-85E6-19A44CE5891E}" type="slidenum">
              <a:rPr lang="en-US" altLang="en-US"/>
              <a:pPr/>
              <a:t>260</a:t>
            </a:fld>
            <a:endParaRPr lang="en-US" altLang="en-US"/>
          </a:p>
        </p:txBody>
      </p:sp>
      <p:sp>
        <p:nvSpPr>
          <p:cNvPr id="65539" name="Rectangle 2">
            <a:extLst>
              <a:ext uri="{FF2B5EF4-FFF2-40B4-BE49-F238E27FC236}">
                <a16:creationId xmlns:a16="http://schemas.microsoft.com/office/drawing/2014/main" id="{82FA7A23-F163-45F0-8C92-7BD9EBBC1655}"/>
              </a:ext>
            </a:extLst>
          </p:cNvPr>
          <p:cNvSpPr>
            <a:spLocks noGrp="1" noRot="1" noChangeAspect="1" noChangeArrowheads="1" noTextEdit="1"/>
          </p:cNvSpPr>
          <p:nvPr>
            <p:ph type="sldImg"/>
          </p:nvPr>
        </p:nvSpPr>
        <p:spPr>
          <a:ln/>
        </p:spPr>
      </p:sp>
      <p:sp>
        <p:nvSpPr>
          <p:cNvPr id="65540" name="Rectangle 3">
            <a:extLst>
              <a:ext uri="{FF2B5EF4-FFF2-40B4-BE49-F238E27FC236}">
                <a16:creationId xmlns:a16="http://schemas.microsoft.com/office/drawing/2014/main" id="{A04FC486-2263-4304-89EE-2DB5290592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COX 1 enzymes help protect stomach lining, therefore, when blocked/inhibited by NSAIDs, may cause stomach upset/peptic ulcers with drug overuse.  COX 2 concerned with pain/inflammation</a:t>
            </a:r>
          </a:p>
          <a:p>
            <a:pPr eaLnBrk="1" hangingPunct="1"/>
            <a:endParaRPr lang="en-US" altLang="en-US">
              <a:latin typeface="Arial" panose="020B0604020202020204" pitchFamily="34" charset="0"/>
              <a:cs typeface="Arial" panose="020B0604020202020204" pitchFamily="34" charset="0"/>
            </a:endParaRPr>
          </a:p>
          <a:p>
            <a:pPr eaLnBrk="1" hangingPunct="1"/>
            <a:r>
              <a:rPr lang="en-US" altLang="en-US">
                <a:latin typeface="Arial" panose="020B0604020202020204" pitchFamily="34" charset="0"/>
                <a:cs typeface="Arial" panose="020B0604020202020204" pitchFamily="34" charset="0"/>
              </a:rPr>
              <a:t>Pain relief will start soon after the 1</a:t>
            </a:r>
            <a:r>
              <a:rPr lang="en-US" altLang="en-US" baseline="30000">
                <a:latin typeface="Arial" panose="020B0604020202020204" pitchFamily="34" charset="0"/>
                <a:cs typeface="Arial" panose="020B0604020202020204" pitchFamily="34" charset="0"/>
              </a:rPr>
              <a:t>st</a:t>
            </a:r>
            <a:r>
              <a:rPr lang="en-US" altLang="en-US">
                <a:latin typeface="Arial" panose="020B0604020202020204" pitchFamily="34" charset="0"/>
                <a:cs typeface="Arial" panose="020B0604020202020204" pitchFamily="34" charset="0"/>
              </a:rPr>
              <a:t> dose, full analgesic effect after 1 week; but full anti-inflammatory effect may not be achieved for up to 3 weeks</a:t>
            </a:r>
          </a:p>
          <a:p>
            <a:pPr eaLnBrk="1" hangingPunct="1"/>
            <a:r>
              <a:rPr lang="en-US" altLang="en-US">
                <a:latin typeface="Arial" panose="020B0604020202020204" pitchFamily="34" charset="0"/>
                <a:cs typeface="Arial" panose="020B0604020202020204" pitchFamily="34" charset="0"/>
              </a:rPr>
              <a:t>Differences in anti-inflammatory activity are small, but there is considerable variation in individual pt. tolerance.  Main differences between the various NSAIDS are in the incidence and type of side effects.  60% of patients will respond to any/all; the remaining 40% will respond well to some and not so well to others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4F0112FD-D60E-4257-981E-74CDC2A040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9343A1-4DEF-451E-B84C-CC140647E3DC}" type="slidenum">
              <a:rPr lang="en-US" altLang="en-US"/>
              <a:pPr/>
              <a:t>261</a:t>
            </a:fld>
            <a:endParaRPr lang="en-US" altLang="en-US"/>
          </a:p>
        </p:txBody>
      </p:sp>
      <p:sp>
        <p:nvSpPr>
          <p:cNvPr id="66563" name="Rectangle 2">
            <a:extLst>
              <a:ext uri="{FF2B5EF4-FFF2-40B4-BE49-F238E27FC236}">
                <a16:creationId xmlns:a16="http://schemas.microsoft.com/office/drawing/2014/main" id="{206108C3-D76D-43E7-9440-DE92571B7CCE}"/>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82DF2B4D-85CF-438B-A71D-4689F6B558C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GI upset:  N&amp;V, heartburn, epigastric pain</a:t>
            </a:r>
          </a:p>
          <a:p>
            <a:pPr eaLnBrk="1" hangingPunct="1"/>
            <a:r>
              <a:rPr lang="en-US" altLang="en-US">
                <a:latin typeface="Arial" panose="020B0604020202020204" pitchFamily="34" charset="0"/>
                <a:cs typeface="Arial" panose="020B0604020202020204" pitchFamily="34" charset="0"/>
              </a:rPr>
              <a:t>Adding more than one at a time will not increase their effect, wasteful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8B26677F-A15C-4A13-9950-0E4E10C48C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A577678-9112-463A-8515-81455EFBD1AF}" type="slidenum">
              <a:rPr lang="en-US" altLang="en-US"/>
              <a:pPr/>
              <a:t>262</a:t>
            </a:fld>
            <a:endParaRPr lang="en-US" altLang="en-US"/>
          </a:p>
        </p:txBody>
      </p:sp>
      <p:sp>
        <p:nvSpPr>
          <p:cNvPr id="67587" name="Rectangle 2">
            <a:extLst>
              <a:ext uri="{FF2B5EF4-FFF2-40B4-BE49-F238E27FC236}">
                <a16:creationId xmlns:a16="http://schemas.microsoft.com/office/drawing/2014/main" id="{DBA55027-6B21-4379-AC15-1F800B29BCDA}"/>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9381B865-AE6B-4A52-8FA8-384FA625E7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F75E5456-E731-4315-8AA4-7D04651F44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CCD26B-30B6-4385-967E-0E2DA06C5529}" type="slidenum">
              <a:rPr lang="en-US" altLang="en-US"/>
              <a:pPr/>
              <a:t>275</a:t>
            </a:fld>
            <a:endParaRPr lang="en-US" altLang="en-US"/>
          </a:p>
        </p:txBody>
      </p:sp>
      <p:sp>
        <p:nvSpPr>
          <p:cNvPr id="29699" name="Rectangle 2">
            <a:extLst>
              <a:ext uri="{FF2B5EF4-FFF2-40B4-BE49-F238E27FC236}">
                <a16:creationId xmlns:a16="http://schemas.microsoft.com/office/drawing/2014/main" id="{7F7D67C2-4A52-4C9F-951B-00130D09DE09}"/>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F4BA12CE-09B8-4207-B924-3DADF83447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Adrenocorticotrophic hormone (ACTH); will talk about mineralocorticoids with cardiac drugs/diuretics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40F5CB7-1F8C-4541-846D-BBC40B6E39A0}"/>
              </a:ext>
            </a:extLst>
          </p:cNvPr>
          <p:cNvSpPr>
            <a:spLocks noGrp="1" noChangeArrowheads="1"/>
          </p:cNvSpPr>
          <p:nvPr>
            <p:ph type="sldNum" sz="quarter" idx="5"/>
          </p:nvPr>
        </p:nvSpPr>
        <p:spPr>
          <a:ln/>
        </p:spPr>
        <p:txBody>
          <a:bodyPr/>
          <a:lstStyle/>
          <a:p>
            <a:fld id="{CA6B3E00-45B8-48ED-B73C-3E83AFFFBE51}" type="slidenum">
              <a:rPr lang="en-US" altLang="en-US"/>
              <a:pPr/>
              <a:t>294</a:t>
            </a:fld>
            <a:endParaRPr lang="en-US" altLang="en-US"/>
          </a:p>
        </p:txBody>
      </p:sp>
      <p:sp>
        <p:nvSpPr>
          <p:cNvPr id="143362" name="Rectangle 2">
            <a:extLst>
              <a:ext uri="{FF2B5EF4-FFF2-40B4-BE49-F238E27FC236}">
                <a16:creationId xmlns:a16="http://schemas.microsoft.com/office/drawing/2014/main" id="{416AF4DF-6D88-4712-B2D7-582568F4BE0D}"/>
              </a:ext>
            </a:extLst>
          </p:cNvPr>
          <p:cNvSpPr>
            <a:spLocks noGrp="1" noRot="1" noChangeAspect="1" noChangeArrowheads="1" noTextEdit="1"/>
          </p:cNvSpPr>
          <p:nvPr>
            <p:ph type="sldImg"/>
          </p:nvPr>
        </p:nvSpPr>
        <p:spPr>
          <a:ln/>
        </p:spPr>
      </p:sp>
      <p:sp>
        <p:nvSpPr>
          <p:cNvPr id="143363" name="Rectangle 3">
            <a:extLst>
              <a:ext uri="{FF2B5EF4-FFF2-40B4-BE49-F238E27FC236}">
                <a16:creationId xmlns:a16="http://schemas.microsoft.com/office/drawing/2014/main" id="{B6828CDC-4C8D-4194-8CF9-A4E404326D6C}"/>
              </a:ext>
            </a:extLst>
          </p:cNvPr>
          <p:cNvSpPr>
            <a:spLocks noGrp="1" noChangeArrowheads="1"/>
          </p:cNvSpPr>
          <p:nvPr>
            <p:ph type="body" idx="1"/>
          </p:nvPr>
        </p:nvSpPr>
        <p:spPr/>
        <p:txBody>
          <a:bodyPr/>
          <a:lstStyle/>
          <a:p>
            <a:r>
              <a:rPr lang="en-US" altLang="en-US"/>
              <a:t>More expensive than oral tablets (salbutamol = 24 Ksh/ for a pack of 30; an inhaler costs 260/-)</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C720B1E-ACB5-414C-93A5-416036F97EB1}"/>
              </a:ext>
            </a:extLst>
          </p:cNvPr>
          <p:cNvSpPr>
            <a:spLocks noGrp="1" noChangeArrowheads="1"/>
          </p:cNvSpPr>
          <p:nvPr>
            <p:ph type="sldNum" sz="quarter" idx="5"/>
          </p:nvPr>
        </p:nvSpPr>
        <p:spPr>
          <a:ln/>
        </p:spPr>
        <p:txBody>
          <a:bodyPr/>
          <a:lstStyle/>
          <a:p>
            <a:fld id="{D2F0D64A-F5C6-42AD-B976-0B7CEC62B241}" type="slidenum">
              <a:rPr lang="en-US" altLang="en-US"/>
              <a:pPr/>
              <a:t>295</a:t>
            </a:fld>
            <a:endParaRPr lang="en-US" altLang="en-US"/>
          </a:p>
        </p:txBody>
      </p:sp>
      <p:sp>
        <p:nvSpPr>
          <p:cNvPr id="144386" name="Rectangle 2">
            <a:extLst>
              <a:ext uri="{FF2B5EF4-FFF2-40B4-BE49-F238E27FC236}">
                <a16:creationId xmlns:a16="http://schemas.microsoft.com/office/drawing/2014/main" id="{0F30312E-CD57-443C-B180-407A0553FF8C}"/>
              </a:ext>
            </a:extLst>
          </p:cNvPr>
          <p:cNvSpPr>
            <a:spLocks noGrp="1" noRot="1" noChangeAspect="1" noChangeArrowheads="1" noTextEdit="1"/>
          </p:cNvSpPr>
          <p:nvPr>
            <p:ph type="sldImg"/>
          </p:nvPr>
        </p:nvSpPr>
        <p:spPr>
          <a:ln/>
        </p:spPr>
      </p:sp>
      <p:sp>
        <p:nvSpPr>
          <p:cNvPr id="144387" name="Rectangle 3">
            <a:extLst>
              <a:ext uri="{FF2B5EF4-FFF2-40B4-BE49-F238E27FC236}">
                <a16:creationId xmlns:a16="http://schemas.microsoft.com/office/drawing/2014/main" id="{92D03815-9D27-4E7B-AC05-4D3FC206C049}"/>
              </a:ext>
            </a:extLst>
          </p:cNvPr>
          <p:cNvSpPr>
            <a:spLocks noGrp="1" noChangeArrowheads="1"/>
          </p:cNvSpPr>
          <p:nvPr>
            <p:ph type="body" idx="1"/>
          </p:nvPr>
        </p:nvSpPr>
        <p:spPr/>
        <p:txBody>
          <a:bodyPr/>
          <a:lstStyle/>
          <a:p>
            <a:r>
              <a:rPr lang="en-US" altLang="en-US"/>
              <a:t>AMREF books calls this the “drug of choice” for children, to manage long-term chronic asthma; use preferred over that of theophylline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83A4498-2250-4AB3-8629-2B3199F19231}"/>
              </a:ext>
            </a:extLst>
          </p:cNvPr>
          <p:cNvSpPr>
            <a:spLocks noGrp="1" noChangeArrowheads="1"/>
          </p:cNvSpPr>
          <p:nvPr>
            <p:ph type="sldNum" sz="quarter" idx="5"/>
          </p:nvPr>
        </p:nvSpPr>
        <p:spPr>
          <a:ln/>
        </p:spPr>
        <p:txBody>
          <a:bodyPr/>
          <a:lstStyle/>
          <a:p>
            <a:fld id="{0C5CC56E-19E6-4979-BEE8-D0FCC7A640FB}" type="slidenum">
              <a:rPr lang="en-US" altLang="en-US"/>
              <a:pPr/>
              <a:t>296</a:t>
            </a:fld>
            <a:endParaRPr lang="en-US" altLang="en-US"/>
          </a:p>
        </p:txBody>
      </p:sp>
      <p:sp>
        <p:nvSpPr>
          <p:cNvPr id="75778" name="Rectangle 2">
            <a:extLst>
              <a:ext uri="{FF2B5EF4-FFF2-40B4-BE49-F238E27FC236}">
                <a16:creationId xmlns:a16="http://schemas.microsoft.com/office/drawing/2014/main" id="{E5CE6DC9-CA20-47E3-9EA6-F2F92682E40E}"/>
              </a:ext>
            </a:extLst>
          </p:cNvPr>
          <p:cNvSpPr>
            <a:spLocks noGrp="1" noRot="1" noChangeAspect="1" noChangeArrowheads="1" noTextEdit="1"/>
          </p:cNvSpPr>
          <p:nvPr>
            <p:ph type="sldImg"/>
          </p:nvPr>
        </p:nvSpPr>
        <p:spPr>
          <a:ln/>
        </p:spPr>
      </p:sp>
      <p:sp>
        <p:nvSpPr>
          <p:cNvPr id="75779" name="Rectangle 3">
            <a:extLst>
              <a:ext uri="{FF2B5EF4-FFF2-40B4-BE49-F238E27FC236}">
                <a16:creationId xmlns:a16="http://schemas.microsoft.com/office/drawing/2014/main" id="{3B25BC29-9AAB-4FC6-9EA4-BAA197409725}"/>
              </a:ext>
            </a:extLst>
          </p:cNvPr>
          <p:cNvSpPr>
            <a:spLocks noGrp="1" noChangeArrowheads="1"/>
          </p:cNvSpPr>
          <p:nvPr>
            <p:ph type="body" idx="1"/>
          </p:nvPr>
        </p:nvSpPr>
        <p:spPr/>
        <p:txBody>
          <a:bodyPr/>
          <a:lstStyle/>
          <a:p>
            <a:r>
              <a:rPr lang="en-US" altLang="en-US"/>
              <a:t>cGMP = cyclic guanosine monophosphate = decreased levels of this produce bronchodilation</a:t>
            </a:r>
          </a:p>
          <a:p>
            <a:r>
              <a:rPr lang="en-US" altLang="en-US"/>
              <a:t>Available as a combination product called </a:t>
            </a:r>
            <a:r>
              <a:rPr lang="en-US" altLang="en-US" i="1"/>
              <a:t>Combivent:  Salbutamol + Ipratropium</a:t>
            </a:r>
          </a:p>
          <a:p>
            <a:r>
              <a:rPr lang="en-US" altLang="en-US" i="1"/>
              <a:t>Anticholinergic effects would be things like dry mouth, blurred vision, decreased urinary output</a:t>
            </a:r>
          </a:p>
          <a:p>
            <a:r>
              <a:rPr lang="en-US" altLang="en-US" i="1"/>
              <a:t>Cholinergic receptors are part of the parasympathetic nervous system = their action would be to increase bronchial constriction (neurotransmitter released from para. stimulation is “acetylcholine”)</a:t>
            </a: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7A2B619B-5D37-42F2-BC89-B004228E5FD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0A1B62-3F2B-48D1-91EF-DE34E22F5CDC}" type="slidenum">
              <a:rPr lang="en-US" altLang="en-US"/>
              <a:pPr/>
              <a:t>233</a:t>
            </a:fld>
            <a:endParaRPr lang="en-US" altLang="en-US"/>
          </a:p>
        </p:txBody>
      </p:sp>
      <p:sp>
        <p:nvSpPr>
          <p:cNvPr id="50179" name="Rectangle 2">
            <a:extLst>
              <a:ext uri="{FF2B5EF4-FFF2-40B4-BE49-F238E27FC236}">
                <a16:creationId xmlns:a16="http://schemas.microsoft.com/office/drawing/2014/main" id="{423E73E1-890A-4F75-AE2A-E13A6CA3AA61}"/>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E2323812-6F65-4F04-A869-988A9AB154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Endorphins are chemical substances produced in the body which, when released, produce a “euphoria”-like effect</a:t>
            </a:r>
          </a:p>
          <a:p>
            <a:pPr eaLnBrk="1" hangingPunct="1"/>
            <a:endParaRPr lang="en-US" altLang="en-US">
              <a:latin typeface="Arial" panose="020B0604020202020204" pitchFamily="34" charset="0"/>
              <a:cs typeface="Arial" panose="020B0604020202020204" pitchFamily="34" charset="0"/>
            </a:endParaRPr>
          </a:p>
          <a:p>
            <a:pPr eaLnBrk="1" hangingPunct="1"/>
            <a:endParaRPr lang="en-US" altLang="en-US">
              <a:latin typeface="Arial" panose="020B0604020202020204" pitchFamily="34" charset="0"/>
              <a:cs typeface="Arial" panose="020B0604020202020204" pitchFamily="34" charset="0"/>
            </a:endParaRPr>
          </a:p>
          <a:p>
            <a:pPr eaLnBrk="1" hangingPunct="1"/>
            <a:r>
              <a:rPr lang="en-US" altLang="en-US">
                <a:latin typeface="Arial" panose="020B0604020202020204" pitchFamily="34" charset="0"/>
                <a:cs typeface="Arial" panose="020B0604020202020204" pitchFamily="34" charset="0"/>
              </a:rPr>
              <a:t>Endorphins:  “opiate-like” peptides produced naturally by the body at neural synapses at various points in the CNS, where they modulate the transmission of pain perceptions.  Endorphins raise the pain threshold, and produce sedation and euphoria.</a:t>
            </a:r>
          </a:p>
          <a:p>
            <a:pPr eaLnBrk="1" hangingPunct="1"/>
            <a:r>
              <a:rPr lang="en-US" altLang="en-US">
                <a:latin typeface="Arial" panose="020B0604020202020204" pitchFamily="34" charset="0"/>
                <a:cs typeface="Arial" panose="020B0604020202020204" pitchFamily="34" charset="0"/>
              </a:rPr>
              <a:t>Receptor sites:  midbrain and posterior horn of sc, thalamus, hypothalamus, limb↑ ic system</a:t>
            </a:r>
          </a:p>
          <a:p>
            <a:pPr eaLnBrk="1" hangingPunct="1"/>
            <a:r>
              <a:rPr lang="en-US" altLang="en-US">
                <a:latin typeface="Arial" panose="020B0604020202020204" pitchFamily="34" charset="0"/>
                <a:cs typeface="Arial" panose="020B0604020202020204" pitchFamily="34" charset="0"/>
              </a:rPr>
              <a:t>Vasodilatation:  causes flushing of face, diaphoresis</a:t>
            </a:r>
          </a:p>
        </p:txBody>
      </p:sp>
    </p:spTree>
    <p:extLst>
      <p:ext uri="{BB962C8B-B14F-4D97-AF65-F5344CB8AC3E}">
        <p14:creationId xmlns:p14="http://schemas.microsoft.com/office/powerpoint/2010/main" val="18655025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9E86170-BBD0-43CC-8E7A-076E800730B7}"/>
              </a:ext>
            </a:extLst>
          </p:cNvPr>
          <p:cNvSpPr>
            <a:spLocks noGrp="1" noChangeArrowheads="1"/>
          </p:cNvSpPr>
          <p:nvPr>
            <p:ph type="sldNum" sz="quarter" idx="5"/>
          </p:nvPr>
        </p:nvSpPr>
        <p:spPr>
          <a:ln/>
        </p:spPr>
        <p:txBody>
          <a:bodyPr/>
          <a:lstStyle/>
          <a:p>
            <a:fld id="{F4AEAE00-30C5-439F-AB64-110C19DEC870}" type="slidenum">
              <a:rPr lang="en-US" altLang="en-US"/>
              <a:pPr/>
              <a:t>298</a:t>
            </a:fld>
            <a:endParaRPr lang="en-US" altLang="en-US"/>
          </a:p>
        </p:txBody>
      </p:sp>
      <p:sp>
        <p:nvSpPr>
          <p:cNvPr id="67586" name="Rectangle 2">
            <a:extLst>
              <a:ext uri="{FF2B5EF4-FFF2-40B4-BE49-F238E27FC236}">
                <a16:creationId xmlns:a16="http://schemas.microsoft.com/office/drawing/2014/main" id="{4A8325DE-0271-49B7-8434-ED9C2C6D63F3}"/>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D9B04EC3-436F-40AA-842B-596012E71A9A}"/>
              </a:ext>
            </a:extLst>
          </p:cNvPr>
          <p:cNvSpPr>
            <a:spLocks noGrp="1" noChangeArrowheads="1"/>
          </p:cNvSpPr>
          <p:nvPr>
            <p:ph type="body" idx="1"/>
          </p:nvPr>
        </p:nvSpPr>
        <p:spPr/>
        <p:txBody>
          <a:bodyPr/>
          <a:lstStyle/>
          <a:p>
            <a:r>
              <a:rPr lang="en-US" altLang="en-US"/>
              <a:t>Inhibits enzyme phosphodiasterase in bronchial muscle, causing it to relax and thus relieve bronchospasm</a:t>
            </a:r>
          </a:p>
          <a:p>
            <a:r>
              <a:rPr lang="en-US" altLang="en-US"/>
              <a:t>Appear to increase the central respiratory centre’s sensitivity to CO2 and thereby stimulate the respiratory drive; Also will decrease diaphragmatic fatigue and improve cardiac ventricular function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F6DD4FE-EAF6-4A68-9FB9-C1301567A7C7}"/>
              </a:ext>
            </a:extLst>
          </p:cNvPr>
          <p:cNvSpPr>
            <a:spLocks noGrp="1" noChangeArrowheads="1"/>
          </p:cNvSpPr>
          <p:nvPr>
            <p:ph type="sldNum" sz="quarter" idx="5"/>
          </p:nvPr>
        </p:nvSpPr>
        <p:spPr>
          <a:ln/>
        </p:spPr>
        <p:txBody>
          <a:bodyPr/>
          <a:lstStyle/>
          <a:p>
            <a:fld id="{BB05F309-8706-4FA2-8795-7B3B0FBF5372}" type="slidenum">
              <a:rPr lang="en-US" altLang="en-US"/>
              <a:pPr/>
              <a:t>299</a:t>
            </a:fld>
            <a:endParaRPr lang="en-US" altLang="en-US"/>
          </a:p>
        </p:txBody>
      </p:sp>
      <p:sp>
        <p:nvSpPr>
          <p:cNvPr id="63490" name="Rectangle 2">
            <a:extLst>
              <a:ext uri="{FF2B5EF4-FFF2-40B4-BE49-F238E27FC236}">
                <a16:creationId xmlns:a16="http://schemas.microsoft.com/office/drawing/2014/main" id="{6ADBB71E-91F3-4DA6-A624-7B450F09E88F}"/>
              </a:ext>
            </a:extLst>
          </p:cNvPr>
          <p:cNvSpPr>
            <a:spLocks noGrp="1" noRot="1" noChangeAspect="1" noChangeArrowheads="1" noTextEdit="1"/>
          </p:cNvSpPr>
          <p:nvPr>
            <p:ph type="sldImg"/>
          </p:nvPr>
        </p:nvSpPr>
        <p:spPr>
          <a:ln/>
        </p:spPr>
      </p:sp>
      <p:sp>
        <p:nvSpPr>
          <p:cNvPr id="63491" name="Rectangle 3">
            <a:extLst>
              <a:ext uri="{FF2B5EF4-FFF2-40B4-BE49-F238E27FC236}">
                <a16:creationId xmlns:a16="http://schemas.microsoft.com/office/drawing/2014/main" id="{0923E17E-DE9E-46EB-9879-866A2395DC40}"/>
              </a:ext>
            </a:extLst>
          </p:cNvPr>
          <p:cNvSpPr>
            <a:spLocks noGrp="1" noChangeArrowheads="1"/>
          </p:cNvSpPr>
          <p:nvPr>
            <p:ph type="body" idx="1"/>
          </p:nvPr>
        </p:nvSpPr>
        <p:spPr/>
        <p:txBody>
          <a:bodyPr/>
          <a:lstStyle/>
          <a:p>
            <a:r>
              <a:rPr lang="en-US" altLang="en-US"/>
              <a:t>Liver disease, CHF, prolonged high fever can decrease metabolism and prolong half-life</a:t>
            </a:r>
          </a:p>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A410C3C-7CBB-4D4F-980A-2DF2C8E891C6}"/>
              </a:ext>
            </a:extLst>
          </p:cNvPr>
          <p:cNvSpPr>
            <a:spLocks noGrp="1" noChangeArrowheads="1"/>
          </p:cNvSpPr>
          <p:nvPr>
            <p:ph type="sldNum" sz="quarter" idx="5"/>
          </p:nvPr>
        </p:nvSpPr>
        <p:spPr>
          <a:ln/>
        </p:spPr>
        <p:txBody>
          <a:bodyPr/>
          <a:lstStyle/>
          <a:p>
            <a:fld id="{E3EE40B0-9FC8-4EA5-94F2-A40DD72E01EE}" type="slidenum">
              <a:rPr lang="en-US" altLang="en-US"/>
              <a:pPr/>
              <a:t>300</a:t>
            </a:fld>
            <a:endParaRPr lang="en-US" altLang="en-US"/>
          </a:p>
        </p:txBody>
      </p:sp>
      <p:sp>
        <p:nvSpPr>
          <p:cNvPr id="65538" name="Rectangle 2">
            <a:extLst>
              <a:ext uri="{FF2B5EF4-FFF2-40B4-BE49-F238E27FC236}">
                <a16:creationId xmlns:a16="http://schemas.microsoft.com/office/drawing/2014/main" id="{040A64B2-6171-4C9D-8568-A9511D71BC71}"/>
              </a:ext>
            </a:extLst>
          </p:cNvPr>
          <p:cNvSpPr>
            <a:spLocks noGrp="1" noRot="1" noChangeAspect="1" noChangeArrowheads="1" noTextEdit="1"/>
          </p:cNvSpPr>
          <p:nvPr>
            <p:ph type="sldImg"/>
          </p:nvPr>
        </p:nvSpPr>
        <p:spPr>
          <a:ln/>
        </p:spPr>
      </p:sp>
      <p:sp>
        <p:nvSpPr>
          <p:cNvPr id="65539" name="Rectangle 3">
            <a:extLst>
              <a:ext uri="{FF2B5EF4-FFF2-40B4-BE49-F238E27FC236}">
                <a16:creationId xmlns:a16="http://schemas.microsoft.com/office/drawing/2014/main" id="{565B2C4B-FA09-422C-AA1D-3B513B9C99C6}"/>
              </a:ext>
            </a:extLst>
          </p:cNvPr>
          <p:cNvSpPr>
            <a:spLocks noGrp="1" noChangeArrowheads="1"/>
          </p:cNvSpPr>
          <p:nvPr>
            <p:ph type="body" idx="1"/>
          </p:nvPr>
        </p:nvSpPr>
        <p:spPr/>
        <p:txBody>
          <a:bodyPr/>
          <a:lstStyle/>
          <a:p>
            <a:r>
              <a:rPr lang="en-US" altLang="en-US"/>
              <a:t>Loading dose:  to achieve rapid therapeutic concentration:  either po or IV = to achieve peak onset of action within 1 hr</a:t>
            </a:r>
          </a:p>
          <a:p>
            <a:r>
              <a:rPr lang="en-US" altLang="en-US"/>
              <a:t>Not a first-line choice for acute asthma attacks, although may use together with Salbutamol; </a:t>
            </a:r>
          </a:p>
          <a:p>
            <a:r>
              <a:rPr lang="en-US" altLang="en-US"/>
              <a:t>Good for EMERGENCIES:  give by SLOW IV push over 20 minutes</a:t>
            </a:r>
          </a:p>
          <a:p>
            <a:r>
              <a:rPr lang="en-US" altLang="en-US"/>
              <a:t>BOOK SAYS:  “Oral aminophylline 1</a:t>
            </a:r>
            <a:r>
              <a:rPr lang="en-US" altLang="en-US" baseline="30000"/>
              <a:t>st</a:t>
            </a:r>
            <a:r>
              <a:rPr lang="en-US" altLang="en-US"/>
              <a:t> drug of choice to manage chronic asthma in adults” (p. 299)</a:t>
            </a:r>
          </a:p>
          <a:p>
            <a:r>
              <a:rPr lang="en-US" altLang="en-US"/>
              <a:t>It’s cheap:  41 Ksh/ for pack of 30</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AB3601F-9F99-4CD6-96B9-A913FEDCE3B1}"/>
              </a:ext>
            </a:extLst>
          </p:cNvPr>
          <p:cNvSpPr>
            <a:spLocks noGrp="1" noChangeArrowheads="1"/>
          </p:cNvSpPr>
          <p:nvPr>
            <p:ph type="sldNum" sz="quarter" idx="5"/>
          </p:nvPr>
        </p:nvSpPr>
        <p:spPr>
          <a:ln/>
        </p:spPr>
        <p:txBody>
          <a:bodyPr/>
          <a:lstStyle/>
          <a:p>
            <a:fld id="{D4E90F22-41B9-453F-B40B-243DE7AD8995}" type="slidenum">
              <a:rPr lang="en-US" altLang="en-US"/>
              <a:pPr/>
              <a:t>301</a:t>
            </a:fld>
            <a:endParaRPr lang="en-US" altLang="en-US"/>
          </a:p>
        </p:txBody>
      </p:sp>
      <p:sp>
        <p:nvSpPr>
          <p:cNvPr id="90114" name="Rectangle 2">
            <a:extLst>
              <a:ext uri="{FF2B5EF4-FFF2-40B4-BE49-F238E27FC236}">
                <a16:creationId xmlns:a16="http://schemas.microsoft.com/office/drawing/2014/main" id="{27D84E09-6CE4-4691-9549-DF98A8DE04F2}"/>
              </a:ext>
            </a:extLst>
          </p:cNvPr>
          <p:cNvSpPr>
            <a:spLocks noGrp="1" noRot="1" noChangeAspect="1" noChangeArrowheads="1" noTextEdit="1"/>
          </p:cNvSpPr>
          <p:nvPr>
            <p:ph type="sldImg"/>
          </p:nvPr>
        </p:nvSpPr>
        <p:spPr>
          <a:ln/>
        </p:spPr>
      </p:sp>
      <p:sp>
        <p:nvSpPr>
          <p:cNvPr id="90115" name="Rectangle 3">
            <a:extLst>
              <a:ext uri="{FF2B5EF4-FFF2-40B4-BE49-F238E27FC236}">
                <a16:creationId xmlns:a16="http://schemas.microsoft.com/office/drawing/2014/main" id="{0F0425BF-2EF5-4B03-AEF4-D757BEA9FE16}"/>
              </a:ext>
            </a:extLst>
          </p:cNvPr>
          <p:cNvSpPr>
            <a:spLocks noGrp="1" noChangeArrowheads="1"/>
          </p:cNvSpPr>
          <p:nvPr>
            <p:ph type="body" idx="1"/>
          </p:nvPr>
        </p:nvSpPr>
        <p:spPr/>
        <p:txBody>
          <a:bodyPr/>
          <a:lstStyle/>
          <a:p>
            <a:r>
              <a:rPr lang="en-US" altLang="en-US"/>
              <a:t>FRANOL very common asthma combination drug that is available in Kenya in pharmacies:  a combination of theophylline and a barbiturate (phenobarbitone), which keeps HR from going fast</a:t>
            </a:r>
          </a:p>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6A050164-C701-4BDF-B281-9CDA0DC24D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8ACB1D-56D7-48AB-B669-447CACF5162D}" type="slidenum">
              <a:rPr lang="en-US" altLang="en-US"/>
              <a:pPr eaLnBrk="1" hangingPunct="1"/>
              <a:t>321</a:t>
            </a:fld>
            <a:endParaRPr lang="en-US" altLang="en-US"/>
          </a:p>
        </p:txBody>
      </p:sp>
      <p:sp>
        <p:nvSpPr>
          <p:cNvPr id="15363" name="Rectangle 2">
            <a:extLst>
              <a:ext uri="{FF2B5EF4-FFF2-40B4-BE49-F238E27FC236}">
                <a16:creationId xmlns:a16="http://schemas.microsoft.com/office/drawing/2014/main" id="{DC62C950-4C45-4614-8F71-927CBB93334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E02B5057-CD01-41E8-97E3-6C3D3B0127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Use IM only if cannot give orally, or if oral therapy has failed, or severe side effects of oral meds= “z-track” method to prevent “staining” of the skin</a:t>
            </a:r>
          </a:p>
          <a:p>
            <a:pPr eaLnBrk="1" hangingPunct="1"/>
            <a:r>
              <a:rPr lang="en-US" altLang="en-US">
                <a:latin typeface="Arial" panose="020B0604020202020204" pitchFamily="34" charset="0"/>
                <a:cs typeface="Arial" panose="020B0604020202020204" pitchFamily="34" charset="0"/>
              </a:rPr>
              <a:t>Rise in Hgb level should be 0.7g/dl/week until back in to normal range; give for 4 additional months to deplete iron stores in the liver</a:t>
            </a:r>
          </a:p>
          <a:p>
            <a:pPr eaLnBrk="1" hangingPunct="1"/>
            <a:r>
              <a:rPr lang="en-US" altLang="en-US">
                <a:latin typeface="Arial" panose="020B0604020202020204" pitchFamily="34" charset="0"/>
                <a:cs typeface="Arial" panose="020B0604020202020204" pitchFamily="34" charset="0"/>
              </a:rPr>
              <a:t>Toxic:  may look like “candy” if sugar-coated pills, can rapidly take fatal overdose</a:t>
            </a:r>
          </a:p>
          <a:p>
            <a:pPr eaLnBrk="1" hangingPunct="1"/>
            <a:r>
              <a:rPr lang="en-US" altLang="en-US">
                <a:latin typeface="Arial" panose="020B0604020202020204" pitchFamily="34" charset="0"/>
                <a:cs typeface="Arial" panose="020B0604020202020204" pitchFamily="34" charset="0"/>
              </a:rPr>
              <a:t>Vitamin C may slightly increase the absorption of PO iron</a:t>
            </a:r>
          </a:p>
          <a:p>
            <a:pPr eaLnBrk="1" hangingPunct="1"/>
            <a:r>
              <a:rPr lang="en-US" altLang="en-US">
                <a:latin typeface="Arial" panose="020B0604020202020204" pitchFamily="34" charset="0"/>
                <a:cs typeface="Arial" panose="020B0604020202020204" pitchFamily="34" charset="0"/>
              </a:rPr>
              <a:t>Food will cause ↓ iron absorption (up to ½), so don’t take iron </a:t>
            </a:r>
            <a:r>
              <a:rPr lang="en-US" altLang="en-US" i="1">
                <a:latin typeface="Arial" panose="020B0604020202020204" pitchFamily="34" charset="0"/>
                <a:cs typeface="Arial" panose="020B0604020202020204" pitchFamily="34" charset="0"/>
              </a:rPr>
              <a:t>concurrently</a:t>
            </a:r>
            <a:r>
              <a:rPr lang="en-US" altLang="en-US">
                <a:latin typeface="Arial" panose="020B0604020202020204" pitchFamily="34" charset="0"/>
                <a:cs typeface="Arial" panose="020B0604020202020204" pitchFamily="34" charset="0"/>
              </a:rPr>
              <a:t> with food</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D8819473-0026-4506-B645-F8FC6A730B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7018D9E-9AC7-46D5-8F7D-043E057B363A}" type="slidenum">
              <a:rPr lang="en-US" altLang="en-US"/>
              <a:pPr eaLnBrk="1" hangingPunct="1"/>
              <a:t>322</a:t>
            </a:fld>
            <a:endParaRPr lang="en-US" altLang="en-US"/>
          </a:p>
        </p:txBody>
      </p:sp>
      <p:sp>
        <p:nvSpPr>
          <p:cNvPr id="16387" name="Rectangle 2">
            <a:extLst>
              <a:ext uri="{FF2B5EF4-FFF2-40B4-BE49-F238E27FC236}">
                <a16:creationId xmlns:a16="http://schemas.microsoft.com/office/drawing/2014/main" id="{19A61BE8-2DF6-4121-9294-560711095AFA}"/>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EA547668-8AD6-46EB-AE12-F88E52D114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a:latin typeface="Arial" panose="020B0604020202020204" pitchFamily="34" charset="0"/>
                <a:cs typeface="Arial" panose="020B0604020202020204" pitchFamily="34" charset="0"/>
              </a:rPr>
              <a:t>Intrinsic factor</a:t>
            </a:r>
            <a:r>
              <a:rPr lang="en-US" altLang="en-US">
                <a:latin typeface="Arial" panose="020B0604020202020204" pitchFamily="34" charset="0"/>
                <a:cs typeface="Arial" panose="020B0604020202020204" pitchFamily="34" charset="0"/>
              </a:rPr>
              <a:t> produced normally in most individuals, but may be genetically absent in others</a:t>
            </a:r>
          </a:p>
          <a:p>
            <a:pPr eaLnBrk="1" hangingPunct="1"/>
            <a:r>
              <a:rPr lang="en-US" altLang="en-US">
                <a:latin typeface="Arial" panose="020B0604020202020204" pitchFamily="34" charset="0"/>
                <a:cs typeface="Arial" panose="020B0604020202020204" pitchFamily="34" charset="0"/>
              </a:rPr>
              <a:t>↓ in cobalamin also leads to degenerative changes in nervous system (Pernicious anaemia)= may need many months to see complete improvement in CNS symptoms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026D555-7C8E-466B-B96F-6BB8308115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7B91268-C31E-467B-93EB-FEC7AEDC2B59}" type="slidenum">
              <a:rPr lang="en-US" altLang="en-US"/>
              <a:pPr eaLnBrk="1" hangingPunct="1"/>
              <a:t>323</a:t>
            </a:fld>
            <a:endParaRPr lang="en-US" altLang="en-US"/>
          </a:p>
        </p:txBody>
      </p:sp>
      <p:sp>
        <p:nvSpPr>
          <p:cNvPr id="17411" name="Rectangle 2">
            <a:extLst>
              <a:ext uri="{FF2B5EF4-FFF2-40B4-BE49-F238E27FC236}">
                <a16:creationId xmlns:a16="http://schemas.microsoft.com/office/drawing/2014/main" id="{0A5B676D-3E80-44AA-8195-E9BE5296EE3E}"/>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1EF6D418-1ACD-411C-881C-AC1C22CEE4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Folic acid also important to prevent neural tube defects</a:t>
            </a:r>
          </a:p>
          <a:p>
            <a:pPr eaLnBrk="1" hangingPunct="1"/>
            <a:r>
              <a:rPr lang="en-US" altLang="en-US">
                <a:latin typeface="Arial" panose="020B0604020202020204" pitchFamily="34" charset="0"/>
                <a:cs typeface="Arial" panose="020B0604020202020204" pitchFamily="34" charset="0"/>
              </a:rPr>
              <a:t>Every woman of child-bearing age should be on folic acid Rx (1 tab 5 mg/day)</a:t>
            </a:r>
          </a:p>
          <a:p>
            <a:pPr eaLnBrk="1" hangingPunct="1"/>
            <a:r>
              <a:rPr lang="en-US" altLang="en-US">
                <a:latin typeface="Arial" panose="020B0604020202020204" pitchFamily="34" charset="0"/>
                <a:cs typeface="Arial" panose="020B0604020202020204" pitchFamily="34" charset="0"/>
              </a:rPr>
              <a:t>Don’t use for pernicious anaemia, because neurological damage will progress despite correction of anaemia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61A3F7A4-AD38-4F43-A7FF-789AD5FBF8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BB8D01-466F-424B-A219-8A0E0CA0F9A0}" type="slidenum">
              <a:rPr lang="en-US" altLang="en-US"/>
              <a:pPr/>
              <a:t>243</a:t>
            </a:fld>
            <a:endParaRPr lang="en-US" altLang="en-US"/>
          </a:p>
        </p:txBody>
      </p:sp>
      <p:sp>
        <p:nvSpPr>
          <p:cNvPr id="52227" name="Rectangle 2">
            <a:extLst>
              <a:ext uri="{FF2B5EF4-FFF2-40B4-BE49-F238E27FC236}">
                <a16:creationId xmlns:a16="http://schemas.microsoft.com/office/drawing/2014/main" id="{EAAAA1C5-7972-423E-AD70-0DFBCB7388DC}"/>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E8BA9C85-67FD-4194-A506-C61E699F26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IV administration most rapid effect, followed by IM; transdermal produces longest effect; also ID, sublingual, rectal, intrathecal routes, nasal mucosa</a:t>
            </a:r>
          </a:p>
          <a:p>
            <a:pPr eaLnBrk="1" hangingPunct="1"/>
            <a:r>
              <a:rPr lang="en-US" altLang="en-US">
                <a:latin typeface="Arial" panose="020B0604020202020204" pitchFamily="34" charset="0"/>
                <a:cs typeface="Arial" panose="020B0604020202020204" pitchFamily="34" charset="0"/>
              </a:rPr>
              <a:t>Also called MS:  Morphine Sulfate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613B74D-35BF-48F9-A1FC-9CFCDF24E5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4F4C9F8-DA7A-42D1-A95E-E491B8EE8CB2}" type="slidenum">
              <a:rPr lang="en-US" altLang="en-US"/>
              <a:pPr/>
              <a:t>244</a:t>
            </a:fld>
            <a:endParaRPr lang="en-US" altLang="en-US"/>
          </a:p>
        </p:txBody>
      </p:sp>
      <p:sp>
        <p:nvSpPr>
          <p:cNvPr id="53251" name="Rectangle 2">
            <a:extLst>
              <a:ext uri="{FF2B5EF4-FFF2-40B4-BE49-F238E27FC236}">
                <a16:creationId xmlns:a16="http://schemas.microsoft.com/office/drawing/2014/main" id="{4C0EE093-17F3-4EE9-A7C1-226373459AFD}"/>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9C9EC629-2E67-4FD3-AC26-A634D240A1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a:p>
            <a:pPr eaLnBrk="1" hangingPunct="1"/>
            <a:endParaRPr lang="en-US" altLang="en-US">
              <a:latin typeface="Arial" panose="020B0604020202020204" pitchFamily="34" charset="0"/>
              <a:cs typeface="Arial" panose="020B0604020202020204" pitchFamily="34" charset="0"/>
            </a:endParaRPr>
          </a:p>
          <a:p>
            <a:pPr eaLnBrk="1" hangingPunct="1"/>
            <a:endParaRPr lang="en-US" altLang="en-US">
              <a:latin typeface="Arial" panose="020B0604020202020204" pitchFamily="34" charset="0"/>
              <a:cs typeface="Arial" panose="020B0604020202020204" pitchFamily="34" charset="0"/>
            </a:endParaRPr>
          </a:p>
          <a:p>
            <a:pPr eaLnBrk="1" hangingPunct="1"/>
            <a:endParaRPr lang="en-US" altLang="en-US">
              <a:latin typeface="Arial" panose="020B0604020202020204" pitchFamily="34" charset="0"/>
              <a:cs typeface="Arial" panose="020B0604020202020204" pitchFamily="34" charset="0"/>
            </a:endParaRPr>
          </a:p>
          <a:p>
            <a:pPr eaLnBrk="1" hangingPunct="1"/>
            <a:r>
              <a:rPr lang="en-US" altLang="en-US">
                <a:latin typeface="Arial" panose="020B0604020202020204" pitchFamily="34" charset="0"/>
                <a:cs typeface="Arial" panose="020B0604020202020204" pitchFamily="34" charset="0"/>
              </a:rPr>
              <a:t>PAIN:  Post-operative pain, surgical emergencies, injuries, MIs.  Anxieties r/t pre-anasthesia admin, post-coronary thrombosis (heart attacks)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85E51FD8-8380-4FAB-BE1C-D241037F0B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DADAD0-72B3-42C0-8E24-E9DBC71EFB17}" type="slidenum">
              <a:rPr lang="en-US" altLang="en-US"/>
              <a:pPr/>
              <a:t>246</a:t>
            </a:fld>
            <a:endParaRPr lang="en-US" altLang="en-US"/>
          </a:p>
        </p:txBody>
      </p:sp>
      <p:sp>
        <p:nvSpPr>
          <p:cNvPr id="54275" name="Rectangle 2">
            <a:extLst>
              <a:ext uri="{FF2B5EF4-FFF2-40B4-BE49-F238E27FC236}">
                <a16:creationId xmlns:a16="http://schemas.microsoft.com/office/drawing/2014/main" id="{111F11E6-777E-4812-AD34-EB6FDCE6F601}"/>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CA1FFE6C-CD36-433C-9A1D-3C0981424E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Doesn’t mean patients shouldn’t get drug; if in pain, likelihood of psychological addiction is not high; may see “tolerance”, but that is not the same as dependence/addiction</a:t>
            </a:r>
          </a:p>
          <a:p>
            <a:pPr eaLnBrk="1" hangingPunct="1"/>
            <a:r>
              <a:rPr lang="en-US" altLang="en-US">
                <a:latin typeface="Arial" panose="020B0604020202020204" pitchFamily="34" charset="0"/>
                <a:cs typeface="Arial" panose="020B0604020202020204" pitchFamily="34" charset="0"/>
              </a:rPr>
              <a:t>The main reason in hospital to get pts off of narcotics is because of side effects (i.e. constipation), not worries about drug dependence</a:t>
            </a:r>
          </a:p>
          <a:p>
            <a:pPr eaLnBrk="1" hangingPunct="1"/>
            <a:r>
              <a:rPr lang="en-US" altLang="en-US">
                <a:latin typeface="Arial" panose="020B0604020202020204" pitchFamily="34" charset="0"/>
                <a:cs typeface="Arial" panose="020B0604020202020204" pitchFamily="34" charset="0"/>
              </a:rPr>
              <a:t>Better to administer q4h than prn—better pain control</a:t>
            </a:r>
          </a:p>
          <a:p>
            <a:pPr eaLnBrk="1" hangingPunct="1"/>
            <a:r>
              <a:rPr lang="en-US" altLang="en-US">
                <a:latin typeface="Arial" panose="020B0604020202020204" pitchFamily="34" charset="0"/>
                <a:cs typeface="Arial" panose="020B0604020202020204" pitchFamily="34" charset="0"/>
              </a:rPr>
              <a:t>If RR &lt; 10, hold and call MD</a:t>
            </a:r>
          </a:p>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983C21C3-438D-4EA5-8D2E-1C339A2618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7999C4-89A6-48A8-8748-8E97B53E4C9F}" type="slidenum">
              <a:rPr lang="en-US" altLang="en-US"/>
              <a:pPr/>
              <a:t>248</a:t>
            </a:fld>
            <a:endParaRPr lang="en-US" altLang="en-US"/>
          </a:p>
        </p:txBody>
      </p:sp>
      <p:sp>
        <p:nvSpPr>
          <p:cNvPr id="55299" name="Rectangle 2">
            <a:extLst>
              <a:ext uri="{FF2B5EF4-FFF2-40B4-BE49-F238E27FC236}">
                <a16:creationId xmlns:a16="http://schemas.microsoft.com/office/drawing/2014/main" id="{AC5C82DA-BDAF-4444-A385-D725480C1FBA}"/>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B631ED08-D6F2-4A4F-BC29-4BBA1137A6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In U.S. drug books, this drug is called Meperidine, or Demerol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4F2E4A69-0757-4DEA-9616-DAC4C380CD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0F4A668-8FB1-4AB5-A558-AB3D8C876C24}" type="slidenum">
              <a:rPr lang="en-US" altLang="en-US"/>
              <a:pPr/>
              <a:t>249</a:t>
            </a:fld>
            <a:endParaRPr lang="en-US" altLang="en-US"/>
          </a:p>
        </p:txBody>
      </p:sp>
      <p:sp>
        <p:nvSpPr>
          <p:cNvPr id="56323" name="Rectangle 2">
            <a:extLst>
              <a:ext uri="{FF2B5EF4-FFF2-40B4-BE49-F238E27FC236}">
                <a16:creationId xmlns:a16="http://schemas.microsoft.com/office/drawing/2014/main" id="{D1F65626-5582-4772-9F6D-77CE4B6E7C9D}"/>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AC925433-1FEE-4ED9-B7FB-1BC7E5FAF3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Especially monitor respiratory rate;  if under 10, question use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151425D4-B551-49BD-B796-92618DC9B7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3F88612-F1B2-4A09-BEBD-F2F6358711D4}" type="slidenum">
              <a:rPr lang="en-US" altLang="en-US"/>
              <a:pPr/>
              <a:t>250</a:t>
            </a:fld>
            <a:endParaRPr lang="en-US" altLang="en-US"/>
          </a:p>
        </p:txBody>
      </p:sp>
      <p:sp>
        <p:nvSpPr>
          <p:cNvPr id="57347" name="Rectangle 2">
            <a:extLst>
              <a:ext uri="{FF2B5EF4-FFF2-40B4-BE49-F238E27FC236}">
                <a16:creationId xmlns:a16="http://schemas.microsoft.com/office/drawing/2014/main" id="{1752291C-55C2-4CF8-8530-1385A644E405}"/>
              </a:ext>
            </a:extLst>
          </p:cNvPr>
          <p:cNvSpPr>
            <a:spLocks noGrp="1" noRot="1" noChangeAspect="1" noChangeArrowheads="1" noTextEdit="1"/>
          </p:cNvSpPr>
          <p:nvPr>
            <p:ph type="sldImg"/>
          </p:nvPr>
        </p:nvSpPr>
        <p:spPr>
          <a:ln/>
        </p:spPr>
      </p:sp>
      <p:sp>
        <p:nvSpPr>
          <p:cNvPr id="57348" name="Rectangle 3">
            <a:extLst>
              <a:ext uri="{FF2B5EF4-FFF2-40B4-BE49-F238E27FC236}">
                <a16:creationId xmlns:a16="http://schemas.microsoft.com/office/drawing/2014/main" id="{27BBC8D1-9382-41BC-B3EB-31AAF087D2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Book says “1/7</a:t>
            </a:r>
            <a:r>
              <a:rPr lang="en-US" altLang="en-US" baseline="30000">
                <a:latin typeface="Arial" panose="020B0604020202020204" pitchFamily="34" charset="0"/>
                <a:cs typeface="Arial" panose="020B0604020202020204" pitchFamily="34" charset="0"/>
              </a:rPr>
              <a:t>th</a:t>
            </a:r>
            <a:r>
              <a:rPr lang="en-US" altLang="en-US">
                <a:latin typeface="Arial" panose="020B0604020202020204" pitchFamily="34" charset="0"/>
                <a:cs typeface="Arial" panose="020B0604020202020204" pitchFamily="34" charset="0"/>
              </a:rPr>
              <a:t>” power of morphine; can give IM, IV, SC but hardly ever see it that way;  Can be Class 2, 3, 4, or 5, depending on strength and if mixed with other drugs</a:t>
            </a:r>
          </a:p>
          <a:p>
            <a:pPr eaLnBrk="1" hangingPunct="1"/>
            <a:r>
              <a:rPr lang="en-US" altLang="en-US">
                <a:latin typeface="Arial" panose="020B0604020202020204" pitchFamily="34" charset="0"/>
                <a:cs typeface="Arial" panose="020B0604020202020204" pitchFamily="34" charset="0"/>
              </a:rPr>
              <a:t>Co-codaprin = codeine with aspirin;  Co-codamol = codeine with paracetamol</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69B4C4B9-306C-429C-8ED1-5A91EC6B7E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FEEFB99-2F32-457C-B544-87CB34F1A2A1}" type="slidenum">
              <a:rPr lang="en-US" altLang="en-US"/>
              <a:pPr/>
              <a:t>252</a:t>
            </a:fld>
            <a:endParaRPr lang="en-US" altLang="en-US"/>
          </a:p>
        </p:txBody>
      </p:sp>
      <p:sp>
        <p:nvSpPr>
          <p:cNvPr id="61443" name="Rectangle 2">
            <a:extLst>
              <a:ext uri="{FF2B5EF4-FFF2-40B4-BE49-F238E27FC236}">
                <a16:creationId xmlns:a16="http://schemas.microsoft.com/office/drawing/2014/main" id="{9EFE87F6-B11C-4019-B2E9-7DFF44C700AB}"/>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BAD1B130-DB1B-466B-BFAE-BA64DF2153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Prostaglandins formed by most cells of body; released as a result of a # of stimuli—they usually produce their effects locally rather than at distant sites; involved in inflammation processes after injury, i.e., swelling, redness, pain.  </a:t>
            </a:r>
          </a:p>
          <a:p>
            <a:pPr eaLnBrk="1" hangingPunct="1"/>
            <a:r>
              <a:rPr lang="en-US" altLang="en-US">
                <a:latin typeface="Arial" panose="020B0604020202020204" pitchFamily="34" charset="0"/>
                <a:cs typeface="Arial" panose="020B0604020202020204" pitchFamily="34" charset="0"/>
              </a:rPr>
              <a:t>Crosses placenta easily; in breast milk;</a:t>
            </a:r>
          </a:p>
          <a:p>
            <a:pPr eaLnBrk="1" hangingPunct="1"/>
            <a:r>
              <a:rPr lang="en-US" altLang="en-US">
                <a:latin typeface="Arial" panose="020B0604020202020204" pitchFamily="34" charset="0"/>
                <a:cs typeface="Arial" panose="020B0604020202020204" pitchFamily="34" charset="0"/>
              </a:rPr>
              <a:t>Doesn’t lower normal body temp:  only acts to regulate temp back to normal</a:t>
            </a:r>
          </a:p>
          <a:p>
            <a:pPr eaLnBrk="1" hangingPunct="1"/>
            <a:r>
              <a:rPr lang="en-US" altLang="en-US">
                <a:latin typeface="Arial" panose="020B0604020202020204" pitchFamily="34" charset="0"/>
                <a:cs typeface="Arial" panose="020B0604020202020204" pitchFamily="34" charset="0"/>
              </a:rPr>
              <a:t>Use as prophylactic to prevent coronary heart thrombus formation, as a blood thinner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3984-6DED-44F3-B31D-0C5268633B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0CAA7A-8B76-44C7-8FB2-5E93A5F595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6F6D64-6922-47C3-AEB2-AC3E61BD1D0A}"/>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5" name="Footer Placeholder 4">
            <a:extLst>
              <a:ext uri="{FF2B5EF4-FFF2-40B4-BE49-F238E27FC236}">
                <a16:creationId xmlns:a16="http://schemas.microsoft.com/office/drawing/2014/main" id="{D3ECD96B-FF40-42E8-8BAA-63ED2D4FE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A1CB1-0307-48D4-9811-4ABC27A91664}"/>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1057494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14872-0A90-4F76-B349-E3425747B7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D02275-9066-408E-B4B0-6C241FD168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5424DF-EAE7-4A72-9FBE-2A6868428ECB}"/>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5" name="Footer Placeholder 4">
            <a:extLst>
              <a:ext uri="{FF2B5EF4-FFF2-40B4-BE49-F238E27FC236}">
                <a16:creationId xmlns:a16="http://schemas.microsoft.com/office/drawing/2014/main" id="{859474EC-2ABA-4662-87CF-932A23FE6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2BEE67-2726-429F-BBE0-E7A33AED5C99}"/>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211042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6B1DCD-7CCD-41F7-8516-B253E27ED2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BE1A3C-4005-4537-B7FE-D122997ECF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FFACCA-7783-4751-ADD2-7F07DABBBB81}"/>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5" name="Footer Placeholder 4">
            <a:extLst>
              <a:ext uri="{FF2B5EF4-FFF2-40B4-BE49-F238E27FC236}">
                <a16:creationId xmlns:a16="http://schemas.microsoft.com/office/drawing/2014/main" id="{E44254F6-F6C4-40F2-9E03-3DBCF96507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964F04-CCB5-46CA-B172-2E1FFABDDBC4}"/>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4256485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24000" y="609601"/>
            <a:ext cx="10399184" cy="5451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35">
            <a:extLst>
              <a:ext uri="{FF2B5EF4-FFF2-40B4-BE49-F238E27FC236}">
                <a16:creationId xmlns:a16="http://schemas.microsoft.com/office/drawing/2014/main" id="{4476AA38-2FB2-4E9E-8D94-3E1730AF11C6}"/>
              </a:ext>
            </a:extLst>
          </p:cNvPr>
          <p:cNvSpPr>
            <a:spLocks noGrp="1" noChangeArrowheads="1"/>
          </p:cNvSpPr>
          <p:nvPr>
            <p:ph type="dt" sz="half" idx="10"/>
          </p:nvPr>
        </p:nvSpPr>
        <p:spPr/>
        <p:txBody>
          <a:bodyPr/>
          <a:lstStyle>
            <a:lvl1pPr>
              <a:defRPr/>
            </a:lvl1pPr>
          </a:lstStyle>
          <a:p>
            <a:pPr>
              <a:defRPr/>
            </a:pPr>
            <a:endParaRPr lang="sk-SK" altLang="en-US"/>
          </a:p>
        </p:txBody>
      </p:sp>
      <p:sp>
        <p:nvSpPr>
          <p:cNvPr id="4" name="Rectangle 36">
            <a:extLst>
              <a:ext uri="{FF2B5EF4-FFF2-40B4-BE49-F238E27FC236}">
                <a16:creationId xmlns:a16="http://schemas.microsoft.com/office/drawing/2014/main" id="{EB15C8F8-224C-4C46-AB49-2F80446A8CCC}"/>
              </a:ext>
            </a:extLst>
          </p:cNvPr>
          <p:cNvSpPr>
            <a:spLocks noGrp="1" noChangeArrowheads="1"/>
          </p:cNvSpPr>
          <p:nvPr>
            <p:ph type="ftr" sz="quarter" idx="11"/>
          </p:nvPr>
        </p:nvSpPr>
        <p:spPr/>
        <p:txBody>
          <a:bodyPr/>
          <a:lstStyle>
            <a:lvl1pPr>
              <a:defRPr/>
            </a:lvl1pPr>
          </a:lstStyle>
          <a:p>
            <a:pPr>
              <a:defRPr/>
            </a:pPr>
            <a:endParaRPr lang="sk-SK" altLang="en-US"/>
          </a:p>
        </p:txBody>
      </p:sp>
      <p:sp>
        <p:nvSpPr>
          <p:cNvPr id="5" name="Rectangle 37">
            <a:extLst>
              <a:ext uri="{FF2B5EF4-FFF2-40B4-BE49-F238E27FC236}">
                <a16:creationId xmlns:a16="http://schemas.microsoft.com/office/drawing/2014/main" id="{77114A5B-C51D-4582-BD5C-F7650694D0F7}"/>
              </a:ext>
            </a:extLst>
          </p:cNvPr>
          <p:cNvSpPr>
            <a:spLocks noGrp="1" noChangeArrowheads="1"/>
          </p:cNvSpPr>
          <p:nvPr>
            <p:ph type="sldNum" sz="quarter" idx="12"/>
          </p:nvPr>
        </p:nvSpPr>
        <p:spPr/>
        <p:txBody>
          <a:bodyPr/>
          <a:lstStyle>
            <a:lvl1pPr>
              <a:defRPr/>
            </a:lvl1pPr>
          </a:lstStyle>
          <a:p>
            <a:fld id="{CC3CEDF5-14C1-4445-B3C4-D35D540F0A36}" type="slidenum">
              <a:rPr lang="sk-SK" altLang="en-US"/>
              <a:pPr/>
              <a:t>‹#›</a:t>
            </a:fld>
            <a:endParaRPr lang="sk-SK" altLang="en-US"/>
          </a:p>
        </p:txBody>
      </p:sp>
    </p:spTree>
    <p:extLst>
      <p:ext uri="{BB962C8B-B14F-4D97-AF65-F5344CB8AC3E}">
        <p14:creationId xmlns:p14="http://schemas.microsoft.com/office/powerpoint/2010/main" val="177932344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9B0B-8E8A-4A73-885F-46614C7CC388}"/>
              </a:ext>
            </a:extLst>
          </p:cNvPr>
          <p:cNvSpPr>
            <a:spLocks noGrp="1"/>
          </p:cNvSpPr>
          <p:nvPr>
            <p:ph type="title"/>
          </p:nvPr>
        </p:nvSpPr>
        <p:spPr>
          <a:xfrm>
            <a:off x="590552" y="103188"/>
            <a:ext cx="10991849" cy="1314450"/>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230E0D-B708-4A5E-8A58-86FA57AD5391}"/>
              </a:ext>
            </a:extLst>
          </p:cNvPr>
          <p:cNvSpPr>
            <a:spLocks noGrp="1"/>
          </p:cNvSpPr>
          <p:nvPr>
            <p:ph type="body" sz="half" idx="1"/>
          </p:nvPr>
        </p:nvSpPr>
        <p:spPr>
          <a:xfrm>
            <a:off x="609600" y="1600201"/>
            <a:ext cx="53848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a:extLst>
              <a:ext uri="{FF2B5EF4-FFF2-40B4-BE49-F238E27FC236}">
                <a16:creationId xmlns:a16="http://schemas.microsoft.com/office/drawing/2014/main" id="{D35C7722-694E-4480-846C-B29D1B27E275}"/>
              </a:ext>
            </a:extLst>
          </p:cNvPr>
          <p:cNvSpPr>
            <a:spLocks noGrp="1"/>
          </p:cNvSpPr>
          <p:nvPr>
            <p:ph type="chart" sz="half" idx="2"/>
          </p:nvPr>
        </p:nvSpPr>
        <p:spPr>
          <a:xfrm>
            <a:off x="6197600" y="1600201"/>
            <a:ext cx="5384800" cy="4456113"/>
          </a:xfrm>
        </p:spPr>
        <p:txBody>
          <a:bodyPr/>
          <a:lstStyle/>
          <a:p>
            <a:endParaRPr lang="en-US"/>
          </a:p>
        </p:txBody>
      </p:sp>
      <p:sp>
        <p:nvSpPr>
          <p:cNvPr id="5" name="Date Placeholder 4">
            <a:extLst>
              <a:ext uri="{FF2B5EF4-FFF2-40B4-BE49-F238E27FC236}">
                <a16:creationId xmlns:a16="http://schemas.microsoft.com/office/drawing/2014/main" id="{F9334646-CFAA-4853-BDD7-D5D79B9F9558}"/>
              </a:ext>
            </a:extLst>
          </p:cNvPr>
          <p:cNvSpPr>
            <a:spLocks noGrp="1"/>
          </p:cNvSpPr>
          <p:nvPr>
            <p:ph type="dt" sz="half" idx="10"/>
          </p:nvPr>
        </p:nvSpPr>
        <p:spPr>
          <a:xfrm>
            <a:off x="609600" y="6243638"/>
            <a:ext cx="28448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227BE90-0EAD-46EB-B0F3-6C9C991195EA}"/>
              </a:ext>
            </a:extLst>
          </p:cNvPr>
          <p:cNvSpPr>
            <a:spLocks noGrp="1"/>
          </p:cNvSpPr>
          <p:nvPr>
            <p:ph type="ftr" sz="quarter" idx="11"/>
          </p:nvPr>
        </p:nvSpPr>
        <p:spPr>
          <a:xfrm>
            <a:off x="4165600" y="6248400"/>
            <a:ext cx="38608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3CD3DEE-DD91-4A09-AD96-C7299B27CE48}"/>
              </a:ext>
            </a:extLst>
          </p:cNvPr>
          <p:cNvSpPr>
            <a:spLocks noGrp="1"/>
          </p:cNvSpPr>
          <p:nvPr>
            <p:ph type="sldNum" sz="quarter" idx="12"/>
          </p:nvPr>
        </p:nvSpPr>
        <p:spPr>
          <a:xfrm>
            <a:off x="8737600" y="6243638"/>
            <a:ext cx="2844800" cy="457200"/>
          </a:xfrm>
        </p:spPr>
        <p:txBody>
          <a:bodyPr/>
          <a:lstStyle>
            <a:lvl1pPr>
              <a:defRPr/>
            </a:lvl1pPr>
          </a:lstStyle>
          <a:p>
            <a:fld id="{54F13991-F7F3-4CBB-ABB2-CD1DF751273E}" type="slidenum">
              <a:rPr lang="en-US" altLang="en-US"/>
              <a:pPr/>
              <a:t>‹#›</a:t>
            </a:fld>
            <a:endParaRPr lang="en-US" altLang="en-US"/>
          </a:p>
        </p:txBody>
      </p:sp>
    </p:spTree>
    <p:extLst>
      <p:ext uri="{BB962C8B-B14F-4D97-AF65-F5344CB8AC3E}">
        <p14:creationId xmlns:p14="http://schemas.microsoft.com/office/powerpoint/2010/main" val="1748691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75E5-5304-4AF5-A837-7B83AFFABB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A5F8F2-8A7E-4BF3-BE92-0F03593B8C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5E9A12-5E29-4B47-8FAF-5B1DA9F33C9C}"/>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5" name="Footer Placeholder 4">
            <a:extLst>
              <a:ext uri="{FF2B5EF4-FFF2-40B4-BE49-F238E27FC236}">
                <a16:creationId xmlns:a16="http://schemas.microsoft.com/office/drawing/2014/main" id="{45C5E49A-6C0B-4C38-B7C6-7C9AD68E52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514943-D17F-4A92-AB93-6EA261B07518}"/>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1748994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6B3E7-D6C0-4717-B65E-27D7B5276E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E774D8-FDC0-43F7-B677-203710099D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723471-D297-4B88-AD79-C5D390605648}"/>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5" name="Footer Placeholder 4">
            <a:extLst>
              <a:ext uri="{FF2B5EF4-FFF2-40B4-BE49-F238E27FC236}">
                <a16:creationId xmlns:a16="http://schemas.microsoft.com/office/drawing/2014/main" id="{BD911C4D-3F3D-45FB-8858-CB90D64FF0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FFE39E-3315-424B-82A7-8184D2CD9497}"/>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55293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EEF61-173E-489D-A285-7316206B40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5D0EFC-D053-4B2C-A988-6BE6361A3E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C77898-296F-408A-9CAA-98C2D5A78D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94A601-00C7-4392-80F9-D49656774F76}"/>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6" name="Footer Placeholder 5">
            <a:extLst>
              <a:ext uri="{FF2B5EF4-FFF2-40B4-BE49-F238E27FC236}">
                <a16:creationId xmlns:a16="http://schemas.microsoft.com/office/drawing/2014/main" id="{F29B8AFC-15B9-4839-9D44-311C696F99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A66144-50EA-4377-A914-934A84982B2A}"/>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602981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6C0D1-F355-49B7-99C7-E14657C63B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FAD661-3C56-4072-9169-80FE7E05A0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3E66DE-FE0A-4869-B264-6D0E94E46F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8A9971-7535-4E66-BCE5-D37248AB4A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72E99B-07A8-43F0-8FE6-9AE103AB8C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1A1AB8-44A0-40CB-AB2F-BFFCFCE06CAC}"/>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8" name="Footer Placeholder 7">
            <a:extLst>
              <a:ext uri="{FF2B5EF4-FFF2-40B4-BE49-F238E27FC236}">
                <a16:creationId xmlns:a16="http://schemas.microsoft.com/office/drawing/2014/main" id="{C82A424F-06C3-4C2C-9A27-383858E129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0846C5-6FE8-41E0-A210-EEFEF8160C84}"/>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456984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C4B70-D3B0-4ED7-9369-B25A11B6A4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C9EB7E-D309-412F-B636-6AE644ABAD36}"/>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4" name="Footer Placeholder 3">
            <a:extLst>
              <a:ext uri="{FF2B5EF4-FFF2-40B4-BE49-F238E27FC236}">
                <a16:creationId xmlns:a16="http://schemas.microsoft.com/office/drawing/2014/main" id="{B55EEF4D-CD59-4C66-94F7-E6B9914E6F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657EEE-70E5-471C-BD77-44C5DBF7182B}"/>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1866957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C56D0F-46D7-4578-85A0-647BB564B65F}"/>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3" name="Footer Placeholder 2">
            <a:extLst>
              <a:ext uri="{FF2B5EF4-FFF2-40B4-BE49-F238E27FC236}">
                <a16:creationId xmlns:a16="http://schemas.microsoft.com/office/drawing/2014/main" id="{BF5BA3D9-4913-45BF-90BA-F30D240BC1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1F6189-176E-4517-A91C-D203D1C3306C}"/>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3489509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64D13-B8AD-4E14-BABE-809E3979DE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3831BF-D659-44AF-9FE7-366F2FCD0F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DEA2FA-3850-40D9-8368-9C7BB502DE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211B62-8EBF-4AFD-9279-6EB371AFB77C}"/>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6" name="Footer Placeholder 5">
            <a:extLst>
              <a:ext uri="{FF2B5EF4-FFF2-40B4-BE49-F238E27FC236}">
                <a16:creationId xmlns:a16="http://schemas.microsoft.com/office/drawing/2014/main" id="{C14040A5-7967-4BA7-A204-CBAA3B480B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03461-0C3D-4053-B9C4-999C9479ACD0}"/>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1703128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64F0F-C947-4688-9817-1CB40AE957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3C09F0-5B62-48AC-9369-465D27ECA8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956FEE-FB05-42D0-BD8B-7B90137DD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8C3429-796A-4160-815B-1411E2338C7C}"/>
              </a:ext>
            </a:extLst>
          </p:cNvPr>
          <p:cNvSpPr>
            <a:spLocks noGrp="1"/>
          </p:cNvSpPr>
          <p:nvPr>
            <p:ph type="dt" sz="half" idx="10"/>
          </p:nvPr>
        </p:nvSpPr>
        <p:spPr/>
        <p:txBody>
          <a:bodyPr/>
          <a:lstStyle/>
          <a:p>
            <a:fld id="{55AF2E7E-AEBA-4D4F-ABE1-8AD5CF492CAC}" type="datetimeFigureOut">
              <a:rPr lang="en-US" smtClean="0"/>
              <a:t>10/5/2020</a:t>
            </a:fld>
            <a:endParaRPr lang="en-US"/>
          </a:p>
        </p:txBody>
      </p:sp>
      <p:sp>
        <p:nvSpPr>
          <p:cNvPr id="6" name="Footer Placeholder 5">
            <a:extLst>
              <a:ext uri="{FF2B5EF4-FFF2-40B4-BE49-F238E27FC236}">
                <a16:creationId xmlns:a16="http://schemas.microsoft.com/office/drawing/2014/main" id="{B0A8610E-0F13-48C1-8A54-BED955CB78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76007-EAF3-4B5C-BF54-D4BE7D4AD423}"/>
              </a:ext>
            </a:extLst>
          </p:cNvPr>
          <p:cNvSpPr>
            <a:spLocks noGrp="1"/>
          </p:cNvSpPr>
          <p:nvPr>
            <p:ph type="sldNum" sz="quarter" idx="12"/>
          </p:nvPr>
        </p:nvSpPr>
        <p:spPr/>
        <p:txBody>
          <a:bodyPr/>
          <a:lstStyle/>
          <a:p>
            <a:fld id="{3721FFB4-473D-4DCE-809A-126F0E76B93E}" type="slidenum">
              <a:rPr lang="en-US" smtClean="0"/>
              <a:t>‹#›</a:t>
            </a:fld>
            <a:endParaRPr lang="en-US"/>
          </a:p>
        </p:txBody>
      </p:sp>
    </p:spTree>
    <p:extLst>
      <p:ext uri="{BB962C8B-B14F-4D97-AF65-F5344CB8AC3E}">
        <p14:creationId xmlns:p14="http://schemas.microsoft.com/office/powerpoint/2010/main" val="3871314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ED4AD8-EF92-4F45-B5E5-01C5BA6BC0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580893-D735-4520-AE46-325506D258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489C2-EC85-4AAB-9B22-E410E40074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F2E7E-AEBA-4D4F-ABE1-8AD5CF492CAC}" type="datetimeFigureOut">
              <a:rPr lang="en-US" smtClean="0"/>
              <a:t>10/5/2020</a:t>
            </a:fld>
            <a:endParaRPr lang="en-US"/>
          </a:p>
        </p:txBody>
      </p:sp>
      <p:sp>
        <p:nvSpPr>
          <p:cNvPr id="5" name="Footer Placeholder 4">
            <a:extLst>
              <a:ext uri="{FF2B5EF4-FFF2-40B4-BE49-F238E27FC236}">
                <a16:creationId xmlns:a16="http://schemas.microsoft.com/office/drawing/2014/main" id="{912364B6-7006-4CF3-BC2F-63596F0B59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4CAA7D-E99C-419B-A0E2-1787BF2643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1FFB4-473D-4DCE-809A-126F0E76B93E}" type="slidenum">
              <a:rPr lang="en-US" smtClean="0"/>
              <a:t>‹#›</a:t>
            </a:fld>
            <a:endParaRPr lang="en-US"/>
          </a:p>
        </p:txBody>
      </p:sp>
    </p:spTree>
    <p:extLst>
      <p:ext uri="{BB962C8B-B14F-4D97-AF65-F5344CB8AC3E}">
        <p14:creationId xmlns:p14="http://schemas.microsoft.com/office/powerpoint/2010/main" val="3006178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82443-468B-4B2F-A266-9C6A465006D0}"/>
              </a:ext>
            </a:extLst>
          </p:cNvPr>
          <p:cNvSpPr>
            <a:spLocks noGrp="1"/>
          </p:cNvSpPr>
          <p:nvPr>
            <p:ph type="ctrTitle"/>
          </p:nvPr>
        </p:nvSpPr>
        <p:spPr/>
        <p:txBody>
          <a:bodyPr/>
          <a:lstStyle/>
          <a:p>
            <a:r>
              <a:rPr lang="en-US" dirty="0"/>
              <a:t>PHARMACOLOGY 1</a:t>
            </a:r>
          </a:p>
        </p:txBody>
      </p:sp>
      <p:sp>
        <p:nvSpPr>
          <p:cNvPr id="3" name="Subtitle 2">
            <a:extLst>
              <a:ext uri="{FF2B5EF4-FFF2-40B4-BE49-F238E27FC236}">
                <a16:creationId xmlns:a16="http://schemas.microsoft.com/office/drawing/2014/main" id="{94C2FB60-C406-4515-A095-892E00FA179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30682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9896" y="410817"/>
            <a:ext cx="8229600" cy="914400"/>
          </a:xfrm>
        </p:spPr>
        <p:txBody>
          <a:bodyPr>
            <a:normAutofit/>
          </a:bodyPr>
          <a:lstStyle/>
          <a:p>
            <a:r>
              <a:rPr lang="en-US" dirty="0"/>
              <a:t>Drug naming </a:t>
            </a:r>
          </a:p>
        </p:txBody>
      </p:sp>
      <p:sp>
        <p:nvSpPr>
          <p:cNvPr id="3" name="Content Placeholder 2"/>
          <p:cNvSpPr>
            <a:spLocks noGrp="1"/>
          </p:cNvSpPr>
          <p:nvPr>
            <p:ph idx="1"/>
          </p:nvPr>
        </p:nvSpPr>
        <p:spPr>
          <a:xfrm>
            <a:off x="477079" y="1676400"/>
            <a:ext cx="10866782" cy="4644887"/>
          </a:xfrm>
        </p:spPr>
        <p:txBody>
          <a:bodyPr>
            <a:normAutofit/>
          </a:bodyPr>
          <a:lstStyle/>
          <a:p>
            <a:r>
              <a:rPr lang="en-US" dirty="0"/>
              <a:t>Generally drugs have 3 names: </a:t>
            </a:r>
          </a:p>
          <a:p>
            <a:pPr marL="571500" indent="-571500">
              <a:buFont typeface="+mj-lt"/>
              <a:buAutoNum type="romanLcPeriod"/>
            </a:pPr>
            <a:r>
              <a:rPr lang="en-US" b="1" dirty="0"/>
              <a:t>Chemical name: </a:t>
            </a:r>
            <a:r>
              <a:rPr lang="en-US" dirty="0"/>
              <a:t>name indicating the drugs chemical/molecular structure e.g. N-acetyl-p-aminophenol.  </a:t>
            </a:r>
          </a:p>
          <a:p>
            <a:pPr marL="571500" indent="-571500">
              <a:buFont typeface="+mj-lt"/>
              <a:buAutoNum type="romanLcPeriod"/>
            </a:pPr>
            <a:r>
              <a:rPr lang="en-US" b="1" dirty="0"/>
              <a:t>Generic/ Non-proprietary</a:t>
            </a:r>
            <a:r>
              <a:rPr lang="en-US" dirty="0"/>
              <a:t>/ Approved name: Drug’s official name e.g. Acetaminophen  </a:t>
            </a:r>
          </a:p>
          <a:p>
            <a:pPr marL="571500" indent="-571500">
              <a:buFont typeface="+mj-lt"/>
              <a:buAutoNum type="romanLcPeriod"/>
            </a:pPr>
            <a:r>
              <a:rPr lang="en-US" b="1" dirty="0"/>
              <a:t>Brand/ Trade name</a:t>
            </a:r>
            <a:r>
              <a:rPr lang="en-US" dirty="0"/>
              <a:t>: Name given by the manufacturer; universally accepted e.g. Panadol, </a:t>
            </a:r>
            <a:r>
              <a:rPr lang="en-US" dirty="0" err="1"/>
              <a:t>Paracetamol</a:t>
            </a:r>
            <a:r>
              <a:rPr lang="en-US" dirty="0"/>
              <a:t>, </a:t>
            </a:r>
            <a:r>
              <a:rPr lang="en-US" dirty="0" err="1"/>
              <a:t>calpol</a:t>
            </a:r>
            <a:r>
              <a:rPr lang="en-US" dirty="0"/>
              <a:t> &amp;Tylenol  </a:t>
            </a:r>
          </a:p>
        </p:txBody>
      </p:sp>
    </p:spTree>
    <p:extLst>
      <p:ext uri="{BB962C8B-B14F-4D97-AF65-F5344CB8AC3E}">
        <p14:creationId xmlns:p14="http://schemas.microsoft.com/office/powerpoint/2010/main" val="289082077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Mechanism of action</a:t>
            </a:r>
            <a:endParaRPr lang="en-US" dirty="0"/>
          </a:p>
        </p:txBody>
      </p:sp>
      <p:sp>
        <p:nvSpPr>
          <p:cNvPr id="3" name="Content Placeholder 2"/>
          <p:cNvSpPr>
            <a:spLocks noGrp="1"/>
          </p:cNvSpPr>
          <p:nvPr>
            <p:ph idx="1"/>
          </p:nvPr>
        </p:nvSpPr>
        <p:spPr>
          <a:xfrm>
            <a:off x="838200" y="1600200"/>
            <a:ext cx="9601200" cy="4953000"/>
          </a:xfrm>
        </p:spPr>
        <p:txBody>
          <a:bodyPr/>
          <a:lstStyle/>
          <a:p>
            <a:pPr>
              <a:buNone/>
            </a:pPr>
            <a:br>
              <a:rPr lang="en-US" dirty="0"/>
            </a:br>
            <a:br>
              <a:rPr lang="en-US" b="1" dirty="0"/>
            </a:br>
            <a:r>
              <a:rPr lang="en-US" dirty="0"/>
              <a:t>Interferes with protein synthesis in bacterial cell by binding to ribosomal unit / Irreversible inhibitors of protein synthesis, cause bacterial cell death.</a:t>
            </a:r>
          </a:p>
          <a:p>
            <a:pPr>
              <a:buNone/>
            </a:pP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PHARMACOKINETICS</a:t>
            </a:r>
            <a:endParaRPr lang="en-US" dirty="0"/>
          </a:p>
        </p:txBody>
      </p:sp>
      <p:sp>
        <p:nvSpPr>
          <p:cNvPr id="3" name="Content Placeholder 2"/>
          <p:cNvSpPr>
            <a:spLocks noGrp="1"/>
          </p:cNvSpPr>
          <p:nvPr>
            <p:ph idx="1"/>
          </p:nvPr>
        </p:nvSpPr>
        <p:spPr/>
        <p:txBody>
          <a:bodyPr>
            <a:normAutofit/>
          </a:bodyPr>
          <a:lstStyle/>
          <a:p>
            <a:r>
              <a:rPr lang="en-US" dirty="0"/>
              <a:t>Absorbed very poorly from the intact gastrointestinal tract, </a:t>
            </a:r>
            <a:r>
              <a:rPr lang="en-US" dirty="0" err="1"/>
              <a:t>Inj</a:t>
            </a:r>
            <a:r>
              <a:rPr lang="en-US" dirty="0"/>
              <a:t> well absorbed in blood.</a:t>
            </a:r>
          </a:p>
          <a:p>
            <a:r>
              <a:rPr lang="en-US" dirty="0"/>
              <a:t>excreted in urine and </a:t>
            </a:r>
            <a:r>
              <a:rPr lang="en-US" dirty="0" err="1"/>
              <a:t>breastmilk</a:t>
            </a:r>
            <a:r>
              <a:rPr lang="en-US" dirty="0"/>
              <a:t> (small </a:t>
            </a:r>
            <a:r>
              <a:rPr lang="en-US" dirty="0" err="1"/>
              <a:t>amnts</a:t>
            </a:r>
            <a:r>
              <a:rPr lang="en-US" dirty="0"/>
              <a:t> - streptomycin), cross placental barrier. Poor penetration into CSF. </a:t>
            </a:r>
          </a:p>
          <a:p>
            <a:r>
              <a:rPr lang="en-US" dirty="0"/>
              <a:t>Administered intravenously as a 30- to 60-minute infusion.</a:t>
            </a:r>
            <a:br>
              <a:rPr lang="en-US" dirty="0"/>
            </a:br>
            <a:r>
              <a:rPr lang="en-US" dirty="0"/>
              <a:t>The normal half-life of </a:t>
            </a:r>
            <a:r>
              <a:rPr lang="en-US" dirty="0" err="1"/>
              <a:t>aminoglycosides</a:t>
            </a:r>
            <a:r>
              <a:rPr lang="en-US" dirty="0"/>
              <a:t> in serum is 2-3 hours, increasing to 24-48 hours in patients with significant impairment of renal function.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dirty="0"/>
              <a:t>Have a </a:t>
            </a:r>
            <a:r>
              <a:rPr lang="en-US" b="1" dirty="0"/>
              <a:t>concentration-dependent killing;</a:t>
            </a:r>
            <a:r>
              <a:rPr lang="en-US" dirty="0"/>
              <a:t> that is, increasing concentrations kill an increasing proportion of bacteria and at a more rapid rate. </a:t>
            </a:r>
          </a:p>
          <a:p>
            <a:r>
              <a:rPr lang="en-US" dirty="0"/>
              <a:t>They also have a significant </a:t>
            </a:r>
            <a:r>
              <a:rPr lang="en-US" b="1" dirty="0" err="1"/>
              <a:t>postantibiotic</a:t>
            </a:r>
            <a:r>
              <a:rPr lang="en-US" b="1" dirty="0"/>
              <a:t> effect</a:t>
            </a:r>
            <a:r>
              <a:rPr lang="en-US" dirty="0"/>
              <a:t>, such that the antibacterial activity persists beyond the time during which measurable drug is present – administer as a single dose</a:t>
            </a:r>
            <a:br>
              <a:rPr lang="en-US" dirty="0"/>
            </a:br>
            <a:br>
              <a:rPr lang="en-US" dirty="0"/>
            </a:br>
            <a:endParaRPr lang="en-US" dirty="0"/>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BAEE-D474-47EF-B7C4-F90B7BDA4C6B}"/>
              </a:ext>
            </a:extLst>
          </p:cNvPr>
          <p:cNvSpPr>
            <a:spLocks noGrp="1"/>
          </p:cNvSpPr>
          <p:nvPr>
            <p:ph type="title"/>
          </p:nvPr>
        </p:nvSpPr>
        <p:spPr/>
        <p:txBody>
          <a:bodyPr/>
          <a:lstStyle/>
          <a:p>
            <a:r>
              <a:rPr lang="en-US" b="1" dirty="0"/>
              <a:t>SIDE EFFECTS</a:t>
            </a:r>
            <a:endParaRPr lang="en-US" dirty="0"/>
          </a:p>
        </p:txBody>
      </p:sp>
      <p:sp>
        <p:nvSpPr>
          <p:cNvPr id="3" name="Content Placeholder 2">
            <a:extLst>
              <a:ext uri="{FF2B5EF4-FFF2-40B4-BE49-F238E27FC236}">
                <a16:creationId xmlns:a16="http://schemas.microsoft.com/office/drawing/2014/main" id="{48AF4015-8E21-4C96-881C-F8C1EEF13B72}"/>
              </a:ext>
            </a:extLst>
          </p:cNvPr>
          <p:cNvSpPr>
            <a:spLocks noGrp="1"/>
          </p:cNvSpPr>
          <p:nvPr>
            <p:ph sz="half" idx="1"/>
          </p:nvPr>
        </p:nvSpPr>
        <p:spPr/>
        <p:txBody>
          <a:bodyPr/>
          <a:lstStyle/>
          <a:p>
            <a:r>
              <a:rPr lang="en-US" dirty="0"/>
              <a:t>Confusion</a:t>
            </a:r>
          </a:p>
          <a:p>
            <a:pPr lvl="0"/>
            <a:r>
              <a:rPr lang="en-US" dirty="0"/>
              <a:t>Depression</a:t>
            </a:r>
          </a:p>
          <a:p>
            <a:pPr lvl="0"/>
            <a:r>
              <a:rPr lang="en-US" dirty="0"/>
              <a:t>Numbness</a:t>
            </a:r>
          </a:p>
          <a:p>
            <a:pPr lvl="0"/>
            <a:r>
              <a:rPr lang="en-US" dirty="0"/>
              <a:t>Hypo or hypertension</a:t>
            </a:r>
          </a:p>
          <a:p>
            <a:pPr lvl="0"/>
            <a:r>
              <a:rPr lang="en-US" dirty="0"/>
              <a:t>Muscle twitching</a:t>
            </a:r>
          </a:p>
          <a:p>
            <a:pPr lvl="0"/>
            <a:r>
              <a:rPr lang="en-US" dirty="0"/>
              <a:t>Splenomegaly</a:t>
            </a:r>
          </a:p>
          <a:p>
            <a:endParaRPr lang="en-US" dirty="0"/>
          </a:p>
        </p:txBody>
      </p:sp>
      <p:sp>
        <p:nvSpPr>
          <p:cNvPr id="4" name="Content Placeholder 3">
            <a:extLst>
              <a:ext uri="{FF2B5EF4-FFF2-40B4-BE49-F238E27FC236}">
                <a16:creationId xmlns:a16="http://schemas.microsoft.com/office/drawing/2014/main" id="{283FBADA-A02C-4AF5-9B22-390F9CC5999A}"/>
              </a:ext>
            </a:extLst>
          </p:cNvPr>
          <p:cNvSpPr>
            <a:spLocks noGrp="1"/>
          </p:cNvSpPr>
          <p:nvPr>
            <p:ph sz="half" idx="2"/>
          </p:nvPr>
        </p:nvSpPr>
        <p:spPr/>
        <p:txBody>
          <a:bodyPr/>
          <a:lstStyle/>
          <a:p>
            <a:pPr lvl="0"/>
            <a:r>
              <a:rPr lang="en-US" dirty="0"/>
              <a:t>Rash</a:t>
            </a:r>
          </a:p>
          <a:p>
            <a:pPr lvl="0"/>
            <a:r>
              <a:rPr lang="en-US" dirty="0"/>
              <a:t>Alopecia</a:t>
            </a:r>
          </a:p>
          <a:p>
            <a:pPr lvl="0"/>
            <a:r>
              <a:rPr lang="en-US" dirty="0"/>
              <a:t>Dermatitis</a:t>
            </a:r>
          </a:p>
          <a:p>
            <a:pPr lvl="0"/>
            <a:r>
              <a:rPr lang="en-US" dirty="0"/>
              <a:t>Tremors</a:t>
            </a:r>
          </a:p>
          <a:p>
            <a:endParaRPr lang="en-US" dirty="0"/>
          </a:p>
        </p:txBody>
      </p:sp>
    </p:spTree>
    <p:extLst>
      <p:ext uri="{BB962C8B-B14F-4D97-AF65-F5344CB8AC3E}">
        <p14:creationId xmlns:p14="http://schemas.microsoft.com/office/powerpoint/2010/main" val="7097632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ADVERSE EFFECTS</a:t>
            </a:r>
            <a:endParaRPr lang="en-US" dirty="0"/>
          </a:p>
        </p:txBody>
      </p:sp>
      <p:sp>
        <p:nvSpPr>
          <p:cNvPr id="3" name="Content Placeholder 2"/>
          <p:cNvSpPr>
            <a:spLocks noGrp="1"/>
          </p:cNvSpPr>
          <p:nvPr>
            <p:ph idx="1"/>
          </p:nvPr>
        </p:nvSpPr>
        <p:spPr/>
        <p:txBody>
          <a:bodyPr/>
          <a:lstStyle/>
          <a:p>
            <a:pPr>
              <a:buNone/>
            </a:pPr>
            <a:br>
              <a:rPr lang="en-US" dirty="0"/>
            </a:br>
            <a:r>
              <a:rPr lang="en-US" dirty="0" err="1"/>
              <a:t>Oliguria</a:t>
            </a:r>
            <a:r>
              <a:rPr lang="en-US" dirty="0"/>
              <a:t>, </a:t>
            </a:r>
            <a:r>
              <a:rPr lang="en-US" dirty="0" err="1"/>
              <a:t>hematuria</a:t>
            </a:r>
            <a:r>
              <a:rPr lang="en-US" dirty="0"/>
              <a:t>, renal damage, Hepatic necrosis; </a:t>
            </a:r>
            <a:r>
              <a:rPr lang="en-US" dirty="0" err="1"/>
              <a:t>Ototoxic</a:t>
            </a:r>
            <a:r>
              <a:rPr lang="en-US" dirty="0"/>
              <a:t> and </a:t>
            </a:r>
            <a:r>
              <a:rPr lang="en-US" dirty="0" err="1"/>
              <a:t>nephrotoxic</a:t>
            </a:r>
            <a:r>
              <a:rPr lang="en-US" dirty="0"/>
              <a:t> when therapy is continued for more than 5 days, at higher doses, in the elderly, and pts with renal insufficiency</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DD44903-C915-401F-A397-ED1C6F54E516}"/>
              </a:ext>
            </a:extLst>
          </p:cNvPr>
          <p:cNvSpPr>
            <a:spLocks noGrp="1"/>
          </p:cNvSpPr>
          <p:nvPr>
            <p:ph type="body" idx="1"/>
          </p:nvPr>
        </p:nvSpPr>
        <p:spPr>
          <a:xfrm>
            <a:off x="938213" y="256381"/>
            <a:ext cx="5157787" cy="823912"/>
          </a:xfrm>
        </p:spPr>
        <p:txBody>
          <a:bodyPr/>
          <a:lstStyle/>
          <a:p>
            <a:r>
              <a:rPr lang="en-US" b="1" dirty="0"/>
              <a:t>CONTRAINDICATION</a:t>
            </a:r>
            <a:endParaRPr lang="en-US" dirty="0"/>
          </a:p>
        </p:txBody>
      </p:sp>
      <p:sp>
        <p:nvSpPr>
          <p:cNvPr id="4" name="Content Placeholder 3">
            <a:extLst>
              <a:ext uri="{FF2B5EF4-FFF2-40B4-BE49-F238E27FC236}">
                <a16:creationId xmlns:a16="http://schemas.microsoft.com/office/drawing/2014/main" id="{A766A227-93FC-45B7-8FB2-B110BCB8CE75}"/>
              </a:ext>
            </a:extLst>
          </p:cNvPr>
          <p:cNvSpPr>
            <a:spLocks noGrp="1"/>
          </p:cNvSpPr>
          <p:nvPr>
            <p:ph sz="half" idx="2"/>
          </p:nvPr>
        </p:nvSpPr>
        <p:spPr>
          <a:xfrm>
            <a:off x="839788" y="1325217"/>
            <a:ext cx="5157787" cy="4864446"/>
          </a:xfrm>
        </p:spPr>
        <p:txBody>
          <a:bodyPr/>
          <a:lstStyle/>
          <a:p>
            <a:pPr lvl="0"/>
            <a:r>
              <a:rPr lang="en-US" dirty="0"/>
              <a:t>Bowel obstruction (oral use- neomycin)</a:t>
            </a:r>
          </a:p>
          <a:p>
            <a:pPr lvl="0"/>
            <a:r>
              <a:rPr lang="en-US" dirty="0"/>
              <a:t>Pregnancy</a:t>
            </a:r>
          </a:p>
          <a:p>
            <a:pPr lvl="0"/>
            <a:r>
              <a:rPr lang="en-US" dirty="0"/>
              <a:t>Mild to moderate infections</a:t>
            </a:r>
            <a:endParaRPr lang="en-US" dirty="0">
              <a:solidFill>
                <a:srgbClr val="FF0000"/>
              </a:solidFill>
            </a:endParaRPr>
          </a:p>
          <a:p>
            <a:pPr lvl="0"/>
            <a:r>
              <a:rPr lang="en-US" dirty="0" err="1"/>
              <a:t>Hypersensitivty</a:t>
            </a:r>
            <a:r>
              <a:rPr lang="en-US" dirty="0"/>
              <a:t> to aminoglycosides, sulfites</a:t>
            </a:r>
          </a:p>
          <a:p>
            <a:endParaRPr lang="en-US" dirty="0"/>
          </a:p>
        </p:txBody>
      </p:sp>
      <p:sp>
        <p:nvSpPr>
          <p:cNvPr id="5" name="Text Placeholder 4">
            <a:extLst>
              <a:ext uri="{FF2B5EF4-FFF2-40B4-BE49-F238E27FC236}">
                <a16:creationId xmlns:a16="http://schemas.microsoft.com/office/drawing/2014/main" id="{36BB9C34-06F5-4AD0-AEAC-8ED5CEEA7354}"/>
              </a:ext>
            </a:extLst>
          </p:cNvPr>
          <p:cNvSpPr>
            <a:spLocks noGrp="1"/>
          </p:cNvSpPr>
          <p:nvPr>
            <p:ph type="body" sz="quarter" idx="3"/>
          </p:nvPr>
        </p:nvSpPr>
        <p:spPr>
          <a:xfrm>
            <a:off x="6172200" y="382450"/>
            <a:ext cx="5183188" cy="823912"/>
          </a:xfrm>
        </p:spPr>
        <p:txBody>
          <a:bodyPr/>
          <a:lstStyle/>
          <a:p>
            <a:r>
              <a:rPr lang="en-US" b="1" dirty="0"/>
              <a:t>PRECAUTION</a:t>
            </a:r>
          </a:p>
        </p:txBody>
      </p:sp>
      <p:sp>
        <p:nvSpPr>
          <p:cNvPr id="6" name="Content Placeholder 5">
            <a:extLst>
              <a:ext uri="{FF2B5EF4-FFF2-40B4-BE49-F238E27FC236}">
                <a16:creationId xmlns:a16="http://schemas.microsoft.com/office/drawing/2014/main" id="{C0D3B19A-6230-4C1B-8F3F-94BD3BC76F9C}"/>
              </a:ext>
            </a:extLst>
          </p:cNvPr>
          <p:cNvSpPr>
            <a:spLocks noGrp="1"/>
          </p:cNvSpPr>
          <p:nvPr>
            <p:ph sz="quarter" idx="4"/>
          </p:nvPr>
        </p:nvSpPr>
        <p:spPr>
          <a:xfrm>
            <a:off x="6172200" y="1325217"/>
            <a:ext cx="5183188" cy="4864446"/>
          </a:xfrm>
        </p:spPr>
        <p:txBody>
          <a:bodyPr/>
          <a:lstStyle/>
          <a:p>
            <a:r>
              <a:rPr lang="en-US" dirty="0"/>
              <a:t>Neonates</a:t>
            </a:r>
          </a:p>
          <a:p>
            <a:pPr lvl="0"/>
            <a:r>
              <a:rPr lang="en-US" dirty="0"/>
              <a:t>Mild renal disease</a:t>
            </a:r>
          </a:p>
          <a:p>
            <a:pPr lvl="0"/>
            <a:r>
              <a:rPr lang="en-US" dirty="0"/>
              <a:t>Breastfeeding</a:t>
            </a:r>
          </a:p>
          <a:p>
            <a:pPr lvl="0"/>
            <a:r>
              <a:rPr lang="en-US" dirty="0"/>
              <a:t>Hearing deficits</a:t>
            </a:r>
          </a:p>
          <a:p>
            <a:pPr lvl="0"/>
            <a:r>
              <a:rPr lang="en-US" dirty="0"/>
              <a:t>Parkinson’s disease</a:t>
            </a:r>
          </a:p>
          <a:p>
            <a:pPr lvl="0"/>
            <a:r>
              <a:rPr lang="en-US" dirty="0"/>
              <a:t>Geriatrics</a:t>
            </a:r>
          </a:p>
          <a:p>
            <a:endParaRPr lang="en-US" dirty="0"/>
          </a:p>
        </p:txBody>
      </p:sp>
    </p:spTree>
    <p:extLst>
      <p:ext uri="{BB962C8B-B14F-4D97-AF65-F5344CB8AC3E}">
        <p14:creationId xmlns:p14="http://schemas.microsoft.com/office/powerpoint/2010/main" val="264759881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NURSING CONSIDERATION</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Assess weight before treatment – dosage</a:t>
            </a:r>
          </a:p>
          <a:p>
            <a:pPr lvl="0"/>
            <a:r>
              <a:rPr lang="en-US" dirty="0"/>
              <a:t>Assess for dehydration.</a:t>
            </a:r>
          </a:p>
          <a:p>
            <a:pPr lvl="0"/>
            <a:r>
              <a:rPr lang="en-US" dirty="0"/>
              <a:t>Assess for renal impairment and vestibular dysfunction (nausea, vomit, </a:t>
            </a:r>
            <a:r>
              <a:rPr lang="en-US" dirty="0" err="1"/>
              <a:t>headache,dizziness</a:t>
            </a:r>
            <a:r>
              <a:rPr lang="en-US" dirty="0"/>
              <a:t>).</a:t>
            </a:r>
          </a:p>
          <a:p>
            <a:pPr lvl="0"/>
            <a:r>
              <a:rPr lang="en-US" dirty="0"/>
              <a:t>Assess blood electrolytes levels</a:t>
            </a:r>
          </a:p>
          <a:p>
            <a:pPr lvl="0"/>
            <a:r>
              <a:rPr lang="en-US" dirty="0"/>
              <a:t>Assess </a:t>
            </a:r>
            <a:r>
              <a:rPr lang="en-US" dirty="0" err="1"/>
              <a:t>inj</a:t>
            </a:r>
            <a:r>
              <a:rPr lang="en-US" dirty="0"/>
              <a:t> sites for redness, swelling, abscess – warm compresses</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lvl="0"/>
            <a:r>
              <a:rPr lang="en-US" dirty="0"/>
              <a:t>Teach pt to report hypersensitivity (rash, itching, trouble breathing facial edema).</a:t>
            </a:r>
          </a:p>
          <a:p>
            <a:pPr lvl="0"/>
            <a:r>
              <a:rPr lang="en-US" dirty="0"/>
              <a:t>Teach pt to report headache, dizziness, renal impairment.</a:t>
            </a:r>
          </a:p>
          <a:p>
            <a:pPr lvl="0"/>
            <a:r>
              <a:rPr lang="en-US" dirty="0"/>
              <a:t>Teach pt to report loss of hearing, ringing roaring in the ears and feeling of fullness in the head.</a:t>
            </a: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TREATMENT OF HYPERSENSITIVITY</a:t>
            </a:r>
            <a:br>
              <a:rPr lang="en-US" dirty="0"/>
            </a:br>
            <a:endParaRPr lang="en-US" dirty="0"/>
          </a:p>
        </p:txBody>
      </p:sp>
      <p:sp>
        <p:nvSpPr>
          <p:cNvPr id="3" name="Content Placeholder 2"/>
          <p:cNvSpPr>
            <a:spLocks noGrp="1"/>
          </p:cNvSpPr>
          <p:nvPr>
            <p:ph idx="1"/>
          </p:nvPr>
        </p:nvSpPr>
        <p:spPr/>
        <p:txBody>
          <a:bodyPr/>
          <a:lstStyle/>
          <a:p>
            <a:pPr lvl="0"/>
            <a:r>
              <a:rPr lang="en-US" dirty="0" err="1"/>
              <a:t>Hemodialysis</a:t>
            </a:r>
            <a:endParaRPr lang="en-US" dirty="0"/>
          </a:p>
          <a:p>
            <a:pPr lvl="0"/>
            <a:r>
              <a:rPr lang="en-US" dirty="0"/>
              <a:t>Exchange transfusion in newborns</a:t>
            </a:r>
          </a:p>
          <a:p>
            <a:r>
              <a:rPr lang="en-US" dirty="0"/>
              <a:t>May give </a:t>
            </a:r>
            <a:r>
              <a:rPr lang="en-US" dirty="0" err="1"/>
              <a:t>ticarcillin</a:t>
            </a:r>
            <a:r>
              <a:rPr lang="en-US" dirty="0"/>
              <a:t> or </a:t>
            </a:r>
            <a:r>
              <a:rPr lang="en-US" dirty="0" err="1"/>
              <a:t>carbenicillin</a:t>
            </a:r>
            <a:r>
              <a:rPr lang="en-US" dirty="0"/>
              <a:t> (</a:t>
            </a:r>
            <a:r>
              <a:rPr lang="en-US" dirty="0" err="1"/>
              <a:t>antipseudomonal</a:t>
            </a:r>
            <a:r>
              <a:rPr lang="en-US" dirty="0"/>
              <a:t> </a:t>
            </a:r>
            <a:r>
              <a:rPr lang="en-US" dirty="0" err="1"/>
              <a:t>carbepenicillin</a:t>
            </a: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7079" y="0"/>
            <a:ext cx="8229600" cy="1066800"/>
          </a:xfrm>
        </p:spPr>
        <p:txBody>
          <a:bodyPr>
            <a:noAutofit/>
          </a:bodyPr>
          <a:lstStyle/>
          <a:p>
            <a:r>
              <a:rPr lang="en-US" sz="3600" b="1" dirty="0"/>
              <a:t>TETRACYCLINES (oral </a:t>
            </a:r>
            <a:r>
              <a:rPr lang="en-US" sz="3600" b="1" dirty="0" err="1"/>
              <a:t>susp,tabs</a:t>
            </a:r>
            <a:r>
              <a:rPr lang="en-US" sz="3600" b="1" dirty="0"/>
              <a:t>, caps)</a:t>
            </a:r>
            <a:endParaRPr lang="en-US" sz="3600" dirty="0"/>
          </a:p>
        </p:txBody>
      </p:sp>
      <p:sp>
        <p:nvSpPr>
          <p:cNvPr id="3" name="Content Placeholder 2"/>
          <p:cNvSpPr>
            <a:spLocks noGrp="1"/>
          </p:cNvSpPr>
          <p:nvPr>
            <p:ph idx="1"/>
          </p:nvPr>
        </p:nvSpPr>
        <p:spPr>
          <a:xfrm>
            <a:off x="980661" y="1066800"/>
            <a:ext cx="10389704" cy="5791200"/>
          </a:xfrm>
        </p:spPr>
        <p:txBody>
          <a:bodyPr>
            <a:normAutofit/>
          </a:bodyPr>
          <a:lstStyle/>
          <a:p>
            <a:r>
              <a:rPr lang="en-US" dirty="0"/>
              <a:t>One of a group of antibiotics derived from cultures of </a:t>
            </a:r>
            <a:r>
              <a:rPr lang="en-US" dirty="0" err="1"/>
              <a:t>streptomyces</a:t>
            </a:r>
            <a:r>
              <a:rPr lang="en-US" dirty="0"/>
              <a:t> bacteria; tetracycline group.</a:t>
            </a:r>
          </a:p>
          <a:p>
            <a:r>
              <a:rPr lang="en-US" b="1" dirty="0"/>
              <a:t>Chlortetracycline, </a:t>
            </a:r>
          </a:p>
          <a:p>
            <a:r>
              <a:rPr lang="en-US" b="1" dirty="0" err="1"/>
              <a:t>methacycline</a:t>
            </a:r>
            <a:r>
              <a:rPr lang="en-US" b="1" dirty="0"/>
              <a:t> (</a:t>
            </a:r>
            <a:r>
              <a:rPr lang="en-US" b="1" dirty="0" err="1"/>
              <a:t>rhondomycin</a:t>
            </a:r>
            <a:r>
              <a:rPr lang="en-US" b="1" dirty="0"/>
              <a:t>), </a:t>
            </a:r>
            <a:r>
              <a:rPr lang="en-US" b="1" dirty="0" err="1"/>
              <a:t>oxytetracycline</a:t>
            </a:r>
            <a:r>
              <a:rPr lang="en-US" b="1" dirty="0"/>
              <a:t>(</a:t>
            </a:r>
            <a:r>
              <a:rPr lang="en-US" b="1" dirty="0" err="1"/>
              <a:t>terramycin</a:t>
            </a:r>
            <a:r>
              <a:rPr lang="en-US" b="1" dirty="0"/>
              <a:t>),</a:t>
            </a:r>
          </a:p>
          <a:p>
            <a:r>
              <a:rPr lang="en-US" b="1" dirty="0"/>
              <a:t> tetracycline (</a:t>
            </a:r>
            <a:r>
              <a:rPr lang="en-US" b="1" dirty="0" err="1"/>
              <a:t>achromycin</a:t>
            </a:r>
            <a:r>
              <a:rPr lang="en-US" b="1" dirty="0"/>
              <a:t>, </a:t>
            </a:r>
            <a:r>
              <a:rPr lang="en-US" b="1" dirty="0" err="1"/>
              <a:t>tetram</a:t>
            </a:r>
            <a:r>
              <a:rPr lang="en-US" b="1" dirty="0"/>
              <a:t>, </a:t>
            </a:r>
            <a:r>
              <a:rPr lang="en-US" b="1" dirty="0" err="1"/>
              <a:t>tetralan</a:t>
            </a:r>
            <a:r>
              <a:rPr lang="en-US" b="1" dirty="0"/>
              <a:t>), </a:t>
            </a:r>
            <a:r>
              <a:rPr lang="en-US" b="1" dirty="0" err="1"/>
              <a:t>demeclocycline</a:t>
            </a:r>
            <a:r>
              <a:rPr lang="en-US" b="1" dirty="0"/>
              <a:t> (</a:t>
            </a:r>
            <a:r>
              <a:rPr lang="en-US" b="1" dirty="0" err="1"/>
              <a:t>declomycin</a:t>
            </a:r>
            <a:r>
              <a:rPr lang="en-US" b="1" dirty="0"/>
              <a:t>), </a:t>
            </a:r>
          </a:p>
          <a:p>
            <a:r>
              <a:rPr lang="en-US" b="1" dirty="0"/>
              <a:t>doxycycline (</a:t>
            </a:r>
            <a:r>
              <a:rPr lang="en-US" b="1" dirty="0" err="1"/>
              <a:t>Adoxa</a:t>
            </a:r>
            <a:r>
              <a:rPr lang="en-US" b="1" dirty="0"/>
              <a:t>, </a:t>
            </a:r>
            <a:r>
              <a:rPr lang="en-US" b="1" dirty="0" err="1"/>
              <a:t>vibramycin,monodox</a:t>
            </a:r>
            <a:r>
              <a:rPr lang="en-US" b="1" dirty="0"/>
              <a:t>), </a:t>
            </a:r>
            <a:r>
              <a:rPr lang="en-US" b="1" dirty="0" err="1"/>
              <a:t>lymecycline</a:t>
            </a:r>
            <a:r>
              <a:rPr lang="en-US" b="1" dirty="0"/>
              <a:t>,</a:t>
            </a:r>
          </a:p>
          <a:p>
            <a:r>
              <a:rPr lang="en-US" b="1" dirty="0"/>
              <a:t> minocycline(</a:t>
            </a:r>
            <a:r>
              <a:rPr lang="en-US" b="1" dirty="0" err="1"/>
              <a:t>minocin</a:t>
            </a:r>
            <a:r>
              <a:rPr lang="en-US" b="1" dirty="0"/>
              <a:t>) and </a:t>
            </a:r>
            <a:r>
              <a:rPr lang="en-US" b="1" dirty="0" err="1"/>
              <a:t>Tigecycline</a:t>
            </a:r>
            <a:r>
              <a:rPr lang="en-US" b="1" dirty="0"/>
              <a:t> (</a:t>
            </a:r>
            <a:r>
              <a:rPr lang="en-US" b="1" dirty="0" err="1"/>
              <a:t>tygacil</a:t>
            </a:r>
            <a:r>
              <a:rPr lang="en-US" b="1" dirty="0"/>
              <a:t>)</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7">
            <a:extLst>
              <a:ext uri="{FF2B5EF4-FFF2-40B4-BE49-F238E27FC236}">
                <a16:creationId xmlns:a16="http://schemas.microsoft.com/office/drawing/2014/main" id="{D9B08B0E-98B0-414E-B627-A3BD57003E29}"/>
              </a:ext>
            </a:extLst>
          </p:cNvPr>
          <p:cNvSpPr>
            <a:spLocks noChangeArrowheads="1"/>
          </p:cNvSpPr>
          <p:nvPr/>
        </p:nvSpPr>
        <p:spPr bwMode="auto">
          <a:xfrm>
            <a:off x="1524001" y="1934519"/>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sk-SK" altLang="en-US" sz="2400">
              <a:latin typeface="Times New Roman" panose="02020603050405020304" pitchFamily="18" charset="0"/>
            </a:endParaRPr>
          </a:p>
        </p:txBody>
      </p:sp>
      <p:graphicFrame>
        <p:nvGraphicFramePr>
          <p:cNvPr id="65639" name="Group 103">
            <a:extLst>
              <a:ext uri="{FF2B5EF4-FFF2-40B4-BE49-F238E27FC236}">
                <a16:creationId xmlns:a16="http://schemas.microsoft.com/office/drawing/2014/main" id="{5FBE9D00-5760-4C05-9F08-7BFD3D420FAF}"/>
              </a:ext>
            </a:extLst>
          </p:cNvPr>
          <p:cNvGraphicFramePr>
            <a:graphicFrameLocks noGrp="1"/>
          </p:cNvGraphicFramePr>
          <p:nvPr/>
        </p:nvGraphicFramePr>
        <p:xfrm>
          <a:off x="291548" y="145430"/>
          <a:ext cx="11675165" cy="6309280"/>
        </p:xfrm>
        <a:graphic>
          <a:graphicData uri="http://schemas.openxmlformats.org/drawingml/2006/table">
            <a:tbl>
              <a:tblPr/>
              <a:tblGrid>
                <a:gridCol w="4280452">
                  <a:extLst>
                    <a:ext uri="{9D8B030D-6E8A-4147-A177-3AD203B41FA5}">
                      <a16:colId xmlns:a16="http://schemas.microsoft.com/office/drawing/2014/main" val="20000"/>
                    </a:ext>
                  </a:extLst>
                </a:gridCol>
                <a:gridCol w="1918523">
                  <a:extLst>
                    <a:ext uri="{9D8B030D-6E8A-4147-A177-3AD203B41FA5}">
                      <a16:colId xmlns:a16="http://schemas.microsoft.com/office/drawing/2014/main" val="20001"/>
                    </a:ext>
                  </a:extLst>
                </a:gridCol>
                <a:gridCol w="5476190">
                  <a:extLst>
                    <a:ext uri="{9D8B030D-6E8A-4147-A177-3AD203B41FA5}">
                      <a16:colId xmlns:a16="http://schemas.microsoft.com/office/drawing/2014/main" val="20002"/>
                    </a:ext>
                  </a:extLst>
                </a:gridCol>
              </a:tblGrid>
              <a:tr h="773951">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en-US" sz="2400" b="1" i="0" u="none" strike="noStrike" cap="none" normalizeH="0" baseline="0" dirty="0">
                          <a:ln>
                            <a:noFill/>
                          </a:ln>
                          <a:solidFill>
                            <a:schemeClr val="tx2"/>
                          </a:solidFill>
                          <a:effectLst/>
                          <a:latin typeface="Arial" panose="020B0604020202020204" pitchFamily="34" charset="0"/>
                          <a:cs typeface="Times New Roman" panose="02020603050405020304" pitchFamily="18" charset="0"/>
                        </a:rPr>
                        <a:t>Chemical name</a:t>
                      </a:r>
                      <a:endParaRPr kumimoji="0" lang="cs-CZ" altLang="en-US" sz="2400" b="1" i="0" u="none" strike="noStrike" cap="none" normalizeH="0" baseline="0" dirty="0">
                        <a:ln>
                          <a:noFill/>
                        </a:ln>
                        <a:solidFill>
                          <a:schemeClr val="tx2"/>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en-US" sz="2400" b="1" i="0" u="none" strike="noStrike" cap="none" normalizeH="0" baseline="0">
                          <a:ln>
                            <a:noFill/>
                          </a:ln>
                          <a:solidFill>
                            <a:schemeClr val="tx2"/>
                          </a:solidFill>
                          <a:effectLst/>
                          <a:latin typeface="Arial" panose="020B0604020202020204" pitchFamily="34" charset="0"/>
                          <a:cs typeface="Times New Roman" panose="02020603050405020304" pitchFamily="18" charset="0"/>
                        </a:rPr>
                        <a:t>Generic name</a:t>
                      </a:r>
                      <a:endParaRPr kumimoji="0" lang="cs-CZ" altLang="en-US" sz="2400" b="1" i="0" u="none" strike="noStrike" cap="none" normalizeH="0" baseline="0">
                        <a:ln>
                          <a:noFill/>
                        </a:ln>
                        <a:solidFill>
                          <a:schemeClr val="tx2"/>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a:ln>
                            <a:noFill/>
                          </a:ln>
                          <a:solidFill>
                            <a:schemeClr val="tx2"/>
                          </a:solidFill>
                          <a:effectLst/>
                          <a:latin typeface="Arial" panose="020B0604020202020204" pitchFamily="34" charset="0"/>
                          <a:cs typeface="Times New Roman" panose="02020603050405020304" pitchFamily="18" charset="0"/>
                        </a:rPr>
                        <a:t>Trade name</a:t>
                      </a:r>
                      <a:endParaRPr kumimoji="0" lang="cs-CZ" altLang="en-US" sz="2400" b="0" i="0" u="none" strike="noStrike" cap="none" normalizeH="0" baseline="0" dirty="0">
                        <a:ln>
                          <a:noFill/>
                        </a:ln>
                        <a:solidFill>
                          <a:schemeClr val="tx2"/>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6893">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1,4-Dihydro-2,6-dimethyl-4-(2-nitrophenyl)-3,5-pyridinedicarboxylic acid dimethyl ester</a:t>
                      </a:r>
                      <a:endParaRPr kumimoji="0" lang="cs-CZ" altLang="en-US" sz="2400" b="0" i="0" u="none" strike="noStrike" cap="none" normalizeH="0" baseline="0" dirty="0">
                        <a:ln>
                          <a:noFill/>
                        </a:ln>
                        <a:solidFill>
                          <a:schemeClr val="tx1"/>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en-US" sz="2400" b="1" i="0" u="none" strike="noStrike" cap="none" normalizeH="0" baseline="0" dirty="0">
                        <a:ln>
                          <a:noFill/>
                        </a:ln>
                        <a:solidFill>
                          <a:srgbClr val="FFFF00"/>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en-US" sz="2400" b="1" i="0" u="none" strike="noStrike" cap="none" normalizeH="0" baseline="0" dirty="0">
                          <a:ln>
                            <a:noFill/>
                          </a:ln>
                          <a:solidFill>
                            <a:schemeClr val="accent4">
                              <a:lumMod val="75000"/>
                              <a:lumOff val="25000"/>
                            </a:schemeClr>
                          </a:solidFill>
                          <a:effectLst/>
                          <a:latin typeface="Arial" panose="020B0604020202020204" pitchFamily="34" charset="0"/>
                          <a:cs typeface="Times New Roman" panose="02020603050405020304" pitchFamily="18" charset="0"/>
                        </a:rPr>
                        <a:t>nifedipine</a:t>
                      </a:r>
                      <a:endParaRPr kumimoji="0" lang="cs-CZ" altLang="en-US" sz="2400" b="0" i="0" u="none" strike="noStrike" cap="none" normalizeH="0" baseline="0" dirty="0">
                        <a:ln>
                          <a:noFill/>
                        </a:ln>
                        <a:solidFill>
                          <a:schemeClr val="accent4">
                            <a:lumMod val="75000"/>
                            <a:lumOff val="25000"/>
                          </a:schemeClr>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en-US" sz="24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ADALAT, CITILAT, NIFELAT </a:t>
                      </a:r>
                      <a:endParaRPr kumimoji="0" lang="sk-SK" altLang="en-US" sz="24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6893">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3,5-Diamino-N-(aminoiminomethyl)-6-chloropyrazinecarboxamide hydrochloride</a:t>
                      </a:r>
                      <a:endParaRPr kumimoji="0" lang="cs-CZ" altLang="en-US" sz="2400" b="0" i="0" u="none" strike="noStrike" cap="none" normalizeH="0" baseline="0">
                        <a:ln>
                          <a:noFill/>
                        </a:ln>
                        <a:solidFill>
                          <a:schemeClr val="tx1"/>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en-US" sz="2400" b="1" i="0" u="none" strike="noStrike" cap="none" normalizeH="0" baseline="0" dirty="0">
                        <a:ln>
                          <a:noFill/>
                        </a:ln>
                        <a:solidFill>
                          <a:srgbClr val="FFFF00"/>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en-US" sz="2400" b="1" i="0" u="none" strike="noStrike" cap="none" normalizeH="0" baseline="0" dirty="0">
                          <a:ln>
                            <a:noFill/>
                          </a:ln>
                          <a:solidFill>
                            <a:schemeClr val="accent4">
                              <a:lumMod val="75000"/>
                              <a:lumOff val="25000"/>
                            </a:schemeClr>
                          </a:solidFill>
                          <a:effectLst/>
                          <a:latin typeface="Arial" panose="020B0604020202020204" pitchFamily="34" charset="0"/>
                          <a:cs typeface="Times New Roman" panose="02020603050405020304" pitchFamily="18" charset="0"/>
                        </a:rPr>
                        <a:t>amiloride</a:t>
                      </a:r>
                      <a:endParaRPr kumimoji="0" lang="cs-CZ" altLang="en-US" sz="2400" b="0" i="0" u="none" strike="noStrike" cap="none" normalizeH="0" baseline="0" dirty="0">
                        <a:ln>
                          <a:noFill/>
                        </a:ln>
                        <a:solidFill>
                          <a:schemeClr val="accent4">
                            <a:lumMod val="75000"/>
                            <a:lumOff val="25000"/>
                          </a:schemeClr>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en-US" sz="24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GUANAMPRAZINE, AMIPRAMIDIN, AMIPRAMIZIDE </a:t>
                      </a:r>
                      <a:endParaRPr kumimoji="0" lang="sk-SK" altLang="en-US" sz="24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9538">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7-chloro-3-methyl-2H-1,2,4-benzothiadiazine-1,1-dioxide</a:t>
                      </a:r>
                      <a:endParaRPr kumimoji="0" lang="cs-CZ" altLang="en-US" sz="2400" b="0" i="0" u="none" strike="noStrike" cap="none" normalizeH="0" baseline="0" dirty="0">
                        <a:ln>
                          <a:noFill/>
                        </a:ln>
                        <a:solidFill>
                          <a:schemeClr val="tx1"/>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en-US" sz="2400" b="1" i="0" u="none" strike="noStrike" cap="none" normalizeH="0" baseline="0" dirty="0">
                          <a:ln>
                            <a:noFill/>
                          </a:ln>
                          <a:solidFill>
                            <a:schemeClr val="accent4">
                              <a:lumMod val="75000"/>
                              <a:lumOff val="25000"/>
                            </a:schemeClr>
                          </a:solidFill>
                          <a:effectLst/>
                          <a:latin typeface="Arial" panose="020B0604020202020204" pitchFamily="34" charset="0"/>
                          <a:cs typeface="Times New Roman" panose="02020603050405020304" pitchFamily="18" charset="0"/>
                        </a:rPr>
                        <a:t>diazoxide</a:t>
                      </a:r>
                      <a:endParaRPr kumimoji="0" lang="cs-CZ" altLang="en-US" sz="2400" b="0" i="0" u="none" strike="noStrike" cap="none" normalizeH="0" baseline="0" dirty="0">
                        <a:ln>
                          <a:noFill/>
                        </a:ln>
                        <a:solidFill>
                          <a:schemeClr val="accent4">
                            <a:lumMod val="75000"/>
                            <a:lumOff val="25000"/>
                          </a:schemeClr>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HYPERSTAT, HYPERTONALUM, MUTABASE, PROGLYCEM, SRG 95213</a:t>
                      </a:r>
                      <a:r>
                        <a:rPr kumimoji="0" lang="cs-CZ" altLang="en-US" sz="2400" b="0" i="1"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cs-CZ" altLang="en-US" sz="2400" b="0" i="0" u="none" strike="noStrike" cap="none" normalizeH="0" baseline="0">
                        <a:ln>
                          <a:noFill/>
                        </a:ln>
                        <a:solidFill>
                          <a:schemeClr val="tx1"/>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9538">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7,8-didehydro-4,5-epoxy-17-methylmorphinan-3,6-diol</a:t>
                      </a:r>
                      <a:endParaRPr kumimoji="0" lang="cs-CZ" altLang="en-US" sz="2400" b="0" i="0" u="none" strike="noStrike" cap="none" normalizeH="0" baseline="0">
                        <a:ln>
                          <a:noFill/>
                        </a:ln>
                        <a:solidFill>
                          <a:schemeClr val="tx1"/>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en-US" sz="2400" b="1" i="0" u="none" strike="noStrike" cap="none" normalizeH="0" baseline="0" dirty="0">
                          <a:ln>
                            <a:noFill/>
                          </a:ln>
                          <a:solidFill>
                            <a:schemeClr val="accent4">
                              <a:lumMod val="75000"/>
                              <a:lumOff val="25000"/>
                            </a:schemeClr>
                          </a:solidFill>
                          <a:effectLst/>
                          <a:latin typeface="Arial" panose="020B0604020202020204" pitchFamily="34" charset="0"/>
                          <a:cs typeface="Times New Roman" panose="02020603050405020304" pitchFamily="18" charset="0"/>
                        </a:rPr>
                        <a:t>morphine</a:t>
                      </a:r>
                      <a:endParaRPr kumimoji="0" lang="cs-CZ" altLang="en-US" sz="2400" b="0" i="0" u="none" strike="noStrike" cap="none" normalizeH="0" baseline="0" dirty="0">
                        <a:ln>
                          <a:noFill/>
                        </a:ln>
                        <a:solidFill>
                          <a:schemeClr val="accent4">
                            <a:lumMod val="75000"/>
                            <a:lumOff val="25000"/>
                          </a:schemeClr>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5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fo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tx2"/>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tx1"/>
                        </a:buClr>
                        <a:buSzPct val="100000"/>
                        <a:defRPr sz="2800">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MORPHIN 1%, MST CONTINUS, SEVREDOL, ORAMORPH, CYCLIMORPH</a:t>
                      </a:r>
                      <a:endParaRPr kumimoji="0" lang="cs-CZ" altLang="en-US" sz="2400" b="0" i="0" u="none" strike="noStrike" cap="none" normalizeH="0" baseline="0" dirty="0">
                        <a:ln>
                          <a:noFill/>
                        </a:ln>
                        <a:solidFill>
                          <a:schemeClr val="tx1"/>
                        </a:solidFill>
                        <a:effectLst/>
                        <a:latin typeface="Arial" panose="020B0604020202020204" pitchFamily="34" charset="0"/>
                      </a:endParaRPr>
                    </a:p>
                  </a:txBody>
                  <a:tcPr marL="91416" marR="91416" marT="45712" marB="45712"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4606" name="Rectangle 102">
            <a:extLst>
              <a:ext uri="{FF2B5EF4-FFF2-40B4-BE49-F238E27FC236}">
                <a16:creationId xmlns:a16="http://schemas.microsoft.com/office/drawing/2014/main" id="{C43C0A04-002E-454C-9AA6-5BA59435195E}"/>
              </a:ext>
            </a:extLst>
          </p:cNvPr>
          <p:cNvSpPr>
            <a:spLocks noChangeArrowheads="1"/>
          </p:cNvSpPr>
          <p:nvPr/>
        </p:nvSpPr>
        <p:spPr bwMode="auto">
          <a:xfrm>
            <a:off x="1524001" y="4461819"/>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tabLst>
                <a:tab pos="449263" algn="l"/>
                <a:tab pos="609600" algn="l"/>
                <a:tab pos="1217613" algn="l"/>
                <a:tab pos="1827213" algn="l"/>
                <a:tab pos="2435225" algn="l"/>
                <a:tab pos="3044825" algn="l"/>
                <a:tab pos="3654425" algn="l"/>
                <a:tab pos="4262438" algn="l"/>
                <a:tab pos="4872038" algn="l"/>
                <a:tab pos="5480050" algn="l"/>
                <a:tab pos="608965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449263" algn="l"/>
                <a:tab pos="609600" algn="l"/>
                <a:tab pos="1217613" algn="l"/>
                <a:tab pos="1827213" algn="l"/>
                <a:tab pos="2435225" algn="l"/>
                <a:tab pos="3044825" algn="l"/>
                <a:tab pos="3654425" algn="l"/>
                <a:tab pos="4262438" algn="l"/>
                <a:tab pos="4872038" algn="l"/>
                <a:tab pos="5480050" algn="l"/>
                <a:tab pos="608965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449263" algn="l"/>
                <a:tab pos="609600" algn="l"/>
                <a:tab pos="1217613" algn="l"/>
                <a:tab pos="1827213" algn="l"/>
                <a:tab pos="2435225" algn="l"/>
                <a:tab pos="3044825" algn="l"/>
                <a:tab pos="3654425" algn="l"/>
                <a:tab pos="4262438" algn="l"/>
                <a:tab pos="4872038" algn="l"/>
                <a:tab pos="5480050" algn="l"/>
                <a:tab pos="608965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449263" algn="l"/>
                <a:tab pos="609600" algn="l"/>
                <a:tab pos="1217613" algn="l"/>
                <a:tab pos="1827213" algn="l"/>
                <a:tab pos="2435225" algn="l"/>
                <a:tab pos="3044825" algn="l"/>
                <a:tab pos="3654425" algn="l"/>
                <a:tab pos="4262438" algn="l"/>
                <a:tab pos="4872038" algn="l"/>
                <a:tab pos="5480050" algn="l"/>
                <a:tab pos="608965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449263" algn="l"/>
                <a:tab pos="609600" algn="l"/>
                <a:tab pos="1217613" algn="l"/>
                <a:tab pos="1827213" algn="l"/>
                <a:tab pos="2435225" algn="l"/>
                <a:tab pos="3044825" algn="l"/>
                <a:tab pos="3654425" algn="l"/>
                <a:tab pos="4262438" algn="l"/>
                <a:tab pos="4872038" algn="l"/>
                <a:tab pos="5480050" algn="l"/>
                <a:tab pos="6089650" algn="l"/>
              </a:tabLst>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tabLst>
                <a:tab pos="449263" algn="l"/>
                <a:tab pos="609600" algn="l"/>
                <a:tab pos="1217613" algn="l"/>
                <a:tab pos="1827213" algn="l"/>
                <a:tab pos="2435225" algn="l"/>
                <a:tab pos="3044825" algn="l"/>
                <a:tab pos="3654425" algn="l"/>
                <a:tab pos="4262438" algn="l"/>
                <a:tab pos="4872038" algn="l"/>
                <a:tab pos="5480050" algn="l"/>
                <a:tab pos="6089650" algn="l"/>
              </a:tabLst>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tabLst>
                <a:tab pos="449263" algn="l"/>
                <a:tab pos="609600" algn="l"/>
                <a:tab pos="1217613" algn="l"/>
                <a:tab pos="1827213" algn="l"/>
                <a:tab pos="2435225" algn="l"/>
                <a:tab pos="3044825" algn="l"/>
                <a:tab pos="3654425" algn="l"/>
                <a:tab pos="4262438" algn="l"/>
                <a:tab pos="4872038" algn="l"/>
                <a:tab pos="5480050" algn="l"/>
                <a:tab pos="6089650" algn="l"/>
              </a:tabLst>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tabLst>
                <a:tab pos="449263" algn="l"/>
                <a:tab pos="609600" algn="l"/>
                <a:tab pos="1217613" algn="l"/>
                <a:tab pos="1827213" algn="l"/>
                <a:tab pos="2435225" algn="l"/>
                <a:tab pos="3044825" algn="l"/>
                <a:tab pos="3654425" algn="l"/>
                <a:tab pos="4262438" algn="l"/>
                <a:tab pos="4872038" algn="l"/>
                <a:tab pos="5480050" algn="l"/>
                <a:tab pos="6089650" algn="l"/>
              </a:tabLst>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tabLst>
                <a:tab pos="449263" algn="l"/>
                <a:tab pos="609600" algn="l"/>
                <a:tab pos="1217613" algn="l"/>
                <a:tab pos="1827213" algn="l"/>
                <a:tab pos="2435225" algn="l"/>
                <a:tab pos="3044825" algn="l"/>
                <a:tab pos="3654425" algn="l"/>
                <a:tab pos="4262438" algn="l"/>
                <a:tab pos="4872038" algn="l"/>
                <a:tab pos="5480050" algn="l"/>
                <a:tab pos="6089650" algn="l"/>
              </a:tabLst>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sk-SK" altLang="en-US" sz="2400">
              <a:latin typeface="Times New Roman" panose="02020603050405020304" pitchFamily="18" charset="0"/>
            </a:endParaRPr>
          </a:p>
        </p:txBody>
      </p:sp>
    </p:spTree>
  </p:cSld>
  <p:clrMapOvr>
    <a:masterClrMapping/>
  </p:clrMapOvr>
  <p:transition spd="med"/>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Pharmacodynamic</a:t>
            </a:r>
            <a:br>
              <a:rPr lang="en-US" dirty="0"/>
            </a:br>
            <a:endParaRPr lang="en-US" dirty="0"/>
          </a:p>
        </p:txBody>
      </p:sp>
      <p:sp>
        <p:nvSpPr>
          <p:cNvPr id="3" name="Content Placeholder 2"/>
          <p:cNvSpPr>
            <a:spLocks noGrp="1"/>
          </p:cNvSpPr>
          <p:nvPr>
            <p:ph idx="1"/>
          </p:nvPr>
        </p:nvSpPr>
        <p:spPr>
          <a:xfrm>
            <a:off x="728870" y="1676401"/>
            <a:ext cx="10515600" cy="4525963"/>
          </a:xfrm>
        </p:spPr>
        <p:txBody>
          <a:bodyPr>
            <a:normAutofit/>
          </a:bodyPr>
          <a:lstStyle/>
          <a:p>
            <a:r>
              <a:rPr lang="en-US" dirty="0"/>
              <a:t>Inhibits protein synthesis and </a:t>
            </a:r>
            <a:r>
              <a:rPr lang="en-US" dirty="0" err="1"/>
              <a:t>phosphorylation</a:t>
            </a:r>
            <a:r>
              <a:rPr lang="en-US" dirty="0"/>
              <a:t>; </a:t>
            </a:r>
            <a:r>
              <a:rPr lang="en-US" dirty="0" err="1"/>
              <a:t>bacteriostatic</a:t>
            </a:r>
            <a:endParaRPr lang="en-US" dirty="0"/>
          </a:p>
          <a:p>
            <a:pPr marL="0" indent="0">
              <a:buNone/>
            </a:pPr>
            <a:endParaRPr lang="en-US" dirty="0"/>
          </a:p>
          <a:p>
            <a:r>
              <a:rPr lang="en-US" b="1" dirty="0"/>
              <a:t>Pharmacokinetics</a:t>
            </a:r>
            <a:br>
              <a:rPr lang="en-US" dirty="0"/>
            </a:br>
            <a:r>
              <a:rPr lang="en-US" dirty="0"/>
              <a:t>Given orally Well absorbed from GIT, 6hrly dosage. </a:t>
            </a:r>
          </a:p>
          <a:p>
            <a:r>
              <a:rPr lang="en-US" dirty="0"/>
              <a:t>Tetracycline given IV (irritates vein, given by continuous IV infusion). </a:t>
            </a:r>
            <a:r>
              <a:rPr lang="en-US" dirty="0" err="1"/>
              <a:t>Tigecycline</a:t>
            </a:r>
            <a:r>
              <a:rPr lang="en-US" dirty="0"/>
              <a:t> is poorly absorbed orally and must be administered intravenously. </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Absorption from gut is impaired by food (except </a:t>
            </a:r>
            <a:r>
              <a:rPr lang="en-US" dirty="0" err="1"/>
              <a:t>doxycycline</a:t>
            </a:r>
            <a:r>
              <a:rPr lang="en-US" dirty="0"/>
              <a:t> and </a:t>
            </a:r>
            <a:r>
              <a:rPr lang="en-US" dirty="0" err="1"/>
              <a:t>minocycline</a:t>
            </a:r>
            <a:r>
              <a:rPr lang="en-US" dirty="0"/>
              <a:t>).</a:t>
            </a:r>
          </a:p>
          <a:p>
            <a:r>
              <a:rPr lang="en-US" dirty="0"/>
              <a:t>Bound by serum proteins. Distributed widely to tissues and body fluids (saliva and tears-</a:t>
            </a:r>
            <a:r>
              <a:rPr lang="en-US" dirty="0" err="1"/>
              <a:t>minocycline</a:t>
            </a:r>
            <a:r>
              <a:rPr lang="en-US" dirty="0"/>
              <a:t>)except for cerebrospinal fluid. Cross the placenta to reach the fetus.</a:t>
            </a:r>
          </a:p>
          <a:p>
            <a:r>
              <a:rPr lang="en-US" dirty="0"/>
              <a:t>Excreted mainly in bile and urine; milk(less). </a:t>
            </a:r>
          </a:p>
          <a:p>
            <a:pPr>
              <a:buNone/>
            </a:pPr>
            <a:endParaRPr lang="en-US" dirty="0"/>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CLASSIFICATION based on serum </a:t>
            </a:r>
            <a:r>
              <a:rPr lang="en-US" b="1" dirty="0" err="1"/>
              <a:t>halflife</a:t>
            </a:r>
            <a:br>
              <a:rPr lang="en-US" dirty="0"/>
            </a:br>
            <a:endParaRPr lang="en-US" dirty="0"/>
          </a:p>
        </p:txBody>
      </p:sp>
      <p:sp>
        <p:nvSpPr>
          <p:cNvPr id="3" name="Content Placeholder 2"/>
          <p:cNvSpPr>
            <a:spLocks noGrp="1"/>
          </p:cNvSpPr>
          <p:nvPr>
            <p:ph idx="1"/>
          </p:nvPr>
        </p:nvSpPr>
        <p:spPr/>
        <p:txBody>
          <a:bodyPr/>
          <a:lstStyle/>
          <a:p>
            <a:pPr lvl="0"/>
            <a:r>
              <a:rPr lang="en-US" dirty="0"/>
              <a:t>Short-acting (chlortetracycline, tetracycline, </a:t>
            </a:r>
            <a:r>
              <a:rPr lang="en-US" dirty="0" err="1"/>
              <a:t>oxytetracycline</a:t>
            </a:r>
            <a:r>
              <a:rPr lang="en-US" dirty="0"/>
              <a:t>) – 6-8hrs</a:t>
            </a:r>
          </a:p>
          <a:p>
            <a:pPr lvl="0"/>
            <a:r>
              <a:rPr lang="en-US" dirty="0"/>
              <a:t>Intermediate-acting (</a:t>
            </a:r>
            <a:r>
              <a:rPr lang="en-US" dirty="0" err="1"/>
              <a:t>demeclocycline</a:t>
            </a:r>
            <a:r>
              <a:rPr lang="en-US" dirty="0"/>
              <a:t> and </a:t>
            </a:r>
            <a:r>
              <a:rPr lang="en-US" dirty="0" err="1"/>
              <a:t>methacycline</a:t>
            </a:r>
            <a:r>
              <a:rPr lang="en-US" dirty="0"/>
              <a:t>) – 12hrs</a:t>
            </a:r>
          </a:p>
          <a:p>
            <a:pPr lvl="0"/>
            <a:r>
              <a:rPr lang="en-US" dirty="0"/>
              <a:t>Long-acting (</a:t>
            </a:r>
            <a:r>
              <a:rPr lang="en-US" dirty="0" err="1"/>
              <a:t>doxycycline</a:t>
            </a:r>
            <a:r>
              <a:rPr lang="en-US" dirty="0"/>
              <a:t> and </a:t>
            </a:r>
            <a:r>
              <a:rPr lang="en-US" dirty="0" err="1"/>
              <a:t>minocycline</a:t>
            </a:r>
            <a:r>
              <a:rPr lang="en-US" dirty="0"/>
              <a:t>) – 16 – 18hrs</a:t>
            </a:r>
          </a:p>
          <a:p>
            <a:r>
              <a:rPr lang="en-US" dirty="0" err="1"/>
              <a:t>Tigecycline</a:t>
            </a:r>
            <a:r>
              <a:rPr lang="en-US" dirty="0"/>
              <a:t> has a half-life of 36 hours. </a:t>
            </a: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715962"/>
          </a:xfrm>
        </p:spPr>
        <p:txBody>
          <a:bodyPr>
            <a:normAutofit/>
          </a:bodyPr>
          <a:lstStyle/>
          <a:p>
            <a:r>
              <a:rPr lang="en-US" b="1" dirty="0"/>
              <a:t>Indications</a:t>
            </a:r>
          </a:p>
        </p:txBody>
      </p:sp>
      <p:sp>
        <p:nvSpPr>
          <p:cNvPr id="3" name="Content Placeholder 2"/>
          <p:cNvSpPr>
            <a:spLocks noGrp="1"/>
          </p:cNvSpPr>
          <p:nvPr>
            <p:ph idx="1"/>
          </p:nvPr>
        </p:nvSpPr>
        <p:spPr>
          <a:xfrm>
            <a:off x="901148" y="715962"/>
            <a:ext cx="10495722" cy="6142038"/>
          </a:xfrm>
        </p:spPr>
        <p:txBody>
          <a:bodyPr>
            <a:normAutofit/>
          </a:bodyPr>
          <a:lstStyle/>
          <a:p>
            <a:pPr marL="0" indent="0">
              <a:buNone/>
            </a:pPr>
            <a:r>
              <a:rPr lang="en-US" dirty="0" err="1"/>
              <a:t>Syphillis</a:t>
            </a:r>
            <a:r>
              <a:rPr lang="en-US" dirty="0"/>
              <a:t>, bronchitis, pneumonia, brucellosis, acne</a:t>
            </a:r>
          </a:p>
          <a:p>
            <a:pPr lvl="0"/>
            <a:r>
              <a:rPr lang="en-US" dirty="0"/>
              <a:t>Chlamydia </a:t>
            </a:r>
            <a:r>
              <a:rPr lang="en-US" dirty="0" err="1"/>
              <a:t>trachomatis</a:t>
            </a:r>
            <a:r>
              <a:rPr lang="en-US" dirty="0"/>
              <a:t> (</a:t>
            </a:r>
            <a:r>
              <a:rPr lang="en-US" dirty="0" err="1"/>
              <a:t>urethritis</a:t>
            </a:r>
            <a:r>
              <a:rPr lang="en-US" dirty="0"/>
              <a:t>, </a:t>
            </a:r>
            <a:r>
              <a:rPr lang="en-US" dirty="0" err="1"/>
              <a:t>cervicitis</a:t>
            </a:r>
            <a:r>
              <a:rPr lang="en-US" dirty="0"/>
              <a:t>, rectal infection),typhus, Q fever, </a:t>
            </a:r>
            <a:r>
              <a:rPr lang="en-US" dirty="0" err="1"/>
              <a:t>abortus</a:t>
            </a:r>
            <a:r>
              <a:rPr lang="en-US" dirty="0"/>
              <a:t> fever.</a:t>
            </a:r>
          </a:p>
          <a:p>
            <a:pPr lvl="0"/>
            <a:r>
              <a:rPr lang="en-US" dirty="0" err="1"/>
              <a:t>Travellers</a:t>
            </a:r>
            <a:r>
              <a:rPr lang="en-US" dirty="0"/>
              <a:t> diarrhea – </a:t>
            </a:r>
            <a:r>
              <a:rPr lang="en-US" dirty="0" err="1"/>
              <a:t>doxycycline</a:t>
            </a:r>
            <a:endParaRPr lang="en-US" dirty="0"/>
          </a:p>
          <a:p>
            <a:pPr lvl="0"/>
            <a:r>
              <a:rPr lang="en-US" dirty="0"/>
              <a:t>Uncomplicated gonorrhea in pts allergic to penicillin</a:t>
            </a:r>
          </a:p>
          <a:p>
            <a:pPr lvl="0"/>
            <a:r>
              <a:rPr lang="en-US" dirty="0"/>
              <a:t>Malaria prophylaxis – 100mg daily 1-2 days prior to travel, during travel and 4 wks after return.</a:t>
            </a:r>
          </a:p>
          <a:p>
            <a:pPr lvl="0"/>
            <a:r>
              <a:rPr lang="en-US" dirty="0"/>
              <a:t>Anthrax</a:t>
            </a:r>
          </a:p>
          <a:p>
            <a:pPr lvl="0"/>
            <a:r>
              <a:rPr lang="en-US" dirty="0"/>
              <a:t>Periodontitis</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A3F0A-D80A-4611-A963-D3B6884A6060}"/>
              </a:ext>
            </a:extLst>
          </p:cNvPr>
          <p:cNvSpPr>
            <a:spLocks noGrp="1"/>
          </p:cNvSpPr>
          <p:nvPr>
            <p:ph type="title"/>
          </p:nvPr>
        </p:nvSpPr>
        <p:spPr/>
        <p:txBody>
          <a:bodyPr/>
          <a:lstStyle/>
          <a:p>
            <a:r>
              <a:rPr lang="en-US" b="1" dirty="0"/>
              <a:t>SIDE EFFECTS</a:t>
            </a:r>
            <a:endParaRPr lang="en-US" dirty="0"/>
          </a:p>
        </p:txBody>
      </p:sp>
      <p:sp>
        <p:nvSpPr>
          <p:cNvPr id="3" name="Content Placeholder 2">
            <a:extLst>
              <a:ext uri="{FF2B5EF4-FFF2-40B4-BE49-F238E27FC236}">
                <a16:creationId xmlns:a16="http://schemas.microsoft.com/office/drawing/2014/main" id="{2CF3EA14-226E-4263-8B8B-B37BD449804B}"/>
              </a:ext>
            </a:extLst>
          </p:cNvPr>
          <p:cNvSpPr>
            <a:spLocks noGrp="1"/>
          </p:cNvSpPr>
          <p:nvPr>
            <p:ph sz="half" idx="1"/>
          </p:nvPr>
        </p:nvSpPr>
        <p:spPr/>
        <p:txBody>
          <a:bodyPr>
            <a:normAutofit lnSpcReduction="10000"/>
          </a:bodyPr>
          <a:lstStyle/>
          <a:p>
            <a:pPr lvl="0"/>
            <a:r>
              <a:rPr lang="en-US" dirty="0"/>
              <a:t>Fever </a:t>
            </a:r>
          </a:p>
          <a:p>
            <a:pPr lvl="0"/>
            <a:r>
              <a:rPr lang="en-US" dirty="0"/>
              <a:t>Headache</a:t>
            </a:r>
          </a:p>
          <a:p>
            <a:pPr lvl="0"/>
            <a:r>
              <a:rPr lang="en-US" dirty="0"/>
              <a:t>Dysphagia</a:t>
            </a:r>
          </a:p>
          <a:p>
            <a:pPr lvl="0"/>
            <a:r>
              <a:rPr lang="en-US" dirty="0"/>
              <a:t>Glossitis</a:t>
            </a:r>
          </a:p>
          <a:p>
            <a:pPr lvl="0"/>
            <a:r>
              <a:rPr lang="en-US" dirty="0"/>
              <a:t>Oral or vaginal candidiasis</a:t>
            </a:r>
          </a:p>
          <a:p>
            <a:pPr lvl="0"/>
            <a:r>
              <a:rPr lang="en-US" dirty="0"/>
              <a:t>Diarrhea</a:t>
            </a:r>
          </a:p>
          <a:p>
            <a:pPr lvl="0"/>
            <a:r>
              <a:rPr lang="en-US" dirty="0"/>
              <a:t>Nausea </a:t>
            </a:r>
          </a:p>
          <a:p>
            <a:pPr lvl="0"/>
            <a:r>
              <a:rPr lang="en-US" dirty="0"/>
              <a:t>abdominal pain</a:t>
            </a:r>
          </a:p>
          <a:p>
            <a:endParaRPr lang="en-US" dirty="0"/>
          </a:p>
        </p:txBody>
      </p:sp>
      <p:sp>
        <p:nvSpPr>
          <p:cNvPr id="4" name="Content Placeholder 3">
            <a:extLst>
              <a:ext uri="{FF2B5EF4-FFF2-40B4-BE49-F238E27FC236}">
                <a16:creationId xmlns:a16="http://schemas.microsoft.com/office/drawing/2014/main" id="{E3CD4114-AA3B-448E-AF15-8F17D6F7A1E3}"/>
              </a:ext>
            </a:extLst>
          </p:cNvPr>
          <p:cNvSpPr>
            <a:spLocks noGrp="1"/>
          </p:cNvSpPr>
          <p:nvPr>
            <p:ph sz="half" idx="2"/>
          </p:nvPr>
        </p:nvSpPr>
        <p:spPr/>
        <p:txBody>
          <a:bodyPr>
            <a:normAutofit lnSpcReduction="10000"/>
          </a:bodyPr>
          <a:lstStyle/>
          <a:p>
            <a:pPr lvl="0"/>
            <a:r>
              <a:rPr lang="en-US" sz="2800" dirty="0"/>
              <a:t>Pruritus</a:t>
            </a:r>
          </a:p>
          <a:p>
            <a:pPr lvl="0"/>
            <a:r>
              <a:rPr lang="en-US" sz="2800" dirty="0"/>
              <a:t>Flatulence</a:t>
            </a:r>
          </a:p>
          <a:p>
            <a:pPr lvl="0"/>
            <a:r>
              <a:rPr lang="en-US" sz="2800" dirty="0"/>
              <a:t>Photosensitivity</a:t>
            </a:r>
          </a:p>
          <a:p>
            <a:pPr lvl="0"/>
            <a:r>
              <a:rPr lang="en-US" sz="2800" dirty="0"/>
              <a:t>Epigastric disturbance</a:t>
            </a:r>
          </a:p>
          <a:p>
            <a:pPr lvl="0"/>
            <a:r>
              <a:rPr lang="en-US" sz="2800" dirty="0"/>
              <a:t>Vomiting</a:t>
            </a:r>
          </a:p>
          <a:p>
            <a:pPr lvl="0">
              <a:buNone/>
            </a:pPr>
            <a:br>
              <a:rPr lang="en-US" sz="2800" dirty="0"/>
            </a:br>
            <a:r>
              <a:rPr lang="en-US" sz="2800" dirty="0"/>
              <a:t>Discoloration of deciduous teeth, damage bones - avoid  from 4</a:t>
            </a:r>
            <a:r>
              <a:rPr lang="en-US" sz="2800" baseline="30000" dirty="0"/>
              <a:t>th</a:t>
            </a:r>
            <a:r>
              <a:rPr lang="en-US" sz="2800" dirty="0"/>
              <a:t> month of </a:t>
            </a:r>
            <a:r>
              <a:rPr lang="en-US" sz="2800" dirty="0" err="1"/>
              <a:t>preg</a:t>
            </a:r>
            <a:r>
              <a:rPr lang="en-US" sz="2800" dirty="0"/>
              <a:t> until child is 12 </a:t>
            </a:r>
            <a:r>
              <a:rPr lang="en-US" sz="2800" dirty="0" err="1"/>
              <a:t>yrs</a:t>
            </a:r>
            <a:endParaRPr lang="en-US" sz="2800" dirty="0"/>
          </a:p>
          <a:p>
            <a:pPr marL="0" indent="0">
              <a:buNone/>
            </a:pPr>
            <a:endParaRPr lang="en-US" dirty="0"/>
          </a:p>
        </p:txBody>
      </p:sp>
    </p:spTree>
    <p:extLst>
      <p:ext uri="{BB962C8B-B14F-4D97-AF65-F5344CB8AC3E}">
        <p14:creationId xmlns:p14="http://schemas.microsoft.com/office/powerpoint/2010/main" val="416480876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74997-E47F-4B8F-9511-8AAC12EC140B}"/>
              </a:ext>
            </a:extLst>
          </p:cNvPr>
          <p:cNvSpPr>
            <a:spLocks noGrp="1"/>
          </p:cNvSpPr>
          <p:nvPr>
            <p:ph type="ctrTitle"/>
          </p:nvPr>
        </p:nvSpPr>
        <p:spPr/>
        <p:txBody>
          <a:bodyPr/>
          <a:lstStyle/>
          <a:p>
            <a:r>
              <a:rPr lang="en-US" dirty="0"/>
              <a:t>ANTIBIOTICS </a:t>
            </a:r>
          </a:p>
        </p:txBody>
      </p:sp>
      <p:sp>
        <p:nvSpPr>
          <p:cNvPr id="3" name="Subtitle 2">
            <a:extLst>
              <a:ext uri="{FF2B5EF4-FFF2-40B4-BE49-F238E27FC236}">
                <a16:creationId xmlns:a16="http://schemas.microsoft.com/office/drawing/2014/main" id="{9208629D-AD66-4B10-8B9F-542FE758EF59}"/>
              </a:ext>
            </a:extLst>
          </p:cNvPr>
          <p:cNvSpPr>
            <a:spLocks noGrp="1"/>
          </p:cNvSpPr>
          <p:nvPr>
            <p:ph type="subTitle" idx="1"/>
          </p:nvPr>
        </p:nvSpPr>
        <p:spPr/>
        <p:txBody>
          <a:bodyPr/>
          <a:lstStyle/>
          <a:p>
            <a:r>
              <a:rPr lang="en-US" dirty="0"/>
              <a:t>CT</a:t>
            </a:r>
          </a:p>
        </p:txBody>
      </p:sp>
    </p:spTree>
    <p:extLst>
      <p:ext uri="{BB962C8B-B14F-4D97-AF65-F5344CB8AC3E}">
        <p14:creationId xmlns:p14="http://schemas.microsoft.com/office/powerpoint/2010/main" val="23010563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11463130" cy="1600200"/>
          </a:xfrm>
        </p:spPr>
        <p:txBody>
          <a:bodyPr>
            <a:noAutofit/>
          </a:bodyPr>
          <a:lstStyle/>
          <a:p>
            <a:r>
              <a:rPr lang="en-US" sz="3600" b="1" u="sng" dirty="0"/>
              <a:t>CHLORAMPHENICOL </a:t>
            </a:r>
            <a:r>
              <a:rPr lang="en-US" sz="3600" b="1" dirty="0"/>
              <a:t>(pentamycetin, chloromycetin)</a:t>
            </a:r>
            <a:endParaRPr lang="en-US" sz="3600" dirty="0"/>
          </a:p>
        </p:txBody>
      </p:sp>
      <p:sp>
        <p:nvSpPr>
          <p:cNvPr id="3" name="Content Placeholder 2"/>
          <p:cNvSpPr>
            <a:spLocks noGrp="1"/>
          </p:cNvSpPr>
          <p:nvPr>
            <p:ph idx="1"/>
          </p:nvPr>
        </p:nvSpPr>
        <p:spPr>
          <a:xfrm>
            <a:off x="198783" y="1600200"/>
            <a:ext cx="11463130" cy="4800600"/>
          </a:xfrm>
        </p:spPr>
        <p:txBody>
          <a:bodyPr/>
          <a:lstStyle/>
          <a:p>
            <a:r>
              <a:rPr lang="en-US" sz="3600" dirty="0"/>
              <a:t>Broad spectrum antibiotic related in its action to the </a:t>
            </a:r>
            <a:r>
              <a:rPr lang="en-US" sz="3600" dirty="0" err="1"/>
              <a:t>tetracyclines</a:t>
            </a:r>
            <a:endParaRPr lang="en-US" sz="3600" dirty="0"/>
          </a:p>
          <a:p>
            <a:r>
              <a:rPr lang="en-US" sz="3600" b="1" dirty="0"/>
              <a:t>Uses</a:t>
            </a:r>
            <a:r>
              <a:rPr lang="en-US" sz="3600" dirty="0"/>
              <a:t>- Infections caused by H. influenza, Salmonella typhi, rickettsia, </a:t>
            </a:r>
            <a:r>
              <a:rPr lang="en-US" sz="3600" dirty="0" err="1"/>
              <a:t>neisseria</a:t>
            </a:r>
            <a:r>
              <a:rPr lang="en-US" sz="3600" dirty="0"/>
              <a:t>, staph, </a:t>
            </a:r>
            <a:r>
              <a:rPr lang="en-US" sz="3600" dirty="0" err="1"/>
              <a:t>strept</a:t>
            </a:r>
            <a:r>
              <a:rPr lang="en-US" sz="3600" dirty="0"/>
              <a:t>, Escherichia coli.</a:t>
            </a:r>
          </a:p>
          <a:p>
            <a:endParaRPr lang="en-US" sz="3600" dirty="0"/>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92614"/>
          </a:xfrm>
        </p:spPr>
        <p:txBody>
          <a:bodyPr>
            <a:normAutofit/>
          </a:bodyPr>
          <a:lstStyle/>
          <a:p>
            <a:r>
              <a:rPr lang="en-US" b="1" dirty="0" err="1"/>
              <a:t>Pharmocokinetic</a:t>
            </a:r>
            <a:endParaRPr lang="en-US" dirty="0"/>
          </a:p>
        </p:txBody>
      </p:sp>
      <p:sp>
        <p:nvSpPr>
          <p:cNvPr id="3" name="Content Placeholder 2"/>
          <p:cNvSpPr>
            <a:spLocks noGrp="1"/>
          </p:cNvSpPr>
          <p:nvPr>
            <p:ph idx="1"/>
          </p:nvPr>
        </p:nvSpPr>
        <p:spPr>
          <a:xfrm>
            <a:off x="569843" y="1600200"/>
            <a:ext cx="10783957" cy="4953000"/>
          </a:xfrm>
        </p:spPr>
        <p:txBody>
          <a:bodyPr/>
          <a:lstStyle/>
          <a:p>
            <a:r>
              <a:rPr lang="en-US" dirty="0"/>
              <a:t>Given orally, rapidly absorbed from intestines, distributed in blood including CSF. Conjugated in liver, cross placenta, excreted in urine, breast milk and feces</a:t>
            </a:r>
          </a:p>
          <a:p>
            <a:pPr marL="0" indent="0">
              <a:buNone/>
            </a:pPr>
            <a:endParaRPr lang="en-US" dirty="0"/>
          </a:p>
          <a:p>
            <a:r>
              <a:rPr lang="en-US" b="1" dirty="0"/>
              <a:t>Drug interaction</a:t>
            </a:r>
          </a:p>
          <a:p>
            <a:r>
              <a:rPr lang="en-US" dirty="0"/>
              <a:t>Increase action of barbiturates, anticoagulants, antidiabetics</a:t>
            </a:r>
          </a:p>
          <a:p>
            <a:r>
              <a:rPr lang="en-US" dirty="0"/>
              <a:t>Decrease action of vit B</a:t>
            </a:r>
            <a:r>
              <a:rPr lang="en-US" baseline="-25000" dirty="0"/>
              <a:t>12, </a:t>
            </a:r>
            <a:r>
              <a:rPr lang="en-US" dirty="0"/>
              <a:t>folic acid, penicillin and rifampin</a:t>
            </a:r>
          </a:p>
          <a:p>
            <a:r>
              <a:rPr lang="en-US" b="1" dirty="0"/>
              <a:t>Adverse effect</a:t>
            </a:r>
          </a:p>
          <a:p>
            <a:r>
              <a:rPr lang="en-US" dirty="0"/>
              <a:t>Bone marrow suppression</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365" y="365125"/>
            <a:ext cx="10651435" cy="1325563"/>
          </a:xfrm>
        </p:spPr>
        <p:txBody>
          <a:bodyPr>
            <a:normAutofit/>
          </a:bodyPr>
          <a:lstStyle/>
          <a:p>
            <a:r>
              <a:rPr lang="en-US" b="1" dirty="0"/>
              <a:t>VANCOMYCIN (</a:t>
            </a:r>
            <a:r>
              <a:rPr lang="en-US" b="1" dirty="0" err="1"/>
              <a:t>Vancocin</a:t>
            </a:r>
            <a:r>
              <a:rPr lang="en-US" b="1" dirty="0"/>
              <a:t>, </a:t>
            </a:r>
            <a:r>
              <a:rPr lang="en-US" b="1" dirty="0" err="1"/>
              <a:t>vancoled</a:t>
            </a:r>
            <a:r>
              <a:rPr lang="en-US" b="1" dirty="0"/>
              <a:t>) – class –tricyclic </a:t>
            </a:r>
            <a:r>
              <a:rPr lang="en-US" b="1" dirty="0" err="1"/>
              <a:t>glycopeptide</a:t>
            </a:r>
            <a:endParaRPr lang="en-US" dirty="0"/>
          </a:p>
        </p:txBody>
      </p:sp>
      <p:sp>
        <p:nvSpPr>
          <p:cNvPr id="3" name="Content Placeholder 2"/>
          <p:cNvSpPr>
            <a:spLocks noGrp="1"/>
          </p:cNvSpPr>
          <p:nvPr>
            <p:ph idx="1"/>
          </p:nvPr>
        </p:nvSpPr>
        <p:spPr/>
        <p:txBody>
          <a:bodyPr>
            <a:normAutofit/>
          </a:bodyPr>
          <a:lstStyle/>
          <a:p>
            <a:pPr>
              <a:buNone/>
            </a:pPr>
            <a:r>
              <a:rPr lang="en-US" b="1" dirty="0"/>
              <a:t>MOA </a:t>
            </a:r>
            <a:r>
              <a:rPr lang="en-US" dirty="0"/>
              <a:t>– inhibits bacterial cell wall synthesis</a:t>
            </a:r>
          </a:p>
          <a:p>
            <a:pPr>
              <a:buNone/>
            </a:pPr>
            <a:r>
              <a:rPr lang="en-US" b="1" dirty="0"/>
              <a:t>Uses</a:t>
            </a:r>
            <a:r>
              <a:rPr lang="en-US" dirty="0"/>
              <a:t> – Severe staph infections resistant to other antibiotics; </a:t>
            </a:r>
            <a:r>
              <a:rPr lang="en-US" dirty="0" err="1"/>
              <a:t>pseudomembranous</a:t>
            </a:r>
            <a:r>
              <a:rPr lang="en-US" dirty="0"/>
              <a:t> colitis; </a:t>
            </a:r>
            <a:r>
              <a:rPr lang="en-US" dirty="0" err="1"/>
              <a:t>endocarditis</a:t>
            </a:r>
            <a:r>
              <a:rPr lang="en-US" dirty="0"/>
              <a:t> prophylaxis for dental procedures</a:t>
            </a:r>
          </a:p>
          <a:p>
            <a:r>
              <a:rPr lang="en-US" dirty="0"/>
              <a:t>Given by slow IV infusion and blood levels are measured to control dose.</a:t>
            </a:r>
          </a:p>
          <a:p>
            <a:pPr>
              <a:buNone/>
            </a:pPr>
            <a:r>
              <a:rPr lang="en-US" dirty="0"/>
              <a:t> </a:t>
            </a:r>
            <a:r>
              <a:rPr lang="en-US" b="1" dirty="0"/>
              <a:t>Adverse effects </a:t>
            </a:r>
            <a:r>
              <a:rPr lang="en-US" dirty="0"/>
              <a:t>– </a:t>
            </a:r>
            <a:r>
              <a:rPr lang="en-US" dirty="0" err="1"/>
              <a:t>Ototoxicity</a:t>
            </a:r>
            <a:r>
              <a:rPr lang="en-US" dirty="0"/>
              <a:t>, nephrotoxicity, venous thrombosis -  often given into a central line.</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Flouroquinolones</a:t>
            </a:r>
            <a:br>
              <a:rPr lang="en-US" dirty="0"/>
            </a:br>
            <a:endParaRPr lang="en-US" dirty="0"/>
          </a:p>
        </p:txBody>
      </p:sp>
      <p:sp>
        <p:nvSpPr>
          <p:cNvPr id="3" name="Content Placeholder 2"/>
          <p:cNvSpPr>
            <a:spLocks noGrp="1"/>
          </p:cNvSpPr>
          <p:nvPr>
            <p:ph idx="1"/>
          </p:nvPr>
        </p:nvSpPr>
        <p:spPr>
          <a:xfrm>
            <a:off x="838200" y="1391478"/>
            <a:ext cx="10515600" cy="5390322"/>
          </a:xfrm>
        </p:spPr>
        <p:txBody>
          <a:bodyPr>
            <a:normAutofit lnSpcReduction="10000"/>
          </a:bodyPr>
          <a:lstStyle/>
          <a:p>
            <a:pPr marL="0" indent="0">
              <a:buNone/>
            </a:pPr>
            <a:r>
              <a:rPr lang="en-US" dirty="0"/>
              <a:t>Effective against gram negative and positive organisms</a:t>
            </a:r>
          </a:p>
          <a:p>
            <a:r>
              <a:rPr lang="en-US" dirty="0"/>
              <a:t>Examples: Half-lives: ciprofloxacin – </a:t>
            </a:r>
            <a:r>
              <a:rPr lang="en-US" dirty="0" err="1"/>
              <a:t>cipro</a:t>
            </a:r>
            <a:r>
              <a:rPr lang="en-US" dirty="0"/>
              <a:t>, </a:t>
            </a:r>
            <a:r>
              <a:rPr lang="en-US" dirty="0" err="1"/>
              <a:t>ciloxan</a:t>
            </a:r>
            <a:r>
              <a:rPr lang="en-US" dirty="0"/>
              <a:t> (3-5hrs), levofloxacin - </a:t>
            </a:r>
            <a:r>
              <a:rPr lang="en-US" dirty="0" err="1"/>
              <a:t>quixin</a:t>
            </a:r>
            <a:r>
              <a:rPr lang="en-US" dirty="0"/>
              <a:t> (3-7hrs), </a:t>
            </a:r>
            <a:r>
              <a:rPr lang="en-US" dirty="0" err="1"/>
              <a:t>lomefloxacin</a:t>
            </a:r>
            <a:r>
              <a:rPr lang="en-US" dirty="0"/>
              <a:t> (8hrs), </a:t>
            </a:r>
            <a:r>
              <a:rPr lang="en-US" dirty="0" err="1"/>
              <a:t>norfloxacin</a:t>
            </a:r>
            <a:r>
              <a:rPr lang="en-US" dirty="0"/>
              <a:t> – </a:t>
            </a:r>
            <a:r>
              <a:rPr lang="en-US" dirty="0" err="1"/>
              <a:t>noroxin</a:t>
            </a:r>
            <a:r>
              <a:rPr lang="en-US" dirty="0"/>
              <a:t>, </a:t>
            </a:r>
            <a:r>
              <a:rPr lang="en-US" dirty="0" err="1"/>
              <a:t>chibroxin</a:t>
            </a:r>
            <a:r>
              <a:rPr lang="en-US" dirty="0"/>
              <a:t> (3-5hrs), </a:t>
            </a:r>
            <a:r>
              <a:rPr lang="en-US" dirty="0" err="1"/>
              <a:t>orfloxacin</a:t>
            </a:r>
            <a:r>
              <a:rPr lang="en-US" dirty="0"/>
              <a:t> - </a:t>
            </a:r>
            <a:r>
              <a:rPr lang="en-US" dirty="0" err="1"/>
              <a:t>ocuflox</a:t>
            </a:r>
            <a:r>
              <a:rPr lang="en-US" dirty="0"/>
              <a:t> (5-7hrs), </a:t>
            </a:r>
            <a:r>
              <a:rPr lang="en-US" dirty="0" err="1"/>
              <a:t>gemifloxacin</a:t>
            </a:r>
            <a:r>
              <a:rPr lang="en-US" dirty="0"/>
              <a:t> - </a:t>
            </a:r>
            <a:r>
              <a:rPr lang="en-US" dirty="0" err="1"/>
              <a:t>factive</a:t>
            </a:r>
            <a:r>
              <a:rPr lang="en-US" dirty="0"/>
              <a:t>(8hrs); </a:t>
            </a:r>
            <a:r>
              <a:rPr lang="en-US" dirty="0" err="1"/>
              <a:t>gatifloxacin</a:t>
            </a:r>
            <a:r>
              <a:rPr lang="en-US" dirty="0"/>
              <a:t> - </a:t>
            </a:r>
            <a:r>
              <a:rPr lang="en-US" dirty="0" err="1"/>
              <a:t>zymar</a:t>
            </a:r>
            <a:r>
              <a:rPr lang="en-US" dirty="0"/>
              <a:t> (8hrs), and </a:t>
            </a:r>
            <a:r>
              <a:rPr lang="en-US" dirty="0" err="1"/>
              <a:t>moxifloxacin</a:t>
            </a:r>
            <a:r>
              <a:rPr lang="en-US" dirty="0"/>
              <a:t> - </a:t>
            </a:r>
            <a:r>
              <a:rPr lang="en-US" dirty="0" err="1"/>
              <a:t>vigamox</a:t>
            </a:r>
            <a:r>
              <a:rPr lang="en-US" dirty="0"/>
              <a:t> (9-10hrs); </a:t>
            </a:r>
            <a:r>
              <a:rPr lang="en-US" dirty="0" err="1"/>
              <a:t>nalidixic</a:t>
            </a:r>
            <a:r>
              <a:rPr lang="en-US" dirty="0"/>
              <a:t> acid. </a:t>
            </a:r>
          </a:p>
          <a:p>
            <a:pPr>
              <a:buNone/>
            </a:pPr>
            <a:br>
              <a:rPr lang="en-US" dirty="0"/>
            </a:br>
            <a:r>
              <a:rPr lang="en-US" b="1" dirty="0" err="1"/>
              <a:t>Pharmacodynamic</a:t>
            </a:r>
            <a:endParaRPr lang="en-US" dirty="0"/>
          </a:p>
          <a:p>
            <a:r>
              <a:rPr lang="en-US" dirty="0"/>
              <a:t>Inhibits the enzyme DNA </a:t>
            </a:r>
            <a:r>
              <a:rPr lang="en-US" dirty="0" err="1"/>
              <a:t>gyrase</a:t>
            </a:r>
            <a:r>
              <a:rPr lang="en-US" dirty="0"/>
              <a:t> which is responsible for the unwinding and </a:t>
            </a:r>
            <a:r>
              <a:rPr lang="en-US" dirty="0" err="1"/>
              <a:t>supercoiling</a:t>
            </a:r>
            <a:r>
              <a:rPr lang="en-US" dirty="0"/>
              <a:t> of bacteria DNA before it replicates. This then interferes with bacterial replication and causes bacterial cells to die.</a:t>
            </a:r>
          </a:p>
          <a:p>
            <a:pPr>
              <a:buNone/>
            </a:pPr>
            <a:r>
              <a:rPr lang="en-US" dirty="0"/>
              <a: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Rectangle 2">
            <a:extLst>
              <a:ext uri="{FF2B5EF4-FFF2-40B4-BE49-F238E27FC236}">
                <a16:creationId xmlns:a16="http://schemas.microsoft.com/office/drawing/2014/main" id="{86ED8216-115C-4736-B9A5-53191CF7B708}"/>
              </a:ext>
            </a:extLst>
          </p:cNvPr>
          <p:cNvSpPr>
            <a:spLocks noGrp="1" noChangeArrowheads="1"/>
          </p:cNvSpPr>
          <p:nvPr>
            <p:ph type="title"/>
          </p:nvPr>
        </p:nvSpPr>
        <p:spPr/>
        <p:txBody>
          <a:bodyPr/>
          <a:lstStyle/>
          <a:p>
            <a:r>
              <a:rPr lang="en-US" altLang="en-US" dirty="0"/>
              <a:t>Drug forms</a:t>
            </a:r>
          </a:p>
        </p:txBody>
      </p:sp>
      <p:sp>
        <p:nvSpPr>
          <p:cNvPr id="666627" name="Rectangle 3">
            <a:extLst>
              <a:ext uri="{FF2B5EF4-FFF2-40B4-BE49-F238E27FC236}">
                <a16:creationId xmlns:a16="http://schemas.microsoft.com/office/drawing/2014/main" id="{F06FE215-3525-4D05-B39E-2523506634C6}"/>
              </a:ext>
            </a:extLst>
          </p:cNvPr>
          <p:cNvSpPr>
            <a:spLocks noGrp="1" noChangeArrowheads="1"/>
          </p:cNvSpPr>
          <p:nvPr>
            <p:ph type="body" idx="1"/>
          </p:nvPr>
        </p:nvSpPr>
        <p:spPr/>
        <p:txBody>
          <a:bodyPr/>
          <a:lstStyle/>
          <a:p>
            <a:pPr marL="0" indent="0">
              <a:buNone/>
            </a:pPr>
            <a:r>
              <a:rPr lang="en-US" altLang="en-US" dirty="0"/>
              <a:t>1. </a:t>
            </a:r>
            <a:r>
              <a:rPr lang="en-US" altLang="en-US" b="1" dirty="0"/>
              <a:t> PILLS</a:t>
            </a:r>
            <a:r>
              <a:rPr lang="en-US" altLang="en-US" dirty="0"/>
              <a:t>:  tablets, capsules</a:t>
            </a:r>
          </a:p>
          <a:p>
            <a:pPr marL="0" indent="0">
              <a:buNone/>
            </a:pPr>
            <a:r>
              <a:rPr lang="en-US" altLang="en-US" dirty="0"/>
              <a:t>2.  </a:t>
            </a:r>
            <a:r>
              <a:rPr lang="en-US" altLang="en-US" b="1" dirty="0"/>
              <a:t>MIXTURES</a:t>
            </a:r>
            <a:r>
              <a:rPr lang="en-US" altLang="en-US" dirty="0"/>
              <a:t>: ingredients dissolved in liquids</a:t>
            </a:r>
          </a:p>
          <a:p>
            <a:pPr marL="514350" indent="-514350">
              <a:buAutoNum type="arabicPeriod" startAt="3"/>
            </a:pPr>
            <a:r>
              <a:rPr lang="en-US" altLang="en-US" b="1" dirty="0"/>
              <a:t>EMULSIONS</a:t>
            </a:r>
            <a:r>
              <a:rPr lang="en-US" altLang="en-US" dirty="0"/>
              <a:t>: mixture of two liquids one dispersed through            the other. need to shake</a:t>
            </a:r>
          </a:p>
          <a:p>
            <a:pPr marL="0" indent="0">
              <a:buNone/>
            </a:pPr>
            <a:r>
              <a:rPr lang="en-US" altLang="en-US" dirty="0"/>
              <a:t>4.  </a:t>
            </a:r>
            <a:r>
              <a:rPr lang="en-US" altLang="en-US" b="1" dirty="0"/>
              <a:t>LINCTUS</a:t>
            </a:r>
            <a:r>
              <a:rPr lang="en-US" altLang="en-US" dirty="0"/>
              <a:t>: thick, syrupy substance, used for soothing effect </a:t>
            </a:r>
          </a:p>
          <a:p>
            <a:pPr marL="0" indent="0">
              <a:buNone/>
            </a:pPr>
            <a:r>
              <a:rPr lang="en-US" altLang="en-US" dirty="0"/>
              <a:t>5.  </a:t>
            </a:r>
            <a:r>
              <a:rPr lang="en-US" altLang="en-US" b="1" dirty="0"/>
              <a:t>INJECTABLES</a:t>
            </a:r>
            <a:r>
              <a:rPr lang="en-US" altLang="en-US" dirty="0"/>
              <a:t>:	IV  (intra-venous), IM  (intra-muscular), SC  (sub-cutaneous), ID  (intra-dermal), Intra-thecal</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Pharmacokinetics</a:t>
            </a:r>
            <a:endParaRPr lang="en-US" dirty="0"/>
          </a:p>
        </p:txBody>
      </p:sp>
      <p:sp>
        <p:nvSpPr>
          <p:cNvPr id="3" name="Content Placeholder 2"/>
          <p:cNvSpPr>
            <a:spLocks noGrp="1"/>
          </p:cNvSpPr>
          <p:nvPr>
            <p:ph idx="1"/>
          </p:nvPr>
        </p:nvSpPr>
        <p:spPr/>
        <p:txBody>
          <a:bodyPr>
            <a:normAutofit lnSpcReduction="10000"/>
          </a:bodyPr>
          <a:lstStyle/>
          <a:p>
            <a:r>
              <a:rPr lang="en-US" dirty="0"/>
              <a:t>Well absorbed orally and distributed widely in body fluids and tissues. Excreted by the kidneys. </a:t>
            </a:r>
          </a:p>
          <a:p>
            <a:r>
              <a:rPr lang="en-US" dirty="0"/>
              <a:t> </a:t>
            </a:r>
            <a:r>
              <a:rPr lang="en-US" b="1" dirty="0"/>
              <a:t>Indications</a:t>
            </a:r>
          </a:p>
          <a:p>
            <a:pPr lvl="0"/>
            <a:r>
              <a:rPr lang="en-US" dirty="0"/>
              <a:t>Meningococcal meningitis prophylaxis – Ciprofloxacin</a:t>
            </a:r>
          </a:p>
          <a:p>
            <a:pPr lvl="0"/>
            <a:r>
              <a:rPr lang="en-US" dirty="0"/>
              <a:t>Uncomplicated UTI – Norfloxacin and nalidixic acid</a:t>
            </a:r>
          </a:p>
          <a:p>
            <a:pPr lvl="0"/>
            <a:r>
              <a:rPr lang="en-US" dirty="0"/>
              <a:t>To prevent inhalation anthrax</a:t>
            </a:r>
          </a:p>
          <a:p>
            <a:pPr lvl="0"/>
            <a:r>
              <a:rPr lang="en-US" dirty="0"/>
              <a:t>Treat acute sinusitis caused by gram negative and positive organisms</a:t>
            </a:r>
          </a:p>
          <a:p>
            <a:pPr lvl="0"/>
            <a:r>
              <a:rPr lang="en-US" dirty="0"/>
              <a:t>Bone and joint infections.</a:t>
            </a:r>
          </a:p>
          <a:p>
            <a:pPr lvl="0"/>
            <a:r>
              <a:rPr lang="en-US" dirty="0"/>
              <a:t>Chronic bacterial prostatitis</a:t>
            </a:r>
            <a:endParaRPr lang="en-US" b="1" dirty="0"/>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lvl="0"/>
            <a:r>
              <a:rPr lang="en-US" dirty="0"/>
              <a:t>Infectious diarrhea</a:t>
            </a:r>
          </a:p>
          <a:p>
            <a:pPr lvl="0"/>
            <a:r>
              <a:rPr lang="en-US" dirty="0"/>
              <a:t>Treat </a:t>
            </a:r>
            <a:r>
              <a:rPr lang="en-US" dirty="0" err="1"/>
              <a:t>cysttis</a:t>
            </a:r>
            <a:r>
              <a:rPr lang="en-US" dirty="0"/>
              <a:t> caused by E. coli, </a:t>
            </a:r>
            <a:r>
              <a:rPr lang="en-US" dirty="0" err="1"/>
              <a:t>enterococcus</a:t>
            </a:r>
            <a:r>
              <a:rPr lang="en-US" dirty="0"/>
              <a:t> </a:t>
            </a:r>
            <a:r>
              <a:rPr lang="en-US" dirty="0" err="1"/>
              <a:t>faecalis</a:t>
            </a:r>
            <a:endParaRPr lang="en-US" dirty="0"/>
          </a:p>
          <a:p>
            <a:pPr lvl="0"/>
            <a:r>
              <a:rPr lang="en-US" dirty="0"/>
              <a:t> Treat lower respiratory tract infections.</a:t>
            </a:r>
          </a:p>
          <a:p>
            <a:pPr lvl="0"/>
            <a:r>
              <a:rPr lang="en-US" dirty="0"/>
              <a:t>Treat uncomplicated urethral or cervical </a:t>
            </a:r>
            <a:r>
              <a:rPr lang="en-US" dirty="0" err="1"/>
              <a:t>gonococcal</a:t>
            </a:r>
            <a:r>
              <a:rPr lang="en-US" dirty="0"/>
              <a:t> infections caused by </a:t>
            </a:r>
            <a:r>
              <a:rPr lang="en-US" dirty="0" err="1"/>
              <a:t>Neisseria</a:t>
            </a:r>
            <a:r>
              <a:rPr lang="en-US" dirty="0"/>
              <a:t> </a:t>
            </a:r>
            <a:r>
              <a:rPr lang="en-US" dirty="0" err="1"/>
              <a:t>gonorrhoea</a:t>
            </a:r>
            <a:endParaRPr lang="en-US" dirty="0"/>
          </a:p>
          <a:p>
            <a:pPr>
              <a:buNone/>
            </a:pPr>
            <a:r>
              <a:rPr lang="en-US" dirty="0"/>
              <a:t> </a:t>
            </a:r>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Side effects</a:t>
            </a:r>
            <a:endParaRPr lang="en-US" dirty="0"/>
          </a:p>
        </p:txBody>
      </p:sp>
      <p:sp>
        <p:nvSpPr>
          <p:cNvPr id="3" name="Content Placeholder 2"/>
          <p:cNvSpPr>
            <a:spLocks noGrp="1"/>
          </p:cNvSpPr>
          <p:nvPr>
            <p:ph idx="1"/>
          </p:nvPr>
        </p:nvSpPr>
        <p:spPr/>
        <p:txBody>
          <a:bodyPr>
            <a:normAutofit/>
          </a:bodyPr>
          <a:lstStyle/>
          <a:p>
            <a:r>
              <a:rPr lang="en-US" dirty="0"/>
              <a:t>Headache</a:t>
            </a:r>
          </a:p>
          <a:p>
            <a:pPr lvl="0"/>
            <a:r>
              <a:rPr lang="en-US" dirty="0"/>
              <a:t>Flatulence</a:t>
            </a:r>
          </a:p>
          <a:p>
            <a:pPr lvl="0"/>
            <a:r>
              <a:rPr lang="en-US" dirty="0"/>
              <a:t>Heartburn</a:t>
            </a:r>
          </a:p>
          <a:p>
            <a:pPr lvl="0"/>
            <a:r>
              <a:rPr lang="en-US" dirty="0"/>
              <a:t>Tremor</a:t>
            </a:r>
          </a:p>
          <a:p>
            <a:pPr lvl="0"/>
            <a:r>
              <a:rPr lang="en-US" dirty="0"/>
              <a:t>GI upset</a:t>
            </a:r>
          </a:p>
          <a:p>
            <a:pPr lvl="0"/>
            <a:r>
              <a:rPr lang="en-US" dirty="0"/>
              <a:t>Rashes</a:t>
            </a:r>
          </a:p>
          <a:p>
            <a:pPr lvl="0"/>
            <a:r>
              <a:rPr lang="en-US" dirty="0" err="1"/>
              <a:t>Crystalluria</a:t>
            </a:r>
            <a:endParaRPr lang="en-US" dirty="0"/>
          </a:p>
          <a:p>
            <a:pPr lvl="0"/>
            <a:r>
              <a:rPr lang="en-US" dirty="0"/>
              <a:t>Tendon rupture</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Adverse </a:t>
            </a:r>
            <a:r>
              <a:rPr lang="en-US" b="1" dirty="0"/>
              <a:t>effects</a:t>
            </a:r>
            <a:endParaRPr lang="en-US" dirty="0"/>
          </a:p>
        </p:txBody>
      </p:sp>
      <p:sp>
        <p:nvSpPr>
          <p:cNvPr id="3" name="Content Placeholder 2"/>
          <p:cNvSpPr>
            <a:spLocks noGrp="1"/>
          </p:cNvSpPr>
          <p:nvPr>
            <p:ph idx="1"/>
          </p:nvPr>
        </p:nvSpPr>
        <p:spPr/>
        <p:txBody>
          <a:bodyPr/>
          <a:lstStyle/>
          <a:p>
            <a:pPr lvl="0"/>
            <a:r>
              <a:rPr lang="en-US" dirty="0"/>
              <a:t>Seizures</a:t>
            </a:r>
          </a:p>
          <a:p>
            <a:pPr lvl="0"/>
            <a:r>
              <a:rPr lang="en-US" dirty="0"/>
              <a:t>Steve Johnsons Syndrome</a:t>
            </a:r>
          </a:p>
          <a:p>
            <a:pPr lvl="0"/>
            <a:r>
              <a:rPr lang="en-US" dirty="0"/>
              <a:t>Anaphylaxis</a:t>
            </a:r>
          </a:p>
          <a:p>
            <a:r>
              <a:rPr lang="en-US" b="1" u="sng" dirty="0"/>
              <a:t>Contraindication</a:t>
            </a:r>
            <a:endParaRPr lang="en-US" dirty="0"/>
          </a:p>
          <a:p>
            <a:pPr lvl="0"/>
            <a:r>
              <a:rPr lang="en-US" dirty="0"/>
              <a:t>Hypersensitivity to </a:t>
            </a:r>
            <a:r>
              <a:rPr lang="en-US" dirty="0" err="1"/>
              <a:t>ciprofloxacin,or</a:t>
            </a:r>
            <a:r>
              <a:rPr lang="en-US" dirty="0"/>
              <a:t> </a:t>
            </a:r>
            <a:r>
              <a:rPr lang="en-US" dirty="0" err="1"/>
              <a:t>quinolones</a:t>
            </a:r>
            <a:r>
              <a:rPr lang="en-US" dirty="0"/>
              <a:t>.</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Steven Johnson's syndrome</a:t>
            </a:r>
          </a:p>
        </p:txBody>
      </p:sp>
      <p:sp>
        <p:nvSpPr>
          <p:cNvPr id="3" name="Content Placeholder 2"/>
          <p:cNvSpPr>
            <a:spLocks noGrp="1"/>
          </p:cNvSpPr>
          <p:nvPr>
            <p:ph idx="1"/>
          </p:nvPr>
        </p:nvSpPr>
        <p:spPr/>
        <p:txBody>
          <a:bodyPr/>
          <a:lstStyle/>
          <a:p>
            <a:endParaRPr lang="en-GB" dirty="0"/>
          </a:p>
        </p:txBody>
      </p:sp>
      <p:pic>
        <p:nvPicPr>
          <p:cNvPr id="4" name="Picture 3" descr="npo000016"/>
          <p:cNvPicPr>
            <a:picLocks noChangeAspect="1" noChangeArrowheads="1"/>
          </p:cNvPicPr>
          <p:nvPr/>
        </p:nvPicPr>
        <p:blipFill>
          <a:blip r:embed="rId2"/>
          <a:srcRect/>
          <a:stretch>
            <a:fillRect/>
          </a:stretch>
        </p:blipFill>
        <p:spPr bwMode="auto">
          <a:xfrm>
            <a:off x="1103244" y="1331843"/>
            <a:ext cx="4368800" cy="5526157"/>
          </a:xfrm>
          <a:prstGeom prst="rect">
            <a:avLst/>
          </a:prstGeom>
          <a:noFill/>
          <a:ln w="9525">
            <a:noFill/>
            <a:miter lim="800000"/>
            <a:headEnd/>
            <a:tailEnd/>
          </a:ln>
        </p:spPr>
      </p:pic>
      <p:pic>
        <p:nvPicPr>
          <p:cNvPr id="5" name="Picture 4" descr="npo000018"/>
          <p:cNvPicPr>
            <a:picLocks noChangeAspect="1" noChangeArrowheads="1"/>
          </p:cNvPicPr>
          <p:nvPr/>
        </p:nvPicPr>
        <p:blipFill>
          <a:blip r:embed="rId3"/>
          <a:srcRect/>
          <a:stretch>
            <a:fillRect/>
          </a:stretch>
        </p:blipFill>
        <p:spPr bwMode="auto">
          <a:xfrm>
            <a:off x="6121400" y="1439862"/>
            <a:ext cx="4105275" cy="2736850"/>
          </a:xfrm>
          <a:prstGeom prst="rect">
            <a:avLst/>
          </a:prstGeom>
          <a:noFill/>
          <a:ln w="9525">
            <a:noFill/>
            <a:miter lim="800000"/>
            <a:headEnd/>
            <a:tailEnd/>
          </a:ln>
        </p:spPr>
      </p:pic>
      <p:pic>
        <p:nvPicPr>
          <p:cNvPr id="6" name="Picture 5" descr="npo00001a"/>
          <p:cNvPicPr>
            <a:picLocks noChangeAspect="1" noChangeArrowheads="1"/>
          </p:cNvPicPr>
          <p:nvPr/>
        </p:nvPicPr>
        <p:blipFill>
          <a:blip r:embed="rId4"/>
          <a:srcRect/>
          <a:stretch>
            <a:fillRect/>
          </a:stretch>
        </p:blipFill>
        <p:spPr bwMode="auto">
          <a:xfrm>
            <a:off x="6121400" y="4311649"/>
            <a:ext cx="2057400" cy="2393950"/>
          </a:xfrm>
          <a:prstGeom prst="rect">
            <a:avLst/>
          </a:prstGeom>
          <a:noFill/>
          <a:ln w="9525">
            <a:noFill/>
            <a:miter lim="800000"/>
            <a:headEnd/>
            <a:tailEnd/>
          </a:ln>
        </p:spPr>
      </p:pic>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Precaution</a:t>
            </a:r>
            <a:endParaRPr lang="en-US" dirty="0"/>
          </a:p>
        </p:txBody>
      </p:sp>
      <p:sp>
        <p:nvSpPr>
          <p:cNvPr id="3" name="Content Placeholder 2"/>
          <p:cNvSpPr>
            <a:spLocks noGrp="1"/>
          </p:cNvSpPr>
          <p:nvPr>
            <p:ph idx="1"/>
          </p:nvPr>
        </p:nvSpPr>
        <p:spPr/>
        <p:txBody>
          <a:bodyPr>
            <a:normAutofit/>
          </a:bodyPr>
          <a:lstStyle/>
          <a:p>
            <a:pPr lvl="0"/>
            <a:r>
              <a:rPr lang="en-US" dirty="0"/>
              <a:t>Pts with epilepsy – potential of causing seizures - Ciprofloxacin</a:t>
            </a:r>
          </a:p>
          <a:p>
            <a:pPr lvl="0"/>
            <a:r>
              <a:rPr lang="en-US" dirty="0"/>
              <a:t>Children – damages joints - Ciprofloxacin</a:t>
            </a:r>
          </a:p>
          <a:p>
            <a:pPr lvl="0"/>
            <a:r>
              <a:rPr lang="en-US" dirty="0"/>
              <a:t>Elderly or pts with tendon pain – pain and inflammation of the tendons – Ciprofloxacin</a:t>
            </a:r>
          </a:p>
          <a:p>
            <a:pPr lvl="0"/>
            <a:r>
              <a:rPr lang="en-US" dirty="0"/>
              <a:t>Pregnancy</a:t>
            </a:r>
          </a:p>
          <a:p>
            <a:pPr lvl="0"/>
            <a:r>
              <a:rPr lang="en-US" dirty="0" err="1"/>
              <a:t>Hypokalemia</a:t>
            </a:r>
            <a:endParaRPr lang="en-US" dirty="0"/>
          </a:p>
          <a:p>
            <a:pPr lvl="0"/>
            <a:r>
              <a:rPr lang="en-US" dirty="0"/>
              <a:t>Renal disease</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Nursing consideration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Obtain culture and sensitivity test.</a:t>
            </a:r>
          </a:p>
          <a:p>
            <a:pPr lvl="0"/>
            <a:r>
              <a:rPr lang="en-US" dirty="0"/>
              <a:t>Pt should be well hydrate during therapy to prevent </a:t>
            </a:r>
            <a:r>
              <a:rPr lang="en-US" dirty="0" err="1"/>
              <a:t>crystalluria</a:t>
            </a:r>
            <a:r>
              <a:rPr lang="en-US" dirty="0"/>
              <a:t> and nephrotoxicity.</a:t>
            </a:r>
          </a:p>
          <a:p>
            <a:pPr lvl="0"/>
            <a:r>
              <a:rPr lang="en-US" dirty="0"/>
              <a:t>Teach pt to complete prescribed course of therapy.</a:t>
            </a:r>
          </a:p>
          <a:p>
            <a:pPr lvl="0"/>
            <a:r>
              <a:rPr lang="en-US" dirty="0"/>
              <a:t>Teach pt not to take drug with dairy products or calcium fortified juices.</a:t>
            </a:r>
          </a:p>
          <a:p>
            <a:pPr lvl="0"/>
            <a:r>
              <a:rPr lang="en-US" dirty="0"/>
              <a:t>Teach </a:t>
            </a:r>
            <a:r>
              <a:rPr lang="en-US" dirty="0" err="1"/>
              <a:t>pt</a:t>
            </a:r>
            <a:r>
              <a:rPr lang="en-US" dirty="0"/>
              <a:t> to shake oral suspensions for 15 secs, not to chew or crush tablets.</a:t>
            </a:r>
          </a:p>
          <a:p>
            <a:pPr lvl="0"/>
            <a:r>
              <a:rPr lang="en-US" dirty="0"/>
              <a:t>Teach </a:t>
            </a:r>
            <a:r>
              <a:rPr lang="en-US" dirty="0" err="1"/>
              <a:t>pt</a:t>
            </a:r>
            <a:r>
              <a:rPr lang="en-US" dirty="0"/>
              <a:t> that photosensitivity may occur – avoid sunlight or use sunscreen  cream to prevent burns.</a:t>
            </a:r>
          </a:p>
          <a:p>
            <a:pPr lvl="0"/>
            <a:r>
              <a:rPr lang="en-US" dirty="0"/>
              <a:t>Take drug 2hrs before or after eating, drinking milk, taking antacids</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D4B94-E6EF-4110-9834-DCA2C7AD99BF}"/>
              </a:ext>
            </a:extLst>
          </p:cNvPr>
          <p:cNvSpPr>
            <a:spLocks noGrp="1"/>
          </p:cNvSpPr>
          <p:nvPr>
            <p:ph type="title"/>
          </p:nvPr>
        </p:nvSpPr>
        <p:spPr/>
        <p:txBody>
          <a:bodyPr/>
          <a:lstStyle/>
          <a:p>
            <a:r>
              <a:rPr lang="en-US" sz="4400" dirty="0">
                <a:effectLst/>
                <a:latin typeface="Times New Roman" panose="02020603050405020304" pitchFamily="18" charset="0"/>
                <a:ea typeface="Times New Roman" panose="02020603050405020304" pitchFamily="18" charset="0"/>
              </a:rPr>
              <a:t>LINCOSAMIDES</a:t>
            </a:r>
            <a:endParaRPr lang="en-US" dirty="0"/>
          </a:p>
        </p:txBody>
      </p:sp>
      <p:sp>
        <p:nvSpPr>
          <p:cNvPr id="3" name="Content Placeholder 2">
            <a:extLst>
              <a:ext uri="{FF2B5EF4-FFF2-40B4-BE49-F238E27FC236}">
                <a16:creationId xmlns:a16="http://schemas.microsoft.com/office/drawing/2014/main" id="{13AC40E8-987C-4AEB-B668-F3EE6B354FB6}"/>
              </a:ext>
            </a:extLst>
          </p:cNvPr>
          <p:cNvSpPr>
            <a:spLocks noGrp="1"/>
          </p:cNvSpPr>
          <p:nvPr>
            <p:ph idx="1"/>
          </p:nvPr>
        </p:nvSpPr>
        <p:spPr/>
        <p:txBody>
          <a:bodyPr>
            <a:noAutofit/>
          </a:bodyPr>
          <a:lstStyle/>
          <a:p>
            <a:pPr marL="0" marR="0">
              <a:spcBef>
                <a:spcPts val="0"/>
              </a:spcBef>
              <a:spcAft>
                <a:spcPts val="0"/>
              </a:spcAft>
            </a:pPr>
            <a:r>
              <a:rPr lang="en-US" b="1" dirty="0">
                <a:effectLst/>
                <a:latin typeface="Times New Roman" panose="02020603050405020304" pitchFamily="18" charset="0"/>
                <a:ea typeface="Times New Roman" panose="02020603050405020304" pitchFamily="18" charset="0"/>
              </a:rPr>
              <a:t>MOA</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Times New Roman" panose="02020603050405020304" pitchFamily="18" charset="0"/>
              </a:rPr>
              <a:t>A chlorinated derivative of lincomycin which is active against </a:t>
            </a:r>
            <a:r>
              <a:rPr lang="en-US" dirty="0" err="1">
                <a:effectLst/>
                <a:latin typeface="Times New Roman" panose="02020603050405020304" pitchFamily="18" charset="0"/>
                <a:ea typeface="Times New Roman" panose="02020603050405020304" pitchFamily="18" charset="0"/>
              </a:rPr>
              <a:t>gram+cocci</a:t>
            </a:r>
            <a:r>
              <a:rPr lang="en-US" dirty="0">
                <a:effectLst/>
                <a:latin typeface="Times New Roman" panose="02020603050405020304" pitchFamily="18" charset="0"/>
                <a:ea typeface="Times New Roman" panose="02020603050405020304" pitchFamily="18" charset="0"/>
              </a:rPr>
              <a:t> and anaerobes. It’s usually concentrated in the bones and joints.</a:t>
            </a:r>
          </a:p>
          <a:p>
            <a:pPr marL="0" marR="0">
              <a:spcBef>
                <a:spcPts val="0"/>
              </a:spcBef>
              <a:spcAft>
                <a:spcPts val="0"/>
              </a:spcAft>
            </a:pPr>
            <a:r>
              <a:rPr lang="en-US" b="1" dirty="0">
                <a:effectLst/>
                <a:latin typeface="Times New Roman" panose="02020603050405020304" pitchFamily="18" charset="0"/>
                <a:ea typeface="Times New Roman" panose="02020603050405020304" pitchFamily="18" charset="0"/>
              </a:rPr>
              <a:t>Indications</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Times New Roman" panose="02020603050405020304" pitchFamily="18" charset="0"/>
              </a:rPr>
              <a:t>URTI, LRTI, skin and soft tissue and bone </a:t>
            </a:r>
            <a:r>
              <a:rPr lang="en-US" dirty="0" err="1">
                <a:effectLst/>
                <a:latin typeface="Times New Roman" panose="02020603050405020304" pitchFamily="18" charset="0"/>
                <a:ea typeface="Times New Roman" panose="02020603050405020304" pitchFamily="18" charset="0"/>
              </a:rPr>
              <a:t>infectios</a:t>
            </a:r>
            <a:r>
              <a:rPr lang="en-US" dirty="0">
                <a:effectLst/>
                <a:latin typeface="Times New Roman" panose="02020603050405020304" pitchFamily="18" charset="0"/>
                <a:ea typeface="Times New Roman" panose="02020603050405020304" pitchFamily="18" charset="0"/>
              </a:rPr>
              <a:t>, joint infections and bacteria.</a:t>
            </a:r>
          </a:p>
          <a:p>
            <a:pPr marL="0" marR="0">
              <a:spcBef>
                <a:spcPts val="0"/>
              </a:spcBef>
              <a:spcAft>
                <a:spcPts val="0"/>
              </a:spcAft>
            </a:pPr>
            <a:r>
              <a:rPr lang="en-US" b="1" dirty="0">
                <a:effectLst/>
                <a:latin typeface="Times New Roman" panose="02020603050405020304" pitchFamily="18" charset="0"/>
                <a:ea typeface="Times New Roman" panose="02020603050405020304" pitchFamily="18" charset="0"/>
              </a:rPr>
              <a:t>Contraindications</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Times New Roman" panose="02020603050405020304" pitchFamily="18" charset="0"/>
              </a:rPr>
              <a:t>Meningitis, sensitivity to lincomycin, GI disturbances </a:t>
            </a:r>
            <a:r>
              <a:rPr lang="en-US" dirty="0" err="1">
                <a:effectLst/>
                <a:latin typeface="Times New Roman" panose="02020603050405020304" pitchFamily="18" charset="0"/>
                <a:ea typeface="Times New Roman" panose="02020603050405020304" pitchFamily="18" charset="0"/>
              </a:rPr>
              <a:t>esp.colitis</a:t>
            </a:r>
            <a:r>
              <a:rPr lang="en-US" dirty="0">
                <a:effectLst/>
                <a:latin typeface="Times New Roman" panose="02020603050405020304" pitchFamily="18" charset="0"/>
                <a:ea typeface="Times New Roman" panose="02020603050405020304" pitchFamily="18" charset="0"/>
              </a:rPr>
              <a:t>, pregnancy, lactation and </a:t>
            </a:r>
            <a:r>
              <a:rPr lang="en-US" dirty="0" err="1">
                <a:effectLst/>
                <a:latin typeface="Times New Roman" panose="02020603050405020304" pitchFamily="18" charset="0"/>
                <a:ea typeface="Times New Roman" panose="02020603050405020304" pitchFamily="18" charset="0"/>
              </a:rPr>
              <a:t>infants.concommitant</a:t>
            </a:r>
            <a:r>
              <a:rPr lang="en-US" dirty="0">
                <a:effectLst/>
                <a:latin typeface="Times New Roman" panose="02020603050405020304" pitchFamily="18" charset="0"/>
                <a:ea typeface="Times New Roman" panose="02020603050405020304" pitchFamily="18" charset="0"/>
              </a:rPr>
              <a:t> administration with erythromycin.</a:t>
            </a:r>
          </a:p>
        </p:txBody>
      </p:sp>
    </p:spTree>
    <p:extLst>
      <p:ext uri="{BB962C8B-B14F-4D97-AF65-F5344CB8AC3E}">
        <p14:creationId xmlns:p14="http://schemas.microsoft.com/office/powerpoint/2010/main" val="217848020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BCAAC-6569-4D46-88A0-F2E92E80E989}"/>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3B573E45-4AAC-4AF9-B707-FE899C61399C}"/>
              </a:ext>
            </a:extLst>
          </p:cNvPr>
          <p:cNvSpPr>
            <a:spLocks noGrp="1"/>
          </p:cNvSpPr>
          <p:nvPr>
            <p:ph idx="1"/>
          </p:nvPr>
        </p:nvSpPr>
        <p:spPr/>
        <p:txBody>
          <a:bodyPr/>
          <a:lstStyle/>
          <a:p>
            <a:pPr marL="0" marR="0">
              <a:spcBef>
                <a:spcPts val="0"/>
              </a:spcBef>
              <a:spcAft>
                <a:spcPts val="0"/>
              </a:spcAft>
            </a:pPr>
            <a:r>
              <a:rPr lang="en-US" b="1" dirty="0">
                <a:effectLst/>
                <a:latin typeface="Times New Roman" panose="02020603050405020304" pitchFamily="18" charset="0"/>
                <a:ea typeface="Times New Roman" panose="02020603050405020304" pitchFamily="18" charset="0"/>
              </a:rPr>
              <a:t>Side effects:</a:t>
            </a:r>
            <a:endParaRPr lang="en-US"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Times New Roman" panose="02020603050405020304" pitchFamily="18" charset="0"/>
              </a:rPr>
              <a:t>Pseudo membranous colitis, abdominal cramps, taste disorders, diarrhea, hypersensitivity reactions, blood dyscrasia, thrombophlebitis and super infections.</a:t>
            </a:r>
          </a:p>
          <a:p>
            <a:r>
              <a:rPr lang="en-US" b="1" dirty="0">
                <a:effectLst/>
                <a:latin typeface="Times New Roman" panose="02020603050405020304" pitchFamily="18" charset="0"/>
                <a:ea typeface="Times New Roman" panose="02020603050405020304" pitchFamily="18" charset="0"/>
              </a:rPr>
              <a:t>Examples</a:t>
            </a:r>
            <a:r>
              <a:rPr lang="en-US" dirty="0">
                <a:effectLst/>
                <a:latin typeface="Times New Roman" panose="02020603050405020304" pitchFamily="18" charset="0"/>
                <a:ea typeface="Times New Roman" panose="02020603050405020304" pitchFamily="18" charset="0"/>
              </a:rPr>
              <a:t>: clindamycin, lincomycin, </a:t>
            </a:r>
            <a:r>
              <a:rPr lang="en-US" dirty="0" err="1">
                <a:effectLst/>
                <a:latin typeface="Times New Roman" panose="02020603050405020304" pitchFamily="18" charset="0"/>
                <a:ea typeface="Times New Roman" panose="02020603050405020304" pitchFamily="18" charset="0"/>
              </a:rPr>
              <a:t>dalacin</a:t>
            </a:r>
            <a:r>
              <a:rPr lang="en-US" dirty="0">
                <a:effectLst/>
                <a:latin typeface="Times New Roman" panose="02020603050405020304" pitchFamily="18" charset="0"/>
                <a:ea typeface="Times New Roman" panose="02020603050405020304" pitchFamily="18" charset="0"/>
              </a:rPr>
              <a:t>-C </a:t>
            </a:r>
            <a:r>
              <a:rPr lang="en-US" dirty="0" err="1">
                <a:effectLst/>
                <a:latin typeface="Times New Roman" panose="02020603050405020304" pitchFamily="18" charset="0"/>
                <a:ea typeface="Times New Roman" panose="02020603050405020304" pitchFamily="18" charset="0"/>
              </a:rPr>
              <a:t>etc</a:t>
            </a:r>
            <a:endParaRPr lang="en-US" dirty="0"/>
          </a:p>
          <a:p>
            <a:endParaRPr lang="en-US" dirty="0"/>
          </a:p>
        </p:txBody>
      </p:sp>
    </p:spTree>
    <p:extLst>
      <p:ext uri="{BB962C8B-B14F-4D97-AF65-F5344CB8AC3E}">
        <p14:creationId xmlns:p14="http://schemas.microsoft.com/office/powerpoint/2010/main" val="220712794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SULPHONAMIDES</a:t>
            </a:r>
            <a:endParaRPr lang="en-US" dirty="0"/>
          </a:p>
        </p:txBody>
      </p:sp>
      <p:sp>
        <p:nvSpPr>
          <p:cNvPr id="3" name="Content Placeholder 2"/>
          <p:cNvSpPr>
            <a:spLocks noGrp="1"/>
          </p:cNvSpPr>
          <p:nvPr>
            <p:ph idx="1"/>
          </p:nvPr>
        </p:nvSpPr>
        <p:spPr/>
        <p:txBody>
          <a:bodyPr>
            <a:normAutofit/>
          </a:bodyPr>
          <a:lstStyle/>
          <a:p>
            <a:r>
              <a:rPr lang="en-US" dirty="0"/>
              <a:t>Structural similarity to </a:t>
            </a:r>
            <a:r>
              <a:rPr lang="en-US" i="1" dirty="0"/>
              <a:t>p</a:t>
            </a:r>
            <a:r>
              <a:rPr lang="en-US" dirty="0"/>
              <a:t>-aminobenzoic acid – Vit B</a:t>
            </a:r>
            <a:r>
              <a:rPr lang="en-US" baseline="-25000" dirty="0"/>
              <a:t>x ,</a:t>
            </a:r>
            <a:r>
              <a:rPr lang="en-US" dirty="0"/>
              <a:t>(PABA).</a:t>
            </a:r>
          </a:p>
          <a:p>
            <a:r>
              <a:rPr lang="en-US" dirty="0"/>
              <a:t>Soluble at alkaline than at acid </a:t>
            </a:r>
            <a:r>
              <a:rPr lang="en-US" dirty="0" err="1"/>
              <a:t>pH.</a:t>
            </a:r>
            <a:r>
              <a:rPr lang="en-US" dirty="0"/>
              <a:t> Most can be prepared as sodium salts, which are used for intravenous administration.</a:t>
            </a:r>
          </a:p>
          <a:p>
            <a:r>
              <a:rPr lang="en-US" dirty="0"/>
              <a:t>Sulfonamide-susceptible organisms, cannot use exogenous folate but must synthesize it from PABA. </a:t>
            </a:r>
          </a:p>
          <a:p>
            <a:r>
              <a:rPr lang="en-US" dirty="0"/>
              <a:t>This pathway is thus essential for production of </a:t>
            </a:r>
            <a:r>
              <a:rPr lang="en-US" dirty="0" err="1"/>
              <a:t>purines</a:t>
            </a:r>
            <a:r>
              <a:rPr lang="en-US" dirty="0"/>
              <a:t> and nucleic acid synthesis. Because sulfonamides are structural analogues of PABA, they inhibit </a:t>
            </a:r>
            <a:r>
              <a:rPr lang="en-US" dirty="0" err="1"/>
              <a:t>dihydropteroate</a:t>
            </a:r>
            <a:r>
              <a:rPr lang="en-US" dirty="0"/>
              <a:t> </a:t>
            </a:r>
            <a:r>
              <a:rPr lang="en-US" dirty="0" err="1"/>
              <a:t>synthase</a:t>
            </a:r>
            <a:r>
              <a:rPr lang="en-US" dirty="0"/>
              <a:t> and folate production.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a:extLst>
              <a:ext uri="{FF2B5EF4-FFF2-40B4-BE49-F238E27FC236}">
                <a16:creationId xmlns:a16="http://schemas.microsoft.com/office/drawing/2014/main" id="{4620E9D1-6F4B-43F6-B6C4-31F98B387FB5}"/>
              </a:ext>
            </a:extLst>
          </p:cNvPr>
          <p:cNvSpPr>
            <a:spLocks noGrp="1" noChangeArrowheads="1"/>
          </p:cNvSpPr>
          <p:nvPr>
            <p:ph type="title"/>
          </p:nvPr>
        </p:nvSpPr>
        <p:spPr/>
        <p:txBody>
          <a:bodyPr/>
          <a:lstStyle/>
          <a:p>
            <a:r>
              <a:rPr lang="en-US" altLang="en-US" dirty="0" err="1"/>
              <a:t>Ctied</a:t>
            </a:r>
            <a:r>
              <a:rPr lang="en-US" altLang="en-US" dirty="0"/>
              <a:t> </a:t>
            </a:r>
          </a:p>
        </p:txBody>
      </p:sp>
      <p:sp>
        <p:nvSpPr>
          <p:cNvPr id="668675" name="Rectangle 3">
            <a:extLst>
              <a:ext uri="{FF2B5EF4-FFF2-40B4-BE49-F238E27FC236}">
                <a16:creationId xmlns:a16="http://schemas.microsoft.com/office/drawing/2014/main" id="{2962DC42-B942-4827-A58F-38F1E351D2B9}"/>
              </a:ext>
            </a:extLst>
          </p:cNvPr>
          <p:cNvSpPr>
            <a:spLocks noGrp="1" noChangeArrowheads="1"/>
          </p:cNvSpPr>
          <p:nvPr>
            <p:ph type="body" idx="1"/>
          </p:nvPr>
        </p:nvSpPr>
        <p:spPr/>
        <p:txBody>
          <a:bodyPr/>
          <a:lstStyle/>
          <a:p>
            <a:pPr marL="0" indent="0">
              <a:buNone/>
            </a:pPr>
            <a:r>
              <a:rPr lang="en-US" altLang="en-US" dirty="0"/>
              <a:t>6.  </a:t>
            </a:r>
            <a:r>
              <a:rPr lang="en-US" altLang="en-US" b="1" dirty="0"/>
              <a:t>RECTAL</a:t>
            </a:r>
            <a:r>
              <a:rPr lang="en-US" altLang="en-US" dirty="0"/>
              <a:t>: suppositories, analgesics, anti-emetics, enemas</a:t>
            </a:r>
          </a:p>
          <a:p>
            <a:pPr marL="514350" indent="-514350">
              <a:buAutoNum type="arabicPeriod" startAt="7"/>
            </a:pPr>
            <a:r>
              <a:rPr lang="en-US" altLang="en-US" b="1" dirty="0"/>
              <a:t>VAGINAL: </a:t>
            </a:r>
            <a:r>
              <a:rPr lang="en-US" altLang="en-US" dirty="0"/>
              <a:t>creams, douches</a:t>
            </a:r>
          </a:p>
          <a:p>
            <a:pPr marL="514350" indent="-514350">
              <a:lnSpc>
                <a:spcPct val="80000"/>
              </a:lnSpc>
              <a:buAutoNum type="arabicPeriod" startAt="8"/>
            </a:pPr>
            <a:r>
              <a:rPr lang="en-US" altLang="en-US" b="1" dirty="0"/>
              <a:t>INHALERS</a:t>
            </a:r>
            <a:r>
              <a:rPr lang="en-US" altLang="en-US" dirty="0"/>
              <a:t>: steroids, </a:t>
            </a:r>
            <a:r>
              <a:rPr lang="en-US" altLang="en-US" dirty="0" err="1"/>
              <a:t>broncho</a:t>
            </a:r>
            <a:r>
              <a:rPr lang="en-US" altLang="en-US" dirty="0"/>
              <a:t>-dilators, </a:t>
            </a:r>
            <a:r>
              <a:rPr lang="en-US" altLang="en-US" dirty="0" err="1"/>
              <a:t>anaesthetics</a:t>
            </a:r>
            <a:r>
              <a:rPr lang="en-US" altLang="en-US" dirty="0"/>
              <a:t>, oxygen</a:t>
            </a:r>
          </a:p>
          <a:p>
            <a:pPr marL="514350" indent="-514350">
              <a:lnSpc>
                <a:spcPct val="80000"/>
              </a:lnSpc>
              <a:buAutoNum type="arabicPeriod" startAt="8"/>
            </a:pPr>
            <a:r>
              <a:rPr lang="en-US" altLang="en-US" dirty="0"/>
              <a:t> </a:t>
            </a:r>
            <a:r>
              <a:rPr lang="en-US" altLang="en-US" b="1" dirty="0"/>
              <a:t>TRANSDERMAL</a:t>
            </a:r>
            <a:r>
              <a:rPr lang="en-US" altLang="en-US" dirty="0"/>
              <a:t>: patches, systemic effects, flat surfaces with good vascularity</a:t>
            </a:r>
          </a:p>
          <a:p>
            <a:pPr marL="514350" indent="-514350">
              <a:lnSpc>
                <a:spcPct val="80000"/>
              </a:lnSpc>
              <a:buAutoNum type="arabicPeriod" startAt="8"/>
            </a:pPr>
            <a:r>
              <a:rPr lang="en-US" altLang="en-US" b="1" dirty="0"/>
              <a:t>LOTIONS, LINIMENTS, OINTMENTS, CREAMS</a:t>
            </a:r>
            <a:r>
              <a:rPr lang="en-US" altLang="en-US" dirty="0"/>
              <a:t>: local effect, apply to skin, wound, mucous membranes</a:t>
            </a:r>
          </a:p>
          <a:p>
            <a:pPr>
              <a:buFont typeface="Wingdings" panose="05000000000000000000" pitchFamily="2" charset="2"/>
              <a:buNone/>
            </a:pPr>
            <a:r>
              <a:rPr lang="en-US" altLang="en-US" dirty="0"/>
              <a:t>	</a:t>
            </a:r>
          </a:p>
          <a:p>
            <a:pPr marL="0" indent="0">
              <a:buNone/>
            </a:pPr>
            <a:endParaRPr lang="en-US" alt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Sulfonamides inhibit both gram-positive and gram-negative bacteria, </a:t>
            </a:r>
            <a:r>
              <a:rPr lang="en-US" dirty="0" err="1"/>
              <a:t>norcardia</a:t>
            </a:r>
            <a:r>
              <a:rPr lang="en-US" dirty="0"/>
              <a:t>, </a:t>
            </a:r>
            <a:r>
              <a:rPr lang="en-US" i="1" dirty="0"/>
              <a:t>Chlamydia trachomatis</a:t>
            </a:r>
            <a:r>
              <a:rPr lang="en-US" dirty="0"/>
              <a:t>, and some protozoa. </a:t>
            </a:r>
          </a:p>
          <a:p>
            <a:r>
              <a:rPr lang="en-US" dirty="0"/>
              <a:t>Some enteric bacteria, such as </a:t>
            </a:r>
            <a:r>
              <a:rPr lang="en-US" i="1" dirty="0"/>
              <a:t>E coli</a:t>
            </a:r>
            <a:r>
              <a:rPr lang="en-US" dirty="0"/>
              <a:t>, </a:t>
            </a:r>
            <a:r>
              <a:rPr lang="en-US" dirty="0" err="1"/>
              <a:t>klebsiella</a:t>
            </a:r>
            <a:r>
              <a:rPr lang="en-US" dirty="0"/>
              <a:t>, salmonella, </a:t>
            </a:r>
            <a:r>
              <a:rPr lang="en-US" dirty="0" err="1"/>
              <a:t>shigella</a:t>
            </a:r>
            <a:r>
              <a:rPr lang="en-US" dirty="0"/>
              <a:t>, and </a:t>
            </a:r>
            <a:r>
              <a:rPr lang="en-US" dirty="0" err="1"/>
              <a:t>enterobacteria</a:t>
            </a:r>
            <a:r>
              <a:rPr lang="en-US" dirty="0"/>
              <a:t>. Activity is poor against anaerobes.</a:t>
            </a:r>
            <a:br>
              <a:rPr lang="en-US" dirty="0"/>
            </a:br>
            <a:endParaRPr lang="en-US" dirty="0"/>
          </a:p>
          <a:p>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dirty="0"/>
              <a:t>Divided into three major groups: </a:t>
            </a:r>
          </a:p>
          <a:p>
            <a:r>
              <a:rPr lang="en-US" dirty="0"/>
              <a:t>(1) oral, absorbable – </a:t>
            </a:r>
            <a:r>
              <a:rPr lang="en-US" dirty="0" err="1"/>
              <a:t>Sulfisoxazole</a:t>
            </a:r>
            <a:r>
              <a:rPr lang="en-US" dirty="0"/>
              <a:t> (</a:t>
            </a:r>
            <a:r>
              <a:rPr lang="en-US" dirty="0" err="1"/>
              <a:t>gantrisin</a:t>
            </a:r>
            <a:r>
              <a:rPr lang="en-US" dirty="0"/>
              <a:t>) and </a:t>
            </a:r>
            <a:r>
              <a:rPr lang="en-US" dirty="0" err="1"/>
              <a:t>sulfamethoxazole</a:t>
            </a:r>
            <a:r>
              <a:rPr lang="en-US" dirty="0"/>
              <a:t> (</a:t>
            </a:r>
            <a:r>
              <a:rPr lang="en-US" dirty="0" err="1"/>
              <a:t>gantanol</a:t>
            </a:r>
            <a:r>
              <a:rPr lang="en-US" dirty="0"/>
              <a:t>, </a:t>
            </a:r>
            <a:r>
              <a:rPr lang="en-US" dirty="0" err="1"/>
              <a:t>urobak</a:t>
            </a:r>
            <a:r>
              <a:rPr lang="en-US" dirty="0"/>
              <a:t>), sulfadiazine (</a:t>
            </a:r>
            <a:r>
              <a:rPr lang="en-US" dirty="0" err="1"/>
              <a:t>coptin</a:t>
            </a:r>
            <a:r>
              <a:rPr lang="en-US" dirty="0"/>
              <a:t>),  </a:t>
            </a:r>
            <a:r>
              <a:rPr lang="en-US" dirty="0" err="1"/>
              <a:t>sulfadoxine</a:t>
            </a:r>
            <a:r>
              <a:rPr lang="en-US" dirty="0"/>
              <a:t>.</a:t>
            </a:r>
          </a:p>
          <a:p>
            <a:r>
              <a:rPr lang="en-US" dirty="0"/>
              <a:t>(2) oral, </a:t>
            </a:r>
            <a:r>
              <a:rPr lang="en-US" dirty="0" err="1"/>
              <a:t>nonabsorbable</a:t>
            </a:r>
            <a:r>
              <a:rPr lang="en-US" dirty="0"/>
              <a:t> - </a:t>
            </a:r>
            <a:r>
              <a:rPr lang="en-US" dirty="0" err="1"/>
              <a:t>Sulfasalazine</a:t>
            </a:r>
            <a:r>
              <a:rPr lang="en-US" dirty="0"/>
              <a:t> (</a:t>
            </a:r>
            <a:r>
              <a:rPr lang="en-US" dirty="0" err="1"/>
              <a:t>azulfidine</a:t>
            </a:r>
            <a:r>
              <a:rPr lang="en-US" dirty="0"/>
              <a:t>) </a:t>
            </a:r>
          </a:p>
          <a:p>
            <a:r>
              <a:rPr lang="en-US" dirty="0"/>
              <a:t>(3) topical - Sodium </a:t>
            </a:r>
            <a:r>
              <a:rPr lang="en-US" dirty="0" err="1"/>
              <a:t>sulfacetamide</a:t>
            </a:r>
            <a:r>
              <a:rPr lang="en-US" dirty="0"/>
              <a:t> ophthalmic solution or ointment, silver sulfadiazine</a:t>
            </a:r>
          </a:p>
          <a:p>
            <a:pPr>
              <a:buNone/>
            </a:pPr>
            <a:r>
              <a:rPr lang="en-US" dirty="0"/>
              <a:t> </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b="1" dirty="0"/>
              <a:t>Para-</a:t>
            </a:r>
            <a:r>
              <a:rPr lang="en-US" b="1" dirty="0" err="1"/>
              <a:t>aminobenzoic</a:t>
            </a:r>
            <a:r>
              <a:rPr lang="en-US" b="1" dirty="0"/>
              <a:t> Acid (PABA)</a:t>
            </a:r>
            <a:r>
              <a:rPr lang="en-US" dirty="0"/>
              <a:t> is also a member of the B vitamins, and is part of the folic acid molecule. PABA itself is readily available in food and is made by our intestinal bacteria. It is known specifically for its nourishment to hair and its usefulness as a sunscreen. </a:t>
            </a:r>
          </a:p>
          <a:p>
            <a:r>
              <a:rPr lang="en-US" b="1" dirty="0"/>
              <a:t>Sources:</a:t>
            </a:r>
            <a:r>
              <a:rPr lang="en-US" dirty="0"/>
              <a:t> PABA is found in liver, brewer’s yeast, wheat germ, whole grains such as rice, eggs, and molasses. It is stored in body tissues and is also synthesized by the natural bacteria flora in our intestines</a:t>
            </a:r>
          </a:p>
          <a:p>
            <a:endParaRPr lang="en-US" dirty="0"/>
          </a:p>
          <a:p>
            <a:pPr marL="0" indent="0">
              <a:buNone/>
            </a:pPr>
            <a:endParaRPr lang="en-US" dirty="0"/>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r>
              <a:rPr lang="en-US" b="1" dirty="0"/>
              <a:t>Functions:</a:t>
            </a:r>
            <a:r>
              <a:rPr lang="en-US" dirty="0"/>
              <a:t> Para-</a:t>
            </a:r>
            <a:r>
              <a:rPr lang="en-US" dirty="0" err="1"/>
              <a:t>aminobenzoic</a:t>
            </a:r>
            <a:r>
              <a:rPr lang="en-US" dirty="0"/>
              <a:t> acid, as part of the coenzyme </a:t>
            </a:r>
            <a:r>
              <a:rPr lang="en-US" dirty="0" err="1"/>
              <a:t>tetrahydrofolic</a:t>
            </a:r>
            <a:r>
              <a:rPr lang="en-US" dirty="0"/>
              <a:t> acid, aids in the metabolism and utilization of amino acids and is also supportive of blood cells, particularly the red blood cells. PABA supports folic acid production by the intestinal bacteria. PABA is important to skin, hair pigment, and intestinal health. Used as a sunscreen, it also can protect against the development of sunburn and skin cancer from excess ultraviolet light exposure. </a:t>
            </a:r>
          </a:p>
          <a:p>
            <a:r>
              <a:rPr lang="en-US" b="1" dirty="0"/>
              <a:t>Indications</a:t>
            </a:r>
          </a:p>
          <a:p>
            <a:r>
              <a:rPr lang="en-US" dirty="0"/>
              <a:t>Although PABA has been much used in attempts to stimulate hair growth and to turn gray hair back to its natural color, it has not had wide success in such uses.</a:t>
            </a:r>
          </a:p>
          <a:p>
            <a:pPr marL="0" indent="0">
              <a:buNone/>
            </a:pPr>
            <a:endParaRPr lang="en-US" b="1" dirty="0"/>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PHARMACODYNAMIC</a:t>
            </a:r>
            <a:br>
              <a:rPr lang="en-US" dirty="0"/>
            </a:br>
            <a:endParaRPr lang="en-US" dirty="0"/>
          </a:p>
        </p:txBody>
      </p:sp>
      <p:sp>
        <p:nvSpPr>
          <p:cNvPr id="3" name="Content Placeholder 2"/>
          <p:cNvSpPr>
            <a:spLocks noGrp="1"/>
          </p:cNvSpPr>
          <p:nvPr>
            <p:ph idx="1"/>
          </p:nvPr>
        </p:nvSpPr>
        <p:spPr/>
        <p:txBody>
          <a:bodyPr/>
          <a:lstStyle/>
          <a:p>
            <a:r>
              <a:rPr lang="en-US" dirty="0"/>
              <a:t>Inhibits folic acid synthesis/ Inhibits PABA, a bacterial enzyme responsible for synthesizing folic acid; which susceptible bacteria require for growth. This inactivates bacteria preventing or alleviating infection. </a:t>
            </a:r>
          </a:p>
          <a:p>
            <a:r>
              <a:rPr lang="en-US" dirty="0"/>
              <a:t> </a:t>
            </a:r>
            <a:r>
              <a:rPr lang="en-US" b="1" dirty="0"/>
              <a:t> PHARMACOKINETIC</a:t>
            </a:r>
          </a:p>
          <a:p>
            <a:r>
              <a:rPr lang="en-US" dirty="0"/>
              <a:t>Well and rapidly absorbed from the intestinal tract. Distributed in body fluids, cross meningeal barrier to enter CSF. Cross placenta, Protein binding; Blood levels generally peak 2-6 hours after oral administration. </a:t>
            </a:r>
            <a:r>
              <a:rPr lang="en-US" dirty="0" err="1"/>
              <a:t>Metabolised</a:t>
            </a:r>
            <a:r>
              <a:rPr lang="en-US" dirty="0"/>
              <a:t> by liver. Excreted in urine and breastmilk. </a:t>
            </a:r>
          </a:p>
          <a:p>
            <a:pPr marL="0" indent="0">
              <a:buNone/>
            </a:pPr>
            <a:endParaRPr lang="en-US" dirty="0"/>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p>
        </p:txBody>
      </p:sp>
      <p:sp>
        <p:nvSpPr>
          <p:cNvPr id="3" name="Content Placeholder 2"/>
          <p:cNvSpPr>
            <a:spLocks noGrp="1"/>
          </p:cNvSpPr>
          <p:nvPr>
            <p:ph idx="1"/>
          </p:nvPr>
        </p:nvSpPr>
        <p:spPr/>
        <p:txBody>
          <a:bodyPr>
            <a:normAutofit lnSpcReduction="10000"/>
          </a:bodyPr>
          <a:lstStyle/>
          <a:p>
            <a:r>
              <a:rPr lang="en-US" dirty="0"/>
              <a:t>UTI.</a:t>
            </a:r>
          </a:p>
          <a:p>
            <a:pPr lvl="0"/>
            <a:r>
              <a:rPr lang="en-US" dirty="0"/>
              <a:t>URTs - </a:t>
            </a:r>
            <a:r>
              <a:rPr lang="en-US" dirty="0" err="1"/>
              <a:t>Sulfisoxazole</a:t>
            </a:r>
            <a:r>
              <a:rPr lang="en-US" dirty="0"/>
              <a:t> and </a:t>
            </a:r>
            <a:r>
              <a:rPr lang="en-US" dirty="0" err="1"/>
              <a:t>sulfamethoxazole</a:t>
            </a:r>
            <a:r>
              <a:rPr lang="en-US" dirty="0"/>
              <a:t> </a:t>
            </a:r>
          </a:p>
          <a:p>
            <a:pPr lvl="0"/>
            <a:r>
              <a:rPr lang="en-US" dirty="0"/>
              <a:t>Acute toxoplasmosis – 1</a:t>
            </a:r>
            <a:r>
              <a:rPr lang="en-US" baseline="30000" dirty="0"/>
              <a:t>st</a:t>
            </a:r>
            <a:r>
              <a:rPr lang="en-US" dirty="0"/>
              <a:t> line treatment is Sulfadiazine in combination with </a:t>
            </a:r>
            <a:r>
              <a:rPr lang="en-US" dirty="0" err="1"/>
              <a:t>pyrimethamine</a:t>
            </a:r>
            <a:r>
              <a:rPr lang="en-US" dirty="0"/>
              <a:t> (a potent inhibitor of </a:t>
            </a:r>
            <a:r>
              <a:rPr lang="en-US" dirty="0" err="1"/>
              <a:t>dihydrofolate</a:t>
            </a:r>
            <a:r>
              <a:rPr lang="en-US" dirty="0"/>
              <a:t> reductase</a:t>
            </a:r>
          </a:p>
          <a:p>
            <a:pPr lvl="0"/>
            <a:r>
              <a:rPr lang="en-US" dirty="0"/>
              <a:t>Malaria – 2</a:t>
            </a:r>
            <a:r>
              <a:rPr lang="en-US" baseline="30000" dirty="0"/>
              <a:t>nd</a:t>
            </a:r>
            <a:r>
              <a:rPr lang="en-US" dirty="0"/>
              <a:t> line agent </a:t>
            </a:r>
            <a:r>
              <a:rPr lang="en-US" dirty="0" err="1"/>
              <a:t>Sulfadoxine</a:t>
            </a:r>
            <a:r>
              <a:rPr lang="en-US" dirty="0"/>
              <a:t> combined with </a:t>
            </a:r>
            <a:r>
              <a:rPr lang="en-US" dirty="0" err="1"/>
              <a:t>pyrimethamine</a:t>
            </a:r>
            <a:r>
              <a:rPr lang="en-US" dirty="0"/>
              <a:t> (</a:t>
            </a:r>
            <a:r>
              <a:rPr lang="en-US" dirty="0" err="1"/>
              <a:t>Fansidar</a:t>
            </a:r>
            <a:r>
              <a:rPr lang="en-US" dirty="0"/>
              <a:t>).</a:t>
            </a:r>
          </a:p>
          <a:p>
            <a:pPr lvl="0"/>
            <a:r>
              <a:rPr lang="en-US" dirty="0"/>
              <a:t>Meningitis - sulfadiazine</a:t>
            </a:r>
          </a:p>
          <a:p>
            <a:pPr lvl="0"/>
            <a:r>
              <a:rPr lang="en-US" dirty="0" err="1"/>
              <a:t>Sulfasalazine</a:t>
            </a:r>
            <a:r>
              <a:rPr lang="en-US" dirty="0"/>
              <a:t> (</a:t>
            </a:r>
            <a:r>
              <a:rPr lang="en-US" dirty="0" err="1"/>
              <a:t>salicylazosulfapyridine</a:t>
            </a:r>
            <a:r>
              <a:rPr lang="en-US" dirty="0"/>
              <a:t>) used in ulcerative colitis, enteritis, and other inflammatory bowel disease.</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lvl="0"/>
            <a:r>
              <a:rPr lang="en-US" dirty="0" err="1"/>
              <a:t>Sulfisoxazole</a:t>
            </a:r>
            <a:r>
              <a:rPr lang="en-US" dirty="0"/>
              <a:t> and Sodium </a:t>
            </a:r>
            <a:r>
              <a:rPr lang="en-US" dirty="0" err="1"/>
              <a:t>sulfacetamide</a:t>
            </a:r>
            <a:r>
              <a:rPr lang="en-US" dirty="0"/>
              <a:t> ophthalmic solution or ointment is effective treatment for bacterial conjunctivitis and as adjunctive therapy for trachoma. </a:t>
            </a:r>
          </a:p>
          <a:p>
            <a:pPr lvl="0"/>
            <a:r>
              <a:rPr lang="en-US" dirty="0"/>
              <a:t>Silver sulfadiazine, </a:t>
            </a:r>
            <a:r>
              <a:rPr lang="en-US" dirty="0" err="1"/>
              <a:t>sulfasalazine</a:t>
            </a:r>
            <a:r>
              <a:rPr lang="en-US" dirty="0"/>
              <a:t> for prevention of infection of burn wounds.</a:t>
            </a:r>
          </a:p>
          <a:p>
            <a:pPr lvl="0">
              <a:buNone/>
            </a:pPr>
            <a:endParaRPr lang="en-US" dirty="0"/>
          </a:p>
          <a:p>
            <a:endParaRPr lang="en-US" dirty="0"/>
          </a:p>
          <a:p>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SIDE EFFECTS</a:t>
            </a:r>
            <a:endParaRPr lang="en-US" dirty="0"/>
          </a:p>
        </p:txBody>
      </p:sp>
      <p:sp>
        <p:nvSpPr>
          <p:cNvPr id="3" name="Content Placeholder 2"/>
          <p:cNvSpPr>
            <a:spLocks noGrp="1"/>
          </p:cNvSpPr>
          <p:nvPr>
            <p:ph idx="1"/>
          </p:nvPr>
        </p:nvSpPr>
        <p:spPr/>
        <p:txBody>
          <a:bodyPr>
            <a:normAutofit/>
          </a:bodyPr>
          <a:lstStyle/>
          <a:p>
            <a:pPr lvl="0"/>
            <a:r>
              <a:rPr lang="en-US" dirty="0"/>
              <a:t>Nausea</a:t>
            </a:r>
          </a:p>
          <a:p>
            <a:pPr lvl="0"/>
            <a:r>
              <a:rPr lang="en-US" dirty="0"/>
              <a:t>Rashes</a:t>
            </a:r>
          </a:p>
          <a:p>
            <a:pPr lvl="0"/>
            <a:r>
              <a:rPr lang="en-US" dirty="0"/>
              <a:t>Fatigue</a:t>
            </a:r>
          </a:p>
          <a:p>
            <a:pPr lvl="0"/>
            <a:r>
              <a:rPr lang="en-US" dirty="0"/>
              <a:t>Anxiety</a:t>
            </a:r>
          </a:p>
          <a:p>
            <a:pPr lvl="0"/>
            <a:r>
              <a:rPr lang="en-US" dirty="0"/>
              <a:t>Dermatitis</a:t>
            </a:r>
          </a:p>
          <a:p>
            <a:pPr lvl="0"/>
            <a:r>
              <a:rPr lang="en-US" dirty="0"/>
              <a:t>Photosensitivity</a:t>
            </a:r>
          </a:p>
          <a:p>
            <a:pPr lvl="0"/>
            <a:r>
              <a:rPr lang="en-US" dirty="0"/>
              <a:t>Alopecia</a:t>
            </a:r>
          </a:p>
          <a:p>
            <a:r>
              <a:rPr lang="en-US" dirty="0" err="1"/>
              <a:t>crystalluria</a:t>
            </a:r>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ADVERSE EFFECTS</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a:t>Blood </a:t>
            </a:r>
            <a:r>
              <a:rPr lang="en-US" dirty="0" err="1"/>
              <a:t>dyscrasias</a:t>
            </a:r>
            <a:r>
              <a:rPr lang="en-US" dirty="0"/>
              <a:t> - constituents of the </a:t>
            </a:r>
            <a:r>
              <a:rPr lang="en-US" i="1" dirty="0"/>
              <a:t>blood</a:t>
            </a:r>
            <a:r>
              <a:rPr lang="en-US" dirty="0"/>
              <a:t> are abnormal or are present in abnormal quantity.</a:t>
            </a:r>
          </a:p>
          <a:p>
            <a:pPr lvl="0"/>
            <a:r>
              <a:rPr lang="en-US" dirty="0"/>
              <a:t>Reduced sperm count – </a:t>
            </a:r>
            <a:r>
              <a:rPr lang="en-US" dirty="0" err="1"/>
              <a:t>sulfasalazine</a:t>
            </a:r>
            <a:r>
              <a:rPr lang="en-US" dirty="0"/>
              <a:t>; stop drug</a:t>
            </a:r>
          </a:p>
          <a:p>
            <a:pPr lvl="0"/>
            <a:r>
              <a:rPr lang="en-US" dirty="0"/>
              <a:t>Precipitation in the urinary tract – sulfadimidine ( give plenty of fluids 2-3L of ).</a:t>
            </a:r>
          </a:p>
          <a:p>
            <a:pPr lvl="0"/>
            <a:r>
              <a:rPr lang="en-US" b="1" dirty="0"/>
              <a:t>Contraindications</a:t>
            </a:r>
            <a:endParaRPr lang="en-US" dirty="0"/>
          </a:p>
          <a:p>
            <a:pPr lvl="0"/>
            <a:r>
              <a:rPr lang="en-US" dirty="0"/>
              <a:t>Hypersensitivity to sulfonamides, sulfonylureas, thiazide, loop, salicylate, sunscreen with PABA.</a:t>
            </a:r>
          </a:p>
          <a:p>
            <a:pPr lvl="0"/>
            <a:r>
              <a:rPr lang="en-US" dirty="0"/>
              <a:t>Pregnancy at term</a:t>
            </a:r>
          </a:p>
          <a:p>
            <a:pPr lvl="0"/>
            <a:r>
              <a:rPr lang="en-US" dirty="0"/>
              <a:t>Infants &lt; 2 months</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Precaution</a:t>
            </a:r>
            <a:endParaRPr lang="en-US" dirty="0"/>
          </a:p>
        </p:txBody>
      </p:sp>
      <p:sp>
        <p:nvSpPr>
          <p:cNvPr id="3" name="Content Placeholder 2"/>
          <p:cNvSpPr>
            <a:spLocks noGrp="1"/>
          </p:cNvSpPr>
          <p:nvPr>
            <p:ph idx="1"/>
          </p:nvPr>
        </p:nvSpPr>
        <p:spPr/>
        <p:txBody>
          <a:bodyPr>
            <a:normAutofit/>
          </a:bodyPr>
          <a:lstStyle/>
          <a:p>
            <a:r>
              <a:rPr lang="en-US" dirty="0"/>
              <a:t>Pregnancy</a:t>
            </a:r>
          </a:p>
          <a:p>
            <a:pPr lvl="0"/>
            <a:r>
              <a:rPr lang="en-US" dirty="0"/>
              <a:t>Breastfeeding</a:t>
            </a:r>
          </a:p>
          <a:p>
            <a:pPr lvl="0"/>
            <a:r>
              <a:rPr lang="en-US" dirty="0"/>
              <a:t>Geriatrics</a:t>
            </a:r>
          </a:p>
          <a:p>
            <a:pPr lvl="0"/>
            <a:r>
              <a:rPr lang="en-US" dirty="0"/>
              <a:t>Impaired renal/ hepatic  function</a:t>
            </a:r>
          </a:p>
          <a:p>
            <a:pPr lvl="0"/>
            <a:r>
              <a:rPr lang="en-US" dirty="0"/>
              <a:t>Severe allergy.</a:t>
            </a:r>
          </a:p>
          <a:p>
            <a:pPr>
              <a:buNone/>
            </a:pPr>
            <a:br>
              <a:rPr lang="en-US" b="1" u="sng" dirty="0"/>
            </a:br>
            <a:r>
              <a:rPr lang="en-US" b="1" dirty="0"/>
              <a:t> </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a:extLst>
              <a:ext uri="{FF2B5EF4-FFF2-40B4-BE49-F238E27FC236}">
                <a16:creationId xmlns:a16="http://schemas.microsoft.com/office/drawing/2014/main" id="{A667B237-FE14-492B-ABAE-AD828E1938A4}"/>
              </a:ext>
            </a:extLst>
          </p:cNvPr>
          <p:cNvSpPr>
            <a:spLocks noGrp="1" noChangeArrowheads="1"/>
          </p:cNvSpPr>
          <p:nvPr>
            <p:ph type="title"/>
          </p:nvPr>
        </p:nvSpPr>
        <p:spPr>
          <a:xfrm>
            <a:off x="1007165" y="685800"/>
            <a:ext cx="9674087" cy="1143000"/>
          </a:xfrm>
        </p:spPr>
        <p:txBody>
          <a:bodyPr/>
          <a:lstStyle/>
          <a:p>
            <a:r>
              <a:rPr lang="en-US" altLang="en-US" dirty="0"/>
              <a:t>Variables that affect drug action</a:t>
            </a:r>
          </a:p>
        </p:txBody>
      </p:sp>
      <p:sp>
        <p:nvSpPr>
          <p:cNvPr id="672771" name="Rectangle 3">
            <a:extLst>
              <a:ext uri="{FF2B5EF4-FFF2-40B4-BE49-F238E27FC236}">
                <a16:creationId xmlns:a16="http://schemas.microsoft.com/office/drawing/2014/main" id="{B9312C3B-7A46-4914-9DD7-9018C7136865}"/>
              </a:ext>
            </a:extLst>
          </p:cNvPr>
          <p:cNvSpPr>
            <a:spLocks noGrp="1" noChangeArrowheads="1"/>
          </p:cNvSpPr>
          <p:nvPr>
            <p:ph type="body" idx="1"/>
          </p:nvPr>
        </p:nvSpPr>
        <p:spPr>
          <a:xfrm>
            <a:off x="609600" y="2209800"/>
            <a:ext cx="10744200" cy="4114800"/>
          </a:xfrm>
        </p:spPr>
        <p:txBody>
          <a:bodyPr>
            <a:normAutofit fontScale="92500" lnSpcReduction="20000"/>
          </a:bodyPr>
          <a:lstStyle/>
          <a:p>
            <a:pPr>
              <a:lnSpc>
                <a:spcPct val="90000"/>
              </a:lnSpc>
              <a:buFont typeface="Wingdings" panose="05000000000000000000" pitchFamily="2" charset="2"/>
              <a:buNone/>
            </a:pPr>
            <a:r>
              <a:rPr lang="en-US" altLang="en-US" dirty="0"/>
              <a:t>1.  Dose/dosage:</a:t>
            </a:r>
          </a:p>
          <a:p>
            <a:pPr>
              <a:lnSpc>
                <a:spcPct val="90000"/>
              </a:lnSpc>
            </a:pPr>
            <a:r>
              <a:rPr lang="en-US" altLang="en-US" dirty="0"/>
              <a:t>Amount of drug to be given at one time</a:t>
            </a:r>
          </a:p>
          <a:p>
            <a:pPr>
              <a:lnSpc>
                <a:spcPct val="90000"/>
              </a:lnSpc>
            </a:pPr>
            <a:r>
              <a:rPr lang="en-US" altLang="en-US" dirty="0"/>
              <a:t>“Dosage”:  frequency, size, number of doses</a:t>
            </a:r>
          </a:p>
          <a:p>
            <a:pPr>
              <a:lnSpc>
                <a:spcPct val="90000"/>
              </a:lnSpc>
            </a:pPr>
            <a:r>
              <a:rPr lang="en-US" altLang="en-US" dirty="0"/>
              <a:t>Too small of a dose:  little/no effect</a:t>
            </a:r>
          </a:p>
          <a:p>
            <a:pPr>
              <a:lnSpc>
                <a:spcPct val="90000"/>
              </a:lnSpc>
            </a:pPr>
            <a:r>
              <a:rPr lang="en-US" altLang="en-US" dirty="0"/>
              <a:t>Too large of a dose:  adverse effects/toxicity</a:t>
            </a:r>
          </a:p>
          <a:p>
            <a:pPr>
              <a:lnSpc>
                <a:spcPct val="90000"/>
              </a:lnSpc>
            </a:pPr>
            <a:r>
              <a:rPr lang="en-US" altLang="en-US" dirty="0"/>
              <a:t>Increase in dose = greater response </a:t>
            </a:r>
          </a:p>
          <a:p>
            <a:pPr>
              <a:buFont typeface="Wingdings" panose="05000000000000000000" pitchFamily="2" charset="2"/>
              <a:buNone/>
            </a:pPr>
            <a:r>
              <a:rPr lang="en-US" altLang="en-US" dirty="0"/>
              <a:t>2.  Patient Size/Body Weight:</a:t>
            </a:r>
          </a:p>
          <a:p>
            <a:r>
              <a:rPr lang="en-US" altLang="en-US" dirty="0"/>
              <a:t>The bigger the patient, the bigger the dose</a:t>
            </a:r>
          </a:p>
          <a:p>
            <a:r>
              <a:rPr lang="en-US" altLang="en-US" dirty="0"/>
              <a:t>Dose/kilogram/body weight</a:t>
            </a:r>
          </a:p>
          <a:p>
            <a:r>
              <a:rPr lang="en-US" altLang="en-US" dirty="0"/>
              <a:t>BSA = “body surface area”</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Nursing consideration</a:t>
            </a:r>
            <a:endParaRPr lang="en-US" dirty="0"/>
          </a:p>
        </p:txBody>
      </p:sp>
      <p:sp>
        <p:nvSpPr>
          <p:cNvPr id="3" name="Content Placeholder 2"/>
          <p:cNvSpPr>
            <a:spLocks noGrp="1"/>
          </p:cNvSpPr>
          <p:nvPr>
            <p:ph idx="1"/>
          </p:nvPr>
        </p:nvSpPr>
        <p:spPr/>
        <p:txBody>
          <a:bodyPr>
            <a:normAutofit/>
          </a:bodyPr>
          <a:lstStyle/>
          <a:p>
            <a:r>
              <a:rPr lang="en-US" b="1" dirty="0"/>
              <a:t> </a:t>
            </a:r>
            <a:r>
              <a:rPr lang="en-US" dirty="0"/>
              <a:t>Assess input output ratio – note color, pH if drug is used for UTIs</a:t>
            </a:r>
          </a:p>
          <a:p>
            <a:pPr lvl="0"/>
            <a:r>
              <a:rPr lang="en-US" dirty="0"/>
              <a:t>Administer on an empty stomach.</a:t>
            </a:r>
          </a:p>
          <a:p>
            <a:pPr lvl="0"/>
            <a:r>
              <a:rPr lang="en-US" dirty="0"/>
              <a:t>Administer with full glass of water to maintain adequate  hydration and prevent </a:t>
            </a:r>
            <a:r>
              <a:rPr lang="en-US" dirty="0" err="1"/>
              <a:t>crystalluria</a:t>
            </a:r>
            <a:r>
              <a:rPr lang="en-US" dirty="0"/>
              <a:t>.</a:t>
            </a:r>
          </a:p>
          <a:p>
            <a:pPr lvl="0"/>
            <a:r>
              <a:rPr lang="en-US" dirty="0"/>
              <a:t>Avoid sunlight</a:t>
            </a:r>
          </a:p>
          <a:p>
            <a:pPr lvl="0"/>
            <a:r>
              <a:rPr lang="en-US" dirty="0"/>
              <a:t>Notify doctor of skin rash, sore throat, fever, mouth sores, unusual bruising.</a:t>
            </a:r>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EBB3D-FF88-4BD8-A38E-CA709381EFD7}"/>
              </a:ext>
            </a:extLst>
          </p:cNvPr>
          <p:cNvSpPr>
            <a:spLocks noGrp="1"/>
          </p:cNvSpPr>
          <p:nvPr>
            <p:ph type="ctrTitle"/>
          </p:nvPr>
        </p:nvSpPr>
        <p:spPr/>
        <p:txBody>
          <a:bodyPr/>
          <a:lstStyle/>
          <a:p>
            <a:r>
              <a:rPr lang="en-US" dirty="0"/>
              <a:t>ANTIVIRALS AND ANTIFUNGALS</a:t>
            </a:r>
          </a:p>
        </p:txBody>
      </p:sp>
      <p:sp>
        <p:nvSpPr>
          <p:cNvPr id="3" name="Subtitle 2">
            <a:extLst>
              <a:ext uri="{FF2B5EF4-FFF2-40B4-BE49-F238E27FC236}">
                <a16:creationId xmlns:a16="http://schemas.microsoft.com/office/drawing/2014/main" id="{DF8787BC-7427-48E9-9224-0F185613397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6244475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ANTIVIRAL AGENTS </a:t>
            </a:r>
          </a:p>
        </p:txBody>
      </p:sp>
      <p:sp>
        <p:nvSpPr>
          <p:cNvPr id="3" name="Content Placeholder 2"/>
          <p:cNvSpPr>
            <a:spLocks noGrp="1"/>
          </p:cNvSpPr>
          <p:nvPr>
            <p:ph sz="half" idx="1"/>
          </p:nvPr>
        </p:nvSpPr>
        <p:spPr>
          <a:xfrm>
            <a:off x="425004" y="1690688"/>
            <a:ext cx="4533362" cy="5057841"/>
          </a:xfrm>
        </p:spPr>
        <p:txBody>
          <a:bodyPr>
            <a:normAutofit fontScale="62500" lnSpcReduction="20000"/>
          </a:bodyPr>
          <a:lstStyle/>
          <a:p>
            <a:pPr marL="0" indent="0">
              <a:buNone/>
            </a:pPr>
            <a:r>
              <a:rPr lang="en-US" sz="5100" dirty="0"/>
              <a:t>The drugs include:-</a:t>
            </a:r>
          </a:p>
          <a:p>
            <a:r>
              <a:rPr lang="en-US" sz="5100" dirty="0" err="1"/>
              <a:t>Famciclovir</a:t>
            </a:r>
            <a:r>
              <a:rPr lang="en-US" sz="5100" dirty="0"/>
              <a:t> (</a:t>
            </a:r>
            <a:r>
              <a:rPr lang="en-US" sz="5100" dirty="0" err="1"/>
              <a:t>Guanosine</a:t>
            </a:r>
            <a:r>
              <a:rPr lang="en-US" sz="5100" dirty="0"/>
              <a:t> nucleoside)</a:t>
            </a:r>
          </a:p>
          <a:p>
            <a:pPr lvl="0"/>
            <a:r>
              <a:rPr lang="en-US" sz="5100" dirty="0" err="1"/>
              <a:t>Ganciclovir</a:t>
            </a:r>
            <a:r>
              <a:rPr lang="en-US" sz="5100" dirty="0"/>
              <a:t> (synthetic nucleoside analogue)</a:t>
            </a:r>
          </a:p>
          <a:p>
            <a:pPr lvl="0"/>
            <a:r>
              <a:rPr lang="en-US" sz="5100" dirty="0" err="1"/>
              <a:t>Valaciclovir</a:t>
            </a:r>
            <a:r>
              <a:rPr lang="en-US" sz="5100" dirty="0"/>
              <a:t> (</a:t>
            </a:r>
            <a:r>
              <a:rPr lang="en-US" sz="5100" dirty="0" err="1"/>
              <a:t>valtrex</a:t>
            </a:r>
            <a:r>
              <a:rPr lang="en-US" sz="5100" dirty="0"/>
              <a:t>)</a:t>
            </a:r>
          </a:p>
          <a:p>
            <a:pPr lvl="0"/>
            <a:r>
              <a:rPr lang="en-US" sz="5100" dirty="0"/>
              <a:t>acyclovir (</a:t>
            </a:r>
            <a:r>
              <a:rPr lang="en-US" sz="5100" dirty="0" err="1"/>
              <a:t>avirax</a:t>
            </a:r>
            <a:r>
              <a:rPr lang="en-US" sz="5100" dirty="0"/>
              <a:t>, </a:t>
            </a:r>
            <a:r>
              <a:rPr lang="en-US" sz="5100" dirty="0" err="1"/>
              <a:t>zovirax</a:t>
            </a:r>
            <a:r>
              <a:rPr lang="en-US" sz="5100" dirty="0"/>
              <a:t>)– purine nucleoside analog</a:t>
            </a:r>
          </a:p>
          <a:p>
            <a:pPr lvl="0"/>
            <a:r>
              <a:rPr lang="en-US" sz="5100" dirty="0" err="1"/>
              <a:t>Valganciclovir</a:t>
            </a:r>
            <a:endParaRPr lang="en-US" sz="5100" dirty="0"/>
          </a:p>
          <a:p>
            <a:pPr marL="0" indent="0">
              <a:buNone/>
            </a:pPr>
            <a:br>
              <a:rPr lang="en-US" sz="2600" dirty="0"/>
            </a:br>
            <a:r>
              <a:rPr lang="en-US" sz="2600" dirty="0"/>
              <a:t> </a:t>
            </a:r>
          </a:p>
          <a:p>
            <a:endParaRPr lang="en-US" dirty="0"/>
          </a:p>
        </p:txBody>
      </p:sp>
      <p:sp>
        <p:nvSpPr>
          <p:cNvPr id="4" name="Content Placeholder 3"/>
          <p:cNvSpPr>
            <a:spLocks noGrp="1"/>
          </p:cNvSpPr>
          <p:nvPr>
            <p:ph sz="half" idx="2"/>
          </p:nvPr>
        </p:nvSpPr>
        <p:spPr>
          <a:xfrm>
            <a:off x="6156101" y="1690687"/>
            <a:ext cx="4481847" cy="5057841"/>
          </a:xfrm>
        </p:spPr>
        <p:txBody>
          <a:bodyPr>
            <a:normAutofit fontScale="62500" lnSpcReduction="20000"/>
          </a:bodyPr>
          <a:lstStyle/>
          <a:p>
            <a:pPr lvl="0"/>
            <a:r>
              <a:rPr lang="en-US" sz="100" dirty="0"/>
              <a:t>Entecavir</a:t>
            </a:r>
          </a:p>
          <a:p>
            <a:pPr lvl="0"/>
            <a:r>
              <a:rPr lang="en-US" sz="5900" dirty="0" err="1"/>
              <a:t>Foscarnet</a:t>
            </a:r>
            <a:endParaRPr lang="en-US" sz="5900" dirty="0"/>
          </a:p>
          <a:p>
            <a:pPr lvl="0"/>
            <a:r>
              <a:rPr lang="en-US" sz="5900" dirty="0" err="1"/>
              <a:t>Oseltamivir</a:t>
            </a:r>
            <a:endParaRPr lang="en-US" sz="5900" dirty="0"/>
          </a:p>
          <a:p>
            <a:pPr lvl="0"/>
            <a:r>
              <a:rPr lang="en-US" sz="5900" dirty="0"/>
              <a:t>Ribavirin</a:t>
            </a:r>
          </a:p>
          <a:p>
            <a:pPr lvl="0"/>
            <a:r>
              <a:rPr lang="en-US" sz="5900" dirty="0" err="1"/>
              <a:t>Tribavirin</a:t>
            </a:r>
            <a:endParaRPr lang="en-US" sz="5900" dirty="0"/>
          </a:p>
          <a:p>
            <a:pPr lvl="0"/>
            <a:r>
              <a:rPr lang="en-US" sz="5900" dirty="0" err="1"/>
              <a:t>Zanamivir</a:t>
            </a:r>
            <a:endParaRPr lang="en-US" sz="5900" dirty="0"/>
          </a:p>
          <a:p>
            <a:pPr lvl="0"/>
            <a:r>
              <a:rPr lang="en-US" sz="6000" dirty="0"/>
              <a:t>Amantadine</a:t>
            </a:r>
          </a:p>
          <a:p>
            <a:pPr lvl="0"/>
            <a:r>
              <a:rPr lang="en-US" sz="6000" dirty="0" err="1"/>
              <a:t>Cidofovir</a:t>
            </a:r>
            <a:endParaRPr lang="en-US" sz="6000" dirty="0"/>
          </a:p>
          <a:p>
            <a:pPr lvl="0"/>
            <a:r>
              <a:rPr lang="en-US" sz="6000" dirty="0"/>
              <a:t>Docosanol</a:t>
            </a:r>
          </a:p>
          <a:p>
            <a:pPr lvl="0"/>
            <a:endParaRPr lang="en-US" sz="5900" dirty="0"/>
          </a:p>
          <a:p>
            <a:pPr lvl="0"/>
            <a:endParaRPr lang="en-US" sz="5900" dirty="0"/>
          </a:p>
        </p:txBody>
      </p:sp>
    </p:spTree>
    <p:extLst>
      <p:ext uri="{BB962C8B-B14F-4D97-AF65-F5344CB8AC3E}">
        <p14:creationId xmlns:p14="http://schemas.microsoft.com/office/powerpoint/2010/main" val="250088281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62191" y="0"/>
            <a:ext cx="6882565" cy="1308294"/>
          </a:xfrm>
        </p:spPr>
        <p:txBody>
          <a:bodyPr>
            <a:normAutofit/>
          </a:bodyPr>
          <a:lstStyle/>
          <a:p>
            <a:r>
              <a:rPr lang="en-US" dirty="0"/>
              <a:t>Pharmacodynamic</a:t>
            </a:r>
          </a:p>
        </p:txBody>
      </p:sp>
      <p:sp>
        <p:nvSpPr>
          <p:cNvPr id="6" name="Content Placeholder 5"/>
          <p:cNvSpPr>
            <a:spLocks noGrp="1"/>
          </p:cNvSpPr>
          <p:nvPr>
            <p:ph idx="1"/>
          </p:nvPr>
        </p:nvSpPr>
        <p:spPr>
          <a:xfrm>
            <a:off x="386365" y="1308294"/>
            <a:ext cx="11088711" cy="5427355"/>
          </a:xfrm>
        </p:spPr>
        <p:txBody>
          <a:bodyPr>
            <a:normAutofit/>
          </a:bodyPr>
          <a:lstStyle/>
          <a:p>
            <a:r>
              <a:rPr lang="en-US" sz="2800" dirty="0"/>
              <a:t>Interfere with DNA synthesis needed for viral replication.</a:t>
            </a:r>
          </a:p>
          <a:p>
            <a:pPr marL="0" indent="0">
              <a:buNone/>
            </a:pPr>
            <a:endParaRPr lang="en-US" sz="2800" b="1" dirty="0"/>
          </a:p>
          <a:p>
            <a:pPr marL="0" indent="0">
              <a:buNone/>
            </a:pPr>
            <a:r>
              <a:rPr lang="en-US" sz="2800" b="1" dirty="0"/>
              <a:t>Clinical uses</a:t>
            </a:r>
            <a:endParaRPr lang="en-US" sz="2800" dirty="0"/>
          </a:p>
          <a:p>
            <a:pPr lvl="0"/>
            <a:r>
              <a:rPr lang="en-US" sz="2800" dirty="0"/>
              <a:t>Treatment of herpes simplex virus – </a:t>
            </a:r>
            <a:r>
              <a:rPr lang="en-US" sz="2800" dirty="0" err="1"/>
              <a:t>famciclovir</a:t>
            </a:r>
            <a:r>
              <a:rPr lang="en-US" sz="2800" dirty="0"/>
              <a:t>, </a:t>
            </a:r>
            <a:r>
              <a:rPr lang="en-US" sz="2800" dirty="0" err="1"/>
              <a:t>valaciclovir</a:t>
            </a:r>
            <a:endParaRPr lang="en-US" sz="2800" dirty="0"/>
          </a:p>
          <a:p>
            <a:pPr lvl="0"/>
            <a:r>
              <a:rPr lang="en-US" sz="2800" dirty="0"/>
              <a:t>Herpes genitalis (HSV-1, HSV-2) - </a:t>
            </a:r>
            <a:r>
              <a:rPr lang="en-US" sz="2800" dirty="0" err="1"/>
              <a:t>aciclovir</a:t>
            </a:r>
            <a:endParaRPr lang="en-US" sz="2800" dirty="0"/>
          </a:p>
          <a:p>
            <a:pPr lvl="0"/>
            <a:r>
              <a:rPr lang="en-US" sz="2800" dirty="0"/>
              <a:t>Varicella infections (herpes zoster / shingles - </a:t>
            </a:r>
            <a:r>
              <a:rPr lang="en-US" sz="2800" dirty="0" err="1"/>
              <a:t>aciclovir</a:t>
            </a:r>
            <a:r>
              <a:rPr lang="en-US" sz="2800" dirty="0"/>
              <a:t>, </a:t>
            </a:r>
            <a:r>
              <a:rPr lang="en-US" sz="2800" dirty="0" err="1"/>
              <a:t>famciclovir</a:t>
            </a:r>
            <a:r>
              <a:rPr lang="en-US" sz="2800" dirty="0"/>
              <a:t>, </a:t>
            </a:r>
            <a:r>
              <a:rPr lang="en-US" sz="2800" dirty="0" err="1"/>
              <a:t>valaciclovir</a:t>
            </a:r>
            <a:r>
              <a:rPr lang="en-US" sz="2800" dirty="0"/>
              <a:t>; chicken pox) herpes simplex encephalitis.</a:t>
            </a:r>
          </a:p>
          <a:p>
            <a:pPr lvl="0"/>
            <a:r>
              <a:rPr lang="en-US" sz="2800" dirty="0"/>
              <a:t>Cytomegalovirus retinitis in people with AIDS – </a:t>
            </a:r>
            <a:r>
              <a:rPr lang="en-US" sz="2800" dirty="0" err="1"/>
              <a:t>valganciclovir</a:t>
            </a:r>
            <a:r>
              <a:rPr lang="en-US" sz="2800" dirty="0"/>
              <a:t>, </a:t>
            </a:r>
            <a:r>
              <a:rPr lang="en-US" sz="2800" dirty="0" err="1"/>
              <a:t>cidofovir</a:t>
            </a:r>
            <a:endParaRPr lang="en-US" sz="2800" dirty="0"/>
          </a:p>
          <a:p>
            <a:pPr lvl="0"/>
            <a:r>
              <a:rPr lang="en-US" sz="2800" dirty="0"/>
              <a:t>Cytomegalovirus infections</a:t>
            </a:r>
          </a:p>
          <a:p>
            <a:pPr lvl="0"/>
            <a:r>
              <a:rPr lang="en-US" sz="2800" dirty="0"/>
              <a:t>Respiratory tract viruses e.g. bronchiolitis in infants- </a:t>
            </a:r>
            <a:r>
              <a:rPr lang="en-US" sz="2800" dirty="0" err="1"/>
              <a:t>tribavirin</a:t>
            </a:r>
            <a:r>
              <a:rPr lang="en-US" sz="2800" dirty="0"/>
              <a:t>.</a:t>
            </a:r>
          </a:p>
          <a:p>
            <a:endParaRPr lang="en-US" sz="2400" dirty="0"/>
          </a:p>
        </p:txBody>
      </p:sp>
    </p:spTree>
    <p:extLst>
      <p:ext uri="{BB962C8B-B14F-4D97-AF65-F5344CB8AC3E}">
        <p14:creationId xmlns:p14="http://schemas.microsoft.com/office/powerpoint/2010/main" val="400762883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633046"/>
            <a:ext cx="10238704" cy="6115484"/>
          </a:xfrm>
        </p:spPr>
        <p:txBody>
          <a:bodyPr>
            <a:normAutofit/>
          </a:bodyPr>
          <a:lstStyle/>
          <a:p>
            <a:pPr marL="0" indent="0">
              <a:buNone/>
            </a:pPr>
            <a:r>
              <a:rPr lang="en-US" sz="2800" b="1" dirty="0"/>
              <a:t>Common side effects</a:t>
            </a:r>
            <a:endParaRPr lang="en-US" sz="2800" dirty="0"/>
          </a:p>
          <a:p>
            <a:pPr lvl="0"/>
            <a:r>
              <a:rPr lang="en-US" sz="2800" dirty="0"/>
              <a:t>Nausea, Vomiting, Rashes</a:t>
            </a:r>
          </a:p>
          <a:p>
            <a:pPr lvl="0"/>
            <a:r>
              <a:rPr lang="en-US" sz="2800" dirty="0"/>
              <a:t>Hepatic toxicity</a:t>
            </a:r>
          </a:p>
          <a:p>
            <a:pPr marL="0" indent="0">
              <a:buNone/>
            </a:pPr>
            <a:endParaRPr lang="en-US" sz="2800" b="1" dirty="0"/>
          </a:p>
          <a:p>
            <a:pPr marL="0" indent="0">
              <a:buNone/>
            </a:pPr>
            <a:r>
              <a:rPr lang="en-US" sz="2800" b="1" dirty="0"/>
              <a:t>Adverse effects</a:t>
            </a:r>
          </a:p>
          <a:p>
            <a:pPr lvl="0"/>
            <a:r>
              <a:rPr lang="en-US" sz="2800" dirty="0"/>
              <a:t>Nephrotoxicity and blood </a:t>
            </a:r>
            <a:r>
              <a:rPr lang="en-US" sz="2800" dirty="0" err="1"/>
              <a:t>dyscrasias</a:t>
            </a:r>
            <a:r>
              <a:rPr lang="en-US" sz="2800" dirty="0"/>
              <a:t>.</a:t>
            </a:r>
          </a:p>
          <a:p>
            <a:pPr marL="0" indent="0">
              <a:buNone/>
            </a:pPr>
            <a:r>
              <a:rPr lang="en-US" sz="2800" b="1" dirty="0"/>
              <a:t>Contraindications</a:t>
            </a:r>
          </a:p>
          <a:p>
            <a:pPr lvl="0"/>
            <a:r>
              <a:rPr lang="en-US" sz="2800" dirty="0"/>
              <a:t>Persons with hypersensitivity.</a:t>
            </a:r>
          </a:p>
          <a:p>
            <a:pPr lvl="0"/>
            <a:r>
              <a:rPr lang="en-US" sz="2800" dirty="0"/>
              <a:t>Immunosuppressed individuals</a:t>
            </a:r>
          </a:p>
          <a:p>
            <a:pPr marL="0" indent="0">
              <a:buNone/>
            </a:pPr>
            <a:r>
              <a:rPr lang="en-US" sz="2800" b="1" dirty="0"/>
              <a:t>Precautions</a:t>
            </a:r>
          </a:p>
          <a:p>
            <a:pPr lvl="0"/>
            <a:r>
              <a:rPr lang="en-US" sz="2800" dirty="0"/>
              <a:t>Persons with renal/ hepatic disease</a:t>
            </a:r>
          </a:p>
          <a:p>
            <a:pPr lvl="0"/>
            <a:r>
              <a:rPr lang="en-US" sz="2800" dirty="0"/>
              <a:t>Pregnancy and breastfeeding.</a:t>
            </a:r>
          </a:p>
          <a:p>
            <a:endParaRPr lang="en-US" dirty="0"/>
          </a:p>
        </p:txBody>
      </p:sp>
    </p:spTree>
    <p:extLst>
      <p:ext uri="{BB962C8B-B14F-4D97-AF65-F5344CB8AC3E}">
        <p14:creationId xmlns:p14="http://schemas.microsoft.com/office/powerpoint/2010/main" val="192631318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8101" y="0"/>
            <a:ext cx="6908322" cy="549499"/>
          </a:xfrm>
        </p:spPr>
        <p:txBody>
          <a:bodyPr>
            <a:normAutofit fontScale="90000"/>
          </a:bodyPr>
          <a:lstStyle/>
          <a:p>
            <a:r>
              <a:rPr lang="en-US" dirty="0"/>
              <a:t>Nursing considerations</a:t>
            </a:r>
          </a:p>
        </p:txBody>
      </p:sp>
      <p:sp>
        <p:nvSpPr>
          <p:cNvPr id="3" name="Content Placeholder 2"/>
          <p:cNvSpPr>
            <a:spLocks noGrp="1"/>
          </p:cNvSpPr>
          <p:nvPr>
            <p:ph idx="1"/>
          </p:nvPr>
        </p:nvSpPr>
        <p:spPr>
          <a:xfrm>
            <a:off x="334851" y="721217"/>
            <a:ext cx="11384924" cy="5950039"/>
          </a:xfrm>
        </p:spPr>
        <p:txBody>
          <a:bodyPr>
            <a:noAutofit/>
          </a:bodyPr>
          <a:lstStyle/>
          <a:p>
            <a:pPr lvl="0"/>
            <a:r>
              <a:rPr lang="en-US" dirty="0"/>
              <a:t>Assess for signs of infection, anemia.</a:t>
            </a:r>
          </a:p>
          <a:p>
            <a:pPr lvl="0"/>
            <a:r>
              <a:rPr lang="en-US" dirty="0"/>
              <a:t>Assess for pts with a compromised renal system.</a:t>
            </a:r>
          </a:p>
          <a:p>
            <a:pPr lvl="0"/>
            <a:r>
              <a:rPr lang="en-US" dirty="0"/>
              <a:t>Assess culture and sensitivity before treatment, repeat after treatment.</a:t>
            </a:r>
          </a:p>
          <a:p>
            <a:pPr lvl="0"/>
            <a:r>
              <a:rPr lang="en-US" dirty="0"/>
              <a:t>Assess bowel pattern before, during treatment; if severe pain with bleeding occurs, discontinue treatment.</a:t>
            </a:r>
          </a:p>
          <a:p>
            <a:pPr lvl="0"/>
            <a:r>
              <a:rPr lang="en-US" dirty="0"/>
              <a:t>Assess skin reactions – rashes, </a:t>
            </a:r>
            <a:r>
              <a:rPr lang="en-US" dirty="0" err="1"/>
              <a:t>urticaria</a:t>
            </a:r>
            <a:r>
              <a:rPr lang="en-US" dirty="0"/>
              <a:t>, itching.</a:t>
            </a:r>
          </a:p>
          <a:p>
            <a:pPr lvl="0"/>
            <a:r>
              <a:rPr lang="en-US" dirty="0"/>
              <a:t>Assess hepatic and blood studies(RBC, WBC, HB, </a:t>
            </a:r>
            <a:r>
              <a:rPr lang="en-US" dirty="0" err="1"/>
              <a:t>Hct</a:t>
            </a:r>
            <a:r>
              <a:rPr lang="en-US" dirty="0"/>
              <a:t>, bleeding time, blood </a:t>
            </a:r>
            <a:r>
              <a:rPr lang="en-US" dirty="0" err="1"/>
              <a:t>dyscrasias</a:t>
            </a:r>
            <a:r>
              <a:rPr lang="en-US" dirty="0"/>
              <a:t> ).</a:t>
            </a:r>
          </a:p>
          <a:p>
            <a:pPr lvl="0"/>
            <a:r>
              <a:rPr lang="en-US" dirty="0"/>
              <a:t>Administer with 3 L fluids to decrease </a:t>
            </a:r>
            <a:r>
              <a:rPr lang="en-US" dirty="0" err="1"/>
              <a:t>cyrstalluria</a:t>
            </a:r>
            <a:r>
              <a:rPr lang="en-US" dirty="0"/>
              <a:t> when given IV</a:t>
            </a:r>
          </a:p>
          <a:p>
            <a:pPr lvl="0"/>
            <a:r>
              <a:rPr lang="en-US" dirty="0"/>
              <a:t>Take product around the clock in equal intervals to maintain blood levels for duration of therapy.</a:t>
            </a:r>
          </a:p>
          <a:p>
            <a:pPr lvl="0"/>
            <a:r>
              <a:rPr lang="en-US" dirty="0"/>
              <a:t>Teach </a:t>
            </a:r>
            <a:r>
              <a:rPr lang="en-US" dirty="0" err="1"/>
              <a:t>pt</a:t>
            </a:r>
            <a:r>
              <a:rPr lang="en-US" dirty="0"/>
              <a:t> that the medication does not prevent infecting  others or cure condition but control symptoms.</a:t>
            </a:r>
          </a:p>
          <a:p>
            <a:endParaRPr lang="en-US" dirty="0"/>
          </a:p>
        </p:txBody>
      </p:sp>
    </p:spTree>
    <p:extLst>
      <p:ext uri="{BB962C8B-B14F-4D97-AF65-F5344CB8AC3E}">
        <p14:creationId xmlns:p14="http://schemas.microsoft.com/office/powerpoint/2010/main" val="340417153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
            <a:ext cx="8596668" cy="1434905"/>
          </a:xfrm>
        </p:spPr>
        <p:txBody>
          <a:bodyPr>
            <a:normAutofit/>
          </a:bodyPr>
          <a:lstStyle/>
          <a:p>
            <a:r>
              <a:rPr lang="en-US" b="1" u="sng" dirty="0"/>
              <a:t>ANTI RETROVIRALS</a:t>
            </a:r>
            <a:endParaRPr lang="en-US" dirty="0"/>
          </a:p>
        </p:txBody>
      </p:sp>
      <p:sp>
        <p:nvSpPr>
          <p:cNvPr id="3" name="Content Placeholder 2"/>
          <p:cNvSpPr>
            <a:spLocks noGrp="1"/>
          </p:cNvSpPr>
          <p:nvPr>
            <p:ph idx="1"/>
          </p:nvPr>
        </p:nvSpPr>
        <p:spPr>
          <a:xfrm>
            <a:off x="0" y="1593546"/>
            <a:ext cx="10457644" cy="4476696"/>
          </a:xfrm>
        </p:spPr>
        <p:txBody>
          <a:bodyPr>
            <a:normAutofit/>
          </a:bodyPr>
          <a:lstStyle/>
          <a:p>
            <a:pPr marL="0" indent="0">
              <a:buNone/>
            </a:pPr>
            <a:r>
              <a:rPr lang="en-US" sz="2800" dirty="0"/>
              <a:t>They are indicated if:-</a:t>
            </a:r>
          </a:p>
          <a:p>
            <a:pPr lvl="0"/>
            <a:r>
              <a:rPr lang="en-US" sz="2800" dirty="0"/>
              <a:t>Pt has significant symptoms related to HIV infection</a:t>
            </a:r>
          </a:p>
          <a:p>
            <a:pPr lvl="0"/>
            <a:r>
              <a:rPr lang="en-US" sz="2800" dirty="0"/>
              <a:t>Pt has documented HIV infection</a:t>
            </a:r>
          </a:p>
          <a:p>
            <a:pPr marL="0" indent="0">
              <a:buNone/>
            </a:pPr>
            <a:r>
              <a:rPr lang="en-US" sz="2800" b="1" u="sng" dirty="0"/>
              <a:t>NOTE</a:t>
            </a:r>
            <a:endParaRPr lang="en-US" sz="2800" dirty="0"/>
          </a:p>
          <a:p>
            <a:r>
              <a:rPr lang="en-US" sz="2800" dirty="0"/>
              <a:t>Any HIV positive pregnant woman on first contact is started on ARVs.</a:t>
            </a:r>
          </a:p>
        </p:txBody>
      </p:sp>
    </p:spTree>
    <p:extLst>
      <p:ext uri="{BB962C8B-B14F-4D97-AF65-F5344CB8AC3E}">
        <p14:creationId xmlns:p14="http://schemas.microsoft.com/office/powerpoint/2010/main" val="6124268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791" y="94446"/>
            <a:ext cx="8409905" cy="1101308"/>
          </a:xfrm>
        </p:spPr>
        <p:txBody>
          <a:bodyPr>
            <a:normAutofit fontScale="90000"/>
          </a:bodyPr>
          <a:lstStyle/>
          <a:p>
            <a:r>
              <a:rPr lang="en-US" b="1" u="sng" dirty="0"/>
              <a:t>CLASSES OF  ANTIRETROVIRALS</a:t>
            </a:r>
            <a:br>
              <a:rPr lang="en-US" b="1" u="sng" dirty="0"/>
            </a:br>
            <a:r>
              <a:rPr lang="en-US" b="1" dirty="0"/>
              <a:t>Reverse transcriptase (RT) inhibitors</a:t>
            </a:r>
            <a:endParaRPr lang="en-US" dirty="0"/>
          </a:p>
        </p:txBody>
      </p:sp>
      <p:sp>
        <p:nvSpPr>
          <p:cNvPr id="3" name="Content Placeholder 2"/>
          <p:cNvSpPr>
            <a:spLocks noGrp="1"/>
          </p:cNvSpPr>
          <p:nvPr>
            <p:ph idx="1"/>
          </p:nvPr>
        </p:nvSpPr>
        <p:spPr>
          <a:xfrm>
            <a:off x="-1" y="1575582"/>
            <a:ext cx="10663707" cy="5185826"/>
          </a:xfrm>
        </p:spPr>
        <p:txBody>
          <a:bodyPr>
            <a:normAutofit lnSpcReduction="10000"/>
          </a:bodyPr>
          <a:lstStyle/>
          <a:p>
            <a:pPr marL="857250" lvl="1" indent="-400050">
              <a:buFont typeface="+mj-lt"/>
              <a:buAutoNum type="romanLcPeriod"/>
            </a:pPr>
            <a:r>
              <a:rPr lang="en-US" sz="2800" b="1" dirty="0"/>
              <a:t>Nucleoside RT inhibitors (Nucleoside RT inhibitors (NRTI)</a:t>
            </a:r>
          </a:p>
          <a:p>
            <a:pPr marL="457200" lvl="1" indent="0">
              <a:buNone/>
            </a:pPr>
            <a:r>
              <a:rPr lang="en-US" sz="2800" b="1" dirty="0"/>
              <a:t>MOA-</a:t>
            </a:r>
            <a:r>
              <a:rPr lang="en-US" sz="2800" dirty="0"/>
              <a:t>Interferes with HIV replication by inhibiting cell protein synthesis leading to viral death</a:t>
            </a:r>
            <a:endParaRPr lang="en-US" sz="2800" b="1" dirty="0"/>
          </a:p>
          <a:p>
            <a:pPr lvl="0"/>
            <a:r>
              <a:rPr lang="en-US" sz="3200" dirty="0" err="1"/>
              <a:t>Abacavir</a:t>
            </a:r>
            <a:r>
              <a:rPr lang="en-US" sz="3200" dirty="0"/>
              <a:t> (ABC, </a:t>
            </a:r>
            <a:r>
              <a:rPr lang="en-US" sz="3200" dirty="0" err="1"/>
              <a:t>Ziagen</a:t>
            </a:r>
            <a:r>
              <a:rPr lang="en-US" sz="3200" dirty="0"/>
              <a:t>)</a:t>
            </a:r>
          </a:p>
          <a:p>
            <a:pPr lvl="0"/>
            <a:r>
              <a:rPr lang="en-US" sz="3200" dirty="0" err="1"/>
              <a:t>Didanosine</a:t>
            </a:r>
            <a:r>
              <a:rPr lang="en-US" sz="3200" dirty="0"/>
              <a:t> (</a:t>
            </a:r>
            <a:r>
              <a:rPr lang="en-US" sz="3200" dirty="0" err="1"/>
              <a:t>ddI</a:t>
            </a:r>
            <a:r>
              <a:rPr lang="en-US" sz="3200" dirty="0"/>
              <a:t> </a:t>
            </a:r>
            <a:r>
              <a:rPr lang="en-US" sz="3200" dirty="0" err="1"/>
              <a:t>Videx</a:t>
            </a:r>
            <a:r>
              <a:rPr lang="en-US" sz="3200" dirty="0"/>
              <a:t>)</a:t>
            </a:r>
          </a:p>
          <a:p>
            <a:pPr lvl="0"/>
            <a:r>
              <a:rPr lang="en-US" sz="3200" dirty="0" err="1"/>
              <a:t>Emtricitabine</a:t>
            </a:r>
            <a:r>
              <a:rPr lang="en-US" sz="3200" dirty="0"/>
              <a:t> (FTC)</a:t>
            </a:r>
          </a:p>
          <a:p>
            <a:pPr lvl="0"/>
            <a:r>
              <a:rPr lang="en-US" sz="3200" dirty="0"/>
              <a:t>Lamivudine (3TC, </a:t>
            </a:r>
            <a:r>
              <a:rPr lang="en-US" sz="3200" dirty="0" err="1"/>
              <a:t>Epivir</a:t>
            </a:r>
            <a:r>
              <a:rPr lang="en-US" sz="3200" dirty="0"/>
              <a:t>)-also treats </a:t>
            </a:r>
            <a:r>
              <a:rPr lang="en-US" sz="3200" dirty="0" err="1"/>
              <a:t>hep</a:t>
            </a:r>
            <a:r>
              <a:rPr lang="en-US" sz="3200" dirty="0"/>
              <a:t> B</a:t>
            </a:r>
          </a:p>
          <a:p>
            <a:pPr lvl="0"/>
            <a:r>
              <a:rPr lang="en-US" sz="3200" dirty="0" err="1"/>
              <a:t>Stavudine</a:t>
            </a:r>
            <a:r>
              <a:rPr lang="en-US" sz="3200" dirty="0"/>
              <a:t> (d4T, </a:t>
            </a:r>
            <a:r>
              <a:rPr lang="en-US" sz="3200" dirty="0" err="1"/>
              <a:t>Zerit</a:t>
            </a:r>
            <a:r>
              <a:rPr lang="en-US" sz="3200" dirty="0"/>
              <a:t> )</a:t>
            </a:r>
          </a:p>
          <a:p>
            <a:pPr lvl="0"/>
            <a:r>
              <a:rPr lang="en-US" sz="3200" dirty="0" err="1"/>
              <a:t>Zalcitabine</a:t>
            </a:r>
            <a:r>
              <a:rPr lang="en-US" sz="3200" dirty="0"/>
              <a:t> (</a:t>
            </a:r>
            <a:r>
              <a:rPr lang="en-US" sz="3200" dirty="0" err="1"/>
              <a:t>ddC</a:t>
            </a:r>
            <a:r>
              <a:rPr lang="en-US" sz="3200" dirty="0"/>
              <a:t>)</a:t>
            </a:r>
          </a:p>
          <a:p>
            <a:pPr lvl="0"/>
            <a:r>
              <a:rPr lang="en-US" sz="3200" dirty="0" err="1"/>
              <a:t>Zidovudine</a:t>
            </a:r>
            <a:r>
              <a:rPr lang="en-US" sz="3200" dirty="0"/>
              <a:t> (AZT,ZDV </a:t>
            </a:r>
            <a:r>
              <a:rPr lang="en-US" sz="3200" dirty="0" err="1"/>
              <a:t>Ritrovir</a:t>
            </a:r>
            <a:r>
              <a:rPr lang="en-US" sz="3200" dirty="0"/>
              <a:t>)</a:t>
            </a:r>
          </a:p>
        </p:txBody>
      </p:sp>
    </p:spTree>
    <p:extLst>
      <p:ext uri="{BB962C8B-B14F-4D97-AF65-F5344CB8AC3E}">
        <p14:creationId xmlns:p14="http://schemas.microsoft.com/office/powerpoint/2010/main" val="105160794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325"/>
            <a:ext cx="11050073" cy="665408"/>
          </a:xfrm>
        </p:spPr>
        <p:txBody>
          <a:bodyPr>
            <a:normAutofit fontScale="90000"/>
          </a:bodyPr>
          <a:lstStyle/>
          <a:p>
            <a:r>
              <a:rPr lang="en-US" b="1" dirty="0"/>
              <a:t>ii) NNRTI</a:t>
            </a:r>
            <a:r>
              <a:rPr lang="en-US" dirty="0"/>
              <a:t> (Non-Nucleoside Reverse Transcriptase Inhibitor)</a:t>
            </a:r>
          </a:p>
        </p:txBody>
      </p:sp>
      <p:sp>
        <p:nvSpPr>
          <p:cNvPr id="3" name="Content Placeholder 2"/>
          <p:cNvSpPr>
            <a:spLocks noGrp="1"/>
          </p:cNvSpPr>
          <p:nvPr>
            <p:ph idx="1"/>
          </p:nvPr>
        </p:nvSpPr>
        <p:spPr>
          <a:xfrm>
            <a:off x="0" y="1097280"/>
            <a:ext cx="11359167" cy="5625492"/>
          </a:xfrm>
        </p:spPr>
        <p:txBody>
          <a:bodyPr/>
          <a:lstStyle/>
          <a:p>
            <a:pPr marL="457200" lvl="1" indent="0">
              <a:buNone/>
            </a:pPr>
            <a:r>
              <a:rPr lang="en-US" sz="2800" b="1" dirty="0"/>
              <a:t>MOA-</a:t>
            </a:r>
            <a:r>
              <a:rPr lang="en-US" sz="2800" dirty="0"/>
              <a:t>binds directly to HIV reverse transcriptase blocking both RNA &amp; DNA activities. They prevent the transfer of information that would allow the virus to replicate and survive</a:t>
            </a:r>
            <a:r>
              <a:rPr lang="en-US" dirty="0"/>
              <a:t>            </a:t>
            </a:r>
            <a:endParaRPr lang="en-US" sz="1400" dirty="0"/>
          </a:p>
          <a:p>
            <a:pPr lvl="0"/>
            <a:r>
              <a:rPr lang="en-US" sz="2800" dirty="0" err="1"/>
              <a:t>Delavirdine</a:t>
            </a:r>
            <a:r>
              <a:rPr lang="en-US" sz="2800" dirty="0"/>
              <a:t> (DLV)</a:t>
            </a:r>
          </a:p>
          <a:p>
            <a:pPr lvl="0"/>
            <a:r>
              <a:rPr lang="en-US" sz="2800" dirty="0" err="1"/>
              <a:t>Efavirenz</a:t>
            </a:r>
            <a:r>
              <a:rPr lang="en-US" sz="2800" dirty="0"/>
              <a:t> (EFV- </a:t>
            </a:r>
            <a:r>
              <a:rPr lang="en-US" sz="2800" dirty="0" err="1"/>
              <a:t>Stocrin</a:t>
            </a:r>
            <a:r>
              <a:rPr lang="en-US" sz="2800" dirty="0"/>
              <a:t>, </a:t>
            </a:r>
            <a:r>
              <a:rPr lang="en-US" sz="2800" dirty="0" err="1"/>
              <a:t>sustiva</a:t>
            </a:r>
            <a:r>
              <a:rPr lang="en-US" sz="2800" dirty="0"/>
              <a:t> ) </a:t>
            </a:r>
          </a:p>
          <a:p>
            <a:pPr lvl="0"/>
            <a:r>
              <a:rPr lang="en-US" sz="2800" dirty="0" err="1"/>
              <a:t>Nevirapine</a:t>
            </a:r>
            <a:r>
              <a:rPr lang="en-US" sz="2800" dirty="0"/>
              <a:t> (NVP- </a:t>
            </a:r>
            <a:r>
              <a:rPr lang="en-US" sz="2800" dirty="0" err="1"/>
              <a:t>Viramune</a:t>
            </a:r>
            <a:r>
              <a:rPr lang="en-US" sz="2800" dirty="0"/>
              <a:t>)</a:t>
            </a:r>
          </a:p>
          <a:p>
            <a:pPr marL="0" lvl="0" indent="0">
              <a:buNone/>
            </a:pPr>
            <a:endParaRPr lang="en-US" sz="2800" dirty="0"/>
          </a:p>
          <a:p>
            <a:pPr marL="0" lvl="0" indent="0">
              <a:buNone/>
            </a:pPr>
            <a:r>
              <a:rPr lang="en-US" sz="3200" dirty="0"/>
              <a:t>iii)</a:t>
            </a:r>
            <a:r>
              <a:rPr lang="en-US" sz="2800" dirty="0"/>
              <a:t> </a:t>
            </a:r>
            <a:r>
              <a:rPr lang="en-US" sz="2800" b="1" dirty="0"/>
              <a:t>Nucleotide RT inhibitors (</a:t>
            </a:r>
            <a:r>
              <a:rPr lang="en-US" sz="2800" b="1" dirty="0" err="1"/>
              <a:t>NtNRI</a:t>
            </a:r>
            <a:r>
              <a:rPr lang="en-US" sz="2800" b="1" dirty="0"/>
              <a:t>) aka nucleotide analogs</a:t>
            </a:r>
          </a:p>
          <a:p>
            <a:pPr lvl="0"/>
            <a:r>
              <a:rPr lang="en-US" sz="3200" dirty="0" err="1"/>
              <a:t>Tenofovir</a:t>
            </a:r>
            <a:r>
              <a:rPr lang="en-US" sz="3200" dirty="0"/>
              <a:t> (TDF, </a:t>
            </a:r>
            <a:r>
              <a:rPr lang="en-US" sz="3200" dirty="0" err="1"/>
              <a:t>Viread</a:t>
            </a:r>
            <a:r>
              <a:rPr lang="en-US" sz="3200" dirty="0"/>
              <a:t>)</a:t>
            </a:r>
          </a:p>
          <a:p>
            <a:pPr lvl="0"/>
            <a:r>
              <a:rPr lang="en-US" sz="3200" dirty="0" err="1"/>
              <a:t>Cidofovir</a:t>
            </a:r>
            <a:endParaRPr lang="en-US" sz="3200" dirty="0"/>
          </a:p>
          <a:p>
            <a:endParaRPr lang="en-US" dirty="0"/>
          </a:p>
        </p:txBody>
      </p:sp>
    </p:spTree>
    <p:extLst>
      <p:ext uri="{BB962C8B-B14F-4D97-AF65-F5344CB8AC3E}">
        <p14:creationId xmlns:p14="http://schemas.microsoft.com/office/powerpoint/2010/main" val="279120642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761" y="133082"/>
            <a:ext cx="8836120" cy="1489656"/>
          </a:xfrm>
        </p:spPr>
        <p:txBody>
          <a:bodyPr>
            <a:normAutofit/>
          </a:bodyPr>
          <a:lstStyle/>
          <a:p>
            <a:r>
              <a:rPr lang="en-US" b="1" dirty="0"/>
              <a:t>iv) Protease inhibitors (PI)</a:t>
            </a:r>
            <a:br>
              <a:rPr lang="en-US" sz="3200" dirty="0"/>
            </a:br>
            <a:r>
              <a:rPr lang="en-US" sz="3200" dirty="0"/>
              <a:t>MOA-block protease activity</a:t>
            </a:r>
            <a:endParaRPr lang="en-US" dirty="0"/>
          </a:p>
        </p:txBody>
      </p:sp>
      <p:sp>
        <p:nvSpPr>
          <p:cNvPr id="3" name="Content Placeholder 2"/>
          <p:cNvSpPr>
            <a:spLocks noGrp="1"/>
          </p:cNvSpPr>
          <p:nvPr>
            <p:ph sz="half" idx="1"/>
          </p:nvPr>
        </p:nvSpPr>
        <p:spPr>
          <a:xfrm>
            <a:off x="321972" y="1622738"/>
            <a:ext cx="4539397" cy="4816699"/>
          </a:xfrm>
        </p:spPr>
        <p:txBody>
          <a:bodyPr>
            <a:normAutofit/>
          </a:bodyPr>
          <a:lstStyle/>
          <a:p>
            <a:pPr marL="457200" lvl="1" indent="0">
              <a:buNone/>
            </a:pPr>
            <a:br>
              <a:rPr lang="en-US" dirty="0"/>
            </a:br>
            <a:r>
              <a:rPr lang="en-US" sz="3200" dirty="0" err="1"/>
              <a:t>Amprenavir</a:t>
            </a:r>
            <a:r>
              <a:rPr lang="en-US" sz="3200" dirty="0"/>
              <a:t> (APV)</a:t>
            </a:r>
          </a:p>
          <a:p>
            <a:pPr lvl="1"/>
            <a:r>
              <a:rPr lang="en-US" sz="3200" dirty="0" err="1"/>
              <a:t>Atazanavir</a:t>
            </a:r>
            <a:r>
              <a:rPr lang="en-US" sz="3200" dirty="0"/>
              <a:t> (ATZ)</a:t>
            </a:r>
          </a:p>
          <a:p>
            <a:pPr lvl="1"/>
            <a:r>
              <a:rPr lang="en-US" sz="3200" dirty="0" err="1"/>
              <a:t>Darunavir</a:t>
            </a:r>
            <a:r>
              <a:rPr lang="en-US" sz="3200" dirty="0"/>
              <a:t>(DRV)</a:t>
            </a:r>
          </a:p>
          <a:p>
            <a:pPr lvl="1"/>
            <a:r>
              <a:rPr lang="en-US" sz="3200" dirty="0" err="1"/>
              <a:t>Fosamprenavir</a:t>
            </a:r>
            <a:endParaRPr lang="en-US" sz="3200" dirty="0"/>
          </a:p>
          <a:p>
            <a:pPr lvl="1"/>
            <a:r>
              <a:rPr lang="en-US" sz="3200" dirty="0" err="1"/>
              <a:t>Indinavir</a:t>
            </a:r>
            <a:r>
              <a:rPr lang="en-US" sz="3200" dirty="0"/>
              <a:t> (IDV)</a:t>
            </a:r>
          </a:p>
          <a:p>
            <a:pPr marL="0" indent="0">
              <a:buNone/>
            </a:pPr>
            <a:br>
              <a:rPr lang="en-US" dirty="0"/>
            </a:br>
            <a:endParaRPr lang="en-US" dirty="0"/>
          </a:p>
        </p:txBody>
      </p:sp>
      <p:sp>
        <p:nvSpPr>
          <p:cNvPr id="4" name="Content Placeholder 3"/>
          <p:cNvSpPr>
            <a:spLocks noGrp="1"/>
          </p:cNvSpPr>
          <p:nvPr>
            <p:ph sz="half" idx="2"/>
          </p:nvPr>
        </p:nvSpPr>
        <p:spPr>
          <a:xfrm>
            <a:off x="5112912" y="1622739"/>
            <a:ext cx="4919730" cy="4816698"/>
          </a:xfrm>
        </p:spPr>
        <p:txBody>
          <a:bodyPr>
            <a:normAutofit/>
          </a:bodyPr>
          <a:lstStyle/>
          <a:p>
            <a:pPr lvl="1"/>
            <a:r>
              <a:rPr lang="en-US" sz="3200" dirty="0"/>
              <a:t>Lopinavir/ ritonavir (LPV/r </a:t>
            </a:r>
            <a:r>
              <a:rPr lang="en-US" sz="3200" dirty="0" err="1"/>
              <a:t>Kaletra</a:t>
            </a:r>
            <a:r>
              <a:rPr lang="en-US" sz="3200" dirty="0"/>
              <a:t>, </a:t>
            </a:r>
            <a:r>
              <a:rPr lang="en-US" sz="3200" dirty="0" err="1"/>
              <a:t>Aluvia</a:t>
            </a:r>
            <a:r>
              <a:rPr lang="en-US" sz="3200" dirty="0"/>
              <a:t>)</a:t>
            </a:r>
          </a:p>
          <a:p>
            <a:pPr lvl="1"/>
            <a:r>
              <a:rPr lang="en-US" sz="3200" dirty="0" err="1"/>
              <a:t>Nelfinavir</a:t>
            </a:r>
            <a:r>
              <a:rPr lang="en-US" sz="3200" dirty="0"/>
              <a:t> (NFV)</a:t>
            </a:r>
          </a:p>
          <a:p>
            <a:pPr lvl="1"/>
            <a:r>
              <a:rPr lang="en-US" sz="3200" dirty="0"/>
              <a:t>Ritonavir (RTV)</a:t>
            </a:r>
          </a:p>
          <a:p>
            <a:pPr lvl="1"/>
            <a:r>
              <a:rPr lang="en-US" sz="3200" dirty="0" err="1"/>
              <a:t>Saquinavir</a:t>
            </a:r>
            <a:r>
              <a:rPr lang="en-US" sz="3200" dirty="0"/>
              <a:t> (SQV)</a:t>
            </a:r>
          </a:p>
          <a:p>
            <a:pPr lvl="1"/>
            <a:r>
              <a:rPr lang="en-US" sz="3200" dirty="0" err="1"/>
              <a:t>Tipranaviir</a:t>
            </a:r>
            <a:endParaRPr lang="en-US" sz="3200" dirty="0"/>
          </a:p>
          <a:p>
            <a:endParaRPr lang="en-US" dirty="0"/>
          </a:p>
        </p:txBody>
      </p:sp>
    </p:spTree>
    <p:extLst>
      <p:ext uri="{BB962C8B-B14F-4D97-AF65-F5344CB8AC3E}">
        <p14:creationId xmlns:p14="http://schemas.microsoft.com/office/powerpoint/2010/main" val="200291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18" name="Rectangle 2">
            <a:extLst>
              <a:ext uri="{FF2B5EF4-FFF2-40B4-BE49-F238E27FC236}">
                <a16:creationId xmlns:a16="http://schemas.microsoft.com/office/drawing/2014/main" id="{75B3DB41-8EA2-4F15-A6AA-3B74B9B34BED}"/>
              </a:ext>
            </a:extLst>
          </p:cNvPr>
          <p:cNvSpPr>
            <a:spLocks noGrp="1" noChangeArrowheads="1"/>
          </p:cNvSpPr>
          <p:nvPr>
            <p:ph type="title"/>
          </p:nvPr>
        </p:nvSpPr>
        <p:spPr/>
        <p:txBody>
          <a:bodyPr/>
          <a:lstStyle/>
          <a:p>
            <a:r>
              <a:rPr lang="en-US" altLang="en-US" dirty="0" err="1"/>
              <a:t>Ctied</a:t>
            </a:r>
            <a:r>
              <a:rPr lang="en-US" altLang="en-US" dirty="0"/>
              <a:t> </a:t>
            </a:r>
          </a:p>
        </p:txBody>
      </p:sp>
      <p:sp>
        <p:nvSpPr>
          <p:cNvPr id="674819" name="Rectangle 3">
            <a:extLst>
              <a:ext uri="{FF2B5EF4-FFF2-40B4-BE49-F238E27FC236}">
                <a16:creationId xmlns:a16="http://schemas.microsoft.com/office/drawing/2014/main" id="{B5DC2286-5E19-4601-AA84-7B52B12E85D9}"/>
              </a:ext>
            </a:extLst>
          </p:cNvPr>
          <p:cNvSpPr>
            <a:spLocks noGrp="1" noChangeArrowheads="1"/>
          </p:cNvSpPr>
          <p:nvPr>
            <p:ph type="body" idx="1"/>
          </p:nvPr>
        </p:nvSpPr>
        <p:spPr/>
        <p:txBody>
          <a:bodyPr>
            <a:normAutofit fontScale="92500" lnSpcReduction="20000"/>
          </a:bodyPr>
          <a:lstStyle/>
          <a:p>
            <a:pPr>
              <a:buFont typeface="Wingdings" panose="05000000000000000000" pitchFamily="2" charset="2"/>
              <a:buNone/>
            </a:pPr>
            <a:r>
              <a:rPr lang="en-US" altLang="en-US" dirty="0"/>
              <a:t>3.  Age of Patient:</a:t>
            </a:r>
          </a:p>
          <a:p>
            <a:r>
              <a:rPr lang="en-US" altLang="en-US" dirty="0"/>
              <a:t>Neonates, infants, elderly</a:t>
            </a:r>
          </a:p>
          <a:p>
            <a:r>
              <a:rPr lang="en-US" altLang="en-US" dirty="0"/>
              <a:t>Children:  depends on age/stage</a:t>
            </a:r>
          </a:p>
          <a:p>
            <a:r>
              <a:rPr lang="en-US" altLang="en-US" dirty="0"/>
              <a:t>Pregnancy:  harmful to </a:t>
            </a:r>
            <a:r>
              <a:rPr lang="en-US" altLang="en-US" dirty="0" err="1"/>
              <a:t>foetus</a:t>
            </a:r>
            <a:endParaRPr lang="en-US" altLang="en-US" dirty="0"/>
          </a:p>
          <a:p>
            <a:r>
              <a:rPr lang="en-US" altLang="en-US" dirty="0"/>
              <a:t>Elderly:  physiologic body changes</a:t>
            </a:r>
          </a:p>
          <a:p>
            <a:pPr>
              <a:buFont typeface="Wingdings" panose="05000000000000000000" pitchFamily="2" charset="2"/>
              <a:buNone/>
            </a:pPr>
            <a:r>
              <a:rPr lang="en-US" altLang="en-US" dirty="0"/>
              <a:t>4.  Genetic Factors:</a:t>
            </a:r>
          </a:p>
          <a:p>
            <a:r>
              <a:rPr lang="en-US" altLang="en-US" dirty="0"/>
              <a:t>Inherited variations r/t enzymes, drug elimination systems</a:t>
            </a:r>
          </a:p>
          <a:p>
            <a:pPr>
              <a:buFont typeface="Wingdings" panose="05000000000000000000" pitchFamily="2" charset="2"/>
              <a:buNone/>
            </a:pPr>
            <a:r>
              <a:rPr lang="en-US" altLang="en-US" dirty="0"/>
              <a:t>5.  Nutritional Factors:</a:t>
            </a:r>
          </a:p>
          <a:p>
            <a:r>
              <a:rPr lang="en-US" altLang="en-US" dirty="0"/>
              <a:t>Malnutrition</a:t>
            </a:r>
          </a:p>
          <a:p>
            <a:r>
              <a:rPr lang="en-US" altLang="en-US" dirty="0"/>
              <a:t>Smoking/Alcohol</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76808" y="-1"/>
            <a:ext cx="7397720" cy="1237957"/>
          </a:xfrm>
        </p:spPr>
        <p:txBody>
          <a:bodyPr>
            <a:normAutofit/>
          </a:bodyPr>
          <a:lstStyle/>
          <a:p>
            <a:r>
              <a:rPr lang="en-US" b="1" dirty="0"/>
              <a:t>v) Fusion inhibitors</a:t>
            </a:r>
            <a:endParaRPr lang="en-US" dirty="0"/>
          </a:p>
        </p:txBody>
      </p:sp>
      <p:sp>
        <p:nvSpPr>
          <p:cNvPr id="6" name="Content Placeholder 5"/>
          <p:cNvSpPr>
            <a:spLocks noGrp="1"/>
          </p:cNvSpPr>
          <p:nvPr>
            <p:ph idx="1"/>
          </p:nvPr>
        </p:nvSpPr>
        <p:spPr>
          <a:xfrm>
            <a:off x="450761" y="1378633"/>
            <a:ext cx="10805374" cy="5331259"/>
          </a:xfrm>
        </p:spPr>
        <p:txBody>
          <a:bodyPr/>
          <a:lstStyle/>
          <a:p>
            <a:pPr marL="0" lvl="0" indent="0">
              <a:buNone/>
            </a:pPr>
            <a:r>
              <a:rPr lang="en-US" sz="3200" b="1" dirty="0"/>
              <a:t>MOA</a:t>
            </a:r>
            <a:r>
              <a:rPr lang="en-US" sz="3200" dirty="0"/>
              <a:t>-prevents the fusion of the virus with the human cellular membrane, which prevents the HIV virus from entering the cell.</a:t>
            </a:r>
          </a:p>
          <a:p>
            <a:pPr lvl="0"/>
            <a:r>
              <a:rPr lang="en-US" sz="3200" dirty="0" err="1"/>
              <a:t>Enfuvirtide</a:t>
            </a:r>
            <a:r>
              <a:rPr lang="en-US" sz="3200" dirty="0"/>
              <a:t> (T-20)</a:t>
            </a:r>
          </a:p>
          <a:p>
            <a:pPr lvl="0"/>
            <a:r>
              <a:rPr lang="en-US" sz="3200" dirty="0" err="1"/>
              <a:t>Maraviroc</a:t>
            </a:r>
            <a:r>
              <a:rPr lang="en-US" sz="3200" dirty="0"/>
              <a:t> </a:t>
            </a:r>
          </a:p>
          <a:p>
            <a:pPr lvl="0"/>
            <a:r>
              <a:rPr lang="en-US" sz="3200" dirty="0" err="1"/>
              <a:t>Vicroviroc</a:t>
            </a:r>
            <a:r>
              <a:rPr lang="en-US" sz="3200" dirty="0"/>
              <a:t> </a:t>
            </a:r>
          </a:p>
          <a:p>
            <a:pPr marL="0" indent="0">
              <a:buNone/>
            </a:pPr>
            <a:endParaRPr lang="en-US" sz="3200" b="1" dirty="0"/>
          </a:p>
          <a:p>
            <a:pPr marL="0" indent="0">
              <a:buNone/>
            </a:pPr>
            <a:r>
              <a:rPr lang="en-US" sz="3200" b="1" dirty="0"/>
              <a:t>vi) </a:t>
            </a:r>
            <a:r>
              <a:rPr lang="en-US" sz="3200" b="1" dirty="0" err="1"/>
              <a:t>Integrase</a:t>
            </a:r>
            <a:r>
              <a:rPr lang="en-US" sz="3200" b="1" dirty="0"/>
              <a:t> inhibitors	</a:t>
            </a:r>
            <a:endParaRPr lang="en-US" sz="3200" dirty="0"/>
          </a:p>
          <a:p>
            <a:pPr lvl="0"/>
            <a:r>
              <a:rPr lang="en-US" sz="3200" dirty="0" err="1"/>
              <a:t>Raltegravir</a:t>
            </a:r>
            <a:r>
              <a:rPr lang="en-US" sz="3200" dirty="0"/>
              <a:t> </a:t>
            </a:r>
          </a:p>
          <a:p>
            <a:pPr marL="0" indent="0">
              <a:buNone/>
            </a:pPr>
            <a:endParaRPr lang="en-US" dirty="0"/>
          </a:p>
        </p:txBody>
      </p:sp>
    </p:spTree>
    <p:extLst>
      <p:ext uri="{BB962C8B-B14F-4D97-AF65-F5344CB8AC3E}">
        <p14:creationId xmlns:p14="http://schemas.microsoft.com/office/powerpoint/2010/main" val="70262576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7990148" cy="1097281"/>
          </a:xfrm>
        </p:spPr>
        <p:txBody>
          <a:bodyPr>
            <a:normAutofit/>
          </a:bodyPr>
          <a:lstStyle/>
          <a:p>
            <a:r>
              <a:rPr lang="en-US" b="1" dirty="0"/>
              <a:t>Contraindications</a:t>
            </a:r>
            <a:endParaRPr lang="en-US" dirty="0"/>
          </a:p>
        </p:txBody>
      </p:sp>
      <p:sp>
        <p:nvSpPr>
          <p:cNvPr id="3" name="Content Placeholder 2"/>
          <p:cNvSpPr>
            <a:spLocks noGrp="1"/>
          </p:cNvSpPr>
          <p:nvPr>
            <p:ph idx="1"/>
          </p:nvPr>
        </p:nvSpPr>
        <p:spPr>
          <a:xfrm>
            <a:off x="168613" y="1097281"/>
            <a:ext cx="11359167" cy="5521568"/>
          </a:xfrm>
        </p:spPr>
        <p:txBody>
          <a:bodyPr>
            <a:normAutofit/>
          </a:bodyPr>
          <a:lstStyle/>
          <a:p>
            <a:pPr lvl="0"/>
            <a:r>
              <a:rPr lang="en-US" sz="3200" dirty="0"/>
              <a:t>Persons with hypersensitivity.</a:t>
            </a:r>
          </a:p>
          <a:p>
            <a:pPr marL="0" indent="0">
              <a:buNone/>
            </a:pPr>
            <a:endParaRPr lang="en-US" sz="3200" b="1" dirty="0"/>
          </a:p>
          <a:p>
            <a:pPr marL="0" indent="0">
              <a:buNone/>
            </a:pPr>
            <a:r>
              <a:rPr lang="en-US" sz="3200" b="1" dirty="0"/>
              <a:t>Precautions</a:t>
            </a:r>
          </a:p>
          <a:p>
            <a:pPr lvl="0"/>
            <a:r>
              <a:rPr lang="en-US" sz="3200" dirty="0"/>
              <a:t>Pts with renal/ hepatic disease,</a:t>
            </a:r>
          </a:p>
          <a:p>
            <a:pPr lvl="0"/>
            <a:r>
              <a:rPr lang="en-US" sz="3200" dirty="0"/>
              <a:t>Breastfeeding</a:t>
            </a:r>
          </a:p>
          <a:p>
            <a:pPr lvl="0"/>
            <a:r>
              <a:rPr lang="en-US" sz="3200" dirty="0"/>
              <a:t>Pregnancy</a:t>
            </a:r>
          </a:p>
          <a:p>
            <a:pPr lvl="0"/>
            <a:r>
              <a:rPr lang="en-US" sz="3200" dirty="0"/>
              <a:t>Diabetes mellitus – Pis (peripheral insulin resistance and impaired glucose tolerance).</a:t>
            </a:r>
          </a:p>
          <a:p>
            <a:pPr marL="0" lvl="0" indent="0">
              <a:buNone/>
            </a:pPr>
            <a:endParaRPr lang="en-US" sz="3200" dirty="0"/>
          </a:p>
          <a:p>
            <a:endParaRPr lang="en-US" sz="3200" dirty="0"/>
          </a:p>
        </p:txBody>
      </p:sp>
    </p:spTree>
    <p:extLst>
      <p:ext uri="{BB962C8B-B14F-4D97-AF65-F5344CB8AC3E}">
        <p14:creationId xmlns:p14="http://schemas.microsoft.com/office/powerpoint/2010/main" val="68666864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700" y="0"/>
            <a:ext cx="8118936" cy="1195754"/>
          </a:xfrm>
        </p:spPr>
        <p:txBody>
          <a:bodyPr>
            <a:normAutofit/>
          </a:bodyPr>
          <a:lstStyle/>
          <a:p>
            <a:r>
              <a:rPr lang="en-US" dirty="0"/>
              <a:t>Unwanted effects</a:t>
            </a:r>
          </a:p>
        </p:txBody>
      </p:sp>
      <p:sp>
        <p:nvSpPr>
          <p:cNvPr id="3" name="Content Placeholder 2"/>
          <p:cNvSpPr>
            <a:spLocks noGrp="1"/>
          </p:cNvSpPr>
          <p:nvPr>
            <p:ph idx="1"/>
          </p:nvPr>
        </p:nvSpPr>
        <p:spPr>
          <a:xfrm>
            <a:off x="167425" y="1448972"/>
            <a:ext cx="11075831" cy="5409027"/>
          </a:xfrm>
        </p:spPr>
        <p:txBody>
          <a:bodyPr>
            <a:normAutofit/>
          </a:bodyPr>
          <a:lstStyle/>
          <a:p>
            <a:r>
              <a:rPr lang="en-US" sz="3200" dirty="0"/>
              <a:t>CNS-dizziness, headache, myalgia</a:t>
            </a:r>
          </a:p>
          <a:p>
            <a:r>
              <a:rPr lang="en-US" sz="3200" dirty="0" err="1"/>
              <a:t>Gi</a:t>
            </a:r>
            <a:r>
              <a:rPr lang="en-US" sz="3200" dirty="0"/>
              <a:t> upsets, N, V, D</a:t>
            </a:r>
          </a:p>
          <a:p>
            <a:r>
              <a:rPr lang="en-US" sz="3200" dirty="0"/>
              <a:t>Hepatic toxicity, fever and flu-like symptoms, rash</a:t>
            </a:r>
          </a:p>
          <a:p>
            <a:r>
              <a:rPr lang="en-US" sz="3200" dirty="0"/>
              <a:t>Bone marrow depression</a:t>
            </a:r>
          </a:p>
          <a:p>
            <a:r>
              <a:rPr lang="en-US" sz="3200" dirty="0" err="1"/>
              <a:t>Lipodystrophy</a:t>
            </a:r>
            <a:endParaRPr lang="en-US" sz="3200" dirty="0"/>
          </a:p>
        </p:txBody>
      </p:sp>
    </p:spTree>
    <p:extLst>
      <p:ext uri="{BB962C8B-B14F-4D97-AF65-F5344CB8AC3E}">
        <p14:creationId xmlns:p14="http://schemas.microsoft.com/office/powerpoint/2010/main" val="267637323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0152"/>
            <a:ext cx="8440908" cy="1077466"/>
          </a:xfrm>
        </p:spPr>
        <p:txBody>
          <a:bodyPr>
            <a:normAutofit/>
          </a:bodyPr>
          <a:lstStyle/>
          <a:p>
            <a:r>
              <a:rPr lang="en-US" b="1" dirty="0"/>
              <a:t>Nursing considerations</a:t>
            </a:r>
            <a:endParaRPr lang="en-US" dirty="0"/>
          </a:p>
        </p:txBody>
      </p:sp>
      <p:sp>
        <p:nvSpPr>
          <p:cNvPr id="3" name="Content Placeholder 2"/>
          <p:cNvSpPr>
            <a:spLocks noGrp="1"/>
          </p:cNvSpPr>
          <p:nvPr>
            <p:ph idx="1"/>
          </p:nvPr>
        </p:nvSpPr>
        <p:spPr>
          <a:xfrm>
            <a:off x="528033" y="1294227"/>
            <a:ext cx="10393251" cy="5351271"/>
          </a:xfrm>
        </p:spPr>
        <p:txBody>
          <a:bodyPr>
            <a:normAutofit/>
          </a:bodyPr>
          <a:lstStyle/>
          <a:p>
            <a:pPr lvl="0"/>
            <a:r>
              <a:rPr lang="en-US" sz="3200" dirty="0"/>
              <a:t>Monitor plasma viral load  and CD4 count (decreased CD4 counts, increased viral load are something to worry about)</a:t>
            </a:r>
          </a:p>
          <a:p>
            <a:pPr lvl="0"/>
            <a:r>
              <a:rPr lang="en-US" sz="3200" dirty="0"/>
              <a:t>Assess pts with compromised renal disease (excreted slowly by kidneys)</a:t>
            </a:r>
          </a:p>
          <a:p>
            <a:pPr lvl="0"/>
            <a:r>
              <a:rPr lang="en-US" sz="3200" dirty="0"/>
              <a:t>Administered in equal intervals around the clock.</a:t>
            </a:r>
          </a:p>
          <a:p>
            <a:pPr lvl="0"/>
            <a:r>
              <a:rPr lang="en-US" sz="3200" dirty="0"/>
              <a:t>Teach </a:t>
            </a:r>
            <a:r>
              <a:rPr lang="en-US" sz="3200" dirty="0" err="1"/>
              <a:t>pt</a:t>
            </a:r>
            <a:r>
              <a:rPr lang="en-US" sz="3200" dirty="0"/>
              <a:t> that the medication does not cure condition or prevent infecting others  but control symptoms.</a:t>
            </a:r>
          </a:p>
          <a:p>
            <a:pPr lvl="0"/>
            <a:r>
              <a:rPr lang="en-US" sz="3200" dirty="0"/>
              <a:t>Notify doc of severe side effects.</a:t>
            </a:r>
          </a:p>
          <a:p>
            <a:endParaRPr lang="en-US" dirty="0"/>
          </a:p>
        </p:txBody>
      </p:sp>
    </p:spTree>
    <p:extLst>
      <p:ext uri="{BB962C8B-B14F-4D97-AF65-F5344CB8AC3E}">
        <p14:creationId xmlns:p14="http://schemas.microsoft.com/office/powerpoint/2010/main" val="277240262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094" y="94445"/>
            <a:ext cx="7964390" cy="562377"/>
          </a:xfrm>
        </p:spPr>
        <p:txBody>
          <a:bodyPr>
            <a:normAutofit fontScale="90000"/>
          </a:bodyPr>
          <a:lstStyle/>
          <a:p>
            <a:r>
              <a:rPr lang="en-US" dirty="0"/>
              <a:t>CONT’</a:t>
            </a:r>
          </a:p>
        </p:txBody>
      </p:sp>
      <p:sp>
        <p:nvSpPr>
          <p:cNvPr id="3" name="Content Placeholder 2"/>
          <p:cNvSpPr>
            <a:spLocks noGrp="1"/>
          </p:cNvSpPr>
          <p:nvPr>
            <p:ph idx="1"/>
          </p:nvPr>
        </p:nvSpPr>
        <p:spPr>
          <a:xfrm>
            <a:off x="231820" y="978795"/>
            <a:ext cx="10187188" cy="5756856"/>
          </a:xfrm>
        </p:spPr>
        <p:txBody>
          <a:bodyPr>
            <a:normAutofit/>
          </a:bodyPr>
          <a:lstStyle/>
          <a:p>
            <a:r>
              <a:rPr lang="en-US" sz="3200" dirty="0"/>
              <a:t>Start Rx before immunodeficiency becomes evident</a:t>
            </a:r>
          </a:p>
          <a:p>
            <a:r>
              <a:rPr lang="en-US" sz="3200" dirty="0"/>
              <a:t>Aim to reduce plasma viral concentration as much as possible for as long as possible</a:t>
            </a:r>
          </a:p>
          <a:p>
            <a:r>
              <a:rPr lang="en-US" sz="3200" dirty="0"/>
              <a:t>Use combinations of at least three drugs (2 NRTIs with either a NNRTI or a PI.</a:t>
            </a:r>
          </a:p>
          <a:p>
            <a:r>
              <a:rPr lang="en-US" sz="3200" dirty="0"/>
              <a:t>Change to a new regimen if plasma viral concentration increases</a:t>
            </a:r>
          </a:p>
        </p:txBody>
      </p:sp>
    </p:spTree>
    <p:extLst>
      <p:ext uri="{BB962C8B-B14F-4D97-AF65-F5344CB8AC3E}">
        <p14:creationId xmlns:p14="http://schemas.microsoft.com/office/powerpoint/2010/main" val="126586644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7" y="0"/>
            <a:ext cx="8229600" cy="1167618"/>
          </a:xfrm>
        </p:spPr>
        <p:txBody>
          <a:bodyPr>
            <a:normAutofit/>
          </a:bodyPr>
          <a:lstStyle/>
          <a:p>
            <a:r>
              <a:rPr lang="en-US" b="1" u="sng" dirty="0"/>
              <a:t>ANTIFUNGAL AGENTS</a:t>
            </a:r>
            <a:endParaRPr lang="en-US" dirty="0"/>
          </a:p>
        </p:txBody>
      </p:sp>
      <p:sp>
        <p:nvSpPr>
          <p:cNvPr id="3" name="Content Placeholder 2"/>
          <p:cNvSpPr>
            <a:spLocks noGrp="1"/>
          </p:cNvSpPr>
          <p:nvPr>
            <p:ph idx="1"/>
          </p:nvPr>
        </p:nvSpPr>
        <p:spPr>
          <a:xfrm>
            <a:off x="502275" y="1308295"/>
            <a:ext cx="9182637" cy="5440234"/>
          </a:xfrm>
        </p:spPr>
        <p:txBody>
          <a:bodyPr>
            <a:normAutofit/>
          </a:bodyPr>
          <a:lstStyle/>
          <a:p>
            <a:pPr lvl="1"/>
            <a:r>
              <a:rPr lang="en-US" sz="3200" dirty="0"/>
              <a:t>Fungal infections are called mycoses.</a:t>
            </a:r>
          </a:p>
          <a:p>
            <a:pPr marL="0" indent="0">
              <a:buNone/>
            </a:pPr>
            <a:r>
              <a:rPr lang="en-US" sz="3200" dirty="0"/>
              <a:t>Classified into:-</a:t>
            </a:r>
          </a:p>
          <a:p>
            <a:pPr marL="400050" indent="-400050">
              <a:buFont typeface="+mj-lt"/>
              <a:buAutoNum type="romanLcPeriod"/>
            </a:pPr>
            <a:r>
              <a:rPr lang="en-US" sz="3200" b="1" u="sng" dirty="0"/>
              <a:t>Superficial infections</a:t>
            </a:r>
          </a:p>
          <a:p>
            <a:r>
              <a:rPr lang="en-US" sz="3200" dirty="0"/>
              <a:t>They involve skin, mucous membrane, scalp and nails. Classified as:-</a:t>
            </a:r>
          </a:p>
          <a:p>
            <a:pPr lvl="0">
              <a:buFont typeface="Wingdings" panose="05000000000000000000" pitchFamily="2" charset="2"/>
              <a:buChar char="ü"/>
            </a:pPr>
            <a:r>
              <a:rPr lang="en-US" sz="3200" dirty="0"/>
              <a:t>Candidiasis infections – caused by a yeast like fungus that infect mouth, skin and vagina.</a:t>
            </a:r>
          </a:p>
          <a:p>
            <a:endParaRPr lang="en-US" sz="3200" dirty="0"/>
          </a:p>
        </p:txBody>
      </p:sp>
    </p:spTree>
    <p:extLst>
      <p:ext uri="{BB962C8B-B14F-4D97-AF65-F5344CB8AC3E}">
        <p14:creationId xmlns:p14="http://schemas.microsoft.com/office/powerpoint/2010/main" val="173888864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7193" y="0"/>
            <a:ext cx="5195432" cy="588135"/>
          </a:xfrm>
        </p:spPr>
        <p:txBody>
          <a:bodyPr>
            <a:normAutofit fontScale="90000"/>
          </a:bodyPr>
          <a:lstStyle/>
          <a:p>
            <a:r>
              <a:rPr lang="en-US" dirty="0"/>
              <a:t>CONT’</a:t>
            </a:r>
          </a:p>
        </p:txBody>
      </p:sp>
      <p:sp>
        <p:nvSpPr>
          <p:cNvPr id="3" name="Content Placeholder 2"/>
          <p:cNvSpPr>
            <a:spLocks noGrp="1"/>
          </p:cNvSpPr>
          <p:nvPr>
            <p:ph idx="1"/>
          </p:nvPr>
        </p:nvSpPr>
        <p:spPr>
          <a:xfrm>
            <a:off x="412124" y="734097"/>
            <a:ext cx="8861878" cy="5307266"/>
          </a:xfrm>
        </p:spPr>
        <p:txBody>
          <a:bodyPr>
            <a:normAutofit/>
          </a:bodyPr>
          <a:lstStyle/>
          <a:p>
            <a:pPr lvl="0">
              <a:buFont typeface="Wingdings" panose="05000000000000000000" pitchFamily="2" charset="2"/>
              <a:buChar char="ü"/>
            </a:pPr>
            <a:r>
              <a:rPr lang="en-US" sz="3200" dirty="0"/>
              <a:t>Dermatomycoses infections – Caused by fungi called </a:t>
            </a:r>
            <a:r>
              <a:rPr lang="en-US" sz="3200" dirty="0" err="1"/>
              <a:t>dermatophytes</a:t>
            </a:r>
            <a:r>
              <a:rPr lang="en-US" sz="3200" dirty="0"/>
              <a:t> that feed on keratin which causes </a:t>
            </a:r>
            <a:r>
              <a:rPr lang="en-US" sz="3200" dirty="0" err="1"/>
              <a:t>tinea</a:t>
            </a:r>
            <a:r>
              <a:rPr lang="en-US" sz="3200" dirty="0"/>
              <a:t>/ ringworm.</a:t>
            </a:r>
          </a:p>
          <a:p>
            <a:pPr lvl="0"/>
            <a:r>
              <a:rPr lang="en-US" sz="3200" dirty="0" err="1"/>
              <a:t>Tinea</a:t>
            </a:r>
            <a:r>
              <a:rPr lang="en-US" sz="3200" dirty="0"/>
              <a:t> </a:t>
            </a:r>
            <a:r>
              <a:rPr lang="en-US" sz="3200" dirty="0" err="1"/>
              <a:t>capitis</a:t>
            </a:r>
            <a:r>
              <a:rPr lang="en-US" sz="3200" dirty="0"/>
              <a:t> – Ringworm of the  scalp.</a:t>
            </a:r>
          </a:p>
          <a:p>
            <a:pPr lvl="0"/>
            <a:r>
              <a:rPr lang="en-US" sz="3200" dirty="0" err="1"/>
              <a:t>Tinea</a:t>
            </a:r>
            <a:r>
              <a:rPr lang="en-US" sz="3200" dirty="0"/>
              <a:t> </a:t>
            </a:r>
            <a:r>
              <a:rPr lang="en-US" sz="3200" dirty="0" err="1"/>
              <a:t>pedis</a:t>
            </a:r>
            <a:r>
              <a:rPr lang="en-US" sz="3200" dirty="0"/>
              <a:t> – Athlete’s feet</a:t>
            </a:r>
          </a:p>
          <a:p>
            <a:pPr lvl="0"/>
            <a:r>
              <a:rPr lang="en-US" sz="3200" dirty="0" err="1"/>
              <a:t>Tinea</a:t>
            </a:r>
            <a:r>
              <a:rPr lang="en-US" sz="3200" dirty="0"/>
              <a:t> </a:t>
            </a:r>
            <a:r>
              <a:rPr lang="en-US" sz="3200" dirty="0" err="1"/>
              <a:t>cruris</a:t>
            </a:r>
            <a:r>
              <a:rPr lang="en-US" sz="3200" dirty="0"/>
              <a:t> – affects the thighs and groin</a:t>
            </a:r>
          </a:p>
          <a:p>
            <a:pPr lvl="0"/>
            <a:r>
              <a:rPr lang="en-US" sz="3200" dirty="0" err="1"/>
              <a:t>Tinea</a:t>
            </a:r>
            <a:r>
              <a:rPr lang="en-US" sz="3200" dirty="0"/>
              <a:t> </a:t>
            </a:r>
            <a:r>
              <a:rPr lang="en-US" sz="3200" dirty="0" err="1"/>
              <a:t>barbae</a:t>
            </a:r>
            <a:r>
              <a:rPr lang="en-US" sz="3200" dirty="0"/>
              <a:t> – affects skin under beards</a:t>
            </a:r>
          </a:p>
          <a:p>
            <a:endParaRPr lang="en-US" sz="3200" dirty="0"/>
          </a:p>
        </p:txBody>
      </p:sp>
    </p:spTree>
    <p:extLst>
      <p:ext uri="{BB962C8B-B14F-4D97-AF65-F5344CB8AC3E}">
        <p14:creationId xmlns:p14="http://schemas.microsoft.com/office/powerpoint/2010/main" val="174451393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0675" y="-1"/>
            <a:ext cx="6911294" cy="1069145"/>
          </a:xfrm>
        </p:spPr>
        <p:txBody>
          <a:bodyPr>
            <a:normAutofit/>
          </a:bodyPr>
          <a:lstStyle/>
          <a:p>
            <a:pPr lvl="0"/>
            <a:r>
              <a:rPr lang="en-US" dirty="0"/>
              <a:t>ii) Systemic infections</a:t>
            </a:r>
          </a:p>
        </p:txBody>
      </p:sp>
      <p:sp>
        <p:nvSpPr>
          <p:cNvPr id="3" name="Content Placeholder 2"/>
          <p:cNvSpPr>
            <a:spLocks noGrp="1"/>
          </p:cNvSpPr>
          <p:nvPr>
            <p:ph idx="1"/>
          </p:nvPr>
        </p:nvSpPr>
        <p:spPr>
          <a:xfrm>
            <a:off x="412123" y="1195753"/>
            <a:ext cx="9131121" cy="5127773"/>
          </a:xfrm>
        </p:spPr>
        <p:txBody>
          <a:bodyPr>
            <a:noAutofit/>
          </a:bodyPr>
          <a:lstStyle/>
          <a:p>
            <a:pPr marL="0" indent="0">
              <a:buNone/>
            </a:pPr>
            <a:r>
              <a:rPr lang="en-US" sz="3200" dirty="0"/>
              <a:t>Is the common fungal infection. Examples are:-</a:t>
            </a:r>
          </a:p>
          <a:p>
            <a:pPr lvl="0"/>
            <a:r>
              <a:rPr lang="en-US" sz="3200" dirty="0" err="1"/>
              <a:t>Cryptococcal</a:t>
            </a:r>
            <a:r>
              <a:rPr lang="en-US" sz="3200" dirty="0"/>
              <a:t> meningitis – the yeast commonly found in </a:t>
            </a:r>
            <a:r>
              <a:rPr lang="en-US" sz="3200" dirty="0" err="1"/>
              <a:t>pegion</a:t>
            </a:r>
            <a:r>
              <a:rPr lang="en-US" sz="3200" dirty="0"/>
              <a:t> droppings</a:t>
            </a:r>
          </a:p>
          <a:p>
            <a:pPr lvl="0"/>
            <a:r>
              <a:rPr lang="en-US" sz="3200" dirty="0"/>
              <a:t>Pulmonary aspergillosis </a:t>
            </a:r>
          </a:p>
          <a:p>
            <a:pPr lvl="0"/>
            <a:r>
              <a:rPr lang="en-US" sz="3200" dirty="0" err="1"/>
              <a:t>Rhinocerebral</a:t>
            </a:r>
            <a:r>
              <a:rPr lang="en-US" sz="3200" dirty="0"/>
              <a:t> </a:t>
            </a:r>
            <a:r>
              <a:rPr lang="en-US" sz="3200" dirty="0" err="1"/>
              <a:t>mucormicosis</a:t>
            </a:r>
            <a:r>
              <a:rPr lang="en-US" sz="3200" dirty="0"/>
              <a:t> (fungi found in decaying organic matter).</a:t>
            </a:r>
          </a:p>
          <a:p>
            <a:pPr lvl="0"/>
            <a:r>
              <a:rPr lang="en-US" sz="3200" dirty="0"/>
              <a:t>Invasive pulmonary </a:t>
            </a:r>
            <a:r>
              <a:rPr lang="en-US" sz="3200" dirty="0" err="1"/>
              <a:t>aspergillosis</a:t>
            </a:r>
            <a:r>
              <a:rPr lang="en-US" sz="3200" dirty="0"/>
              <a:t> – cause of death in pts who have received BM transplant.</a:t>
            </a:r>
          </a:p>
          <a:p>
            <a:endParaRPr lang="en-US" sz="3200" dirty="0"/>
          </a:p>
        </p:txBody>
      </p:sp>
    </p:spTree>
    <p:extLst>
      <p:ext uri="{BB962C8B-B14F-4D97-AF65-F5344CB8AC3E}">
        <p14:creationId xmlns:p14="http://schemas.microsoft.com/office/powerpoint/2010/main" val="67521880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5224" y="-1"/>
            <a:ext cx="6714533" cy="1195753"/>
          </a:xfrm>
        </p:spPr>
        <p:txBody>
          <a:bodyPr>
            <a:normAutofit fontScale="90000"/>
          </a:bodyPr>
          <a:lstStyle/>
          <a:p>
            <a:r>
              <a:rPr lang="en-US" b="1" u="sng" dirty="0"/>
              <a:t>SYSTEMIC ANTIFUNGAL DRUGS</a:t>
            </a:r>
            <a:endParaRPr lang="en-US" dirty="0"/>
          </a:p>
        </p:txBody>
      </p:sp>
      <p:sp>
        <p:nvSpPr>
          <p:cNvPr id="3" name="Content Placeholder 2"/>
          <p:cNvSpPr>
            <a:spLocks noGrp="1"/>
          </p:cNvSpPr>
          <p:nvPr>
            <p:ph idx="1"/>
          </p:nvPr>
        </p:nvSpPr>
        <p:spPr>
          <a:xfrm>
            <a:off x="296213" y="1195753"/>
            <a:ext cx="10225825" cy="5539897"/>
          </a:xfrm>
        </p:spPr>
        <p:txBody>
          <a:bodyPr>
            <a:normAutofit/>
          </a:bodyPr>
          <a:lstStyle/>
          <a:p>
            <a:pPr lvl="0"/>
            <a:r>
              <a:rPr lang="en-US" sz="3200" dirty="0"/>
              <a:t>Amphotericin B (24hrs) – </a:t>
            </a:r>
            <a:r>
              <a:rPr lang="en-US" sz="3200" dirty="0" err="1"/>
              <a:t>inj</a:t>
            </a:r>
            <a:r>
              <a:rPr lang="en-US" sz="3200" dirty="0"/>
              <a:t> vial, oral </a:t>
            </a:r>
            <a:r>
              <a:rPr lang="en-US" sz="3200" dirty="0" err="1"/>
              <a:t>susp</a:t>
            </a:r>
            <a:r>
              <a:rPr lang="en-US" sz="3200" dirty="0"/>
              <a:t>, cream, ointment, lotion, powder for </a:t>
            </a:r>
            <a:r>
              <a:rPr lang="en-US" sz="3200" dirty="0" err="1"/>
              <a:t>inj</a:t>
            </a:r>
            <a:endParaRPr lang="en-US" sz="3200" dirty="0"/>
          </a:p>
          <a:p>
            <a:pPr lvl="0"/>
            <a:r>
              <a:rPr lang="en-US" sz="3200" dirty="0" err="1"/>
              <a:t>Flucytosine</a:t>
            </a:r>
            <a:endParaRPr lang="en-US" sz="3200" dirty="0"/>
          </a:p>
          <a:p>
            <a:pPr lvl="0"/>
            <a:r>
              <a:rPr lang="en-US" sz="3200" dirty="0"/>
              <a:t>Azoles - Synthetic compounds classified according to the number of nitrogen atoms in the five-membered azole ring as either:-</a:t>
            </a:r>
          </a:p>
          <a:p>
            <a:pPr lvl="0"/>
            <a:r>
              <a:rPr lang="en-US" sz="3200" dirty="0" err="1"/>
              <a:t>Imidazoles</a:t>
            </a:r>
            <a:r>
              <a:rPr lang="en-US" sz="3200" dirty="0"/>
              <a:t> -  ketoconazole(</a:t>
            </a:r>
            <a:r>
              <a:rPr lang="en-US" sz="3200" dirty="0" err="1"/>
              <a:t>nizoral</a:t>
            </a:r>
            <a:r>
              <a:rPr lang="en-US" sz="3200" dirty="0"/>
              <a:t>) 2hrs – tabs, oral </a:t>
            </a:r>
            <a:r>
              <a:rPr lang="en-US" sz="3200" dirty="0" err="1"/>
              <a:t>susp</a:t>
            </a:r>
            <a:r>
              <a:rPr lang="en-US" sz="3200" dirty="0"/>
              <a:t>, </a:t>
            </a:r>
            <a:r>
              <a:rPr lang="en-US" sz="3200" dirty="0" err="1"/>
              <a:t>miconazole</a:t>
            </a:r>
            <a:r>
              <a:rPr lang="en-US" sz="3200" dirty="0"/>
              <a:t> (</a:t>
            </a:r>
            <a:r>
              <a:rPr lang="en-US" sz="3200" dirty="0" err="1"/>
              <a:t>micatin</a:t>
            </a:r>
            <a:r>
              <a:rPr lang="en-US" sz="3200" dirty="0"/>
              <a:t>, </a:t>
            </a:r>
            <a:r>
              <a:rPr lang="en-US" sz="3200" dirty="0" err="1"/>
              <a:t>tetterine</a:t>
            </a:r>
            <a:r>
              <a:rPr lang="en-US" sz="3200" dirty="0"/>
              <a:t>), and </a:t>
            </a:r>
            <a:r>
              <a:rPr lang="en-US" sz="3200" dirty="0" err="1"/>
              <a:t>clotrimazole</a:t>
            </a:r>
            <a:r>
              <a:rPr lang="en-US" sz="3200" dirty="0"/>
              <a:t> (</a:t>
            </a:r>
            <a:r>
              <a:rPr lang="en-US" sz="3200" dirty="0" err="1"/>
              <a:t>neozol</a:t>
            </a:r>
            <a:r>
              <a:rPr lang="en-US" sz="3200" dirty="0"/>
              <a:t>), metronidazole (</a:t>
            </a:r>
            <a:r>
              <a:rPr lang="en-US" sz="3200" dirty="0" err="1"/>
              <a:t>nitroimidazole</a:t>
            </a:r>
            <a:r>
              <a:rPr lang="en-US" sz="3200" dirty="0"/>
              <a:t>)</a:t>
            </a:r>
          </a:p>
        </p:txBody>
      </p:sp>
    </p:spTree>
    <p:extLst>
      <p:ext uri="{BB962C8B-B14F-4D97-AF65-F5344CB8AC3E}">
        <p14:creationId xmlns:p14="http://schemas.microsoft.com/office/powerpoint/2010/main" val="186536413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7193" y="94445"/>
            <a:ext cx="4165122" cy="652530"/>
          </a:xfrm>
        </p:spPr>
        <p:txBody>
          <a:bodyPr>
            <a:normAutofit fontScale="90000"/>
          </a:bodyPr>
          <a:lstStyle/>
          <a:p>
            <a:r>
              <a:rPr lang="en-US" dirty="0"/>
              <a:t>CONT’</a:t>
            </a:r>
          </a:p>
        </p:txBody>
      </p:sp>
      <p:sp>
        <p:nvSpPr>
          <p:cNvPr id="3" name="Content Placeholder 2"/>
          <p:cNvSpPr>
            <a:spLocks noGrp="1"/>
          </p:cNvSpPr>
          <p:nvPr>
            <p:ph idx="1"/>
          </p:nvPr>
        </p:nvSpPr>
        <p:spPr>
          <a:xfrm>
            <a:off x="476518" y="746975"/>
            <a:ext cx="8797484" cy="5294387"/>
          </a:xfrm>
        </p:spPr>
        <p:txBody>
          <a:bodyPr>
            <a:normAutofit/>
          </a:bodyPr>
          <a:lstStyle/>
          <a:p>
            <a:pPr lvl="0"/>
            <a:r>
              <a:rPr lang="en-US" sz="3200" dirty="0"/>
              <a:t>Triazoles - </a:t>
            </a:r>
            <a:r>
              <a:rPr lang="en-US" sz="3200" dirty="0" err="1"/>
              <a:t>itraconazole</a:t>
            </a:r>
            <a:r>
              <a:rPr lang="en-US" sz="3200" dirty="0"/>
              <a:t>, fluconazole, and </a:t>
            </a:r>
            <a:r>
              <a:rPr lang="en-US" sz="3200" dirty="0" err="1"/>
              <a:t>voriconazole</a:t>
            </a:r>
            <a:r>
              <a:rPr lang="en-US" sz="3200" u="sng" dirty="0"/>
              <a:t> </a:t>
            </a:r>
            <a:endParaRPr lang="en-US" sz="3200" dirty="0"/>
          </a:p>
          <a:p>
            <a:pPr lvl="0"/>
            <a:r>
              <a:rPr lang="en-US" sz="3200" dirty="0" err="1"/>
              <a:t>Echinocandins</a:t>
            </a:r>
            <a:r>
              <a:rPr lang="en-US" sz="3200" dirty="0"/>
              <a:t> – Newest class of antifungals. Large cyclic peptides linked to a long-chain fatty acid. </a:t>
            </a:r>
            <a:r>
              <a:rPr lang="en-US" sz="3200" b="1" dirty="0" err="1"/>
              <a:t>Caspofungin</a:t>
            </a:r>
            <a:r>
              <a:rPr lang="en-US" sz="3200" dirty="0"/>
              <a:t>, </a:t>
            </a:r>
            <a:r>
              <a:rPr lang="en-US" sz="3200" b="1" dirty="0" err="1"/>
              <a:t>micafungin</a:t>
            </a:r>
            <a:r>
              <a:rPr lang="en-US" sz="3200" dirty="0"/>
              <a:t>, and </a:t>
            </a:r>
            <a:r>
              <a:rPr lang="en-US" sz="3200" b="1" dirty="0" err="1"/>
              <a:t>anidulafungin</a:t>
            </a:r>
            <a:r>
              <a:rPr lang="en-US" sz="3200" dirty="0"/>
              <a:t> although other drugs are under active investigation. These agents are active against both candida and </a:t>
            </a:r>
            <a:r>
              <a:rPr lang="en-US" sz="3200" dirty="0" err="1"/>
              <a:t>aspergillus</a:t>
            </a:r>
            <a:r>
              <a:rPr lang="en-US" sz="3200" dirty="0"/>
              <a:t>.</a:t>
            </a:r>
          </a:p>
          <a:p>
            <a:endParaRPr lang="en-US" sz="3200" dirty="0"/>
          </a:p>
          <a:p>
            <a:endParaRPr lang="en-US" sz="3200" dirty="0"/>
          </a:p>
        </p:txBody>
      </p:sp>
    </p:spTree>
    <p:extLst>
      <p:ext uri="{BB962C8B-B14F-4D97-AF65-F5344CB8AC3E}">
        <p14:creationId xmlns:p14="http://schemas.microsoft.com/office/powerpoint/2010/main" val="1979243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a:extLst>
              <a:ext uri="{FF2B5EF4-FFF2-40B4-BE49-F238E27FC236}">
                <a16:creationId xmlns:a16="http://schemas.microsoft.com/office/drawing/2014/main" id="{95DF1296-C5CB-4164-932B-C4DF36D2F8E9}"/>
              </a:ext>
            </a:extLst>
          </p:cNvPr>
          <p:cNvSpPr>
            <a:spLocks noGrp="1" noChangeArrowheads="1"/>
          </p:cNvSpPr>
          <p:nvPr>
            <p:ph type="title"/>
          </p:nvPr>
        </p:nvSpPr>
        <p:spPr/>
        <p:txBody>
          <a:bodyPr/>
          <a:lstStyle/>
          <a:p>
            <a:r>
              <a:rPr lang="en-US" altLang="en-US" dirty="0" err="1"/>
              <a:t>Ctied</a:t>
            </a:r>
            <a:r>
              <a:rPr lang="en-US" altLang="en-US" dirty="0"/>
              <a:t> </a:t>
            </a:r>
          </a:p>
        </p:txBody>
      </p:sp>
      <p:sp>
        <p:nvSpPr>
          <p:cNvPr id="697347" name="Rectangle 3">
            <a:extLst>
              <a:ext uri="{FF2B5EF4-FFF2-40B4-BE49-F238E27FC236}">
                <a16:creationId xmlns:a16="http://schemas.microsoft.com/office/drawing/2014/main" id="{2AB660E4-9485-4169-85CC-43ADED7A85D5}"/>
              </a:ext>
            </a:extLst>
          </p:cNvPr>
          <p:cNvSpPr>
            <a:spLocks noGrp="1" noChangeArrowheads="1"/>
          </p:cNvSpPr>
          <p:nvPr>
            <p:ph type="body" idx="1"/>
          </p:nvPr>
        </p:nvSpPr>
        <p:spPr/>
        <p:txBody>
          <a:bodyPr>
            <a:normAutofit fontScale="92500" lnSpcReduction="10000"/>
          </a:bodyPr>
          <a:lstStyle/>
          <a:p>
            <a:pPr marL="0" indent="0">
              <a:buNone/>
            </a:pPr>
            <a:r>
              <a:rPr lang="en-US" altLang="en-US" dirty="0"/>
              <a:t>6. Gender: </a:t>
            </a:r>
          </a:p>
          <a:p>
            <a:pPr marL="0" indent="0">
              <a:buNone/>
            </a:pPr>
            <a:r>
              <a:rPr lang="en-US" altLang="en-US" dirty="0"/>
              <a:t>Except during pregnancy and lactation, gender has been considered a minor factor</a:t>
            </a:r>
          </a:p>
          <a:p>
            <a:r>
              <a:rPr lang="en-US" altLang="en-US" dirty="0"/>
              <a:t>Some differences in gender stem from hormonal fluctuations in women during menstrual cycle</a:t>
            </a:r>
          </a:p>
          <a:p>
            <a:pPr>
              <a:buFont typeface="Wingdings" panose="05000000000000000000" pitchFamily="2" charset="2"/>
              <a:buNone/>
            </a:pPr>
            <a:r>
              <a:rPr lang="en-US" altLang="en-US" dirty="0"/>
              <a:t>7.  Pathologic Conditions:</a:t>
            </a:r>
          </a:p>
          <a:p>
            <a:r>
              <a:rPr lang="en-US" altLang="en-US" dirty="0"/>
              <a:t>Liver or kidney disease</a:t>
            </a:r>
          </a:p>
          <a:p>
            <a:r>
              <a:rPr lang="en-US" altLang="en-US" dirty="0"/>
              <a:t>GI absorption problems</a:t>
            </a:r>
          </a:p>
          <a:p>
            <a:r>
              <a:rPr lang="en-US" altLang="en-US" dirty="0"/>
              <a:t>Cardiovascular Disease</a:t>
            </a:r>
          </a:p>
          <a:p>
            <a:r>
              <a:rPr lang="en-US" altLang="en-US" dirty="0"/>
              <a:t>Nausea/Vomiting/Diarrhea</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697346"/>
                                        </p:tgtEl>
                                        <p:attrNameLst>
                                          <p:attrName>style.visibility</p:attrName>
                                        </p:attrNameLst>
                                      </p:cBhvr>
                                      <p:to>
                                        <p:strVal val="visible"/>
                                      </p:to>
                                    </p:set>
                                    <p:animEffect transition="in" filter="fade">
                                      <p:cBhvr>
                                        <p:cTn id="7" dur="800" decel="100000"/>
                                        <p:tgtEl>
                                          <p:spTgt spid="697346"/>
                                        </p:tgtEl>
                                      </p:cBhvr>
                                    </p:animEffect>
                                    <p:anim calcmode="lin" valueType="num">
                                      <p:cBhvr>
                                        <p:cTn id="8" dur="800" decel="100000" fill="hold"/>
                                        <p:tgtEl>
                                          <p:spTgt spid="697346"/>
                                        </p:tgtEl>
                                        <p:attrNameLst>
                                          <p:attrName>style.rotation</p:attrName>
                                        </p:attrNameLst>
                                      </p:cBhvr>
                                      <p:tavLst>
                                        <p:tav tm="0">
                                          <p:val>
                                            <p:fltVal val="-90"/>
                                          </p:val>
                                        </p:tav>
                                        <p:tav tm="100000">
                                          <p:val>
                                            <p:fltVal val="0"/>
                                          </p:val>
                                        </p:tav>
                                      </p:tavLst>
                                    </p:anim>
                                    <p:anim calcmode="lin" valueType="num">
                                      <p:cBhvr>
                                        <p:cTn id="9" dur="800" decel="100000" fill="hold"/>
                                        <p:tgtEl>
                                          <p:spTgt spid="697346"/>
                                        </p:tgtEl>
                                        <p:attrNameLst>
                                          <p:attrName>ppt_x</p:attrName>
                                        </p:attrNameLst>
                                      </p:cBhvr>
                                      <p:tavLst>
                                        <p:tav tm="0">
                                          <p:val>
                                            <p:strVal val="#ppt_x+0.4"/>
                                          </p:val>
                                        </p:tav>
                                        <p:tav tm="100000">
                                          <p:val>
                                            <p:strVal val="#ppt_x-0.05"/>
                                          </p:val>
                                        </p:tav>
                                      </p:tavLst>
                                    </p:anim>
                                    <p:anim calcmode="lin" valueType="num">
                                      <p:cBhvr>
                                        <p:cTn id="10" dur="800" decel="100000" fill="hold"/>
                                        <p:tgtEl>
                                          <p:spTgt spid="6973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973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97346"/>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697347">
                                            <p:txEl>
                                              <p:pRg st="0" end="0"/>
                                            </p:txEl>
                                          </p:spTgt>
                                        </p:tgtEl>
                                        <p:attrNameLst>
                                          <p:attrName>style.visibility</p:attrName>
                                        </p:attrNameLst>
                                      </p:cBhvr>
                                      <p:to>
                                        <p:strVal val="visible"/>
                                      </p:to>
                                    </p:set>
                                    <p:animEffect transition="in" filter="fade">
                                      <p:cBhvr>
                                        <p:cTn id="17" dur="800" decel="100000"/>
                                        <p:tgtEl>
                                          <p:spTgt spid="697347">
                                            <p:txEl>
                                              <p:pRg st="0" end="0"/>
                                            </p:txEl>
                                          </p:spTgt>
                                        </p:tgtEl>
                                      </p:cBhvr>
                                    </p:animEffect>
                                    <p:anim calcmode="lin" valueType="num">
                                      <p:cBhvr>
                                        <p:cTn id="18" dur="800" decel="100000" fill="hold"/>
                                        <p:tgtEl>
                                          <p:spTgt spid="697347">
                                            <p:txEl>
                                              <p:pRg st="0" end="0"/>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697347">
                                            <p:txEl>
                                              <p:pRg st="0" end="0"/>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697347">
                                            <p:txEl>
                                              <p:pRg st="0" end="0"/>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697347">
                                            <p:txEl>
                                              <p:pRg st="0" end="0"/>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697347">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697347">
                                            <p:txEl>
                                              <p:pRg st="1" end="1"/>
                                            </p:txEl>
                                          </p:spTgt>
                                        </p:tgtEl>
                                        <p:attrNameLst>
                                          <p:attrName>style.visibility</p:attrName>
                                        </p:attrNameLst>
                                      </p:cBhvr>
                                      <p:to>
                                        <p:strVal val="visible"/>
                                      </p:to>
                                    </p:set>
                                    <p:animEffect transition="in" filter="fade">
                                      <p:cBhvr>
                                        <p:cTn id="27" dur="800" decel="100000"/>
                                        <p:tgtEl>
                                          <p:spTgt spid="697347">
                                            <p:txEl>
                                              <p:pRg st="1" end="1"/>
                                            </p:txEl>
                                          </p:spTgt>
                                        </p:tgtEl>
                                      </p:cBhvr>
                                    </p:animEffect>
                                    <p:anim calcmode="lin" valueType="num">
                                      <p:cBhvr>
                                        <p:cTn id="28" dur="800" decel="100000" fill="hold"/>
                                        <p:tgtEl>
                                          <p:spTgt spid="697347">
                                            <p:txEl>
                                              <p:pRg st="1" end="1"/>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697347">
                                            <p:txEl>
                                              <p:pRg st="1" end="1"/>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697347">
                                            <p:txEl>
                                              <p:pRg st="1" end="1"/>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697347">
                                            <p:txEl>
                                              <p:pRg st="1" end="1"/>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697347">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697347">
                                            <p:txEl>
                                              <p:pRg st="2" end="2"/>
                                            </p:txEl>
                                          </p:spTgt>
                                        </p:tgtEl>
                                        <p:attrNameLst>
                                          <p:attrName>style.visibility</p:attrName>
                                        </p:attrNameLst>
                                      </p:cBhvr>
                                      <p:to>
                                        <p:strVal val="visible"/>
                                      </p:to>
                                    </p:set>
                                    <p:animEffect transition="in" filter="fade">
                                      <p:cBhvr>
                                        <p:cTn id="37" dur="800" decel="100000"/>
                                        <p:tgtEl>
                                          <p:spTgt spid="697347">
                                            <p:txEl>
                                              <p:pRg st="2" end="2"/>
                                            </p:txEl>
                                          </p:spTgt>
                                        </p:tgtEl>
                                      </p:cBhvr>
                                    </p:animEffect>
                                    <p:anim calcmode="lin" valueType="num">
                                      <p:cBhvr>
                                        <p:cTn id="38" dur="800" decel="100000" fill="hold"/>
                                        <p:tgtEl>
                                          <p:spTgt spid="697347">
                                            <p:txEl>
                                              <p:pRg st="2" end="2"/>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697347">
                                            <p:txEl>
                                              <p:pRg st="2" end="2"/>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697347">
                                            <p:txEl>
                                              <p:pRg st="2" end="2"/>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697347">
                                            <p:txEl>
                                              <p:pRg st="2" end="2"/>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697347">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697347">
                                            <p:txEl>
                                              <p:pRg st="3" end="3"/>
                                            </p:txEl>
                                          </p:spTgt>
                                        </p:tgtEl>
                                        <p:attrNameLst>
                                          <p:attrName>style.visibility</p:attrName>
                                        </p:attrNameLst>
                                      </p:cBhvr>
                                      <p:to>
                                        <p:strVal val="visible"/>
                                      </p:to>
                                    </p:set>
                                    <p:animEffect transition="in" filter="fade">
                                      <p:cBhvr>
                                        <p:cTn id="47" dur="800" decel="100000"/>
                                        <p:tgtEl>
                                          <p:spTgt spid="697347">
                                            <p:txEl>
                                              <p:pRg st="3" end="3"/>
                                            </p:txEl>
                                          </p:spTgt>
                                        </p:tgtEl>
                                      </p:cBhvr>
                                    </p:animEffect>
                                    <p:anim calcmode="lin" valueType="num">
                                      <p:cBhvr>
                                        <p:cTn id="48" dur="800" decel="100000" fill="hold"/>
                                        <p:tgtEl>
                                          <p:spTgt spid="697347">
                                            <p:txEl>
                                              <p:pRg st="3" end="3"/>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697347">
                                            <p:txEl>
                                              <p:pRg st="3" end="3"/>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697347">
                                            <p:txEl>
                                              <p:pRg st="3" end="3"/>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697347">
                                            <p:txEl>
                                              <p:pRg st="3" end="3"/>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697347">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grpId="0" nodeType="clickEffect">
                                  <p:stCondLst>
                                    <p:cond delay="0"/>
                                  </p:stCondLst>
                                  <p:childTnLst>
                                    <p:set>
                                      <p:cBhvr>
                                        <p:cTn id="56" dur="1" fill="hold">
                                          <p:stCondLst>
                                            <p:cond delay="0"/>
                                          </p:stCondLst>
                                        </p:cTn>
                                        <p:tgtEl>
                                          <p:spTgt spid="697347">
                                            <p:txEl>
                                              <p:pRg st="4" end="4"/>
                                            </p:txEl>
                                          </p:spTgt>
                                        </p:tgtEl>
                                        <p:attrNameLst>
                                          <p:attrName>style.visibility</p:attrName>
                                        </p:attrNameLst>
                                      </p:cBhvr>
                                      <p:to>
                                        <p:strVal val="visible"/>
                                      </p:to>
                                    </p:set>
                                    <p:animEffect transition="in" filter="fade">
                                      <p:cBhvr>
                                        <p:cTn id="57" dur="800" decel="100000"/>
                                        <p:tgtEl>
                                          <p:spTgt spid="697347">
                                            <p:txEl>
                                              <p:pRg st="4" end="4"/>
                                            </p:txEl>
                                          </p:spTgt>
                                        </p:tgtEl>
                                      </p:cBhvr>
                                    </p:animEffect>
                                    <p:anim calcmode="lin" valueType="num">
                                      <p:cBhvr>
                                        <p:cTn id="58" dur="800" decel="100000" fill="hold"/>
                                        <p:tgtEl>
                                          <p:spTgt spid="697347">
                                            <p:txEl>
                                              <p:pRg st="4" end="4"/>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697347">
                                            <p:txEl>
                                              <p:pRg st="4" end="4"/>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697347">
                                            <p:txEl>
                                              <p:pRg st="4" end="4"/>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697347">
                                            <p:txEl>
                                              <p:pRg st="4" end="4"/>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697347">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grpId="0" nodeType="clickEffect">
                                  <p:stCondLst>
                                    <p:cond delay="0"/>
                                  </p:stCondLst>
                                  <p:childTnLst>
                                    <p:set>
                                      <p:cBhvr>
                                        <p:cTn id="66" dur="1" fill="hold">
                                          <p:stCondLst>
                                            <p:cond delay="0"/>
                                          </p:stCondLst>
                                        </p:cTn>
                                        <p:tgtEl>
                                          <p:spTgt spid="697347">
                                            <p:txEl>
                                              <p:pRg st="5" end="5"/>
                                            </p:txEl>
                                          </p:spTgt>
                                        </p:tgtEl>
                                        <p:attrNameLst>
                                          <p:attrName>style.visibility</p:attrName>
                                        </p:attrNameLst>
                                      </p:cBhvr>
                                      <p:to>
                                        <p:strVal val="visible"/>
                                      </p:to>
                                    </p:set>
                                    <p:animEffect transition="in" filter="fade">
                                      <p:cBhvr>
                                        <p:cTn id="67" dur="800" decel="100000"/>
                                        <p:tgtEl>
                                          <p:spTgt spid="697347">
                                            <p:txEl>
                                              <p:pRg st="5" end="5"/>
                                            </p:txEl>
                                          </p:spTgt>
                                        </p:tgtEl>
                                      </p:cBhvr>
                                    </p:animEffect>
                                    <p:anim calcmode="lin" valueType="num">
                                      <p:cBhvr>
                                        <p:cTn id="68" dur="800" decel="100000" fill="hold"/>
                                        <p:tgtEl>
                                          <p:spTgt spid="697347">
                                            <p:txEl>
                                              <p:pRg st="5" end="5"/>
                                            </p:txEl>
                                          </p:spTgt>
                                        </p:tgtEl>
                                        <p:attrNameLst>
                                          <p:attrName>style.rotation</p:attrName>
                                        </p:attrNameLst>
                                      </p:cBhvr>
                                      <p:tavLst>
                                        <p:tav tm="0">
                                          <p:val>
                                            <p:fltVal val="-90"/>
                                          </p:val>
                                        </p:tav>
                                        <p:tav tm="100000">
                                          <p:val>
                                            <p:fltVal val="0"/>
                                          </p:val>
                                        </p:tav>
                                      </p:tavLst>
                                    </p:anim>
                                    <p:anim calcmode="lin" valueType="num">
                                      <p:cBhvr>
                                        <p:cTn id="69" dur="800" decel="100000" fill="hold"/>
                                        <p:tgtEl>
                                          <p:spTgt spid="697347">
                                            <p:txEl>
                                              <p:pRg st="5" end="5"/>
                                            </p:txEl>
                                          </p:spTgt>
                                        </p:tgtEl>
                                        <p:attrNameLst>
                                          <p:attrName>ppt_x</p:attrName>
                                        </p:attrNameLst>
                                      </p:cBhvr>
                                      <p:tavLst>
                                        <p:tav tm="0">
                                          <p:val>
                                            <p:strVal val="#ppt_x+0.4"/>
                                          </p:val>
                                        </p:tav>
                                        <p:tav tm="100000">
                                          <p:val>
                                            <p:strVal val="#ppt_x-0.05"/>
                                          </p:val>
                                        </p:tav>
                                      </p:tavLst>
                                    </p:anim>
                                    <p:anim calcmode="lin" valueType="num">
                                      <p:cBhvr>
                                        <p:cTn id="70" dur="800" decel="100000" fill="hold"/>
                                        <p:tgtEl>
                                          <p:spTgt spid="697347">
                                            <p:txEl>
                                              <p:pRg st="5" end="5"/>
                                            </p:txEl>
                                          </p:spTgt>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697347">
                                            <p:txEl>
                                              <p:pRg st="5" end="5"/>
                                            </p:txEl>
                                          </p:spTgt>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697347">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0" presetClass="entr" presetSubtype="0" fill="hold" grpId="0" nodeType="clickEffect">
                                  <p:stCondLst>
                                    <p:cond delay="0"/>
                                  </p:stCondLst>
                                  <p:childTnLst>
                                    <p:set>
                                      <p:cBhvr>
                                        <p:cTn id="76" dur="1" fill="hold">
                                          <p:stCondLst>
                                            <p:cond delay="0"/>
                                          </p:stCondLst>
                                        </p:cTn>
                                        <p:tgtEl>
                                          <p:spTgt spid="697347">
                                            <p:txEl>
                                              <p:pRg st="6" end="6"/>
                                            </p:txEl>
                                          </p:spTgt>
                                        </p:tgtEl>
                                        <p:attrNameLst>
                                          <p:attrName>style.visibility</p:attrName>
                                        </p:attrNameLst>
                                      </p:cBhvr>
                                      <p:to>
                                        <p:strVal val="visible"/>
                                      </p:to>
                                    </p:set>
                                    <p:animEffect transition="in" filter="fade">
                                      <p:cBhvr>
                                        <p:cTn id="77" dur="800" decel="100000"/>
                                        <p:tgtEl>
                                          <p:spTgt spid="697347">
                                            <p:txEl>
                                              <p:pRg st="6" end="6"/>
                                            </p:txEl>
                                          </p:spTgt>
                                        </p:tgtEl>
                                      </p:cBhvr>
                                    </p:animEffect>
                                    <p:anim calcmode="lin" valueType="num">
                                      <p:cBhvr>
                                        <p:cTn id="78" dur="800" decel="100000" fill="hold"/>
                                        <p:tgtEl>
                                          <p:spTgt spid="697347">
                                            <p:txEl>
                                              <p:pRg st="6" end="6"/>
                                            </p:txEl>
                                          </p:spTgt>
                                        </p:tgtEl>
                                        <p:attrNameLst>
                                          <p:attrName>style.rotation</p:attrName>
                                        </p:attrNameLst>
                                      </p:cBhvr>
                                      <p:tavLst>
                                        <p:tav tm="0">
                                          <p:val>
                                            <p:fltVal val="-90"/>
                                          </p:val>
                                        </p:tav>
                                        <p:tav tm="100000">
                                          <p:val>
                                            <p:fltVal val="0"/>
                                          </p:val>
                                        </p:tav>
                                      </p:tavLst>
                                    </p:anim>
                                    <p:anim calcmode="lin" valueType="num">
                                      <p:cBhvr>
                                        <p:cTn id="79" dur="800" decel="100000" fill="hold"/>
                                        <p:tgtEl>
                                          <p:spTgt spid="697347">
                                            <p:txEl>
                                              <p:pRg st="6" end="6"/>
                                            </p:txEl>
                                          </p:spTgt>
                                        </p:tgtEl>
                                        <p:attrNameLst>
                                          <p:attrName>ppt_x</p:attrName>
                                        </p:attrNameLst>
                                      </p:cBhvr>
                                      <p:tavLst>
                                        <p:tav tm="0">
                                          <p:val>
                                            <p:strVal val="#ppt_x+0.4"/>
                                          </p:val>
                                        </p:tav>
                                        <p:tav tm="100000">
                                          <p:val>
                                            <p:strVal val="#ppt_x-0.05"/>
                                          </p:val>
                                        </p:tav>
                                      </p:tavLst>
                                    </p:anim>
                                    <p:anim calcmode="lin" valueType="num">
                                      <p:cBhvr>
                                        <p:cTn id="80" dur="800" decel="100000" fill="hold"/>
                                        <p:tgtEl>
                                          <p:spTgt spid="697347">
                                            <p:txEl>
                                              <p:pRg st="6" end="6"/>
                                            </p:txEl>
                                          </p:spTgt>
                                        </p:tgtEl>
                                        <p:attrNameLst>
                                          <p:attrName>ppt_y</p:attrName>
                                        </p:attrNameLst>
                                      </p:cBhvr>
                                      <p:tavLst>
                                        <p:tav tm="0">
                                          <p:val>
                                            <p:strVal val="#ppt_y-0.4"/>
                                          </p:val>
                                        </p:tav>
                                        <p:tav tm="100000">
                                          <p:val>
                                            <p:strVal val="#ppt_y+0.1"/>
                                          </p:val>
                                        </p:tav>
                                      </p:tavLst>
                                    </p:anim>
                                    <p:anim calcmode="lin" valueType="num">
                                      <p:cBhvr>
                                        <p:cTn id="81" dur="200" accel="100000" fill="hold">
                                          <p:stCondLst>
                                            <p:cond delay="800"/>
                                          </p:stCondLst>
                                        </p:cTn>
                                        <p:tgtEl>
                                          <p:spTgt spid="697347">
                                            <p:txEl>
                                              <p:pRg st="6" end="6"/>
                                            </p:txEl>
                                          </p:spTgt>
                                        </p:tgtEl>
                                        <p:attrNameLst>
                                          <p:attrName>ppt_x</p:attrName>
                                        </p:attrNameLst>
                                      </p:cBhvr>
                                      <p:tavLst>
                                        <p:tav tm="0">
                                          <p:val>
                                            <p:strVal val="#ppt_x-0.05"/>
                                          </p:val>
                                        </p:tav>
                                        <p:tav tm="100000">
                                          <p:val>
                                            <p:strVal val="#ppt_x"/>
                                          </p:val>
                                        </p:tav>
                                      </p:tavLst>
                                    </p:anim>
                                    <p:anim calcmode="lin" valueType="num">
                                      <p:cBhvr>
                                        <p:cTn id="82" dur="200" accel="100000" fill="hold">
                                          <p:stCondLst>
                                            <p:cond delay="800"/>
                                          </p:stCondLst>
                                        </p:cTn>
                                        <p:tgtEl>
                                          <p:spTgt spid="697347">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0" presetClass="entr" presetSubtype="0" fill="hold" grpId="0" nodeType="clickEffect">
                                  <p:stCondLst>
                                    <p:cond delay="0"/>
                                  </p:stCondLst>
                                  <p:childTnLst>
                                    <p:set>
                                      <p:cBhvr>
                                        <p:cTn id="86" dur="1" fill="hold">
                                          <p:stCondLst>
                                            <p:cond delay="0"/>
                                          </p:stCondLst>
                                        </p:cTn>
                                        <p:tgtEl>
                                          <p:spTgt spid="697347">
                                            <p:txEl>
                                              <p:pRg st="7" end="7"/>
                                            </p:txEl>
                                          </p:spTgt>
                                        </p:tgtEl>
                                        <p:attrNameLst>
                                          <p:attrName>style.visibility</p:attrName>
                                        </p:attrNameLst>
                                      </p:cBhvr>
                                      <p:to>
                                        <p:strVal val="visible"/>
                                      </p:to>
                                    </p:set>
                                    <p:animEffect transition="in" filter="fade">
                                      <p:cBhvr>
                                        <p:cTn id="87" dur="800" decel="100000"/>
                                        <p:tgtEl>
                                          <p:spTgt spid="697347">
                                            <p:txEl>
                                              <p:pRg st="7" end="7"/>
                                            </p:txEl>
                                          </p:spTgt>
                                        </p:tgtEl>
                                      </p:cBhvr>
                                    </p:animEffect>
                                    <p:anim calcmode="lin" valueType="num">
                                      <p:cBhvr>
                                        <p:cTn id="88" dur="800" decel="100000" fill="hold"/>
                                        <p:tgtEl>
                                          <p:spTgt spid="697347">
                                            <p:txEl>
                                              <p:pRg st="7" end="7"/>
                                            </p:txEl>
                                          </p:spTgt>
                                        </p:tgtEl>
                                        <p:attrNameLst>
                                          <p:attrName>style.rotation</p:attrName>
                                        </p:attrNameLst>
                                      </p:cBhvr>
                                      <p:tavLst>
                                        <p:tav tm="0">
                                          <p:val>
                                            <p:fltVal val="-90"/>
                                          </p:val>
                                        </p:tav>
                                        <p:tav tm="100000">
                                          <p:val>
                                            <p:fltVal val="0"/>
                                          </p:val>
                                        </p:tav>
                                      </p:tavLst>
                                    </p:anim>
                                    <p:anim calcmode="lin" valueType="num">
                                      <p:cBhvr>
                                        <p:cTn id="89" dur="800" decel="100000" fill="hold"/>
                                        <p:tgtEl>
                                          <p:spTgt spid="697347">
                                            <p:txEl>
                                              <p:pRg st="7" end="7"/>
                                            </p:txEl>
                                          </p:spTgt>
                                        </p:tgtEl>
                                        <p:attrNameLst>
                                          <p:attrName>ppt_x</p:attrName>
                                        </p:attrNameLst>
                                      </p:cBhvr>
                                      <p:tavLst>
                                        <p:tav tm="0">
                                          <p:val>
                                            <p:strVal val="#ppt_x+0.4"/>
                                          </p:val>
                                        </p:tav>
                                        <p:tav tm="100000">
                                          <p:val>
                                            <p:strVal val="#ppt_x-0.05"/>
                                          </p:val>
                                        </p:tav>
                                      </p:tavLst>
                                    </p:anim>
                                    <p:anim calcmode="lin" valueType="num">
                                      <p:cBhvr>
                                        <p:cTn id="90" dur="800" decel="100000" fill="hold"/>
                                        <p:tgtEl>
                                          <p:spTgt spid="697347">
                                            <p:txEl>
                                              <p:pRg st="7" end="7"/>
                                            </p:txEl>
                                          </p:spTgt>
                                        </p:tgtEl>
                                        <p:attrNameLst>
                                          <p:attrName>ppt_y</p:attrName>
                                        </p:attrNameLst>
                                      </p:cBhvr>
                                      <p:tavLst>
                                        <p:tav tm="0">
                                          <p:val>
                                            <p:strVal val="#ppt_y-0.4"/>
                                          </p:val>
                                        </p:tav>
                                        <p:tav tm="100000">
                                          <p:val>
                                            <p:strVal val="#ppt_y+0.1"/>
                                          </p:val>
                                        </p:tav>
                                      </p:tavLst>
                                    </p:anim>
                                    <p:anim calcmode="lin" valueType="num">
                                      <p:cBhvr>
                                        <p:cTn id="91" dur="200" accel="100000" fill="hold">
                                          <p:stCondLst>
                                            <p:cond delay="800"/>
                                          </p:stCondLst>
                                        </p:cTn>
                                        <p:tgtEl>
                                          <p:spTgt spid="697347">
                                            <p:txEl>
                                              <p:pRg st="7" end="7"/>
                                            </p:txEl>
                                          </p:spTgt>
                                        </p:tgtEl>
                                        <p:attrNameLst>
                                          <p:attrName>ppt_x</p:attrName>
                                        </p:attrNameLst>
                                      </p:cBhvr>
                                      <p:tavLst>
                                        <p:tav tm="0">
                                          <p:val>
                                            <p:strVal val="#ppt_x-0.05"/>
                                          </p:val>
                                        </p:tav>
                                        <p:tav tm="100000">
                                          <p:val>
                                            <p:strVal val="#ppt_x"/>
                                          </p:val>
                                        </p:tav>
                                      </p:tavLst>
                                    </p:anim>
                                    <p:anim calcmode="lin" valueType="num">
                                      <p:cBhvr>
                                        <p:cTn id="92" dur="200" accel="100000" fill="hold">
                                          <p:stCondLst>
                                            <p:cond delay="800"/>
                                          </p:stCondLst>
                                        </p:cTn>
                                        <p:tgtEl>
                                          <p:spTgt spid="697347">
                                            <p:txEl>
                                              <p:pRg st="7" end="7"/>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7346" grpId="0"/>
      <p:bldP spid="697347" grpId="0" build="p"/>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445"/>
            <a:ext cx="8775760" cy="1038896"/>
          </a:xfrm>
        </p:spPr>
        <p:txBody>
          <a:bodyPr>
            <a:normAutofit fontScale="90000"/>
          </a:bodyPr>
          <a:lstStyle/>
          <a:p>
            <a:r>
              <a:rPr lang="en-US" b="1" u="sng" dirty="0"/>
              <a:t>SYSTEMIC ANTIFUNGAL DRUGS FOR MUCOCUTANEOUS INFECTIONS</a:t>
            </a:r>
            <a:endParaRPr lang="en-US" dirty="0"/>
          </a:p>
        </p:txBody>
      </p:sp>
      <p:sp>
        <p:nvSpPr>
          <p:cNvPr id="3" name="Content Placeholder 2"/>
          <p:cNvSpPr>
            <a:spLocks noGrp="1"/>
          </p:cNvSpPr>
          <p:nvPr>
            <p:ph idx="1"/>
          </p:nvPr>
        </p:nvSpPr>
        <p:spPr>
          <a:xfrm>
            <a:off x="412123" y="1275008"/>
            <a:ext cx="10135673" cy="5447763"/>
          </a:xfrm>
        </p:spPr>
        <p:txBody>
          <a:bodyPr>
            <a:noAutofit/>
          </a:bodyPr>
          <a:lstStyle/>
          <a:p>
            <a:r>
              <a:rPr lang="en-US" sz="2800" b="1" dirty="0" err="1"/>
              <a:t>Griseofulvin</a:t>
            </a:r>
            <a:endParaRPr lang="en-US" sz="2800" dirty="0"/>
          </a:p>
          <a:p>
            <a:r>
              <a:rPr lang="en-US" sz="2800" b="1" dirty="0" err="1"/>
              <a:t>Terbinafine</a:t>
            </a:r>
            <a:r>
              <a:rPr lang="en-US" sz="2800" b="1" dirty="0"/>
              <a:t> (</a:t>
            </a:r>
            <a:r>
              <a:rPr lang="en-US" sz="2800" b="1" dirty="0" err="1"/>
              <a:t>lamisil</a:t>
            </a:r>
            <a:r>
              <a:rPr lang="en-US" sz="2800" b="1" dirty="0"/>
              <a:t>)</a:t>
            </a:r>
            <a:endParaRPr lang="en-US" sz="2800" dirty="0"/>
          </a:p>
          <a:p>
            <a:pPr marL="0" indent="0">
              <a:buNone/>
            </a:pPr>
            <a:endParaRPr lang="en-US" sz="2800" dirty="0"/>
          </a:p>
          <a:p>
            <a:pPr marL="0" indent="0">
              <a:buNone/>
            </a:pPr>
            <a:r>
              <a:rPr lang="en-US" sz="2800" b="1" u="sng" dirty="0"/>
              <a:t>TOPICAL ANTIFUNGAL THERAPY</a:t>
            </a:r>
            <a:endParaRPr lang="en-US" sz="2800" dirty="0"/>
          </a:p>
          <a:p>
            <a:pPr marL="0" lvl="0" indent="0">
              <a:buNone/>
            </a:pPr>
            <a:r>
              <a:rPr lang="en-US" sz="2800" b="1" dirty="0"/>
              <a:t>E.G </a:t>
            </a:r>
            <a:r>
              <a:rPr lang="en-US" sz="2800" b="1" dirty="0" err="1"/>
              <a:t>Nystatin</a:t>
            </a:r>
            <a:r>
              <a:rPr lang="en-US" sz="2800" b="1" dirty="0"/>
              <a:t> (</a:t>
            </a:r>
            <a:r>
              <a:rPr lang="en-US" sz="2800" b="1" dirty="0" err="1"/>
              <a:t>mycostatin</a:t>
            </a:r>
            <a:r>
              <a:rPr lang="en-US" sz="2800" b="1" dirty="0"/>
              <a:t>, </a:t>
            </a:r>
            <a:r>
              <a:rPr lang="en-US" sz="2800" b="1" dirty="0" err="1"/>
              <a:t>nilstat</a:t>
            </a:r>
            <a:r>
              <a:rPr lang="en-US" sz="2800" b="1" dirty="0"/>
              <a:t>, </a:t>
            </a:r>
            <a:r>
              <a:rPr lang="en-US" sz="2800" b="1" dirty="0" err="1"/>
              <a:t>nyaderm</a:t>
            </a:r>
            <a:r>
              <a:rPr lang="en-US" sz="2800" b="1" dirty="0"/>
              <a:t>, </a:t>
            </a:r>
            <a:r>
              <a:rPr lang="en-US" sz="2800" b="1" dirty="0" err="1"/>
              <a:t>nadostine</a:t>
            </a:r>
            <a:r>
              <a:rPr lang="en-US" sz="2800" b="1" dirty="0"/>
              <a:t>)</a:t>
            </a:r>
            <a:endParaRPr lang="en-US" sz="2800" dirty="0"/>
          </a:p>
          <a:p>
            <a:pPr lvl="0"/>
            <a:r>
              <a:rPr lang="en-US" sz="2800" b="1" dirty="0"/>
              <a:t>Topical azoles</a:t>
            </a:r>
            <a:r>
              <a:rPr lang="en-US" sz="2800" dirty="0"/>
              <a:t> – </a:t>
            </a:r>
            <a:r>
              <a:rPr lang="en-US" sz="2800" dirty="0" err="1"/>
              <a:t>clotrimazole</a:t>
            </a:r>
            <a:r>
              <a:rPr lang="en-US" sz="2800" dirty="0"/>
              <a:t>, ketoconazole and </a:t>
            </a:r>
            <a:r>
              <a:rPr lang="en-US" sz="2800" dirty="0" err="1"/>
              <a:t>miconazole</a:t>
            </a:r>
            <a:r>
              <a:rPr lang="en-US" sz="2800" dirty="0"/>
              <a:t> and </a:t>
            </a:r>
            <a:r>
              <a:rPr lang="en-US" sz="2800" dirty="0" err="1"/>
              <a:t>econazole</a:t>
            </a:r>
            <a:r>
              <a:rPr lang="en-US" sz="2800" dirty="0"/>
              <a:t> (</a:t>
            </a:r>
            <a:r>
              <a:rPr lang="en-US" sz="2800" dirty="0" err="1"/>
              <a:t>spectazole</a:t>
            </a:r>
            <a:r>
              <a:rPr lang="en-US" sz="2800" dirty="0"/>
              <a:t>)</a:t>
            </a:r>
          </a:p>
          <a:p>
            <a:pPr lvl="0"/>
            <a:r>
              <a:rPr lang="en-US" sz="2800" b="1" dirty="0"/>
              <a:t>Topical </a:t>
            </a:r>
            <a:r>
              <a:rPr lang="en-US" sz="2800" b="1" dirty="0" err="1"/>
              <a:t>allylamines</a:t>
            </a:r>
            <a:r>
              <a:rPr lang="en-US" sz="2800" dirty="0"/>
              <a:t> – </a:t>
            </a:r>
            <a:r>
              <a:rPr lang="en-US" sz="2800" dirty="0" err="1"/>
              <a:t>Terbinafine</a:t>
            </a:r>
            <a:r>
              <a:rPr lang="en-US" sz="2800" dirty="0"/>
              <a:t>, </a:t>
            </a:r>
            <a:r>
              <a:rPr lang="en-US" sz="2800" dirty="0" err="1"/>
              <a:t>tolnaftate</a:t>
            </a:r>
            <a:r>
              <a:rPr lang="en-US" sz="2800" dirty="0"/>
              <a:t> and </a:t>
            </a:r>
            <a:r>
              <a:rPr lang="en-US" sz="2800" dirty="0" err="1"/>
              <a:t>naftifine</a:t>
            </a:r>
            <a:r>
              <a:rPr lang="en-US" sz="2800" dirty="0"/>
              <a:t> are  available as topical creams. Both are effective for treatment of </a:t>
            </a:r>
            <a:r>
              <a:rPr lang="en-US" sz="2800" dirty="0" err="1"/>
              <a:t>tinea</a:t>
            </a:r>
            <a:r>
              <a:rPr lang="en-US" sz="2800" dirty="0"/>
              <a:t> </a:t>
            </a:r>
            <a:r>
              <a:rPr lang="en-US" sz="2800" dirty="0" err="1"/>
              <a:t>cruris</a:t>
            </a:r>
            <a:r>
              <a:rPr lang="en-US" sz="2800" dirty="0"/>
              <a:t> and </a:t>
            </a:r>
            <a:r>
              <a:rPr lang="en-US" sz="2800" dirty="0" err="1"/>
              <a:t>tinea</a:t>
            </a:r>
            <a:r>
              <a:rPr lang="en-US" sz="2800" dirty="0"/>
              <a:t> </a:t>
            </a:r>
            <a:r>
              <a:rPr lang="en-US" sz="2800" dirty="0" err="1"/>
              <a:t>corporis</a:t>
            </a:r>
            <a:r>
              <a:rPr lang="en-US" sz="2800" dirty="0"/>
              <a:t>. </a:t>
            </a:r>
          </a:p>
          <a:p>
            <a:endParaRPr lang="en-US" sz="2800" dirty="0"/>
          </a:p>
        </p:txBody>
      </p:sp>
    </p:spTree>
    <p:extLst>
      <p:ext uri="{BB962C8B-B14F-4D97-AF65-F5344CB8AC3E}">
        <p14:creationId xmlns:p14="http://schemas.microsoft.com/office/powerpoint/2010/main" val="231625158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4808" y="94445"/>
            <a:ext cx="7921720" cy="1058494"/>
          </a:xfrm>
        </p:spPr>
        <p:txBody>
          <a:bodyPr>
            <a:normAutofit/>
          </a:bodyPr>
          <a:lstStyle/>
          <a:p>
            <a:r>
              <a:rPr lang="en-US" dirty="0"/>
              <a:t>Pharmacokinetic</a:t>
            </a:r>
          </a:p>
        </p:txBody>
      </p:sp>
      <p:sp>
        <p:nvSpPr>
          <p:cNvPr id="3" name="Content Placeholder 2"/>
          <p:cNvSpPr>
            <a:spLocks noGrp="1"/>
          </p:cNvSpPr>
          <p:nvPr>
            <p:ph idx="1"/>
          </p:nvPr>
        </p:nvSpPr>
        <p:spPr>
          <a:xfrm>
            <a:off x="231820" y="1245704"/>
            <a:ext cx="10122794" cy="5477068"/>
          </a:xfrm>
        </p:spPr>
        <p:txBody>
          <a:bodyPr>
            <a:noAutofit/>
          </a:bodyPr>
          <a:lstStyle/>
          <a:p>
            <a:r>
              <a:rPr lang="en-US" sz="2800" dirty="0"/>
              <a:t>Highly bound to plasma proteins.</a:t>
            </a:r>
          </a:p>
          <a:p>
            <a:r>
              <a:rPr lang="en-US" sz="2800" dirty="0"/>
              <a:t>Penetrates poorly CSF, bronchial secretions, aqueous humor, muscle and bones. </a:t>
            </a:r>
            <a:r>
              <a:rPr lang="en-US" sz="2800" dirty="0" err="1"/>
              <a:t>Metabolised</a:t>
            </a:r>
            <a:r>
              <a:rPr lang="en-US" sz="2800" dirty="0"/>
              <a:t> by liver, excreted in urine and </a:t>
            </a:r>
            <a:r>
              <a:rPr lang="en-US" sz="2800" dirty="0" err="1"/>
              <a:t>breastmilk</a:t>
            </a:r>
            <a:r>
              <a:rPr lang="en-US" sz="2800" dirty="0"/>
              <a:t> (amphotericin B); bile and feces, require acid pH for absorption(azoles).</a:t>
            </a:r>
          </a:p>
          <a:p>
            <a:pPr marL="0" indent="0">
              <a:buNone/>
            </a:pPr>
            <a:endParaRPr lang="en-US" sz="2800" dirty="0"/>
          </a:p>
          <a:p>
            <a:pPr marL="0" indent="0">
              <a:buNone/>
            </a:pPr>
            <a:r>
              <a:rPr lang="en-US" sz="2800" b="1" i="1" dirty="0"/>
              <a:t>Pharmacodynamic</a:t>
            </a:r>
            <a:endParaRPr lang="en-US" sz="2800" dirty="0"/>
          </a:p>
          <a:p>
            <a:r>
              <a:rPr lang="en-US" sz="2800" dirty="0"/>
              <a:t>Binds to sterols in the fungal cell membranes which changes membrane permeability and allows loss of potassium and small molecules from cells. This action results in cell impairment or death.</a:t>
            </a:r>
          </a:p>
          <a:p>
            <a:endParaRPr lang="en-US" sz="2800" dirty="0"/>
          </a:p>
          <a:p>
            <a:endParaRPr lang="en-US" sz="2800" dirty="0"/>
          </a:p>
        </p:txBody>
      </p:sp>
    </p:spTree>
    <p:extLst>
      <p:ext uri="{BB962C8B-B14F-4D97-AF65-F5344CB8AC3E}">
        <p14:creationId xmlns:p14="http://schemas.microsoft.com/office/powerpoint/2010/main" val="380788277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209" y="-1"/>
            <a:ext cx="6069495" cy="1007165"/>
          </a:xfrm>
        </p:spPr>
        <p:txBody>
          <a:bodyPr>
            <a:normAutofit/>
          </a:bodyPr>
          <a:lstStyle/>
          <a:p>
            <a:r>
              <a:rPr lang="en-US" b="1" u="sng" dirty="0"/>
              <a:t>NYSTATIN</a:t>
            </a:r>
            <a:endParaRPr lang="en-US" dirty="0"/>
          </a:p>
        </p:txBody>
      </p:sp>
      <p:sp>
        <p:nvSpPr>
          <p:cNvPr id="3" name="Content Placeholder 2"/>
          <p:cNvSpPr>
            <a:spLocks noGrp="1"/>
          </p:cNvSpPr>
          <p:nvPr>
            <p:ph idx="1"/>
          </p:nvPr>
        </p:nvSpPr>
        <p:spPr>
          <a:xfrm>
            <a:off x="334850" y="1139687"/>
            <a:ext cx="10728101" cy="5518690"/>
          </a:xfrm>
        </p:spPr>
        <p:txBody>
          <a:bodyPr>
            <a:normAutofit fontScale="92500" lnSpcReduction="10000"/>
          </a:bodyPr>
          <a:lstStyle/>
          <a:p>
            <a:pPr marL="0" indent="0">
              <a:buNone/>
            </a:pPr>
            <a:r>
              <a:rPr lang="en-US" sz="3200" b="1" i="1" dirty="0"/>
              <a:t>Pharmacokinetic</a:t>
            </a:r>
            <a:endParaRPr lang="en-US" sz="3200" b="1" dirty="0"/>
          </a:p>
          <a:p>
            <a:r>
              <a:rPr lang="en-US" sz="3200" dirty="0"/>
              <a:t>Binds to walls of fungi disrupting its integrity. Poor oral absorption therefore treats infections of the intestinal tract or  is applied locally. </a:t>
            </a:r>
          </a:p>
          <a:p>
            <a:pPr marL="0" indent="0">
              <a:buNone/>
            </a:pPr>
            <a:endParaRPr lang="en-US" sz="3200" dirty="0"/>
          </a:p>
          <a:p>
            <a:pPr marL="0" indent="0">
              <a:buNone/>
            </a:pPr>
            <a:r>
              <a:rPr lang="en-US" sz="3200" b="1" dirty="0"/>
              <a:t> </a:t>
            </a:r>
            <a:r>
              <a:rPr lang="en-US" sz="3200" b="1" i="1" dirty="0"/>
              <a:t>Clinical uses</a:t>
            </a:r>
            <a:endParaRPr lang="en-US" sz="3200" b="1" dirty="0"/>
          </a:p>
          <a:p>
            <a:pPr lvl="0"/>
            <a:r>
              <a:rPr lang="en-US" sz="3200" dirty="0"/>
              <a:t>Treats candida infections of the oral mucous membranes and the GIT .</a:t>
            </a:r>
          </a:p>
          <a:p>
            <a:pPr lvl="0"/>
            <a:endParaRPr lang="en-US" sz="3200" dirty="0"/>
          </a:p>
          <a:p>
            <a:pPr marL="0" lvl="0" indent="0">
              <a:buNone/>
            </a:pPr>
            <a:r>
              <a:rPr lang="en-US" sz="3200" b="1" i="1" dirty="0"/>
              <a:t>Unwanted effects</a:t>
            </a:r>
          </a:p>
          <a:p>
            <a:pPr marL="0" lvl="0" indent="0">
              <a:buNone/>
            </a:pPr>
            <a:r>
              <a:rPr lang="en-US" sz="3200" dirty="0"/>
              <a:t>May include NVD</a:t>
            </a:r>
          </a:p>
          <a:p>
            <a:pPr marL="0" indent="0">
              <a:buNone/>
            </a:pPr>
            <a:r>
              <a:rPr lang="en-US" sz="3200" b="1" dirty="0"/>
              <a:t> </a:t>
            </a:r>
            <a:endParaRPr lang="en-US" sz="3200" dirty="0"/>
          </a:p>
          <a:p>
            <a:endParaRPr lang="en-US" dirty="0"/>
          </a:p>
        </p:txBody>
      </p:sp>
    </p:spTree>
    <p:extLst>
      <p:ext uri="{BB962C8B-B14F-4D97-AF65-F5344CB8AC3E}">
        <p14:creationId xmlns:p14="http://schemas.microsoft.com/office/powerpoint/2010/main" val="294066482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245" y="-1"/>
            <a:ext cx="9579642" cy="1404731"/>
          </a:xfrm>
        </p:spPr>
        <p:txBody>
          <a:bodyPr>
            <a:normAutofit/>
          </a:bodyPr>
          <a:lstStyle/>
          <a:p>
            <a:r>
              <a:rPr lang="en-US" b="1" u="sng" dirty="0"/>
              <a:t>CLOTRIMAZOLE AND MICONAZOLE</a:t>
            </a:r>
            <a:endParaRPr lang="en-US" dirty="0"/>
          </a:p>
        </p:txBody>
      </p:sp>
      <p:sp>
        <p:nvSpPr>
          <p:cNvPr id="3" name="Content Placeholder 2"/>
          <p:cNvSpPr>
            <a:spLocks noGrp="1"/>
          </p:cNvSpPr>
          <p:nvPr>
            <p:ph idx="1"/>
          </p:nvPr>
        </p:nvSpPr>
        <p:spPr>
          <a:xfrm>
            <a:off x="167424" y="1166190"/>
            <a:ext cx="12024576" cy="5691809"/>
          </a:xfrm>
        </p:spPr>
        <p:txBody>
          <a:bodyPr>
            <a:noAutofit/>
          </a:bodyPr>
          <a:lstStyle/>
          <a:p>
            <a:pPr marL="0" indent="0">
              <a:buNone/>
            </a:pPr>
            <a:r>
              <a:rPr lang="en-US" sz="2800" b="1" i="1" dirty="0"/>
              <a:t>Clinical uses</a:t>
            </a:r>
            <a:endParaRPr lang="en-US" sz="2800" dirty="0"/>
          </a:p>
          <a:p>
            <a:pPr lvl="0"/>
            <a:r>
              <a:rPr lang="en-US" sz="2800" dirty="0"/>
              <a:t>Effective treatment of vaginal candidiasis – </a:t>
            </a:r>
            <a:r>
              <a:rPr lang="en-US" sz="2800" dirty="0" err="1"/>
              <a:t>clotrimazole</a:t>
            </a:r>
            <a:r>
              <a:rPr lang="en-US" sz="2800" dirty="0"/>
              <a:t> vaginal </a:t>
            </a:r>
            <a:r>
              <a:rPr lang="en-US" sz="2800" dirty="0" err="1"/>
              <a:t>pessaries</a:t>
            </a:r>
            <a:endParaRPr lang="en-US" sz="2800" dirty="0"/>
          </a:p>
          <a:p>
            <a:pPr lvl="0"/>
            <a:r>
              <a:rPr lang="en-US" sz="2800" dirty="0"/>
              <a:t>Oropharyngeal infections and oral candidiasis in children – </a:t>
            </a:r>
            <a:r>
              <a:rPr lang="en-US" sz="2800" dirty="0" err="1"/>
              <a:t>miconazole</a:t>
            </a:r>
            <a:r>
              <a:rPr lang="en-US" sz="2800" dirty="0"/>
              <a:t> gel</a:t>
            </a:r>
          </a:p>
          <a:p>
            <a:pPr marL="0" indent="0">
              <a:buNone/>
            </a:pPr>
            <a:r>
              <a:rPr lang="en-US" sz="2800" b="1" u="sng" dirty="0"/>
              <a:t>KETOCONAZOLE</a:t>
            </a:r>
            <a:endParaRPr lang="en-US" sz="2800" dirty="0"/>
          </a:p>
          <a:p>
            <a:r>
              <a:rPr lang="en-US" sz="2800" dirty="0"/>
              <a:t>Well absorbed orally but poor topical absorption</a:t>
            </a:r>
          </a:p>
          <a:p>
            <a:r>
              <a:rPr lang="en-US" sz="2800" dirty="0"/>
              <a:t>Adverse effect – jaundice, nausea, drowsiness, somnolence</a:t>
            </a:r>
          </a:p>
          <a:p>
            <a:pPr marL="0" indent="0">
              <a:buNone/>
            </a:pPr>
            <a:r>
              <a:rPr lang="en-US" sz="2800" dirty="0"/>
              <a:t> </a:t>
            </a:r>
            <a:r>
              <a:rPr lang="en-US" sz="2800" b="1" i="1" dirty="0"/>
              <a:t>clinical uses</a:t>
            </a:r>
            <a:endParaRPr lang="en-US" sz="2800" dirty="0"/>
          </a:p>
          <a:p>
            <a:pPr lvl="0"/>
            <a:r>
              <a:rPr lang="en-US" sz="2800" dirty="0"/>
              <a:t>Severe candidiasis </a:t>
            </a:r>
          </a:p>
          <a:p>
            <a:pPr lvl="0"/>
            <a:r>
              <a:rPr lang="en-US" sz="2800" dirty="0"/>
              <a:t>Other systemic fungal infections</a:t>
            </a:r>
          </a:p>
          <a:p>
            <a:pPr lvl="0"/>
            <a:r>
              <a:rPr lang="en-US" sz="2800" dirty="0"/>
              <a:t>Treatment of prostate cancer and Cushing syndrome</a:t>
            </a:r>
          </a:p>
          <a:p>
            <a:endParaRPr lang="en-US" sz="2800" dirty="0"/>
          </a:p>
        </p:txBody>
      </p:sp>
    </p:spTree>
    <p:extLst>
      <p:ext uri="{BB962C8B-B14F-4D97-AF65-F5344CB8AC3E}">
        <p14:creationId xmlns:p14="http://schemas.microsoft.com/office/powerpoint/2010/main" val="131839643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6073" y="-1"/>
            <a:ext cx="6244013" cy="901148"/>
          </a:xfrm>
        </p:spPr>
        <p:txBody>
          <a:bodyPr>
            <a:normAutofit/>
          </a:bodyPr>
          <a:lstStyle/>
          <a:p>
            <a:r>
              <a:rPr lang="en-US" b="1" u="sng" dirty="0"/>
              <a:t>ITRACONAZOLE</a:t>
            </a:r>
            <a:endParaRPr lang="en-US" dirty="0"/>
          </a:p>
        </p:txBody>
      </p:sp>
      <p:sp>
        <p:nvSpPr>
          <p:cNvPr id="3" name="Content Placeholder 2"/>
          <p:cNvSpPr>
            <a:spLocks noGrp="1"/>
          </p:cNvSpPr>
          <p:nvPr>
            <p:ph idx="1"/>
          </p:nvPr>
        </p:nvSpPr>
        <p:spPr>
          <a:xfrm>
            <a:off x="231820" y="901147"/>
            <a:ext cx="11333408" cy="5808745"/>
          </a:xfrm>
        </p:spPr>
        <p:txBody>
          <a:bodyPr>
            <a:normAutofit/>
          </a:bodyPr>
          <a:lstStyle/>
          <a:p>
            <a:pPr marL="0" indent="0">
              <a:buNone/>
            </a:pPr>
            <a:r>
              <a:rPr lang="en-US" sz="2800" b="1" i="1" dirty="0"/>
              <a:t>Clinical uses</a:t>
            </a:r>
            <a:endParaRPr lang="en-US" sz="2800" dirty="0"/>
          </a:p>
          <a:p>
            <a:pPr lvl="0"/>
            <a:r>
              <a:rPr lang="en-US" sz="2800" dirty="0"/>
              <a:t>Systemic candidiasis up to 14 days </a:t>
            </a:r>
          </a:p>
          <a:p>
            <a:pPr lvl="0"/>
            <a:r>
              <a:rPr lang="en-US" sz="2800" dirty="0" err="1"/>
              <a:t>Dermatophyte</a:t>
            </a:r>
            <a:r>
              <a:rPr lang="en-US" sz="2800" dirty="0"/>
              <a:t> infections.</a:t>
            </a:r>
          </a:p>
          <a:p>
            <a:r>
              <a:rPr lang="en-US" sz="2800" dirty="0"/>
              <a:t>Take capsules after food for max absorption.</a:t>
            </a:r>
          </a:p>
          <a:p>
            <a:pPr marL="0" indent="0">
              <a:buNone/>
            </a:pPr>
            <a:r>
              <a:rPr lang="en-US" sz="2800" b="1" i="1" dirty="0"/>
              <a:t>Contraindication</a:t>
            </a:r>
            <a:r>
              <a:rPr lang="en-US" sz="2800" dirty="0"/>
              <a:t> – pts with liver disease.</a:t>
            </a:r>
          </a:p>
          <a:p>
            <a:pPr marL="0" indent="0">
              <a:buNone/>
            </a:pPr>
            <a:endParaRPr lang="en-US" sz="2800" dirty="0"/>
          </a:p>
          <a:p>
            <a:pPr marL="0" indent="0">
              <a:buNone/>
            </a:pPr>
            <a:r>
              <a:rPr lang="en-US" sz="2800" b="1" u="sng" dirty="0"/>
              <a:t>FLUCONAZOLE</a:t>
            </a:r>
            <a:endParaRPr lang="en-US" sz="2800" dirty="0"/>
          </a:p>
          <a:p>
            <a:r>
              <a:rPr lang="en-US" sz="2800" b="1" i="1" dirty="0"/>
              <a:t>Clinical uses</a:t>
            </a:r>
            <a:endParaRPr lang="en-US" sz="2800" dirty="0"/>
          </a:p>
          <a:p>
            <a:pPr lvl="0"/>
            <a:r>
              <a:rPr lang="en-US" sz="2800" dirty="0"/>
              <a:t>Systemic Candidiasis (vaginal, oral) and </a:t>
            </a:r>
            <a:r>
              <a:rPr lang="en-US" sz="2800" dirty="0" err="1"/>
              <a:t>cryptococcal</a:t>
            </a:r>
            <a:r>
              <a:rPr lang="en-US" sz="2800" dirty="0"/>
              <a:t> infections</a:t>
            </a:r>
          </a:p>
          <a:p>
            <a:pPr lvl="0"/>
            <a:r>
              <a:rPr lang="en-US" sz="2800" dirty="0" err="1"/>
              <a:t>Oropharygeal</a:t>
            </a:r>
            <a:r>
              <a:rPr lang="en-US" sz="2800" dirty="0"/>
              <a:t>, intestinal candidiasis</a:t>
            </a:r>
          </a:p>
          <a:p>
            <a:pPr marL="0" indent="0">
              <a:buNone/>
            </a:pPr>
            <a:r>
              <a:rPr lang="en-US" sz="2800" b="1" i="1" dirty="0"/>
              <a:t>Adverse effects</a:t>
            </a:r>
            <a:r>
              <a:rPr lang="en-US" sz="2800" dirty="0"/>
              <a:t> – liver damage</a:t>
            </a:r>
          </a:p>
          <a:p>
            <a:endParaRPr lang="en-US" sz="2800" dirty="0"/>
          </a:p>
        </p:txBody>
      </p:sp>
    </p:spTree>
    <p:extLst>
      <p:ext uri="{BB962C8B-B14F-4D97-AF65-F5344CB8AC3E}">
        <p14:creationId xmlns:p14="http://schemas.microsoft.com/office/powerpoint/2010/main" val="93390750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82" y="0"/>
            <a:ext cx="8694453" cy="901148"/>
          </a:xfrm>
        </p:spPr>
        <p:txBody>
          <a:bodyPr>
            <a:normAutofit/>
          </a:bodyPr>
          <a:lstStyle/>
          <a:p>
            <a:r>
              <a:rPr lang="en-US" b="1" u="sng" dirty="0"/>
              <a:t>GRISEOFULVIN</a:t>
            </a:r>
            <a:endParaRPr lang="en-US" dirty="0"/>
          </a:p>
        </p:txBody>
      </p:sp>
      <p:sp>
        <p:nvSpPr>
          <p:cNvPr id="3" name="Content Placeholder 2"/>
          <p:cNvSpPr>
            <a:spLocks noGrp="1"/>
          </p:cNvSpPr>
          <p:nvPr>
            <p:ph idx="1"/>
          </p:nvPr>
        </p:nvSpPr>
        <p:spPr>
          <a:xfrm>
            <a:off x="321971" y="1046921"/>
            <a:ext cx="11436439" cy="5662971"/>
          </a:xfrm>
        </p:spPr>
        <p:txBody>
          <a:bodyPr>
            <a:noAutofit/>
          </a:bodyPr>
          <a:lstStyle/>
          <a:p>
            <a:r>
              <a:rPr lang="en-US" sz="2800" dirty="0"/>
              <a:t>Administered orally to treat fungal infections of skin (ringworm of scalp) where local treatment is inadequate</a:t>
            </a:r>
          </a:p>
          <a:p>
            <a:pPr marL="0" indent="0">
              <a:buNone/>
            </a:pPr>
            <a:r>
              <a:rPr lang="en-US" sz="2800" b="1" u="sng" dirty="0"/>
              <a:t>TERBINAFINE</a:t>
            </a:r>
            <a:endParaRPr lang="en-US" sz="2800" dirty="0"/>
          </a:p>
          <a:p>
            <a:r>
              <a:rPr lang="en-US" sz="2800" dirty="0"/>
              <a:t>Given orally for </a:t>
            </a:r>
            <a:r>
              <a:rPr lang="en-US" sz="2800" dirty="0" err="1"/>
              <a:t>tinea</a:t>
            </a:r>
            <a:r>
              <a:rPr lang="en-US" sz="2800" dirty="0"/>
              <a:t> infections of nails or skin and topically to nails for a long period.</a:t>
            </a:r>
          </a:p>
          <a:p>
            <a:pPr marL="0" indent="0">
              <a:buNone/>
            </a:pPr>
            <a:r>
              <a:rPr lang="en-US" sz="2800" b="1" u="sng" dirty="0"/>
              <a:t>AMPHOTERICIN B </a:t>
            </a:r>
            <a:r>
              <a:rPr lang="en-US" sz="2800" dirty="0"/>
              <a:t>(</a:t>
            </a:r>
            <a:r>
              <a:rPr lang="en-US" sz="2800" dirty="0" err="1"/>
              <a:t>inj</a:t>
            </a:r>
            <a:r>
              <a:rPr lang="en-US" sz="2800" dirty="0"/>
              <a:t>, oral </a:t>
            </a:r>
            <a:r>
              <a:rPr lang="en-US" sz="2800" dirty="0" err="1"/>
              <a:t>susp</a:t>
            </a:r>
            <a:r>
              <a:rPr lang="en-US" sz="2800" dirty="0"/>
              <a:t>, creams, lozenges)</a:t>
            </a:r>
          </a:p>
          <a:p>
            <a:pPr marL="0" indent="0">
              <a:buNone/>
            </a:pPr>
            <a:r>
              <a:rPr lang="en-US" sz="2800" b="1" i="1" dirty="0"/>
              <a:t> Clinical uses</a:t>
            </a:r>
            <a:endParaRPr lang="en-US" sz="2800" dirty="0"/>
          </a:p>
          <a:p>
            <a:pPr lvl="0"/>
            <a:r>
              <a:rPr lang="en-US" sz="2800" dirty="0"/>
              <a:t>Systemic infections – candidiasis, </a:t>
            </a:r>
            <a:r>
              <a:rPr lang="en-US" sz="2800" dirty="0" err="1"/>
              <a:t>cryptococcal</a:t>
            </a:r>
            <a:r>
              <a:rPr lang="en-US" sz="2800" dirty="0"/>
              <a:t> meningitis and </a:t>
            </a:r>
            <a:r>
              <a:rPr lang="en-US" sz="2800" dirty="0" err="1"/>
              <a:t>histoplasmosis</a:t>
            </a:r>
            <a:r>
              <a:rPr lang="en-US" sz="2800" dirty="0"/>
              <a:t>.</a:t>
            </a:r>
          </a:p>
          <a:p>
            <a:pPr lvl="0"/>
            <a:r>
              <a:rPr lang="en-US" sz="2800" dirty="0"/>
              <a:t>Acute oral candidiasis - lozenges </a:t>
            </a:r>
          </a:p>
          <a:p>
            <a:r>
              <a:rPr lang="en-US" sz="2800" dirty="0"/>
              <a:t>Adverse effects – Nausea, vomiting, fever, renal damage. Hypo-</a:t>
            </a:r>
            <a:r>
              <a:rPr lang="en-US" sz="2800" dirty="0" err="1"/>
              <a:t>kalemia</a:t>
            </a:r>
            <a:r>
              <a:rPr lang="en-US" sz="2800" dirty="0"/>
              <a:t>, </a:t>
            </a:r>
            <a:r>
              <a:rPr lang="en-US" sz="2800" dirty="0" err="1"/>
              <a:t>natremia</a:t>
            </a:r>
            <a:r>
              <a:rPr lang="en-US" sz="2800" dirty="0"/>
              <a:t> and </a:t>
            </a:r>
            <a:r>
              <a:rPr lang="en-US" sz="2800" dirty="0" err="1"/>
              <a:t>magnesemia</a:t>
            </a:r>
            <a:endParaRPr lang="en-US" sz="2800" dirty="0"/>
          </a:p>
          <a:p>
            <a:endParaRPr lang="en-US" sz="2800" dirty="0"/>
          </a:p>
        </p:txBody>
      </p:sp>
    </p:spTree>
    <p:extLst>
      <p:ext uri="{BB962C8B-B14F-4D97-AF65-F5344CB8AC3E}">
        <p14:creationId xmlns:p14="http://schemas.microsoft.com/office/powerpoint/2010/main" val="269844097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1739" y="0"/>
            <a:ext cx="4770429" cy="1081825"/>
          </a:xfrm>
        </p:spPr>
        <p:txBody>
          <a:bodyPr>
            <a:normAutofit fontScale="90000"/>
          </a:bodyPr>
          <a:lstStyle/>
          <a:p>
            <a:r>
              <a:rPr lang="en-US" dirty="0"/>
              <a:t> </a:t>
            </a:r>
            <a:br>
              <a:rPr lang="en-US" dirty="0"/>
            </a:br>
            <a:r>
              <a:rPr lang="en-US" b="1" u="sng" dirty="0"/>
              <a:t>FLUCYTOSINE</a:t>
            </a:r>
            <a:br>
              <a:rPr lang="en-US" dirty="0"/>
            </a:br>
            <a:endParaRPr lang="en-US" dirty="0"/>
          </a:p>
        </p:txBody>
      </p:sp>
      <p:sp>
        <p:nvSpPr>
          <p:cNvPr id="3" name="Content Placeholder 2"/>
          <p:cNvSpPr>
            <a:spLocks noGrp="1"/>
          </p:cNvSpPr>
          <p:nvPr>
            <p:ph idx="1"/>
          </p:nvPr>
        </p:nvSpPr>
        <p:spPr>
          <a:xfrm>
            <a:off x="334851" y="1081825"/>
            <a:ext cx="11165983" cy="5602310"/>
          </a:xfrm>
        </p:spPr>
        <p:txBody>
          <a:bodyPr>
            <a:normAutofit/>
          </a:bodyPr>
          <a:lstStyle/>
          <a:p>
            <a:r>
              <a:rPr lang="en-US" sz="3200" b="1" dirty="0"/>
              <a:t> </a:t>
            </a:r>
            <a:r>
              <a:rPr lang="en-US" sz="3200" dirty="0"/>
              <a:t>Effective against candida </a:t>
            </a:r>
            <a:r>
              <a:rPr lang="en-US" sz="3200" dirty="0" err="1"/>
              <a:t>albicans</a:t>
            </a:r>
            <a:r>
              <a:rPr lang="en-US" sz="3200" dirty="0"/>
              <a:t> and Cryptococcus. </a:t>
            </a:r>
          </a:p>
          <a:p>
            <a:pPr marL="0" indent="0">
              <a:buNone/>
            </a:pPr>
            <a:r>
              <a:rPr lang="en-US" sz="3200" b="1" dirty="0"/>
              <a:t>NOTE</a:t>
            </a:r>
            <a:r>
              <a:rPr lang="en-US" sz="3200" dirty="0"/>
              <a:t>: Reduce dose in pts with impaired kidney function.</a:t>
            </a:r>
          </a:p>
          <a:p>
            <a:r>
              <a:rPr lang="en-US" sz="3200" dirty="0"/>
              <a:t>Side effects -  Depress the blood count.</a:t>
            </a:r>
          </a:p>
          <a:p>
            <a:pPr marL="0" indent="0">
              <a:buNone/>
            </a:pPr>
            <a:endParaRPr lang="en-US" sz="3200" dirty="0"/>
          </a:p>
          <a:p>
            <a:pPr marL="0" indent="0">
              <a:buNone/>
            </a:pPr>
            <a:r>
              <a:rPr lang="en-US" sz="3200" b="1" dirty="0"/>
              <a:t>Clinical uses</a:t>
            </a:r>
          </a:p>
          <a:p>
            <a:pPr lvl="0"/>
            <a:r>
              <a:rPr lang="en-US" sz="3200" dirty="0"/>
              <a:t>Treatment of </a:t>
            </a:r>
            <a:r>
              <a:rPr lang="en-US" sz="3200" dirty="0" err="1"/>
              <a:t>tinea</a:t>
            </a:r>
            <a:r>
              <a:rPr lang="en-US" sz="3200" dirty="0"/>
              <a:t> infections of skin or nails</a:t>
            </a:r>
          </a:p>
          <a:p>
            <a:pPr marL="0" indent="0">
              <a:buNone/>
            </a:pPr>
            <a:r>
              <a:rPr lang="en-US" sz="3200" dirty="0"/>
              <a:t> </a:t>
            </a:r>
          </a:p>
          <a:p>
            <a:pPr marL="0" indent="0">
              <a:buNone/>
            </a:pPr>
            <a:r>
              <a:rPr lang="en-US" sz="3200" dirty="0"/>
              <a:t> </a:t>
            </a:r>
          </a:p>
          <a:p>
            <a:endParaRPr lang="en-US" sz="3200" dirty="0"/>
          </a:p>
        </p:txBody>
      </p:sp>
    </p:spTree>
    <p:extLst>
      <p:ext uri="{BB962C8B-B14F-4D97-AF65-F5344CB8AC3E}">
        <p14:creationId xmlns:p14="http://schemas.microsoft.com/office/powerpoint/2010/main" val="190230072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3478" y="-1"/>
            <a:ext cx="6264379" cy="1007165"/>
          </a:xfrm>
        </p:spPr>
        <p:txBody>
          <a:bodyPr>
            <a:normAutofit/>
          </a:bodyPr>
          <a:lstStyle/>
          <a:p>
            <a:r>
              <a:rPr lang="en-US" dirty="0"/>
              <a:t>General side effects</a:t>
            </a:r>
          </a:p>
        </p:txBody>
      </p:sp>
      <p:sp>
        <p:nvSpPr>
          <p:cNvPr id="3" name="Content Placeholder 2"/>
          <p:cNvSpPr>
            <a:spLocks noGrp="1"/>
          </p:cNvSpPr>
          <p:nvPr>
            <p:ph idx="1"/>
          </p:nvPr>
        </p:nvSpPr>
        <p:spPr>
          <a:xfrm>
            <a:off x="360608" y="1311965"/>
            <a:ext cx="8913394" cy="4729397"/>
          </a:xfrm>
        </p:spPr>
        <p:txBody>
          <a:bodyPr>
            <a:normAutofit/>
          </a:bodyPr>
          <a:lstStyle/>
          <a:p>
            <a:r>
              <a:rPr lang="en-US" sz="3200" dirty="0"/>
              <a:t>Headache </a:t>
            </a:r>
          </a:p>
          <a:p>
            <a:pPr lvl="0"/>
            <a:r>
              <a:rPr lang="en-US" sz="3200" dirty="0"/>
              <a:t>Fever chills</a:t>
            </a:r>
          </a:p>
          <a:p>
            <a:pPr lvl="0"/>
            <a:r>
              <a:rPr lang="en-US" sz="3200" dirty="0"/>
              <a:t>Nausea </a:t>
            </a:r>
          </a:p>
          <a:p>
            <a:pPr lvl="0"/>
            <a:r>
              <a:rPr lang="en-US" sz="3200" dirty="0"/>
              <a:t>Vomiting</a:t>
            </a:r>
          </a:p>
          <a:p>
            <a:pPr lvl="0"/>
            <a:r>
              <a:rPr lang="en-US" sz="3200" dirty="0"/>
              <a:t>Anorexia</a:t>
            </a:r>
          </a:p>
          <a:p>
            <a:pPr lvl="0"/>
            <a:r>
              <a:rPr lang="en-US" sz="3200" dirty="0"/>
              <a:t>Irritation</a:t>
            </a:r>
          </a:p>
          <a:p>
            <a:pPr lvl="0"/>
            <a:r>
              <a:rPr lang="en-US" sz="3200" dirty="0"/>
              <a:t>Burning sensation</a:t>
            </a:r>
          </a:p>
          <a:p>
            <a:pPr lvl="0"/>
            <a:r>
              <a:rPr lang="en-US" sz="3200" dirty="0"/>
              <a:t>Somnolence - </a:t>
            </a:r>
            <a:r>
              <a:rPr lang="en-US" sz="3200" dirty="0" err="1"/>
              <a:t>keto</a:t>
            </a:r>
            <a:endParaRPr lang="en-US" sz="3200" dirty="0"/>
          </a:p>
          <a:p>
            <a:endParaRPr lang="en-US" dirty="0"/>
          </a:p>
        </p:txBody>
      </p:sp>
    </p:spTree>
    <p:extLst>
      <p:ext uri="{BB962C8B-B14F-4D97-AF65-F5344CB8AC3E}">
        <p14:creationId xmlns:p14="http://schemas.microsoft.com/office/powerpoint/2010/main" val="276869768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6280" y="0"/>
            <a:ext cx="7204536" cy="1378857"/>
          </a:xfrm>
        </p:spPr>
        <p:txBody>
          <a:bodyPr>
            <a:normAutofit/>
          </a:bodyPr>
          <a:lstStyle/>
          <a:p>
            <a:r>
              <a:rPr lang="en-US" dirty="0"/>
              <a:t>General adverse effects</a:t>
            </a:r>
          </a:p>
        </p:txBody>
      </p:sp>
      <p:sp>
        <p:nvSpPr>
          <p:cNvPr id="3" name="Content Placeholder 2"/>
          <p:cNvSpPr>
            <a:spLocks noGrp="1"/>
          </p:cNvSpPr>
          <p:nvPr>
            <p:ph idx="1"/>
          </p:nvPr>
        </p:nvSpPr>
        <p:spPr>
          <a:xfrm>
            <a:off x="360608" y="1378857"/>
            <a:ext cx="10612192" cy="5369673"/>
          </a:xfrm>
        </p:spPr>
        <p:txBody>
          <a:bodyPr>
            <a:normAutofit/>
          </a:bodyPr>
          <a:lstStyle/>
          <a:p>
            <a:r>
              <a:rPr lang="en-US" sz="3200" dirty="0"/>
              <a:t>Seizures</a:t>
            </a:r>
          </a:p>
          <a:p>
            <a:pPr lvl="0"/>
            <a:r>
              <a:rPr lang="en-US" sz="3200" dirty="0"/>
              <a:t>Hemorrhagic GE</a:t>
            </a:r>
          </a:p>
          <a:p>
            <a:pPr lvl="0"/>
            <a:r>
              <a:rPr lang="en-US" sz="3200" dirty="0"/>
              <a:t>Thrombocytopenia</a:t>
            </a:r>
          </a:p>
          <a:p>
            <a:pPr lvl="0"/>
            <a:r>
              <a:rPr lang="en-US" sz="3200" dirty="0"/>
              <a:t>Leukopenia</a:t>
            </a:r>
          </a:p>
          <a:p>
            <a:pPr marL="0" indent="0">
              <a:buNone/>
            </a:pPr>
            <a:endParaRPr lang="en-US" sz="3200" dirty="0"/>
          </a:p>
          <a:p>
            <a:pPr marL="0" indent="0">
              <a:buNone/>
            </a:pPr>
            <a:r>
              <a:rPr lang="en-US" sz="3200" b="1" dirty="0"/>
              <a:t>General Contraindication</a:t>
            </a:r>
          </a:p>
          <a:p>
            <a:pPr lvl="0"/>
            <a:r>
              <a:rPr lang="en-US" sz="3200" dirty="0"/>
              <a:t>Hypersensitivity</a:t>
            </a:r>
          </a:p>
          <a:p>
            <a:pPr lvl="0"/>
            <a:r>
              <a:rPr lang="en-US" sz="3200" dirty="0"/>
              <a:t>Severe bone marrow depression</a:t>
            </a:r>
          </a:p>
          <a:p>
            <a:pPr marL="0" indent="0">
              <a:buNone/>
            </a:pPr>
            <a:endParaRPr lang="en-US" dirty="0"/>
          </a:p>
          <a:p>
            <a:endParaRPr lang="en-US" dirty="0"/>
          </a:p>
        </p:txBody>
      </p:sp>
    </p:spTree>
    <p:extLst>
      <p:ext uri="{BB962C8B-B14F-4D97-AF65-F5344CB8AC3E}">
        <p14:creationId xmlns:p14="http://schemas.microsoft.com/office/powerpoint/2010/main" val="136807819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4619" y="1"/>
            <a:ext cx="5878012" cy="1364342"/>
          </a:xfrm>
        </p:spPr>
        <p:txBody>
          <a:bodyPr>
            <a:normAutofit/>
          </a:bodyPr>
          <a:lstStyle/>
          <a:p>
            <a:r>
              <a:rPr lang="en-US" dirty="0"/>
              <a:t>General precaution</a:t>
            </a:r>
          </a:p>
        </p:txBody>
      </p:sp>
      <p:sp>
        <p:nvSpPr>
          <p:cNvPr id="3" name="Content Placeholder 2"/>
          <p:cNvSpPr>
            <a:spLocks noGrp="1"/>
          </p:cNvSpPr>
          <p:nvPr>
            <p:ph idx="1"/>
          </p:nvPr>
        </p:nvSpPr>
        <p:spPr>
          <a:xfrm>
            <a:off x="437882" y="1538514"/>
            <a:ext cx="8836120" cy="4502848"/>
          </a:xfrm>
        </p:spPr>
        <p:txBody>
          <a:bodyPr>
            <a:normAutofit/>
          </a:bodyPr>
          <a:lstStyle/>
          <a:p>
            <a:pPr lvl="0"/>
            <a:r>
              <a:rPr lang="en-US" sz="3200" dirty="0"/>
              <a:t>Pregnancy</a:t>
            </a:r>
          </a:p>
          <a:p>
            <a:pPr lvl="0"/>
            <a:r>
              <a:rPr lang="en-US" sz="3200" dirty="0"/>
              <a:t>Renal/ hepatic disease</a:t>
            </a:r>
          </a:p>
          <a:p>
            <a:pPr lvl="0"/>
            <a:r>
              <a:rPr lang="en-US" sz="3200" dirty="0"/>
              <a:t>Anemia</a:t>
            </a:r>
          </a:p>
          <a:p>
            <a:pPr lvl="0"/>
            <a:r>
              <a:rPr lang="en-US" sz="3200" dirty="0"/>
              <a:t>Breastfeeding</a:t>
            </a:r>
          </a:p>
          <a:p>
            <a:pPr lvl="0"/>
            <a:r>
              <a:rPr lang="en-US" sz="3200" dirty="0"/>
              <a:t>Children &lt; 2yrs</a:t>
            </a:r>
          </a:p>
          <a:p>
            <a:pPr lvl="0"/>
            <a:r>
              <a:rPr lang="en-US" sz="3200" dirty="0"/>
              <a:t>Hypo-</a:t>
            </a:r>
            <a:r>
              <a:rPr lang="en-US" sz="3200" dirty="0" err="1"/>
              <a:t>kalemia</a:t>
            </a:r>
            <a:r>
              <a:rPr lang="en-US" sz="3200" dirty="0"/>
              <a:t>, </a:t>
            </a:r>
            <a:r>
              <a:rPr lang="en-US" sz="3200" dirty="0" err="1"/>
              <a:t>natremia</a:t>
            </a:r>
            <a:r>
              <a:rPr lang="en-US" sz="3200" dirty="0"/>
              <a:t> and </a:t>
            </a:r>
            <a:r>
              <a:rPr lang="en-US" sz="3200" dirty="0" err="1"/>
              <a:t>magnesemia</a:t>
            </a:r>
            <a:endParaRPr lang="en-US" sz="3200" dirty="0"/>
          </a:p>
          <a:p>
            <a:pPr marL="0" lvl="0" indent="0">
              <a:buNone/>
            </a:pPr>
            <a:endParaRPr lang="en-US" sz="3200" dirty="0"/>
          </a:p>
          <a:p>
            <a:pPr marL="0" indent="0">
              <a:buNone/>
            </a:pPr>
            <a:r>
              <a:rPr lang="en-US" sz="3200" dirty="0"/>
              <a:t> </a:t>
            </a:r>
          </a:p>
          <a:p>
            <a:endParaRPr lang="en-US" sz="3200" dirty="0"/>
          </a:p>
        </p:txBody>
      </p:sp>
    </p:spTree>
    <p:extLst>
      <p:ext uri="{BB962C8B-B14F-4D97-AF65-F5344CB8AC3E}">
        <p14:creationId xmlns:p14="http://schemas.microsoft.com/office/powerpoint/2010/main" val="1910586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Rectangle 2">
            <a:extLst>
              <a:ext uri="{FF2B5EF4-FFF2-40B4-BE49-F238E27FC236}">
                <a16:creationId xmlns:a16="http://schemas.microsoft.com/office/drawing/2014/main" id="{C1926886-0DE1-457B-8817-05B9FDB5C8A8}"/>
              </a:ext>
            </a:extLst>
          </p:cNvPr>
          <p:cNvSpPr>
            <a:spLocks noGrp="1" noChangeArrowheads="1"/>
          </p:cNvSpPr>
          <p:nvPr>
            <p:ph type="title"/>
          </p:nvPr>
        </p:nvSpPr>
        <p:spPr/>
        <p:txBody>
          <a:bodyPr/>
          <a:lstStyle/>
          <a:p>
            <a:r>
              <a:rPr lang="en-US" altLang="en-US" dirty="0" err="1"/>
              <a:t>Ctied</a:t>
            </a:r>
            <a:r>
              <a:rPr lang="en-US" altLang="en-US" dirty="0"/>
              <a:t> </a:t>
            </a:r>
          </a:p>
        </p:txBody>
      </p:sp>
      <p:sp>
        <p:nvSpPr>
          <p:cNvPr id="677891" name="Rectangle 3">
            <a:extLst>
              <a:ext uri="{FF2B5EF4-FFF2-40B4-BE49-F238E27FC236}">
                <a16:creationId xmlns:a16="http://schemas.microsoft.com/office/drawing/2014/main" id="{673FD994-0D84-424A-945D-39542081E669}"/>
              </a:ext>
            </a:extLst>
          </p:cNvPr>
          <p:cNvSpPr>
            <a:spLocks noGrp="1" noChangeArrowheads="1"/>
          </p:cNvSpPr>
          <p:nvPr>
            <p:ph type="body" idx="1"/>
          </p:nvPr>
        </p:nvSpPr>
        <p:spPr/>
        <p:txBody>
          <a:bodyPr/>
          <a:lstStyle/>
          <a:p>
            <a:pPr>
              <a:buFont typeface="Wingdings" panose="05000000000000000000" pitchFamily="2" charset="2"/>
              <a:buNone/>
            </a:pPr>
            <a:r>
              <a:rPr lang="en-US" altLang="en-US" dirty="0"/>
              <a:t>8.  Drug-Drug Interactions:</a:t>
            </a:r>
          </a:p>
          <a:p>
            <a:r>
              <a:rPr lang="en-US" altLang="en-US" dirty="0"/>
              <a:t>Additive/potentiating effects</a:t>
            </a:r>
          </a:p>
          <a:p>
            <a:r>
              <a:rPr lang="en-US" altLang="en-US" dirty="0"/>
              <a:t>Drug interference with absorption of 2nd drug</a:t>
            </a:r>
          </a:p>
          <a:p>
            <a:r>
              <a:rPr lang="en-US" altLang="en-US" dirty="0"/>
              <a:t>Displacement</a:t>
            </a:r>
          </a:p>
          <a:p>
            <a:pPr>
              <a:buFont typeface="Wingdings" panose="05000000000000000000" pitchFamily="2" charset="2"/>
              <a:buNone/>
            </a:pPr>
            <a:r>
              <a:rPr lang="en-US" altLang="en-US" dirty="0"/>
              <a:t>9.  Psychological Effects:</a:t>
            </a:r>
          </a:p>
          <a:p>
            <a:r>
              <a:rPr lang="en-US" altLang="en-US" dirty="0"/>
              <a:t>Patient expectations</a:t>
            </a:r>
          </a:p>
          <a:p>
            <a:r>
              <a:rPr lang="en-US" altLang="en-US" dirty="0"/>
              <a:t>Patient compliance </a:t>
            </a:r>
          </a:p>
          <a:p>
            <a:r>
              <a:rPr lang="en-US" altLang="en-US" dirty="0"/>
              <a:t>“Placebo” effect </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0376" y="94444"/>
            <a:ext cx="6212863" cy="1226355"/>
          </a:xfrm>
        </p:spPr>
        <p:txBody>
          <a:bodyPr>
            <a:normAutofit/>
          </a:bodyPr>
          <a:lstStyle/>
          <a:p>
            <a:r>
              <a:rPr lang="en-US" dirty="0"/>
              <a:t>Drug interaction</a:t>
            </a:r>
          </a:p>
        </p:txBody>
      </p:sp>
      <p:sp>
        <p:nvSpPr>
          <p:cNvPr id="3" name="Content Placeholder 2"/>
          <p:cNvSpPr>
            <a:spLocks noGrp="1"/>
          </p:cNvSpPr>
          <p:nvPr>
            <p:ph idx="1"/>
          </p:nvPr>
        </p:nvSpPr>
        <p:spPr>
          <a:xfrm>
            <a:off x="553792" y="1567543"/>
            <a:ext cx="8720210" cy="4473819"/>
          </a:xfrm>
        </p:spPr>
        <p:txBody>
          <a:bodyPr>
            <a:normAutofit/>
          </a:bodyPr>
          <a:lstStyle/>
          <a:p>
            <a:r>
              <a:rPr lang="en-US" sz="3200" dirty="0"/>
              <a:t>Increased nephrotoxicity – aminoglycosides, </a:t>
            </a:r>
            <a:r>
              <a:rPr lang="en-US" sz="3200" dirty="0" err="1"/>
              <a:t>vancomycin</a:t>
            </a:r>
            <a:endParaRPr lang="en-US" sz="3200" dirty="0"/>
          </a:p>
          <a:p>
            <a:r>
              <a:rPr lang="en-US" sz="3200" dirty="0"/>
              <a:t>Increased hypokalemia – corticosteroids, digoxin. Thiazides.</a:t>
            </a:r>
          </a:p>
          <a:p>
            <a:r>
              <a:rPr lang="en-US" sz="3200" dirty="0"/>
              <a:t>Increased </a:t>
            </a:r>
            <a:r>
              <a:rPr lang="en-US" sz="3200" dirty="0" err="1"/>
              <a:t>hepatoxicity</a:t>
            </a:r>
            <a:r>
              <a:rPr lang="en-US" sz="3200" dirty="0"/>
              <a:t>  - alcohol</a:t>
            </a:r>
          </a:p>
          <a:p>
            <a:r>
              <a:rPr lang="en-US" sz="3200" dirty="0"/>
              <a:t>Increased anticoagulant effects – warfarin,</a:t>
            </a:r>
          </a:p>
          <a:p>
            <a:pPr marL="0" indent="0">
              <a:buNone/>
            </a:pPr>
            <a:endParaRPr lang="en-US" sz="3200" dirty="0"/>
          </a:p>
        </p:txBody>
      </p:sp>
    </p:spTree>
    <p:extLst>
      <p:ext uri="{BB962C8B-B14F-4D97-AF65-F5344CB8AC3E}">
        <p14:creationId xmlns:p14="http://schemas.microsoft.com/office/powerpoint/2010/main" val="99447290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735" y="-1"/>
            <a:ext cx="6637866" cy="1088571"/>
          </a:xfrm>
        </p:spPr>
        <p:txBody>
          <a:bodyPr>
            <a:normAutofit/>
          </a:bodyPr>
          <a:lstStyle/>
          <a:p>
            <a:r>
              <a:rPr lang="en-US" dirty="0"/>
              <a:t>Nursing consideration</a:t>
            </a:r>
          </a:p>
        </p:txBody>
      </p:sp>
      <p:sp>
        <p:nvSpPr>
          <p:cNvPr id="3" name="Content Placeholder 2"/>
          <p:cNvSpPr>
            <a:spLocks noGrp="1"/>
          </p:cNvSpPr>
          <p:nvPr>
            <p:ph idx="1"/>
          </p:nvPr>
        </p:nvSpPr>
        <p:spPr>
          <a:xfrm>
            <a:off x="437881" y="1088571"/>
            <a:ext cx="10457645" cy="5544048"/>
          </a:xfrm>
        </p:spPr>
        <p:txBody>
          <a:bodyPr>
            <a:normAutofit/>
          </a:bodyPr>
          <a:lstStyle/>
          <a:p>
            <a:pPr lvl="0"/>
            <a:r>
              <a:rPr lang="en-US" sz="2800" dirty="0"/>
              <a:t>Assess for allergic reaction – rash, photosensitivity, </a:t>
            </a:r>
            <a:r>
              <a:rPr lang="en-US" sz="2800" dirty="0" err="1"/>
              <a:t>urticaria</a:t>
            </a:r>
            <a:r>
              <a:rPr lang="en-US" sz="2800" dirty="0"/>
              <a:t>, dermatitis</a:t>
            </a:r>
          </a:p>
          <a:p>
            <a:pPr lvl="0"/>
            <a:r>
              <a:rPr lang="en-US" sz="2800" dirty="0"/>
              <a:t>Assess input output – decreased output, changes in specific gravity</a:t>
            </a:r>
          </a:p>
          <a:p>
            <a:pPr lvl="0"/>
            <a:r>
              <a:rPr lang="en-US" sz="2800" dirty="0"/>
              <a:t>Assess blood studies – CBC, K, Na, Ca, Mg q 2wks; BUN and creatinine wkly.</a:t>
            </a:r>
          </a:p>
          <a:p>
            <a:pPr lvl="0"/>
            <a:r>
              <a:rPr lang="en-US" sz="2800" dirty="0"/>
              <a:t>Assess </a:t>
            </a:r>
            <a:r>
              <a:rPr lang="en-US" sz="2800" dirty="0" err="1"/>
              <a:t>wght</a:t>
            </a:r>
            <a:r>
              <a:rPr lang="en-US" sz="2800" dirty="0"/>
              <a:t> </a:t>
            </a:r>
            <a:r>
              <a:rPr lang="en-US" sz="2800" dirty="0" err="1"/>
              <a:t>wkly</a:t>
            </a:r>
            <a:r>
              <a:rPr lang="en-US" sz="2800" dirty="0"/>
              <a:t> – increased </a:t>
            </a:r>
            <a:r>
              <a:rPr lang="en-US" sz="2800" dirty="0" err="1"/>
              <a:t>wght</a:t>
            </a:r>
            <a:r>
              <a:rPr lang="en-US" sz="2800" dirty="0"/>
              <a:t> over 2wks indicates edema and renal damage should be considered.</a:t>
            </a:r>
          </a:p>
          <a:p>
            <a:pPr lvl="0"/>
            <a:r>
              <a:rPr lang="en-US" sz="2800" dirty="0"/>
              <a:t>Administer with food to decrease GI symptoms – ketoconazole.</a:t>
            </a:r>
          </a:p>
          <a:p>
            <a:pPr lvl="0"/>
            <a:r>
              <a:rPr lang="en-US" sz="2800" dirty="0"/>
              <a:t>Administer topical drugs to affected and surrounding area, do not cover with dressing.</a:t>
            </a:r>
          </a:p>
          <a:p>
            <a:endParaRPr lang="en-US" sz="2000" dirty="0"/>
          </a:p>
        </p:txBody>
      </p:sp>
    </p:spTree>
    <p:extLst>
      <p:ext uri="{BB962C8B-B14F-4D97-AF65-F5344CB8AC3E}">
        <p14:creationId xmlns:p14="http://schemas.microsoft.com/office/powerpoint/2010/main" val="245597569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4994" y="0"/>
            <a:ext cx="6161348" cy="1059543"/>
          </a:xfrm>
        </p:spPr>
        <p:txBody>
          <a:bodyPr>
            <a:normAutofit/>
          </a:bodyPr>
          <a:lstStyle/>
          <a:p>
            <a:r>
              <a:rPr lang="en-US" dirty="0"/>
              <a:t>CONT’</a:t>
            </a:r>
          </a:p>
        </p:txBody>
      </p:sp>
      <p:sp>
        <p:nvSpPr>
          <p:cNvPr id="3" name="Content Placeholder 2"/>
          <p:cNvSpPr>
            <a:spLocks noGrp="1"/>
          </p:cNvSpPr>
          <p:nvPr>
            <p:ph idx="1"/>
          </p:nvPr>
        </p:nvSpPr>
        <p:spPr>
          <a:xfrm>
            <a:off x="373487" y="1059543"/>
            <a:ext cx="8900515" cy="4981820"/>
          </a:xfrm>
        </p:spPr>
        <p:txBody>
          <a:bodyPr>
            <a:normAutofit/>
          </a:bodyPr>
          <a:lstStyle/>
          <a:p>
            <a:pPr lvl="0"/>
            <a:r>
              <a:rPr lang="en-US" sz="3200" dirty="0"/>
              <a:t>Teach </a:t>
            </a:r>
            <a:r>
              <a:rPr lang="en-US" sz="3200" dirty="0" err="1"/>
              <a:t>pt</a:t>
            </a:r>
            <a:r>
              <a:rPr lang="en-US" sz="3200" dirty="0"/>
              <a:t> that long term therapy may be required to clear infection (2wks to 3months).</a:t>
            </a:r>
          </a:p>
          <a:p>
            <a:pPr lvl="0"/>
            <a:r>
              <a:rPr lang="en-US" sz="3200" dirty="0"/>
              <a:t>Teach </a:t>
            </a:r>
            <a:r>
              <a:rPr lang="en-US" sz="3200" dirty="0" err="1"/>
              <a:t>pt</a:t>
            </a:r>
            <a:r>
              <a:rPr lang="en-US" sz="3200" dirty="0"/>
              <a:t> to avoid </a:t>
            </a:r>
            <a:r>
              <a:rPr lang="en-US" sz="3200" dirty="0" err="1"/>
              <a:t>harzadous</a:t>
            </a:r>
            <a:r>
              <a:rPr lang="en-US" sz="3200" dirty="0"/>
              <a:t> activities if dizziness occurs.</a:t>
            </a:r>
          </a:p>
          <a:p>
            <a:pPr lvl="0"/>
            <a:r>
              <a:rPr lang="en-US" sz="3200" dirty="0"/>
              <a:t>Use alternative contraceptive method while taking ketoconazole.</a:t>
            </a:r>
          </a:p>
          <a:p>
            <a:pPr marL="0" indent="0">
              <a:buNone/>
            </a:pPr>
            <a:r>
              <a:rPr lang="en-US" sz="3200" dirty="0"/>
              <a:t> </a:t>
            </a:r>
          </a:p>
          <a:p>
            <a:endParaRPr lang="en-US" dirty="0"/>
          </a:p>
        </p:txBody>
      </p:sp>
    </p:spTree>
    <p:extLst>
      <p:ext uri="{BB962C8B-B14F-4D97-AF65-F5344CB8AC3E}">
        <p14:creationId xmlns:p14="http://schemas.microsoft.com/office/powerpoint/2010/main" val="23517635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855" y="184597"/>
            <a:ext cx="6985596" cy="1063632"/>
          </a:xfrm>
        </p:spPr>
        <p:txBody>
          <a:bodyPr>
            <a:normAutofit/>
          </a:bodyPr>
          <a:lstStyle/>
          <a:p>
            <a:r>
              <a:rPr lang="en-US" dirty="0"/>
              <a:t>For topical application</a:t>
            </a:r>
          </a:p>
        </p:txBody>
      </p:sp>
      <p:sp>
        <p:nvSpPr>
          <p:cNvPr id="3" name="Content Placeholder 2"/>
          <p:cNvSpPr>
            <a:spLocks noGrp="1"/>
          </p:cNvSpPr>
          <p:nvPr>
            <p:ph idx="1"/>
          </p:nvPr>
        </p:nvSpPr>
        <p:spPr>
          <a:xfrm>
            <a:off x="193183" y="1494971"/>
            <a:ext cx="10148552" cy="5240680"/>
          </a:xfrm>
        </p:spPr>
        <p:txBody>
          <a:bodyPr>
            <a:noAutofit/>
          </a:bodyPr>
          <a:lstStyle/>
          <a:p>
            <a:pPr lvl="0"/>
            <a:r>
              <a:rPr lang="en-US" sz="3200" dirty="0"/>
              <a:t>Teach </a:t>
            </a:r>
            <a:r>
              <a:rPr lang="en-US" sz="3200" dirty="0" err="1"/>
              <a:t>pt</a:t>
            </a:r>
            <a:r>
              <a:rPr lang="en-US" sz="3200" dirty="0"/>
              <a:t> to apply with gloves to prevent further infection, not to cover with occlusive dressing.</a:t>
            </a:r>
          </a:p>
          <a:p>
            <a:pPr lvl="0"/>
            <a:r>
              <a:rPr lang="en-US" sz="3200" dirty="0"/>
              <a:t>Teach on proper personal hygiene, </a:t>
            </a:r>
            <a:r>
              <a:rPr lang="en-US" sz="3200" dirty="0" err="1"/>
              <a:t>handwashing</a:t>
            </a:r>
            <a:r>
              <a:rPr lang="en-US" sz="3200" dirty="0"/>
              <a:t> technique, nail care.</a:t>
            </a:r>
          </a:p>
          <a:p>
            <a:pPr lvl="0"/>
            <a:r>
              <a:rPr lang="en-US" sz="3200" dirty="0"/>
              <a:t>To avoid alcohol because nausea, vomiting, hypertension may occur.</a:t>
            </a:r>
          </a:p>
          <a:p>
            <a:r>
              <a:rPr lang="en-US" sz="3200" dirty="0"/>
              <a:t>To use medical asepsis (</a:t>
            </a:r>
            <a:r>
              <a:rPr lang="en-US" sz="3200" dirty="0" err="1"/>
              <a:t>handwashing</a:t>
            </a:r>
            <a:r>
              <a:rPr lang="en-US" sz="3200" dirty="0"/>
              <a:t>) before and after each application; to change socks and shoes daily during treatment of </a:t>
            </a:r>
            <a:r>
              <a:rPr lang="en-US" sz="3200" dirty="0" err="1"/>
              <a:t>tinea</a:t>
            </a:r>
            <a:r>
              <a:rPr lang="en-US" sz="3200" dirty="0"/>
              <a:t> </a:t>
            </a:r>
            <a:r>
              <a:rPr lang="en-US" sz="3200" dirty="0" err="1"/>
              <a:t>pedis</a:t>
            </a:r>
            <a:endParaRPr lang="en-US" sz="3200" dirty="0"/>
          </a:p>
        </p:txBody>
      </p:sp>
    </p:spTree>
    <p:extLst>
      <p:ext uri="{BB962C8B-B14F-4D97-AF65-F5344CB8AC3E}">
        <p14:creationId xmlns:p14="http://schemas.microsoft.com/office/powerpoint/2010/main" val="37240650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CB8B7-D18E-4C20-B4A5-76BFD204E939}"/>
              </a:ext>
            </a:extLst>
          </p:cNvPr>
          <p:cNvSpPr>
            <a:spLocks noGrp="1"/>
          </p:cNvSpPr>
          <p:nvPr>
            <p:ph type="ctrTitle"/>
          </p:nvPr>
        </p:nvSpPr>
        <p:spPr/>
        <p:txBody>
          <a:bodyPr/>
          <a:lstStyle/>
          <a:p>
            <a:r>
              <a:rPr lang="en-US" dirty="0"/>
              <a:t>ANTI MALARIALS AND CYTOTOXICS</a:t>
            </a:r>
          </a:p>
        </p:txBody>
      </p:sp>
      <p:sp>
        <p:nvSpPr>
          <p:cNvPr id="3" name="Subtitle 2">
            <a:extLst>
              <a:ext uri="{FF2B5EF4-FFF2-40B4-BE49-F238E27FC236}">
                <a16:creationId xmlns:a16="http://schemas.microsoft.com/office/drawing/2014/main" id="{A9C9EDFC-7FCD-425A-B791-AD7BD5E0FA0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733846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FF820-1C6D-45EC-B641-CDD5A788B4AD}"/>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CBA81F28-44EC-4FC7-94CD-F4D40D4057D1}"/>
              </a:ext>
            </a:extLst>
          </p:cNvPr>
          <p:cNvSpPr>
            <a:spLocks noGrp="1"/>
          </p:cNvSpPr>
          <p:nvPr>
            <p:ph idx="1"/>
          </p:nvPr>
        </p:nvSpPr>
        <p:spPr/>
        <p:txBody>
          <a:bodyPr>
            <a:normAutofit lnSpcReduction="10000"/>
          </a:bodyPr>
          <a:lstStyle/>
          <a:p>
            <a:r>
              <a:rPr lang="en-US" dirty="0"/>
              <a:t>Make notes using the following headings</a:t>
            </a:r>
          </a:p>
          <a:p>
            <a:pPr lvl="1"/>
            <a:r>
              <a:rPr lang="en-US" dirty="0"/>
              <a:t>Mode of action</a:t>
            </a:r>
          </a:p>
          <a:p>
            <a:pPr lvl="1"/>
            <a:r>
              <a:rPr lang="en-US" dirty="0"/>
              <a:t>Side effects</a:t>
            </a:r>
          </a:p>
          <a:p>
            <a:pPr lvl="1"/>
            <a:r>
              <a:rPr lang="en-US" dirty="0"/>
              <a:t>Indications</a:t>
            </a:r>
          </a:p>
          <a:p>
            <a:pPr lvl="1"/>
            <a:r>
              <a:rPr lang="en-US" dirty="0"/>
              <a:t>Contraindications</a:t>
            </a:r>
          </a:p>
          <a:p>
            <a:pPr lvl="1"/>
            <a:r>
              <a:rPr lang="en-US" dirty="0"/>
              <a:t>Examples in the class</a:t>
            </a:r>
          </a:p>
          <a:p>
            <a:pPr lvl="1"/>
            <a:r>
              <a:rPr lang="en-US" dirty="0"/>
              <a:t>Nursing responsibility</a:t>
            </a:r>
          </a:p>
          <a:p>
            <a:r>
              <a:rPr lang="en-US" dirty="0"/>
              <a:t>For the following drugs</a:t>
            </a:r>
          </a:p>
          <a:p>
            <a:pPr lvl="1"/>
            <a:r>
              <a:rPr lang="en-US" dirty="0"/>
              <a:t>Polyene macrolides</a:t>
            </a:r>
          </a:p>
          <a:p>
            <a:pPr lvl="1"/>
            <a:r>
              <a:rPr lang="en-US" dirty="0"/>
              <a:t>Echinocandins</a:t>
            </a:r>
          </a:p>
          <a:p>
            <a:pPr lvl="1"/>
            <a:r>
              <a:rPr lang="en-US" dirty="0"/>
              <a:t>Allylamines </a:t>
            </a:r>
          </a:p>
        </p:txBody>
      </p:sp>
    </p:spTree>
    <p:extLst>
      <p:ext uri="{BB962C8B-B14F-4D97-AF65-F5344CB8AC3E}">
        <p14:creationId xmlns:p14="http://schemas.microsoft.com/office/powerpoint/2010/main" val="314637215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378" y="0"/>
            <a:ext cx="10515600" cy="884126"/>
          </a:xfrm>
        </p:spPr>
        <p:txBody>
          <a:bodyPr>
            <a:normAutofit/>
          </a:bodyPr>
          <a:lstStyle/>
          <a:p>
            <a:r>
              <a:rPr lang="en-US" sz="3600" b="1" dirty="0">
                <a:latin typeface="+mn-lt"/>
              </a:rPr>
              <a:t>ANTIMALARIALS</a:t>
            </a:r>
          </a:p>
        </p:txBody>
      </p:sp>
      <p:sp>
        <p:nvSpPr>
          <p:cNvPr id="3" name="Content Placeholder 2"/>
          <p:cNvSpPr>
            <a:spLocks noGrp="1"/>
          </p:cNvSpPr>
          <p:nvPr>
            <p:ph idx="1"/>
          </p:nvPr>
        </p:nvSpPr>
        <p:spPr>
          <a:xfrm>
            <a:off x="361682" y="1052893"/>
            <a:ext cx="10515600" cy="5682758"/>
          </a:xfrm>
        </p:spPr>
        <p:txBody>
          <a:bodyPr/>
          <a:lstStyle/>
          <a:p>
            <a:pPr marL="0" indent="0">
              <a:buNone/>
            </a:pPr>
            <a:r>
              <a:rPr lang="en-US" dirty="0"/>
              <a:t>Four species of plasmodium cause human malaria: </a:t>
            </a:r>
          </a:p>
          <a:p>
            <a:r>
              <a:rPr lang="en-US" i="1" dirty="0"/>
              <a:t>Plasmodium falciparum(</a:t>
            </a:r>
            <a:r>
              <a:rPr lang="en-US" dirty="0"/>
              <a:t>responsible for serious complications and deaths</a:t>
            </a:r>
            <a:r>
              <a:rPr lang="en-US" i="1" dirty="0"/>
              <a:t>), </a:t>
            </a:r>
          </a:p>
          <a:p>
            <a:r>
              <a:rPr lang="en-US" i="1" dirty="0"/>
              <a:t>P </a:t>
            </a:r>
            <a:r>
              <a:rPr lang="en-US" i="1" dirty="0" err="1"/>
              <a:t>vivax</a:t>
            </a:r>
            <a:r>
              <a:rPr lang="en-US" i="1" dirty="0"/>
              <a:t>,</a:t>
            </a:r>
          </a:p>
          <a:p>
            <a:r>
              <a:rPr lang="en-US" i="1" dirty="0"/>
              <a:t> P </a:t>
            </a:r>
            <a:r>
              <a:rPr lang="en-US" i="1" dirty="0" err="1"/>
              <a:t>malariae</a:t>
            </a:r>
            <a:r>
              <a:rPr lang="en-US" dirty="0"/>
              <a:t>, </a:t>
            </a:r>
          </a:p>
          <a:p>
            <a:r>
              <a:rPr lang="en-US" i="1" dirty="0"/>
              <a:t>P </a:t>
            </a:r>
            <a:r>
              <a:rPr lang="en-US" i="1" dirty="0" err="1"/>
              <a:t>ovale</a:t>
            </a:r>
            <a:r>
              <a:rPr lang="en-US" dirty="0"/>
              <a:t>. </a:t>
            </a:r>
          </a:p>
          <a:p>
            <a:pPr marL="0" indent="0">
              <a:buNone/>
            </a:pPr>
            <a:r>
              <a:rPr lang="en-US" dirty="0"/>
              <a:t> (mosquito)</a:t>
            </a:r>
            <a:r>
              <a:rPr lang="en-US" dirty="0" err="1"/>
              <a:t>sporozoites</a:t>
            </a:r>
            <a:r>
              <a:rPr lang="en-US" dirty="0"/>
              <a:t>- (liver) </a:t>
            </a:r>
            <a:r>
              <a:rPr lang="en-US" dirty="0" err="1"/>
              <a:t>schizonts</a:t>
            </a:r>
            <a:r>
              <a:rPr lang="en-US" dirty="0"/>
              <a:t>/</a:t>
            </a:r>
            <a:r>
              <a:rPr lang="en-US" dirty="0" err="1"/>
              <a:t>hypnozoites</a:t>
            </a:r>
            <a:r>
              <a:rPr lang="en-US" dirty="0"/>
              <a:t>- (liver/bloodstream)- trophozoites then </a:t>
            </a:r>
            <a:r>
              <a:rPr lang="en-US" dirty="0" err="1"/>
              <a:t>merozoites</a:t>
            </a:r>
            <a:r>
              <a:rPr lang="en-US" dirty="0"/>
              <a:t>-gametocytes(mosquito bites) which then develop into </a:t>
            </a:r>
            <a:r>
              <a:rPr lang="en-US" dirty="0" err="1"/>
              <a:t>sporozoites</a:t>
            </a:r>
            <a:r>
              <a:rPr lang="en-US" dirty="0"/>
              <a:t> in the mosquito  and cycle continues</a:t>
            </a:r>
          </a:p>
          <a:p>
            <a:pPr marL="0" indent="0">
              <a:buNone/>
            </a:pPr>
            <a:r>
              <a:rPr lang="en-US" dirty="0"/>
              <a:t>Drug resistance is an important therapeutic problem, most notably with </a:t>
            </a:r>
            <a:r>
              <a:rPr lang="en-US" i="1" dirty="0"/>
              <a:t>P falciparum</a:t>
            </a:r>
            <a:endParaRPr lang="en-US" dirty="0"/>
          </a:p>
        </p:txBody>
      </p:sp>
    </p:spTree>
    <p:extLst>
      <p:ext uri="{BB962C8B-B14F-4D97-AF65-F5344CB8AC3E}">
        <p14:creationId xmlns:p14="http://schemas.microsoft.com/office/powerpoint/2010/main" val="146596687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19" y="0"/>
            <a:ext cx="10515600" cy="1056068"/>
          </a:xfrm>
        </p:spPr>
        <p:txBody>
          <a:bodyPr>
            <a:normAutofit/>
          </a:bodyPr>
          <a:lstStyle/>
          <a:p>
            <a:r>
              <a:rPr lang="en-US" dirty="0">
                <a:latin typeface="+mn-lt"/>
              </a:rPr>
              <a:t>Drug classification of antimalarials</a:t>
            </a:r>
            <a:endParaRPr lang="en-US" dirty="0"/>
          </a:p>
        </p:txBody>
      </p:sp>
      <p:sp>
        <p:nvSpPr>
          <p:cNvPr id="3" name="Content Placeholder 2"/>
          <p:cNvSpPr>
            <a:spLocks noGrp="1"/>
          </p:cNvSpPr>
          <p:nvPr>
            <p:ph idx="1"/>
          </p:nvPr>
        </p:nvSpPr>
        <p:spPr>
          <a:xfrm>
            <a:off x="838200" y="1056068"/>
            <a:ext cx="10515600" cy="5628067"/>
          </a:xfrm>
        </p:spPr>
        <p:txBody>
          <a:bodyPr>
            <a:normAutofit/>
          </a:bodyPr>
          <a:lstStyle/>
          <a:p>
            <a:pPr marL="0" indent="0">
              <a:buNone/>
            </a:pPr>
            <a:r>
              <a:rPr lang="en-US" sz="3200" dirty="0"/>
              <a:t>They are classified in terms of the action against the different stages of the life cycle of the parasite </a:t>
            </a:r>
          </a:p>
          <a:p>
            <a:pPr marL="571500" lvl="0" indent="-571500">
              <a:buFont typeface="+mj-lt"/>
              <a:buAutoNum type="romanLcPeriod"/>
            </a:pPr>
            <a:r>
              <a:rPr lang="en-US" sz="3200" dirty="0"/>
              <a:t>Drugs used to treat the acute attack- act on </a:t>
            </a:r>
            <a:r>
              <a:rPr lang="en-US" sz="3200" dirty="0" err="1"/>
              <a:t>erythrocytic</a:t>
            </a:r>
            <a:r>
              <a:rPr lang="en-US" sz="3200" dirty="0"/>
              <a:t> forms of the plasmodium and are called </a:t>
            </a:r>
            <a:r>
              <a:rPr lang="en-US" sz="3200" b="1" dirty="0"/>
              <a:t>blood </a:t>
            </a:r>
            <a:r>
              <a:rPr lang="en-US" sz="3200" b="1" dirty="0" err="1"/>
              <a:t>schizonticidal</a:t>
            </a:r>
            <a:r>
              <a:rPr lang="en-US" sz="3200" b="1" dirty="0"/>
              <a:t> agents</a:t>
            </a:r>
          </a:p>
          <a:p>
            <a:pPr marL="0" lvl="0" indent="0">
              <a:buNone/>
            </a:pPr>
            <a:endParaRPr lang="en-US" sz="3200" dirty="0"/>
          </a:p>
          <a:p>
            <a:pPr marL="571500" lvl="0" indent="-571500">
              <a:buFont typeface="+mj-lt"/>
              <a:buAutoNum type="romanLcPeriod"/>
            </a:pPr>
            <a:r>
              <a:rPr lang="en-US" sz="3200" dirty="0"/>
              <a:t>Drugs that effect a radical cure (strike at the root of the infection) –act on the parasites in the liver and are called </a:t>
            </a:r>
            <a:r>
              <a:rPr lang="en-US" sz="3200" b="1" dirty="0"/>
              <a:t>tissue </a:t>
            </a:r>
            <a:r>
              <a:rPr lang="en-US" sz="3200" b="1" dirty="0" err="1"/>
              <a:t>schizonticidal</a:t>
            </a:r>
            <a:r>
              <a:rPr lang="en-US" sz="3200" b="1" dirty="0"/>
              <a:t> agents </a:t>
            </a:r>
            <a:r>
              <a:rPr lang="en-US" sz="3200" dirty="0" err="1"/>
              <a:t>e.g</a:t>
            </a:r>
            <a:r>
              <a:rPr lang="en-US" sz="3200" dirty="0"/>
              <a:t> </a:t>
            </a:r>
            <a:r>
              <a:rPr lang="en-US" sz="3200" dirty="0" err="1"/>
              <a:t>Primaquine</a:t>
            </a:r>
            <a:r>
              <a:rPr lang="en-US" sz="3200" dirty="0"/>
              <a:t> and </a:t>
            </a:r>
            <a:r>
              <a:rPr lang="en-US" sz="3200" dirty="0" err="1"/>
              <a:t>Tafenoquine</a:t>
            </a:r>
            <a:endParaRPr lang="en-US" sz="3200" dirty="0"/>
          </a:p>
          <a:p>
            <a:endParaRPr lang="en-US" sz="3200" dirty="0"/>
          </a:p>
        </p:txBody>
      </p:sp>
    </p:spTree>
    <p:extLst>
      <p:ext uri="{BB962C8B-B14F-4D97-AF65-F5344CB8AC3E}">
        <p14:creationId xmlns:p14="http://schemas.microsoft.com/office/powerpoint/2010/main" val="232416881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712" y="244698"/>
            <a:ext cx="10515600" cy="6478074"/>
          </a:xfrm>
        </p:spPr>
        <p:txBody>
          <a:bodyPr/>
          <a:lstStyle/>
          <a:p>
            <a:pPr marL="0" lvl="0" indent="0">
              <a:buNone/>
            </a:pPr>
            <a:r>
              <a:rPr lang="en-US" sz="3200" b="1" dirty="0"/>
              <a:t>iii) Causal prophylactic drugs/drugs used for chemoprophylaxis</a:t>
            </a:r>
            <a:r>
              <a:rPr lang="en-US" sz="3200" dirty="0"/>
              <a:t>-they block the link between the </a:t>
            </a:r>
            <a:r>
              <a:rPr lang="en-US" sz="3200" dirty="0" err="1"/>
              <a:t>exoerythrocytic</a:t>
            </a:r>
            <a:r>
              <a:rPr lang="en-US" sz="3200" dirty="0"/>
              <a:t> stage and the </a:t>
            </a:r>
            <a:r>
              <a:rPr lang="en-US" sz="3200" dirty="0" err="1"/>
              <a:t>erythrocytic</a:t>
            </a:r>
            <a:r>
              <a:rPr lang="en-US" sz="3200" dirty="0"/>
              <a:t> stage and thus prevent the development of malarial attacks e.gs </a:t>
            </a:r>
            <a:r>
              <a:rPr lang="en-US" sz="3200" dirty="0" err="1"/>
              <a:t>Chloroquine</a:t>
            </a:r>
            <a:r>
              <a:rPr lang="en-US" sz="3200" dirty="0"/>
              <a:t>, Mefloquine, </a:t>
            </a:r>
            <a:r>
              <a:rPr lang="en-US" sz="3200" dirty="0" err="1"/>
              <a:t>Proguanil</a:t>
            </a:r>
            <a:r>
              <a:rPr lang="en-US" sz="3200" dirty="0"/>
              <a:t>, </a:t>
            </a:r>
            <a:r>
              <a:rPr lang="en-US" sz="3200" dirty="0" err="1"/>
              <a:t>Pyrimethamine</a:t>
            </a:r>
            <a:r>
              <a:rPr lang="en-US" sz="3200" dirty="0"/>
              <a:t>, </a:t>
            </a:r>
            <a:r>
              <a:rPr lang="en-US" sz="3200" dirty="0" err="1"/>
              <a:t>Dapsone</a:t>
            </a:r>
            <a:r>
              <a:rPr lang="en-US" sz="3200" dirty="0"/>
              <a:t> and Doxycycline.</a:t>
            </a:r>
          </a:p>
          <a:p>
            <a:pPr marL="0" indent="0">
              <a:buNone/>
            </a:pPr>
            <a:r>
              <a:rPr lang="en-US" sz="3200" dirty="0"/>
              <a:t>       They are often used in combinations</a:t>
            </a:r>
          </a:p>
          <a:p>
            <a:pPr marL="0" indent="0">
              <a:buNone/>
            </a:pPr>
            <a:endParaRPr lang="en-US" sz="3200" dirty="0"/>
          </a:p>
          <a:p>
            <a:pPr marL="0" indent="0">
              <a:buNone/>
            </a:pPr>
            <a:r>
              <a:rPr lang="en-US" sz="3200" dirty="0"/>
              <a:t> iv) </a:t>
            </a:r>
            <a:r>
              <a:rPr lang="en-US" sz="3200" b="1" dirty="0"/>
              <a:t>Drugs used to prevent transmission</a:t>
            </a:r>
            <a:r>
              <a:rPr lang="en-US" sz="3200" dirty="0"/>
              <a:t>-they destroy the gametocytes thus preventing transmission by mosquitoes </a:t>
            </a:r>
            <a:r>
              <a:rPr lang="en-US" sz="3200" dirty="0" err="1"/>
              <a:t>e.g</a:t>
            </a:r>
            <a:r>
              <a:rPr lang="en-US" sz="3200" dirty="0"/>
              <a:t> </a:t>
            </a:r>
            <a:r>
              <a:rPr lang="en-US" sz="3200" dirty="0" err="1"/>
              <a:t>Primaquine</a:t>
            </a:r>
            <a:r>
              <a:rPr lang="en-US" sz="3200" dirty="0"/>
              <a:t>, </a:t>
            </a:r>
            <a:r>
              <a:rPr lang="en-US" sz="3200" dirty="0" err="1"/>
              <a:t>Proguanil</a:t>
            </a:r>
            <a:r>
              <a:rPr lang="en-US" sz="3200" dirty="0"/>
              <a:t>, </a:t>
            </a:r>
            <a:r>
              <a:rPr lang="en-US" sz="3200" dirty="0" err="1"/>
              <a:t>Pyrimethamine</a:t>
            </a:r>
            <a:r>
              <a:rPr lang="en-US" sz="3200" dirty="0"/>
              <a:t> </a:t>
            </a:r>
          </a:p>
          <a:p>
            <a:pPr marL="0" indent="0">
              <a:buNone/>
            </a:pPr>
            <a:r>
              <a:rPr lang="en-US" sz="3200" b="1" dirty="0"/>
              <a:t> </a:t>
            </a:r>
            <a:endParaRPr lang="en-US" sz="3200" dirty="0"/>
          </a:p>
          <a:p>
            <a:endParaRPr lang="en-US" dirty="0"/>
          </a:p>
        </p:txBody>
      </p:sp>
    </p:spTree>
    <p:extLst>
      <p:ext uri="{BB962C8B-B14F-4D97-AF65-F5344CB8AC3E}">
        <p14:creationId xmlns:p14="http://schemas.microsoft.com/office/powerpoint/2010/main" val="165296110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98" y="107549"/>
            <a:ext cx="10515600" cy="806852"/>
          </a:xfrm>
        </p:spPr>
        <p:txBody>
          <a:bodyPr>
            <a:normAutofit/>
          </a:bodyPr>
          <a:lstStyle/>
          <a:p>
            <a:pPr lvl="0"/>
            <a:r>
              <a:rPr lang="en-US" sz="3200" b="1" dirty="0">
                <a:latin typeface="+mn-lt"/>
              </a:rPr>
              <a:t>DRUGS USED TO TREAT THE ACUTE ATTACK</a:t>
            </a:r>
            <a:endParaRPr lang="en-US" sz="3200" dirty="0">
              <a:latin typeface="+mn-lt"/>
            </a:endParaRPr>
          </a:p>
        </p:txBody>
      </p:sp>
      <p:sp>
        <p:nvSpPr>
          <p:cNvPr id="3" name="Content Placeholder 2"/>
          <p:cNvSpPr>
            <a:spLocks noGrp="1"/>
          </p:cNvSpPr>
          <p:nvPr>
            <p:ph idx="1"/>
          </p:nvPr>
        </p:nvSpPr>
        <p:spPr>
          <a:xfrm>
            <a:off x="838200" y="1043189"/>
            <a:ext cx="10515600" cy="5602310"/>
          </a:xfrm>
        </p:spPr>
        <p:txBody>
          <a:bodyPr/>
          <a:lstStyle/>
          <a:p>
            <a:pPr marL="0" indent="0">
              <a:buNone/>
            </a:pPr>
            <a:r>
              <a:rPr lang="en-US" b="1" dirty="0"/>
              <a:t>Examples</a:t>
            </a:r>
            <a:endParaRPr lang="en-US" dirty="0"/>
          </a:p>
          <a:p>
            <a:r>
              <a:rPr lang="en-US" sz="3200" b="1" dirty="0"/>
              <a:t> </a:t>
            </a:r>
            <a:r>
              <a:rPr lang="en-US" sz="3200" dirty="0"/>
              <a:t>Quinolone methanols e.g. Quinine and Mefloquine</a:t>
            </a:r>
          </a:p>
          <a:p>
            <a:r>
              <a:rPr lang="en-US" sz="3200" dirty="0"/>
              <a:t> 4-aminoquinilones </a:t>
            </a:r>
            <a:r>
              <a:rPr lang="en-US" sz="3200" dirty="0" err="1"/>
              <a:t>e.g</a:t>
            </a:r>
            <a:r>
              <a:rPr lang="en-US" sz="3200" dirty="0"/>
              <a:t> </a:t>
            </a:r>
            <a:r>
              <a:rPr lang="en-US" sz="3200" dirty="0" err="1"/>
              <a:t>Chloroquine</a:t>
            </a:r>
            <a:endParaRPr lang="en-US" sz="3200" dirty="0"/>
          </a:p>
          <a:p>
            <a:r>
              <a:rPr lang="en-US" sz="3200" dirty="0"/>
              <a:t> </a:t>
            </a:r>
            <a:r>
              <a:rPr lang="en-US" sz="3200" dirty="0" err="1"/>
              <a:t>Halofantrine</a:t>
            </a:r>
            <a:endParaRPr lang="en-US" sz="3200" dirty="0"/>
          </a:p>
          <a:p>
            <a:r>
              <a:rPr lang="en-US" sz="3200" dirty="0"/>
              <a:t>Inhibitors of folate synthesis </a:t>
            </a:r>
            <a:r>
              <a:rPr lang="en-US" sz="3200" dirty="0" err="1"/>
              <a:t>e.g</a:t>
            </a:r>
            <a:r>
              <a:rPr lang="en-US" sz="3200" dirty="0"/>
              <a:t> </a:t>
            </a:r>
            <a:r>
              <a:rPr lang="en-US" sz="3200" dirty="0" err="1"/>
              <a:t>Pyrimethamine</a:t>
            </a:r>
            <a:r>
              <a:rPr lang="en-US" sz="3200" dirty="0"/>
              <a:t> and </a:t>
            </a:r>
            <a:r>
              <a:rPr lang="en-US" sz="3200" dirty="0" err="1"/>
              <a:t>Proguanil</a:t>
            </a:r>
            <a:endParaRPr lang="en-US" sz="3200" dirty="0"/>
          </a:p>
          <a:p>
            <a:r>
              <a:rPr lang="en-US" sz="3200" dirty="0" err="1"/>
              <a:t>Atovaquine</a:t>
            </a:r>
            <a:endParaRPr lang="en-US" sz="3200" dirty="0"/>
          </a:p>
          <a:p>
            <a:endParaRPr lang="en-US" dirty="0"/>
          </a:p>
        </p:txBody>
      </p:sp>
    </p:spTree>
    <p:extLst>
      <p:ext uri="{BB962C8B-B14F-4D97-AF65-F5344CB8AC3E}">
        <p14:creationId xmlns:p14="http://schemas.microsoft.com/office/powerpoint/2010/main" val="3409929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0362-FB44-47CE-B2DC-46F62F8777F6}"/>
              </a:ext>
            </a:extLst>
          </p:cNvPr>
          <p:cNvSpPr>
            <a:spLocks noGrp="1"/>
          </p:cNvSpPr>
          <p:nvPr>
            <p:ph type="title"/>
          </p:nvPr>
        </p:nvSpPr>
        <p:spPr/>
        <p:txBody>
          <a:bodyPr/>
          <a:lstStyle/>
          <a:p>
            <a:r>
              <a:rPr lang="en-US" b="1" dirty="0"/>
              <a:t>Routes of Drug administration</a:t>
            </a:r>
            <a:endParaRPr lang="en-US" dirty="0"/>
          </a:p>
        </p:txBody>
      </p:sp>
      <p:sp>
        <p:nvSpPr>
          <p:cNvPr id="3" name="Content Placeholder 2">
            <a:extLst>
              <a:ext uri="{FF2B5EF4-FFF2-40B4-BE49-F238E27FC236}">
                <a16:creationId xmlns:a16="http://schemas.microsoft.com/office/drawing/2014/main" id="{4944B810-CCA2-491A-A062-B7842431DA43}"/>
              </a:ext>
            </a:extLst>
          </p:cNvPr>
          <p:cNvSpPr>
            <a:spLocks noGrp="1"/>
          </p:cNvSpPr>
          <p:nvPr>
            <p:ph sz="half" idx="1"/>
          </p:nvPr>
        </p:nvSpPr>
        <p:spPr/>
        <p:txBody>
          <a:bodyPr/>
          <a:lstStyle/>
          <a:p>
            <a:r>
              <a:rPr lang="en-US" dirty="0"/>
              <a:t>Oral</a:t>
            </a:r>
          </a:p>
          <a:p>
            <a:r>
              <a:rPr lang="en-US" dirty="0"/>
              <a:t>Sublingual</a:t>
            </a:r>
          </a:p>
          <a:p>
            <a:r>
              <a:rPr lang="en-US" dirty="0"/>
              <a:t>Injectables/parenteral</a:t>
            </a:r>
          </a:p>
          <a:p>
            <a:pPr marL="571500" indent="-571500">
              <a:buFont typeface="+mj-lt"/>
              <a:buAutoNum type="romanLcPeriod"/>
            </a:pPr>
            <a:r>
              <a:rPr lang="en-US" dirty="0"/>
              <a:t>Intramuscular</a:t>
            </a:r>
          </a:p>
          <a:p>
            <a:pPr marL="571500" indent="-571500">
              <a:buFont typeface="+mj-lt"/>
              <a:buAutoNum type="romanLcPeriod"/>
            </a:pPr>
            <a:r>
              <a:rPr lang="en-US" dirty="0"/>
              <a:t>Intradermal</a:t>
            </a:r>
          </a:p>
          <a:p>
            <a:pPr marL="571500" indent="-571500">
              <a:buFont typeface="+mj-lt"/>
              <a:buAutoNum type="romanLcPeriod"/>
            </a:pPr>
            <a:r>
              <a:rPr lang="en-US" dirty="0"/>
              <a:t>Subcutaneous</a:t>
            </a:r>
          </a:p>
          <a:p>
            <a:pPr marL="571500" indent="-571500">
              <a:buFont typeface="+mj-lt"/>
              <a:buAutoNum type="romanLcPeriod"/>
            </a:pPr>
            <a:r>
              <a:rPr lang="en-US" dirty="0"/>
              <a:t>Intravenous</a:t>
            </a:r>
          </a:p>
          <a:p>
            <a:endParaRPr lang="en-US" dirty="0"/>
          </a:p>
        </p:txBody>
      </p:sp>
      <p:sp>
        <p:nvSpPr>
          <p:cNvPr id="4" name="Content Placeholder 3">
            <a:extLst>
              <a:ext uri="{FF2B5EF4-FFF2-40B4-BE49-F238E27FC236}">
                <a16:creationId xmlns:a16="http://schemas.microsoft.com/office/drawing/2014/main" id="{FC8A4BB4-D815-47AD-A2E8-6E1589DB1F4E}"/>
              </a:ext>
            </a:extLst>
          </p:cNvPr>
          <p:cNvSpPr>
            <a:spLocks noGrp="1"/>
          </p:cNvSpPr>
          <p:nvPr>
            <p:ph sz="half" idx="2"/>
          </p:nvPr>
        </p:nvSpPr>
        <p:spPr/>
        <p:txBody>
          <a:bodyPr/>
          <a:lstStyle/>
          <a:p>
            <a:r>
              <a:rPr lang="en-US" dirty="0"/>
              <a:t>Intrathecal</a:t>
            </a:r>
          </a:p>
          <a:p>
            <a:r>
              <a:rPr lang="en-US" dirty="0"/>
              <a:t>Rectal</a:t>
            </a:r>
          </a:p>
          <a:p>
            <a:r>
              <a:rPr lang="en-US" dirty="0"/>
              <a:t>Vaginal</a:t>
            </a:r>
          </a:p>
          <a:p>
            <a:r>
              <a:rPr lang="en-US" dirty="0"/>
              <a:t>Topical    </a:t>
            </a:r>
          </a:p>
          <a:p>
            <a:r>
              <a:rPr lang="en-US" dirty="0"/>
              <a:t>Transdermal</a:t>
            </a:r>
          </a:p>
          <a:p>
            <a:r>
              <a:rPr lang="en-US" dirty="0"/>
              <a:t>Inhalation</a:t>
            </a:r>
          </a:p>
          <a:p>
            <a:r>
              <a:rPr lang="en-US" dirty="0"/>
              <a:t>Intra osseous</a:t>
            </a:r>
          </a:p>
          <a:p>
            <a:pPr marL="0" indent="0">
              <a:buNone/>
            </a:pPr>
            <a:endParaRPr lang="en-US" dirty="0"/>
          </a:p>
        </p:txBody>
      </p:sp>
    </p:spTree>
    <p:extLst>
      <p:ext uri="{BB962C8B-B14F-4D97-AF65-F5344CB8AC3E}">
        <p14:creationId xmlns:p14="http://schemas.microsoft.com/office/powerpoint/2010/main" val="26503293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62" y="184821"/>
            <a:ext cx="10515600" cy="884125"/>
          </a:xfrm>
        </p:spPr>
        <p:txBody>
          <a:bodyPr>
            <a:normAutofit/>
          </a:bodyPr>
          <a:lstStyle/>
          <a:p>
            <a:r>
              <a:rPr lang="en-US" sz="3600" b="1" dirty="0">
                <a:latin typeface="+mn-lt"/>
              </a:rPr>
              <a:t>QUININE</a:t>
            </a:r>
            <a:endParaRPr lang="en-US" sz="3600" dirty="0">
              <a:latin typeface="+mn-lt"/>
            </a:endParaRPr>
          </a:p>
        </p:txBody>
      </p:sp>
      <p:sp>
        <p:nvSpPr>
          <p:cNvPr id="3" name="Content Placeholder 2"/>
          <p:cNvSpPr>
            <a:spLocks noGrp="1"/>
          </p:cNvSpPr>
          <p:nvPr>
            <p:ph idx="1"/>
          </p:nvPr>
        </p:nvSpPr>
        <p:spPr>
          <a:xfrm>
            <a:off x="838200" y="1159098"/>
            <a:ext cx="10515600" cy="5698901"/>
          </a:xfrm>
        </p:spPr>
        <p:txBody>
          <a:bodyPr>
            <a:normAutofit lnSpcReduction="10000"/>
          </a:bodyPr>
          <a:lstStyle/>
          <a:p>
            <a:r>
              <a:rPr lang="en-US" dirty="0"/>
              <a:t>It is derived from the bark of the </a:t>
            </a:r>
            <a:r>
              <a:rPr lang="en-US" dirty="0" err="1"/>
              <a:t>cinchoma</a:t>
            </a:r>
            <a:r>
              <a:rPr lang="en-US" dirty="0"/>
              <a:t> tree.</a:t>
            </a:r>
          </a:p>
          <a:p>
            <a:pPr marL="0" indent="0">
              <a:buNone/>
            </a:pPr>
            <a:r>
              <a:rPr lang="en-US" b="1" dirty="0"/>
              <a:t>MOA</a:t>
            </a:r>
            <a:endParaRPr lang="en-US" dirty="0"/>
          </a:p>
          <a:p>
            <a:r>
              <a:rPr lang="en-US" dirty="0"/>
              <a:t>Associated with inhibition of the parasite </a:t>
            </a:r>
            <a:r>
              <a:rPr lang="en-US" dirty="0" err="1"/>
              <a:t>haem</a:t>
            </a:r>
            <a:r>
              <a:rPr lang="en-US" dirty="0"/>
              <a:t> polymerase</a:t>
            </a:r>
          </a:p>
          <a:p>
            <a:endParaRPr lang="en-US" b="1" dirty="0"/>
          </a:p>
          <a:p>
            <a:pPr marL="0" indent="0">
              <a:buNone/>
            </a:pPr>
            <a:r>
              <a:rPr lang="en-US" b="1" dirty="0"/>
              <a:t>Indication</a:t>
            </a:r>
            <a:endParaRPr lang="en-US" dirty="0"/>
          </a:p>
          <a:p>
            <a:r>
              <a:rPr lang="en-US" dirty="0"/>
              <a:t>It is the main therapeutic agent for P. falciparum</a:t>
            </a:r>
          </a:p>
          <a:p>
            <a:endParaRPr lang="en-US" b="1" dirty="0"/>
          </a:p>
          <a:p>
            <a:pPr marL="0" indent="0">
              <a:buNone/>
            </a:pPr>
            <a:r>
              <a:rPr lang="en-US" b="1" dirty="0"/>
              <a:t>Pharmacokinetics</a:t>
            </a:r>
            <a:endParaRPr lang="en-US" dirty="0"/>
          </a:p>
          <a:p>
            <a:r>
              <a:rPr lang="en-US" dirty="0"/>
              <a:t>Well absorbed and is given orally as 7 day course but can also be given as a slow IV infusion for severe P. falciparum infections and in patients who are vomiting</a:t>
            </a:r>
          </a:p>
          <a:p>
            <a:r>
              <a:rPr lang="en-US" dirty="0"/>
              <a:t>The half-life is 10 hours. Metabolized in the liver and excreted in urine within 24 hours</a:t>
            </a:r>
          </a:p>
          <a:p>
            <a:endParaRPr lang="en-US" dirty="0"/>
          </a:p>
          <a:p>
            <a:endParaRPr lang="en-US" dirty="0"/>
          </a:p>
          <a:p>
            <a:endParaRPr lang="en-US" dirty="0"/>
          </a:p>
        </p:txBody>
      </p:sp>
    </p:spTree>
    <p:extLst>
      <p:ext uri="{BB962C8B-B14F-4D97-AF65-F5344CB8AC3E}">
        <p14:creationId xmlns:p14="http://schemas.microsoft.com/office/powerpoint/2010/main" val="182623100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408" y="146185"/>
            <a:ext cx="10515600" cy="703822"/>
          </a:xfrm>
        </p:spPr>
        <p:txBody>
          <a:bodyPr>
            <a:normAutofit/>
          </a:bodyPr>
          <a:lstStyle/>
          <a:p>
            <a:r>
              <a:rPr lang="en-US" sz="3600" b="1" dirty="0">
                <a:latin typeface="+mn-lt"/>
              </a:rPr>
              <a:t>Unwanted Effects </a:t>
            </a:r>
            <a:endParaRPr lang="en-US" sz="3600" dirty="0">
              <a:latin typeface="+mn-lt"/>
            </a:endParaRPr>
          </a:p>
        </p:txBody>
      </p:sp>
      <p:sp>
        <p:nvSpPr>
          <p:cNvPr id="3" name="Content Placeholder 2"/>
          <p:cNvSpPr>
            <a:spLocks noGrp="1"/>
          </p:cNvSpPr>
          <p:nvPr>
            <p:ph idx="1"/>
          </p:nvPr>
        </p:nvSpPr>
        <p:spPr>
          <a:xfrm>
            <a:off x="838200" y="850008"/>
            <a:ext cx="10515600" cy="5911400"/>
          </a:xfrm>
        </p:spPr>
        <p:txBody>
          <a:bodyPr>
            <a:normAutofit/>
          </a:bodyPr>
          <a:lstStyle/>
          <a:p>
            <a:pPr lvl="0"/>
            <a:r>
              <a:rPr lang="en-US" sz="3600" dirty="0"/>
              <a:t>Bitter taste hence oral compliance is poor</a:t>
            </a:r>
          </a:p>
          <a:p>
            <a:pPr lvl="0"/>
            <a:r>
              <a:rPr lang="en-US" sz="3600" dirty="0"/>
              <a:t>It is irritant to the gastric mucosa and can cause nausea and vomiting</a:t>
            </a:r>
          </a:p>
          <a:p>
            <a:pPr lvl="0"/>
            <a:r>
              <a:rPr lang="en-US" sz="3600" dirty="0"/>
              <a:t>Cinchonism symptoms - Tinnitus, headache, nausea, dizziness, flushing, and visual disturbances.</a:t>
            </a:r>
          </a:p>
          <a:p>
            <a:pPr lvl="0"/>
            <a:r>
              <a:rPr lang="en-US" sz="3600" dirty="0"/>
              <a:t>Hypersensitivity reactions include skin rashes, urticaria, angioedema, and bronchospasm, black water fever (rare severe illness that includes marked hemolysis and hemoglobinuria in the setting of quinine therapy). </a:t>
            </a:r>
          </a:p>
          <a:p>
            <a:endParaRPr lang="en-US" dirty="0"/>
          </a:p>
        </p:txBody>
      </p:sp>
    </p:spTree>
    <p:extLst>
      <p:ext uri="{BB962C8B-B14F-4D97-AF65-F5344CB8AC3E}">
        <p14:creationId xmlns:p14="http://schemas.microsoft.com/office/powerpoint/2010/main" val="7100889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6245" y="0"/>
            <a:ext cx="4558048" cy="1004552"/>
          </a:xfrm>
        </p:spPr>
        <p:txBody>
          <a:bodyPr>
            <a:normAutofit/>
          </a:bodyPr>
          <a:lstStyle/>
          <a:p>
            <a:r>
              <a:rPr lang="en-US" dirty="0"/>
              <a:t>CONT’</a:t>
            </a:r>
          </a:p>
        </p:txBody>
      </p:sp>
      <p:sp>
        <p:nvSpPr>
          <p:cNvPr id="3" name="Content Placeholder 2"/>
          <p:cNvSpPr>
            <a:spLocks noGrp="1"/>
          </p:cNvSpPr>
          <p:nvPr>
            <p:ph idx="1"/>
          </p:nvPr>
        </p:nvSpPr>
        <p:spPr>
          <a:xfrm>
            <a:off x="824248" y="721216"/>
            <a:ext cx="11204620" cy="6136783"/>
          </a:xfrm>
        </p:spPr>
        <p:txBody>
          <a:bodyPr/>
          <a:lstStyle/>
          <a:p>
            <a:pPr lvl="0"/>
            <a:r>
              <a:rPr lang="en-US" sz="3600" dirty="0"/>
              <a:t>Hematologic abnormalities include hemolysis (especially with G6PD deficiency), leukopenia, </a:t>
            </a:r>
            <a:r>
              <a:rPr lang="en-US" sz="3600" dirty="0" err="1"/>
              <a:t>agranulocytosis</a:t>
            </a:r>
            <a:r>
              <a:rPr lang="en-US" sz="3600" dirty="0"/>
              <a:t>, and thrombocytopenia. </a:t>
            </a:r>
          </a:p>
          <a:p>
            <a:pPr lvl="0"/>
            <a:r>
              <a:rPr lang="en-US" sz="3600" dirty="0"/>
              <a:t>Thrombophlebitis – IV administration</a:t>
            </a:r>
          </a:p>
          <a:p>
            <a:pPr lvl="0"/>
            <a:r>
              <a:rPr lang="en-US" sz="3600" dirty="0"/>
              <a:t>Severe hypotension - follow too-rapid intravenous infusions of quinine or quinidine. </a:t>
            </a:r>
          </a:p>
          <a:p>
            <a:pPr lvl="0"/>
            <a:r>
              <a:rPr lang="en-US" sz="3600" dirty="0"/>
              <a:t>Hypoglycemia through stimulation of insulin release; this is a particular problem in severe infections and in pregnant patients, who have increased sensitivity to insulin. </a:t>
            </a:r>
          </a:p>
          <a:p>
            <a:endParaRPr lang="en-US" dirty="0"/>
          </a:p>
        </p:txBody>
      </p:sp>
    </p:spTree>
    <p:extLst>
      <p:ext uri="{BB962C8B-B14F-4D97-AF65-F5344CB8AC3E}">
        <p14:creationId xmlns:p14="http://schemas.microsoft.com/office/powerpoint/2010/main" val="33269032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3253"/>
            <a:ext cx="11160617" cy="2506661"/>
          </a:xfrm>
        </p:spPr>
        <p:txBody>
          <a:bodyPr>
            <a:noAutofit/>
          </a:bodyPr>
          <a:lstStyle/>
          <a:p>
            <a:pPr lvl="0"/>
            <a:r>
              <a:rPr lang="en-US" sz="2800" b="1" dirty="0">
                <a:latin typeface="+mn-lt"/>
              </a:rPr>
              <a:t>Unwanted effects </a:t>
            </a:r>
            <a:r>
              <a:rPr lang="en-US" sz="2800" b="1" dirty="0" err="1">
                <a:latin typeface="+mn-lt"/>
              </a:rPr>
              <a:t>cont</a:t>
            </a:r>
            <a:r>
              <a:rPr lang="en-US" sz="2800" b="1" dirty="0">
                <a:latin typeface="+mn-lt"/>
              </a:rPr>
              <a:t>’</a:t>
            </a:r>
            <a:br>
              <a:rPr lang="en-US" sz="2800" b="1" dirty="0">
                <a:latin typeface="+mn-lt"/>
              </a:rPr>
            </a:br>
            <a:r>
              <a:rPr lang="en-US" sz="2800" dirty="0">
                <a:latin typeface="+mn-lt"/>
              </a:rPr>
              <a:t>Severe hypotension - follow too-rapid intravenous infusions of quinine or quinidine. </a:t>
            </a:r>
            <a:br>
              <a:rPr lang="en-US" sz="2800" dirty="0">
                <a:latin typeface="+mn-lt"/>
              </a:rPr>
            </a:br>
            <a:endParaRPr lang="en-US" sz="2800" dirty="0">
              <a:latin typeface="+mn-lt"/>
            </a:endParaRPr>
          </a:p>
        </p:txBody>
      </p:sp>
      <p:sp>
        <p:nvSpPr>
          <p:cNvPr id="3" name="Content Placeholder 2"/>
          <p:cNvSpPr>
            <a:spLocks noGrp="1"/>
          </p:cNvSpPr>
          <p:nvPr>
            <p:ph idx="1"/>
          </p:nvPr>
        </p:nvSpPr>
        <p:spPr>
          <a:xfrm>
            <a:off x="193183" y="1711531"/>
            <a:ext cx="10515600" cy="4351338"/>
          </a:xfrm>
        </p:spPr>
        <p:txBody>
          <a:bodyPr/>
          <a:lstStyle/>
          <a:p>
            <a:pPr marL="0" indent="0">
              <a:buNone/>
            </a:pPr>
            <a:r>
              <a:rPr lang="en-US" b="1" dirty="0"/>
              <a:t>Contraindications</a:t>
            </a:r>
            <a:endParaRPr lang="en-US" dirty="0"/>
          </a:p>
          <a:p>
            <a:r>
              <a:rPr lang="en-US" dirty="0"/>
              <a:t>Pregnant women in the third trimester - Quinine can stimulate uterine contractions. </a:t>
            </a:r>
          </a:p>
          <a:p>
            <a:pPr marL="0" indent="0">
              <a:buNone/>
            </a:pPr>
            <a:r>
              <a:rPr lang="en-US" dirty="0"/>
              <a:t>However, this effect is mild, and quinine and quinidine remain the drugs of choice for severe falciparum malaria even during pregnancy. </a:t>
            </a:r>
          </a:p>
          <a:p>
            <a:pPr marL="0" indent="0">
              <a:buNone/>
            </a:pPr>
            <a:endParaRPr lang="en-US" dirty="0"/>
          </a:p>
          <a:p>
            <a:r>
              <a:rPr lang="en-US" dirty="0"/>
              <a:t>Quinine (or quinidine) should be discontinued if signs of severe cinchonism, hemolysis, or hypersensitivity occur. </a:t>
            </a:r>
          </a:p>
          <a:p>
            <a:endParaRPr lang="en-US" dirty="0"/>
          </a:p>
        </p:txBody>
      </p:sp>
    </p:spTree>
    <p:extLst>
      <p:ext uri="{BB962C8B-B14F-4D97-AF65-F5344CB8AC3E}">
        <p14:creationId xmlns:p14="http://schemas.microsoft.com/office/powerpoint/2010/main" val="335653108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257" y="107548"/>
            <a:ext cx="10515600" cy="935641"/>
          </a:xfrm>
        </p:spPr>
        <p:txBody>
          <a:bodyPr>
            <a:noAutofit/>
          </a:bodyPr>
          <a:lstStyle/>
          <a:p>
            <a:r>
              <a:rPr lang="en-US" sz="3600" b="1" dirty="0">
                <a:latin typeface="+mn-lt"/>
              </a:rPr>
              <a:t>Precaution</a:t>
            </a:r>
          </a:p>
        </p:txBody>
      </p:sp>
      <p:sp>
        <p:nvSpPr>
          <p:cNvPr id="3" name="Content Placeholder 2"/>
          <p:cNvSpPr>
            <a:spLocks noGrp="1"/>
          </p:cNvSpPr>
          <p:nvPr>
            <p:ph idx="1"/>
          </p:nvPr>
        </p:nvSpPr>
        <p:spPr>
          <a:xfrm>
            <a:off x="606380" y="1207439"/>
            <a:ext cx="10515600" cy="4351338"/>
          </a:xfrm>
        </p:spPr>
        <p:txBody>
          <a:bodyPr/>
          <a:lstStyle/>
          <a:p>
            <a:r>
              <a:rPr lang="en-US" dirty="0"/>
              <a:t>Patients with underlying visual or auditory problems.</a:t>
            </a:r>
          </a:p>
          <a:p>
            <a:r>
              <a:rPr lang="en-US" dirty="0"/>
              <a:t>Pts with underlying cardiac abnormalities. </a:t>
            </a:r>
          </a:p>
          <a:p>
            <a:pPr marL="0" indent="0">
              <a:buNone/>
            </a:pPr>
            <a:endParaRPr lang="en-US" b="1" dirty="0"/>
          </a:p>
          <a:p>
            <a:pPr marL="0" indent="0">
              <a:buNone/>
            </a:pPr>
            <a:r>
              <a:rPr lang="en-US" b="1" dirty="0"/>
              <a:t>Drug interaction</a:t>
            </a:r>
            <a:endParaRPr lang="en-US" dirty="0"/>
          </a:p>
          <a:p>
            <a:r>
              <a:rPr lang="en-US" dirty="0"/>
              <a:t>Absorption blocked by aluminum-containing antacids. </a:t>
            </a:r>
          </a:p>
          <a:p>
            <a:r>
              <a:rPr lang="en-US" dirty="0"/>
              <a:t>Quinine can raise plasma levels of warfarin and digoxin.</a:t>
            </a:r>
          </a:p>
          <a:p>
            <a:endParaRPr lang="en-US" dirty="0"/>
          </a:p>
        </p:txBody>
      </p:sp>
    </p:spTree>
    <p:extLst>
      <p:ext uri="{BB962C8B-B14F-4D97-AF65-F5344CB8AC3E}">
        <p14:creationId xmlns:p14="http://schemas.microsoft.com/office/powerpoint/2010/main" val="182253919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771" y="0"/>
            <a:ext cx="10515600" cy="991673"/>
          </a:xfrm>
        </p:spPr>
        <p:txBody>
          <a:bodyPr>
            <a:normAutofit/>
          </a:bodyPr>
          <a:lstStyle/>
          <a:p>
            <a:r>
              <a:rPr lang="en-US" sz="4000" b="1" dirty="0">
                <a:latin typeface="+mn-lt"/>
              </a:rPr>
              <a:t>Nursing consideration </a:t>
            </a:r>
            <a:endParaRPr lang="en-US" dirty="0"/>
          </a:p>
        </p:txBody>
      </p:sp>
      <p:sp>
        <p:nvSpPr>
          <p:cNvPr id="3" name="Content Placeholder 2"/>
          <p:cNvSpPr>
            <a:spLocks noGrp="1"/>
          </p:cNvSpPr>
          <p:nvPr>
            <p:ph idx="1"/>
          </p:nvPr>
        </p:nvSpPr>
        <p:spPr>
          <a:xfrm>
            <a:off x="464713" y="1168803"/>
            <a:ext cx="10515600" cy="5515332"/>
          </a:xfrm>
        </p:spPr>
        <p:txBody>
          <a:bodyPr>
            <a:normAutofit/>
          </a:bodyPr>
          <a:lstStyle/>
          <a:p>
            <a:pPr lvl="0"/>
            <a:r>
              <a:rPr lang="en-US" dirty="0"/>
              <a:t>Assess BP, pulse, watch for Hypotension, tachycardia.</a:t>
            </a:r>
          </a:p>
          <a:p>
            <a:pPr lvl="0"/>
            <a:r>
              <a:rPr lang="en-US" dirty="0"/>
              <a:t>Assess hepatic and blood studies.</a:t>
            </a:r>
          </a:p>
          <a:p>
            <a:pPr lvl="0"/>
            <a:r>
              <a:rPr lang="en-US" dirty="0"/>
              <a:t>Assess for cinchonism.</a:t>
            </a:r>
          </a:p>
          <a:p>
            <a:pPr lvl="0"/>
            <a:r>
              <a:rPr lang="en-US" dirty="0"/>
              <a:t>Administer drugs with food to decrease GI upset</a:t>
            </a:r>
          </a:p>
          <a:p>
            <a:pPr lvl="0"/>
            <a:r>
              <a:rPr lang="en-US" dirty="0"/>
              <a:t>Teach patient not to breastfeed while taking this drug.</a:t>
            </a:r>
          </a:p>
          <a:p>
            <a:pPr lvl="0"/>
            <a:r>
              <a:rPr lang="en-US" dirty="0"/>
              <a:t>To avoid OTC preparations.</a:t>
            </a:r>
          </a:p>
          <a:p>
            <a:endParaRPr lang="en-US" b="1" u="sng" dirty="0"/>
          </a:p>
          <a:p>
            <a:pPr marL="0" indent="0">
              <a:buNone/>
            </a:pPr>
            <a:r>
              <a:rPr lang="en-US" b="1" u="sng" dirty="0"/>
              <a:t>TREATMENT OF OVERDOSE</a:t>
            </a:r>
            <a:endParaRPr lang="en-US" dirty="0"/>
          </a:p>
          <a:p>
            <a:r>
              <a:rPr lang="en-US" dirty="0"/>
              <a:t>Multiple doses of activated charcoal</a:t>
            </a:r>
          </a:p>
          <a:p>
            <a:endParaRPr lang="en-US" dirty="0"/>
          </a:p>
        </p:txBody>
      </p:sp>
    </p:spTree>
    <p:extLst>
      <p:ext uri="{BB962C8B-B14F-4D97-AF65-F5344CB8AC3E}">
        <p14:creationId xmlns:p14="http://schemas.microsoft.com/office/powerpoint/2010/main" val="93729499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35" y="120427"/>
            <a:ext cx="10515600" cy="909884"/>
          </a:xfrm>
        </p:spPr>
        <p:txBody>
          <a:bodyPr>
            <a:normAutofit/>
          </a:bodyPr>
          <a:lstStyle/>
          <a:p>
            <a:r>
              <a:rPr lang="en-US" sz="3600" b="1" dirty="0">
                <a:latin typeface="+mn-lt"/>
              </a:rPr>
              <a:t>MEFLOQUINE HYDROCHLORIDE</a:t>
            </a:r>
            <a:endParaRPr lang="en-US" sz="3600" dirty="0">
              <a:latin typeface="+mn-lt"/>
            </a:endParaRPr>
          </a:p>
        </p:txBody>
      </p:sp>
      <p:sp>
        <p:nvSpPr>
          <p:cNvPr id="3" name="Content Placeholder 2"/>
          <p:cNvSpPr>
            <a:spLocks noGrp="1"/>
          </p:cNvSpPr>
          <p:nvPr>
            <p:ph idx="1"/>
          </p:nvPr>
        </p:nvSpPr>
        <p:spPr>
          <a:xfrm>
            <a:off x="348802" y="1030311"/>
            <a:ext cx="10515600" cy="5827689"/>
          </a:xfrm>
        </p:spPr>
        <p:txBody>
          <a:bodyPr>
            <a:normAutofit fontScale="85000" lnSpcReduction="20000"/>
          </a:bodyPr>
          <a:lstStyle/>
          <a:p>
            <a:r>
              <a:rPr lang="en-US" sz="3300" dirty="0"/>
              <a:t>A synthetic 4-quinoline</a:t>
            </a:r>
            <a:r>
              <a:rPr lang="en-US" sz="3300" b="1" dirty="0"/>
              <a:t> </a:t>
            </a:r>
            <a:br>
              <a:rPr lang="en-US" sz="3300" dirty="0"/>
            </a:br>
            <a:r>
              <a:rPr lang="en-US" sz="3300" dirty="0"/>
              <a:t>Effective therapy for many </a:t>
            </a:r>
            <a:r>
              <a:rPr lang="en-US" sz="3300" dirty="0" err="1"/>
              <a:t>chloroquine</a:t>
            </a:r>
            <a:r>
              <a:rPr lang="en-US" sz="3300" dirty="0"/>
              <a:t>-resistant strains of </a:t>
            </a:r>
            <a:r>
              <a:rPr lang="en-US" sz="3300" i="1" dirty="0"/>
              <a:t>P falciparum</a:t>
            </a:r>
            <a:r>
              <a:rPr lang="en-US" sz="3300" dirty="0"/>
              <a:t> and against other species. </a:t>
            </a:r>
          </a:p>
          <a:p>
            <a:r>
              <a:rPr lang="en-US" sz="3300" dirty="0"/>
              <a:t>Recommended chemoprophylactic drugs for use in most malaria-endemic regions with chloroquine-resistant strains.</a:t>
            </a:r>
            <a:br>
              <a:rPr lang="en-US" sz="3300" dirty="0"/>
            </a:br>
            <a:br>
              <a:rPr lang="en-US" sz="3300" dirty="0"/>
            </a:br>
            <a:r>
              <a:rPr lang="en-US" sz="3300" b="1" dirty="0"/>
              <a:t>Pharmacokinetics</a:t>
            </a:r>
            <a:endParaRPr lang="en-US" sz="3300" dirty="0"/>
          </a:p>
          <a:p>
            <a:r>
              <a:rPr lang="en-US" sz="3300" dirty="0"/>
              <a:t>Only be given orally because severe local irritation occurs with parenteral use. It is well absorbed, and peak plasma concentrations are reached in about 18 hours. </a:t>
            </a:r>
          </a:p>
          <a:p>
            <a:r>
              <a:rPr lang="en-US" sz="3300" dirty="0"/>
              <a:t>Protein-bound, distributed in tissues, and eliminated slowly in feces, allowing a single-dose treatment regimen. Half-life is about 20 days, allowing weekly dosing for chemoprophylaxis. </a:t>
            </a:r>
          </a:p>
          <a:p>
            <a:r>
              <a:rPr lang="en-US" sz="3300" dirty="0"/>
              <a:t>The drug can be detected in the blood for months after the completion of therapy.</a:t>
            </a:r>
            <a:br>
              <a:rPr lang="en-US" dirty="0"/>
            </a:br>
            <a:endParaRPr lang="en-US" dirty="0"/>
          </a:p>
        </p:txBody>
      </p:sp>
    </p:spTree>
    <p:extLst>
      <p:ext uri="{BB962C8B-B14F-4D97-AF65-F5344CB8AC3E}">
        <p14:creationId xmlns:p14="http://schemas.microsoft.com/office/powerpoint/2010/main" val="16770653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591" y="0"/>
            <a:ext cx="11184835" cy="6858000"/>
          </a:xfrm>
        </p:spPr>
        <p:txBody>
          <a:bodyPr>
            <a:normAutofit/>
          </a:bodyPr>
          <a:lstStyle/>
          <a:p>
            <a:pPr marL="0" indent="0">
              <a:buNone/>
            </a:pPr>
            <a:r>
              <a:rPr lang="en-US" b="1" dirty="0"/>
              <a:t>Antimalarial Action </a:t>
            </a:r>
            <a:endParaRPr lang="en-US" dirty="0"/>
          </a:p>
          <a:p>
            <a:r>
              <a:rPr lang="en-US" dirty="0"/>
              <a:t>Blood </a:t>
            </a:r>
            <a:r>
              <a:rPr lang="en-US" dirty="0" err="1"/>
              <a:t>schizonticidal</a:t>
            </a:r>
            <a:r>
              <a:rPr lang="en-US" dirty="0"/>
              <a:t> activity against </a:t>
            </a:r>
            <a:r>
              <a:rPr lang="en-US" i="1" dirty="0"/>
              <a:t>P falciparum</a:t>
            </a:r>
            <a:r>
              <a:rPr lang="en-US" dirty="0"/>
              <a:t> and </a:t>
            </a:r>
            <a:r>
              <a:rPr lang="en-US" i="1" dirty="0"/>
              <a:t>P </a:t>
            </a:r>
            <a:r>
              <a:rPr lang="en-US" i="1" dirty="0" err="1"/>
              <a:t>vivax</a:t>
            </a:r>
            <a:r>
              <a:rPr lang="en-US" dirty="0"/>
              <a:t>, but it is not active against hepatic stages or gametocytes. The mechanism of action of </a:t>
            </a:r>
            <a:r>
              <a:rPr lang="en-US" dirty="0" err="1"/>
              <a:t>mefloquine</a:t>
            </a:r>
            <a:r>
              <a:rPr lang="en-US" dirty="0"/>
              <a:t> is unknown.</a:t>
            </a:r>
            <a:br>
              <a:rPr lang="en-US" dirty="0"/>
            </a:br>
            <a:br>
              <a:rPr lang="en-US" dirty="0"/>
            </a:br>
            <a:r>
              <a:rPr lang="en-US" b="1" dirty="0"/>
              <a:t>Clinical Uses</a:t>
            </a:r>
            <a:br>
              <a:rPr lang="en-US" dirty="0"/>
            </a:br>
            <a:endParaRPr lang="en-US" dirty="0"/>
          </a:p>
          <a:p>
            <a:pPr>
              <a:buFont typeface="Wingdings" panose="05000000000000000000" pitchFamily="2" charset="2"/>
              <a:buChar char="Ø"/>
            </a:pPr>
            <a:r>
              <a:rPr lang="en-US" dirty="0"/>
              <a:t>Chemoprophylaxis - effective in prophylaxis against most strains of </a:t>
            </a:r>
            <a:r>
              <a:rPr lang="en-US" i="1" dirty="0"/>
              <a:t>P falciparum</a:t>
            </a:r>
            <a:r>
              <a:rPr lang="en-US" dirty="0"/>
              <a:t> and probably all other human malarial species as well.</a:t>
            </a:r>
          </a:p>
          <a:p>
            <a:pPr lvl="0">
              <a:buFont typeface="Wingdings" panose="05000000000000000000" pitchFamily="2" charset="2"/>
              <a:buChar char="Ø"/>
            </a:pPr>
            <a:r>
              <a:rPr lang="en-US" dirty="0"/>
              <a:t>Treatment of most falciparum malaria – </a:t>
            </a:r>
            <a:r>
              <a:rPr lang="en-US" dirty="0" err="1"/>
              <a:t>bt</a:t>
            </a:r>
            <a:r>
              <a:rPr lang="en-US" dirty="0"/>
              <a:t> not appropriate for treating individuals with severe or complicated malaria since quinine and quinidine are more rapidly active and drug resistance is less likely with those agents.</a:t>
            </a:r>
          </a:p>
          <a:p>
            <a:pPr marL="0" indent="0">
              <a:buNone/>
            </a:pPr>
            <a:r>
              <a:rPr lang="en-US" b="1" dirty="0"/>
              <a:t>Adverse Effects</a:t>
            </a:r>
            <a:br>
              <a:rPr lang="en-US" dirty="0"/>
            </a:br>
            <a:br>
              <a:rPr lang="en-US" dirty="0"/>
            </a:br>
            <a:r>
              <a:rPr lang="en-US" dirty="0"/>
              <a:t>Nausea, vomiting, dizziness, sleep and behavioral disturbances, epigastric pain, diarrhea, abdominal pain, headache, rash, and dizziness. </a:t>
            </a:r>
          </a:p>
          <a:p>
            <a:pPr marL="0" indent="0">
              <a:buNone/>
            </a:pPr>
            <a:endParaRPr lang="en-US" dirty="0"/>
          </a:p>
        </p:txBody>
      </p:sp>
    </p:spTree>
    <p:extLst>
      <p:ext uri="{BB962C8B-B14F-4D97-AF65-F5344CB8AC3E}">
        <p14:creationId xmlns:p14="http://schemas.microsoft.com/office/powerpoint/2010/main" val="11857115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98" y="1"/>
            <a:ext cx="10515600" cy="1004552"/>
          </a:xfrm>
        </p:spPr>
        <p:txBody>
          <a:bodyPr>
            <a:noAutofit/>
          </a:bodyPr>
          <a:lstStyle/>
          <a:p>
            <a:r>
              <a:rPr lang="en-US" sz="3600" b="1" dirty="0">
                <a:latin typeface="+mn-lt"/>
              </a:rPr>
              <a:t>Contraindications &amp; Cautions</a:t>
            </a:r>
            <a:br>
              <a:rPr lang="en-US" sz="3600" dirty="0">
                <a:latin typeface="+mn-lt"/>
              </a:rPr>
            </a:br>
            <a:endParaRPr lang="en-US" sz="3600" dirty="0">
              <a:latin typeface="+mn-lt"/>
            </a:endParaRPr>
          </a:p>
        </p:txBody>
      </p:sp>
      <p:sp>
        <p:nvSpPr>
          <p:cNvPr id="3" name="Content Placeholder 2"/>
          <p:cNvSpPr>
            <a:spLocks noGrp="1"/>
          </p:cNvSpPr>
          <p:nvPr>
            <p:ph idx="1"/>
          </p:nvPr>
        </p:nvSpPr>
        <p:spPr>
          <a:xfrm>
            <a:off x="438955" y="1004552"/>
            <a:ext cx="10515600" cy="5853447"/>
          </a:xfrm>
        </p:spPr>
        <p:txBody>
          <a:bodyPr/>
          <a:lstStyle/>
          <a:p>
            <a:r>
              <a:rPr lang="en-US" dirty="0"/>
              <a:t>History of epilepsy, psychiatric disorders, arrhythmia, cardiac conduction defects</a:t>
            </a:r>
          </a:p>
          <a:p>
            <a:r>
              <a:rPr lang="en-US" dirty="0" err="1"/>
              <a:t>Hypesensitivity</a:t>
            </a:r>
            <a:r>
              <a:rPr lang="en-US" dirty="0"/>
              <a:t> to </a:t>
            </a:r>
            <a:r>
              <a:rPr lang="en-US" dirty="0" err="1"/>
              <a:t>mefloquine</a:t>
            </a:r>
            <a:r>
              <a:rPr lang="en-US" dirty="0"/>
              <a:t>. </a:t>
            </a:r>
          </a:p>
          <a:p>
            <a:pPr marL="0" indent="0">
              <a:buNone/>
            </a:pPr>
            <a:endParaRPr lang="en-US" b="1" dirty="0"/>
          </a:p>
          <a:p>
            <a:pPr marL="0" indent="0">
              <a:buNone/>
            </a:pPr>
            <a:r>
              <a:rPr lang="en-US" b="1" dirty="0"/>
              <a:t>Precaution</a:t>
            </a:r>
            <a:endParaRPr lang="en-US" dirty="0"/>
          </a:p>
          <a:p>
            <a:pPr lvl="0"/>
            <a:r>
              <a:rPr lang="en-US" dirty="0"/>
              <a:t>Young children. </a:t>
            </a:r>
          </a:p>
          <a:p>
            <a:pPr lvl="0"/>
            <a:r>
              <a:rPr lang="en-US" dirty="0"/>
              <a:t>Pregnancy</a:t>
            </a:r>
          </a:p>
          <a:p>
            <a:endParaRPr lang="en-US" dirty="0"/>
          </a:p>
        </p:txBody>
      </p:sp>
    </p:spTree>
    <p:extLst>
      <p:ext uri="{BB962C8B-B14F-4D97-AF65-F5344CB8AC3E}">
        <p14:creationId xmlns:p14="http://schemas.microsoft.com/office/powerpoint/2010/main" val="216223741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893" y="120426"/>
            <a:ext cx="10515600" cy="871247"/>
          </a:xfrm>
        </p:spPr>
        <p:txBody>
          <a:bodyPr/>
          <a:lstStyle/>
          <a:p>
            <a:r>
              <a:rPr lang="en-US" sz="4000" b="1" dirty="0">
                <a:latin typeface="+mn-lt"/>
              </a:rPr>
              <a:t>CHLOROQUINE</a:t>
            </a:r>
            <a:endParaRPr lang="en-US" sz="4000" dirty="0">
              <a:latin typeface="+mn-lt"/>
            </a:endParaRPr>
          </a:p>
        </p:txBody>
      </p:sp>
      <p:sp>
        <p:nvSpPr>
          <p:cNvPr id="3" name="Content Placeholder 2"/>
          <p:cNvSpPr>
            <a:spLocks noGrp="1"/>
          </p:cNvSpPr>
          <p:nvPr>
            <p:ph idx="1"/>
          </p:nvPr>
        </p:nvSpPr>
        <p:spPr>
          <a:xfrm>
            <a:off x="838200" y="1120462"/>
            <a:ext cx="10515600" cy="5737538"/>
          </a:xfrm>
        </p:spPr>
        <p:txBody>
          <a:bodyPr>
            <a:normAutofit fontScale="92500" lnSpcReduction="20000"/>
          </a:bodyPr>
          <a:lstStyle/>
          <a:p>
            <a:pPr marL="0" indent="0">
              <a:buNone/>
            </a:pPr>
            <a:br>
              <a:rPr lang="en-US" dirty="0"/>
            </a:br>
            <a:r>
              <a:rPr lang="en-US" sz="3000" dirty="0"/>
              <a:t>A synthetic 4-aminoquinoline. In use since 1940. Can be given orally, IM or slow IV infusion.</a:t>
            </a:r>
          </a:p>
          <a:p>
            <a:pPr marL="0" indent="0">
              <a:buNone/>
            </a:pPr>
            <a:r>
              <a:rPr lang="en-US" sz="3000" b="1" dirty="0"/>
              <a:t>Pharmacokinetics </a:t>
            </a:r>
            <a:endParaRPr lang="en-US" sz="3000" dirty="0"/>
          </a:p>
          <a:p>
            <a:r>
              <a:rPr lang="en-US" sz="3000" dirty="0"/>
              <a:t>Absorbed from the gastrointestinal tract, rapidly distributed to the tissues and metabolized by liver. Excreted in the urine with an initial half-life of 3-5 days but a much longer terminal elimination half-life of 1-2 months.</a:t>
            </a:r>
            <a:br>
              <a:rPr lang="en-US" sz="3000" dirty="0"/>
            </a:br>
            <a:endParaRPr lang="en-US" sz="3000" dirty="0"/>
          </a:p>
          <a:p>
            <a:r>
              <a:rPr lang="en-US" sz="3000" b="1" dirty="0"/>
              <a:t>Antimalarial action</a:t>
            </a:r>
            <a:br>
              <a:rPr lang="en-US" sz="3000" dirty="0"/>
            </a:br>
            <a:r>
              <a:rPr lang="en-US" sz="3000" dirty="0"/>
              <a:t>Blood </a:t>
            </a:r>
            <a:r>
              <a:rPr lang="en-US" sz="3000" dirty="0" err="1"/>
              <a:t>schizonticide</a:t>
            </a:r>
            <a:r>
              <a:rPr lang="en-US" sz="3000" dirty="0"/>
              <a:t>. effective against </a:t>
            </a:r>
            <a:r>
              <a:rPr lang="en-US" sz="3000" i="1" dirty="0"/>
              <a:t>P </a:t>
            </a:r>
            <a:r>
              <a:rPr lang="en-US" sz="3000" i="1" dirty="0" err="1"/>
              <a:t>vivax</a:t>
            </a:r>
            <a:r>
              <a:rPr lang="en-US" sz="3000" i="1" dirty="0"/>
              <a:t>, P </a:t>
            </a:r>
            <a:r>
              <a:rPr lang="en-US" sz="3000" i="1" dirty="0" err="1"/>
              <a:t>ovale</a:t>
            </a:r>
            <a:r>
              <a:rPr lang="en-US" sz="3000" dirty="0"/>
              <a:t>, and </a:t>
            </a:r>
            <a:r>
              <a:rPr lang="en-US" sz="3000" i="1" dirty="0"/>
              <a:t>P </a:t>
            </a:r>
            <a:r>
              <a:rPr lang="en-US" sz="3000" i="1" dirty="0" err="1"/>
              <a:t>malariae</a:t>
            </a:r>
            <a:r>
              <a:rPr lang="en-US" sz="3000" dirty="0"/>
              <a:t> but resistant to </a:t>
            </a:r>
            <a:r>
              <a:rPr lang="en-US" sz="3000" i="1" dirty="0"/>
              <a:t>P falciparum</a:t>
            </a:r>
            <a:r>
              <a:rPr lang="en-US" sz="3000" dirty="0"/>
              <a:t>.                                                                                                                                        It is not active against liver stage parasites (</a:t>
            </a:r>
            <a:r>
              <a:rPr lang="en-US" sz="3000" dirty="0" err="1"/>
              <a:t>exo</a:t>
            </a:r>
            <a:r>
              <a:rPr lang="en-US" sz="3000" dirty="0"/>
              <a:t> erythrocyte stages) or  gametes.</a:t>
            </a:r>
            <a:br>
              <a:rPr lang="en-US" sz="3000" dirty="0"/>
            </a:br>
            <a:br>
              <a:rPr lang="en-US" dirty="0"/>
            </a:br>
            <a:br>
              <a:rPr lang="en-US" dirty="0"/>
            </a:br>
            <a:endParaRPr lang="en-US" dirty="0"/>
          </a:p>
        </p:txBody>
      </p:sp>
    </p:spTree>
    <p:extLst>
      <p:ext uri="{BB962C8B-B14F-4D97-AF65-F5344CB8AC3E}">
        <p14:creationId xmlns:p14="http://schemas.microsoft.com/office/powerpoint/2010/main" val="3131693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B900-6E39-4305-B1CD-0EE532A9528E}"/>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9924E156-DF36-441C-BD9E-54EA26653349}"/>
              </a:ext>
            </a:extLst>
          </p:cNvPr>
          <p:cNvSpPr>
            <a:spLocks noGrp="1"/>
          </p:cNvSpPr>
          <p:nvPr>
            <p:ph idx="1"/>
          </p:nvPr>
        </p:nvSpPr>
        <p:spPr/>
        <p:txBody>
          <a:bodyPr/>
          <a:lstStyle/>
          <a:p>
            <a:r>
              <a:rPr lang="en-US" dirty="0"/>
              <a:t>Identify the advantages and disadvantages of each route of administration </a:t>
            </a:r>
          </a:p>
        </p:txBody>
      </p:sp>
    </p:spTree>
    <p:extLst>
      <p:ext uri="{BB962C8B-B14F-4D97-AF65-F5344CB8AC3E}">
        <p14:creationId xmlns:p14="http://schemas.microsoft.com/office/powerpoint/2010/main" val="422444204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748530"/>
          </a:xfrm>
        </p:spPr>
        <p:txBody>
          <a:bodyPr>
            <a:normAutofit lnSpcReduction="10000"/>
          </a:bodyPr>
          <a:lstStyle/>
          <a:p>
            <a:pPr marL="0" indent="0">
              <a:buNone/>
            </a:pPr>
            <a:r>
              <a:rPr lang="en-US" b="1" dirty="0"/>
              <a:t>Mechanism of action</a:t>
            </a:r>
            <a:br>
              <a:rPr lang="en-US" dirty="0"/>
            </a:br>
            <a:r>
              <a:rPr lang="en-US" dirty="0"/>
              <a:t>Remains controversial. </a:t>
            </a:r>
            <a:r>
              <a:rPr lang="en-US" dirty="0" err="1"/>
              <a:t>Chloroquine</a:t>
            </a:r>
            <a:r>
              <a:rPr lang="en-US" dirty="0"/>
              <a:t> probably acts by concentrating in parasite food vacuoles, preventing the polymerization of the hemoglobin breakdown product, </a:t>
            </a:r>
            <a:r>
              <a:rPr lang="en-US" dirty="0" err="1"/>
              <a:t>heme</a:t>
            </a:r>
            <a:r>
              <a:rPr lang="en-US" dirty="0"/>
              <a:t>, into </a:t>
            </a:r>
            <a:r>
              <a:rPr lang="en-US" dirty="0" err="1"/>
              <a:t>hemozoin</a:t>
            </a:r>
            <a:r>
              <a:rPr lang="en-US" dirty="0"/>
              <a:t>, and thus eliciting parasite toxicity due to the buildup of free </a:t>
            </a:r>
            <a:r>
              <a:rPr lang="en-US" dirty="0" err="1"/>
              <a:t>heme</a:t>
            </a:r>
            <a:r>
              <a:rPr lang="en-US" dirty="0"/>
              <a:t>.</a:t>
            </a:r>
          </a:p>
          <a:p>
            <a:pPr marL="0" indent="0">
              <a:buNone/>
            </a:pPr>
            <a:endParaRPr lang="en-US" b="1" dirty="0"/>
          </a:p>
          <a:p>
            <a:pPr marL="0" indent="0">
              <a:buNone/>
            </a:pPr>
            <a:r>
              <a:rPr lang="en-US" b="1" dirty="0"/>
              <a:t>Indications</a:t>
            </a:r>
            <a:endParaRPr lang="en-US" dirty="0"/>
          </a:p>
          <a:p>
            <a:pPr lvl="0">
              <a:buFont typeface="Wingdings" panose="05000000000000000000" pitchFamily="2" charset="2"/>
              <a:buChar char="Ø"/>
            </a:pPr>
            <a:r>
              <a:rPr lang="en-US" dirty="0"/>
              <a:t>Drug of choice in the treatment of non-falciparum and sensitive falciparum malaria. </a:t>
            </a:r>
          </a:p>
          <a:p>
            <a:pPr>
              <a:buFont typeface="Wingdings" panose="05000000000000000000" pitchFamily="2" charset="2"/>
              <a:buChar char="Ø"/>
            </a:pPr>
            <a:r>
              <a:rPr lang="en-US" dirty="0"/>
              <a:t>It rapidly terminates fever (in 24-48 hours) and clears </a:t>
            </a:r>
            <a:r>
              <a:rPr lang="en-US" dirty="0" err="1"/>
              <a:t>parasitemia</a:t>
            </a:r>
            <a:r>
              <a:rPr lang="en-US" dirty="0"/>
              <a:t> (in 48-72 hours) caused by sensitive parasites. </a:t>
            </a:r>
          </a:p>
          <a:p>
            <a:pPr lvl="0">
              <a:buFont typeface="Wingdings" panose="05000000000000000000" pitchFamily="2" charset="2"/>
              <a:buChar char="Ø"/>
            </a:pPr>
            <a:r>
              <a:rPr lang="en-US" dirty="0" err="1"/>
              <a:t>Chemoprophylactic</a:t>
            </a:r>
            <a:r>
              <a:rPr lang="en-US" dirty="0"/>
              <a:t> agent in </a:t>
            </a:r>
            <a:r>
              <a:rPr lang="en-US" dirty="0" err="1"/>
              <a:t>malarious</a:t>
            </a:r>
            <a:r>
              <a:rPr lang="en-US" dirty="0"/>
              <a:t> regions without resistant falciparum malaria. Eradication of </a:t>
            </a:r>
            <a:r>
              <a:rPr lang="en-US" i="1" dirty="0"/>
              <a:t>P </a:t>
            </a:r>
            <a:r>
              <a:rPr lang="en-US" i="1" dirty="0" err="1"/>
              <a:t>vivax</a:t>
            </a:r>
            <a:r>
              <a:rPr lang="en-US" dirty="0"/>
              <a:t> and </a:t>
            </a:r>
            <a:r>
              <a:rPr lang="en-US" i="1" dirty="0"/>
              <a:t>P </a:t>
            </a:r>
            <a:r>
              <a:rPr lang="en-US" i="1" dirty="0" err="1"/>
              <a:t>ovale</a:t>
            </a:r>
            <a:r>
              <a:rPr lang="en-US" dirty="0"/>
              <a:t> requires a course of </a:t>
            </a:r>
            <a:r>
              <a:rPr lang="en-US" dirty="0" err="1"/>
              <a:t>primaquine</a:t>
            </a:r>
            <a:r>
              <a:rPr lang="en-US" dirty="0"/>
              <a:t> to clear hepatic stages.</a:t>
            </a:r>
          </a:p>
          <a:p>
            <a:pPr>
              <a:buFont typeface="Wingdings" panose="05000000000000000000" pitchFamily="2" charset="2"/>
              <a:buChar char="Ø"/>
            </a:pPr>
            <a:r>
              <a:rPr lang="en-US" dirty="0"/>
              <a:t>Treatment of amebic abscesses that fail initial therapy with metronidazole</a:t>
            </a:r>
          </a:p>
        </p:txBody>
      </p:sp>
    </p:spTree>
    <p:extLst>
      <p:ext uri="{BB962C8B-B14F-4D97-AF65-F5344CB8AC3E}">
        <p14:creationId xmlns:p14="http://schemas.microsoft.com/office/powerpoint/2010/main" val="341661022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a:bodyPr>
          <a:lstStyle/>
          <a:p>
            <a:pPr marL="0" indent="0">
              <a:buNone/>
            </a:pPr>
            <a:r>
              <a:rPr lang="en-US" b="1" dirty="0"/>
              <a:t>Adverse Effects</a:t>
            </a:r>
            <a:br>
              <a:rPr lang="en-US" dirty="0"/>
            </a:br>
            <a:br>
              <a:rPr lang="en-US" dirty="0"/>
            </a:br>
            <a:r>
              <a:rPr lang="en-US" dirty="0"/>
              <a:t>Pruritus, Nausea, vomiting, abdominal pain, headache, anorexia, malaise, blurring of vision, Dosing after meals may reduce some adverse effects. </a:t>
            </a:r>
          </a:p>
          <a:p>
            <a:pPr marL="0" indent="0">
              <a:buNone/>
            </a:pPr>
            <a:r>
              <a:rPr lang="en-US" dirty="0"/>
              <a:t>Severe hypotension and respiratory and cardiac arrest - Large intramuscular injections or rapid intravenous infusions. </a:t>
            </a:r>
          </a:p>
          <a:p>
            <a:r>
              <a:rPr lang="en-US" b="1" i="1" dirty="0"/>
              <a:t>NB/ Parenteral administration of </a:t>
            </a:r>
            <a:r>
              <a:rPr lang="en-US" b="1" i="1" dirty="0" err="1"/>
              <a:t>chloroquine</a:t>
            </a:r>
            <a:r>
              <a:rPr lang="en-US" b="1" i="1" dirty="0"/>
              <a:t> is best avoided, but if other drugs are not available for parenteral use, it should be infused slowly.</a:t>
            </a:r>
            <a:br>
              <a:rPr lang="en-US" b="1" i="1" dirty="0"/>
            </a:br>
            <a:endParaRPr lang="en-US" dirty="0"/>
          </a:p>
        </p:txBody>
      </p:sp>
    </p:spTree>
    <p:extLst>
      <p:ext uri="{BB962C8B-B14F-4D97-AF65-F5344CB8AC3E}">
        <p14:creationId xmlns:p14="http://schemas.microsoft.com/office/powerpoint/2010/main" val="65774386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771" y="0"/>
            <a:ext cx="10515600" cy="695459"/>
          </a:xfrm>
        </p:spPr>
        <p:txBody>
          <a:bodyPr/>
          <a:lstStyle/>
          <a:p>
            <a:r>
              <a:rPr lang="en-US" b="1" dirty="0"/>
              <a:t>Contraindications</a:t>
            </a:r>
            <a:endParaRPr lang="en-US" dirty="0"/>
          </a:p>
        </p:txBody>
      </p:sp>
      <p:sp>
        <p:nvSpPr>
          <p:cNvPr id="3" name="Content Placeholder 2"/>
          <p:cNvSpPr>
            <a:spLocks noGrp="1"/>
          </p:cNvSpPr>
          <p:nvPr>
            <p:ph idx="1"/>
          </p:nvPr>
        </p:nvSpPr>
        <p:spPr>
          <a:xfrm>
            <a:off x="838200" y="695458"/>
            <a:ext cx="10515600" cy="6053071"/>
          </a:xfrm>
        </p:spPr>
        <p:txBody>
          <a:bodyPr>
            <a:normAutofit/>
          </a:bodyPr>
          <a:lstStyle/>
          <a:p>
            <a:pPr marL="0" indent="0">
              <a:buNone/>
            </a:pPr>
            <a:r>
              <a:rPr lang="en-US" dirty="0"/>
              <a:t>Patients with psoriasis - in whom it may precipitate acute attacks of these diseases. </a:t>
            </a:r>
          </a:p>
          <a:p>
            <a:r>
              <a:rPr lang="en-US" dirty="0"/>
              <a:t>Pts with retinal or visual field abnormalities or myopathy. </a:t>
            </a:r>
          </a:p>
          <a:p>
            <a:pPr marL="0" indent="0">
              <a:buNone/>
            </a:pPr>
            <a:r>
              <a:rPr lang="en-US" b="1" dirty="0"/>
              <a:t>NB// It is considered to be safe in pregnancy</a:t>
            </a:r>
          </a:p>
          <a:p>
            <a:pPr marL="0" indent="0">
              <a:buNone/>
            </a:pPr>
            <a:r>
              <a:rPr lang="en-US" b="1" dirty="0"/>
              <a:t>Precaution</a:t>
            </a:r>
            <a:endParaRPr lang="en-US" dirty="0"/>
          </a:p>
          <a:p>
            <a:r>
              <a:rPr lang="en-US" dirty="0"/>
              <a:t>Patients with a history of liver disease or neurologic or hematologic disorders. </a:t>
            </a:r>
          </a:p>
          <a:p>
            <a:pPr marL="0" indent="0">
              <a:buNone/>
            </a:pPr>
            <a:br>
              <a:rPr lang="en-US" dirty="0"/>
            </a:br>
            <a:r>
              <a:rPr lang="en-US" b="1" dirty="0"/>
              <a:t>Drug interaction</a:t>
            </a:r>
            <a:endParaRPr lang="en-US" dirty="0"/>
          </a:p>
          <a:p>
            <a:r>
              <a:rPr lang="en-US" dirty="0"/>
              <a:t>Kaolin (anti </a:t>
            </a:r>
            <a:r>
              <a:rPr lang="en-US" dirty="0" err="1"/>
              <a:t>diarrhoeal</a:t>
            </a:r>
            <a:r>
              <a:rPr lang="en-US" dirty="0"/>
              <a:t> )and calcium- and magnesium-containing antacids interfere with the absorption of </a:t>
            </a:r>
            <a:r>
              <a:rPr lang="en-US" dirty="0" err="1"/>
              <a:t>chloroquine</a:t>
            </a:r>
            <a:r>
              <a:rPr lang="en-US" dirty="0"/>
              <a:t>. </a:t>
            </a:r>
          </a:p>
          <a:p>
            <a:endParaRPr lang="en-US" dirty="0"/>
          </a:p>
        </p:txBody>
      </p:sp>
    </p:spTree>
    <p:extLst>
      <p:ext uri="{BB962C8B-B14F-4D97-AF65-F5344CB8AC3E}">
        <p14:creationId xmlns:p14="http://schemas.microsoft.com/office/powerpoint/2010/main" val="414405442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62" y="0"/>
            <a:ext cx="10515600" cy="1017432"/>
          </a:xfrm>
        </p:spPr>
        <p:txBody>
          <a:bodyPr>
            <a:noAutofit/>
          </a:bodyPr>
          <a:lstStyle/>
          <a:p>
            <a:pPr lvl="0"/>
            <a:r>
              <a:rPr lang="en-US" sz="3600" b="1" dirty="0">
                <a:latin typeface="+mn-lt"/>
              </a:rPr>
              <a:t>DRUGS THAT EFFECT A RADICAL CURE</a:t>
            </a:r>
            <a:br>
              <a:rPr lang="en-US" sz="3600" dirty="0">
                <a:latin typeface="+mn-lt"/>
              </a:rPr>
            </a:br>
            <a:endParaRPr lang="en-US" sz="3600" dirty="0">
              <a:latin typeface="+mn-lt"/>
            </a:endParaRPr>
          </a:p>
        </p:txBody>
      </p:sp>
      <p:sp>
        <p:nvSpPr>
          <p:cNvPr id="3" name="Content Placeholder 2"/>
          <p:cNvSpPr>
            <a:spLocks noGrp="1"/>
          </p:cNvSpPr>
          <p:nvPr>
            <p:ph idx="1"/>
          </p:nvPr>
        </p:nvSpPr>
        <p:spPr>
          <a:xfrm>
            <a:off x="374561" y="885466"/>
            <a:ext cx="10515600" cy="5972533"/>
          </a:xfrm>
        </p:spPr>
        <p:txBody>
          <a:bodyPr>
            <a:normAutofit/>
          </a:bodyPr>
          <a:lstStyle/>
          <a:p>
            <a:pPr marL="0" indent="0">
              <a:buNone/>
            </a:pPr>
            <a:r>
              <a:rPr lang="en-US" b="1" dirty="0" err="1"/>
              <a:t>Primaquine</a:t>
            </a:r>
            <a:br>
              <a:rPr lang="en-US" dirty="0"/>
            </a:br>
            <a:r>
              <a:rPr lang="en-US" dirty="0"/>
              <a:t>Drug of choice for the eradication of dormant liver forms of </a:t>
            </a:r>
            <a:r>
              <a:rPr lang="en-US" i="1" dirty="0"/>
              <a:t>P </a:t>
            </a:r>
            <a:r>
              <a:rPr lang="en-US" i="1" dirty="0" err="1"/>
              <a:t>vivax</a:t>
            </a:r>
            <a:r>
              <a:rPr lang="en-US" dirty="0"/>
              <a:t> and </a:t>
            </a:r>
            <a:r>
              <a:rPr lang="en-US" i="1" dirty="0"/>
              <a:t>P </a:t>
            </a:r>
            <a:r>
              <a:rPr lang="en-US" i="1" dirty="0" err="1"/>
              <a:t>ovale</a:t>
            </a:r>
            <a:r>
              <a:rPr lang="en-US" i="1" dirty="0"/>
              <a:t>.</a:t>
            </a:r>
            <a:br>
              <a:rPr lang="en-US" dirty="0"/>
            </a:br>
            <a:br>
              <a:rPr lang="en-US" dirty="0"/>
            </a:br>
            <a:r>
              <a:rPr lang="en-US" b="1" dirty="0"/>
              <a:t>Pharmacokinetics</a:t>
            </a:r>
            <a:br>
              <a:rPr lang="en-US" dirty="0"/>
            </a:br>
            <a:r>
              <a:rPr lang="en-US" dirty="0"/>
              <a:t>A synthetic 8-aminoquinoline.</a:t>
            </a:r>
          </a:p>
          <a:p>
            <a:pPr marL="0" indent="0">
              <a:buNone/>
            </a:pPr>
            <a:r>
              <a:rPr lang="en-US" dirty="0"/>
              <a:t>Well absorbed orally, reaching peak plasma levels in 1-2 hours. The plasma half-life is 3-8 hours. Distributed to the tissues. Metabolized and excreted in the urine. </a:t>
            </a:r>
          </a:p>
        </p:txBody>
      </p:sp>
    </p:spTree>
    <p:extLst>
      <p:ext uri="{BB962C8B-B14F-4D97-AF65-F5344CB8AC3E}">
        <p14:creationId xmlns:p14="http://schemas.microsoft.com/office/powerpoint/2010/main" val="109337681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8789"/>
            <a:ext cx="10515600" cy="6048174"/>
          </a:xfrm>
        </p:spPr>
        <p:txBody>
          <a:bodyPr/>
          <a:lstStyle/>
          <a:p>
            <a:pPr marL="0" indent="0">
              <a:buNone/>
            </a:pPr>
            <a:r>
              <a:rPr lang="en-US" b="1" dirty="0"/>
              <a:t>Antimalarial Action </a:t>
            </a:r>
            <a:endParaRPr lang="en-US" dirty="0"/>
          </a:p>
          <a:p>
            <a:r>
              <a:rPr lang="en-US" dirty="0"/>
              <a:t>Active against hepatic stages of all human malaria parasites. </a:t>
            </a:r>
          </a:p>
          <a:p>
            <a:r>
              <a:rPr lang="en-US" dirty="0"/>
              <a:t>It is the only available agent active against the dormant </a:t>
            </a:r>
            <a:r>
              <a:rPr lang="en-US" dirty="0" err="1"/>
              <a:t>hypnozoite</a:t>
            </a:r>
            <a:r>
              <a:rPr lang="en-US" dirty="0"/>
              <a:t> stages of </a:t>
            </a:r>
            <a:r>
              <a:rPr lang="en-US" i="1" dirty="0"/>
              <a:t>P </a:t>
            </a:r>
            <a:r>
              <a:rPr lang="en-US" i="1" dirty="0" err="1"/>
              <a:t>vivax</a:t>
            </a:r>
            <a:r>
              <a:rPr lang="en-US" dirty="0"/>
              <a:t> and </a:t>
            </a:r>
            <a:r>
              <a:rPr lang="en-US" i="1" dirty="0"/>
              <a:t>P </a:t>
            </a:r>
            <a:r>
              <a:rPr lang="en-US" i="1" dirty="0" err="1"/>
              <a:t>ovale</a:t>
            </a:r>
            <a:r>
              <a:rPr lang="en-US" dirty="0"/>
              <a:t>. Also </a:t>
            </a:r>
            <a:r>
              <a:rPr lang="en-US" dirty="0" err="1"/>
              <a:t>gametocidal</a:t>
            </a:r>
            <a:r>
              <a:rPr lang="en-US" dirty="0"/>
              <a:t> against the four human malaria species. </a:t>
            </a:r>
          </a:p>
          <a:p>
            <a:r>
              <a:rPr lang="en-US" dirty="0" err="1"/>
              <a:t>Primaquine</a:t>
            </a:r>
            <a:r>
              <a:rPr lang="en-US" dirty="0"/>
              <a:t> acts against </a:t>
            </a:r>
            <a:r>
              <a:rPr lang="en-US" dirty="0" err="1"/>
              <a:t>erythrocytic</a:t>
            </a:r>
            <a:r>
              <a:rPr lang="en-US" dirty="0"/>
              <a:t> stage parasites, but this activity is too weak to play an important role. </a:t>
            </a:r>
          </a:p>
          <a:p>
            <a:r>
              <a:rPr lang="en-US" dirty="0"/>
              <a:t>The mechanism of antimalarial action is unknown.</a:t>
            </a:r>
            <a:br>
              <a:rPr lang="en-US" dirty="0"/>
            </a:br>
            <a:br>
              <a:rPr lang="en-US" dirty="0"/>
            </a:br>
            <a:endParaRPr lang="en-US" dirty="0"/>
          </a:p>
          <a:p>
            <a:endParaRPr lang="en-US" dirty="0"/>
          </a:p>
        </p:txBody>
      </p:sp>
    </p:spTree>
    <p:extLst>
      <p:ext uri="{BB962C8B-B14F-4D97-AF65-F5344CB8AC3E}">
        <p14:creationId xmlns:p14="http://schemas.microsoft.com/office/powerpoint/2010/main" val="192832147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26" y="1"/>
            <a:ext cx="10515600" cy="914400"/>
          </a:xfrm>
        </p:spPr>
        <p:txBody>
          <a:bodyPr>
            <a:noAutofit/>
          </a:bodyPr>
          <a:lstStyle/>
          <a:p>
            <a:r>
              <a:rPr lang="en-US" sz="3600" b="1" dirty="0">
                <a:latin typeface="+mn-lt"/>
              </a:rPr>
              <a:t>Clinical Uses</a:t>
            </a:r>
            <a:br>
              <a:rPr lang="en-US" sz="3600" dirty="0">
                <a:latin typeface="+mn-lt"/>
              </a:rPr>
            </a:br>
            <a:endParaRPr lang="en-US" sz="3600" dirty="0">
              <a:latin typeface="+mn-lt"/>
            </a:endParaRPr>
          </a:p>
        </p:txBody>
      </p:sp>
      <p:sp>
        <p:nvSpPr>
          <p:cNvPr id="3" name="Content Placeholder 2"/>
          <p:cNvSpPr>
            <a:spLocks noGrp="1"/>
          </p:cNvSpPr>
          <p:nvPr>
            <p:ph idx="1"/>
          </p:nvPr>
        </p:nvSpPr>
        <p:spPr>
          <a:xfrm>
            <a:off x="321972" y="669700"/>
            <a:ext cx="11031828" cy="6078829"/>
          </a:xfrm>
        </p:spPr>
        <p:txBody>
          <a:bodyPr>
            <a:normAutofit/>
          </a:bodyPr>
          <a:lstStyle/>
          <a:p>
            <a:pPr marL="0" indent="0">
              <a:buNone/>
            </a:pPr>
            <a:br>
              <a:rPr lang="en-US" dirty="0"/>
            </a:br>
            <a:r>
              <a:rPr lang="en-US" dirty="0" err="1"/>
              <a:t>i</a:t>
            </a:r>
            <a:r>
              <a:rPr lang="en-US" dirty="0"/>
              <a:t>) </a:t>
            </a:r>
            <a:r>
              <a:rPr lang="en-US" sz="3200" dirty="0"/>
              <a:t>Therapy (radical cure) of acute </a:t>
            </a:r>
            <a:r>
              <a:rPr lang="en-US" sz="3200" dirty="0" err="1"/>
              <a:t>vivax</a:t>
            </a:r>
            <a:r>
              <a:rPr lang="en-US" sz="3200" dirty="0"/>
              <a:t> and </a:t>
            </a:r>
            <a:r>
              <a:rPr lang="en-US" sz="3200" dirty="0" err="1"/>
              <a:t>ovale</a:t>
            </a:r>
            <a:r>
              <a:rPr lang="en-US" sz="3200" dirty="0"/>
              <a:t> malaria</a:t>
            </a:r>
            <a:br>
              <a:rPr lang="en-US" sz="3200" dirty="0"/>
            </a:br>
            <a:r>
              <a:rPr lang="en-US" sz="3200" dirty="0"/>
              <a:t>ii) Chemoprophylaxis of malaria-Potential toxicities of long-term use remain a concern, and </a:t>
            </a:r>
            <a:r>
              <a:rPr lang="en-US" sz="3200" dirty="0" err="1"/>
              <a:t>primaquine</a:t>
            </a:r>
            <a:r>
              <a:rPr lang="en-US" sz="3200" dirty="0"/>
              <a:t> is not routinely recommended for this purpose.</a:t>
            </a:r>
            <a:br>
              <a:rPr lang="en-US" sz="3200" dirty="0"/>
            </a:br>
            <a:r>
              <a:rPr lang="en-US" sz="3200" dirty="0"/>
              <a:t>iii) </a:t>
            </a:r>
            <a:r>
              <a:rPr lang="en-US" sz="3200" dirty="0" err="1"/>
              <a:t>Gametocidal</a:t>
            </a:r>
            <a:r>
              <a:rPr lang="en-US" sz="3200" dirty="0"/>
              <a:t> action</a:t>
            </a:r>
            <a:br>
              <a:rPr lang="en-US" sz="3200" dirty="0"/>
            </a:br>
            <a:r>
              <a:rPr lang="en-US" sz="3200" dirty="0"/>
              <a:t>iv)</a:t>
            </a:r>
            <a:r>
              <a:rPr lang="en-US" sz="3200" i="1" dirty="0"/>
              <a:t> Pneumocystis </a:t>
            </a:r>
            <a:r>
              <a:rPr lang="en-US" sz="3200" i="1" dirty="0" err="1"/>
              <a:t>jiroveci</a:t>
            </a:r>
            <a:r>
              <a:rPr lang="en-US" sz="3200" dirty="0"/>
              <a:t> infection-The combination of clindamycin and </a:t>
            </a:r>
            <a:r>
              <a:rPr lang="en-US" sz="3200" dirty="0" err="1"/>
              <a:t>primaquine</a:t>
            </a:r>
            <a:r>
              <a:rPr lang="en-US" sz="3200" dirty="0"/>
              <a:t> </a:t>
            </a:r>
          </a:p>
        </p:txBody>
      </p:sp>
    </p:spTree>
    <p:extLst>
      <p:ext uri="{BB962C8B-B14F-4D97-AF65-F5344CB8AC3E}">
        <p14:creationId xmlns:p14="http://schemas.microsoft.com/office/powerpoint/2010/main" val="4041609471"/>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04" y="120427"/>
            <a:ext cx="10515600" cy="909884"/>
          </a:xfrm>
        </p:spPr>
        <p:txBody>
          <a:bodyPr>
            <a:normAutofit/>
          </a:bodyPr>
          <a:lstStyle/>
          <a:p>
            <a:r>
              <a:rPr lang="en-US" sz="3600" b="1" dirty="0">
                <a:latin typeface="+mn-lt"/>
              </a:rPr>
              <a:t>Adverse Effects</a:t>
            </a:r>
            <a:endParaRPr lang="en-US" sz="3600" dirty="0">
              <a:latin typeface="+mn-lt"/>
            </a:endParaRPr>
          </a:p>
        </p:txBody>
      </p:sp>
      <p:sp>
        <p:nvSpPr>
          <p:cNvPr id="3" name="Content Placeholder 2"/>
          <p:cNvSpPr>
            <a:spLocks noGrp="1"/>
          </p:cNvSpPr>
          <p:nvPr>
            <p:ph idx="1"/>
          </p:nvPr>
        </p:nvSpPr>
        <p:spPr>
          <a:xfrm>
            <a:off x="838200" y="1223492"/>
            <a:ext cx="10515600" cy="5634507"/>
          </a:xfrm>
        </p:spPr>
        <p:txBody>
          <a:bodyPr/>
          <a:lstStyle/>
          <a:p>
            <a:pPr marL="0" indent="0">
              <a:buNone/>
            </a:pPr>
            <a:br>
              <a:rPr lang="en-US" dirty="0"/>
            </a:br>
            <a:r>
              <a:rPr lang="en-US" dirty="0"/>
              <a:t>Well tolerated. Nausea, epigastric pain, abdominal cramps, and headache, </a:t>
            </a:r>
          </a:p>
          <a:p>
            <a:pPr marL="0" indent="0">
              <a:buNone/>
            </a:pPr>
            <a:r>
              <a:rPr lang="en-US" dirty="0"/>
              <a:t>Symptoms are more common with higher dosages and when the drug is taken on an empty stomach. </a:t>
            </a:r>
          </a:p>
          <a:p>
            <a:pPr marL="0" indent="0">
              <a:buNone/>
            </a:pPr>
            <a:r>
              <a:rPr lang="en-US" dirty="0"/>
              <a:t>More serious but rare adverse effects include leukopenia, </a:t>
            </a:r>
            <a:r>
              <a:rPr lang="en-US" dirty="0" err="1"/>
              <a:t>agranulocytosis</a:t>
            </a:r>
            <a:r>
              <a:rPr lang="en-US" dirty="0"/>
              <a:t>, and cardiac arrhythmias. </a:t>
            </a:r>
          </a:p>
        </p:txBody>
      </p:sp>
    </p:spTree>
    <p:extLst>
      <p:ext uri="{BB962C8B-B14F-4D97-AF65-F5344CB8AC3E}">
        <p14:creationId xmlns:p14="http://schemas.microsoft.com/office/powerpoint/2010/main" val="39355004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166" y="0"/>
            <a:ext cx="10515600" cy="927280"/>
          </a:xfrm>
        </p:spPr>
        <p:txBody>
          <a:bodyPr>
            <a:noAutofit/>
          </a:bodyPr>
          <a:lstStyle/>
          <a:p>
            <a:r>
              <a:rPr lang="en-US" sz="3600" b="1" dirty="0">
                <a:latin typeface="+mn-lt"/>
              </a:rPr>
              <a:t>Contraindications &amp; Cautions</a:t>
            </a:r>
            <a:br>
              <a:rPr lang="en-US" sz="3600" dirty="0">
                <a:latin typeface="+mn-lt"/>
              </a:rPr>
            </a:br>
            <a:endParaRPr lang="en-US" sz="3600" dirty="0">
              <a:latin typeface="+mn-lt"/>
            </a:endParaRPr>
          </a:p>
        </p:txBody>
      </p:sp>
      <p:sp>
        <p:nvSpPr>
          <p:cNvPr id="3" name="Content Placeholder 2"/>
          <p:cNvSpPr>
            <a:spLocks noGrp="1"/>
          </p:cNvSpPr>
          <p:nvPr>
            <p:ph idx="1"/>
          </p:nvPr>
        </p:nvSpPr>
        <p:spPr>
          <a:xfrm>
            <a:off x="838200" y="1068946"/>
            <a:ext cx="10515600" cy="5789054"/>
          </a:xfrm>
        </p:spPr>
        <p:txBody>
          <a:bodyPr>
            <a:normAutofit/>
          </a:bodyPr>
          <a:lstStyle/>
          <a:p>
            <a:pPr lvl="0"/>
            <a:r>
              <a:rPr lang="en-US" dirty="0"/>
              <a:t>Patients with a history of </a:t>
            </a:r>
            <a:r>
              <a:rPr lang="en-US" dirty="0" err="1"/>
              <a:t>granulocytopenia</a:t>
            </a:r>
            <a:r>
              <a:rPr lang="en-US" dirty="0"/>
              <a:t> or </a:t>
            </a:r>
            <a:r>
              <a:rPr lang="en-US" dirty="0" err="1"/>
              <a:t>methemoglobinemia</a:t>
            </a:r>
            <a:r>
              <a:rPr lang="en-US" dirty="0"/>
              <a:t>, </a:t>
            </a:r>
          </a:p>
          <a:p>
            <a:pPr lvl="0"/>
            <a:r>
              <a:rPr lang="en-US" dirty="0"/>
              <a:t>Those receiving potentially </a:t>
            </a:r>
            <a:r>
              <a:rPr lang="en-US" dirty="0" err="1"/>
              <a:t>myelosuppressive</a:t>
            </a:r>
            <a:r>
              <a:rPr lang="en-US" dirty="0"/>
              <a:t> drugs (</a:t>
            </a:r>
            <a:r>
              <a:rPr lang="en-US" dirty="0" err="1"/>
              <a:t>eg</a:t>
            </a:r>
            <a:r>
              <a:rPr lang="en-US" dirty="0"/>
              <a:t>, quinidine)</a:t>
            </a:r>
          </a:p>
          <a:p>
            <a:pPr lvl="0"/>
            <a:r>
              <a:rPr lang="en-US" dirty="0"/>
              <a:t>It is never given </a:t>
            </a:r>
            <a:r>
              <a:rPr lang="en-US" dirty="0" err="1"/>
              <a:t>parenterally</a:t>
            </a:r>
            <a:r>
              <a:rPr lang="en-US" dirty="0"/>
              <a:t> because it may induce marked hypotension.</a:t>
            </a:r>
            <a:br>
              <a:rPr lang="en-US" dirty="0"/>
            </a:br>
            <a:br>
              <a:rPr lang="en-US" dirty="0"/>
            </a:br>
            <a:r>
              <a:rPr lang="en-US" dirty="0"/>
              <a:t>Patients should be tested for G6PD deficiency before </a:t>
            </a:r>
            <a:r>
              <a:rPr lang="en-US" dirty="0" err="1"/>
              <a:t>primaquine</a:t>
            </a:r>
            <a:r>
              <a:rPr lang="en-US" dirty="0"/>
              <a:t> is prescribed. </a:t>
            </a:r>
          </a:p>
          <a:p>
            <a:pPr lvl="0"/>
            <a:r>
              <a:rPr lang="en-US" dirty="0"/>
              <a:t>Avoided in pregnancy because the fetus is relatively G6PD-deficient and thus at risk of hemolysis.</a:t>
            </a:r>
          </a:p>
          <a:p>
            <a:endParaRPr lang="en-US" dirty="0"/>
          </a:p>
        </p:txBody>
      </p:sp>
    </p:spTree>
    <p:extLst>
      <p:ext uri="{BB962C8B-B14F-4D97-AF65-F5344CB8AC3E}">
        <p14:creationId xmlns:p14="http://schemas.microsoft.com/office/powerpoint/2010/main" val="405817199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83" y="120427"/>
            <a:ext cx="10515600" cy="1528070"/>
          </a:xfrm>
        </p:spPr>
        <p:txBody>
          <a:bodyPr>
            <a:noAutofit/>
          </a:bodyPr>
          <a:lstStyle/>
          <a:p>
            <a:r>
              <a:rPr lang="en-US" sz="3600" b="1" dirty="0">
                <a:latin typeface="+mn-lt"/>
              </a:rPr>
              <a:t>ANTIBIOTICS USED IN MALARIA TREATMENT</a:t>
            </a:r>
            <a:br>
              <a:rPr lang="en-US" sz="3600" b="1" dirty="0">
                <a:latin typeface="+mn-lt"/>
              </a:rPr>
            </a:br>
            <a:br>
              <a:rPr lang="en-US" sz="3600" b="1" dirty="0">
                <a:latin typeface="+mn-lt"/>
              </a:rPr>
            </a:br>
            <a:endParaRPr lang="en-US" sz="3600" b="1" dirty="0">
              <a:latin typeface="+mn-lt"/>
            </a:endParaRPr>
          </a:p>
        </p:txBody>
      </p:sp>
      <p:sp>
        <p:nvSpPr>
          <p:cNvPr id="3" name="Content Placeholder 2"/>
          <p:cNvSpPr>
            <a:spLocks noGrp="1"/>
          </p:cNvSpPr>
          <p:nvPr>
            <p:ph idx="1"/>
          </p:nvPr>
        </p:nvSpPr>
        <p:spPr>
          <a:xfrm>
            <a:off x="838200" y="1236372"/>
            <a:ext cx="10515600" cy="5525036"/>
          </a:xfrm>
        </p:spPr>
        <p:txBody>
          <a:bodyPr/>
          <a:lstStyle/>
          <a:p>
            <a:pPr lvl="0"/>
            <a:r>
              <a:rPr lang="en-US" sz="3200" dirty="0"/>
              <a:t>Tetracycline and doxycycline - </a:t>
            </a:r>
            <a:r>
              <a:rPr lang="en-US" sz="3200" dirty="0" err="1"/>
              <a:t>erythrocytic</a:t>
            </a:r>
            <a:r>
              <a:rPr lang="en-US" sz="3200" dirty="0"/>
              <a:t> </a:t>
            </a:r>
            <a:r>
              <a:rPr lang="en-US" sz="3200" dirty="0" err="1"/>
              <a:t>schizonts</a:t>
            </a:r>
            <a:r>
              <a:rPr lang="en-US" sz="3200" dirty="0"/>
              <a:t> of all human malaria parasites. </a:t>
            </a:r>
            <a:br>
              <a:rPr lang="en-US" sz="3200" dirty="0"/>
            </a:br>
            <a:endParaRPr lang="en-US" sz="3200" dirty="0"/>
          </a:p>
          <a:p>
            <a:pPr lvl="0"/>
            <a:r>
              <a:rPr lang="en-US" sz="3200" dirty="0"/>
              <a:t>Clindamycin (active against </a:t>
            </a:r>
            <a:r>
              <a:rPr lang="en-US" sz="3200" dirty="0" err="1"/>
              <a:t>erythrocytic</a:t>
            </a:r>
            <a:r>
              <a:rPr lang="en-US" sz="3200" dirty="0"/>
              <a:t> </a:t>
            </a:r>
            <a:r>
              <a:rPr lang="en-US" sz="3200" dirty="0" err="1"/>
              <a:t>schizonts</a:t>
            </a:r>
            <a:r>
              <a:rPr lang="en-US" sz="3200" dirty="0"/>
              <a:t>) and quinine or quinidine in those for whom doxycycline is not recommended, such as children and pregnant women. </a:t>
            </a:r>
          </a:p>
          <a:p>
            <a:pPr lvl="0"/>
            <a:endParaRPr lang="en-US" sz="3200" dirty="0"/>
          </a:p>
          <a:p>
            <a:pPr lvl="0"/>
            <a:r>
              <a:rPr lang="en-US" sz="3200" dirty="0"/>
              <a:t>Azithromycin has also shown promise</a:t>
            </a:r>
          </a:p>
          <a:p>
            <a:pPr marL="0" indent="0">
              <a:buNone/>
            </a:pPr>
            <a:endParaRPr lang="en-US" dirty="0"/>
          </a:p>
        </p:txBody>
      </p:sp>
    </p:spTree>
    <p:extLst>
      <p:ext uri="{BB962C8B-B14F-4D97-AF65-F5344CB8AC3E}">
        <p14:creationId xmlns:p14="http://schemas.microsoft.com/office/powerpoint/2010/main" val="178019106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256" y="631064"/>
            <a:ext cx="10515600" cy="296215"/>
          </a:xfrm>
        </p:spPr>
        <p:txBody>
          <a:bodyPr>
            <a:normAutofit fontScale="90000"/>
          </a:bodyPr>
          <a:lstStyle/>
          <a:p>
            <a:r>
              <a:rPr lang="en-US" b="1" u="sng" dirty="0"/>
              <a:t>ARTEMISININ &amp; ITS DERIVATIVES</a:t>
            </a:r>
            <a:br>
              <a:rPr lang="en-US" dirty="0"/>
            </a:br>
            <a:endParaRPr lang="en-US" dirty="0"/>
          </a:p>
        </p:txBody>
      </p:sp>
      <p:sp>
        <p:nvSpPr>
          <p:cNvPr id="3" name="Content Placeholder 2"/>
          <p:cNvSpPr>
            <a:spLocks noGrp="1"/>
          </p:cNvSpPr>
          <p:nvPr>
            <p:ph idx="1"/>
          </p:nvPr>
        </p:nvSpPr>
        <p:spPr>
          <a:xfrm>
            <a:off x="838200" y="927278"/>
            <a:ext cx="10515600" cy="5930721"/>
          </a:xfrm>
        </p:spPr>
        <p:txBody>
          <a:bodyPr>
            <a:normAutofit fontScale="92500" lnSpcReduction="20000"/>
          </a:bodyPr>
          <a:lstStyle/>
          <a:p>
            <a:pPr lvl="0"/>
            <a:r>
              <a:rPr lang="en-US" b="1" dirty="0" err="1"/>
              <a:t>Artemether</a:t>
            </a:r>
            <a:endParaRPr lang="en-US" dirty="0"/>
          </a:p>
          <a:p>
            <a:pPr lvl="0"/>
            <a:r>
              <a:rPr lang="en-US" b="1" dirty="0"/>
              <a:t>Artesunate</a:t>
            </a:r>
            <a:endParaRPr lang="en-US" dirty="0"/>
          </a:p>
          <a:p>
            <a:pPr marL="0" indent="0">
              <a:buNone/>
            </a:pPr>
            <a:r>
              <a:rPr lang="en-US" dirty="0"/>
              <a:t>Blood </a:t>
            </a:r>
            <a:r>
              <a:rPr lang="en-US" dirty="0" err="1"/>
              <a:t>schizonticides</a:t>
            </a:r>
            <a:r>
              <a:rPr lang="en-US" dirty="0"/>
              <a:t>. Lipid soluble and used for oral, IM and rectal administration.</a:t>
            </a:r>
          </a:p>
          <a:p>
            <a:endParaRPr lang="en-US" b="1" dirty="0"/>
          </a:p>
          <a:p>
            <a:r>
              <a:rPr lang="en-US" b="1" dirty="0"/>
              <a:t>Pharmacokinetics</a:t>
            </a:r>
            <a:endParaRPr lang="en-US" dirty="0"/>
          </a:p>
          <a:p>
            <a:pPr marL="0" indent="0">
              <a:buNone/>
            </a:pPr>
            <a:r>
              <a:rPr lang="en-US" dirty="0"/>
              <a:t>Half life is 1-4 </a:t>
            </a:r>
            <a:r>
              <a:rPr lang="en-US" dirty="0" err="1"/>
              <a:t>hrs</a:t>
            </a:r>
            <a:r>
              <a:rPr lang="en-US" dirty="0"/>
              <a:t>, metabolized in liver</a:t>
            </a:r>
          </a:p>
          <a:p>
            <a:pPr marL="0" indent="0">
              <a:buNone/>
            </a:pPr>
            <a:endParaRPr lang="en-US" b="1" dirty="0"/>
          </a:p>
          <a:p>
            <a:pPr marL="0" indent="0">
              <a:buNone/>
            </a:pPr>
            <a:r>
              <a:rPr lang="en-US" b="1" dirty="0"/>
              <a:t>Adverse effects</a:t>
            </a:r>
            <a:endParaRPr lang="en-US" dirty="0"/>
          </a:p>
          <a:p>
            <a:r>
              <a:rPr lang="en-US" dirty="0"/>
              <a:t>GIT-Nausea and vomiting, diarrhea, anorexia</a:t>
            </a:r>
          </a:p>
          <a:p>
            <a:pPr lvl="0"/>
            <a:r>
              <a:rPr lang="en-US" dirty="0"/>
              <a:t>Pain at injection site</a:t>
            </a:r>
          </a:p>
          <a:p>
            <a:pPr lvl="0"/>
            <a:r>
              <a:rPr lang="en-US" dirty="0"/>
              <a:t>Skin reactions</a:t>
            </a:r>
          </a:p>
          <a:p>
            <a:pPr lvl="0"/>
            <a:r>
              <a:rPr lang="en-US" dirty="0"/>
              <a:t>Hypotension</a:t>
            </a:r>
          </a:p>
          <a:p>
            <a:pPr lvl="0"/>
            <a:r>
              <a:rPr lang="en-US" dirty="0"/>
              <a:t>Bradycardia</a:t>
            </a:r>
          </a:p>
          <a:p>
            <a:pPr marL="0" indent="0">
              <a:buNone/>
            </a:pPr>
            <a:r>
              <a:rPr lang="en-US" b="1" dirty="0"/>
              <a:t>Contraindication-</a:t>
            </a:r>
            <a:r>
              <a:rPr lang="en-US" dirty="0"/>
              <a:t>pregnancy</a:t>
            </a:r>
          </a:p>
          <a:p>
            <a:pPr marL="0" lvl="0" indent="0">
              <a:buNone/>
            </a:pPr>
            <a:endParaRPr lang="en-US" dirty="0"/>
          </a:p>
          <a:p>
            <a:endParaRPr lang="en-US" dirty="0"/>
          </a:p>
        </p:txBody>
      </p:sp>
    </p:spTree>
    <p:extLst>
      <p:ext uri="{BB962C8B-B14F-4D97-AF65-F5344CB8AC3E}">
        <p14:creationId xmlns:p14="http://schemas.microsoft.com/office/powerpoint/2010/main" val="751165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4516D-50FB-4D27-98B3-5B3915A19370}"/>
              </a:ext>
            </a:extLst>
          </p:cNvPr>
          <p:cNvSpPr>
            <a:spLocks noGrp="1"/>
          </p:cNvSpPr>
          <p:nvPr>
            <p:ph type="ctrTitle"/>
          </p:nvPr>
        </p:nvSpPr>
        <p:spPr/>
        <p:txBody>
          <a:bodyPr/>
          <a:lstStyle/>
          <a:p>
            <a:r>
              <a:rPr lang="en-US" dirty="0"/>
              <a:t>INTRODUCTION TO PHARMCOLOGY</a:t>
            </a:r>
          </a:p>
        </p:txBody>
      </p:sp>
      <p:sp>
        <p:nvSpPr>
          <p:cNvPr id="3" name="Subtitle 2">
            <a:extLst>
              <a:ext uri="{FF2B5EF4-FFF2-40B4-BE49-F238E27FC236}">
                <a16:creationId xmlns:a16="http://schemas.microsoft.com/office/drawing/2014/main" id="{58E68E3B-97D3-437B-AF51-DFF494ACA26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60118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a:extLst>
              <a:ext uri="{FF2B5EF4-FFF2-40B4-BE49-F238E27FC236}">
                <a16:creationId xmlns:a16="http://schemas.microsoft.com/office/drawing/2014/main" id="{D8BAF18E-FFD2-4801-96D2-349E12148E14}"/>
              </a:ext>
            </a:extLst>
          </p:cNvPr>
          <p:cNvSpPr>
            <a:spLocks noGrp="1" noChangeArrowheads="1"/>
          </p:cNvSpPr>
          <p:nvPr>
            <p:ph type="title"/>
          </p:nvPr>
        </p:nvSpPr>
        <p:spPr/>
        <p:txBody>
          <a:bodyPr/>
          <a:lstStyle/>
          <a:p>
            <a:r>
              <a:rPr lang="en-US" altLang="en-US">
                <a:latin typeface="Century Gothic" panose="020B0502020202020204" pitchFamily="34" charset="0"/>
              </a:rPr>
              <a:t>Phases of drug Action</a:t>
            </a:r>
          </a:p>
        </p:txBody>
      </p:sp>
      <p:sp>
        <p:nvSpPr>
          <p:cNvPr id="579587" name="Rectangle 3">
            <a:extLst>
              <a:ext uri="{FF2B5EF4-FFF2-40B4-BE49-F238E27FC236}">
                <a16:creationId xmlns:a16="http://schemas.microsoft.com/office/drawing/2014/main" id="{B838D8EF-4416-4632-B797-E2D3FA4C0D1D}"/>
              </a:ext>
            </a:extLst>
          </p:cNvPr>
          <p:cNvSpPr>
            <a:spLocks noGrp="1" noChangeArrowheads="1"/>
          </p:cNvSpPr>
          <p:nvPr>
            <p:ph type="body" idx="1"/>
          </p:nvPr>
        </p:nvSpPr>
        <p:spPr/>
        <p:txBody>
          <a:bodyPr/>
          <a:lstStyle/>
          <a:p>
            <a:r>
              <a:rPr lang="en-US" altLang="en-US" dirty="0"/>
              <a:t>After administration, medication proceeds through three specific phases of drug action:</a:t>
            </a:r>
          </a:p>
          <a:p>
            <a:pPr marL="514350" indent="-514350">
              <a:buFont typeface="+mj-lt"/>
              <a:buAutoNum type="arabicPeriod"/>
            </a:pPr>
            <a:r>
              <a:rPr lang="en-US" altLang="en-US" dirty="0"/>
              <a:t>    Pharmaceutical phase</a:t>
            </a:r>
          </a:p>
          <a:p>
            <a:pPr marL="514350" indent="-514350">
              <a:buFont typeface="+mj-lt"/>
              <a:buAutoNum type="arabicPeriod"/>
            </a:pPr>
            <a:r>
              <a:rPr lang="en-US" altLang="en-US" dirty="0"/>
              <a:t>    Pharmacokinetic phase</a:t>
            </a:r>
          </a:p>
          <a:p>
            <a:pPr marL="514350" indent="-514350">
              <a:buFont typeface="+mj-lt"/>
              <a:buAutoNum type="arabicPeriod"/>
            </a:pPr>
            <a:r>
              <a:rPr lang="en-US" altLang="en-US" dirty="0"/>
              <a:t>     </a:t>
            </a:r>
            <a:r>
              <a:rPr lang="en-US" altLang="en-US" dirty="0" err="1"/>
              <a:t>Pharmadynamic</a:t>
            </a:r>
            <a:r>
              <a:rPr lang="en-US" altLang="en-US" dirty="0"/>
              <a:t> phase</a:t>
            </a: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772" y="184822"/>
            <a:ext cx="10515600" cy="974278"/>
          </a:xfrm>
        </p:spPr>
        <p:txBody>
          <a:bodyPr>
            <a:noAutofit/>
          </a:bodyPr>
          <a:lstStyle/>
          <a:p>
            <a:pPr lvl="0"/>
            <a:r>
              <a:rPr lang="en-US" sz="3600" b="1" dirty="0" err="1">
                <a:latin typeface="+mn-lt"/>
              </a:rPr>
              <a:t>Artemether</a:t>
            </a:r>
            <a:r>
              <a:rPr lang="en-US" sz="3600" b="1" dirty="0">
                <a:latin typeface="+mn-lt"/>
              </a:rPr>
              <a:t> / </a:t>
            </a:r>
            <a:r>
              <a:rPr lang="en-US" sz="3600" b="1" dirty="0" err="1">
                <a:latin typeface="+mn-lt"/>
              </a:rPr>
              <a:t>lumefantrine</a:t>
            </a:r>
            <a:r>
              <a:rPr lang="en-US" sz="3600" b="1" dirty="0">
                <a:latin typeface="+mn-lt"/>
              </a:rPr>
              <a:t> (</a:t>
            </a:r>
            <a:r>
              <a:rPr lang="en-US" sz="3600" b="1" dirty="0" err="1">
                <a:latin typeface="+mn-lt"/>
              </a:rPr>
              <a:t>coartem</a:t>
            </a:r>
            <a:r>
              <a:rPr lang="en-US" sz="3600" b="1" dirty="0">
                <a:latin typeface="+mn-lt"/>
              </a:rPr>
              <a:t>)</a:t>
            </a:r>
            <a:br>
              <a:rPr lang="en-US" sz="3600" dirty="0">
                <a:latin typeface="+mn-lt"/>
              </a:rPr>
            </a:br>
            <a:endParaRPr lang="en-US" sz="3600" dirty="0">
              <a:latin typeface="+mn-lt"/>
            </a:endParaRPr>
          </a:p>
        </p:txBody>
      </p:sp>
      <p:sp>
        <p:nvSpPr>
          <p:cNvPr id="3" name="Content Placeholder 2"/>
          <p:cNvSpPr>
            <a:spLocks noGrp="1"/>
          </p:cNvSpPr>
          <p:nvPr>
            <p:ph idx="1"/>
          </p:nvPr>
        </p:nvSpPr>
        <p:spPr>
          <a:xfrm>
            <a:off x="425003" y="991672"/>
            <a:ext cx="10928797" cy="5756857"/>
          </a:xfrm>
        </p:spPr>
        <p:txBody>
          <a:bodyPr/>
          <a:lstStyle/>
          <a:p>
            <a:pPr marL="0" indent="0">
              <a:buNone/>
            </a:pPr>
            <a:r>
              <a:rPr lang="en-US" b="1" dirty="0"/>
              <a:t>Mechanism of action</a:t>
            </a:r>
            <a:endParaRPr lang="en-US" dirty="0"/>
          </a:p>
          <a:p>
            <a:r>
              <a:rPr lang="en-US" dirty="0"/>
              <a:t>Blood </a:t>
            </a:r>
            <a:r>
              <a:rPr lang="en-US" dirty="0" err="1"/>
              <a:t>schizonticide</a:t>
            </a:r>
            <a:endParaRPr lang="en-US" dirty="0"/>
          </a:p>
          <a:p>
            <a:pPr marL="0" indent="0">
              <a:buNone/>
            </a:pPr>
            <a:endParaRPr lang="en-US" b="1" dirty="0"/>
          </a:p>
          <a:p>
            <a:pPr marL="0" indent="0">
              <a:buNone/>
            </a:pPr>
            <a:r>
              <a:rPr lang="en-US" b="1" dirty="0"/>
              <a:t>Pharmacokinetic</a:t>
            </a:r>
            <a:endParaRPr lang="en-US" dirty="0"/>
          </a:p>
          <a:p>
            <a:r>
              <a:rPr lang="en-US" dirty="0"/>
              <a:t>Rapidly absorbed after oral administration, high protein bound; half life 2-6 hrs. Metabolized in liver (into active metabolite </a:t>
            </a:r>
            <a:r>
              <a:rPr lang="en-US" dirty="0" err="1"/>
              <a:t>dihydroartemisinin</a:t>
            </a:r>
            <a:r>
              <a:rPr lang="en-US" dirty="0"/>
              <a:t>). Excreted in urine.</a:t>
            </a:r>
          </a:p>
          <a:p>
            <a:r>
              <a:rPr lang="en-US" dirty="0"/>
              <a:t>Dosage depends on weight</a:t>
            </a:r>
          </a:p>
          <a:p>
            <a:r>
              <a:rPr lang="en-US" dirty="0"/>
              <a:t>Single tab = 20mg </a:t>
            </a:r>
            <a:r>
              <a:rPr lang="en-US" dirty="0" err="1"/>
              <a:t>artemether</a:t>
            </a:r>
            <a:r>
              <a:rPr lang="en-US" dirty="0"/>
              <a:t> and 120 mg </a:t>
            </a:r>
            <a:r>
              <a:rPr lang="en-US" dirty="0" err="1"/>
              <a:t>Lumefantrine</a:t>
            </a:r>
            <a:endParaRPr lang="en-US" dirty="0"/>
          </a:p>
          <a:p>
            <a:endParaRPr lang="en-US" dirty="0"/>
          </a:p>
        </p:txBody>
      </p:sp>
    </p:spTree>
    <p:extLst>
      <p:ext uri="{BB962C8B-B14F-4D97-AF65-F5344CB8AC3E}">
        <p14:creationId xmlns:p14="http://schemas.microsoft.com/office/powerpoint/2010/main" val="120210045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8788"/>
            <a:ext cx="10515600" cy="6729211"/>
          </a:xfrm>
        </p:spPr>
        <p:txBody>
          <a:bodyPr/>
          <a:lstStyle/>
          <a:p>
            <a:r>
              <a:rPr lang="en-US" dirty="0"/>
              <a:t>5-14kg         – 6 tabs over 3 days </a:t>
            </a:r>
          </a:p>
          <a:p>
            <a:r>
              <a:rPr lang="en-US" dirty="0"/>
              <a:t>15 – 24 </a:t>
            </a:r>
            <a:r>
              <a:rPr lang="en-US" dirty="0" err="1"/>
              <a:t>kgs</a:t>
            </a:r>
            <a:r>
              <a:rPr lang="en-US" dirty="0"/>
              <a:t>  – 2 tabs </a:t>
            </a:r>
            <a:r>
              <a:rPr lang="en-US" dirty="0" err="1"/>
              <a:t>Bd</a:t>
            </a:r>
            <a:r>
              <a:rPr lang="en-US" dirty="0"/>
              <a:t> x 3/7</a:t>
            </a:r>
          </a:p>
          <a:p>
            <a:r>
              <a:rPr lang="en-US" dirty="0"/>
              <a:t>25 – 34kg     – 3 tabs BD x 3/7</a:t>
            </a:r>
          </a:p>
          <a:p>
            <a:r>
              <a:rPr lang="en-US" dirty="0"/>
              <a:t> &gt; 35 </a:t>
            </a:r>
            <a:r>
              <a:rPr lang="en-US" dirty="0" err="1"/>
              <a:t>kgs</a:t>
            </a:r>
            <a:r>
              <a:rPr lang="en-US" dirty="0"/>
              <a:t>       - 4 tabs BD x 3/7</a:t>
            </a:r>
          </a:p>
          <a:p>
            <a:pPr marL="0" indent="0">
              <a:buNone/>
            </a:pPr>
            <a:endParaRPr lang="en-US" dirty="0"/>
          </a:p>
          <a:p>
            <a:pPr marL="0" indent="0">
              <a:buNone/>
            </a:pPr>
            <a:r>
              <a:rPr lang="en-US" b="1" dirty="0"/>
              <a:t>NOTE</a:t>
            </a:r>
            <a:endParaRPr lang="en-US" dirty="0"/>
          </a:p>
          <a:p>
            <a:r>
              <a:rPr lang="en-US" dirty="0"/>
              <a:t>The second dose is taken after 8 </a:t>
            </a:r>
            <a:r>
              <a:rPr lang="en-US" dirty="0" err="1"/>
              <a:t>hrs</a:t>
            </a:r>
            <a:r>
              <a:rPr lang="en-US" dirty="0"/>
              <a:t> of first dose. Then subsequent doses BD.</a:t>
            </a:r>
          </a:p>
          <a:p>
            <a:endParaRPr lang="en-US" b="1" dirty="0"/>
          </a:p>
          <a:p>
            <a:pPr marL="0" indent="0">
              <a:buNone/>
            </a:pPr>
            <a:r>
              <a:rPr lang="en-US" b="1" dirty="0"/>
              <a:t>Contraindication</a:t>
            </a:r>
            <a:endParaRPr lang="en-US" dirty="0"/>
          </a:p>
          <a:p>
            <a:r>
              <a:rPr lang="en-US" dirty="0"/>
              <a:t>Hypersensitivity to </a:t>
            </a:r>
            <a:r>
              <a:rPr lang="en-US" dirty="0" err="1"/>
              <a:t>coartem</a:t>
            </a:r>
            <a:r>
              <a:rPr lang="en-US" dirty="0"/>
              <a:t>.</a:t>
            </a:r>
          </a:p>
          <a:p>
            <a:pPr marL="0" indent="0">
              <a:buNone/>
            </a:pPr>
            <a:endParaRPr lang="en-US" dirty="0"/>
          </a:p>
        </p:txBody>
      </p:sp>
    </p:spTree>
    <p:extLst>
      <p:ext uri="{BB962C8B-B14F-4D97-AF65-F5344CB8AC3E}">
        <p14:creationId xmlns:p14="http://schemas.microsoft.com/office/powerpoint/2010/main" val="304906910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3" y="154546"/>
            <a:ext cx="10928797" cy="6022417"/>
          </a:xfrm>
        </p:spPr>
        <p:txBody>
          <a:bodyPr>
            <a:normAutofit fontScale="92500" lnSpcReduction="20000"/>
          </a:bodyPr>
          <a:lstStyle/>
          <a:p>
            <a:pPr marL="0" indent="0">
              <a:buNone/>
            </a:pPr>
            <a:r>
              <a:rPr lang="en-US" b="1" dirty="0"/>
              <a:t>Side effects</a:t>
            </a:r>
            <a:endParaRPr lang="en-US" dirty="0"/>
          </a:p>
          <a:p>
            <a:pPr lvl="0"/>
            <a:r>
              <a:rPr lang="en-US" dirty="0"/>
              <a:t>N &amp; V</a:t>
            </a:r>
          </a:p>
          <a:p>
            <a:pPr lvl="0"/>
            <a:r>
              <a:rPr lang="en-US" dirty="0"/>
              <a:t>Dizziness</a:t>
            </a:r>
          </a:p>
          <a:p>
            <a:pPr lvl="0"/>
            <a:r>
              <a:rPr lang="en-US" dirty="0"/>
              <a:t>Fatigue</a:t>
            </a:r>
          </a:p>
          <a:p>
            <a:pPr lvl="0"/>
            <a:r>
              <a:rPr lang="en-US" dirty="0"/>
              <a:t>Headache</a:t>
            </a:r>
          </a:p>
          <a:p>
            <a:pPr lvl="0"/>
            <a:r>
              <a:rPr lang="en-US" dirty="0"/>
              <a:t>Myalgia</a:t>
            </a:r>
          </a:p>
          <a:p>
            <a:pPr lvl="0"/>
            <a:r>
              <a:rPr lang="en-US" dirty="0"/>
              <a:t>Asthenia</a:t>
            </a:r>
          </a:p>
          <a:p>
            <a:pPr lvl="0"/>
            <a:r>
              <a:rPr lang="en-US" dirty="0"/>
              <a:t>Hepatomegaly</a:t>
            </a:r>
          </a:p>
          <a:p>
            <a:pPr lvl="0"/>
            <a:r>
              <a:rPr lang="en-US" dirty="0"/>
              <a:t>Pyrexia</a:t>
            </a:r>
          </a:p>
          <a:p>
            <a:pPr marL="0" indent="0">
              <a:buNone/>
            </a:pPr>
            <a:endParaRPr lang="en-US" dirty="0"/>
          </a:p>
          <a:p>
            <a:pPr marL="0" indent="0">
              <a:buNone/>
            </a:pPr>
            <a:r>
              <a:rPr lang="en-US" b="1" dirty="0"/>
              <a:t>Nursing consideration</a:t>
            </a:r>
            <a:endParaRPr lang="en-US" dirty="0"/>
          </a:p>
          <a:p>
            <a:pPr lvl="0"/>
            <a:r>
              <a:rPr lang="en-US" dirty="0"/>
              <a:t>Take drug with food</a:t>
            </a:r>
          </a:p>
          <a:p>
            <a:pPr lvl="0"/>
            <a:r>
              <a:rPr lang="en-US" dirty="0"/>
              <a:t>For those who cannot take tables whole, crush and mix with water.</a:t>
            </a:r>
          </a:p>
          <a:p>
            <a:pPr lvl="0"/>
            <a:r>
              <a:rPr lang="en-US" dirty="0"/>
              <a:t>If </a:t>
            </a:r>
            <a:r>
              <a:rPr lang="en-US" dirty="0" err="1"/>
              <a:t>pt</a:t>
            </a:r>
            <a:r>
              <a:rPr lang="en-US" dirty="0"/>
              <a:t> vomits dose within 1-2 </a:t>
            </a:r>
            <a:r>
              <a:rPr lang="en-US" dirty="0" err="1"/>
              <a:t>hrs</a:t>
            </a:r>
            <a:r>
              <a:rPr lang="en-US" dirty="0"/>
              <a:t> , give another dose.</a:t>
            </a:r>
          </a:p>
          <a:p>
            <a:endParaRPr lang="en-US" dirty="0"/>
          </a:p>
        </p:txBody>
      </p:sp>
    </p:spTree>
    <p:extLst>
      <p:ext uri="{BB962C8B-B14F-4D97-AF65-F5344CB8AC3E}">
        <p14:creationId xmlns:p14="http://schemas.microsoft.com/office/powerpoint/2010/main" val="405516655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FAC2-30AD-4CD6-8C95-7497EBA06767}"/>
              </a:ext>
            </a:extLst>
          </p:cNvPr>
          <p:cNvSpPr>
            <a:spLocks noGrp="1"/>
          </p:cNvSpPr>
          <p:nvPr>
            <p:ph type="title"/>
          </p:nvPr>
        </p:nvSpPr>
        <p:spPr/>
        <p:txBody>
          <a:bodyPr>
            <a:normAutofit/>
          </a:bodyPr>
          <a:lstStyle/>
          <a:p>
            <a:r>
              <a:rPr lang="en-US" sz="4000" dirty="0">
                <a:effectLst/>
                <a:ea typeface="Times New Roman" panose="02020603050405020304" pitchFamily="18" charset="0"/>
              </a:rPr>
              <a:t>CYTOTOXIC DRUGS (ANTINEOPLASTICS)</a:t>
            </a:r>
            <a:endParaRPr lang="en-US" sz="4000" dirty="0"/>
          </a:p>
        </p:txBody>
      </p:sp>
      <p:sp>
        <p:nvSpPr>
          <p:cNvPr id="3" name="Content Placeholder 2">
            <a:extLst>
              <a:ext uri="{FF2B5EF4-FFF2-40B4-BE49-F238E27FC236}">
                <a16:creationId xmlns:a16="http://schemas.microsoft.com/office/drawing/2014/main" id="{60189814-C851-4738-B4A8-6D36987160FA}"/>
              </a:ext>
            </a:extLst>
          </p:cNvPr>
          <p:cNvSpPr>
            <a:spLocks noGrp="1"/>
          </p:cNvSpPr>
          <p:nvPr>
            <p:ph idx="1"/>
          </p:nvPr>
        </p:nvSpPr>
        <p:spPr/>
        <p:txBody>
          <a:bodyPr>
            <a:noAutofit/>
          </a:bodyPr>
          <a:lstStyle/>
          <a:p>
            <a:pPr marL="0" marR="0">
              <a:spcBef>
                <a:spcPts val="0"/>
              </a:spcBef>
              <a:spcAft>
                <a:spcPts val="0"/>
              </a:spcAft>
            </a:pPr>
            <a:r>
              <a:rPr lang="en-US" dirty="0">
                <a:effectLst/>
                <a:ea typeface="Times New Roman" panose="02020603050405020304" pitchFamily="18" charset="0"/>
              </a:rPr>
              <a:t>These are drugs used in the treatment of benign and malignant tumors (cancerous).i.e. neoplastic diseases.</a:t>
            </a:r>
          </a:p>
          <a:p>
            <a:pPr marL="0" marR="0" indent="0">
              <a:spcBef>
                <a:spcPts val="0"/>
              </a:spcBef>
              <a:spcAft>
                <a:spcPts val="0"/>
              </a:spcAft>
              <a:buNone/>
            </a:pPr>
            <a:r>
              <a:rPr lang="en-US" b="1" dirty="0">
                <a:effectLst/>
                <a:ea typeface="Times New Roman" panose="02020603050405020304" pitchFamily="18" charset="0"/>
              </a:rPr>
              <a:t>Classification:</a:t>
            </a:r>
            <a:endParaRPr lang="en-US"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dirty="0">
                <a:effectLst/>
                <a:ea typeface="Times New Roman" panose="02020603050405020304" pitchFamily="18" charset="0"/>
              </a:rPr>
              <a:t>Alkylating agents=nitrogen </a:t>
            </a:r>
            <a:r>
              <a:rPr lang="en-US" dirty="0" err="1">
                <a:effectLst/>
                <a:ea typeface="Times New Roman" panose="02020603050405020304" pitchFamily="18" charset="0"/>
              </a:rPr>
              <a:t>mustard,chlorambucil,thiotepa</a:t>
            </a:r>
            <a:r>
              <a:rPr lang="en-US" dirty="0">
                <a:effectLst/>
                <a:ea typeface="Times New Roman" panose="02020603050405020304" pitchFamily="18" charset="0"/>
              </a:rPr>
              <a:t> </a:t>
            </a:r>
            <a:r>
              <a:rPr lang="en-US" dirty="0" err="1">
                <a:effectLst/>
                <a:ea typeface="Times New Roman" panose="02020603050405020304" pitchFamily="18" charset="0"/>
              </a:rPr>
              <a:t>etc</a:t>
            </a:r>
            <a:endParaRPr lang="en-US"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dirty="0">
                <a:effectLst/>
                <a:ea typeface="Times New Roman" panose="02020603050405020304" pitchFamily="18" charset="0"/>
              </a:rPr>
              <a:t>Antimetabolites=</a:t>
            </a:r>
            <a:r>
              <a:rPr lang="en-US" dirty="0" err="1">
                <a:effectLst/>
                <a:ea typeface="Times New Roman" panose="02020603050405020304" pitchFamily="18" charset="0"/>
              </a:rPr>
              <a:t>methotrexate,azathioprine,cytarabine</a:t>
            </a:r>
            <a:r>
              <a:rPr lang="en-US" dirty="0">
                <a:effectLst/>
                <a:ea typeface="Times New Roman" panose="02020603050405020304" pitchFamily="18" charset="0"/>
              </a:rPr>
              <a:t> </a:t>
            </a:r>
            <a:r>
              <a:rPr lang="en-US" dirty="0" err="1">
                <a:effectLst/>
                <a:ea typeface="Times New Roman" panose="02020603050405020304" pitchFamily="18" charset="0"/>
              </a:rPr>
              <a:t>etc</a:t>
            </a:r>
            <a:endParaRPr lang="en-US"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dirty="0">
                <a:effectLst/>
                <a:ea typeface="Times New Roman" panose="02020603050405020304" pitchFamily="18" charset="0"/>
              </a:rPr>
              <a:t>Vinca alkaloids=</a:t>
            </a:r>
            <a:r>
              <a:rPr lang="en-US" dirty="0" err="1">
                <a:effectLst/>
                <a:ea typeface="Times New Roman" panose="02020603050405020304" pitchFamily="18" charset="0"/>
              </a:rPr>
              <a:t>vincristine,vinblastine</a:t>
            </a:r>
            <a:r>
              <a:rPr lang="en-US" dirty="0">
                <a:effectLst/>
                <a:ea typeface="Times New Roman" panose="02020603050405020304" pitchFamily="18" charset="0"/>
              </a:rPr>
              <a:t> </a:t>
            </a:r>
            <a:r>
              <a:rPr lang="en-US" dirty="0" err="1">
                <a:effectLst/>
                <a:ea typeface="Times New Roman" panose="02020603050405020304" pitchFamily="18" charset="0"/>
              </a:rPr>
              <a:t>etc</a:t>
            </a:r>
            <a:endParaRPr lang="en-US"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dirty="0">
                <a:effectLst/>
                <a:ea typeface="Times New Roman" panose="02020603050405020304" pitchFamily="18" charset="0"/>
              </a:rPr>
              <a:t> Cytotoxic Antibiotics</a:t>
            </a:r>
            <a:r>
              <a:rPr lang="en-US" dirty="0">
                <a:ea typeface="Times New Roman" panose="02020603050405020304" pitchFamily="18" charset="0"/>
              </a:rPr>
              <a:t>- </a:t>
            </a:r>
            <a:r>
              <a:rPr lang="en-US" dirty="0">
                <a:effectLst/>
                <a:ea typeface="Times New Roman" panose="02020603050405020304" pitchFamily="18" charset="0"/>
              </a:rPr>
              <a:t>dactinomycin, </a:t>
            </a:r>
            <a:r>
              <a:rPr lang="en-US" dirty="0" err="1">
                <a:effectLst/>
                <a:ea typeface="Times New Roman" panose="02020603050405020304" pitchFamily="18" charset="0"/>
              </a:rPr>
              <a:t>adriamycin</a:t>
            </a:r>
            <a:r>
              <a:rPr lang="en-US" dirty="0">
                <a:effectLst/>
                <a:ea typeface="Times New Roman" panose="02020603050405020304" pitchFamily="18" charset="0"/>
              </a:rPr>
              <a:t>, mithramycin, bleomycin </a:t>
            </a:r>
            <a:r>
              <a:rPr lang="en-US" dirty="0" err="1">
                <a:effectLst/>
                <a:ea typeface="Times New Roman" panose="02020603050405020304" pitchFamily="18" charset="0"/>
              </a:rPr>
              <a:t>etc</a:t>
            </a:r>
            <a:endParaRPr lang="en-US"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dirty="0">
                <a:effectLst/>
                <a:ea typeface="Times New Roman" panose="02020603050405020304" pitchFamily="18" charset="0"/>
              </a:rPr>
              <a:t>Miscellaneous agents= anastrozole, asparaginase, procarbazine, hormones (e.g. tamoxifen) </a:t>
            </a:r>
            <a:r>
              <a:rPr lang="en-US" dirty="0" err="1">
                <a:effectLst/>
                <a:ea typeface="Times New Roman" panose="02020603050405020304" pitchFamily="18" charset="0"/>
              </a:rPr>
              <a:t>etc</a:t>
            </a:r>
            <a:endParaRPr lang="en-US"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81405145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A387-171D-4ADC-A0E2-1C85B6FE0AB2}"/>
              </a:ext>
            </a:extLst>
          </p:cNvPr>
          <p:cNvSpPr>
            <a:spLocks noGrp="1"/>
          </p:cNvSpPr>
          <p:nvPr>
            <p:ph type="title"/>
          </p:nvPr>
        </p:nvSpPr>
        <p:spPr>
          <a:xfrm>
            <a:off x="838200" y="351872"/>
            <a:ext cx="10515600" cy="1325563"/>
          </a:xfrm>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0B3ED224-C980-4F08-B4CA-CD21EBA642A2}"/>
              </a:ext>
            </a:extLst>
          </p:cNvPr>
          <p:cNvSpPr>
            <a:spLocks noGrp="1"/>
          </p:cNvSpPr>
          <p:nvPr>
            <p:ph idx="1"/>
          </p:nvPr>
        </p:nvSpPr>
        <p:spPr/>
        <p:txBody>
          <a:bodyPr>
            <a:noAutofit/>
          </a:bodyPr>
          <a:lstStyle/>
          <a:p>
            <a:pPr marL="0" marR="0" indent="0">
              <a:spcBef>
                <a:spcPts val="0"/>
              </a:spcBef>
              <a:spcAft>
                <a:spcPts val="0"/>
              </a:spcAft>
              <a:buNone/>
            </a:pPr>
            <a:r>
              <a:rPr lang="en-US" b="1" dirty="0">
                <a:effectLst/>
                <a:ea typeface="Times New Roman" panose="02020603050405020304" pitchFamily="18" charset="0"/>
              </a:rPr>
              <a:t>MOA</a:t>
            </a:r>
            <a:endParaRPr lang="en-US" dirty="0">
              <a:effectLst/>
              <a:ea typeface="Times New Roman" panose="02020603050405020304" pitchFamily="18" charset="0"/>
            </a:endParaRPr>
          </a:p>
          <a:p>
            <a:pPr marL="0" marR="0">
              <a:spcBef>
                <a:spcPts val="0"/>
              </a:spcBef>
              <a:spcAft>
                <a:spcPts val="0"/>
              </a:spcAft>
            </a:pPr>
            <a:r>
              <a:rPr lang="en-US" dirty="0">
                <a:effectLst/>
                <a:ea typeface="Times New Roman" panose="02020603050405020304" pitchFamily="18" charset="0"/>
              </a:rPr>
              <a:t>They impair DNA synthesis or bind with DNA, interfere with the microtubule assembly causing metaphase arrest and finally interfere with replication process </a:t>
            </a:r>
          </a:p>
          <a:p>
            <a:pPr marL="0" marR="0" indent="0">
              <a:spcBef>
                <a:spcPts val="0"/>
              </a:spcBef>
              <a:spcAft>
                <a:spcPts val="0"/>
              </a:spcAft>
              <a:buNone/>
            </a:pPr>
            <a:endParaRPr lang="en-US" b="1" u="sng" dirty="0">
              <a:effectLst/>
              <a:ea typeface="Times New Roman" panose="02020603050405020304" pitchFamily="18" charset="0"/>
            </a:endParaRPr>
          </a:p>
          <a:p>
            <a:pPr marL="0" marR="0" indent="0">
              <a:spcBef>
                <a:spcPts val="0"/>
              </a:spcBef>
              <a:spcAft>
                <a:spcPts val="0"/>
              </a:spcAft>
              <a:buNone/>
            </a:pPr>
            <a:r>
              <a:rPr lang="en-US" b="1" u="sng" dirty="0">
                <a:effectLst/>
                <a:ea typeface="Times New Roman" panose="02020603050405020304" pitchFamily="18" charset="0"/>
              </a:rPr>
              <a:t>A) Anastrozole</a:t>
            </a:r>
            <a:r>
              <a:rPr lang="en-US" b="1" dirty="0">
                <a:effectLst/>
                <a:ea typeface="Times New Roman" panose="02020603050405020304" pitchFamily="18" charset="0"/>
              </a:rPr>
              <a:t>: dose</a:t>
            </a:r>
            <a:r>
              <a:rPr lang="en-US" dirty="0">
                <a:effectLst/>
                <a:ea typeface="Times New Roman" panose="02020603050405020304" pitchFamily="18" charset="0"/>
              </a:rPr>
              <a:t> 1mg OD.</a:t>
            </a:r>
          </a:p>
          <a:p>
            <a:pPr marL="0" marR="0">
              <a:spcBef>
                <a:spcPts val="0"/>
              </a:spcBef>
              <a:spcAft>
                <a:spcPts val="0"/>
              </a:spcAft>
            </a:pPr>
            <a:r>
              <a:rPr lang="en-US" b="1" dirty="0">
                <a:effectLst/>
                <a:ea typeface="Times New Roman" panose="02020603050405020304" pitchFamily="18" charset="0"/>
              </a:rPr>
              <a:t>Indication</a:t>
            </a:r>
            <a:endParaRPr lang="en-US" dirty="0">
              <a:effectLst/>
              <a:ea typeface="Times New Roman" panose="02020603050405020304" pitchFamily="18" charset="0"/>
            </a:endParaRPr>
          </a:p>
          <a:p>
            <a:pPr marL="0" marR="0">
              <a:spcBef>
                <a:spcPts val="0"/>
              </a:spcBef>
              <a:spcAft>
                <a:spcPts val="0"/>
              </a:spcAft>
            </a:pPr>
            <a:r>
              <a:rPr lang="en-US" dirty="0">
                <a:effectLst/>
                <a:ea typeface="Times New Roman" panose="02020603050405020304" pitchFamily="18" charset="0"/>
              </a:rPr>
              <a:t>Advanced breast cancer in postmenopausal women with disease progression after therapy tamoxifen.</a:t>
            </a:r>
          </a:p>
          <a:p>
            <a:endParaRPr lang="en-US" dirty="0"/>
          </a:p>
        </p:txBody>
      </p:sp>
    </p:spTree>
    <p:extLst>
      <p:ext uri="{BB962C8B-B14F-4D97-AF65-F5344CB8AC3E}">
        <p14:creationId xmlns:p14="http://schemas.microsoft.com/office/powerpoint/2010/main" val="323583496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54450-426C-49D3-92F0-B4806482B0D6}"/>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1153A0BB-7634-4FA3-9B54-06F0E733978B}"/>
              </a:ext>
            </a:extLst>
          </p:cNvPr>
          <p:cNvSpPr>
            <a:spLocks noGrp="1"/>
          </p:cNvSpPr>
          <p:nvPr>
            <p:ph idx="1"/>
          </p:nvPr>
        </p:nvSpPr>
        <p:spPr/>
        <p:txBody>
          <a:bodyPr>
            <a:noAutofit/>
          </a:bodyPr>
          <a:lstStyle/>
          <a:p>
            <a:pPr marL="0" marR="0">
              <a:spcBef>
                <a:spcPts val="0"/>
              </a:spcBef>
              <a:spcAft>
                <a:spcPts val="0"/>
              </a:spcAft>
            </a:pPr>
            <a:r>
              <a:rPr lang="en-US" b="1" dirty="0">
                <a:effectLst/>
                <a:ea typeface="Times New Roman" panose="02020603050405020304" pitchFamily="18" charset="0"/>
              </a:rPr>
              <a:t>Contraindication</a:t>
            </a:r>
            <a:endParaRPr lang="en-US" dirty="0">
              <a:effectLst/>
              <a:ea typeface="Times New Roman" panose="02020603050405020304" pitchFamily="18" charset="0"/>
            </a:endParaRPr>
          </a:p>
          <a:p>
            <a:pPr marL="0" marR="0">
              <a:spcBef>
                <a:spcPts val="0"/>
              </a:spcBef>
              <a:spcAft>
                <a:spcPts val="0"/>
              </a:spcAft>
            </a:pPr>
            <a:r>
              <a:rPr lang="en-US" dirty="0">
                <a:effectLst/>
                <a:ea typeface="Times New Roman" panose="02020603050405020304" pitchFamily="18" charset="0"/>
              </a:rPr>
              <a:t>Pre-menopausal age</a:t>
            </a:r>
          </a:p>
          <a:p>
            <a:pPr marL="0" marR="0">
              <a:spcBef>
                <a:spcPts val="0"/>
              </a:spcBef>
              <a:spcAft>
                <a:spcPts val="0"/>
              </a:spcAft>
            </a:pPr>
            <a:r>
              <a:rPr lang="en-US" b="1" dirty="0">
                <a:effectLst/>
                <a:ea typeface="Times New Roman" panose="02020603050405020304" pitchFamily="18" charset="0"/>
              </a:rPr>
              <a:t>Side effects</a:t>
            </a:r>
            <a:endParaRPr lang="en-US" dirty="0">
              <a:effectLst/>
              <a:ea typeface="Times New Roman" panose="02020603050405020304" pitchFamily="18" charset="0"/>
            </a:endParaRPr>
          </a:p>
          <a:p>
            <a:pPr marL="0" marR="0">
              <a:spcBef>
                <a:spcPts val="0"/>
              </a:spcBef>
              <a:spcAft>
                <a:spcPts val="0"/>
              </a:spcAft>
            </a:pPr>
            <a:r>
              <a:rPr lang="en-US" dirty="0">
                <a:effectLst/>
                <a:ea typeface="Times New Roman" panose="02020603050405020304" pitchFamily="18" charset="0"/>
              </a:rPr>
              <a:t>Asthenia, nausea, vomiting, headache, hot flashes, back pain, </a:t>
            </a:r>
            <a:r>
              <a:rPr lang="en-US" dirty="0" err="1">
                <a:effectLst/>
                <a:ea typeface="Times New Roman" panose="02020603050405020304" pitchFamily="18" charset="0"/>
              </a:rPr>
              <a:t>dyspnoea</a:t>
            </a:r>
            <a:r>
              <a:rPr lang="en-US" dirty="0">
                <a:effectLst/>
                <a:ea typeface="Times New Roman" panose="02020603050405020304" pitchFamily="18" charset="0"/>
              </a:rPr>
              <a:t>, rash, peripheral </a:t>
            </a:r>
            <a:r>
              <a:rPr lang="en-US" dirty="0" err="1">
                <a:effectLst/>
                <a:ea typeface="Times New Roman" panose="02020603050405020304" pitchFamily="18" charset="0"/>
              </a:rPr>
              <a:t>oedema</a:t>
            </a:r>
            <a:r>
              <a:rPr lang="en-US" dirty="0">
                <a:effectLst/>
                <a:ea typeface="Times New Roman" panose="02020603050405020304" pitchFamily="18" charset="0"/>
              </a:rPr>
              <a:t>, depression, paresthesia, sweating, increased appetite and weight gain.</a:t>
            </a:r>
          </a:p>
          <a:p>
            <a:pPr marL="0" marR="0" indent="0">
              <a:spcBef>
                <a:spcPts val="0"/>
              </a:spcBef>
              <a:spcAft>
                <a:spcPts val="0"/>
              </a:spcAft>
              <a:buNone/>
            </a:pPr>
            <a:endParaRPr lang="en-US" dirty="0">
              <a:effectLst/>
              <a:ea typeface="Times New Roman" panose="02020603050405020304" pitchFamily="18" charset="0"/>
            </a:endParaRPr>
          </a:p>
          <a:p>
            <a:pPr marL="0" marR="0">
              <a:spcBef>
                <a:spcPts val="0"/>
              </a:spcBef>
              <a:spcAft>
                <a:spcPts val="0"/>
              </a:spcAft>
            </a:pPr>
            <a:r>
              <a:rPr lang="en-US" b="1" u="sng" dirty="0">
                <a:effectLst/>
                <a:ea typeface="Times New Roman" panose="02020603050405020304" pitchFamily="18" charset="0"/>
              </a:rPr>
              <a:t>b) Vincristine</a:t>
            </a:r>
            <a:r>
              <a:rPr lang="en-US" dirty="0">
                <a:effectLst/>
                <a:ea typeface="Times New Roman" panose="02020603050405020304" pitchFamily="18" charset="0"/>
              </a:rPr>
              <a:t>: dose for children 2mg/m2 (meter square) weekly. For adult 1.4mg/m2 weekly.</a:t>
            </a:r>
          </a:p>
          <a:p>
            <a:endParaRPr lang="en-US" dirty="0"/>
          </a:p>
        </p:txBody>
      </p:sp>
    </p:spTree>
    <p:extLst>
      <p:ext uri="{BB962C8B-B14F-4D97-AF65-F5344CB8AC3E}">
        <p14:creationId xmlns:p14="http://schemas.microsoft.com/office/powerpoint/2010/main" val="3392749676"/>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A50B1-6606-4B2B-B7E9-941EBADBF20C}"/>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D7058F9A-8879-4F6F-A71F-B4F90C75844E}"/>
              </a:ext>
            </a:extLst>
          </p:cNvPr>
          <p:cNvSpPr>
            <a:spLocks noGrp="1"/>
          </p:cNvSpPr>
          <p:nvPr>
            <p:ph idx="1"/>
          </p:nvPr>
        </p:nvSpPr>
        <p:spPr/>
        <p:txBody>
          <a:bodyPr>
            <a:normAutofit fontScale="92500" lnSpcReduction="10000"/>
          </a:bodyPr>
          <a:lstStyle/>
          <a:p>
            <a:pPr marL="0" marR="0">
              <a:spcBef>
                <a:spcPts val="0"/>
              </a:spcBef>
              <a:spcAft>
                <a:spcPts val="0"/>
              </a:spcAft>
            </a:pPr>
            <a:r>
              <a:rPr lang="en-US" b="1" dirty="0">
                <a:effectLst/>
                <a:ea typeface="Times New Roman" panose="02020603050405020304" pitchFamily="18" charset="0"/>
              </a:rPr>
              <a:t>Indications</a:t>
            </a:r>
            <a:r>
              <a:rPr lang="en-US" dirty="0">
                <a:effectLst/>
                <a:ea typeface="Times New Roman" panose="02020603050405020304" pitchFamily="18" charset="0"/>
              </a:rPr>
              <a:t>:</a:t>
            </a:r>
          </a:p>
          <a:p>
            <a:pPr marL="0" marR="0">
              <a:spcBef>
                <a:spcPts val="0"/>
              </a:spcBef>
              <a:spcAft>
                <a:spcPts val="0"/>
              </a:spcAft>
            </a:pPr>
            <a:r>
              <a:rPr lang="en-US" dirty="0" err="1">
                <a:effectLst/>
                <a:ea typeface="Times New Roman" panose="02020603050405020304" pitchFamily="18" charset="0"/>
              </a:rPr>
              <a:t>Leukaemias</a:t>
            </a:r>
            <a:r>
              <a:rPr lang="en-US" dirty="0">
                <a:effectLst/>
                <a:ea typeface="Times New Roman" panose="02020603050405020304" pitchFamily="18" charset="0"/>
              </a:rPr>
              <a:t>, Hodgkin’s disease, malignant lymphomas, </a:t>
            </a:r>
            <a:r>
              <a:rPr lang="en-US" dirty="0" err="1">
                <a:effectLst/>
                <a:ea typeface="Times New Roman" panose="02020603050405020304" pitchFamily="18" charset="0"/>
              </a:rPr>
              <a:t>neuroblastom</a:t>
            </a:r>
            <a:r>
              <a:rPr lang="en-US" dirty="0">
                <a:effectLst/>
                <a:ea typeface="Times New Roman" panose="02020603050405020304" pitchFamily="18" charset="0"/>
              </a:rPr>
              <a:t>, </a:t>
            </a:r>
            <a:r>
              <a:rPr lang="en-US" dirty="0" err="1">
                <a:effectLst/>
                <a:ea typeface="Times New Roman" panose="02020603050405020304" pitchFamily="18" charset="0"/>
              </a:rPr>
              <a:t>wilms</a:t>
            </a:r>
            <a:r>
              <a:rPr lang="en-US" dirty="0">
                <a:effectLst/>
                <a:ea typeface="Times New Roman" panose="02020603050405020304" pitchFamily="18" charset="0"/>
              </a:rPr>
              <a:t>’ tumor, AIDS-related Kaposi’s sarcoma, small cell lung cancer.</a:t>
            </a:r>
          </a:p>
          <a:p>
            <a:pPr marL="0" marR="0">
              <a:spcBef>
                <a:spcPts val="0"/>
              </a:spcBef>
              <a:spcAft>
                <a:spcPts val="0"/>
              </a:spcAft>
            </a:pPr>
            <a:r>
              <a:rPr lang="en-US" b="1" dirty="0">
                <a:effectLst/>
                <a:ea typeface="Times New Roman" panose="02020603050405020304" pitchFamily="18" charset="0"/>
              </a:rPr>
              <a:t>Contraindications</a:t>
            </a:r>
            <a:endParaRPr lang="en-US" dirty="0">
              <a:effectLst/>
              <a:ea typeface="Times New Roman" panose="02020603050405020304" pitchFamily="18" charset="0"/>
            </a:endParaRPr>
          </a:p>
          <a:p>
            <a:pPr marL="0" marR="0">
              <a:spcBef>
                <a:spcPts val="0"/>
              </a:spcBef>
              <a:spcAft>
                <a:spcPts val="0"/>
              </a:spcAft>
            </a:pPr>
            <a:r>
              <a:rPr lang="en-US" dirty="0">
                <a:effectLst/>
                <a:ea typeface="Times New Roman" panose="02020603050405020304" pitchFamily="18" charset="0"/>
              </a:rPr>
              <a:t>Hypersensitivity to the drug, demyelinating form of </a:t>
            </a:r>
            <a:r>
              <a:rPr lang="en-US" dirty="0" err="1">
                <a:effectLst/>
                <a:ea typeface="Times New Roman" panose="02020603050405020304" pitchFamily="18" charset="0"/>
              </a:rPr>
              <a:t>charcot</a:t>
            </a:r>
            <a:r>
              <a:rPr lang="en-US" dirty="0">
                <a:effectLst/>
                <a:ea typeface="Times New Roman" panose="02020603050405020304" pitchFamily="18" charset="0"/>
              </a:rPr>
              <a:t>-</a:t>
            </a:r>
            <a:r>
              <a:rPr lang="en-US" dirty="0" err="1">
                <a:effectLst/>
                <a:ea typeface="Times New Roman" panose="02020603050405020304" pitchFamily="18" charset="0"/>
              </a:rPr>
              <a:t>marie</a:t>
            </a:r>
            <a:r>
              <a:rPr lang="en-US" dirty="0">
                <a:effectLst/>
                <a:ea typeface="Times New Roman" panose="02020603050405020304" pitchFamily="18" charset="0"/>
              </a:rPr>
              <a:t>-tooth syndrome.</a:t>
            </a:r>
          </a:p>
          <a:p>
            <a:pPr marL="0" marR="0">
              <a:spcBef>
                <a:spcPts val="0"/>
              </a:spcBef>
              <a:spcAft>
                <a:spcPts val="0"/>
              </a:spcAft>
            </a:pPr>
            <a:r>
              <a:rPr lang="en-US" b="1" dirty="0">
                <a:effectLst/>
                <a:ea typeface="Times New Roman" panose="02020603050405020304" pitchFamily="18" charset="0"/>
              </a:rPr>
              <a:t>Side effects</a:t>
            </a:r>
            <a:endParaRPr lang="en-US" dirty="0">
              <a:effectLst/>
              <a:ea typeface="Times New Roman" panose="02020603050405020304" pitchFamily="18" charset="0"/>
            </a:endParaRPr>
          </a:p>
          <a:p>
            <a:pPr marL="0" marR="0">
              <a:spcBef>
                <a:spcPts val="0"/>
              </a:spcBef>
              <a:spcAft>
                <a:spcPts val="0"/>
              </a:spcAft>
            </a:pPr>
            <a:r>
              <a:rPr lang="en-US" dirty="0">
                <a:effectLst/>
                <a:ea typeface="Times New Roman" panose="02020603050405020304" pitchFamily="18" charset="0"/>
              </a:rPr>
              <a:t>Alopecia, leucopenia, </a:t>
            </a:r>
            <a:r>
              <a:rPr lang="en-US" dirty="0" err="1">
                <a:effectLst/>
                <a:ea typeface="Times New Roman" panose="02020603050405020304" pitchFamily="18" charset="0"/>
              </a:rPr>
              <a:t>neuritic</a:t>
            </a:r>
            <a:r>
              <a:rPr lang="en-US" dirty="0">
                <a:effectLst/>
                <a:ea typeface="Times New Roman" panose="02020603050405020304" pitchFamily="18" charset="0"/>
              </a:rPr>
              <a:t> pain, constipation, paresthesia, difficult in walking, slapping gait, loss of deep-tendon reflexes, muscle wasting, allergic reactions, weight loss, nausea and vomiting ,oral ulceration, diarrhea, paralytic ileus, intestinal necrosis, polyuria, dysuria, urinary retention, hypertension, hypotension ,and serous bone marrow depression may occur.</a:t>
            </a:r>
          </a:p>
          <a:p>
            <a:pPr marL="0" indent="0">
              <a:buNone/>
            </a:pPr>
            <a:endParaRPr lang="en-US" dirty="0"/>
          </a:p>
        </p:txBody>
      </p:sp>
    </p:spTree>
    <p:extLst>
      <p:ext uri="{BB962C8B-B14F-4D97-AF65-F5344CB8AC3E}">
        <p14:creationId xmlns:p14="http://schemas.microsoft.com/office/powerpoint/2010/main" val="275636010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47" y="136526"/>
            <a:ext cx="10515600" cy="562722"/>
          </a:xfrm>
        </p:spPr>
        <p:txBody>
          <a:bodyPr>
            <a:normAutofit fontScale="90000"/>
          </a:bodyPr>
          <a:lstStyle/>
          <a:p>
            <a:pPr algn="ctr"/>
            <a:br>
              <a:rPr lang="en-US" b="1" dirty="0">
                <a:latin typeface="+mn-lt"/>
              </a:rPr>
            </a:br>
            <a:br>
              <a:rPr lang="en-US" b="1" dirty="0">
                <a:latin typeface="+mn-lt"/>
              </a:rPr>
            </a:br>
            <a:br>
              <a:rPr lang="en-US" b="1" dirty="0">
                <a:latin typeface="+mn-lt"/>
              </a:rPr>
            </a:br>
            <a:br>
              <a:rPr lang="en-US" b="1" dirty="0">
                <a:latin typeface="+mn-lt"/>
              </a:rPr>
            </a:br>
            <a:br>
              <a:rPr lang="en-US" b="1" dirty="0">
                <a:latin typeface="+mn-lt"/>
              </a:rPr>
            </a:br>
            <a:br>
              <a:rPr lang="en-US" b="1" dirty="0">
                <a:latin typeface="+mn-lt"/>
              </a:rPr>
            </a:br>
            <a:br>
              <a:rPr lang="en-US" b="1" dirty="0">
                <a:latin typeface="+mn-lt"/>
              </a:rPr>
            </a:br>
            <a:br>
              <a:rPr lang="en-US" b="1" dirty="0">
                <a:latin typeface="+mn-lt"/>
              </a:rPr>
            </a:br>
            <a:br>
              <a:rPr lang="en-US" b="1" dirty="0">
                <a:latin typeface="+mn-lt"/>
              </a:rPr>
            </a:br>
            <a:r>
              <a:rPr lang="en-US" sz="4900" b="1" dirty="0">
                <a:latin typeface="+mn-lt"/>
              </a:rPr>
              <a:t>ANTITUBERCULOTICS</a:t>
            </a:r>
          </a:p>
        </p:txBody>
      </p:sp>
    </p:spTree>
    <p:extLst>
      <p:ext uri="{BB962C8B-B14F-4D97-AF65-F5344CB8AC3E}">
        <p14:creationId xmlns:p14="http://schemas.microsoft.com/office/powerpoint/2010/main" val="190385218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40911" y="463638"/>
          <a:ext cx="10212947" cy="5711996"/>
        </p:xfrm>
        <a:graphic>
          <a:graphicData uri="http://schemas.openxmlformats.org/drawingml/2006/table">
            <a:tbl>
              <a:tblPr firstRow="1" firstCol="1" bandRow="1">
                <a:tableStyleId>{5C22544A-7EE6-4342-B048-85BDC9FD1C3A}</a:tableStyleId>
              </a:tblPr>
              <a:tblGrid>
                <a:gridCol w="198982">
                  <a:extLst>
                    <a:ext uri="{9D8B030D-6E8A-4147-A177-3AD203B41FA5}">
                      <a16:colId xmlns:a16="http://schemas.microsoft.com/office/drawing/2014/main" val="20000"/>
                    </a:ext>
                  </a:extLst>
                </a:gridCol>
                <a:gridCol w="4270012">
                  <a:extLst>
                    <a:ext uri="{9D8B030D-6E8A-4147-A177-3AD203B41FA5}">
                      <a16:colId xmlns:a16="http://schemas.microsoft.com/office/drawing/2014/main" val="20001"/>
                    </a:ext>
                  </a:extLst>
                </a:gridCol>
                <a:gridCol w="5743953">
                  <a:extLst>
                    <a:ext uri="{9D8B030D-6E8A-4147-A177-3AD203B41FA5}">
                      <a16:colId xmlns:a16="http://schemas.microsoft.com/office/drawing/2014/main" val="20002"/>
                    </a:ext>
                  </a:extLst>
                </a:gridCol>
              </a:tblGrid>
              <a:tr h="880691">
                <a:tc gridSpan="3">
                  <a:txBody>
                    <a:bodyPr/>
                    <a:lstStyle/>
                    <a:p>
                      <a:pPr marL="0" marR="0" indent="-91440">
                        <a:lnSpc>
                          <a:spcPct val="107000"/>
                        </a:lnSpc>
                        <a:spcBef>
                          <a:spcPts val="0"/>
                        </a:spcBef>
                        <a:spcAft>
                          <a:spcPts val="0"/>
                        </a:spcAft>
                      </a:pPr>
                      <a:r>
                        <a:rPr lang="en-US" sz="2000" u="sng" dirty="0" err="1">
                          <a:effectLst/>
                        </a:rPr>
                        <a:t>fFirst</a:t>
                      </a:r>
                      <a:r>
                        <a:rPr lang="en-US" sz="2000" u="sng" dirty="0">
                          <a:effectLst/>
                        </a:rPr>
                        <a:t>-line agents</a:t>
                      </a:r>
                      <a:r>
                        <a:rPr lang="en-US" sz="2000" dirty="0">
                          <a:effectLst/>
                        </a:rPr>
                        <a:t> (in approximate order of preference)</a:t>
                      </a:r>
                      <a:endParaRPr lang="en-US" sz="1100" dirty="0">
                        <a:effectLst/>
                        <a:latin typeface="Calibri"/>
                        <a:ea typeface="Calibri"/>
                        <a:cs typeface="Times New Roman"/>
                      </a:endParaRPr>
                    </a:p>
                  </a:txBody>
                  <a:tcPr marL="9519" marR="9519" marT="9519" marB="9519"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80691">
                <a:tc>
                  <a:txBody>
                    <a:bodyPr/>
                    <a:lstStyle/>
                    <a:p>
                      <a:pPr marL="0" marR="0">
                        <a:lnSpc>
                          <a:spcPct val="107000"/>
                        </a:lnSpc>
                        <a:spcBef>
                          <a:spcPts val="0"/>
                        </a:spcBef>
                        <a:spcAft>
                          <a:spcPts val="0"/>
                        </a:spcAft>
                      </a:pPr>
                      <a:r>
                        <a:rPr lang="en-US" sz="1200">
                          <a:effectLst/>
                        </a:rPr>
                        <a:t> </a:t>
                      </a:r>
                      <a:endParaRPr lang="en-US" sz="1100">
                        <a:effectLst/>
                        <a:latin typeface="Calibri"/>
                        <a:ea typeface="Calibri"/>
                        <a:cs typeface="Times New Roman"/>
                      </a:endParaRPr>
                    </a:p>
                  </a:txBody>
                  <a:tcPr marL="9519" marR="9519" marT="9519" marB="9519" anchor="ctr"/>
                </a:tc>
                <a:tc>
                  <a:txBody>
                    <a:bodyPr/>
                    <a:lstStyle/>
                    <a:p>
                      <a:pPr marL="0" marR="0" indent="-91440">
                        <a:lnSpc>
                          <a:spcPct val="107000"/>
                        </a:lnSpc>
                        <a:spcBef>
                          <a:spcPts val="0"/>
                        </a:spcBef>
                        <a:spcAft>
                          <a:spcPts val="0"/>
                        </a:spcAft>
                      </a:pPr>
                      <a:r>
                        <a:rPr lang="en-US" sz="2000">
                          <a:effectLst/>
                        </a:rPr>
                        <a:t>I   Isoniazid</a:t>
                      </a:r>
                      <a:endParaRPr lang="en-US" sz="1100">
                        <a:effectLst/>
                        <a:latin typeface="Calibri"/>
                        <a:ea typeface="Calibri"/>
                        <a:cs typeface="Times New Roman"/>
                      </a:endParaRPr>
                    </a:p>
                  </a:txBody>
                  <a:tcPr marL="9519" marR="9519" marT="9519" marB="9519" anchor="ctr"/>
                </a:tc>
                <a:tc>
                  <a:txBody>
                    <a:bodyPr/>
                    <a:lstStyle/>
                    <a:p>
                      <a:pPr marL="0" marR="0" indent="-91440">
                        <a:lnSpc>
                          <a:spcPct val="107000"/>
                        </a:lnSpc>
                        <a:spcBef>
                          <a:spcPts val="0"/>
                        </a:spcBef>
                        <a:spcAft>
                          <a:spcPts val="0"/>
                        </a:spcAft>
                      </a:pPr>
                      <a:r>
                        <a:rPr lang="en-US" sz="2000">
                          <a:effectLst/>
                        </a:rPr>
                        <a:t>I INH( Laniazid, nydrazid, Isotamien)</a:t>
                      </a:r>
                      <a:endParaRPr lang="en-US" sz="1100">
                        <a:effectLst/>
                        <a:latin typeface="Calibri"/>
                        <a:ea typeface="Calibri"/>
                        <a:cs typeface="Times New Roman"/>
                      </a:endParaRPr>
                    </a:p>
                  </a:txBody>
                  <a:tcPr marL="9519" marR="9519" marT="9519" marB="9519" anchor="ctr"/>
                </a:tc>
                <a:extLst>
                  <a:ext uri="{0D108BD9-81ED-4DB2-BD59-A6C34878D82A}">
                    <a16:rowId xmlns:a16="http://schemas.microsoft.com/office/drawing/2014/main" val="10001"/>
                  </a:ext>
                </a:extLst>
              </a:tr>
              <a:tr h="1736390">
                <a:tc>
                  <a:txBody>
                    <a:bodyPr/>
                    <a:lstStyle/>
                    <a:p>
                      <a:pPr marL="0" marR="0">
                        <a:lnSpc>
                          <a:spcPct val="107000"/>
                        </a:lnSpc>
                        <a:spcBef>
                          <a:spcPts val="0"/>
                        </a:spcBef>
                        <a:spcAft>
                          <a:spcPts val="0"/>
                        </a:spcAft>
                      </a:pPr>
                      <a:r>
                        <a:rPr lang="en-US" sz="1200">
                          <a:effectLst/>
                        </a:rPr>
                        <a:t> </a:t>
                      </a:r>
                      <a:endParaRPr lang="en-US" sz="1100">
                        <a:effectLst/>
                        <a:latin typeface="Calibri"/>
                        <a:ea typeface="Calibri"/>
                        <a:cs typeface="Times New Roman"/>
                      </a:endParaRPr>
                    </a:p>
                  </a:txBody>
                  <a:tcPr marL="9519" marR="9519" marT="9519" marB="9519" anchor="ctr"/>
                </a:tc>
                <a:tc>
                  <a:txBody>
                    <a:bodyPr/>
                    <a:lstStyle/>
                    <a:p>
                      <a:pPr marL="0" marR="0" indent="-91440">
                        <a:lnSpc>
                          <a:spcPct val="107000"/>
                        </a:lnSpc>
                        <a:spcBef>
                          <a:spcPts val="0"/>
                        </a:spcBef>
                        <a:spcAft>
                          <a:spcPts val="0"/>
                        </a:spcAft>
                      </a:pPr>
                      <a:r>
                        <a:rPr lang="en-US" sz="2000">
                          <a:effectLst/>
                        </a:rPr>
                        <a:t>F  Rifampin (rifadin, rofact, rimactane)                      3hrs</a:t>
                      </a:r>
                      <a:endParaRPr lang="en-US" sz="1100">
                        <a:effectLst/>
                        <a:latin typeface="Calibri"/>
                        <a:ea typeface="Calibri"/>
                        <a:cs typeface="Times New Roman"/>
                      </a:endParaRPr>
                    </a:p>
                  </a:txBody>
                  <a:tcPr marL="9519" marR="9519" marT="9519" marB="9519" anchor="ctr"/>
                </a:tc>
                <a:tc>
                  <a:txBody>
                    <a:bodyPr/>
                    <a:lstStyle/>
                    <a:p>
                      <a:pPr>
                        <a:lnSpc>
                          <a:spcPct val="107000"/>
                        </a:lnSpc>
                      </a:pPr>
                      <a:endParaRPr lang="en-US" sz="1100">
                        <a:effectLst/>
                        <a:latin typeface="Calibri"/>
                      </a:endParaRPr>
                    </a:p>
                  </a:txBody>
                  <a:tcPr marL="9519" marR="9519" marT="9519" marB="9519" anchor="ctr"/>
                </a:tc>
                <a:extLst>
                  <a:ext uri="{0D108BD9-81ED-4DB2-BD59-A6C34878D82A}">
                    <a16:rowId xmlns:a16="http://schemas.microsoft.com/office/drawing/2014/main" val="10002"/>
                  </a:ext>
                </a:extLst>
              </a:tr>
              <a:tr h="880691">
                <a:tc>
                  <a:txBody>
                    <a:bodyPr/>
                    <a:lstStyle/>
                    <a:p>
                      <a:pPr marL="0" marR="0">
                        <a:lnSpc>
                          <a:spcPct val="107000"/>
                        </a:lnSpc>
                        <a:spcBef>
                          <a:spcPts val="0"/>
                        </a:spcBef>
                        <a:spcAft>
                          <a:spcPts val="0"/>
                        </a:spcAft>
                      </a:pPr>
                      <a:r>
                        <a:rPr lang="en-US" sz="1200">
                          <a:effectLst/>
                        </a:rPr>
                        <a:t> </a:t>
                      </a:r>
                      <a:endParaRPr lang="en-US" sz="1100">
                        <a:effectLst/>
                        <a:latin typeface="Calibri"/>
                        <a:ea typeface="Calibri"/>
                        <a:cs typeface="Times New Roman"/>
                      </a:endParaRPr>
                    </a:p>
                  </a:txBody>
                  <a:tcPr marL="9519" marR="9519" marT="9519" marB="9519" anchor="ctr"/>
                </a:tc>
                <a:tc>
                  <a:txBody>
                    <a:bodyPr/>
                    <a:lstStyle/>
                    <a:p>
                      <a:pPr marL="0" marR="0" indent="-91440">
                        <a:lnSpc>
                          <a:spcPct val="107000"/>
                        </a:lnSpc>
                        <a:spcBef>
                          <a:spcPts val="0"/>
                        </a:spcBef>
                        <a:spcAft>
                          <a:spcPts val="0"/>
                        </a:spcAft>
                      </a:pPr>
                      <a:r>
                        <a:rPr lang="en-US" sz="2000">
                          <a:effectLst/>
                        </a:rPr>
                        <a:t>P  Pyrazinamide (Tebrazid)</a:t>
                      </a:r>
                      <a:endParaRPr lang="en-US" sz="1100">
                        <a:effectLst/>
                        <a:latin typeface="Calibri"/>
                        <a:ea typeface="Calibri"/>
                        <a:cs typeface="Times New Roman"/>
                      </a:endParaRPr>
                    </a:p>
                  </a:txBody>
                  <a:tcPr marL="9519" marR="9519" marT="9519" marB="9519" anchor="ctr"/>
                </a:tc>
                <a:tc>
                  <a:txBody>
                    <a:bodyPr/>
                    <a:lstStyle/>
                    <a:p>
                      <a:pPr marL="0" marR="0" indent="-91440">
                        <a:lnSpc>
                          <a:spcPct val="107000"/>
                        </a:lnSpc>
                        <a:spcBef>
                          <a:spcPts val="0"/>
                        </a:spcBef>
                        <a:spcAft>
                          <a:spcPts val="0"/>
                        </a:spcAft>
                      </a:pPr>
                      <a:r>
                        <a:rPr lang="en-US" sz="2000">
                          <a:effectLst/>
                        </a:rPr>
                        <a:t>T               (9-10hrs)</a:t>
                      </a:r>
                      <a:endParaRPr lang="en-US" sz="1100">
                        <a:effectLst/>
                        <a:latin typeface="Calibri"/>
                        <a:ea typeface="Calibri"/>
                        <a:cs typeface="Times New Roman"/>
                      </a:endParaRPr>
                    </a:p>
                  </a:txBody>
                  <a:tcPr marL="9519" marR="9519" marT="9519" marB="9519" anchor="ctr"/>
                </a:tc>
                <a:extLst>
                  <a:ext uri="{0D108BD9-81ED-4DB2-BD59-A6C34878D82A}">
                    <a16:rowId xmlns:a16="http://schemas.microsoft.com/office/drawing/2014/main" val="10003"/>
                  </a:ext>
                </a:extLst>
              </a:tr>
              <a:tr h="880691">
                <a:tc>
                  <a:txBody>
                    <a:bodyPr/>
                    <a:lstStyle/>
                    <a:p>
                      <a:pPr marL="0" marR="0">
                        <a:lnSpc>
                          <a:spcPct val="107000"/>
                        </a:lnSpc>
                        <a:spcBef>
                          <a:spcPts val="0"/>
                        </a:spcBef>
                        <a:spcAft>
                          <a:spcPts val="0"/>
                        </a:spcAft>
                      </a:pPr>
                      <a:r>
                        <a:rPr lang="en-US" sz="1200">
                          <a:effectLst/>
                        </a:rPr>
                        <a:t> </a:t>
                      </a:r>
                      <a:endParaRPr lang="en-US" sz="1100">
                        <a:effectLst/>
                        <a:latin typeface="Calibri"/>
                        <a:ea typeface="Calibri"/>
                        <a:cs typeface="Times New Roman"/>
                      </a:endParaRPr>
                    </a:p>
                  </a:txBody>
                  <a:tcPr marL="9519" marR="9519" marT="9519" marB="9519" anchor="ctr"/>
                </a:tc>
                <a:tc>
                  <a:txBody>
                    <a:bodyPr/>
                    <a:lstStyle/>
                    <a:p>
                      <a:pPr marL="0" marR="0" indent="-91440">
                        <a:lnSpc>
                          <a:spcPct val="107000"/>
                        </a:lnSpc>
                        <a:spcBef>
                          <a:spcPts val="0"/>
                        </a:spcBef>
                        <a:spcAft>
                          <a:spcPts val="0"/>
                        </a:spcAft>
                      </a:pPr>
                      <a:r>
                        <a:rPr lang="en-US" sz="2000">
                          <a:effectLst/>
                        </a:rPr>
                        <a:t>E  Ethambutol (myambutol)</a:t>
                      </a:r>
                      <a:endParaRPr lang="en-US" sz="1100">
                        <a:effectLst/>
                        <a:latin typeface="Calibri"/>
                        <a:ea typeface="Calibri"/>
                        <a:cs typeface="Times New Roman"/>
                      </a:endParaRPr>
                    </a:p>
                  </a:txBody>
                  <a:tcPr marL="9519" marR="9519" marT="9519" marB="9519" anchor="ctr"/>
                </a:tc>
                <a:tc>
                  <a:txBody>
                    <a:bodyPr/>
                    <a:lstStyle/>
                    <a:p>
                      <a:pPr marL="0" marR="0" indent="-91440">
                        <a:lnSpc>
                          <a:spcPct val="107000"/>
                        </a:lnSpc>
                        <a:spcBef>
                          <a:spcPts val="0"/>
                        </a:spcBef>
                        <a:spcAft>
                          <a:spcPts val="0"/>
                        </a:spcAft>
                      </a:pPr>
                      <a:r>
                        <a:rPr lang="en-US" sz="2000">
                          <a:effectLst/>
                        </a:rPr>
                        <a:t>33hrs</a:t>
                      </a:r>
                      <a:endParaRPr lang="en-US" sz="1100">
                        <a:effectLst/>
                        <a:latin typeface="Calibri"/>
                        <a:ea typeface="Calibri"/>
                        <a:cs typeface="Times New Roman"/>
                      </a:endParaRPr>
                    </a:p>
                  </a:txBody>
                  <a:tcPr marL="9519" marR="9519" marT="9519" marB="9519" anchor="ctr"/>
                </a:tc>
                <a:extLst>
                  <a:ext uri="{0D108BD9-81ED-4DB2-BD59-A6C34878D82A}">
                    <a16:rowId xmlns:a16="http://schemas.microsoft.com/office/drawing/2014/main" val="10004"/>
                  </a:ext>
                </a:extLst>
              </a:tr>
              <a:tr h="452842">
                <a:tc>
                  <a:txBody>
                    <a:bodyPr/>
                    <a:lstStyle/>
                    <a:p>
                      <a:pPr marL="0" marR="0">
                        <a:lnSpc>
                          <a:spcPct val="107000"/>
                        </a:lnSpc>
                        <a:spcBef>
                          <a:spcPts val="0"/>
                        </a:spcBef>
                        <a:spcAft>
                          <a:spcPts val="0"/>
                        </a:spcAft>
                      </a:pPr>
                      <a:r>
                        <a:rPr lang="en-US" sz="1200">
                          <a:effectLst/>
                        </a:rPr>
                        <a:t> </a:t>
                      </a:r>
                      <a:endParaRPr lang="en-US" sz="1100">
                        <a:effectLst/>
                        <a:latin typeface="Calibri"/>
                        <a:ea typeface="Calibri"/>
                        <a:cs typeface="Times New Roman"/>
                      </a:endParaRPr>
                    </a:p>
                  </a:txBody>
                  <a:tcPr marL="9519" marR="9519" marT="9519" marB="9519" anchor="ctr"/>
                </a:tc>
                <a:tc>
                  <a:txBody>
                    <a:bodyPr/>
                    <a:lstStyle/>
                    <a:p>
                      <a:pPr marL="0" marR="0" indent="-91440">
                        <a:lnSpc>
                          <a:spcPct val="107000"/>
                        </a:lnSpc>
                        <a:spcBef>
                          <a:spcPts val="0"/>
                        </a:spcBef>
                        <a:spcAft>
                          <a:spcPts val="0"/>
                        </a:spcAft>
                      </a:pPr>
                      <a:endParaRPr lang="en-US" sz="1100" dirty="0">
                        <a:effectLst/>
                        <a:latin typeface="Calibri"/>
                        <a:ea typeface="Calibri"/>
                        <a:cs typeface="Times New Roman"/>
                      </a:endParaRPr>
                    </a:p>
                  </a:txBody>
                  <a:tcPr marL="9519" marR="9519" marT="9519" marB="9519" anchor="ctr"/>
                </a:tc>
                <a:tc>
                  <a:txBody>
                    <a:bodyPr/>
                    <a:lstStyle/>
                    <a:p>
                      <a:pPr>
                        <a:lnSpc>
                          <a:spcPct val="107000"/>
                        </a:lnSpc>
                      </a:pPr>
                      <a:endParaRPr lang="en-US" sz="1100" dirty="0">
                        <a:effectLst/>
                        <a:latin typeface="Calibri"/>
                      </a:endParaRPr>
                    </a:p>
                  </a:txBody>
                  <a:tcPr marL="9519" marR="9519" marT="9519" marB="9519"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827573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97539" y="349621"/>
          <a:ext cx="10972801" cy="5874269"/>
        </p:xfrm>
        <a:graphic>
          <a:graphicData uri="http://schemas.openxmlformats.org/drawingml/2006/table">
            <a:tbl>
              <a:tblPr firstRow="1" firstCol="1" bandRow="1">
                <a:tableStyleId>{5C22544A-7EE6-4342-B048-85BDC9FD1C3A}</a:tableStyleId>
              </a:tblPr>
              <a:tblGrid>
                <a:gridCol w="213786">
                  <a:extLst>
                    <a:ext uri="{9D8B030D-6E8A-4147-A177-3AD203B41FA5}">
                      <a16:colId xmlns:a16="http://schemas.microsoft.com/office/drawing/2014/main" val="20000"/>
                    </a:ext>
                  </a:extLst>
                </a:gridCol>
                <a:gridCol w="4587706">
                  <a:extLst>
                    <a:ext uri="{9D8B030D-6E8A-4147-A177-3AD203B41FA5}">
                      <a16:colId xmlns:a16="http://schemas.microsoft.com/office/drawing/2014/main" val="20001"/>
                    </a:ext>
                  </a:extLst>
                </a:gridCol>
                <a:gridCol w="6171309">
                  <a:extLst>
                    <a:ext uri="{9D8B030D-6E8A-4147-A177-3AD203B41FA5}">
                      <a16:colId xmlns:a16="http://schemas.microsoft.com/office/drawing/2014/main" val="20002"/>
                    </a:ext>
                  </a:extLst>
                </a:gridCol>
              </a:tblGrid>
              <a:tr h="329808">
                <a:tc gridSpan="3">
                  <a:txBody>
                    <a:bodyPr/>
                    <a:lstStyle/>
                    <a:p>
                      <a:pPr marL="0" marR="0" indent="-91440">
                        <a:lnSpc>
                          <a:spcPct val="107000"/>
                        </a:lnSpc>
                        <a:spcBef>
                          <a:spcPts val="0"/>
                        </a:spcBef>
                        <a:spcAft>
                          <a:spcPts val="0"/>
                        </a:spcAft>
                      </a:pPr>
                      <a:r>
                        <a:rPr lang="en-US" sz="1400" dirty="0" err="1">
                          <a:effectLst/>
                        </a:rPr>
                        <a:t>Ssecond</a:t>
                      </a:r>
                      <a:r>
                        <a:rPr lang="en-US" sz="1400" dirty="0">
                          <a:effectLst/>
                        </a:rPr>
                        <a:t>-line agents</a:t>
                      </a:r>
                      <a:endParaRPr lang="en-US" sz="800" dirty="0">
                        <a:effectLst/>
                        <a:latin typeface="Calibri"/>
                        <a:ea typeface="Calibri"/>
                        <a:cs typeface="Times New Roman"/>
                      </a:endParaRPr>
                    </a:p>
                  </a:txBody>
                  <a:tcPr marL="6796" marR="6796" marT="6796" marB="6796"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29808">
                <a:tc>
                  <a:txBody>
                    <a:bodyPr/>
                    <a:lstStyle/>
                    <a:p>
                      <a:pPr marL="0" marR="0">
                        <a:lnSpc>
                          <a:spcPct val="107000"/>
                        </a:lnSpc>
                        <a:spcBef>
                          <a:spcPts val="0"/>
                        </a:spcBef>
                        <a:spcAft>
                          <a:spcPts val="0"/>
                        </a:spcAft>
                      </a:pPr>
                      <a:r>
                        <a:rPr lang="en-US" sz="900">
                          <a:effectLst/>
                        </a:rPr>
                        <a:t> </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A Amikacin</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115 mg/kg/d</a:t>
                      </a:r>
                      <a:endParaRPr lang="en-US" sz="800">
                        <a:effectLst/>
                        <a:latin typeface="Calibri"/>
                        <a:ea typeface="Calibri"/>
                        <a:cs typeface="Times New Roman"/>
                      </a:endParaRPr>
                    </a:p>
                  </a:txBody>
                  <a:tcPr marL="6796" marR="6796" marT="6796" marB="6796" anchor="ctr"/>
                </a:tc>
                <a:extLst>
                  <a:ext uri="{0D108BD9-81ED-4DB2-BD59-A6C34878D82A}">
                    <a16:rowId xmlns:a16="http://schemas.microsoft.com/office/drawing/2014/main" val="10001"/>
                  </a:ext>
                </a:extLst>
              </a:tr>
              <a:tr h="641416">
                <a:tc>
                  <a:txBody>
                    <a:bodyPr/>
                    <a:lstStyle/>
                    <a:p>
                      <a:pPr marL="0" marR="0">
                        <a:lnSpc>
                          <a:spcPct val="107000"/>
                        </a:lnSpc>
                        <a:spcBef>
                          <a:spcPts val="0"/>
                        </a:spcBef>
                        <a:spcAft>
                          <a:spcPts val="0"/>
                        </a:spcAft>
                      </a:pPr>
                      <a:r>
                        <a:rPr lang="en-US" sz="900">
                          <a:effectLst/>
                        </a:rPr>
                        <a:t> </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A Aminosalicylic acid</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88-12 g/d</a:t>
                      </a:r>
                      <a:endParaRPr lang="en-US" sz="800">
                        <a:effectLst/>
                        <a:latin typeface="Calibri"/>
                        <a:ea typeface="Calibri"/>
                        <a:cs typeface="Times New Roman"/>
                      </a:endParaRPr>
                    </a:p>
                  </a:txBody>
                  <a:tcPr marL="6796" marR="6796" marT="6796" marB="6796" anchor="ctr"/>
                </a:tc>
                <a:extLst>
                  <a:ext uri="{0D108BD9-81ED-4DB2-BD59-A6C34878D82A}">
                    <a16:rowId xmlns:a16="http://schemas.microsoft.com/office/drawing/2014/main" val="10002"/>
                  </a:ext>
                </a:extLst>
              </a:tr>
              <a:tr h="329808">
                <a:tc>
                  <a:txBody>
                    <a:bodyPr/>
                    <a:lstStyle/>
                    <a:p>
                      <a:pPr marL="0" marR="0">
                        <a:lnSpc>
                          <a:spcPct val="107000"/>
                        </a:lnSpc>
                        <a:spcBef>
                          <a:spcPts val="0"/>
                        </a:spcBef>
                        <a:spcAft>
                          <a:spcPts val="0"/>
                        </a:spcAft>
                      </a:pPr>
                      <a:r>
                        <a:rPr lang="en-US" sz="900">
                          <a:effectLst/>
                        </a:rPr>
                        <a:t> </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C Capreomycin</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115 mg/kg/d</a:t>
                      </a:r>
                      <a:endParaRPr lang="en-US" sz="800">
                        <a:effectLst/>
                        <a:latin typeface="Calibri"/>
                        <a:ea typeface="Calibri"/>
                        <a:cs typeface="Times New Roman"/>
                      </a:endParaRPr>
                    </a:p>
                  </a:txBody>
                  <a:tcPr marL="6796" marR="6796" marT="6796" marB="6796" anchor="ctr"/>
                </a:tc>
                <a:extLst>
                  <a:ext uri="{0D108BD9-81ED-4DB2-BD59-A6C34878D82A}">
                    <a16:rowId xmlns:a16="http://schemas.microsoft.com/office/drawing/2014/main" val="10003"/>
                  </a:ext>
                </a:extLst>
              </a:tr>
              <a:tr h="329808">
                <a:tc>
                  <a:txBody>
                    <a:bodyPr/>
                    <a:lstStyle/>
                    <a:p>
                      <a:pPr marL="0" marR="0">
                        <a:lnSpc>
                          <a:spcPct val="107000"/>
                        </a:lnSpc>
                        <a:spcBef>
                          <a:spcPts val="0"/>
                        </a:spcBef>
                        <a:spcAft>
                          <a:spcPts val="0"/>
                        </a:spcAft>
                      </a:pPr>
                      <a:r>
                        <a:rPr lang="en-US" sz="900">
                          <a:effectLst/>
                        </a:rPr>
                        <a:t> </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C Ciprofloxacin</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11500 mg/d, divided</a:t>
                      </a:r>
                      <a:endParaRPr lang="en-US" sz="800">
                        <a:effectLst/>
                        <a:latin typeface="Calibri"/>
                        <a:ea typeface="Calibri"/>
                        <a:cs typeface="Times New Roman"/>
                      </a:endParaRPr>
                    </a:p>
                  </a:txBody>
                  <a:tcPr marL="6796" marR="6796" marT="6796" marB="6796" anchor="ctr"/>
                </a:tc>
                <a:extLst>
                  <a:ext uri="{0D108BD9-81ED-4DB2-BD59-A6C34878D82A}">
                    <a16:rowId xmlns:a16="http://schemas.microsoft.com/office/drawing/2014/main" val="10004"/>
                  </a:ext>
                </a:extLst>
              </a:tr>
              <a:tr h="329808">
                <a:tc>
                  <a:txBody>
                    <a:bodyPr/>
                    <a:lstStyle/>
                    <a:p>
                      <a:pPr marL="0" marR="0">
                        <a:lnSpc>
                          <a:spcPct val="107000"/>
                        </a:lnSpc>
                        <a:spcBef>
                          <a:spcPts val="0"/>
                        </a:spcBef>
                        <a:spcAft>
                          <a:spcPts val="0"/>
                        </a:spcAft>
                      </a:pPr>
                      <a:r>
                        <a:rPr lang="en-US" sz="900">
                          <a:effectLst/>
                        </a:rPr>
                        <a:t> </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C Clofazimine</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2200 mg/d</a:t>
                      </a:r>
                      <a:endParaRPr lang="en-US" sz="800">
                        <a:effectLst/>
                        <a:latin typeface="Calibri"/>
                        <a:ea typeface="Calibri"/>
                        <a:cs typeface="Times New Roman"/>
                      </a:endParaRPr>
                    </a:p>
                  </a:txBody>
                  <a:tcPr marL="6796" marR="6796" marT="6796" marB="6796" anchor="ctr"/>
                </a:tc>
                <a:extLst>
                  <a:ext uri="{0D108BD9-81ED-4DB2-BD59-A6C34878D82A}">
                    <a16:rowId xmlns:a16="http://schemas.microsoft.com/office/drawing/2014/main" val="10005"/>
                  </a:ext>
                </a:extLst>
              </a:tr>
              <a:tr h="641416">
                <a:tc>
                  <a:txBody>
                    <a:bodyPr/>
                    <a:lstStyle/>
                    <a:p>
                      <a:pPr marL="0" marR="0">
                        <a:lnSpc>
                          <a:spcPct val="107000"/>
                        </a:lnSpc>
                        <a:spcBef>
                          <a:spcPts val="0"/>
                        </a:spcBef>
                        <a:spcAft>
                          <a:spcPts val="0"/>
                        </a:spcAft>
                      </a:pPr>
                      <a:r>
                        <a:rPr lang="en-US" sz="900">
                          <a:effectLst/>
                        </a:rPr>
                        <a:t> </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dirty="0">
                          <a:effectLst/>
                        </a:rPr>
                        <a:t>C Cycloserine</a:t>
                      </a:r>
                      <a:endParaRPr lang="en-US" sz="800" dirty="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5500-1000 mg/d, divided</a:t>
                      </a:r>
                      <a:endParaRPr lang="en-US" sz="800">
                        <a:effectLst/>
                        <a:latin typeface="Calibri"/>
                        <a:ea typeface="Calibri"/>
                        <a:cs typeface="Times New Roman"/>
                      </a:endParaRPr>
                    </a:p>
                  </a:txBody>
                  <a:tcPr marL="6796" marR="6796" marT="6796" marB="6796" anchor="ctr"/>
                </a:tc>
                <a:extLst>
                  <a:ext uri="{0D108BD9-81ED-4DB2-BD59-A6C34878D82A}">
                    <a16:rowId xmlns:a16="http://schemas.microsoft.com/office/drawing/2014/main" val="10006"/>
                  </a:ext>
                </a:extLst>
              </a:tr>
              <a:tr h="641416">
                <a:tc>
                  <a:txBody>
                    <a:bodyPr/>
                    <a:lstStyle/>
                    <a:p>
                      <a:pPr marL="0" marR="0">
                        <a:lnSpc>
                          <a:spcPct val="107000"/>
                        </a:lnSpc>
                        <a:spcBef>
                          <a:spcPts val="0"/>
                        </a:spcBef>
                        <a:spcAft>
                          <a:spcPts val="0"/>
                        </a:spcAft>
                      </a:pPr>
                      <a:r>
                        <a:rPr lang="en-US" sz="900">
                          <a:effectLst/>
                        </a:rPr>
                        <a:t> </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E Ethionamide (trecator)</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5500-750 mg/d</a:t>
                      </a:r>
                      <a:endParaRPr lang="en-US" sz="800">
                        <a:effectLst/>
                        <a:latin typeface="Calibri"/>
                        <a:ea typeface="Calibri"/>
                        <a:cs typeface="Times New Roman"/>
                      </a:endParaRPr>
                    </a:p>
                  </a:txBody>
                  <a:tcPr marL="6796" marR="6796" marT="6796" marB="6796" anchor="ctr"/>
                </a:tc>
                <a:extLst>
                  <a:ext uri="{0D108BD9-81ED-4DB2-BD59-A6C34878D82A}">
                    <a16:rowId xmlns:a16="http://schemas.microsoft.com/office/drawing/2014/main" val="10007"/>
                  </a:ext>
                </a:extLst>
              </a:tr>
              <a:tr h="329808">
                <a:tc>
                  <a:txBody>
                    <a:bodyPr/>
                    <a:lstStyle/>
                    <a:p>
                      <a:pPr marL="0" marR="0">
                        <a:lnSpc>
                          <a:spcPct val="107000"/>
                        </a:lnSpc>
                        <a:spcBef>
                          <a:spcPts val="0"/>
                        </a:spcBef>
                        <a:spcAft>
                          <a:spcPts val="0"/>
                        </a:spcAft>
                      </a:pPr>
                      <a:r>
                        <a:rPr lang="en-US" sz="900">
                          <a:effectLst/>
                        </a:rPr>
                        <a:t> </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L Levofloxacin</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5500 mg/d</a:t>
                      </a:r>
                      <a:endParaRPr lang="en-US" sz="800">
                        <a:effectLst/>
                        <a:latin typeface="Calibri"/>
                        <a:ea typeface="Calibri"/>
                        <a:cs typeface="Times New Roman"/>
                      </a:endParaRPr>
                    </a:p>
                  </a:txBody>
                  <a:tcPr marL="6796" marR="6796" marT="6796" marB="6796" anchor="ctr"/>
                </a:tc>
                <a:extLst>
                  <a:ext uri="{0D108BD9-81ED-4DB2-BD59-A6C34878D82A}">
                    <a16:rowId xmlns:a16="http://schemas.microsoft.com/office/drawing/2014/main" val="10008"/>
                  </a:ext>
                </a:extLst>
              </a:tr>
              <a:tr h="953022">
                <a:tc>
                  <a:txBody>
                    <a:bodyPr/>
                    <a:lstStyle/>
                    <a:p>
                      <a:pPr marL="0" marR="0">
                        <a:lnSpc>
                          <a:spcPct val="107000"/>
                        </a:lnSpc>
                        <a:spcBef>
                          <a:spcPts val="0"/>
                        </a:spcBef>
                        <a:spcAft>
                          <a:spcPts val="0"/>
                        </a:spcAft>
                      </a:pPr>
                      <a:r>
                        <a:rPr lang="en-US" sz="900">
                          <a:effectLst/>
                        </a:rPr>
                        <a:t> </a:t>
                      </a:r>
                      <a:endParaRPr lang="en-US" sz="80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R Rifabutin (ansamycin, mycobutin)   3hrs</a:t>
                      </a:r>
                      <a:endParaRPr lang="en-US" sz="800">
                        <a:effectLst/>
                        <a:latin typeface="Calibri"/>
                        <a:ea typeface="Calibri"/>
                        <a:cs typeface="Times New Roman"/>
                      </a:endParaRPr>
                    </a:p>
                  </a:txBody>
                  <a:tcPr marL="6796" marR="6796" marT="6796" marB="6796" anchor="ctr"/>
                </a:tc>
                <a:tc>
                  <a:txBody>
                    <a:bodyPr/>
                    <a:lstStyle/>
                    <a:p>
                      <a:pPr>
                        <a:lnSpc>
                          <a:spcPct val="107000"/>
                        </a:lnSpc>
                      </a:pPr>
                      <a:endParaRPr lang="en-US" sz="800">
                        <a:effectLst/>
                        <a:latin typeface="Calibri"/>
                      </a:endParaRPr>
                    </a:p>
                  </a:txBody>
                  <a:tcPr marL="6796" marR="6796" marT="6796" marB="6796" anchor="ctr"/>
                </a:tc>
                <a:extLst>
                  <a:ext uri="{0D108BD9-81ED-4DB2-BD59-A6C34878D82A}">
                    <a16:rowId xmlns:a16="http://schemas.microsoft.com/office/drawing/2014/main" val="10009"/>
                  </a:ext>
                </a:extLst>
              </a:tr>
              <a:tr h="641416">
                <a:tc>
                  <a:txBody>
                    <a:bodyPr/>
                    <a:lstStyle/>
                    <a:p>
                      <a:pPr marL="0" marR="0">
                        <a:lnSpc>
                          <a:spcPct val="107000"/>
                        </a:lnSpc>
                        <a:spcBef>
                          <a:spcPts val="0"/>
                        </a:spcBef>
                        <a:spcAft>
                          <a:spcPts val="0"/>
                        </a:spcAft>
                      </a:pPr>
                      <a:r>
                        <a:rPr lang="en-US" sz="900" dirty="0">
                          <a:effectLst/>
                        </a:rPr>
                        <a:t> </a:t>
                      </a:r>
                      <a:endParaRPr lang="en-US" sz="800" dirty="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dirty="0">
                          <a:effectLst/>
                        </a:rPr>
                        <a:t>R </a:t>
                      </a:r>
                      <a:r>
                        <a:rPr lang="en-US" sz="1400" dirty="0" err="1">
                          <a:effectLst/>
                        </a:rPr>
                        <a:t>Rifapentine</a:t>
                      </a:r>
                      <a:r>
                        <a:rPr lang="en-US" sz="1400" dirty="0">
                          <a:effectLst/>
                        </a:rPr>
                        <a:t> (</a:t>
                      </a:r>
                      <a:r>
                        <a:rPr lang="en-US" sz="1400" dirty="0" err="1">
                          <a:effectLst/>
                        </a:rPr>
                        <a:t>priftin</a:t>
                      </a:r>
                      <a:r>
                        <a:rPr lang="en-US" sz="1400" dirty="0">
                          <a:effectLst/>
                        </a:rPr>
                        <a:t>)</a:t>
                      </a:r>
                    </a:p>
                    <a:p>
                      <a:pPr marL="0" marR="0" indent="-91440">
                        <a:lnSpc>
                          <a:spcPct val="107000"/>
                        </a:lnSpc>
                        <a:spcBef>
                          <a:spcPts val="0"/>
                        </a:spcBef>
                        <a:spcAft>
                          <a:spcPts val="0"/>
                        </a:spcAft>
                      </a:pPr>
                      <a:endParaRPr lang="en-US" sz="1400" dirty="0">
                        <a:effectLst/>
                        <a:latin typeface="Calibri"/>
                        <a:ea typeface="Calibri"/>
                        <a:cs typeface="Times New Roman"/>
                      </a:endParaRPr>
                    </a:p>
                    <a:p>
                      <a:pPr marL="0" marR="0" indent="-91440">
                        <a:lnSpc>
                          <a:spcPct val="107000"/>
                        </a:lnSpc>
                        <a:spcBef>
                          <a:spcPts val="0"/>
                        </a:spcBef>
                        <a:spcAft>
                          <a:spcPts val="0"/>
                        </a:spcAft>
                      </a:pPr>
                      <a:r>
                        <a:rPr lang="en-US" sz="1400" dirty="0">
                          <a:effectLst/>
                          <a:latin typeface="Calibri"/>
                          <a:ea typeface="Calibri"/>
                          <a:cs typeface="Times New Roman"/>
                        </a:rPr>
                        <a:t>S Streptomycin</a:t>
                      </a:r>
                      <a:endParaRPr lang="en-US" sz="800" dirty="0">
                        <a:effectLst/>
                        <a:latin typeface="Calibri"/>
                        <a:ea typeface="Calibri"/>
                        <a:cs typeface="Times New Roman"/>
                      </a:endParaRPr>
                    </a:p>
                  </a:txBody>
                  <a:tcPr marL="6796" marR="6796" marT="6796" marB="6796" anchor="ctr"/>
                </a:tc>
                <a:tc>
                  <a:txBody>
                    <a:bodyPr/>
                    <a:lstStyle/>
                    <a:p>
                      <a:pPr marL="0" marR="0" indent="-91440">
                        <a:lnSpc>
                          <a:spcPct val="107000"/>
                        </a:lnSpc>
                        <a:spcBef>
                          <a:spcPts val="0"/>
                        </a:spcBef>
                        <a:spcAft>
                          <a:spcPts val="0"/>
                        </a:spcAft>
                      </a:pPr>
                      <a:r>
                        <a:rPr lang="en-US" sz="1400">
                          <a:effectLst/>
                        </a:rPr>
                        <a:t>113 hrs</a:t>
                      </a:r>
                      <a:endParaRPr lang="en-US" sz="800">
                        <a:effectLst/>
                        <a:latin typeface="Calibri"/>
                        <a:ea typeface="Calibri"/>
                        <a:cs typeface="Times New Roman"/>
                      </a:endParaRPr>
                    </a:p>
                  </a:txBody>
                  <a:tcPr marL="6796" marR="6796" marT="6796" marB="6796" anchor="ctr"/>
                </a:tc>
                <a:extLst>
                  <a:ext uri="{0D108BD9-81ED-4DB2-BD59-A6C34878D82A}">
                    <a16:rowId xmlns:a16="http://schemas.microsoft.com/office/drawing/2014/main" val="10010"/>
                  </a:ext>
                </a:extLst>
              </a:tr>
              <a:tr h="329808">
                <a:tc gridSpan="3">
                  <a:txBody>
                    <a:bodyPr/>
                    <a:lstStyle/>
                    <a:p>
                      <a:pPr marL="0" marR="0" indent="-91440">
                        <a:lnSpc>
                          <a:spcPct val="107000"/>
                        </a:lnSpc>
                        <a:spcBef>
                          <a:spcPts val="0"/>
                        </a:spcBef>
                        <a:spcAft>
                          <a:spcPts val="0"/>
                        </a:spcAft>
                      </a:pPr>
                      <a:r>
                        <a:rPr lang="en-US" sz="1400" baseline="30000" dirty="0">
                          <a:effectLst/>
                        </a:rPr>
                        <a:t>1</a:t>
                      </a:r>
                      <a:r>
                        <a:rPr lang="en-US" sz="1400" dirty="0">
                          <a:effectLst/>
                        </a:rPr>
                        <a:t>Assuming normal renal function.</a:t>
                      </a:r>
                      <a:endParaRPr lang="en-US" sz="800" dirty="0">
                        <a:effectLst/>
                        <a:latin typeface="Calibri"/>
                        <a:ea typeface="Calibri"/>
                        <a:cs typeface="Times New Roman"/>
                      </a:endParaRPr>
                    </a:p>
                  </a:txBody>
                  <a:tcPr marL="6796" marR="6796" marT="6796" marB="6796"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1"/>
                  </a:ext>
                </a:extLst>
              </a:tr>
            </a:tbl>
          </a:graphicData>
        </a:graphic>
      </p:graphicFrame>
      <p:sp>
        <p:nvSpPr>
          <p:cNvPr id="5" name="Rectangle 1"/>
          <p:cNvSpPr>
            <a:spLocks noChangeArrowheads="1"/>
          </p:cNvSpPr>
          <p:nvPr/>
        </p:nvSpPr>
        <p:spPr bwMode="auto">
          <a:xfrm>
            <a:off x="4525963"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85837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a:extLst>
              <a:ext uri="{FF2B5EF4-FFF2-40B4-BE49-F238E27FC236}">
                <a16:creationId xmlns:a16="http://schemas.microsoft.com/office/drawing/2014/main" id="{F7EECB43-348F-4BFE-A0CF-C9E9FBEA5FDB}"/>
              </a:ext>
            </a:extLst>
          </p:cNvPr>
          <p:cNvSpPr>
            <a:spLocks noGrp="1" noChangeArrowheads="1"/>
          </p:cNvSpPr>
          <p:nvPr>
            <p:ph type="title"/>
          </p:nvPr>
        </p:nvSpPr>
        <p:spPr>
          <a:xfrm>
            <a:off x="838200" y="351873"/>
            <a:ext cx="10515600" cy="1325563"/>
          </a:xfrm>
        </p:spPr>
        <p:txBody>
          <a:bodyPr/>
          <a:lstStyle/>
          <a:p>
            <a:r>
              <a:rPr lang="en-US" altLang="en-US" dirty="0">
                <a:latin typeface="Century Gothic" panose="020B0502020202020204" pitchFamily="34" charset="0"/>
              </a:rPr>
              <a:t>Pharmaceutical phase</a:t>
            </a:r>
          </a:p>
        </p:txBody>
      </p:sp>
      <p:sp>
        <p:nvSpPr>
          <p:cNvPr id="580611" name="Rectangle 3">
            <a:extLst>
              <a:ext uri="{FF2B5EF4-FFF2-40B4-BE49-F238E27FC236}">
                <a16:creationId xmlns:a16="http://schemas.microsoft.com/office/drawing/2014/main" id="{D835427D-2AFC-48BF-956E-201695172898}"/>
              </a:ext>
            </a:extLst>
          </p:cNvPr>
          <p:cNvSpPr>
            <a:spLocks noGrp="1" noChangeArrowheads="1"/>
          </p:cNvSpPr>
          <p:nvPr>
            <p:ph type="body" idx="1"/>
          </p:nvPr>
        </p:nvSpPr>
        <p:spPr>
          <a:xfrm>
            <a:off x="838200" y="1812373"/>
            <a:ext cx="10515600" cy="4351338"/>
          </a:xfrm>
        </p:spPr>
        <p:txBody>
          <a:bodyPr/>
          <a:lstStyle/>
          <a:p>
            <a:r>
              <a:rPr lang="en-US" altLang="en-US" dirty="0"/>
              <a:t>Describes stage during which the medication enters the body in one form and changes into another form to be utilized. For example swallowed capsule dissolve into solution</a:t>
            </a:r>
          </a:p>
          <a:p>
            <a:r>
              <a:rPr lang="en-US" altLang="en-US" dirty="0"/>
              <a:t>The ability of drug to move into solution is called dissolution</a:t>
            </a: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546"/>
            <a:ext cx="10515600" cy="6703454"/>
          </a:xfrm>
        </p:spPr>
        <p:txBody>
          <a:bodyPr>
            <a:normAutofit fontScale="85000" lnSpcReduction="20000"/>
          </a:bodyPr>
          <a:lstStyle/>
          <a:p>
            <a:pPr marL="0" indent="0">
              <a:buNone/>
            </a:pPr>
            <a:r>
              <a:rPr lang="en-US" sz="3000" b="1" u="sng" dirty="0"/>
              <a:t>Indications </a:t>
            </a:r>
            <a:endParaRPr lang="en-US" sz="3000" dirty="0"/>
          </a:p>
          <a:p>
            <a:pPr lvl="0"/>
            <a:r>
              <a:rPr lang="en-US" sz="3000" dirty="0"/>
              <a:t>Pulmonary tuberculosis, with other </a:t>
            </a:r>
            <a:r>
              <a:rPr lang="en-US" sz="3000" dirty="0" err="1"/>
              <a:t>antituberculotics</a:t>
            </a:r>
            <a:endParaRPr lang="en-US" sz="3000" dirty="0"/>
          </a:p>
          <a:p>
            <a:pPr lvl="0"/>
            <a:r>
              <a:rPr lang="en-US" sz="3000" dirty="0"/>
              <a:t>Meningococcal meningitis carriers – Rifampin,</a:t>
            </a:r>
          </a:p>
          <a:p>
            <a:pPr marL="0" indent="0">
              <a:buNone/>
            </a:pPr>
            <a:r>
              <a:rPr lang="en-US" sz="3000" b="1" u="sng" dirty="0"/>
              <a:t>Effects on Lab Test Results</a:t>
            </a:r>
            <a:endParaRPr lang="en-US" sz="3000" dirty="0"/>
          </a:p>
          <a:p>
            <a:pPr marL="0" indent="0">
              <a:buNone/>
            </a:pPr>
            <a:r>
              <a:rPr lang="en-US" sz="3000" dirty="0"/>
              <a:t>• May increase ALT (alanine aminotransferase), AST(aspartate aminotransferase), alkaline phosphatase, bilirubin, and uric acid levels. May decrease hemoglobin level. </a:t>
            </a:r>
          </a:p>
          <a:p>
            <a:pPr marL="0" indent="0">
              <a:buNone/>
            </a:pPr>
            <a:r>
              <a:rPr lang="en-US" sz="3000" b="1" dirty="0"/>
              <a:t> </a:t>
            </a:r>
            <a:endParaRPr lang="en-US" sz="3000" dirty="0"/>
          </a:p>
          <a:p>
            <a:pPr marL="0" indent="0">
              <a:buNone/>
            </a:pPr>
            <a:r>
              <a:rPr lang="en-US" sz="3000" b="1" u="sng" dirty="0"/>
              <a:t>Side effects</a:t>
            </a:r>
            <a:endParaRPr lang="en-US" sz="3000" dirty="0"/>
          </a:p>
          <a:p>
            <a:r>
              <a:rPr lang="en-US" sz="3000" dirty="0"/>
              <a:t>Nausea, vomiting, anorexia, rash. </a:t>
            </a:r>
          </a:p>
          <a:p>
            <a:pPr marL="0" indent="0">
              <a:buNone/>
            </a:pPr>
            <a:endParaRPr lang="en-US" sz="3000" b="1" dirty="0"/>
          </a:p>
          <a:p>
            <a:pPr marL="0" indent="0">
              <a:buNone/>
            </a:pPr>
            <a:r>
              <a:rPr lang="en-US" sz="3000" b="1" dirty="0"/>
              <a:t>Adverse reactions</a:t>
            </a:r>
            <a:endParaRPr lang="en-US" sz="3000" dirty="0"/>
          </a:p>
          <a:p>
            <a:r>
              <a:rPr lang="en-US" sz="3000" dirty="0"/>
              <a:t>Renal failure, nephrotoxicity, ototoxicity, hepatic necrosis</a:t>
            </a:r>
          </a:p>
          <a:p>
            <a:pPr marL="0" indent="0">
              <a:buNone/>
            </a:pPr>
            <a:endParaRPr lang="en-US" sz="3000" b="1" dirty="0"/>
          </a:p>
          <a:p>
            <a:pPr marL="0" indent="0">
              <a:buNone/>
            </a:pPr>
            <a:r>
              <a:rPr lang="en-US" sz="3000" b="1" dirty="0"/>
              <a:t>Contraindications</a:t>
            </a:r>
            <a:endParaRPr lang="en-US" sz="3000" dirty="0"/>
          </a:p>
          <a:p>
            <a:pPr lvl="0"/>
            <a:r>
              <a:rPr lang="en-US" sz="3000" dirty="0" err="1"/>
              <a:t>Pts</a:t>
            </a:r>
            <a:r>
              <a:rPr lang="en-US" sz="3000" dirty="0"/>
              <a:t> with severe renal disease</a:t>
            </a:r>
          </a:p>
          <a:p>
            <a:pPr lvl="0"/>
            <a:r>
              <a:rPr lang="en-US" sz="3000" dirty="0"/>
              <a:t>Hypersensitive </a:t>
            </a:r>
            <a:r>
              <a:rPr lang="en-US" sz="3000" dirty="0" err="1"/>
              <a:t>pts</a:t>
            </a:r>
            <a:endParaRPr lang="en-US" sz="3000" dirty="0"/>
          </a:p>
          <a:p>
            <a:endParaRPr lang="en-US" dirty="0"/>
          </a:p>
        </p:txBody>
      </p:sp>
    </p:spTree>
    <p:extLst>
      <p:ext uri="{BB962C8B-B14F-4D97-AF65-F5344CB8AC3E}">
        <p14:creationId xmlns:p14="http://schemas.microsoft.com/office/powerpoint/2010/main" val="556847587"/>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8788"/>
            <a:ext cx="10515600" cy="6619741"/>
          </a:xfrm>
        </p:spPr>
        <p:txBody>
          <a:bodyPr>
            <a:normAutofit lnSpcReduction="10000"/>
          </a:bodyPr>
          <a:lstStyle/>
          <a:p>
            <a:pPr marL="0" indent="0">
              <a:buNone/>
            </a:pPr>
            <a:r>
              <a:rPr lang="en-US" b="1" dirty="0"/>
              <a:t>Precautions</a:t>
            </a:r>
            <a:endParaRPr lang="en-US" dirty="0"/>
          </a:p>
          <a:p>
            <a:pPr lvl="0"/>
            <a:r>
              <a:rPr lang="en-US" dirty="0"/>
              <a:t>Pregnancy</a:t>
            </a:r>
          </a:p>
          <a:p>
            <a:pPr lvl="0"/>
            <a:r>
              <a:rPr lang="en-US" dirty="0"/>
              <a:t>Breastfeeding</a:t>
            </a:r>
          </a:p>
          <a:p>
            <a:pPr lvl="0"/>
            <a:r>
              <a:rPr lang="en-US" dirty="0"/>
              <a:t>Hepatic disease</a:t>
            </a:r>
          </a:p>
          <a:p>
            <a:pPr marL="0" indent="0">
              <a:buNone/>
            </a:pPr>
            <a:r>
              <a:rPr lang="en-US" b="1" u="sng" dirty="0"/>
              <a:t>Nursing consideration</a:t>
            </a:r>
            <a:endParaRPr lang="en-US" dirty="0"/>
          </a:p>
          <a:p>
            <a:pPr lvl="0"/>
            <a:r>
              <a:rPr lang="en-US" dirty="0"/>
              <a:t>Assess signs of </a:t>
            </a:r>
            <a:r>
              <a:rPr lang="en-US" dirty="0" err="1"/>
              <a:t>anaemia</a:t>
            </a:r>
            <a:r>
              <a:rPr lang="en-US" dirty="0"/>
              <a:t>: fatigue, </a:t>
            </a:r>
            <a:r>
              <a:rPr lang="en-US" dirty="0" err="1"/>
              <a:t>Hb</a:t>
            </a:r>
            <a:r>
              <a:rPr lang="en-US" dirty="0"/>
              <a:t> </a:t>
            </a:r>
            <a:r>
              <a:rPr lang="en-US" dirty="0" err="1"/>
              <a:t>etc</a:t>
            </a:r>
            <a:endParaRPr lang="en-US" dirty="0"/>
          </a:p>
          <a:p>
            <a:pPr lvl="0"/>
            <a:r>
              <a:rPr lang="en-US" dirty="0"/>
              <a:t>Assess hepatic studies every week: AST, ALT, bilirubin</a:t>
            </a:r>
          </a:p>
          <a:p>
            <a:pPr lvl="0"/>
            <a:r>
              <a:rPr lang="en-US" dirty="0"/>
              <a:t>Assess renal status before and every month:  </a:t>
            </a:r>
            <a:r>
              <a:rPr lang="en-US" dirty="0" err="1"/>
              <a:t>creatinine</a:t>
            </a:r>
            <a:r>
              <a:rPr lang="en-US" dirty="0"/>
              <a:t>, BUN, output, urinalysis.</a:t>
            </a:r>
          </a:p>
          <a:p>
            <a:pPr lvl="0"/>
            <a:r>
              <a:rPr lang="en-US" dirty="0"/>
              <a:t>Assess hepatic status: decreased appetite, jaundice, dark urine, fatigue.</a:t>
            </a:r>
          </a:p>
          <a:p>
            <a:pPr lvl="0"/>
            <a:r>
              <a:rPr lang="en-US" dirty="0"/>
              <a:t>Administer on empty stomach, 1 </a:t>
            </a:r>
            <a:r>
              <a:rPr lang="en-US" dirty="0" err="1"/>
              <a:t>hr</a:t>
            </a:r>
            <a:r>
              <a:rPr lang="en-US" dirty="0"/>
              <a:t> before meals or 2 </a:t>
            </a:r>
            <a:r>
              <a:rPr lang="en-US" dirty="0" err="1"/>
              <a:t>hrs</a:t>
            </a:r>
            <a:r>
              <a:rPr lang="en-US" dirty="0"/>
              <a:t> after (isoniazid and rifampin). For the patient who can't tolerate capsules on an empty stomach, give drug with meals and a full glass of water.</a:t>
            </a:r>
          </a:p>
          <a:p>
            <a:pPr lvl="0"/>
            <a:r>
              <a:rPr lang="en-US" dirty="0"/>
              <a:t>Administer antiemetic if vomiting occurs.</a:t>
            </a:r>
          </a:p>
          <a:p>
            <a:endParaRPr lang="en-US" dirty="0"/>
          </a:p>
        </p:txBody>
      </p:sp>
    </p:spTree>
    <p:extLst>
      <p:ext uri="{BB962C8B-B14F-4D97-AF65-F5344CB8AC3E}">
        <p14:creationId xmlns:p14="http://schemas.microsoft.com/office/powerpoint/2010/main" val="8281716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1521225" cy="6858000"/>
          </a:xfrm>
        </p:spPr>
        <p:txBody>
          <a:bodyPr>
            <a:normAutofit/>
          </a:bodyPr>
          <a:lstStyle/>
          <a:p>
            <a:pPr marL="0" lvl="0" indent="0">
              <a:buNone/>
            </a:pPr>
            <a:r>
              <a:rPr lang="en-US" b="1" dirty="0"/>
              <a:t>NRSG CONSIDERATIONS CONT’</a:t>
            </a:r>
          </a:p>
          <a:p>
            <a:pPr lvl="0"/>
            <a:r>
              <a:rPr lang="en-US" dirty="0"/>
              <a:t>Teach </a:t>
            </a:r>
            <a:r>
              <a:rPr lang="en-US" dirty="0" err="1"/>
              <a:t>pt</a:t>
            </a:r>
            <a:r>
              <a:rPr lang="en-US" dirty="0"/>
              <a:t> compliance with drug is necessary.</a:t>
            </a:r>
          </a:p>
          <a:p>
            <a:pPr lvl="0"/>
            <a:r>
              <a:rPr lang="en-US" dirty="0"/>
              <a:t>Teach </a:t>
            </a:r>
            <a:r>
              <a:rPr lang="en-US" dirty="0" err="1"/>
              <a:t>pt</a:t>
            </a:r>
            <a:r>
              <a:rPr lang="en-US" dirty="0"/>
              <a:t> that schedule appointments be kept; since relapse may occur.</a:t>
            </a:r>
          </a:p>
          <a:p>
            <a:pPr lvl="0"/>
            <a:r>
              <a:rPr lang="en-US" dirty="0"/>
              <a:t>Teach </a:t>
            </a:r>
            <a:r>
              <a:rPr lang="en-US" dirty="0" err="1"/>
              <a:t>pt</a:t>
            </a:r>
            <a:r>
              <a:rPr lang="en-US" dirty="0"/>
              <a:t> to avoid alcohol during therapy.</a:t>
            </a:r>
          </a:p>
          <a:p>
            <a:pPr lvl="0"/>
            <a:r>
              <a:rPr lang="en-US" dirty="0"/>
              <a:t>Warn patient that he may feel drowsy and that drug can turn body fluids(urine, sputum) red-orange and permanently stain contact lenses – Rifampin, </a:t>
            </a:r>
            <a:r>
              <a:rPr lang="en-US" dirty="0" err="1"/>
              <a:t>Rifabutin</a:t>
            </a:r>
            <a:r>
              <a:rPr lang="en-US" dirty="0"/>
              <a:t>, </a:t>
            </a:r>
            <a:r>
              <a:rPr lang="en-US" dirty="0" err="1"/>
              <a:t>Rifapentine</a:t>
            </a:r>
            <a:endParaRPr lang="en-US" dirty="0"/>
          </a:p>
          <a:p>
            <a:pPr lvl="0"/>
            <a:r>
              <a:rPr lang="en-US" dirty="0"/>
              <a:t>Advise a woman using hormonal contraceptive to consider another form of birth control – increase rate of estrogen breakdown..</a:t>
            </a:r>
          </a:p>
          <a:p>
            <a:pPr lvl="0"/>
            <a:r>
              <a:rPr lang="en-US" dirty="0"/>
              <a:t>Advise patient to contact prescriber if he experiences fever, loss of appetite, malaise, nausea, vomiting, dark urine, or yellow discoloration of the eyes or skin – hepatotoxicity.</a:t>
            </a:r>
          </a:p>
          <a:p>
            <a:pPr lvl="0"/>
            <a:r>
              <a:rPr lang="en-US" dirty="0"/>
              <a:t>Drug may cause hemorrhage in neonates and mother when drug is given during last few weeks of pregnancy. Monitor clotting parameters closely, and treat with vitamin K as needed. </a:t>
            </a:r>
            <a:r>
              <a:rPr lang="en-US"/>
              <a:t>– Rifampicin</a:t>
            </a:r>
            <a:r>
              <a:rPr lang="en-US" dirty="0"/>
              <a:t>.</a:t>
            </a:r>
          </a:p>
        </p:txBody>
      </p:sp>
    </p:spTree>
    <p:extLst>
      <p:ext uri="{BB962C8B-B14F-4D97-AF65-F5344CB8AC3E}">
        <p14:creationId xmlns:p14="http://schemas.microsoft.com/office/powerpoint/2010/main" val="2202329366"/>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735651"/>
          </a:xfrm>
        </p:spPr>
        <p:txBody>
          <a:bodyPr>
            <a:normAutofit fontScale="92500"/>
          </a:bodyPr>
          <a:lstStyle/>
          <a:p>
            <a:pPr marL="0" lvl="0" indent="0">
              <a:buNone/>
            </a:pPr>
            <a:r>
              <a:rPr lang="en-US" b="1" u="sng" dirty="0"/>
              <a:t>i) RIFAMPICIN</a:t>
            </a:r>
            <a:endParaRPr lang="en-US" dirty="0"/>
          </a:p>
          <a:p>
            <a:r>
              <a:rPr lang="en-US" dirty="0"/>
              <a:t>Semisynthetic derivative of </a:t>
            </a:r>
            <a:r>
              <a:rPr lang="en-US" dirty="0" err="1"/>
              <a:t>rifamycin</a:t>
            </a:r>
            <a:r>
              <a:rPr lang="en-US" dirty="0"/>
              <a:t>, an antibiotic produced by </a:t>
            </a:r>
            <a:r>
              <a:rPr lang="en-US" i="1" dirty="0"/>
              <a:t>Streptomyces </a:t>
            </a:r>
            <a:r>
              <a:rPr lang="en-US" i="1" dirty="0" err="1"/>
              <a:t>mediterranei</a:t>
            </a:r>
            <a:r>
              <a:rPr lang="en-US" dirty="0"/>
              <a:t>. It is active in vitro against gram-positive and gram-negative </a:t>
            </a:r>
            <a:r>
              <a:rPr lang="en-US" dirty="0" err="1"/>
              <a:t>cocci</a:t>
            </a:r>
            <a:r>
              <a:rPr lang="en-US" dirty="0"/>
              <a:t>, some enteric bacteria, mycobacteria, and chlamydia. </a:t>
            </a:r>
          </a:p>
          <a:p>
            <a:pPr marL="0" indent="0">
              <a:buNone/>
            </a:pPr>
            <a:endParaRPr lang="en-US" dirty="0"/>
          </a:p>
          <a:p>
            <a:pPr marL="0" indent="0">
              <a:buNone/>
            </a:pPr>
            <a:r>
              <a:rPr lang="en-US" b="1" dirty="0" err="1"/>
              <a:t>Pharmacodynamic</a:t>
            </a:r>
            <a:endParaRPr lang="en-US" dirty="0"/>
          </a:p>
          <a:p>
            <a:r>
              <a:rPr lang="en-US" dirty="0"/>
              <a:t>Inhibit bacterial and mycobacterial RNA synthesis by binding to DNA-dependent RNA polymerase, blocking RNA transcription; bactericidal.</a:t>
            </a:r>
          </a:p>
          <a:p>
            <a:pPr marL="0" indent="0">
              <a:buNone/>
            </a:pPr>
            <a:r>
              <a:rPr lang="en-US" dirty="0"/>
              <a:t> </a:t>
            </a:r>
          </a:p>
          <a:p>
            <a:pPr marL="0" indent="0">
              <a:buNone/>
            </a:pPr>
            <a:r>
              <a:rPr lang="en-US" b="1" u="sng" dirty="0"/>
              <a:t>Pharmacokinetic</a:t>
            </a:r>
            <a:endParaRPr lang="en-US" dirty="0"/>
          </a:p>
          <a:p>
            <a:r>
              <a:rPr lang="en-US" dirty="0"/>
              <a:t>Well absorbed after oral administration and excreted through the liver into bile. It then undergoes </a:t>
            </a:r>
            <a:r>
              <a:rPr lang="en-US" dirty="0" err="1"/>
              <a:t>enterohepatic</a:t>
            </a:r>
            <a:r>
              <a:rPr lang="en-US" dirty="0"/>
              <a:t> recirculation, with the bulk excreted as a </a:t>
            </a:r>
            <a:r>
              <a:rPr lang="en-US" dirty="0" err="1"/>
              <a:t>deacylated</a:t>
            </a:r>
            <a:r>
              <a:rPr lang="en-US" dirty="0"/>
              <a:t> metabolite in feces and a small amount in the urine. Distributed widely in body fluids and </a:t>
            </a:r>
            <a:r>
              <a:rPr lang="en-US" dirty="0" err="1"/>
              <a:t>tissues.Highly</a:t>
            </a:r>
            <a:r>
              <a:rPr lang="en-US" dirty="0"/>
              <a:t> protein-bound, and adequate cerebrospinal fluid concentrations are achieved only in the presence of meningeal inflammation.</a:t>
            </a:r>
          </a:p>
          <a:p>
            <a:endParaRPr lang="en-US" dirty="0"/>
          </a:p>
          <a:p>
            <a:endParaRPr lang="en-US" dirty="0"/>
          </a:p>
        </p:txBody>
      </p:sp>
    </p:spTree>
    <p:extLst>
      <p:ext uri="{BB962C8B-B14F-4D97-AF65-F5344CB8AC3E}">
        <p14:creationId xmlns:p14="http://schemas.microsoft.com/office/powerpoint/2010/main" val="359407587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152"/>
            <a:ext cx="10515600" cy="6767848"/>
          </a:xfrm>
        </p:spPr>
        <p:txBody>
          <a:bodyPr>
            <a:normAutofit fontScale="92500" lnSpcReduction="10000"/>
          </a:bodyPr>
          <a:lstStyle/>
          <a:p>
            <a:pPr marL="0" indent="0">
              <a:buNone/>
            </a:pPr>
            <a:r>
              <a:rPr lang="en-US" b="1" u="sng" dirty="0"/>
              <a:t>Clinical uses</a:t>
            </a:r>
            <a:endParaRPr lang="en-US" dirty="0"/>
          </a:p>
          <a:p>
            <a:pPr lvl="0"/>
            <a:r>
              <a:rPr lang="en-US" dirty="0" err="1"/>
              <a:t>Leptomatous</a:t>
            </a:r>
            <a:r>
              <a:rPr lang="en-US" dirty="0"/>
              <a:t> leprosy (mycobacterium </a:t>
            </a:r>
            <a:r>
              <a:rPr lang="en-US" dirty="0" err="1"/>
              <a:t>leprae</a:t>
            </a:r>
            <a:r>
              <a:rPr lang="en-US" dirty="0"/>
              <a:t>) in combination with </a:t>
            </a:r>
            <a:r>
              <a:rPr lang="en-US" dirty="0" err="1"/>
              <a:t>dapsone</a:t>
            </a:r>
            <a:r>
              <a:rPr lang="en-US" dirty="0"/>
              <a:t> or other </a:t>
            </a:r>
            <a:r>
              <a:rPr lang="en-US" dirty="0" err="1"/>
              <a:t>antileprotic</a:t>
            </a:r>
            <a:r>
              <a:rPr lang="en-US" dirty="0"/>
              <a:t> drugs (</a:t>
            </a:r>
            <a:r>
              <a:rPr lang="en-US" dirty="0" err="1"/>
              <a:t>Clofazimine</a:t>
            </a:r>
            <a:r>
              <a:rPr lang="en-US" dirty="0"/>
              <a:t> - </a:t>
            </a:r>
            <a:r>
              <a:rPr lang="en-US" dirty="0" err="1"/>
              <a:t>lamprene</a:t>
            </a:r>
            <a:r>
              <a:rPr lang="en-US" dirty="0"/>
              <a:t>)</a:t>
            </a:r>
          </a:p>
          <a:p>
            <a:pPr lvl="0"/>
            <a:r>
              <a:rPr lang="en-US" dirty="0"/>
              <a:t>Eliminate meningococcal carriage - Dosage 600 mg twice daily for 2 days can. </a:t>
            </a:r>
          </a:p>
          <a:p>
            <a:pPr lvl="0"/>
            <a:r>
              <a:rPr lang="en-US" dirty="0"/>
              <a:t>Prophylaxis in contacts of children with </a:t>
            </a:r>
            <a:r>
              <a:rPr lang="en-US" i="1" dirty="0" err="1"/>
              <a:t>Haemophilus</a:t>
            </a:r>
            <a:r>
              <a:rPr lang="en-US" i="1" dirty="0"/>
              <a:t>  </a:t>
            </a:r>
            <a:r>
              <a:rPr lang="en-US" i="1" dirty="0" err="1"/>
              <a:t>influenzae</a:t>
            </a:r>
            <a:r>
              <a:rPr lang="en-US" dirty="0"/>
              <a:t> type b disease - 20 mg/kg/d for 4 days, </a:t>
            </a:r>
          </a:p>
          <a:p>
            <a:pPr lvl="0"/>
            <a:r>
              <a:rPr lang="en-US" dirty="0"/>
              <a:t>Rifampin combined with a second agent is used to eradicate serious staphylococcal infections such as osteomyelitis and prosthetic valve endocarditis.</a:t>
            </a:r>
          </a:p>
          <a:p>
            <a:pPr marL="0" indent="0">
              <a:buNone/>
            </a:pPr>
            <a:r>
              <a:rPr lang="en-US" dirty="0"/>
              <a:t> </a:t>
            </a:r>
          </a:p>
          <a:p>
            <a:pPr marL="0" indent="0">
              <a:buNone/>
            </a:pPr>
            <a:r>
              <a:rPr lang="en-US" b="1" dirty="0"/>
              <a:t>Side effects</a:t>
            </a:r>
            <a:br>
              <a:rPr lang="en-US" dirty="0"/>
            </a:br>
            <a:r>
              <a:rPr lang="en-US" dirty="0"/>
              <a:t>Harmless orange/ orange red color to urine, sweat, tears, and contact lenses (soft lenses may be permanently stained). </a:t>
            </a:r>
          </a:p>
          <a:p>
            <a:pPr marL="0" indent="0">
              <a:buNone/>
            </a:pPr>
            <a:endParaRPr lang="en-US" dirty="0"/>
          </a:p>
          <a:p>
            <a:pPr marL="0" indent="0">
              <a:buNone/>
            </a:pPr>
            <a:r>
              <a:rPr lang="en-US" b="1" dirty="0"/>
              <a:t>Adverse effects </a:t>
            </a:r>
            <a:endParaRPr lang="en-US" dirty="0"/>
          </a:p>
          <a:p>
            <a:r>
              <a:rPr lang="en-US" dirty="0"/>
              <a:t>Thrombocytopenia, and nephritis, jaundice and occasionally hepatitis</a:t>
            </a:r>
          </a:p>
        </p:txBody>
      </p:sp>
    </p:spTree>
    <p:extLst>
      <p:ext uri="{BB962C8B-B14F-4D97-AF65-F5344CB8AC3E}">
        <p14:creationId xmlns:p14="http://schemas.microsoft.com/office/powerpoint/2010/main" val="1127462010"/>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0304"/>
            <a:ext cx="10515600" cy="6478073"/>
          </a:xfrm>
        </p:spPr>
        <p:txBody>
          <a:bodyPr>
            <a:normAutofit/>
          </a:bodyPr>
          <a:lstStyle/>
          <a:p>
            <a:pPr marL="0" indent="0">
              <a:buNone/>
            </a:pPr>
            <a:r>
              <a:rPr lang="en-US" dirty="0"/>
              <a:t>If administered less often than twice weekly, it causes a flu-like syndrome characterized by fever, chills, </a:t>
            </a:r>
            <a:r>
              <a:rPr lang="en-US" dirty="0" err="1"/>
              <a:t>myalgias</a:t>
            </a:r>
            <a:r>
              <a:rPr lang="en-US" dirty="0"/>
              <a:t>, anemia, and thrombocytopenia and sometimes is associated with acute tubular necrosis. </a:t>
            </a:r>
          </a:p>
          <a:p>
            <a:pPr marL="0" indent="0">
              <a:buNone/>
            </a:pPr>
            <a:r>
              <a:rPr lang="en-US" b="1" u="sng" dirty="0"/>
              <a:t>Interactions</a:t>
            </a:r>
            <a:endParaRPr lang="en-US" dirty="0"/>
          </a:p>
          <a:p>
            <a:pPr marL="0" lvl="0" indent="0">
              <a:buNone/>
            </a:pPr>
            <a:r>
              <a:rPr lang="en-US" b="1" dirty="0"/>
              <a:t>Drug-drug</a:t>
            </a:r>
          </a:p>
          <a:p>
            <a:pPr lvl="0"/>
            <a:r>
              <a:rPr lang="en-US" dirty="0"/>
              <a:t>Rifampin decrease the effectiveness of </a:t>
            </a:r>
            <a:r>
              <a:rPr lang="en-US" i="1" dirty="0"/>
              <a:t>Acetaminophen, analgesics, anticonvulsants, </a:t>
            </a:r>
            <a:r>
              <a:rPr lang="en-US" dirty="0"/>
              <a:t>corticosteroids, </a:t>
            </a:r>
            <a:r>
              <a:rPr lang="en-US" i="1" dirty="0"/>
              <a:t>doxycycline, </a:t>
            </a:r>
            <a:r>
              <a:rPr lang="en-US" i="1" dirty="0" err="1"/>
              <a:t>enalapril</a:t>
            </a:r>
            <a:r>
              <a:rPr lang="en-US" i="1" dirty="0"/>
              <a:t>, </a:t>
            </a:r>
            <a:r>
              <a:rPr lang="en-US" i="1" dirty="0" err="1"/>
              <a:t>fluoroquinolones</a:t>
            </a:r>
            <a:r>
              <a:rPr lang="en-US" i="1" dirty="0"/>
              <a:t>, hormonal contraceptives, </a:t>
            </a:r>
            <a:r>
              <a:rPr lang="en-US" i="1" dirty="0" err="1"/>
              <a:t>nifedipine</a:t>
            </a:r>
            <a:r>
              <a:rPr lang="en-US" i="1" dirty="0"/>
              <a:t>, </a:t>
            </a:r>
            <a:r>
              <a:rPr lang="en-US" i="1" dirty="0" err="1"/>
              <a:t>ondansetron</a:t>
            </a:r>
            <a:r>
              <a:rPr lang="en-US" i="1" dirty="0"/>
              <a:t>, </a:t>
            </a:r>
            <a:r>
              <a:rPr lang="en-US" dirty="0"/>
              <a:t>ritonavir, </a:t>
            </a:r>
            <a:r>
              <a:rPr lang="en-US" i="1"/>
              <a:t>sulfonylureas and Zidovudine</a:t>
            </a:r>
            <a:r>
              <a:rPr lang="en-US" i="1" dirty="0"/>
              <a:t>.</a:t>
            </a:r>
            <a:endParaRPr lang="en-US" dirty="0"/>
          </a:p>
          <a:p>
            <a:endParaRPr lang="en-US" dirty="0"/>
          </a:p>
        </p:txBody>
      </p:sp>
    </p:spTree>
    <p:extLst>
      <p:ext uri="{BB962C8B-B14F-4D97-AF65-F5344CB8AC3E}">
        <p14:creationId xmlns:p14="http://schemas.microsoft.com/office/powerpoint/2010/main" val="7039045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7577"/>
            <a:ext cx="10515600" cy="6413679"/>
          </a:xfrm>
        </p:spPr>
        <p:txBody>
          <a:bodyPr/>
          <a:lstStyle/>
          <a:p>
            <a:pPr marL="0" lvl="0" indent="0">
              <a:buNone/>
            </a:pPr>
            <a:r>
              <a:rPr lang="en-US" b="1" dirty="0"/>
              <a:t>Interactions </a:t>
            </a:r>
            <a:r>
              <a:rPr lang="en-US" b="1" dirty="0" err="1"/>
              <a:t>cont</a:t>
            </a:r>
            <a:r>
              <a:rPr lang="en-US" b="1" dirty="0"/>
              <a:t>’</a:t>
            </a:r>
          </a:p>
          <a:p>
            <a:pPr lvl="0"/>
            <a:r>
              <a:rPr lang="en-US" i="1" dirty="0"/>
              <a:t>Rifampin and Isoniazid</a:t>
            </a:r>
            <a:r>
              <a:rPr lang="en-US" dirty="0"/>
              <a:t> - May increase risk of hepatotoxicity.</a:t>
            </a:r>
          </a:p>
          <a:p>
            <a:pPr lvl="0"/>
            <a:r>
              <a:rPr lang="en-US" i="1" dirty="0"/>
              <a:t>Ketoconazole - </a:t>
            </a:r>
            <a:r>
              <a:rPr lang="en-US" dirty="0"/>
              <a:t>May interfere with absorption of rifampin.</a:t>
            </a:r>
          </a:p>
          <a:p>
            <a:pPr lvl="0"/>
            <a:r>
              <a:rPr lang="en-US" i="1" dirty="0"/>
              <a:t>Macrolide antibiotics, protease inhibitors</a:t>
            </a:r>
            <a:r>
              <a:rPr lang="en-US" dirty="0"/>
              <a:t> - May inhibit rifampin metabolism but increase metabolism of other drug.</a:t>
            </a:r>
          </a:p>
          <a:p>
            <a:pPr lvl="0"/>
            <a:r>
              <a:rPr lang="en-US" i="1" dirty="0" err="1"/>
              <a:t>Probenecid</a:t>
            </a:r>
            <a:r>
              <a:rPr lang="en-US" dirty="0"/>
              <a:t> - May increase rifampin levels.</a:t>
            </a:r>
          </a:p>
          <a:p>
            <a:pPr lvl="0"/>
            <a:r>
              <a:rPr lang="en-US" i="1" dirty="0"/>
              <a:t>Rifampin + Alcohol use</a:t>
            </a:r>
            <a:r>
              <a:rPr lang="en-US" dirty="0"/>
              <a:t> - May increase risk of hepatotoxicity.</a:t>
            </a:r>
          </a:p>
          <a:p>
            <a:endParaRPr lang="en-US" dirty="0"/>
          </a:p>
        </p:txBody>
      </p:sp>
    </p:spTree>
    <p:extLst>
      <p:ext uri="{BB962C8B-B14F-4D97-AF65-F5344CB8AC3E}">
        <p14:creationId xmlns:p14="http://schemas.microsoft.com/office/powerpoint/2010/main" val="223016588"/>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424"/>
            <a:ext cx="10515600" cy="6690575"/>
          </a:xfrm>
        </p:spPr>
        <p:txBody>
          <a:bodyPr>
            <a:normAutofit lnSpcReduction="10000"/>
          </a:bodyPr>
          <a:lstStyle/>
          <a:p>
            <a:pPr marL="0" indent="0">
              <a:buNone/>
            </a:pPr>
            <a:r>
              <a:rPr lang="en-US" u="sng" dirty="0"/>
              <a:t>Laboratory tests</a:t>
            </a:r>
            <a:endParaRPr lang="en-US" dirty="0"/>
          </a:p>
          <a:p>
            <a:pPr lvl="0"/>
            <a:r>
              <a:rPr lang="en-US" dirty="0"/>
              <a:t>May increase eosinophil counts. May decrease platelet and WBC counts. </a:t>
            </a:r>
          </a:p>
          <a:p>
            <a:pPr lvl="0"/>
            <a:r>
              <a:rPr lang="en-US" dirty="0"/>
              <a:t>May alter standard </a:t>
            </a:r>
            <a:r>
              <a:rPr lang="en-US" dirty="0" err="1"/>
              <a:t>folate</a:t>
            </a:r>
            <a:r>
              <a:rPr lang="en-US" dirty="0"/>
              <a:t> and vitamin B</a:t>
            </a:r>
            <a:r>
              <a:rPr lang="en-US" baseline="-25000" dirty="0"/>
              <a:t>12</a:t>
            </a:r>
            <a:r>
              <a:rPr lang="en-US" dirty="0"/>
              <a:t> assay results. </a:t>
            </a:r>
          </a:p>
          <a:p>
            <a:pPr marL="0" indent="0">
              <a:buNone/>
            </a:pPr>
            <a:endParaRPr lang="en-US" dirty="0"/>
          </a:p>
          <a:p>
            <a:pPr marL="0" lvl="0" indent="0">
              <a:buNone/>
            </a:pPr>
            <a:r>
              <a:rPr lang="en-US" b="1" dirty="0"/>
              <a:t>2) ISONIAZID (chemical class: INH – </a:t>
            </a:r>
            <a:r>
              <a:rPr lang="en-US" b="1" dirty="0" err="1"/>
              <a:t>Isonicotinic</a:t>
            </a:r>
            <a:r>
              <a:rPr lang="en-US" b="1" dirty="0"/>
              <a:t> acid </a:t>
            </a:r>
            <a:r>
              <a:rPr lang="en-US" b="1" dirty="0" err="1"/>
              <a:t>hydrazide</a:t>
            </a:r>
            <a:r>
              <a:rPr lang="en-US" b="1" dirty="0"/>
              <a:t>)</a:t>
            </a:r>
            <a:br>
              <a:rPr lang="en-US" dirty="0"/>
            </a:br>
            <a:br>
              <a:rPr lang="en-US" dirty="0"/>
            </a:br>
            <a:r>
              <a:rPr lang="en-US" dirty="0"/>
              <a:t>Most active drug for the treatment of tuberculosis caused by susceptible strains. Freely soluble in water.</a:t>
            </a:r>
          </a:p>
          <a:p>
            <a:r>
              <a:rPr lang="en-US" dirty="0"/>
              <a:t>The usual dosage of isoniazid is 5 mg/kg/d; a typical adult dose is 300 mg given once daily</a:t>
            </a:r>
          </a:p>
          <a:p>
            <a:pPr marL="0" indent="0">
              <a:buNone/>
            </a:pPr>
            <a:endParaRPr lang="en-US" dirty="0"/>
          </a:p>
          <a:p>
            <a:r>
              <a:rPr lang="en-US" b="1" dirty="0"/>
              <a:t>Mechanism of Action</a:t>
            </a:r>
            <a:br>
              <a:rPr lang="en-US" dirty="0"/>
            </a:br>
            <a:r>
              <a:rPr lang="en-US" dirty="0"/>
              <a:t>Isoniazid inhibits synthesis of </a:t>
            </a:r>
            <a:r>
              <a:rPr lang="en-US" dirty="0" err="1"/>
              <a:t>mycolic</a:t>
            </a:r>
            <a:r>
              <a:rPr lang="en-US" dirty="0"/>
              <a:t> acids, which are essential components of mycobacterial cell walls. / Bactericidal interference with lipid, nucleic acid synthesis in actively growing </a:t>
            </a:r>
            <a:r>
              <a:rPr lang="en-US" dirty="0" err="1"/>
              <a:t>tubercule</a:t>
            </a:r>
            <a:r>
              <a:rPr lang="en-US" dirty="0"/>
              <a:t> bacilli.</a:t>
            </a:r>
          </a:p>
          <a:p>
            <a:endParaRPr lang="en-US" dirty="0"/>
          </a:p>
        </p:txBody>
      </p:sp>
    </p:spTree>
    <p:extLst>
      <p:ext uri="{BB962C8B-B14F-4D97-AF65-F5344CB8AC3E}">
        <p14:creationId xmlns:p14="http://schemas.microsoft.com/office/powerpoint/2010/main" val="351016067"/>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6516710"/>
          </a:xfrm>
        </p:spPr>
        <p:txBody>
          <a:bodyPr/>
          <a:lstStyle/>
          <a:p>
            <a:pPr marL="0" indent="0">
              <a:buNone/>
            </a:pPr>
            <a:r>
              <a:rPr lang="en-US" b="1" dirty="0"/>
              <a:t>Pharmacokinetic</a:t>
            </a:r>
            <a:endParaRPr lang="en-US" dirty="0"/>
          </a:p>
          <a:p>
            <a:r>
              <a:rPr lang="en-US" dirty="0"/>
              <a:t>Rapidly absorbed from the intestines. Cross placenta and meningeal barrier to the CSF. </a:t>
            </a:r>
            <a:r>
              <a:rPr lang="en-US" dirty="0" err="1"/>
              <a:t>Metabolised</a:t>
            </a:r>
            <a:r>
              <a:rPr lang="en-US" dirty="0"/>
              <a:t> in the liver. Excreted in </a:t>
            </a:r>
            <a:r>
              <a:rPr lang="en-US" dirty="0" err="1"/>
              <a:t>breasmilk</a:t>
            </a:r>
            <a:r>
              <a:rPr lang="en-US" dirty="0"/>
              <a:t> and kidneys</a:t>
            </a:r>
          </a:p>
          <a:p>
            <a:pPr marL="0" indent="0">
              <a:buNone/>
            </a:pPr>
            <a:r>
              <a:rPr lang="en-US" dirty="0"/>
              <a:t> </a:t>
            </a:r>
          </a:p>
          <a:p>
            <a:pPr marL="0" indent="0">
              <a:buNone/>
            </a:pPr>
            <a:r>
              <a:rPr lang="en-US" b="1" u="sng" dirty="0"/>
              <a:t>Isoniazid groups</a:t>
            </a:r>
            <a:endParaRPr lang="en-US" dirty="0"/>
          </a:p>
          <a:p>
            <a:pPr lvl="0"/>
            <a:r>
              <a:rPr lang="en-US" dirty="0"/>
              <a:t>Rapid </a:t>
            </a:r>
            <a:r>
              <a:rPr lang="en-US" dirty="0" err="1"/>
              <a:t>inactivators</a:t>
            </a:r>
            <a:r>
              <a:rPr lang="en-US" dirty="0"/>
              <a:t> – Have low </a:t>
            </a:r>
            <a:r>
              <a:rPr lang="en-US" dirty="0" err="1"/>
              <a:t>conc</a:t>
            </a:r>
            <a:r>
              <a:rPr lang="en-US" dirty="0"/>
              <a:t> of isoniazid in their blood.</a:t>
            </a:r>
          </a:p>
          <a:p>
            <a:pPr lvl="0"/>
            <a:r>
              <a:rPr lang="en-US" dirty="0"/>
              <a:t>Slow </a:t>
            </a:r>
            <a:r>
              <a:rPr lang="en-US" dirty="0" err="1"/>
              <a:t>inactivators</a:t>
            </a:r>
            <a:r>
              <a:rPr lang="en-US" dirty="0"/>
              <a:t> – Have high </a:t>
            </a:r>
            <a:r>
              <a:rPr lang="en-US" dirty="0" err="1"/>
              <a:t>conc</a:t>
            </a:r>
            <a:r>
              <a:rPr lang="en-US" dirty="0"/>
              <a:t> of isoniazid in their blood.</a:t>
            </a:r>
          </a:p>
          <a:p>
            <a:pPr marL="0" indent="0">
              <a:buNone/>
            </a:pPr>
            <a:endParaRPr lang="en-US" dirty="0"/>
          </a:p>
          <a:p>
            <a:r>
              <a:rPr lang="en-US" dirty="0"/>
              <a:t>Isoniazid as a single agent is also indicated for treatment of latent tuberculosis. The dosage is 300 mg/d (5 mg/kg/d) or 900 mg twice weekly for 9 months.</a:t>
            </a:r>
          </a:p>
          <a:p>
            <a:pPr marL="0" indent="0">
              <a:buNone/>
            </a:pPr>
            <a:endParaRPr lang="en-US" dirty="0"/>
          </a:p>
        </p:txBody>
      </p:sp>
    </p:spTree>
    <p:extLst>
      <p:ext uri="{BB962C8B-B14F-4D97-AF65-F5344CB8AC3E}">
        <p14:creationId xmlns:p14="http://schemas.microsoft.com/office/powerpoint/2010/main" val="3673069662"/>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761408"/>
          </a:xfrm>
        </p:spPr>
        <p:txBody>
          <a:bodyPr>
            <a:normAutofit lnSpcReduction="10000"/>
          </a:bodyPr>
          <a:lstStyle/>
          <a:p>
            <a:r>
              <a:rPr lang="en-US" b="1" dirty="0"/>
              <a:t>Adverse Reactions</a:t>
            </a:r>
            <a:br>
              <a:rPr lang="en-US" dirty="0"/>
            </a:br>
            <a:br>
              <a:rPr lang="en-US" dirty="0"/>
            </a:br>
            <a:r>
              <a:rPr lang="en-US" dirty="0"/>
              <a:t>Related to dosage and duration of administration.</a:t>
            </a:r>
            <a:br>
              <a:rPr lang="en-US" dirty="0"/>
            </a:br>
            <a:br>
              <a:rPr lang="en-US" dirty="0"/>
            </a:br>
            <a:r>
              <a:rPr lang="en-US" b="1" i="1" u="sng" dirty="0"/>
              <a:t>Immunologic reactions</a:t>
            </a:r>
            <a:br>
              <a:rPr lang="en-US" b="1" i="1" u="sng" dirty="0"/>
            </a:br>
            <a:r>
              <a:rPr lang="en-US" dirty="0"/>
              <a:t>Fever and skin rashes; Drug-induced systemic lupus </a:t>
            </a:r>
            <a:r>
              <a:rPr lang="en-US" dirty="0" err="1"/>
              <a:t>erythematosus</a:t>
            </a:r>
            <a:r>
              <a:rPr lang="en-US" dirty="0"/>
              <a:t>.</a:t>
            </a:r>
            <a:br>
              <a:rPr lang="en-US" dirty="0"/>
            </a:br>
            <a:r>
              <a:rPr lang="en-US" b="1" i="1" u="sng" dirty="0"/>
              <a:t>Direct toxicity</a:t>
            </a:r>
            <a:br>
              <a:rPr lang="en-US" dirty="0"/>
            </a:br>
            <a:r>
              <a:rPr lang="en-US" dirty="0"/>
              <a:t>Isoniazid-induced hepatitis is the most common major toxic effect. </a:t>
            </a:r>
            <a:br>
              <a:rPr lang="en-US" dirty="0"/>
            </a:br>
            <a:r>
              <a:rPr lang="en-US" dirty="0"/>
              <a:t>Peripheral neuropathy in dosages greater than 5 mg/kg/d dose. </a:t>
            </a:r>
          </a:p>
          <a:p>
            <a:pPr marL="0" indent="0">
              <a:buNone/>
            </a:pPr>
            <a:r>
              <a:rPr lang="en-US" dirty="0"/>
              <a:t>Neuropathy is due to a relative pyridoxine deficiency. Isoniazid promotes excretion of pyridoxine, and this toxicity is readily reversed by administration of pyridoxine in a dosage as low as 10 mg/d. </a:t>
            </a:r>
          </a:p>
          <a:p>
            <a:r>
              <a:rPr lang="en-US" dirty="0"/>
              <a:t>Central nervous system toxicity (less common) includes memory loss, psychosis, and seizures. These may also respond to pyridoxine.</a:t>
            </a:r>
            <a:br>
              <a:rPr lang="en-US" dirty="0"/>
            </a:br>
            <a:br>
              <a:rPr lang="en-US" dirty="0"/>
            </a:br>
            <a:r>
              <a:rPr lang="en-US" dirty="0"/>
              <a:t>Miscellaneous other reactions include hematologic abnormalities, provocation of pyridoxine deficiency anemia, tinnitus, and gastrointestinal discomfort. </a:t>
            </a:r>
          </a:p>
          <a:p>
            <a:endParaRPr lang="en-US" dirty="0"/>
          </a:p>
        </p:txBody>
      </p:sp>
    </p:spTree>
    <p:extLst>
      <p:ext uri="{BB962C8B-B14F-4D97-AF65-F5344CB8AC3E}">
        <p14:creationId xmlns:p14="http://schemas.microsoft.com/office/powerpoint/2010/main" val="3603110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a:extLst>
              <a:ext uri="{FF2B5EF4-FFF2-40B4-BE49-F238E27FC236}">
                <a16:creationId xmlns:a16="http://schemas.microsoft.com/office/drawing/2014/main" id="{90551FB4-5E3D-40AA-AC5E-195D264D35F2}"/>
              </a:ext>
            </a:extLst>
          </p:cNvPr>
          <p:cNvSpPr>
            <a:spLocks noGrp="1" noChangeArrowheads="1"/>
          </p:cNvSpPr>
          <p:nvPr>
            <p:ph type="title"/>
          </p:nvPr>
        </p:nvSpPr>
        <p:spPr/>
        <p:txBody>
          <a:bodyPr/>
          <a:lstStyle/>
          <a:p>
            <a:r>
              <a:rPr lang="en-US" altLang="en-US"/>
              <a:t>The pharmacokinetic phase</a:t>
            </a:r>
          </a:p>
        </p:txBody>
      </p:sp>
      <p:sp>
        <p:nvSpPr>
          <p:cNvPr id="581635" name="Rectangle 3">
            <a:extLst>
              <a:ext uri="{FF2B5EF4-FFF2-40B4-BE49-F238E27FC236}">
                <a16:creationId xmlns:a16="http://schemas.microsoft.com/office/drawing/2014/main" id="{58206ABA-65CC-4F03-83E4-FF79BC1594E8}"/>
              </a:ext>
            </a:extLst>
          </p:cNvPr>
          <p:cNvSpPr>
            <a:spLocks noGrp="1" noChangeArrowheads="1"/>
          </p:cNvSpPr>
          <p:nvPr>
            <p:ph type="body" idx="1"/>
          </p:nvPr>
        </p:nvSpPr>
        <p:spPr/>
        <p:txBody>
          <a:bodyPr/>
          <a:lstStyle/>
          <a:p>
            <a:r>
              <a:rPr lang="en-US" altLang="en-US" dirty="0"/>
              <a:t>This phase describe how the body works on drugs and consists of four major process</a:t>
            </a:r>
          </a:p>
          <a:p>
            <a:pPr marL="514350" indent="-514350">
              <a:buFont typeface="+mj-lt"/>
              <a:buAutoNum type="arabicPeriod"/>
            </a:pPr>
            <a:r>
              <a:rPr lang="en-US" altLang="en-US" dirty="0"/>
              <a:t>    Absorption</a:t>
            </a:r>
          </a:p>
          <a:p>
            <a:pPr marL="514350" indent="-514350">
              <a:buFont typeface="+mj-lt"/>
              <a:buAutoNum type="arabicPeriod"/>
            </a:pPr>
            <a:r>
              <a:rPr lang="en-US" altLang="en-US" dirty="0"/>
              <a:t>    Distribution</a:t>
            </a:r>
          </a:p>
          <a:p>
            <a:pPr marL="514350" indent="-514350">
              <a:buFont typeface="+mj-lt"/>
              <a:buAutoNum type="arabicPeriod"/>
            </a:pPr>
            <a:r>
              <a:rPr lang="en-US" altLang="en-US" dirty="0"/>
              <a:t>    Biotransformation (metabolism)</a:t>
            </a:r>
          </a:p>
          <a:p>
            <a:pPr marL="514350" indent="-514350">
              <a:buFont typeface="+mj-lt"/>
              <a:buAutoNum type="arabicPeriod"/>
            </a:pPr>
            <a:r>
              <a:rPr lang="en-US" altLang="en-US" dirty="0"/>
              <a:t>    Excretion</a:t>
            </a:r>
          </a:p>
          <a:p>
            <a:pPr>
              <a:buFont typeface="Wingdings" panose="05000000000000000000" pitchFamily="2" charset="2"/>
              <a:buNone/>
            </a:pPr>
            <a:endParaRPr lang="en-US" altLang="en-US" b="1" dirty="0">
              <a:latin typeface="Century Gothic" panose="020B0502020202020204" pitchFamily="34" charset="0"/>
            </a:endParaRP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3030"/>
            <a:ext cx="10515600" cy="6754969"/>
          </a:xfrm>
        </p:spPr>
        <p:txBody>
          <a:bodyPr>
            <a:normAutofit/>
          </a:bodyPr>
          <a:lstStyle/>
          <a:p>
            <a:pPr marL="0" indent="0">
              <a:buNone/>
            </a:pPr>
            <a:r>
              <a:rPr lang="en-US" b="1" u="sng" dirty="0"/>
              <a:t>Precaution</a:t>
            </a:r>
            <a:br>
              <a:rPr lang="en-US" b="1" dirty="0"/>
            </a:br>
            <a:r>
              <a:rPr lang="en-US" dirty="0"/>
              <a:t>Pregnancy</a:t>
            </a:r>
          </a:p>
          <a:p>
            <a:pPr lvl="0"/>
            <a:r>
              <a:rPr lang="en-US" dirty="0"/>
              <a:t>Renal/ hepatic disease</a:t>
            </a:r>
          </a:p>
          <a:p>
            <a:pPr lvl="0"/>
            <a:r>
              <a:rPr lang="en-US" dirty="0"/>
              <a:t>Diabetic retinopathy</a:t>
            </a:r>
          </a:p>
          <a:p>
            <a:pPr lvl="0"/>
            <a:r>
              <a:rPr lang="en-US" dirty="0"/>
              <a:t>Cataract</a:t>
            </a:r>
          </a:p>
          <a:p>
            <a:pPr lvl="0"/>
            <a:r>
              <a:rPr lang="en-US" dirty="0"/>
              <a:t>Ocular defects</a:t>
            </a:r>
          </a:p>
          <a:p>
            <a:pPr lvl="0"/>
            <a:r>
              <a:rPr lang="en-US" dirty="0"/>
              <a:t>Child &lt;13yrs</a:t>
            </a:r>
            <a:br>
              <a:rPr lang="en-US" b="1" u="sng" dirty="0"/>
            </a:br>
            <a:r>
              <a:rPr lang="en-US" b="1" dirty="0"/>
              <a:t> </a:t>
            </a:r>
            <a:endParaRPr lang="en-US" dirty="0"/>
          </a:p>
          <a:p>
            <a:pPr marL="0" indent="0">
              <a:buNone/>
            </a:pPr>
            <a:r>
              <a:rPr lang="en-US" b="1" u="sng" dirty="0"/>
              <a:t>Drug interaction</a:t>
            </a:r>
            <a:endParaRPr lang="en-US" dirty="0"/>
          </a:p>
          <a:p>
            <a:pPr lvl="0"/>
            <a:r>
              <a:rPr lang="en-US" dirty="0"/>
              <a:t>Isoniazid reduce metabolism of warfarin, </a:t>
            </a:r>
            <a:r>
              <a:rPr lang="en-US" dirty="0" err="1"/>
              <a:t>rifampin,phenytoin</a:t>
            </a:r>
            <a:endParaRPr lang="en-US" dirty="0"/>
          </a:p>
          <a:p>
            <a:pPr lvl="0"/>
            <a:r>
              <a:rPr lang="en-US" dirty="0"/>
              <a:t>Decreases absorption of </a:t>
            </a:r>
            <a:r>
              <a:rPr lang="en-US" dirty="0" err="1"/>
              <a:t>aluminium</a:t>
            </a:r>
            <a:r>
              <a:rPr lang="en-US" dirty="0"/>
              <a:t> antacids</a:t>
            </a:r>
          </a:p>
          <a:p>
            <a:pPr lvl="0"/>
            <a:r>
              <a:rPr lang="en-US" dirty="0"/>
              <a:t>Decrease effectiveness of BCG vaccine and ketoconazole.</a:t>
            </a:r>
          </a:p>
          <a:p>
            <a:endParaRPr lang="en-US" dirty="0"/>
          </a:p>
          <a:p>
            <a:endParaRPr lang="en-US" dirty="0"/>
          </a:p>
        </p:txBody>
      </p:sp>
    </p:spTree>
    <p:extLst>
      <p:ext uri="{BB962C8B-B14F-4D97-AF65-F5344CB8AC3E}">
        <p14:creationId xmlns:p14="http://schemas.microsoft.com/office/powerpoint/2010/main" val="374373723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77500" lnSpcReduction="20000"/>
          </a:bodyPr>
          <a:lstStyle/>
          <a:p>
            <a:pPr marL="0" lvl="0" indent="0">
              <a:buNone/>
            </a:pPr>
            <a:r>
              <a:rPr lang="en-US" sz="4000" b="1" dirty="0"/>
              <a:t>3) ETHAMBUTOL</a:t>
            </a:r>
            <a:endParaRPr lang="en-US" sz="4000" dirty="0"/>
          </a:p>
          <a:p>
            <a:r>
              <a:rPr lang="en-US" sz="4000" dirty="0"/>
              <a:t>A synthetic, water-soluble, heat-stable compound.</a:t>
            </a:r>
          </a:p>
          <a:p>
            <a:r>
              <a:rPr lang="en-US" sz="4000" dirty="0"/>
              <a:t>As with all </a:t>
            </a:r>
            <a:r>
              <a:rPr lang="en-US" sz="4000" dirty="0" err="1"/>
              <a:t>antituberculous</a:t>
            </a:r>
            <a:r>
              <a:rPr lang="en-US" sz="4000" dirty="0"/>
              <a:t> drugs, resistance to </a:t>
            </a:r>
            <a:r>
              <a:rPr lang="en-US" sz="4000" dirty="0" err="1"/>
              <a:t>ethambutol</a:t>
            </a:r>
            <a:r>
              <a:rPr lang="en-US" sz="4000" dirty="0"/>
              <a:t> emerges rapidly when the drug is used alone. Therefore, </a:t>
            </a:r>
            <a:r>
              <a:rPr lang="en-US" sz="4000" dirty="0" err="1"/>
              <a:t>ethambutol</a:t>
            </a:r>
            <a:r>
              <a:rPr lang="en-US" sz="4000" dirty="0"/>
              <a:t> is always given in combination with other </a:t>
            </a:r>
            <a:r>
              <a:rPr lang="en-US" sz="4000" dirty="0" err="1"/>
              <a:t>antituberculous</a:t>
            </a:r>
            <a:r>
              <a:rPr lang="en-US" sz="4000" dirty="0"/>
              <a:t> drugs.</a:t>
            </a:r>
          </a:p>
          <a:p>
            <a:pPr marL="0" indent="0">
              <a:buNone/>
            </a:pPr>
            <a:endParaRPr lang="en-US" sz="4000" dirty="0"/>
          </a:p>
          <a:p>
            <a:r>
              <a:rPr lang="en-US" sz="4000" b="1" dirty="0"/>
              <a:t>Clinical Use</a:t>
            </a:r>
            <a:br>
              <a:rPr lang="en-US" sz="4000" dirty="0"/>
            </a:br>
            <a:r>
              <a:rPr lang="en-US" sz="4000" dirty="0"/>
              <a:t>In combination with isoniazid or rifampin for treatment of </a:t>
            </a:r>
            <a:r>
              <a:rPr lang="en-US" sz="4000" dirty="0" err="1"/>
              <a:t>tuberculous</a:t>
            </a:r>
            <a:r>
              <a:rPr lang="en-US" sz="4000" dirty="0"/>
              <a:t> meningitis. </a:t>
            </a:r>
          </a:p>
          <a:p>
            <a:pPr marL="0" indent="0">
              <a:buNone/>
            </a:pPr>
            <a:r>
              <a:rPr lang="en-US" sz="4000" dirty="0"/>
              <a:t> </a:t>
            </a:r>
          </a:p>
          <a:p>
            <a:pPr marL="0" indent="0">
              <a:buNone/>
            </a:pPr>
            <a:r>
              <a:rPr lang="en-US" sz="4000" b="1" dirty="0"/>
              <a:t>Mechanism of action</a:t>
            </a:r>
            <a:endParaRPr lang="en-US" sz="4000" dirty="0"/>
          </a:p>
          <a:p>
            <a:r>
              <a:rPr lang="en-US" sz="4000" dirty="0"/>
              <a:t>May suppress bacterial multiplication by interfering with RNA synthesis in actively dividing bacteria.</a:t>
            </a:r>
          </a:p>
          <a:p>
            <a:pPr marL="0" indent="0">
              <a:buNone/>
            </a:pPr>
            <a:endParaRPr lang="en-US" sz="4000" b="1" i="1" dirty="0"/>
          </a:p>
          <a:p>
            <a:pPr marL="0" indent="0">
              <a:buNone/>
            </a:pPr>
            <a:r>
              <a:rPr lang="en-US" sz="4000" dirty="0"/>
              <a:t>. </a:t>
            </a:r>
            <a:br>
              <a:rPr lang="en-US" sz="4000" dirty="0"/>
            </a:br>
            <a:endParaRPr lang="en-US" sz="4000" dirty="0"/>
          </a:p>
          <a:p>
            <a:endParaRPr lang="en-US" dirty="0"/>
          </a:p>
        </p:txBody>
      </p:sp>
    </p:spTree>
    <p:extLst>
      <p:ext uri="{BB962C8B-B14F-4D97-AF65-F5344CB8AC3E}">
        <p14:creationId xmlns:p14="http://schemas.microsoft.com/office/powerpoint/2010/main" val="353233928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a:bodyPr>
          <a:lstStyle/>
          <a:p>
            <a:pPr marL="0" indent="0">
              <a:buNone/>
            </a:pPr>
            <a:r>
              <a:rPr lang="en-US" b="1" i="1" dirty="0"/>
              <a:t>Pharmacokinetic</a:t>
            </a:r>
            <a:endParaRPr lang="en-US" dirty="0"/>
          </a:p>
          <a:p>
            <a:r>
              <a:rPr lang="en-US" dirty="0"/>
              <a:t>Well absorbed from the gut. About 20% of the drug is excreted in feces and 50% in urine in unchanged form. </a:t>
            </a:r>
            <a:r>
              <a:rPr lang="en-US" dirty="0" err="1"/>
              <a:t>Ethambutol</a:t>
            </a:r>
            <a:r>
              <a:rPr lang="en-US" dirty="0"/>
              <a:t> accumulates in renal failure, and the dose should be reduced by half if </a:t>
            </a:r>
            <a:r>
              <a:rPr lang="en-US" dirty="0" err="1"/>
              <a:t>creatinine</a:t>
            </a:r>
            <a:r>
              <a:rPr lang="en-US" dirty="0"/>
              <a:t> clearance is less than 10 mL/min. </a:t>
            </a:r>
          </a:p>
          <a:p>
            <a:r>
              <a:rPr lang="en-US" dirty="0"/>
              <a:t>Crosses the blood-brain barrier only if the meninges are inflamed</a:t>
            </a:r>
          </a:p>
          <a:p>
            <a:pPr marL="0" indent="0">
              <a:buNone/>
            </a:pPr>
            <a:r>
              <a:rPr lang="en-US" b="1" dirty="0"/>
              <a:t>Adverse Reactions</a:t>
            </a:r>
            <a:br>
              <a:rPr lang="en-US" dirty="0"/>
            </a:br>
            <a:r>
              <a:rPr lang="en-US" dirty="0"/>
              <a:t>Hypersensitivity is rare. </a:t>
            </a:r>
          </a:p>
          <a:p>
            <a:r>
              <a:rPr lang="en-US" dirty="0"/>
              <a:t>The most common serious adverse effect is </a:t>
            </a:r>
            <a:r>
              <a:rPr lang="en-US" dirty="0" err="1"/>
              <a:t>retrobulbar</a:t>
            </a:r>
            <a:r>
              <a:rPr lang="en-US" dirty="0"/>
              <a:t> neuritis also known as optic neuritis(</a:t>
            </a:r>
            <a:r>
              <a:rPr lang="en-US" dirty="0" err="1"/>
              <a:t>inflmtn</a:t>
            </a:r>
            <a:r>
              <a:rPr lang="en-US" dirty="0"/>
              <a:t> of optic nerve), resulting in loss of visual acuity and red-green color blindness (dose-related side effect is more likely to occur at doses of 25 mg/kg/d continued for several months). At 15 mg/kg/d or less, visual disturbances are very rare.</a:t>
            </a:r>
          </a:p>
          <a:p>
            <a:r>
              <a:rPr lang="en-US" dirty="0"/>
              <a:t> Periodic visual acuity testing is desirable if the 25 mg/kg/d dosage is used – q 6 months</a:t>
            </a:r>
          </a:p>
          <a:p>
            <a:pPr marL="0" indent="0">
              <a:buNone/>
            </a:pPr>
            <a:endParaRPr lang="en-US" dirty="0"/>
          </a:p>
          <a:p>
            <a:endParaRPr lang="en-US" dirty="0"/>
          </a:p>
        </p:txBody>
      </p:sp>
    </p:spTree>
    <p:extLst>
      <p:ext uri="{BB962C8B-B14F-4D97-AF65-F5344CB8AC3E}">
        <p14:creationId xmlns:p14="http://schemas.microsoft.com/office/powerpoint/2010/main" val="1061567172"/>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456"/>
            <a:ext cx="10515600" cy="5906507"/>
          </a:xfrm>
        </p:spPr>
        <p:txBody>
          <a:bodyPr/>
          <a:lstStyle/>
          <a:p>
            <a:pPr marL="0" indent="0">
              <a:buNone/>
            </a:pPr>
            <a:r>
              <a:rPr lang="en-US" b="1" i="1" dirty="0"/>
              <a:t>Contraindication</a:t>
            </a:r>
            <a:endParaRPr lang="en-US" dirty="0"/>
          </a:p>
          <a:p>
            <a:r>
              <a:rPr lang="en-US" dirty="0"/>
              <a:t>Children too young to permit assessment of visual acuity and red-green color discrimination.</a:t>
            </a:r>
          </a:p>
          <a:p>
            <a:endParaRPr lang="en-US" dirty="0"/>
          </a:p>
        </p:txBody>
      </p:sp>
    </p:spTree>
    <p:extLst>
      <p:ext uri="{BB962C8B-B14F-4D97-AF65-F5344CB8AC3E}">
        <p14:creationId xmlns:p14="http://schemas.microsoft.com/office/powerpoint/2010/main" val="58498287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3183"/>
            <a:ext cx="10515600" cy="6490952"/>
          </a:xfrm>
        </p:spPr>
        <p:txBody>
          <a:bodyPr/>
          <a:lstStyle/>
          <a:p>
            <a:pPr marL="0" lvl="0" indent="0">
              <a:buNone/>
            </a:pPr>
            <a:r>
              <a:rPr lang="en-US" b="1" dirty="0"/>
              <a:t>4) PYRAZINAMIDE</a:t>
            </a:r>
            <a:endParaRPr lang="en-US" dirty="0"/>
          </a:p>
          <a:p>
            <a:r>
              <a:rPr lang="en-US" dirty="0"/>
              <a:t>Relative of </a:t>
            </a:r>
            <a:r>
              <a:rPr lang="en-US" dirty="0" err="1"/>
              <a:t>nicotinamide</a:t>
            </a:r>
            <a:r>
              <a:rPr lang="en-US" dirty="0"/>
              <a:t>, stable, and slightly soluble in water. </a:t>
            </a:r>
          </a:p>
          <a:p>
            <a:r>
              <a:rPr lang="en-US" dirty="0"/>
              <a:t>It is inactive at neutral pH, but at pH 5.5 it inhibits tubercle bacilli and some other mycobacteria. </a:t>
            </a:r>
          </a:p>
          <a:p>
            <a:r>
              <a:rPr lang="en-US" dirty="0"/>
              <a:t>Taken up by macrophages and exerts its activity against mycobacteria residing within the acidic environment of lysosomes.</a:t>
            </a:r>
            <a:br>
              <a:rPr lang="en-US" dirty="0"/>
            </a:br>
            <a:r>
              <a:rPr lang="en-US" dirty="0"/>
              <a:t>Pyrazinamide is converted to </a:t>
            </a:r>
            <a:r>
              <a:rPr lang="en-US" dirty="0" err="1"/>
              <a:t>pyrazinoic</a:t>
            </a:r>
            <a:r>
              <a:rPr lang="en-US" dirty="0"/>
              <a:t> acid (the active form of the drug) by mycobacterial </a:t>
            </a:r>
            <a:r>
              <a:rPr lang="en-US" dirty="0" err="1"/>
              <a:t>pyrazinamidase</a:t>
            </a:r>
            <a:r>
              <a:rPr lang="en-US" dirty="0"/>
              <a:t>.</a:t>
            </a:r>
          </a:p>
          <a:p>
            <a:pPr marL="0" indent="0">
              <a:buNone/>
            </a:pPr>
            <a:endParaRPr lang="en-US" dirty="0"/>
          </a:p>
          <a:p>
            <a:pPr marL="0" indent="0">
              <a:buNone/>
            </a:pPr>
            <a:r>
              <a:rPr lang="en-US" b="1" i="1" dirty="0"/>
              <a:t>Pharmacokinetic</a:t>
            </a:r>
            <a:endParaRPr lang="en-US" dirty="0"/>
          </a:p>
          <a:p>
            <a:r>
              <a:rPr lang="en-US" dirty="0"/>
              <a:t>Well absorbed from the gastrointestinal tract and widely distributed in body tissues, including inflamed meninges. The half-life is 8-11 hours. Metabolized by the liver, excreted by kidneys</a:t>
            </a:r>
          </a:p>
          <a:p>
            <a:endParaRPr lang="en-US" dirty="0"/>
          </a:p>
        </p:txBody>
      </p:sp>
    </p:spTree>
    <p:extLst>
      <p:ext uri="{BB962C8B-B14F-4D97-AF65-F5344CB8AC3E}">
        <p14:creationId xmlns:p14="http://schemas.microsoft.com/office/powerpoint/2010/main" val="4189920160"/>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3183"/>
            <a:ext cx="10515600" cy="5983780"/>
          </a:xfrm>
        </p:spPr>
        <p:txBody>
          <a:bodyPr>
            <a:normAutofit/>
          </a:bodyPr>
          <a:lstStyle/>
          <a:p>
            <a:pPr marL="0" indent="0">
              <a:buNone/>
            </a:pPr>
            <a:r>
              <a:rPr lang="en-US" b="1" dirty="0"/>
              <a:t>Mechanism of action</a:t>
            </a:r>
            <a:endParaRPr lang="en-US" dirty="0"/>
          </a:p>
          <a:p>
            <a:r>
              <a:rPr lang="en-US" dirty="0"/>
              <a:t>Inhibits growth of mycobacterium tuberculosis by decreasing the blood pH levels. </a:t>
            </a:r>
          </a:p>
          <a:p>
            <a:pPr marL="0" indent="0">
              <a:buNone/>
            </a:pPr>
            <a:endParaRPr lang="en-US" dirty="0"/>
          </a:p>
          <a:p>
            <a:pPr marL="0" indent="0">
              <a:buNone/>
            </a:pPr>
            <a:r>
              <a:rPr lang="en-US" b="1" dirty="0"/>
              <a:t>Adverse Reactions</a:t>
            </a:r>
            <a:br>
              <a:rPr lang="en-US" dirty="0"/>
            </a:br>
            <a:br>
              <a:rPr lang="en-US" dirty="0"/>
            </a:br>
            <a:r>
              <a:rPr lang="en-US" dirty="0"/>
              <a:t>Major adverse effects of pyrazinamide include hepatotoxicity (in 1-5% of patients), nausea, vomiting, drug fever, and </a:t>
            </a:r>
            <a:r>
              <a:rPr lang="en-US" dirty="0" err="1"/>
              <a:t>hyperuricemia</a:t>
            </a:r>
            <a:r>
              <a:rPr lang="en-US" dirty="0"/>
              <a:t> (may provoke acute gouty arthritis).</a:t>
            </a:r>
          </a:p>
          <a:p>
            <a:pPr marL="0" indent="0">
              <a:buNone/>
            </a:pPr>
            <a:r>
              <a:rPr lang="en-US" dirty="0"/>
              <a:t> </a:t>
            </a:r>
          </a:p>
          <a:p>
            <a:pPr marL="0" indent="0">
              <a:buNone/>
            </a:pPr>
            <a:r>
              <a:rPr lang="en-US" b="1" u="sng" dirty="0"/>
              <a:t>Contraindications</a:t>
            </a:r>
            <a:endParaRPr lang="en-US" b="1" dirty="0"/>
          </a:p>
          <a:p>
            <a:r>
              <a:rPr lang="en-US" dirty="0" err="1"/>
              <a:t>Pts</a:t>
            </a:r>
            <a:r>
              <a:rPr lang="en-US" dirty="0"/>
              <a:t> with acute gout - pyrazinamide</a:t>
            </a:r>
          </a:p>
          <a:p>
            <a:endParaRPr lang="en-US" dirty="0"/>
          </a:p>
        </p:txBody>
      </p:sp>
    </p:spTree>
    <p:extLst>
      <p:ext uri="{BB962C8B-B14F-4D97-AF65-F5344CB8AC3E}">
        <p14:creationId xmlns:p14="http://schemas.microsoft.com/office/powerpoint/2010/main" val="998966085"/>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0304"/>
            <a:ext cx="10515600" cy="6568226"/>
          </a:xfrm>
        </p:spPr>
        <p:txBody>
          <a:bodyPr>
            <a:normAutofit/>
          </a:bodyPr>
          <a:lstStyle/>
          <a:p>
            <a:pPr marL="0" lvl="0" indent="0">
              <a:buNone/>
            </a:pPr>
            <a:r>
              <a:rPr lang="en-US" b="1" dirty="0"/>
              <a:t>5) STREPTOMYCIN SULFATE </a:t>
            </a:r>
            <a:endParaRPr lang="en-US" dirty="0"/>
          </a:p>
          <a:p>
            <a:r>
              <a:rPr lang="en-US" dirty="0"/>
              <a:t>It is a second-line anti-TB drug</a:t>
            </a:r>
          </a:p>
          <a:p>
            <a:r>
              <a:rPr lang="en-US" dirty="0"/>
              <a:t>The typical adult dose is 1 g/d (15 mg/kg/d). </a:t>
            </a:r>
          </a:p>
          <a:p>
            <a:r>
              <a:rPr lang="en-US" dirty="0"/>
              <a:t>Very effective against </a:t>
            </a:r>
            <a:r>
              <a:rPr lang="en-US" i="1" dirty="0"/>
              <a:t>M. tuberculosis</a:t>
            </a:r>
            <a:r>
              <a:rPr lang="en-US" dirty="0"/>
              <a:t> . Most tubercle bacilli are inhibited by streptomycin, 1-10 mcg/mL, in vitro. Resistant strain develop in about 6 weeks if used alone.</a:t>
            </a:r>
          </a:p>
          <a:p>
            <a:pPr marL="0" indent="0">
              <a:buNone/>
            </a:pPr>
            <a:endParaRPr lang="en-US" dirty="0"/>
          </a:p>
          <a:p>
            <a:r>
              <a:rPr lang="en-US" b="1" i="1" dirty="0"/>
              <a:t>Pharmacokinetic</a:t>
            </a:r>
            <a:br>
              <a:rPr lang="en-US" dirty="0"/>
            </a:br>
            <a:r>
              <a:rPr lang="en-US" dirty="0"/>
              <a:t>Penetrates into cells poorly and is active mainly against extracellular tubercle bacilli. Streptomycin crosses the blood-brain barrier and achieves therapeutic concentrations with inflamed meninges.</a:t>
            </a:r>
            <a:br>
              <a:rPr lang="en-US" dirty="0"/>
            </a:br>
            <a:endParaRPr lang="en-US" dirty="0"/>
          </a:p>
        </p:txBody>
      </p:sp>
    </p:spTree>
    <p:extLst>
      <p:ext uri="{BB962C8B-B14F-4D97-AF65-F5344CB8AC3E}">
        <p14:creationId xmlns:p14="http://schemas.microsoft.com/office/powerpoint/2010/main" val="391630369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6516710"/>
          </a:xfrm>
        </p:spPr>
        <p:txBody>
          <a:bodyPr>
            <a:normAutofit lnSpcReduction="10000"/>
          </a:bodyPr>
          <a:lstStyle/>
          <a:p>
            <a:pPr marL="0" indent="0">
              <a:buNone/>
            </a:pPr>
            <a:r>
              <a:rPr lang="en-US" b="1" dirty="0"/>
              <a:t>Mechanism of action</a:t>
            </a:r>
            <a:endParaRPr lang="en-US" dirty="0"/>
          </a:p>
          <a:p>
            <a:r>
              <a:rPr lang="en-US" dirty="0"/>
              <a:t>Binds to negatively charged sites on the bacterial outer cell membrane disrupting cell integrity; Binds to bacterial ribosomal unit and inhibits protein synthesis. Both actions are bactericidal.</a:t>
            </a:r>
          </a:p>
          <a:p>
            <a:pPr marL="0" indent="0">
              <a:buNone/>
            </a:pPr>
            <a:endParaRPr lang="en-US" dirty="0"/>
          </a:p>
          <a:p>
            <a:pPr marL="0" indent="0">
              <a:buNone/>
            </a:pPr>
            <a:r>
              <a:rPr lang="en-US" b="1" dirty="0"/>
              <a:t>Clinical Use</a:t>
            </a:r>
            <a:br>
              <a:rPr lang="en-US" dirty="0"/>
            </a:br>
            <a:br>
              <a:rPr lang="en-US" dirty="0"/>
            </a:br>
            <a:r>
              <a:rPr lang="en-US" dirty="0"/>
              <a:t>Streptomycin sulfate is used when an injectable drug is needed or desirable(OD).</a:t>
            </a:r>
          </a:p>
          <a:p>
            <a:pPr lvl="0"/>
            <a:r>
              <a:rPr lang="en-US" dirty="0"/>
              <a:t>Individuals with severe, possibly life-threatening forms of tuberculosis, </a:t>
            </a:r>
            <a:r>
              <a:rPr lang="en-US" dirty="0" err="1"/>
              <a:t>eg</a:t>
            </a:r>
            <a:r>
              <a:rPr lang="en-US" dirty="0"/>
              <a:t>, meningitis and disseminated disease.</a:t>
            </a:r>
          </a:p>
          <a:p>
            <a:pPr lvl="0"/>
            <a:r>
              <a:rPr lang="en-US" dirty="0"/>
              <a:t>Treatment of infections resistant to other drugs. </a:t>
            </a:r>
          </a:p>
          <a:p>
            <a:r>
              <a:rPr lang="en-US" dirty="0"/>
              <a:t>Other drugs are always given in combination to prevent emergence of resistance.</a:t>
            </a:r>
            <a:br>
              <a:rPr lang="en-US" dirty="0"/>
            </a:br>
            <a:endParaRPr lang="en-US" dirty="0"/>
          </a:p>
        </p:txBody>
      </p:sp>
    </p:spTree>
    <p:extLst>
      <p:ext uri="{BB962C8B-B14F-4D97-AF65-F5344CB8AC3E}">
        <p14:creationId xmlns:p14="http://schemas.microsoft.com/office/powerpoint/2010/main" val="1218712484"/>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424"/>
            <a:ext cx="10515600" cy="6581105"/>
          </a:xfrm>
        </p:spPr>
        <p:txBody>
          <a:bodyPr>
            <a:normAutofit fontScale="92500" lnSpcReduction="10000"/>
          </a:bodyPr>
          <a:lstStyle/>
          <a:p>
            <a:pPr marL="0" indent="0">
              <a:buNone/>
            </a:pPr>
            <a:r>
              <a:rPr lang="en-US" b="1" dirty="0"/>
              <a:t>Adverse Reactions</a:t>
            </a:r>
            <a:br>
              <a:rPr lang="en-US" dirty="0"/>
            </a:br>
            <a:br>
              <a:rPr lang="en-US" dirty="0"/>
            </a:br>
            <a:r>
              <a:rPr lang="en-US" dirty="0"/>
              <a:t>Streptomycin is ototoxic and nephrotoxic. </a:t>
            </a:r>
          </a:p>
          <a:p>
            <a:r>
              <a:rPr lang="en-US" dirty="0"/>
              <a:t>Vertigo and hearing loss are the most common side effects and may be permanent. </a:t>
            </a:r>
          </a:p>
          <a:p>
            <a:r>
              <a:rPr lang="en-US" dirty="0"/>
              <a:t>Toxicity is dose-related, and the risk is increased in the elderly. </a:t>
            </a:r>
          </a:p>
          <a:p>
            <a:r>
              <a:rPr lang="en-US" b="1" i="1" dirty="0"/>
              <a:t>Sensitization phenomena</a:t>
            </a:r>
            <a:r>
              <a:rPr lang="en-US" dirty="0"/>
              <a:t> to both </a:t>
            </a:r>
            <a:r>
              <a:rPr lang="en-US" dirty="0" err="1"/>
              <a:t>pt</a:t>
            </a:r>
            <a:r>
              <a:rPr lang="en-US" dirty="0"/>
              <a:t> and nurse. Contact to face (swelling of eyelids- early sign) and hands when syringe is held at eye level to measure the exact dose.</a:t>
            </a:r>
          </a:p>
          <a:p>
            <a:r>
              <a:rPr lang="en-US" dirty="0"/>
              <a:t>Wear mask and gloves when handling large quantities of the drug. </a:t>
            </a:r>
          </a:p>
          <a:p>
            <a:pPr marL="0" indent="0">
              <a:buNone/>
            </a:pPr>
            <a:endParaRPr lang="en-US" dirty="0"/>
          </a:p>
          <a:p>
            <a:pPr marL="0" indent="0">
              <a:buNone/>
            </a:pPr>
            <a:r>
              <a:rPr lang="en-US" b="1" u="sng" dirty="0"/>
              <a:t>NB</a:t>
            </a:r>
            <a:endParaRPr lang="en-US" dirty="0"/>
          </a:p>
          <a:p>
            <a:r>
              <a:rPr lang="en-US" dirty="0"/>
              <a:t>As with all aminoglycosides, the dose must be adjusted according to renal function.</a:t>
            </a:r>
          </a:p>
          <a:p>
            <a:r>
              <a:rPr lang="en-US" dirty="0"/>
              <a:t>Toxicity can be reduced by limiting therapy to no more than 6 months whenever possible.</a:t>
            </a:r>
          </a:p>
          <a:p>
            <a:pPr marL="0" indent="0">
              <a:buNone/>
            </a:pPr>
            <a:endParaRPr lang="en-US" dirty="0"/>
          </a:p>
          <a:p>
            <a:endParaRPr lang="en-US" dirty="0"/>
          </a:p>
        </p:txBody>
      </p:sp>
    </p:spTree>
    <p:extLst>
      <p:ext uri="{BB962C8B-B14F-4D97-AF65-F5344CB8AC3E}">
        <p14:creationId xmlns:p14="http://schemas.microsoft.com/office/powerpoint/2010/main" val="24861348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14" y="321972"/>
            <a:ext cx="11475076" cy="6259131"/>
          </a:xfrm>
        </p:spPr>
        <p:txBody>
          <a:bodyPr/>
          <a:lstStyle/>
          <a:p>
            <a:r>
              <a:rPr lang="en-US" dirty="0"/>
              <a:t>To decrease the probability of the emergence of resistant organisms, compound drug therapy is a frequent strategy. This commonly involves:</a:t>
            </a:r>
          </a:p>
          <a:p>
            <a:r>
              <a:rPr lang="en-US" dirty="0"/>
              <a:t>An initial phase of treatment (about 2 months) with a combination of </a:t>
            </a:r>
            <a:r>
              <a:rPr lang="en-US" b="1" dirty="0"/>
              <a:t>Rifampicin, Isoniazid and Pyrazinamide</a:t>
            </a:r>
            <a:r>
              <a:rPr lang="en-US" dirty="0"/>
              <a:t> (plus Ethambutol if the organism is suspected to be resistant)(RHZE)</a:t>
            </a:r>
          </a:p>
          <a:p>
            <a:r>
              <a:rPr lang="en-US" dirty="0"/>
              <a:t>A second, continuation phase (about 4 months) of therapy with </a:t>
            </a:r>
            <a:r>
              <a:rPr lang="en-US" b="1" dirty="0"/>
              <a:t>Isoniazid and Rifampicin</a:t>
            </a:r>
            <a:r>
              <a:rPr lang="en-US" dirty="0"/>
              <a:t>-long-term treatment is needed for patients with Meningitis, bone/joint involvement or drug-resistant infection</a:t>
            </a:r>
          </a:p>
          <a:p>
            <a:pPr marL="0" indent="0">
              <a:buNone/>
            </a:pPr>
            <a:r>
              <a:rPr lang="en-US" b="1" dirty="0"/>
              <a:t>MDR</a:t>
            </a:r>
            <a:br>
              <a:rPr lang="en-US" dirty="0"/>
            </a:br>
            <a:r>
              <a:rPr lang="en-US" dirty="0"/>
              <a:t>Kanamycin</a:t>
            </a:r>
          </a:p>
          <a:p>
            <a:pPr marL="0" indent="0">
              <a:buNone/>
            </a:pPr>
            <a:r>
              <a:rPr lang="en-US" dirty="0"/>
              <a:t>Kapreomycin</a:t>
            </a:r>
          </a:p>
          <a:p>
            <a:pPr marL="0" indent="0">
              <a:buNone/>
            </a:pPr>
            <a:r>
              <a:rPr lang="en-US" dirty="0"/>
              <a:t>Pyrazinamide, Cycloserine, Prothionamide, Levofloxacin (first 8 months all, then ct with this for 12 months)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22546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a:extLst>
              <a:ext uri="{FF2B5EF4-FFF2-40B4-BE49-F238E27FC236}">
                <a16:creationId xmlns:a16="http://schemas.microsoft.com/office/drawing/2014/main" id="{987D941D-A1DC-43C0-BC1A-5C2B19D19ECE}"/>
              </a:ext>
            </a:extLst>
          </p:cNvPr>
          <p:cNvSpPr>
            <a:spLocks noGrp="1" noChangeArrowheads="1"/>
          </p:cNvSpPr>
          <p:nvPr>
            <p:ph type="title"/>
          </p:nvPr>
        </p:nvSpPr>
        <p:spPr/>
        <p:txBody>
          <a:bodyPr/>
          <a:lstStyle/>
          <a:p>
            <a:r>
              <a:rPr lang="en-US" altLang="en-US" dirty="0">
                <a:latin typeface="Century Gothic" panose="020B0502020202020204" pitchFamily="34" charset="0"/>
              </a:rPr>
              <a:t>Absorption</a:t>
            </a:r>
          </a:p>
        </p:txBody>
      </p:sp>
      <p:sp>
        <p:nvSpPr>
          <p:cNvPr id="585731" name="Rectangle 3">
            <a:extLst>
              <a:ext uri="{FF2B5EF4-FFF2-40B4-BE49-F238E27FC236}">
                <a16:creationId xmlns:a16="http://schemas.microsoft.com/office/drawing/2014/main" id="{2FC2C3FE-7EBA-431F-8A71-A60C786FBC16}"/>
              </a:ext>
            </a:extLst>
          </p:cNvPr>
          <p:cNvSpPr>
            <a:spLocks noGrp="1" noChangeArrowheads="1"/>
          </p:cNvSpPr>
          <p:nvPr>
            <p:ph type="body" idx="1"/>
          </p:nvPr>
        </p:nvSpPr>
        <p:spPr/>
        <p:txBody>
          <a:bodyPr>
            <a:normAutofit/>
          </a:bodyPr>
          <a:lstStyle/>
          <a:p>
            <a:r>
              <a:rPr lang="en-US" altLang="en-US" dirty="0"/>
              <a:t>It is the movement of drugs from their site of administration into the vascular bed which contains the blood and plasma and is where drug molecules travel to reach their site(s) of action</a:t>
            </a:r>
          </a:p>
          <a:p>
            <a:r>
              <a:rPr lang="en-US" altLang="en-US" dirty="0"/>
              <a:t>It can be affected by:</a:t>
            </a:r>
          </a:p>
          <a:p>
            <a:pPr marL="609600" indent="-609600">
              <a:buFont typeface="Wingdings" panose="05000000000000000000" pitchFamily="2" charset="2"/>
              <a:buChar char="Ø"/>
            </a:pPr>
            <a:r>
              <a:rPr lang="en-US" altLang="en-US" dirty="0"/>
              <a:t>Solubility</a:t>
            </a:r>
          </a:p>
          <a:p>
            <a:pPr marL="609600" indent="-609600">
              <a:buFont typeface="Wingdings" panose="05000000000000000000" pitchFamily="2" charset="2"/>
              <a:buChar char="Ø"/>
            </a:pPr>
            <a:r>
              <a:rPr lang="en-US" altLang="en-US" dirty="0" err="1"/>
              <a:t>bioavability</a:t>
            </a:r>
            <a:r>
              <a:rPr lang="en-US" altLang="en-US" dirty="0"/>
              <a:t>- the percentage of medication absorbed</a:t>
            </a:r>
          </a:p>
          <a:p>
            <a:pPr marL="609600" indent="-609600">
              <a:buFont typeface="Wingdings" panose="05000000000000000000" pitchFamily="2" charset="2"/>
              <a:buChar char="Ø"/>
            </a:pPr>
            <a:r>
              <a:rPr lang="en-US" altLang="en-US" dirty="0"/>
              <a:t>Pharmaceutical processing</a:t>
            </a:r>
          </a:p>
          <a:p>
            <a:pPr marL="609600" indent="-609600">
              <a:buFont typeface="Wingdings" panose="05000000000000000000" pitchFamily="2" charset="2"/>
              <a:buChar char="Ø"/>
            </a:pPr>
            <a:r>
              <a:rPr lang="en-US" altLang="en-US" dirty="0"/>
              <a:t>PH</a:t>
            </a:r>
          </a:p>
          <a:p>
            <a:pPr marL="609600" indent="-609600">
              <a:buFont typeface="Wingdings" panose="05000000000000000000" pitchFamily="2" charset="2"/>
              <a:buChar char="Ø"/>
            </a:pPr>
            <a:r>
              <a:rPr lang="en-US" altLang="en-US" dirty="0"/>
              <a:t>Presence or absence of food</a:t>
            </a:r>
          </a:p>
          <a:p>
            <a:pPr marL="0" indent="0">
              <a:buNone/>
            </a:pPr>
            <a:endParaRPr lang="en-US" altLang="en-US"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30806-3A82-4863-A116-E7E3AD8E2AE7}"/>
              </a:ext>
            </a:extLst>
          </p:cNvPr>
          <p:cNvSpPr>
            <a:spLocks noGrp="1"/>
          </p:cNvSpPr>
          <p:nvPr>
            <p:ph type="ctrTitle"/>
          </p:nvPr>
        </p:nvSpPr>
        <p:spPr/>
        <p:txBody>
          <a:bodyPr/>
          <a:lstStyle/>
          <a:p>
            <a:r>
              <a:rPr lang="en-US" dirty="0"/>
              <a:t>ANALGESICS</a:t>
            </a:r>
          </a:p>
        </p:txBody>
      </p:sp>
      <p:sp>
        <p:nvSpPr>
          <p:cNvPr id="3" name="Subtitle 2">
            <a:extLst>
              <a:ext uri="{FF2B5EF4-FFF2-40B4-BE49-F238E27FC236}">
                <a16:creationId xmlns:a16="http://schemas.microsoft.com/office/drawing/2014/main" id="{927F701E-1B62-4834-80F9-7BCB3FD7A8A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4480410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ANALGESICS</a:t>
            </a:r>
            <a:br>
              <a:rPr lang="en-US" dirty="0"/>
            </a:br>
            <a:endParaRPr lang="en-US" dirty="0"/>
          </a:p>
        </p:txBody>
      </p:sp>
      <p:sp>
        <p:nvSpPr>
          <p:cNvPr id="3" name="Content Placeholder 2"/>
          <p:cNvSpPr>
            <a:spLocks noGrp="1"/>
          </p:cNvSpPr>
          <p:nvPr>
            <p:ph idx="1"/>
          </p:nvPr>
        </p:nvSpPr>
        <p:spPr/>
        <p:txBody>
          <a:bodyPr>
            <a:normAutofit/>
          </a:bodyPr>
          <a:lstStyle/>
          <a:p>
            <a:r>
              <a:rPr lang="en-US" dirty="0"/>
              <a:t>Drug that relieves pain; act at various sites along the pain pathways:-</a:t>
            </a:r>
          </a:p>
          <a:p>
            <a:pPr lvl="0"/>
            <a:r>
              <a:rPr lang="en-US" dirty="0"/>
              <a:t>Act on the brain and spinal cord and reduce the appreciation of pain – site of action of </a:t>
            </a:r>
            <a:r>
              <a:rPr lang="en-US" dirty="0" err="1"/>
              <a:t>opioids</a:t>
            </a:r>
            <a:r>
              <a:rPr lang="en-US" dirty="0"/>
              <a:t> analgesics</a:t>
            </a:r>
          </a:p>
          <a:p>
            <a:pPr lvl="0"/>
            <a:r>
              <a:rPr lang="en-US" dirty="0"/>
              <a:t>Suppress conduction in nerves carrying impulses from the painful area. This is where local </a:t>
            </a:r>
            <a:r>
              <a:rPr lang="en-US" dirty="0" err="1"/>
              <a:t>anaesthetics</a:t>
            </a:r>
            <a:r>
              <a:rPr lang="en-US" dirty="0"/>
              <a:t> act.</a:t>
            </a:r>
          </a:p>
          <a:p>
            <a:endParaRPr lang="en-US" dirty="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lvl="0"/>
            <a:r>
              <a:rPr lang="en-US" dirty="0"/>
              <a:t>Reduce inflammation and other causes of pain in the painful area. Site of action of NSAIDs.</a:t>
            </a:r>
          </a:p>
          <a:p>
            <a:pPr marL="0" indent="0">
              <a:buNone/>
            </a:pPr>
            <a:r>
              <a:rPr lang="en-US" dirty="0"/>
              <a:t>Classified into:-</a:t>
            </a:r>
          </a:p>
          <a:p>
            <a:pPr lvl="0"/>
            <a:r>
              <a:rPr lang="en-US" dirty="0" err="1"/>
              <a:t>Opioid</a:t>
            </a:r>
            <a:r>
              <a:rPr lang="en-US" dirty="0"/>
              <a:t> analgesics</a:t>
            </a:r>
          </a:p>
          <a:p>
            <a:pPr lvl="0"/>
            <a:r>
              <a:rPr lang="en-US" dirty="0"/>
              <a:t>Non </a:t>
            </a:r>
            <a:r>
              <a:rPr lang="en-US" dirty="0" err="1"/>
              <a:t>opioids</a:t>
            </a:r>
            <a:r>
              <a:rPr lang="en-US" dirty="0"/>
              <a:t> analgesics</a:t>
            </a:r>
          </a:p>
          <a:p>
            <a:endParaRPr lang="en-US" dirty="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DB4AA2B-EDE3-4826-A26F-87E748B2EC59}"/>
              </a:ext>
            </a:extLst>
          </p:cNvPr>
          <p:cNvSpPr>
            <a:spLocks noGrp="1" noChangeArrowheads="1"/>
          </p:cNvSpPr>
          <p:nvPr>
            <p:ph type="title"/>
          </p:nvPr>
        </p:nvSpPr>
        <p:spPr>
          <a:xfrm>
            <a:off x="1524000" y="1"/>
            <a:ext cx="7772400" cy="1069975"/>
          </a:xfrm>
        </p:spPr>
        <p:txBody>
          <a:bodyPr/>
          <a:lstStyle/>
          <a:p>
            <a:pPr eaLnBrk="1" hangingPunct="1"/>
            <a:r>
              <a:rPr lang="en-US" altLang="en-US"/>
              <a:t>Opioids:  Mode of Action</a:t>
            </a:r>
          </a:p>
        </p:txBody>
      </p:sp>
      <p:sp>
        <p:nvSpPr>
          <p:cNvPr id="38915" name="Rectangle 3">
            <a:extLst>
              <a:ext uri="{FF2B5EF4-FFF2-40B4-BE49-F238E27FC236}">
                <a16:creationId xmlns:a16="http://schemas.microsoft.com/office/drawing/2014/main" id="{C8472C45-A126-4AD8-B1B9-A14BD8647C8B}"/>
              </a:ext>
            </a:extLst>
          </p:cNvPr>
          <p:cNvSpPr>
            <a:spLocks noGrp="1" noChangeArrowheads="1"/>
          </p:cNvSpPr>
          <p:nvPr>
            <p:ph type="body" idx="1"/>
          </p:nvPr>
        </p:nvSpPr>
        <p:spPr>
          <a:xfrm>
            <a:off x="821635" y="1268896"/>
            <a:ext cx="10548730" cy="4509052"/>
          </a:xfrm>
        </p:spPr>
        <p:txBody>
          <a:bodyPr/>
          <a:lstStyle/>
          <a:p>
            <a:pPr eaLnBrk="1" hangingPunct="1"/>
            <a:r>
              <a:rPr lang="en-US" altLang="en-US" dirty="0"/>
              <a:t>Bind to “opiate receptors” in brain &amp; 	spinal cord</a:t>
            </a:r>
          </a:p>
          <a:p>
            <a:pPr eaLnBrk="1" hangingPunct="1"/>
            <a:r>
              <a:rPr lang="en-US" altLang="en-US" dirty="0"/>
              <a:t>Mimic actions of natural </a:t>
            </a:r>
            <a:r>
              <a:rPr lang="en-US" altLang="en-US" i="1" dirty="0"/>
              <a:t>endorphins</a:t>
            </a:r>
          </a:p>
          <a:p>
            <a:pPr eaLnBrk="1" hangingPunct="1"/>
            <a:r>
              <a:rPr lang="en-US" altLang="en-US" dirty="0"/>
              <a:t>Stimulation of opiate receptors 	causes pain impulses to be 	depressed = pain perception ↓ or 	absent</a:t>
            </a:r>
          </a:p>
          <a:p>
            <a:pPr eaLnBrk="1" hangingPunct="1"/>
            <a:r>
              <a:rPr lang="en-US" altLang="en-US" dirty="0"/>
              <a:t>An “agonist” effect</a:t>
            </a:r>
          </a:p>
          <a:p>
            <a:pPr eaLnBrk="1" hangingPunct="1"/>
            <a:r>
              <a:rPr lang="en-US" altLang="en-US" dirty="0"/>
              <a:t>Also ↓ intestinal motility, ↓ respiration, 	↑ N&amp;V </a:t>
            </a:r>
          </a:p>
          <a:p>
            <a:pPr eaLnBrk="1" hangingPunct="1"/>
            <a:r>
              <a:rPr lang="en-US" altLang="en-US" dirty="0"/>
              <a:t>Vasodilatation, ↑ bladder tone</a:t>
            </a:r>
          </a:p>
          <a:p>
            <a:pPr eaLnBrk="1" hangingPunct="1"/>
            <a:endParaRPr lang="en-US" altLang="en-US" dirty="0"/>
          </a:p>
        </p:txBody>
      </p:sp>
    </p:spTree>
    <p:extLst>
      <p:ext uri="{BB962C8B-B14F-4D97-AF65-F5344CB8AC3E}">
        <p14:creationId xmlns:p14="http://schemas.microsoft.com/office/powerpoint/2010/main" val="2023465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9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Mechanism of action</a:t>
            </a:r>
            <a:r>
              <a:rPr lang="en-US" dirty="0"/>
              <a:t> </a:t>
            </a:r>
            <a:br>
              <a:rPr lang="en-US" dirty="0"/>
            </a:br>
            <a:endParaRPr lang="en-US" dirty="0"/>
          </a:p>
        </p:txBody>
      </p:sp>
      <p:sp>
        <p:nvSpPr>
          <p:cNvPr id="3" name="Content Placeholder 2"/>
          <p:cNvSpPr>
            <a:spLocks noGrp="1"/>
          </p:cNvSpPr>
          <p:nvPr>
            <p:ph idx="1"/>
          </p:nvPr>
        </p:nvSpPr>
        <p:spPr>
          <a:xfrm>
            <a:off x="543338" y="1348409"/>
            <a:ext cx="10628243" cy="4893365"/>
          </a:xfrm>
        </p:spPr>
        <p:txBody>
          <a:bodyPr>
            <a:normAutofit/>
          </a:bodyPr>
          <a:lstStyle/>
          <a:p>
            <a:r>
              <a:rPr lang="en-US" dirty="0" err="1"/>
              <a:t>Opioids</a:t>
            </a:r>
            <a:r>
              <a:rPr lang="en-US" dirty="0"/>
              <a:t> – Binds with opiate receptors in the spinal cord and higher levels of the CNS; which alters perception and emotional response to pain.</a:t>
            </a:r>
          </a:p>
          <a:p>
            <a:r>
              <a:rPr lang="en-US" dirty="0"/>
              <a:t>Partial agonists – Bind with mu receptors and inhibits reuptake of </a:t>
            </a:r>
            <a:r>
              <a:rPr lang="en-US" dirty="0" err="1"/>
              <a:t>norepinephrine</a:t>
            </a:r>
            <a:r>
              <a:rPr lang="en-US" dirty="0"/>
              <a:t> and serotonin accounting for analgesic effects.</a:t>
            </a:r>
          </a:p>
          <a:p>
            <a:r>
              <a:rPr lang="en-US" dirty="0"/>
              <a:t>Antagonist – antagonizes mu and opiate receptors in the CNS thus reversing the analgesia, hypotension, respiratory depression and sedation</a:t>
            </a:r>
          </a:p>
          <a:p>
            <a:endParaRPr lang="en-US" dirty="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8100"/>
            <a:ext cx="8229600" cy="563562"/>
          </a:xfrm>
        </p:spPr>
        <p:txBody>
          <a:bodyPr>
            <a:normAutofit fontScale="90000"/>
          </a:bodyPr>
          <a:lstStyle/>
          <a:p>
            <a:r>
              <a:rPr lang="en-US" dirty="0"/>
              <a:t>Cont..</a:t>
            </a:r>
          </a:p>
        </p:txBody>
      </p:sp>
      <p:sp>
        <p:nvSpPr>
          <p:cNvPr id="3" name="Content Placeholder 2"/>
          <p:cNvSpPr>
            <a:spLocks noGrp="1"/>
          </p:cNvSpPr>
          <p:nvPr>
            <p:ph idx="1"/>
          </p:nvPr>
        </p:nvSpPr>
        <p:spPr>
          <a:xfrm>
            <a:off x="1905000" y="914400"/>
            <a:ext cx="8686800" cy="5943600"/>
          </a:xfrm>
        </p:spPr>
        <p:txBody>
          <a:bodyPr>
            <a:normAutofit/>
          </a:bodyPr>
          <a:lstStyle/>
          <a:p>
            <a:pPr marL="0" indent="0">
              <a:buNone/>
            </a:pPr>
            <a:r>
              <a:rPr lang="en-US" b="1" dirty="0"/>
              <a:t>Opioids can be</a:t>
            </a:r>
            <a:r>
              <a:rPr lang="en-US" dirty="0"/>
              <a:t>:- either weak or strong</a:t>
            </a:r>
          </a:p>
          <a:p>
            <a:pPr marL="0" indent="0">
              <a:buNone/>
            </a:pPr>
            <a:r>
              <a:rPr lang="en-US" b="1" dirty="0"/>
              <a:t>Strong</a:t>
            </a:r>
            <a:r>
              <a:rPr lang="en-US" dirty="0"/>
              <a:t>-</a:t>
            </a:r>
            <a:r>
              <a:rPr lang="en-US" dirty="0" err="1"/>
              <a:t>Pethidine</a:t>
            </a:r>
            <a:r>
              <a:rPr lang="en-US" dirty="0"/>
              <a:t>, Morphine, </a:t>
            </a:r>
            <a:r>
              <a:rPr lang="en-US" dirty="0" err="1"/>
              <a:t>Fentanyl,Meperidine</a:t>
            </a:r>
            <a:endParaRPr lang="en-US" dirty="0"/>
          </a:p>
          <a:p>
            <a:pPr marL="0" indent="0">
              <a:buNone/>
            </a:pPr>
            <a:r>
              <a:rPr lang="en-US" b="1" dirty="0"/>
              <a:t>Weak-</a:t>
            </a:r>
            <a:r>
              <a:rPr lang="en-US" dirty="0"/>
              <a:t>Codeine Tramadol </a:t>
            </a:r>
            <a:r>
              <a:rPr lang="en-US" dirty="0" err="1"/>
              <a:t>Pentazocaine</a:t>
            </a:r>
            <a:endParaRPr lang="en-US" dirty="0"/>
          </a:p>
          <a:p>
            <a:pPr marL="0" indent="0">
              <a:buNone/>
            </a:pPr>
            <a:r>
              <a:rPr lang="en-US" b="1" dirty="0"/>
              <a:t>They are also either;</a:t>
            </a:r>
          </a:p>
          <a:p>
            <a:pPr lvl="0"/>
            <a:r>
              <a:rPr lang="en-US" dirty="0" err="1"/>
              <a:t>Opioid</a:t>
            </a:r>
            <a:r>
              <a:rPr lang="en-US" dirty="0"/>
              <a:t> agonist – morphine, </a:t>
            </a:r>
            <a:r>
              <a:rPr lang="en-US" dirty="0" err="1"/>
              <a:t>diamophine</a:t>
            </a:r>
            <a:r>
              <a:rPr lang="en-US" dirty="0"/>
              <a:t>, methadone, </a:t>
            </a:r>
            <a:r>
              <a:rPr lang="en-US" dirty="0" err="1"/>
              <a:t>pethidine</a:t>
            </a:r>
            <a:r>
              <a:rPr lang="en-US" dirty="0"/>
              <a:t> (</a:t>
            </a:r>
            <a:r>
              <a:rPr lang="en-US" dirty="0" err="1"/>
              <a:t>meperidine</a:t>
            </a:r>
            <a:r>
              <a:rPr lang="en-US" dirty="0"/>
              <a:t>) – 3-4hrs, codeine,   </a:t>
            </a:r>
            <a:r>
              <a:rPr lang="en-US" dirty="0" err="1"/>
              <a:t>dihydrocodeine</a:t>
            </a:r>
            <a:r>
              <a:rPr lang="en-US" dirty="0"/>
              <a:t>, </a:t>
            </a:r>
            <a:r>
              <a:rPr lang="en-US" dirty="0" err="1"/>
              <a:t>fentanyl</a:t>
            </a:r>
            <a:r>
              <a:rPr lang="en-US" dirty="0"/>
              <a:t> (</a:t>
            </a:r>
            <a:r>
              <a:rPr lang="en-US" dirty="0" err="1"/>
              <a:t>sulfentanil</a:t>
            </a:r>
            <a:r>
              <a:rPr lang="en-US" dirty="0"/>
              <a:t>, </a:t>
            </a:r>
            <a:r>
              <a:rPr lang="en-US" dirty="0" err="1"/>
              <a:t>alfentanil</a:t>
            </a:r>
            <a:r>
              <a:rPr lang="en-US" dirty="0"/>
              <a:t>, </a:t>
            </a:r>
            <a:r>
              <a:rPr lang="en-US" dirty="0" err="1"/>
              <a:t>remifentanil</a:t>
            </a:r>
            <a:r>
              <a:rPr lang="en-US" dirty="0"/>
              <a:t>).</a:t>
            </a:r>
          </a:p>
          <a:p>
            <a:pPr lvl="0"/>
            <a:r>
              <a:rPr lang="en-US" dirty="0"/>
              <a:t>Partial agonist – </a:t>
            </a:r>
            <a:r>
              <a:rPr lang="en-US" dirty="0" err="1"/>
              <a:t>Buprenorphine</a:t>
            </a:r>
            <a:r>
              <a:rPr lang="en-US" dirty="0"/>
              <a:t>, </a:t>
            </a:r>
            <a:r>
              <a:rPr lang="en-US" dirty="0" err="1"/>
              <a:t>meptazinol</a:t>
            </a:r>
            <a:r>
              <a:rPr lang="en-US" dirty="0"/>
              <a:t>, </a:t>
            </a:r>
            <a:r>
              <a:rPr lang="en-US" dirty="0" err="1"/>
              <a:t>nalbuphine</a:t>
            </a:r>
            <a:r>
              <a:rPr lang="en-US" dirty="0"/>
              <a:t>, </a:t>
            </a:r>
            <a:r>
              <a:rPr lang="en-US" dirty="0" err="1"/>
              <a:t>tramadol</a:t>
            </a:r>
            <a:r>
              <a:rPr lang="en-US" dirty="0"/>
              <a:t> (7-8hrs)</a:t>
            </a:r>
          </a:p>
          <a:p>
            <a:pPr lvl="0"/>
            <a:r>
              <a:rPr lang="en-US" dirty="0" err="1"/>
              <a:t>Opioid</a:t>
            </a:r>
            <a:r>
              <a:rPr lang="en-US" dirty="0"/>
              <a:t> antagonists – </a:t>
            </a:r>
            <a:r>
              <a:rPr lang="en-US" dirty="0" err="1"/>
              <a:t>Naloxone</a:t>
            </a:r>
            <a:r>
              <a:rPr lang="en-US" dirty="0"/>
              <a:t> (</a:t>
            </a:r>
            <a:r>
              <a:rPr lang="en-US" dirty="0" err="1"/>
              <a:t>narcan</a:t>
            </a:r>
            <a:r>
              <a:rPr lang="en-US" dirty="0"/>
              <a:t>), </a:t>
            </a:r>
            <a:r>
              <a:rPr lang="en-US" dirty="0" err="1"/>
              <a:t>naltrexone</a:t>
            </a:r>
            <a:r>
              <a:rPr lang="en-US" dirty="0"/>
              <a:t>, </a:t>
            </a:r>
            <a:r>
              <a:rPr lang="en-US" dirty="0" err="1"/>
              <a:t>nalmefene</a:t>
            </a:r>
            <a:endParaRPr lang="en-US" dirty="0"/>
          </a:p>
          <a:p>
            <a:endParaRPr lang="en-US" dirty="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Pharmacokinetic</a:t>
            </a:r>
            <a:br>
              <a:rPr lang="en-US" dirty="0"/>
            </a:br>
            <a:endParaRPr lang="en-US" dirty="0"/>
          </a:p>
        </p:txBody>
      </p:sp>
      <p:sp>
        <p:nvSpPr>
          <p:cNvPr id="3" name="Content Placeholder 2"/>
          <p:cNvSpPr>
            <a:spLocks noGrp="1"/>
          </p:cNvSpPr>
          <p:nvPr>
            <p:ph idx="1"/>
          </p:nvPr>
        </p:nvSpPr>
        <p:spPr/>
        <p:txBody>
          <a:bodyPr/>
          <a:lstStyle/>
          <a:p>
            <a:r>
              <a:rPr lang="en-US" dirty="0"/>
              <a:t>Well absorbed after oral, </a:t>
            </a:r>
            <a:r>
              <a:rPr lang="en-US" dirty="0" err="1"/>
              <a:t>Im</a:t>
            </a:r>
            <a:r>
              <a:rPr lang="en-US" dirty="0"/>
              <a:t> and SC administration, Protein binding vary. Distributed to most tissues but remain highly perfused  eg liver, kidney and brain. Metabolized by liver. Excreted in urine</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p>
        </p:txBody>
      </p:sp>
      <p:sp>
        <p:nvSpPr>
          <p:cNvPr id="3" name="Content Placeholder 2"/>
          <p:cNvSpPr>
            <a:spLocks noGrp="1"/>
          </p:cNvSpPr>
          <p:nvPr>
            <p:ph idx="1"/>
          </p:nvPr>
        </p:nvSpPr>
        <p:spPr/>
        <p:txBody>
          <a:bodyPr/>
          <a:lstStyle/>
          <a:p>
            <a:r>
              <a:rPr lang="en-US" dirty="0" err="1"/>
              <a:t>Mx</a:t>
            </a:r>
            <a:r>
              <a:rPr lang="en-US" dirty="0"/>
              <a:t> of moderate to severe pain (preoperatively and postoperatively)</a:t>
            </a:r>
          </a:p>
          <a:p>
            <a:pPr lvl="0"/>
            <a:r>
              <a:rPr lang="en-US" dirty="0"/>
              <a:t>Cough – codeine syrup</a:t>
            </a:r>
          </a:p>
          <a:p>
            <a:pPr lvl="0"/>
            <a:r>
              <a:rPr lang="en-US" dirty="0" err="1"/>
              <a:t>Mx</a:t>
            </a:r>
            <a:r>
              <a:rPr lang="en-US" dirty="0"/>
              <a:t> of respiratory depression induced by </a:t>
            </a:r>
            <a:r>
              <a:rPr lang="en-US" dirty="0" err="1"/>
              <a:t>opioids</a:t>
            </a:r>
            <a:r>
              <a:rPr lang="en-US" dirty="0"/>
              <a:t> - antagonists.</a:t>
            </a:r>
          </a:p>
          <a:p>
            <a:pPr lvl="0"/>
            <a:r>
              <a:rPr lang="en-US" dirty="0" err="1"/>
              <a:t>Mx</a:t>
            </a:r>
            <a:r>
              <a:rPr lang="en-US" dirty="0"/>
              <a:t> of asphyxia </a:t>
            </a:r>
            <a:r>
              <a:rPr lang="en-US" dirty="0" err="1"/>
              <a:t>neonatorum</a:t>
            </a:r>
            <a:r>
              <a:rPr lang="en-US" dirty="0"/>
              <a:t>, coma and hypotension – antagonists  (</a:t>
            </a:r>
            <a:r>
              <a:rPr lang="en-US" dirty="0" err="1"/>
              <a:t>naloxone</a:t>
            </a:r>
            <a:r>
              <a:rPr lang="en-US" dirty="0"/>
              <a:t>)</a:t>
            </a:r>
          </a:p>
          <a:p>
            <a:endParaRPr lang="en-US"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FFECTS OF OPIOID USE</a:t>
            </a:r>
            <a:br>
              <a:rPr lang="en-US" dirty="0"/>
            </a:br>
            <a:endParaRPr lang="en-US" dirty="0"/>
          </a:p>
        </p:txBody>
      </p:sp>
      <p:sp>
        <p:nvSpPr>
          <p:cNvPr id="3" name="Content Placeholder 2"/>
          <p:cNvSpPr>
            <a:spLocks noGrp="1"/>
          </p:cNvSpPr>
          <p:nvPr>
            <p:ph idx="1"/>
          </p:nvPr>
        </p:nvSpPr>
        <p:spPr/>
        <p:txBody>
          <a:bodyPr/>
          <a:lstStyle/>
          <a:p>
            <a:pPr marL="0" indent="0">
              <a:buNone/>
            </a:pPr>
            <a:r>
              <a:rPr lang="en-US" b="1" i="1" dirty="0"/>
              <a:t>CNS effects</a:t>
            </a:r>
            <a:endParaRPr lang="en-US" dirty="0"/>
          </a:p>
          <a:p>
            <a:pPr lvl="0"/>
            <a:r>
              <a:rPr lang="en-US" dirty="0"/>
              <a:t>Analgesia</a:t>
            </a:r>
          </a:p>
          <a:p>
            <a:pPr lvl="0"/>
            <a:r>
              <a:rPr lang="en-US" dirty="0"/>
              <a:t>Respiratory depression</a:t>
            </a:r>
          </a:p>
          <a:p>
            <a:pPr lvl="0"/>
            <a:r>
              <a:rPr lang="en-US" dirty="0"/>
              <a:t>Depress cough </a:t>
            </a:r>
            <a:r>
              <a:rPr lang="en-US" dirty="0" err="1"/>
              <a:t>centres</a:t>
            </a:r>
            <a:endParaRPr lang="en-US" dirty="0"/>
          </a:p>
          <a:p>
            <a:pPr lvl="0"/>
            <a:r>
              <a:rPr lang="en-US" dirty="0" err="1"/>
              <a:t>Anaesthesia</a:t>
            </a:r>
            <a:r>
              <a:rPr lang="en-US" dirty="0"/>
              <a:t> - Mild hypnotics (drowsiness and sleep)</a:t>
            </a:r>
          </a:p>
          <a:p>
            <a:endParaRPr lang="en-US"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CNS stimulant effects</a:t>
            </a:r>
            <a:br>
              <a:rPr lang="en-US" dirty="0"/>
            </a:br>
            <a:endParaRPr lang="en-US" dirty="0"/>
          </a:p>
        </p:txBody>
      </p:sp>
      <p:sp>
        <p:nvSpPr>
          <p:cNvPr id="3" name="Content Placeholder 2"/>
          <p:cNvSpPr>
            <a:spLocks noGrp="1"/>
          </p:cNvSpPr>
          <p:nvPr>
            <p:ph idx="1"/>
          </p:nvPr>
        </p:nvSpPr>
        <p:spPr/>
        <p:txBody>
          <a:bodyPr/>
          <a:lstStyle/>
          <a:p>
            <a:pPr lvl="0"/>
            <a:r>
              <a:rPr lang="en-US" dirty="0"/>
              <a:t>Nausea/ vomit</a:t>
            </a:r>
          </a:p>
          <a:p>
            <a:pPr lvl="0"/>
            <a:r>
              <a:rPr lang="en-US" dirty="0" err="1"/>
              <a:t>Miosis</a:t>
            </a:r>
            <a:r>
              <a:rPr lang="en-US" dirty="0"/>
              <a:t> (Constrict pupil) – effect on 3</a:t>
            </a:r>
            <a:r>
              <a:rPr lang="en-US" baseline="30000" dirty="0"/>
              <a:t>rd</a:t>
            </a:r>
            <a:r>
              <a:rPr lang="en-US" dirty="0"/>
              <a:t> nerve.</a:t>
            </a:r>
          </a:p>
          <a:p>
            <a:pPr lvl="0"/>
            <a:r>
              <a:rPr lang="en-US" dirty="0" err="1"/>
              <a:t>Bradycardia</a:t>
            </a:r>
            <a:r>
              <a:rPr lang="en-US" dirty="0"/>
              <a:t> and hypotension – stimulates </a:t>
            </a:r>
            <a:r>
              <a:rPr lang="en-US" dirty="0" err="1"/>
              <a:t>vagus</a:t>
            </a:r>
            <a:r>
              <a:rPr lang="en-US" dirty="0"/>
              <a:t> nerve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a:extLst>
              <a:ext uri="{FF2B5EF4-FFF2-40B4-BE49-F238E27FC236}">
                <a16:creationId xmlns:a16="http://schemas.microsoft.com/office/drawing/2014/main" id="{818417A3-03E5-41BA-9BF2-720781DA8307}"/>
              </a:ext>
            </a:extLst>
          </p:cNvPr>
          <p:cNvSpPr>
            <a:spLocks noGrp="1" noChangeArrowheads="1"/>
          </p:cNvSpPr>
          <p:nvPr>
            <p:ph type="title"/>
          </p:nvPr>
        </p:nvSpPr>
        <p:spPr/>
        <p:txBody>
          <a:bodyPr/>
          <a:lstStyle/>
          <a:p>
            <a:r>
              <a:rPr lang="en-US" altLang="en-US" dirty="0" err="1"/>
              <a:t>Ctied</a:t>
            </a:r>
            <a:r>
              <a:rPr lang="en-US" altLang="en-US" dirty="0"/>
              <a:t> </a:t>
            </a:r>
          </a:p>
        </p:txBody>
      </p:sp>
      <p:sp>
        <p:nvSpPr>
          <p:cNvPr id="587779" name="Rectangle 3">
            <a:extLst>
              <a:ext uri="{FF2B5EF4-FFF2-40B4-BE49-F238E27FC236}">
                <a16:creationId xmlns:a16="http://schemas.microsoft.com/office/drawing/2014/main" id="{930D1B10-8F06-40C9-B05B-03C39D3DF933}"/>
              </a:ext>
            </a:extLst>
          </p:cNvPr>
          <p:cNvSpPr>
            <a:spLocks noGrp="1" noChangeArrowheads="1"/>
          </p:cNvSpPr>
          <p:nvPr>
            <p:ph type="body" idx="1"/>
          </p:nvPr>
        </p:nvSpPr>
        <p:spPr/>
        <p:txBody>
          <a:bodyPr/>
          <a:lstStyle/>
          <a:p>
            <a:pPr marL="609600" indent="-609600">
              <a:buFont typeface="Wingdings" panose="05000000000000000000" pitchFamily="2" charset="2"/>
              <a:buChar char="Ø"/>
            </a:pPr>
            <a:r>
              <a:rPr lang="en-US" altLang="en-US" dirty="0"/>
              <a:t>Drug concentration</a:t>
            </a:r>
          </a:p>
          <a:p>
            <a:pPr marL="609600" indent="-609600">
              <a:buFont typeface="Wingdings" panose="05000000000000000000" pitchFamily="2" charset="2"/>
              <a:buChar char="Ø"/>
            </a:pPr>
            <a:r>
              <a:rPr lang="en-US" altLang="en-US" dirty="0"/>
              <a:t>Circulation to the absorption site</a:t>
            </a:r>
          </a:p>
          <a:p>
            <a:pPr>
              <a:buFont typeface="Wingdings" panose="05000000000000000000" pitchFamily="2" charset="2"/>
              <a:buChar char="Ø"/>
            </a:pPr>
            <a:r>
              <a:rPr lang="en-US" altLang="en-US" dirty="0"/>
              <a:t>The absorbing surface</a:t>
            </a:r>
          </a:p>
          <a:p>
            <a:pPr>
              <a:buFont typeface="Wingdings" panose="05000000000000000000" pitchFamily="2" charset="2"/>
              <a:buChar char="Ø"/>
            </a:pPr>
            <a:r>
              <a:rPr lang="en-US" altLang="en-US" dirty="0"/>
              <a:t>The route of administration</a:t>
            </a:r>
          </a:p>
          <a:p>
            <a:pPr>
              <a:buFont typeface="Wingdings" panose="05000000000000000000" pitchFamily="2" charset="2"/>
              <a:buNone/>
            </a:pPr>
            <a:r>
              <a:rPr lang="en-US" altLang="en-US" b="1" dirty="0">
                <a:latin typeface="Century Gothic" panose="020B0502020202020204" pitchFamily="34" charset="0"/>
              </a:rPr>
              <a:t>These factors are important considerations in the selection of a drug’s route of administration</a:t>
            </a: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Peripheral effects</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Constipation – decreased peristaltic activity of the bowel and increase tone.</a:t>
            </a:r>
          </a:p>
          <a:p>
            <a:pPr lvl="0"/>
            <a:r>
              <a:rPr lang="en-US" dirty="0"/>
              <a:t>Decrease renal function</a:t>
            </a:r>
          </a:p>
          <a:p>
            <a:pPr lvl="0"/>
            <a:r>
              <a:rPr lang="en-US" dirty="0" err="1"/>
              <a:t>Bronchoconstriction</a:t>
            </a:r>
            <a:r>
              <a:rPr lang="en-US" dirty="0"/>
              <a:t> – histamine release.</a:t>
            </a:r>
          </a:p>
          <a:p>
            <a:endParaRPr lang="en-US"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indent="0">
              <a:buNone/>
            </a:pPr>
            <a:r>
              <a:rPr lang="en-US" b="1" dirty="0"/>
              <a:t>Side effects</a:t>
            </a:r>
            <a:endParaRPr lang="en-US" dirty="0"/>
          </a:p>
          <a:p>
            <a:pPr lvl="0"/>
            <a:r>
              <a:rPr lang="en-US" dirty="0"/>
              <a:t>Restlessness</a:t>
            </a:r>
          </a:p>
          <a:p>
            <a:pPr lvl="0"/>
            <a:r>
              <a:rPr lang="en-US" dirty="0"/>
              <a:t>Hyperactivity</a:t>
            </a:r>
          </a:p>
          <a:p>
            <a:pPr lvl="0"/>
            <a:r>
              <a:rPr lang="en-US" dirty="0"/>
              <a:t>Nausea and Vomiting</a:t>
            </a:r>
          </a:p>
          <a:p>
            <a:pPr lvl="0"/>
            <a:r>
              <a:rPr lang="en-US" dirty="0"/>
              <a:t>Constipation</a:t>
            </a:r>
          </a:p>
          <a:p>
            <a:pPr>
              <a:buNone/>
            </a:pPr>
            <a:endParaRPr lang="en-US" dirty="0"/>
          </a:p>
          <a:p>
            <a:endParaRPr lang="en-US" dirty="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Adverse effects</a:t>
            </a:r>
            <a:br>
              <a:rPr lang="en-US" dirty="0"/>
            </a:br>
            <a:endParaRPr lang="en-US" dirty="0"/>
          </a:p>
        </p:txBody>
      </p:sp>
      <p:sp>
        <p:nvSpPr>
          <p:cNvPr id="3" name="Content Placeholder 2"/>
          <p:cNvSpPr>
            <a:spLocks noGrp="1"/>
          </p:cNvSpPr>
          <p:nvPr>
            <p:ph idx="1"/>
          </p:nvPr>
        </p:nvSpPr>
        <p:spPr/>
        <p:txBody>
          <a:bodyPr/>
          <a:lstStyle/>
          <a:p>
            <a:pPr lvl="0"/>
            <a:r>
              <a:rPr lang="en-US" dirty="0"/>
              <a:t>Tolerance</a:t>
            </a:r>
          </a:p>
          <a:p>
            <a:pPr lvl="0"/>
            <a:r>
              <a:rPr lang="en-US" dirty="0"/>
              <a:t>Dependence</a:t>
            </a:r>
          </a:p>
          <a:p>
            <a:pPr lvl="0"/>
            <a:r>
              <a:rPr lang="en-US" dirty="0"/>
              <a:t>Postural hypotension</a:t>
            </a:r>
          </a:p>
          <a:p>
            <a:pPr lvl="0"/>
            <a:r>
              <a:rPr lang="en-US" dirty="0"/>
              <a:t>Urinary retention</a:t>
            </a:r>
          </a:p>
          <a:p>
            <a:pPr lvl="0"/>
            <a:r>
              <a:rPr lang="en-US" dirty="0"/>
              <a:t>Increased intracranial pressure</a:t>
            </a:r>
          </a:p>
          <a:p>
            <a:endParaRPr lang="en-US" dirty="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028E00A-0192-47E5-8181-2D23E0397BA1}"/>
              </a:ext>
            </a:extLst>
          </p:cNvPr>
          <p:cNvSpPr>
            <a:spLocks noGrp="1" noChangeArrowheads="1"/>
          </p:cNvSpPr>
          <p:nvPr>
            <p:ph type="title"/>
          </p:nvPr>
        </p:nvSpPr>
        <p:spPr/>
        <p:txBody>
          <a:bodyPr/>
          <a:lstStyle/>
          <a:p>
            <a:pPr eaLnBrk="1" hangingPunct="1"/>
            <a:r>
              <a:rPr lang="en-US" altLang="en-US" dirty="0"/>
              <a:t>Narcotic Opioids </a:t>
            </a:r>
            <a:br>
              <a:rPr lang="en-US" altLang="en-US" dirty="0"/>
            </a:br>
            <a:r>
              <a:rPr lang="en-US" altLang="en-US" i="1" dirty="0"/>
              <a:t>Morphine</a:t>
            </a:r>
          </a:p>
        </p:txBody>
      </p:sp>
      <p:sp>
        <p:nvSpPr>
          <p:cNvPr id="40963" name="Rectangle 3">
            <a:extLst>
              <a:ext uri="{FF2B5EF4-FFF2-40B4-BE49-F238E27FC236}">
                <a16:creationId xmlns:a16="http://schemas.microsoft.com/office/drawing/2014/main" id="{50706892-53D4-4A09-B95A-92D6A78CDC9B}"/>
              </a:ext>
            </a:extLst>
          </p:cNvPr>
          <p:cNvSpPr>
            <a:spLocks noGrp="1" noChangeArrowheads="1"/>
          </p:cNvSpPr>
          <p:nvPr>
            <p:ph type="body" idx="1"/>
          </p:nvPr>
        </p:nvSpPr>
        <p:spPr>
          <a:xfrm>
            <a:off x="583095" y="1600200"/>
            <a:ext cx="10654747" cy="5257800"/>
          </a:xfrm>
        </p:spPr>
        <p:txBody>
          <a:bodyPr/>
          <a:lstStyle/>
          <a:p>
            <a:pPr eaLnBrk="1" hangingPunct="1">
              <a:lnSpc>
                <a:spcPct val="90000"/>
              </a:lnSpc>
            </a:pPr>
            <a:r>
              <a:rPr lang="en-US" altLang="en-US" dirty="0"/>
              <a:t>Most powerful opioid analgesic</a:t>
            </a:r>
            <a:r>
              <a:rPr lang="en-US" altLang="en-US" i="1" dirty="0"/>
              <a:t> </a:t>
            </a:r>
          </a:p>
          <a:p>
            <a:pPr eaLnBrk="1" hangingPunct="1">
              <a:lnSpc>
                <a:spcPct val="90000"/>
              </a:lnSpc>
            </a:pPr>
            <a:r>
              <a:rPr lang="en-US" altLang="en-US" dirty="0"/>
              <a:t>Metabolized in liver, excreted by kidneys</a:t>
            </a:r>
          </a:p>
          <a:p>
            <a:pPr eaLnBrk="1" hangingPunct="1">
              <a:lnSpc>
                <a:spcPct val="90000"/>
              </a:lnSpc>
            </a:pPr>
            <a:r>
              <a:rPr lang="en-US" altLang="en-US" dirty="0"/>
              <a:t>Wide distribution: crosses placenta  (can ↓ neonatal respirations)</a:t>
            </a:r>
          </a:p>
          <a:p>
            <a:pPr eaLnBrk="1" hangingPunct="1">
              <a:lnSpc>
                <a:spcPct val="90000"/>
              </a:lnSpc>
            </a:pPr>
            <a:r>
              <a:rPr lang="en-US" altLang="en-US" dirty="0"/>
              <a:t>Peak action:  </a:t>
            </a:r>
          </a:p>
          <a:p>
            <a:pPr lvl="1" eaLnBrk="1" hangingPunct="1">
              <a:lnSpc>
                <a:spcPct val="90000"/>
              </a:lnSpc>
            </a:pPr>
            <a:r>
              <a:rPr lang="en-US" altLang="en-US" dirty="0"/>
              <a:t>30 minutes (IM, IV)  	60 minutes (PO)</a:t>
            </a:r>
            <a:endParaRPr lang="en-US" altLang="en-US" i="1" dirty="0"/>
          </a:p>
          <a:p>
            <a:pPr eaLnBrk="1" hangingPunct="1">
              <a:lnSpc>
                <a:spcPct val="90000"/>
              </a:lnSpc>
            </a:pPr>
            <a:r>
              <a:rPr lang="en-US" altLang="en-US" u="sng" dirty="0"/>
              <a:t>Dose</a:t>
            </a:r>
            <a:r>
              <a:rPr lang="en-US" altLang="en-US" dirty="0"/>
              <a:t>:  </a:t>
            </a:r>
          </a:p>
          <a:p>
            <a:pPr lvl="1" eaLnBrk="1" hangingPunct="1">
              <a:lnSpc>
                <a:spcPct val="90000"/>
              </a:lnSpc>
            </a:pPr>
            <a:r>
              <a:rPr lang="en-US" altLang="en-US" dirty="0"/>
              <a:t>PO, SQ, IM, IV, transdermal</a:t>
            </a:r>
          </a:p>
          <a:p>
            <a:pPr lvl="1" eaLnBrk="1" hangingPunct="1">
              <a:lnSpc>
                <a:spcPct val="90000"/>
              </a:lnSpc>
            </a:pPr>
            <a:r>
              <a:rPr lang="en-US" altLang="en-US" dirty="0"/>
              <a:t>PO:  30 mg q 3-4h    </a:t>
            </a:r>
          </a:p>
          <a:p>
            <a:pPr lvl="1" eaLnBrk="1" hangingPunct="1">
              <a:lnSpc>
                <a:spcPct val="90000"/>
              </a:lnSpc>
            </a:pPr>
            <a:r>
              <a:rPr lang="en-US" altLang="en-US" dirty="0"/>
              <a:t>SQ/IM/IV:  10 mg q 3-4h</a:t>
            </a:r>
          </a:p>
          <a:p>
            <a:pPr lvl="1" eaLnBrk="1" hangingPunct="1">
              <a:lnSpc>
                <a:spcPct val="90000"/>
              </a:lnSpc>
            </a:pPr>
            <a:r>
              <a:rPr lang="en-US" altLang="en-US" dirty="0"/>
              <a:t>IV, IM most reliable routes </a:t>
            </a:r>
          </a:p>
          <a:p>
            <a:pPr lvl="2" eaLnBrk="1" hangingPunct="1">
              <a:lnSpc>
                <a:spcPct val="90000"/>
              </a:lnSpc>
            </a:pPr>
            <a:r>
              <a:rPr lang="en-US" altLang="en-US" dirty="0"/>
              <a:t>(avoids </a:t>
            </a:r>
            <a:r>
              <a:rPr lang="en-US" altLang="en-US" i="1" dirty="0"/>
              <a:t>first-pass effect</a:t>
            </a:r>
            <a:r>
              <a:rPr lang="en-US" altLang="en-US"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6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6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096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096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40963">
                                            <p:txEl>
                                              <p:pRg st="9" end="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096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C1DEBAD-855E-477E-A148-1AD5557631A5}"/>
              </a:ext>
            </a:extLst>
          </p:cNvPr>
          <p:cNvSpPr>
            <a:spLocks noGrp="1" noChangeArrowheads="1"/>
          </p:cNvSpPr>
          <p:nvPr>
            <p:ph type="title"/>
          </p:nvPr>
        </p:nvSpPr>
        <p:spPr/>
        <p:txBody>
          <a:bodyPr/>
          <a:lstStyle/>
          <a:p>
            <a:pPr eaLnBrk="1" hangingPunct="1"/>
            <a:r>
              <a:rPr lang="en-US" altLang="en-US" dirty="0" err="1"/>
              <a:t>Ctied</a:t>
            </a:r>
            <a:r>
              <a:rPr lang="en-US" altLang="en-US" dirty="0"/>
              <a:t> </a:t>
            </a:r>
          </a:p>
        </p:txBody>
      </p:sp>
      <p:sp>
        <p:nvSpPr>
          <p:cNvPr id="44035" name="Rectangle 3">
            <a:extLst>
              <a:ext uri="{FF2B5EF4-FFF2-40B4-BE49-F238E27FC236}">
                <a16:creationId xmlns:a16="http://schemas.microsoft.com/office/drawing/2014/main" id="{822F6275-1AD1-44D8-AF46-B49906C3CE6B}"/>
              </a:ext>
            </a:extLst>
          </p:cNvPr>
          <p:cNvSpPr>
            <a:spLocks noGrp="1" noChangeArrowheads="1"/>
          </p:cNvSpPr>
          <p:nvPr>
            <p:ph type="body" idx="1"/>
          </p:nvPr>
        </p:nvSpPr>
        <p:spPr/>
        <p:txBody>
          <a:bodyPr>
            <a:normAutofit/>
          </a:bodyPr>
          <a:lstStyle/>
          <a:p>
            <a:r>
              <a:rPr lang="en-US" altLang="en-US" dirty="0"/>
              <a:t>Therapeutic Uses</a:t>
            </a:r>
          </a:p>
          <a:p>
            <a:pPr lvl="1"/>
            <a:r>
              <a:rPr lang="en-US" altLang="en-US" sz="2800" dirty="0"/>
              <a:t>For relief of severe pain in 	acute, chronic, and terminal 	illnesses</a:t>
            </a:r>
          </a:p>
          <a:p>
            <a:pPr lvl="1"/>
            <a:r>
              <a:rPr lang="en-US" altLang="en-US" sz="2800" dirty="0"/>
              <a:t>To reduce patient anxieties:  euphoric, tranquilizing effect</a:t>
            </a:r>
          </a:p>
          <a:p>
            <a:pPr lvl="1"/>
            <a:r>
              <a:rPr lang="en-US" altLang="en-US" sz="2800" dirty="0"/>
              <a:t>For treating LVF, pulmonary </a:t>
            </a:r>
            <a:r>
              <a:rPr lang="en-US" altLang="en-US" sz="2800" dirty="0" err="1"/>
              <a:t>oedema</a:t>
            </a:r>
            <a:r>
              <a:rPr lang="en-US" altLang="en-US" sz="2800" dirty="0"/>
              <a:t>:  vasodilatation</a:t>
            </a:r>
          </a:p>
          <a:p>
            <a:pPr lvl="1"/>
            <a:r>
              <a:rPr lang="en-US" altLang="en-US" sz="2800" dirty="0"/>
              <a:t>For ↓ cough (in some cough mixtures)</a:t>
            </a:r>
          </a:p>
          <a:p>
            <a:pPr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0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0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0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A0E1430-B212-40CF-BFF2-F78783329823}"/>
              </a:ext>
            </a:extLst>
          </p:cNvPr>
          <p:cNvSpPr>
            <a:spLocks noGrp="1" noChangeArrowheads="1"/>
          </p:cNvSpPr>
          <p:nvPr>
            <p:ph type="title"/>
          </p:nvPr>
        </p:nvSpPr>
        <p:spPr/>
        <p:txBody>
          <a:bodyPr/>
          <a:lstStyle/>
          <a:p>
            <a:pPr eaLnBrk="1" hangingPunct="1"/>
            <a:r>
              <a:rPr lang="en-US" altLang="en-US" dirty="0" err="1"/>
              <a:t>Ctied</a:t>
            </a:r>
            <a:r>
              <a:rPr lang="en-US" altLang="en-US" dirty="0"/>
              <a:t> </a:t>
            </a:r>
          </a:p>
        </p:txBody>
      </p:sp>
      <p:sp>
        <p:nvSpPr>
          <p:cNvPr id="46083" name="Rectangle 3">
            <a:extLst>
              <a:ext uri="{FF2B5EF4-FFF2-40B4-BE49-F238E27FC236}">
                <a16:creationId xmlns:a16="http://schemas.microsoft.com/office/drawing/2014/main" id="{4A15DDEA-C10C-4C9A-BF91-45A5B380DB56}"/>
              </a:ext>
            </a:extLst>
          </p:cNvPr>
          <p:cNvSpPr>
            <a:spLocks noGrp="1" noChangeArrowheads="1"/>
          </p:cNvSpPr>
          <p:nvPr>
            <p:ph type="body" idx="1"/>
          </p:nvPr>
        </p:nvSpPr>
        <p:spPr>
          <a:xfrm>
            <a:off x="480391" y="1825625"/>
            <a:ext cx="10515600" cy="4351338"/>
          </a:xfrm>
        </p:spPr>
        <p:txBody>
          <a:bodyPr>
            <a:normAutofit/>
          </a:bodyPr>
          <a:lstStyle/>
          <a:p>
            <a:r>
              <a:rPr lang="en-US" altLang="en-US" dirty="0"/>
              <a:t>Side Effects </a:t>
            </a:r>
          </a:p>
          <a:p>
            <a:pPr lvl="1"/>
            <a:r>
              <a:rPr lang="en-US" altLang="en-US" sz="2800" dirty="0"/>
              <a:t>↓ Respirations</a:t>
            </a:r>
          </a:p>
          <a:p>
            <a:pPr lvl="1"/>
            <a:r>
              <a:rPr lang="en-US" altLang="en-US" sz="2800" dirty="0"/>
              <a:t>Constipation, N&amp;V, biliary colic, urinary retention</a:t>
            </a:r>
          </a:p>
          <a:p>
            <a:pPr lvl="1"/>
            <a:r>
              <a:rPr lang="en-US" altLang="en-US" sz="2800" dirty="0"/>
              <a:t>Drowsiness, sedation, 	diaphoresis, cyanosis, ↓ BP 	</a:t>
            </a:r>
          </a:p>
          <a:p>
            <a:pPr lvl="1"/>
            <a:r>
              <a:rPr lang="en-US" altLang="en-US" sz="2800" dirty="0"/>
              <a:t>As drug dose ↑ , side effects ↑</a:t>
            </a:r>
          </a:p>
          <a:p>
            <a:pPr lvl="1"/>
            <a:r>
              <a:rPr lang="en-US" altLang="en-US" sz="2800" dirty="0"/>
              <a:t>Eventual seizures, death </a:t>
            </a:r>
          </a:p>
          <a:p>
            <a:pPr eaLnBrk="1" hangingPunct="1">
              <a:buFontTx/>
              <a:buNone/>
            </a:pPr>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08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08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0380D81-B0D2-4280-82EB-C2328ADFB86F}"/>
              </a:ext>
            </a:extLst>
          </p:cNvPr>
          <p:cNvSpPr>
            <a:spLocks noGrp="1" noChangeArrowheads="1"/>
          </p:cNvSpPr>
          <p:nvPr>
            <p:ph type="title"/>
          </p:nvPr>
        </p:nvSpPr>
        <p:spPr>
          <a:xfrm>
            <a:off x="838200" y="351873"/>
            <a:ext cx="10515600" cy="695049"/>
          </a:xfrm>
        </p:spPr>
        <p:txBody>
          <a:bodyPr/>
          <a:lstStyle/>
          <a:p>
            <a:pPr eaLnBrk="1" hangingPunct="1"/>
            <a:r>
              <a:rPr lang="en-US" altLang="en-US" sz="4000" dirty="0" err="1"/>
              <a:t>Ctied</a:t>
            </a:r>
            <a:r>
              <a:rPr lang="en-US" altLang="en-US" sz="4000" dirty="0"/>
              <a:t> </a:t>
            </a:r>
          </a:p>
        </p:txBody>
      </p:sp>
      <p:sp>
        <p:nvSpPr>
          <p:cNvPr id="47107" name="Rectangle 3">
            <a:extLst>
              <a:ext uri="{FF2B5EF4-FFF2-40B4-BE49-F238E27FC236}">
                <a16:creationId xmlns:a16="http://schemas.microsoft.com/office/drawing/2014/main" id="{4E5B902F-0CAF-491A-BB0F-F3636E14E04C}"/>
              </a:ext>
            </a:extLst>
          </p:cNvPr>
          <p:cNvSpPr>
            <a:spLocks noGrp="1" noChangeArrowheads="1"/>
          </p:cNvSpPr>
          <p:nvPr>
            <p:ph type="body" idx="1"/>
          </p:nvPr>
        </p:nvSpPr>
        <p:spPr>
          <a:xfrm>
            <a:off x="838200" y="1600200"/>
            <a:ext cx="9829800" cy="4509052"/>
          </a:xfrm>
        </p:spPr>
        <p:txBody>
          <a:bodyPr>
            <a:normAutofit/>
          </a:bodyPr>
          <a:lstStyle/>
          <a:p>
            <a:r>
              <a:rPr lang="en-US" altLang="en-US" dirty="0"/>
              <a:t>Precautions &amp; Contra-Indications </a:t>
            </a:r>
          </a:p>
          <a:p>
            <a:pPr lvl="1"/>
            <a:r>
              <a:rPr lang="en-US" altLang="en-US" sz="2800" dirty="0"/>
              <a:t>High tendency for drug tolerance, dependence, addiction</a:t>
            </a:r>
          </a:p>
          <a:p>
            <a:pPr lvl="1"/>
            <a:r>
              <a:rPr lang="en-US" altLang="en-US" sz="2800" dirty="0"/>
              <a:t>C/I:  head injury pts, late-term pregnancy</a:t>
            </a:r>
          </a:p>
          <a:p>
            <a:pPr lvl="1"/>
            <a:r>
              <a:rPr lang="en-US" altLang="en-US" sz="2800" dirty="0"/>
              <a:t>Take RR before drug administration</a:t>
            </a:r>
          </a:p>
          <a:p>
            <a:pPr lvl="1"/>
            <a:r>
              <a:rPr lang="en-US" altLang="en-US" sz="2800" dirty="0"/>
              <a:t>For severe pain:</a:t>
            </a:r>
          </a:p>
          <a:p>
            <a:pPr lvl="2"/>
            <a:r>
              <a:rPr lang="en-US" altLang="en-US" sz="2800" dirty="0"/>
              <a:t>Repeat q4h to keep pain-free</a:t>
            </a:r>
          </a:p>
          <a:p>
            <a:pPr lvl="2"/>
            <a:r>
              <a:rPr lang="en-US" altLang="en-US" sz="2800" dirty="0"/>
              <a:t>May use safely for 4-5 days hospital stay</a:t>
            </a:r>
          </a:p>
          <a:p>
            <a:pPr lvl="1" eaLnBrk="1" hangingPunct="1">
              <a:buFontTx/>
              <a:buNone/>
            </a:pPr>
            <a:r>
              <a:rPr lang="en-US" altLang="en-US" sz="28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10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10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10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10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710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7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ECF0B83A-CE31-4EBD-BDBB-6BCC79D6490B}"/>
              </a:ext>
            </a:extLst>
          </p:cNvPr>
          <p:cNvSpPr>
            <a:spLocks noGrp="1" noChangeArrowheads="1"/>
          </p:cNvSpPr>
          <p:nvPr>
            <p:ph type="title"/>
          </p:nvPr>
        </p:nvSpPr>
        <p:spPr>
          <a:xfrm>
            <a:off x="838200" y="365126"/>
            <a:ext cx="10515600" cy="1092614"/>
          </a:xfrm>
        </p:spPr>
        <p:txBody>
          <a:bodyPr/>
          <a:lstStyle/>
          <a:p>
            <a:pPr eaLnBrk="1" hangingPunct="1"/>
            <a:r>
              <a:rPr lang="en-US" altLang="en-US" dirty="0" err="1"/>
              <a:t>Ctied</a:t>
            </a:r>
            <a:r>
              <a:rPr lang="en-US" altLang="en-US" dirty="0"/>
              <a:t> </a:t>
            </a:r>
          </a:p>
        </p:txBody>
      </p:sp>
      <p:sp>
        <p:nvSpPr>
          <p:cNvPr id="49155" name="Rectangle 3">
            <a:extLst>
              <a:ext uri="{FF2B5EF4-FFF2-40B4-BE49-F238E27FC236}">
                <a16:creationId xmlns:a16="http://schemas.microsoft.com/office/drawing/2014/main" id="{1C1CD3AF-DB8E-4DAF-9328-ACBFA1BD5E4D}"/>
              </a:ext>
            </a:extLst>
          </p:cNvPr>
          <p:cNvSpPr>
            <a:spLocks noGrp="1" noChangeArrowheads="1"/>
          </p:cNvSpPr>
          <p:nvPr>
            <p:ph type="body" idx="1"/>
          </p:nvPr>
        </p:nvSpPr>
        <p:spPr/>
        <p:txBody>
          <a:bodyPr>
            <a:normAutofit/>
          </a:bodyPr>
          <a:lstStyle/>
          <a:p>
            <a:pPr>
              <a:lnSpc>
                <a:spcPct val="80000"/>
              </a:lnSpc>
            </a:pPr>
            <a:r>
              <a:rPr lang="en-US" altLang="en-US" dirty="0"/>
              <a:t>Nursing Implications </a:t>
            </a:r>
          </a:p>
          <a:p>
            <a:pPr lvl="1">
              <a:lnSpc>
                <a:spcPct val="80000"/>
              </a:lnSpc>
            </a:pPr>
            <a:r>
              <a:rPr lang="en-US" altLang="en-US" sz="2800" dirty="0"/>
              <a:t>Use with non-narcotic analgesic to ↓ dose</a:t>
            </a:r>
          </a:p>
          <a:p>
            <a:pPr lvl="1">
              <a:lnSpc>
                <a:spcPct val="80000"/>
              </a:lnSpc>
            </a:pPr>
            <a:r>
              <a:rPr lang="en-US" altLang="en-US" sz="2800" dirty="0"/>
              <a:t>Reduce dose/use gradually to prevent symptoms of “withdrawal”:</a:t>
            </a:r>
          </a:p>
          <a:p>
            <a:pPr lvl="2">
              <a:lnSpc>
                <a:spcPct val="80000"/>
              </a:lnSpc>
            </a:pPr>
            <a:r>
              <a:rPr lang="en-US" altLang="en-US" sz="2800" dirty="0"/>
              <a:t>Tactile hallucinations</a:t>
            </a:r>
          </a:p>
          <a:p>
            <a:pPr lvl="2">
              <a:lnSpc>
                <a:spcPct val="80000"/>
              </a:lnSpc>
            </a:pPr>
            <a:r>
              <a:rPr lang="en-US" altLang="en-US" sz="2800" dirty="0"/>
              <a:t>↑ Sensory perceptions (hallucinations)</a:t>
            </a:r>
          </a:p>
          <a:p>
            <a:pPr lvl="2">
              <a:lnSpc>
                <a:spcPct val="80000"/>
              </a:lnSpc>
            </a:pPr>
            <a:r>
              <a:rPr lang="en-US" altLang="en-US" sz="2800" dirty="0"/>
              <a:t>↑ GI secretions</a:t>
            </a:r>
          </a:p>
          <a:p>
            <a:pPr lvl="2">
              <a:lnSpc>
                <a:spcPct val="80000"/>
              </a:lnSpc>
            </a:pPr>
            <a:r>
              <a:rPr lang="en-US" altLang="en-US" sz="2800" dirty="0" err="1"/>
              <a:t>Diarrhoea</a:t>
            </a:r>
            <a:endParaRPr lang="en-US" altLang="en-US" sz="2800" dirty="0"/>
          </a:p>
          <a:p>
            <a:pPr lvl="2">
              <a:lnSpc>
                <a:spcPct val="80000"/>
              </a:lnSpc>
            </a:pPr>
            <a:r>
              <a:rPr lang="en-US" altLang="en-US" sz="2800" dirty="0"/>
              <a:t>Dilated pupils</a:t>
            </a:r>
          </a:p>
          <a:p>
            <a:pPr lvl="2">
              <a:lnSpc>
                <a:spcPct val="80000"/>
              </a:lnSpc>
            </a:pPr>
            <a:r>
              <a:rPr lang="en-US" altLang="en-US" sz="2800" dirty="0"/>
              <a:t>Photophobia</a:t>
            </a:r>
          </a:p>
          <a:p>
            <a:pPr lvl="1" eaLnBrk="1" hangingPunct="1">
              <a:lnSpc>
                <a:spcPct val="80000"/>
              </a:lnSpc>
            </a:pPr>
            <a:endParaRPr lang="en-US"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5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49155">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49155">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491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5C6E89D-7445-4E36-882A-B7FEE4D04BC3}"/>
              </a:ext>
            </a:extLst>
          </p:cNvPr>
          <p:cNvSpPr>
            <a:spLocks noGrp="1" noChangeArrowheads="1"/>
          </p:cNvSpPr>
          <p:nvPr>
            <p:ph type="title"/>
          </p:nvPr>
        </p:nvSpPr>
        <p:spPr>
          <a:xfrm>
            <a:off x="838200" y="365125"/>
            <a:ext cx="10515600" cy="880579"/>
          </a:xfrm>
        </p:spPr>
        <p:txBody>
          <a:bodyPr>
            <a:normAutofit/>
          </a:bodyPr>
          <a:lstStyle/>
          <a:p>
            <a:r>
              <a:rPr lang="en-US" altLang="en-US" dirty="0"/>
              <a:t>PETHIDINE  (MEPERIDINE)</a:t>
            </a:r>
          </a:p>
        </p:txBody>
      </p:sp>
      <p:sp>
        <p:nvSpPr>
          <p:cNvPr id="51203" name="Rectangle 3">
            <a:extLst>
              <a:ext uri="{FF2B5EF4-FFF2-40B4-BE49-F238E27FC236}">
                <a16:creationId xmlns:a16="http://schemas.microsoft.com/office/drawing/2014/main" id="{96A45C26-74C0-4EB8-AB46-230795910280}"/>
              </a:ext>
            </a:extLst>
          </p:cNvPr>
          <p:cNvSpPr>
            <a:spLocks noGrp="1" noChangeArrowheads="1"/>
          </p:cNvSpPr>
          <p:nvPr>
            <p:ph type="body" idx="1"/>
          </p:nvPr>
        </p:nvSpPr>
        <p:spPr>
          <a:xfrm>
            <a:off x="980661" y="1338470"/>
            <a:ext cx="9925878" cy="5290930"/>
          </a:xfrm>
        </p:spPr>
        <p:txBody>
          <a:bodyPr>
            <a:normAutofit/>
          </a:bodyPr>
          <a:lstStyle/>
          <a:p>
            <a:pPr eaLnBrk="1" hangingPunct="1"/>
            <a:r>
              <a:rPr lang="en-US" altLang="en-US" dirty="0"/>
              <a:t>Less powerful than morphine, but has less 	depressant side effects</a:t>
            </a:r>
          </a:p>
          <a:p>
            <a:pPr eaLnBrk="1" hangingPunct="1"/>
            <a:r>
              <a:rPr lang="en-US" altLang="en-US" u="sng" dirty="0"/>
              <a:t>Uses</a:t>
            </a:r>
            <a:r>
              <a:rPr lang="en-US" altLang="en-US" dirty="0"/>
              <a:t>:  </a:t>
            </a:r>
          </a:p>
          <a:p>
            <a:pPr lvl="1" eaLnBrk="1" hangingPunct="1"/>
            <a:r>
              <a:rPr lang="en-US" altLang="en-US" sz="2800" dirty="0"/>
              <a:t>May be used for head injuries</a:t>
            </a:r>
          </a:p>
          <a:p>
            <a:pPr lvl="1" eaLnBrk="1" hangingPunct="1"/>
            <a:r>
              <a:rPr lang="en-US" altLang="en-US" sz="2800" dirty="0"/>
              <a:t>Used for </a:t>
            </a:r>
            <a:r>
              <a:rPr lang="en-US" altLang="en-US" sz="2800" i="1" dirty="0"/>
              <a:t>moderately severe pain</a:t>
            </a:r>
            <a:r>
              <a:rPr lang="en-US" altLang="en-US" sz="2800" dirty="0"/>
              <a:t>: viscera</a:t>
            </a:r>
          </a:p>
          <a:p>
            <a:pPr lvl="1" eaLnBrk="1" hangingPunct="1"/>
            <a:r>
              <a:rPr lang="en-US" altLang="en-US" sz="2800" dirty="0"/>
              <a:t>May be used for analgesia in </a:t>
            </a:r>
            <a:r>
              <a:rPr lang="en-US" altLang="en-US" sz="2800" dirty="0" err="1"/>
              <a:t>labour</a:t>
            </a:r>
            <a:endParaRPr lang="en-US" altLang="en-US" sz="2800" dirty="0"/>
          </a:p>
          <a:p>
            <a:pPr lvl="1" eaLnBrk="1" hangingPunct="1"/>
            <a:r>
              <a:rPr lang="en-US" altLang="en-US" sz="2800" dirty="0"/>
              <a:t>For preoperative sedation</a:t>
            </a:r>
          </a:p>
          <a:p>
            <a:pPr eaLnBrk="1" hangingPunct="1"/>
            <a:endParaRPr lang="en-US" altLang="en-US" dirty="0"/>
          </a:p>
          <a:p>
            <a:pPr eaLnBrk="1" hangingPunct="1"/>
            <a:r>
              <a:rPr lang="en-US" altLang="en-US" u="sng" dirty="0"/>
              <a:t>Dose</a:t>
            </a:r>
            <a:r>
              <a:rPr lang="en-US" altLang="en-US" dirty="0"/>
              <a:t>:  50-150 mg q3-4h   (po, IM, IV)</a:t>
            </a:r>
          </a:p>
          <a:p>
            <a:pPr eaLnBrk="1" hangingPunct="1"/>
            <a:endParaRPr lang="en-US" altLang="en-US" dirty="0"/>
          </a:p>
          <a:p>
            <a:pPr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51203">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12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B56C04A-AF70-4720-884E-DD9BFD9A162A}"/>
              </a:ext>
            </a:extLst>
          </p:cNvPr>
          <p:cNvSpPr>
            <a:spLocks noGrp="1" noChangeArrowheads="1"/>
          </p:cNvSpPr>
          <p:nvPr>
            <p:ph type="title"/>
          </p:nvPr>
        </p:nvSpPr>
        <p:spPr>
          <a:xfrm>
            <a:off x="838200" y="365125"/>
            <a:ext cx="10515600" cy="1006475"/>
          </a:xfrm>
        </p:spPr>
        <p:txBody>
          <a:bodyPr/>
          <a:lstStyle/>
          <a:p>
            <a:pPr eaLnBrk="1" hangingPunct="1"/>
            <a:r>
              <a:rPr lang="en-US" altLang="en-US" dirty="0" err="1"/>
              <a:t>Ctied</a:t>
            </a:r>
            <a:r>
              <a:rPr lang="en-US" altLang="en-US" dirty="0"/>
              <a:t> </a:t>
            </a:r>
          </a:p>
        </p:txBody>
      </p:sp>
      <p:sp>
        <p:nvSpPr>
          <p:cNvPr id="138243" name="Rectangle 3">
            <a:extLst>
              <a:ext uri="{FF2B5EF4-FFF2-40B4-BE49-F238E27FC236}">
                <a16:creationId xmlns:a16="http://schemas.microsoft.com/office/drawing/2014/main" id="{4AD68C25-D7F2-45F1-89FE-E255DE11F515}"/>
              </a:ext>
            </a:extLst>
          </p:cNvPr>
          <p:cNvSpPr>
            <a:spLocks noGrp="1" noChangeArrowheads="1"/>
          </p:cNvSpPr>
          <p:nvPr>
            <p:ph type="body" idx="1"/>
          </p:nvPr>
        </p:nvSpPr>
        <p:spPr>
          <a:xfrm>
            <a:off x="649357" y="1371600"/>
            <a:ext cx="9939130" cy="4883426"/>
          </a:xfrm>
        </p:spPr>
        <p:txBody>
          <a:bodyPr>
            <a:noAutofit/>
          </a:bodyPr>
          <a:lstStyle/>
          <a:p>
            <a:pPr eaLnBrk="1" hangingPunct="1">
              <a:lnSpc>
                <a:spcPct val="90000"/>
              </a:lnSpc>
            </a:pPr>
            <a:r>
              <a:rPr lang="en-US" altLang="en-US" u="sng" dirty="0"/>
              <a:t>Side Effects</a:t>
            </a:r>
            <a:r>
              <a:rPr lang="en-US" altLang="en-US" dirty="0"/>
              <a:t>:</a:t>
            </a:r>
          </a:p>
          <a:p>
            <a:pPr lvl="1" eaLnBrk="1" hangingPunct="1">
              <a:lnSpc>
                <a:spcPct val="90000"/>
              </a:lnSpc>
            </a:pPr>
            <a:r>
              <a:rPr lang="en-US" altLang="en-US" sz="2800" dirty="0"/>
              <a:t>Confusion, sedation, euphoria</a:t>
            </a:r>
          </a:p>
          <a:p>
            <a:pPr lvl="1" eaLnBrk="1" hangingPunct="1">
              <a:lnSpc>
                <a:spcPct val="90000"/>
              </a:lnSpc>
            </a:pPr>
            <a:r>
              <a:rPr lang="en-US" altLang="en-US" sz="2800" dirty="0"/>
              <a:t>Hypotension, bradycardia, ↓ RR</a:t>
            </a:r>
          </a:p>
          <a:p>
            <a:pPr lvl="1" eaLnBrk="1" hangingPunct="1">
              <a:lnSpc>
                <a:spcPct val="90000"/>
              </a:lnSpc>
            </a:pPr>
            <a:r>
              <a:rPr lang="en-US" altLang="en-US" sz="2800" dirty="0"/>
              <a:t>Constipation, N&amp;V</a:t>
            </a:r>
          </a:p>
          <a:p>
            <a:pPr lvl="1" eaLnBrk="1" hangingPunct="1">
              <a:lnSpc>
                <a:spcPct val="90000"/>
              </a:lnSpc>
            </a:pPr>
            <a:r>
              <a:rPr lang="en-US" altLang="en-US" sz="2800" dirty="0"/>
              <a:t>Urinary retention</a:t>
            </a:r>
          </a:p>
          <a:p>
            <a:pPr lvl="1" eaLnBrk="1" hangingPunct="1">
              <a:lnSpc>
                <a:spcPct val="90000"/>
              </a:lnSpc>
            </a:pPr>
            <a:endParaRPr lang="en-US" altLang="en-US" sz="2800" dirty="0"/>
          </a:p>
          <a:p>
            <a:pPr eaLnBrk="1" hangingPunct="1">
              <a:lnSpc>
                <a:spcPct val="90000"/>
              </a:lnSpc>
            </a:pPr>
            <a:r>
              <a:rPr lang="en-US" altLang="en-US" u="sng" dirty="0"/>
              <a:t>Nursing Considerations</a:t>
            </a:r>
            <a:r>
              <a:rPr lang="en-US" altLang="en-US" dirty="0"/>
              <a:t>:</a:t>
            </a:r>
          </a:p>
          <a:p>
            <a:pPr lvl="1" eaLnBrk="1" hangingPunct="1">
              <a:lnSpc>
                <a:spcPct val="90000"/>
              </a:lnSpc>
            </a:pPr>
            <a:r>
              <a:rPr lang="en-US" altLang="en-US" sz="2800" dirty="0"/>
              <a:t>Assess VS before administration</a:t>
            </a:r>
          </a:p>
          <a:p>
            <a:pPr lvl="1" eaLnBrk="1" hangingPunct="1">
              <a:lnSpc>
                <a:spcPct val="90000"/>
              </a:lnSpc>
            </a:pPr>
            <a:r>
              <a:rPr lang="en-US" altLang="en-US" sz="2800" dirty="0"/>
              <a:t>Overdose may cause convulsions</a:t>
            </a:r>
          </a:p>
          <a:p>
            <a:pPr lvl="1" eaLnBrk="1" hangingPunct="1">
              <a:lnSpc>
                <a:spcPct val="90000"/>
              </a:lnSpc>
            </a:pPr>
            <a:r>
              <a:rPr lang="en-US" altLang="en-US" sz="2800" dirty="0"/>
              <a:t>May lead to tolerance, dependence</a:t>
            </a:r>
          </a:p>
          <a:p>
            <a:pPr lvl="1" eaLnBrk="1" hangingPunct="1">
              <a:lnSpc>
                <a:spcPct val="90000"/>
              </a:lnSpc>
            </a:pPr>
            <a:r>
              <a:rPr lang="en-US" altLang="en-US" sz="2800" dirty="0"/>
              <a:t>Avoid concurrent use of alcohol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824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824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824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824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824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824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3824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3824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382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372A7-8C0F-486F-B658-05E2071E0C2D}"/>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B8D925FA-36F9-4011-91CD-3A310FCC6963}"/>
              </a:ext>
            </a:extLst>
          </p:cNvPr>
          <p:cNvSpPr>
            <a:spLocks noGrp="1"/>
          </p:cNvSpPr>
          <p:nvPr>
            <p:ph idx="1"/>
          </p:nvPr>
        </p:nvSpPr>
        <p:spPr/>
        <p:txBody>
          <a:bodyPr/>
          <a:lstStyle/>
          <a:p>
            <a:r>
              <a:rPr lang="en-US" dirty="0"/>
              <a:t>Determine how each of the above factors affect absorption</a:t>
            </a:r>
          </a:p>
          <a:p>
            <a:r>
              <a:rPr lang="en-US" dirty="0"/>
              <a:t>Determine the bioavailability of each route of drug administration</a:t>
            </a:r>
          </a:p>
        </p:txBody>
      </p:sp>
    </p:spTree>
    <p:extLst>
      <p:ext uri="{BB962C8B-B14F-4D97-AF65-F5344CB8AC3E}">
        <p14:creationId xmlns:p14="http://schemas.microsoft.com/office/powerpoint/2010/main" val="167589195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266EC6F-36DF-49D1-AB3D-6720CB0622D5}"/>
              </a:ext>
            </a:extLst>
          </p:cNvPr>
          <p:cNvSpPr>
            <a:spLocks noGrp="1" noChangeArrowheads="1"/>
          </p:cNvSpPr>
          <p:nvPr>
            <p:ph type="title"/>
          </p:nvPr>
        </p:nvSpPr>
        <p:spPr>
          <a:xfrm>
            <a:off x="838200" y="365125"/>
            <a:ext cx="10515600" cy="1145623"/>
          </a:xfrm>
        </p:spPr>
        <p:txBody>
          <a:bodyPr/>
          <a:lstStyle/>
          <a:p>
            <a:pPr eaLnBrk="1" hangingPunct="1">
              <a:lnSpc>
                <a:spcPct val="90000"/>
              </a:lnSpc>
            </a:pPr>
            <a:r>
              <a:rPr lang="en-US" altLang="en-US" i="1" dirty="0"/>
              <a:t>CODEINE (DF 118:  Dihydrocodeine)</a:t>
            </a:r>
          </a:p>
        </p:txBody>
      </p:sp>
      <p:sp>
        <p:nvSpPr>
          <p:cNvPr id="52227" name="Rectangle 3">
            <a:extLst>
              <a:ext uri="{FF2B5EF4-FFF2-40B4-BE49-F238E27FC236}">
                <a16:creationId xmlns:a16="http://schemas.microsoft.com/office/drawing/2014/main" id="{2072BEA6-B6BF-4413-8A86-005DDA7B00F6}"/>
              </a:ext>
            </a:extLst>
          </p:cNvPr>
          <p:cNvSpPr>
            <a:spLocks noGrp="1" noChangeArrowheads="1"/>
          </p:cNvSpPr>
          <p:nvPr>
            <p:ph type="body" idx="1"/>
          </p:nvPr>
        </p:nvSpPr>
        <p:spPr>
          <a:xfrm>
            <a:off x="675861" y="1789042"/>
            <a:ext cx="10515600" cy="4840357"/>
          </a:xfrm>
        </p:spPr>
        <p:txBody>
          <a:bodyPr/>
          <a:lstStyle/>
          <a:p>
            <a:pPr eaLnBrk="1" hangingPunct="1">
              <a:lnSpc>
                <a:spcPct val="90000"/>
              </a:lnSpc>
            </a:pPr>
            <a:r>
              <a:rPr lang="en-US" altLang="en-US" dirty="0"/>
              <a:t>An opium derivative</a:t>
            </a:r>
          </a:p>
          <a:p>
            <a:pPr eaLnBrk="1" hangingPunct="1">
              <a:lnSpc>
                <a:spcPct val="90000"/>
              </a:lnSpc>
            </a:pPr>
            <a:r>
              <a:rPr lang="en-US" altLang="en-US" u="sng" dirty="0"/>
              <a:t>Uses</a:t>
            </a:r>
            <a:r>
              <a:rPr lang="en-US" altLang="en-US" dirty="0"/>
              <a:t>:  </a:t>
            </a:r>
          </a:p>
          <a:p>
            <a:pPr lvl="1" eaLnBrk="1" hangingPunct="1">
              <a:lnSpc>
                <a:spcPct val="90000"/>
              </a:lnSpc>
            </a:pPr>
            <a:r>
              <a:rPr lang="en-US" altLang="en-US" dirty="0"/>
              <a:t>For management of mild/moderate pain</a:t>
            </a:r>
          </a:p>
          <a:p>
            <a:pPr lvl="1" eaLnBrk="1" hangingPunct="1">
              <a:lnSpc>
                <a:spcPct val="90000"/>
              </a:lnSpc>
            </a:pPr>
            <a:r>
              <a:rPr lang="en-US" altLang="en-US" dirty="0"/>
              <a:t>Antitussive (smaller amounts)</a:t>
            </a:r>
          </a:p>
          <a:p>
            <a:pPr eaLnBrk="1" hangingPunct="1">
              <a:lnSpc>
                <a:spcPct val="90000"/>
              </a:lnSpc>
            </a:pPr>
            <a:r>
              <a:rPr lang="en-US" altLang="en-US" u="sng" dirty="0"/>
              <a:t>Dose</a:t>
            </a:r>
            <a:r>
              <a:rPr lang="en-US" altLang="en-US" dirty="0"/>
              <a:t>:  PO 15-60 mg q 3-4h prn</a:t>
            </a:r>
          </a:p>
          <a:p>
            <a:pPr eaLnBrk="1" hangingPunct="1">
              <a:lnSpc>
                <a:spcPct val="90000"/>
              </a:lnSpc>
            </a:pPr>
            <a:r>
              <a:rPr lang="en-US" altLang="en-US" dirty="0"/>
              <a:t>Often in combination drugs with other analgesics:</a:t>
            </a:r>
          </a:p>
          <a:p>
            <a:pPr lvl="1" eaLnBrk="1" hangingPunct="1">
              <a:lnSpc>
                <a:spcPct val="90000"/>
              </a:lnSpc>
            </a:pPr>
            <a:r>
              <a:rPr lang="en-US" altLang="en-US" dirty="0"/>
              <a:t>Paracetamol, ASA, syrups for cough medicines</a:t>
            </a:r>
          </a:p>
          <a:p>
            <a:pPr eaLnBrk="1" hangingPunct="1">
              <a:lnSpc>
                <a:spcPct val="90000"/>
              </a:lnSpc>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22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22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1AD6811-CE15-4AD9-8D2C-CF8DD37BB33C}"/>
              </a:ext>
            </a:extLst>
          </p:cNvPr>
          <p:cNvSpPr>
            <a:spLocks noGrp="1" noChangeArrowheads="1"/>
          </p:cNvSpPr>
          <p:nvPr>
            <p:ph type="title"/>
          </p:nvPr>
        </p:nvSpPr>
        <p:spPr>
          <a:xfrm>
            <a:off x="1524000" y="1"/>
            <a:ext cx="7772400" cy="1069975"/>
          </a:xfrm>
        </p:spPr>
        <p:txBody>
          <a:bodyPr/>
          <a:lstStyle/>
          <a:p>
            <a:pPr eaLnBrk="1" hangingPunct="1"/>
            <a:r>
              <a:rPr lang="en-US" altLang="en-US" dirty="0" err="1"/>
              <a:t>Ctied</a:t>
            </a:r>
            <a:r>
              <a:rPr lang="en-US" altLang="en-US" dirty="0"/>
              <a:t> </a:t>
            </a:r>
          </a:p>
        </p:txBody>
      </p:sp>
      <p:sp>
        <p:nvSpPr>
          <p:cNvPr id="143363" name="Rectangle 3">
            <a:extLst>
              <a:ext uri="{FF2B5EF4-FFF2-40B4-BE49-F238E27FC236}">
                <a16:creationId xmlns:a16="http://schemas.microsoft.com/office/drawing/2014/main" id="{504F1734-A17C-4671-B726-A7E3743B013B}"/>
              </a:ext>
            </a:extLst>
          </p:cNvPr>
          <p:cNvSpPr>
            <a:spLocks noGrp="1" noChangeArrowheads="1"/>
          </p:cNvSpPr>
          <p:nvPr>
            <p:ph type="body" idx="1"/>
          </p:nvPr>
        </p:nvSpPr>
        <p:spPr>
          <a:xfrm>
            <a:off x="1139687" y="1069976"/>
            <a:ext cx="9939130" cy="5251311"/>
          </a:xfrm>
        </p:spPr>
        <p:txBody>
          <a:bodyPr>
            <a:normAutofit/>
          </a:bodyPr>
          <a:lstStyle/>
          <a:p>
            <a:pPr eaLnBrk="1" hangingPunct="1"/>
            <a:r>
              <a:rPr lang="en-US" altLang="en-US" u="sng" dirty="0"/>
              <a:t>Side Effects</a:t>
            </a:r>
            <a:r>
              <a:rPr lang="en-US" altLang="en-US" dirty="0"/>
              <a:t>:  </a:t>
            </a:r>
          </a:p>
          <a:p>
            <a:pPr lvl="1" eaLnBrk="1" hangingPunct="1"/>
            <a:r>
              <a:rPr lang="en-US" altLang="en-US" sz="2800" dirty="0"/>
              <a:t>Confusion, sedation, euphoria</a:t>
            </a:r>
          </a:p>
          <a:p>
            <a:pPr lvl="1" eaLnBrk="1" hangingPunct="1"/>
            <a:r>
              <a:rPr lang="en-US" altLang="en-US" sz="2800" dirty="0"/>
              <a:t>Hypotension, bradycardia, </a:t>
            </a:r>
            <a:r>
              <a:rPr lang="en-US" altLang="en-US" sz="2800" dirty="0">
                <a:latin typeface="Arial" panose="020B0604020202020204" pitchFamily="34" charset="0"/>
              </a:rPr>
              <a:t>↓ RR</a:t>
            </a:r>
          </a:p>
          <a:p>
            <a:pPr lvl="1" eaLnBrk="1" hangingPunct="1"/>
            <a:r>
              <a:rPr lang="en-US" altLang="en-US" sz="2800" dirty="0"/>
              <a:t>Constipation, N&amp;V</a:t>
            </a:r>
          </a:p>
          <a:p>
            <a:pPr lvl="1" eaLnBrk="1" hangingPunct="1"/>
            <a:r>
              <a:rPr lang="en-US" altLang="en-US" sz="2800" dirty="0"/>
              <a:t>Urinary retention</a:t>
            </a:r>
          </a:p>
          <a:p>
            <a:pPr lvl="1" eaLnBrk="1" hangingPunct="1"/>
            <a:endParaRPr lang="en-US" altLang="en-US" sz="2800" dirty="0"/>
          </a:p>
          <a:p>
            <a:pPr eaLnBrk="1" hangingPunct="1"/>
            <a:r>
              <a:rPr lang="en-US" altLang="en-US" u="sng" dirty="0"/>
              <a:t>Nursing Considerations</a:t>
            </a:r>
            <a:r>
              <a:rPr lang="en-US" altLang="en-US" dirty="0"/>
              <a:t>:</a:t>
            </a:r>
          </a:p>
          <a:p>
            <a:pPr lvl="1" eaLnBrk="1" hangingPunct="1"/>
            <a:r>
              <a:rPr lang="en-US" altLang="en-US" sz="2800" dirty="0"/>
              <a:t>Assess VS before administration</a:t>
            </a:r>
          </a:p>
          <a:p>
            <a:pPr lvl="1" eaLnBrk="1" hangingPunct="1"/>
            <a:r>
              <a:rPr lang="en-US" altLang="en-US" sz="2800" dirty="0"/>
              <a:t>Long-term use can lead to drug 				dependence</a:t>
            </a:r>
          </a:p>
          <a:p>
            <a:pPr lvl="1" eaLnBrk="1" hangingPunct="1"/>
            <a:r>
              <a:rPr lang="en-US" altLang="en-US" sz="2800" dirty="0"/>
              <a:t>Assess bowel function routinely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6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336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336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336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4336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36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336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33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318C208-C2BB-4479-8C10-F93C8A3E179C}"/>
              </a:ext>
            </a:extLst>
          </p:cNvPr>
          <p:cNvSpPr>
            <a:spLocks noGrp="1" noChangeArrowheads="1"/>
          </p:cNvSpPr>
          <p:nvPr>
            <p:ph type="title"/>
          </p:nvPr>
        </p:nvSpPr>
        <p:spPr/>
        <p:txBody>
          <a:bodyPr/>
          <a:lstStyle/>
          <a:p>
            <a:pPr eaLnBrk="1" hangingPunct="1"/>
            <a:r>
              <a:rPr lang="en-US" altLang="en-US" dirty="0"/>
              <a:t>Non-Opioid Analgesics</a:t>
            </a:r>
            <a:br>
              <a:rPr lang="en-US" altLang="en-US" dirty="0"/>
            </a:br>
            <a:r>
              <a:rPr lang="en-US" altLang="en-US" dirty="0"/>
              <a:t>ASA (Aspirin: Acetyl Salicylic Acid)</a:t>
            </a:r>
          </a:p>
        </p:txBody>
      </p:sp>
      <p:sp>
        <p:nvSpPr>
          <p:cNvPr id="122883" name="Rectangle 3">
            <a:extLst>
              <a:ext uri="{FF2B5EF4-FFF2-40B4-BE49-F238E27FC236}">
                <a16:creationId xmlns:a16="http://schemas.microsoft.com/office/drawing/2014/main" id="{54C9C17A-1BE7-4076-AED4-3C650C89EB58}"/>
              </a:ext>
            </a:extLst>
          </p:cNvPr>
          <p:cNvSpPr>
            <a:spLocks noGrp="1" noChangeArrowheads="1"/>
          </p:cNvSpPr>
          <p:nvPr>
            <p:ph type="body" idx="1"/>
          </p:nvPr>
        </p:nvSpPr>
        <p:spPr>
          <a:xfrm>
            <a:off x="954157" y="1690688"/>
            <a:ext cx="9833113" cy="4670355"/>
          </a:xfrm>
        </p:spPr>
        <p:txBody>
          <a:bodyPr>
            <a:normAutofit/>
          </a:bodyPr>
          <a:lstStyle/>
          <a:p>
            <a:pPr>
              <a:lnSpc>
                <a:spcPct val="80000"/>
              </a:lnSpc>
            </a:pPr>
            <a:r>
              <a:rPr lang="en-US" altLang="en-US" u="sng" dirty="0"/>
              <a:t>Absorbed</a:t>
            </a:r>
            <a:r>
              <a:rPr lang="en-US" altLang="en-US" dirty="0"/>
              <a:t> from GI tract</a:t>
            </a:r>
          </a:p>
          <a:p>
            <a:pPr eaLnBrk="1" hangingPunct="1">
              <a:lnSpc>
                <a:spcPct val="80000"/>
              </a:lnSpc>
            </a:pPr>
            <a:r>
              <a:rPr lang="en-US" altLang="en-US" u="sng" dirty="0"/>
              <a:t>Distributed</a:t>
            </a:r>
            <a:r>
              <a:rPr lang="en-US" altLang="en-US" dirty="0"/>
              <a:t> widely in body tissues</a:t>
            </a:r>
          </a:p>
          <a:p>
            <a:pPr eaLnBrk="1" hangingPunct="1">
              <a:lnSpc>
                <a:spcPct val="80000"/>
              </a:lnSpc>
            </a:pPr>
            <a:r>
              <a:rPr lang="en-US" altLang="en-US" u="sng" dirty="0"/>
              <a:t>Metabolized</a:t>
            </a:r>
            <a:r>
              <a:rPr lang="en-US" altLang="en-US" dirty="0"/>
              <a:t> in liver, </a:t>
            </a:r>
            <a:r>
              <a:rPr lang="en-US" altLang="en-US" u="sng" dirty="0"/>
              <a:t>excreted</a:t>
            </a:r>
            <a:r>
              <a:rPr lang="en-US" altLang="en-US" dirty="0"/>
              <a:t> by kidney</a:t>
            </a:r>
          </a:p>
          <a:p>
            <a:pPr eaLnBrk="1" hangingPunct="1">
              <a:lnSpc>
                <a:spcPct val="80000"/>
              </a:lnSpc>
            </a:pPr>
            <a:endParaRPr lang="en-US" altLang="en-US" dirty="0"/>
          </a:p>
          <a:p>
            <a:pPr eaLnBrk="1" hangingPunct="1">
              <a:lnSpc>
                <a:spcPct val="80000"/>
              </a:lnSpc>
            </a:pPr>
            <a:r>
              <a:rPr lang="en-US" altLang="en-US" u="sng" dirty="0"/>
              <a:t>Action</a:t>
            </a:r>
            <a:r>
              <a:rPr lang="en-US" altLang="en-US" dirty="0"/>
              <a:t>:  </a:t>
            </a:r>
          </a:p>
          <a:p>
            <a:pPr lvl="1" eaLnBrk="1" hangingPunct="1">
              <a:lnSpc>
                <a:spcPct val="80000"/>
              </a:lnSpc>
            </a:pPr>
            <a:r>
              <a:rPr lang="en-US" altLang="en-US" sz="2800" dirty="0"/>
              <a:t>Inhibits prostaglandin synthesis = ↓ pain, inflammation</a:t>
            </a:r>
          </a:p>
          <a:p>
            <a:pPr lvl="1" eaLnBrk="1" hangingPunct="1">
              <a:lnSpc>
                <a:spcPct val="80000"/>
              </a:lnSpc>
            </a:pPr>
            <a:r>
              <a:rPr lang="en-US" altLang="en-US" sz="2800" dirty="0"/>
              <a:t>Stimulates “heat-regulating center” in hypothalamus during fever = diaphoresis, </a:t>
            </a:r>
            <a:r>
              <a:rPr lang="en-US" altLang="en-US" sz="2800" dirty="0" err="1"/>
              <a:t>vasodilitation</a:t>
            </a:r>
            <a:endParaRPr lang="en-US" altLang="en-US" sz="2800" dirty="0"/>
          </a:p>
          <a:p>
            <a:pPr lvl="1" eaLnBrk="1" hangingPunct="1">
              <a:lnSpc>
                <a:spcPct val="80000"/>
              </a:lnSpc>
            </a:pPr>
            <a:r>
              <a:rPr lang="en-US" altLang="en-US" sz="2800" dirty="0"/>
              <a:t>Inhibits platelet aggregation = ↑ bleeding time</a:t>
            </a:r>
          </a:p>
          <a:p>
            <a:pPr eaLnBrk="1" hangingPunct="1">
              <a:lnSpc>
                <a:spcPct val="80000"/>
              </a:lnSpc>
            </a:pPr>
            <a:endParaRPr lang="en-US" altLang="en-US" i="1" dirty="0"/>
          </a:p>
          <a:p>
            <a:pPr eaLnBrk="1" hangingPunct="1">
              <a:lnSpc>
                <a:spcPct val="80000"/>
              </a:lnSpc>
            </a:pPr>
            <a:endParaRPr lang="en-US" altLang="en-US" dirty="0"/>
          </a:p>
          <a:p>
            <a:pPr eaLnBrk="1" hangingPunct="1">
              <a:lnSpc>
                <a:spcPct val="80000"/>
              </a:lnSpc>
            </a:pPr>
            <a:endParaRPr lang="en-US" altLang="en-US" dirty="0"/>
          </a:p>
          <a:p>
            <a:pPr eaLnBrk="1" hangingPunct="1">
              <a:lnSpc>
                <a:spcPct val="80000"/>
              </a:lnSpc>
            </a:pPr>
            <a:endParaRPr lang="en-US" altLang="en-US" dirty="0"/>
          </a:p>
          <a:p>
            <a:pPr eaLnBrk="1" hangingPunct="1">
              <a:lnSpc>
                <a:spcPct val="80000"/>
              </a:lnSpc>
            </a:pPr>
            <a:endParaRPr lang="en-US" altLang="en-US" dirty="0"/>
          </a:p>
          <a:p>
            <a:pPr eaLnBrk="1" hangingPunct="1">
              <a:lnSpc>
                <a:spcPct val="80000"/>
              </a:lnSpc>
            </a:pPr>
            <a:endParaRPr lang="en-US" altLang="en-US"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8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8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88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2883">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22883">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228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p:bld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3AA5F9E-A663-4F75-AB83-E01113BDB127}"/>
              </a:ext>
            </a:extLst>
          </p:cNvPr>
          <p:cNvSpPr>
            <a:spLocks noGrp="1" noChangeArrowheads="1"/>
          </p:cNvSpPr>
          <p:nvPr>
            <p:ph type="title"/>
          </p:nvPr>
        </p:nvSpPr>
        <p:spPr>
          <a:xfrm>
            <a:off x="838200" y="365126"/>
            <a:ext cx="10515600" cy="946840"/>
          </a:xfrm>
        </p:spPr>
        <p:txBody>
          <a:bodyPr/>
          <a:lstStyle/>
          <a:p>
            <a:pPr eaLnBrk="1" hangingPunct="1"/>
            <a:r>
              <a:rPr lang="en-US" altLang="en-US" dirty="0" err="1"/>
              <a:t>Ctied</a:t>
            </a:r>
            <a:r>
              <a:rPr lang="en-US" altLang="en-US" dirty="0"/>
              <a:t> </a:t>
            </a:r>
          </a:p>
        </p:txBody>
      </p:sp>
      <p:sp>
        <p:nvSpPr>
          <p:cNvPr id="124931" name="Rectangle 3">
            <a:extLst>
              <a:ext uri="{FF2B5EF4-FFF2-40B4-BE49-F238E27FC236}">
                <a16:creationId xmlns:a16="http://schemas.microsoft.com/office/drawing/2014/main" id="{DAC9AAD0-AB68-4916-916C-BB38CB56F43D}"/>
              </a:ext>
            </a:extLst>
          </p:cNvPr>
          <p:cNvSpPr>
            <a:spLocks noGrp="1" noChangeArrowheads="1"/>
          </p:cNvSpPr>
          <p:nvPr>
            <p:ph type="body" idx="1"/>
          </p:nvPr>
        </p:nvSpPr>
        <p:spPr>
          <a:xfrm>
            <a:off x="728869" y="1600200"/>
            <a:ext cx="10190921" cy="4876800"/>
          </a:xfrm>
        </p:spPr>
        <p:txBody>
          <a:bodyPr>
            <a:normAutofit/>
          </a:bodyPr>
          <a:lstStyle/>
          <a:p>
            <a:pPr eaLnBrk="1" hangingPunct="1"/>
            <a:r>
              <a:rPr lang="en-US" altLang="en-US" u="sng" dirty="0"/>
              <a:t>Uses</a:t>
            </a:r>
            <a:r>
              <a:rPr lang="en-US" altLang="en-US" dirty="0"/>
              <a:t>:  </a:t>
            </a:r>
          </a:p>
          <a:p>
            <a:pPr lvl="1" eaLnBrk="1" hangingPunct="1"/>
            <a:r>
              <a:rPr lang="en-US" altLang="en-US" sz="2800" dirty="0"/>
              <a:t>To relieve pain and reduce fever</a:t>
            </a:r>
          </a:p>
          <a:p>
            <a:pPr lvl="1" eaLnBrk="1" hangingPunct="1"/>
            <a:r>
              <a:rPr lang="en-US" altLang="en-US" sz="2800" dirty="0"/>
              <a:t>Does not effectively ↓visceral pain, trauma</a:t>
            </a:r>
          </a:p>
          <a:p>
            <a:pPr lvl="1" eaLnBrk="1" hangingPunct="1"/>
            <a:r>
              <a:rPr lang="en-US" altLang="en-US" sz="2800" dirty="0"/>
              <a:t>Formerly used as 1</a:t>
            </a:r>
            <a:r>
              <a:rPr lang="en-US" altLang="en-US" sz="2800" baseline="30000" dirty="0"/>
              <a:t>st</a:t>
            </a:r>
            <a:r>
              <a:rPr lang="en-US" altLang="en-US" sz="2800" dirty="0"/>
              <a:t> line arthritis </a:t>
            </a:r>
            <a:r>
              <a:rPr lang="en-US" altLang="en-US" sz="2800" dirty="0" err="1"/>
              <a:t>tx</a:t>
            </a:r>
            <a:endParaRPr lang="en-US" altLang="en-US" sz="2800" dirty="0"/>
          </a:p>
          <a:p>
            <a:pPr lvl="1" eaLnBrk="1" hangingPunct="1"/>
            <a:r>
              <a:rPr lang="en-US" altLang="en-US" sz="2800" dirty="0"/>
              <a:t>Use ↑ for it’s anti-platelet activity</a:t>
            </a:r>
          </a:p>
          <a:p>
            <a:pPr eaLnBrk="1" hangingPunct="1"/>
            <a:r>
              <a:rPr lang="en-US" altLang="en-US" u="sng" dirty="0"/>
              <a:t>Dose</a:t>
            </a:r>
            <a:r>
              <a:rPr lang="en-US" altLang="en-US" dirty="0"/>
              <a:t>:  </a:t>
            </a:r>
          </a:p>
          <a:p>
            <a:pPr lvl="1" eaLnBrk="1" hangingPunct="1"/>
            <a:r>
              <a:rPr lang="en-US" altLang="en-US" sz="2800" dirty="0"/>
              <a:t>PO 300-600 mg q4h prn (give with food)</a:t>
            </a:r>
          </a:p>
          <a:p>
            <a:pPr lvl="1" eaLnBrk="1" hangingPunct="1"/>
            <a:r>
              <a:rPr lang="en-US" altLang="en-US" sz="2800" dirty="0"/>
              <a:t>Use lowest dose that provides relief</a:t>
            </a:r>
          </a:p>
          <a:p>
            <a:pPr lvl="1" eaLnBrk="1" hangingPunct="1"/>
            <a:r>
              <a:rPr lang="en-US" altLang="en-US" sz="2800" i="1" dirty="0"/>
              <a:t>Enteric-coated </a:t>
            </a:r>
            <a:r>
              <a:rPr lang="en-US" altLang="en-US" sz="2800" dirty="0"/>
              <a:t>tablets:  ↓ stomach upset, prolong action of ASA</a:t>
            </a:r>
          </a:p>
          <a:p>
            <a:pPr eaLnBrk="1" hangingPunct="1">
              <a:buFontTx/>
              <a:buNone/>
            </a:pPr>
            <a:endParaRPr lang="en-US" altLang="en-US" dirty="0"/>
          </a:p>
          <a:p>
            <a:pPr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493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493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493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4931">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24931">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4931">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24931">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249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D1A63F9-1A1B-4CDA-B518-AC872661AD57}"/>
              </a:ext>
            </a:extLst>
          </p:cNvPr>
          <p:cNvSpPr>
            <a:spLocks noGrp="1" noChangeArrowheads="1"/>
          </p:cNvSpPr>
          <p:nvPr>
            <p:ph type="title"/>
          </p:nvPr>
        </p:nvSpPr>
        <p:spPr>
          <a:xfrm>
            <a:off x="838200" y="365125"/>
            <a:ext cx="10515600" cy="827571"/>
          </a:xfrm>
        </p:spPr>
        <p:txBody>
          <a:bodyPr/>
          <a:lstStyle/>
          <a:p>
            <a:pPr eaLnBrk="1" hangingPunct="1"/>
            <a:r>
              <a:rPr lang="en-US" altLang="en-US" dirty="0" err="1"/>
              <a:t>Ctied</a:t>
            </a:r>
            <a:r>
              <a:rPr lang="en-US" altLang="en-US" dirty="0"/>
              <a:t> </a:t>
            </a:r>
          </a:p>
        </p:txBody>
      </p:sp>
      <p:sp>
        <p:nvSpPr>
          <p:cNvPr id="125955" name="Rectangle 3">
            <a:extLst>
              <a:ext uri="{FF2B5EF4-FFF2-40B4-BE49-F238E27FC236}">
                <a16:creationId xmlns:a16="http://schemas.microsoft.com/office/drawing/2014/main" id="{1C41B986-8E08-413A-B339-B04330194D6F}"/>
              </a:ext>
            </a:extLst>
          </p:cNvPr>
          <p:cNvSpPr>
            <a:spLocks noGrp="1" noChangeArrowheads="1"/>
          </p:cNvSpPr>
          <p:nvPr>
            <p:ph type="body" idx="1"/>
          </p:nvPr>
        </p:nvSpPr>
        <p:spPr>
          <a:xfrm>
            <a:off x="838199" y="1295400"/>
            <a:ext cx="10240617" cy="5370443"/>
          </a:xfrm>
        </p:spPr>
        <p:txBody>
          <a:bodyPr/>
          <a:lstStyle/>
          <a:p>
            <a:pPr eaLnBrk="1" hangingPunct="1">
              <a:lnSpc>
                <a:spcPct val="80000"/>
              </a:lnSpc>
            </a:pPr>
            <a:r>
              <a:rPr lang="en-US" altLang="en-US" u="sng" dirty="0"/>
              <a:t>Side Effects</a:t>
            </a:r>
            <a:r>
              <a:rPr lang="en-US" altLang="en-US" dirty="0"/>
              <a:t>:</a:t>
            </a:r>
          </a:p>
          <a:p>
            <a:pPr lvl="1" eaLnBrk="1" hangingPunct="1">
              <a:lnSpc>
                <a:spcPct val="80000"/>
              </a:lnSpc>
            </a:pPr>
            <a:r>
              <a:rPr lang="en-US" altLang="en-US" dirty="0"/>
              <a:t>Ototoxic:  tinnitus, hearing loss</a:t>
            </a:r>
          </a:p>
          <a:p>
            <a:pPr lvl="2" eaLnBrk="1" hangingPunct="1">
              <a:lnSpc>
                <a:spcPct val="80000"/>
              </a:lnSpc>
            </a:pPr>
            <a:r>
              <a:rPr lang="en-US" altLang="en-US" dirty="0"/>
              <a:t>Reversible if usage stopped</a:t>
            </a:r>
          </a:p>
          <a:p>
            <a:pPr lvl="1" eaLnBrk="1" hangingPunct="1">
              <a:lnSpc>
                <a:spcPct val="80000"/>
              </a:lnSpc>
            </a:pPr>
            <a:r>
              <a:rPr lang="en-US" altLang="en-US" dirty="0"/>
              <a:t>Salicylate toxicity </a:t>
            </a:r>
            <a:r>
              <a:rPr lang="en-US" altLang="en-US" b="1" i="1" u="sng" dirty="0"/>
              <a:t>(salicylism)</a:t>
            </a:r>
          </a:p>
          <a:p>
            <a:pPr lvl="2" eaLnBrk="1" hangingPunct="1">
              <a:lnSpc>
                <a:spcPct val="80000"/>
              </a:lnSpc>
            </a:pPr>
            <a:r>
              <a:rPr lang="en-US" altLang="en-US" i="1" dirty="0"/>
              <a:t>N&amp;V, </a:t>
            </a:r>
            <a:r>
              <a:rPr lang="en-US" altLang="en-US" i="1" dirty="0" err="1"/>
              <a:t>diarrhoea</a:t>
            </a:r>
            <a:r>
              <a:rPr lang="en-US" altLang="en-US" i="1" dirty="0"/>
              <a:t>, thirst, hyperventilation</a:t>
            </a:r>
          </a:p>
          <a:p>
            <a:pPr lvl="2" eaLnBrk="1" hangingPunct="1">
              <a:lnSpc>
                <a:spcPct val="80000"/>
              </a:lnSpc>
            </a:pPr>
            <a:r>
              <a:rPr lang="en-US" altLang="en-US" i="1" dirty="0"/>
              <a:t>Confusion, dizziness, impaired vision</a:t>
            </a:r>
          </a:p>
          <a:p>
            <a:pPr lvl="1" eaLnBrk="1" hangingPunct="1">
              <a:lnSpc>
                <a:spcPct val="80000"/>
              </a:lnSpc>
            </a:pPr>
            <a:r>
              <a:rPr lang="en-US" altLang="en-US" dirty="0"/>
              <a:t>Hypersensitivity reactions:</a:t>
            </a:r>
          </a:p>
          <a:p>
            <a:pPr lvl="2" eaLnBrk="1" hangingPunct="1">
              <a:lnSpc>
                <a:spcPct val="80000"/>
              </a:lnSpc>
            </a:pPr>
            <a:r>
              <a:rPr lang="en-US" altLang="en-US" dirty="0"/>
              <a:t>Rash</a:t>
            </a:r>
          </a:p>
          <a:p>
            <a:pPr lvl="2" eaLnBrk="1" hangingPunct="1">
              <a:lnSpc>
                <a:spcPct val="80000"/>
              </a:lnSpc>
            </a:pPr>
            <a:r>
              <a:rPr lang="en-US" altLang="en-US" dirty="0"/>
              <a:t>Bronchospasm in asthmatics</a:t>
            </a:r>
          </a:p>
          <a:p>
            <a:pPr eaLnBrk="1" hangingPunct="1">
              <a:lnSpc>
                <a:spcPct val="80000"/>
              </a:lnSpc>
            </a:pPr>
            <a:r>
              <a:rPr lang="en-US" altLang="en-US" u="sng" dirty="0"/>
              <a:t>Nursing Considerations</a:t>
            </a:r>
            <a:r>
              <a:rPr lang="en-US" altLang="en-US" dirty="0"/>
              <a:t>:</a:t>
            </a:r>
          </a:p>
          <a:p>
            <a:pPr lvl="1" eaLnBrk="1" hangingPunct="1">
              <a:lnSpc>
                <a:spcPct val="80000"/>
              </a:lnSpc>
            </a:pPr>
            <a:r>
              <a:rPr lang="en-US" altLang="en-US" dirty="0"/>
              <a:t>Use lowest dose that provides relief</a:t>
            </a:r>
          </a:p>
          <a:p>
            <a:pPr lvl="1" eaLnBrk="1" hangingPunct="1">
              <a:lnSpc>
                <a:spcPct val="80000"/>
              </a:lnSpc>
            </a:pPr>
            <a:r>
              <a:rPr lang="en-US" altLang="en-US" dirty="0"/>
              <a:t>C/I:  Children &lt; 12 (</a:t>
            </a:r>
            <a:r>
              <a:rPr lang="en-US" altLang="en-US" i="1" dirty="0"/>
              <a:t>Reye’s Syndrome)</a:t>
            </a:r>
          </a:p>
          <a:p>
            <a:pPr lvl="1" eaLnBrk="1" hangingPunct="1">
              <a:lnSpc>
                <a:spcPct val="80000"/>
              </a:lnSpc>
            </a:pPr>
            <a:r>
              <a:rPr lang="en-US" altLang="en-US" dirty="0"/>
              <a:t>Drug-drug interactions (anticoagulants)</a:t>
            </a:r>
          </a:p>
          <a:p>
            <a:pPr lvl="1" eaLnBrk="1" hangingPunct="1">
              <a:lnSpc>
                <a:spcPct val="80000"/>
              </a:lnSpc>
            </a:pPr>
            <a:r>
              <a:rPr lang="en-US" altLang="en-US" dirty="0"/>
              <a:t>Avoid use with alcohol</a:t>
            </a:r>
          </a:p>
          <a:p>
            <a:pPr lvl="1" eaLnBrk="1" hangingPunct="1">
              <a:lnSpc>
                <a:spcPct val="80000"/>
              </a:lnSpc>
            </a:pPr>
            <a:r>
              <a:rPr lang="en-US" altLang="en-US" dirty="0"/>
              <a:t>Watch for s/s of bleeding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595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595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595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595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595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595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25955">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5955">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25955">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5955">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25955">
                                            <p:txEl>
                                              <p:pRg st="11" end="1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25955">
                                            <p:txEl>
                                              <p:pRg st="12" end="12"/>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25955">
                                            <p:txEl>
                                              <p:pRg st="13" end="13"/>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2595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p:bld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00C2184-A2DC-4A4F-9E6F-85A05085FD27}"/>
              </a:ext>
            </a:extLst>
          </p:cNvPr>
          <p:cNvSpPr>
            <a:spLocks noGrp="1" noChangeArrowheads="1"/>
          </p:cNvSpPr>
          <p:nvPr>
            <p:ph type="title"/>
          </p:nvPr>
        </p:nvSpPr>
        <p:spPr/>
        <p:txBody>
          <a:bodyPr/>
          <a:lstStyle/>
          <a:p>
            <a:r>
              <a:rPr lang="en-US" altLang="en-US" i="1" dirty="0"/>
              <a:t>PARACETAMOL(acetaminophen, Panadol)</a:t>
            </a:r>
          </a:p>
        </p:txBody>
      </p:sp>
      <p:sp>
        <p:nvSpPr>
          <p:cNvPr id="128003" name="Rectangle 3">
            <a:extLst>
              <a:ext uri="{FF2B5EF4-FFF2-40B4-BE49-F238E27FC236}">
                <a16:creationId xmlns:a16="http://schemas.microsoft.com/office/drawing/2014/main" id="{E390A3C6-E4D7-460E-9AC3-F99DEB48F566}"/>
              </a:ext>
            </a:extLst>
          </p:cNvPr>
          <p:cNvSpPr>
            <a:spLocks noGrp="1" noChangeArrowheads="1"/>
          </p:cNvSpPr>
          <p:nvPr>
            <p:ph type="body" idx="1"/>
          </p:nvPr>
        </p:nvSpPr>
        <p:spPr>
          <a:xfrm>
            <a:off x="1524000" y="1600200"/>
            <a:ext cx="9144000" cy="4495800"/>
          </a:xfrm>
        </p:spPr>
        <p:txBody>
          <a:bodyPr/>
          <a:lstStyle/>
          <a:p>
            <a:pPr eaLnBrk="1" hangingPunct="1"/>
            <a:r>
              <a:rPr lang="en-US" altLang="en-US" dirty="0"/>
              <a:t>Most widely consumed OTC for pain</a:t>
            </a:r>
          </a:p>
          <a:p>
            <a:pPr eaLnBrk="1" hangingPunct="1"/>
            <a:r>
              <a:rPr lang="en-US" altLang="en-US" u="sng" dirty="0"/>
              <a:t>Action</a:t>
            </a:r>
            <a:r>
              <a:rPr lang="en-US" altLang="en-US" dirty="0"/>
              <a:t>:  </a:t>
            </a:r>
          </a:p>
          <a:p>
            <a:pPr lvl="1" eaLnBrk="1" hangingPunct="1"/>
            <a:r>
              <a:rPr lang="en-US" altLang="en-US" dirty="0"/>
              <a:t>Inhibits synthesis of prostaglandins</a:t>
            </a:r>
          </a:p>
          <a:p>
            <a:pPr lvl="1" eaLnBrk="1" hangingPunct="1"/>
            <a:r>
              <a:rPr lang="en-US" altLang="en-US" dirty="0"/>
              <a:t>Has no significant anti-inflammatory properties</a:t>
            </a:r>
          </a:p>
          <a:p>
            <a:pPr lvl="1" eaLnBrk="1" hangingPunct="1"/>
            <a:r>
              <a:rPr lang="en-US" altLang="en-US" dirty="0"/>
              <a:t>Has no GI toxicity</a:t>
            </a:r>
          </a:p>
          <a:p>
            <a:pPr lvl="1" eaLnBrk="1" hangingPunct="1"/>
            <a:r>
              <a:rPr lang="en-US" altLang="en-US" dirty="0"/>
              <a:t>Direct action on heat-regulating center</a:t>
            </a:r>
          </a:p>
          <a:p>
            <a:pPr lvl="1" eaLnBrk="1" hangingPunct="1"/>
            <a:endParaRPr lang="en-US" altLang="en-US" dirty="0"/>
          </a:p>
          <a:p>
            <a:pPr eaLnBrk="1" hangingPunct="1"/>
            <a:r>
              <a:rPr lang="en-US" altLang="en-US" dirty="0"/>
              <a:t>Well absorbed in gut, metabolized in liver</a:t>
            </a:r>
          </a:p>
          <a:p>
            <a:pPr eaLnBrk="1" hangingPunct="1"/>
            <a:endParaRPr lang="en-US" altLang="en-US" dirty="0"/>
          </a:p>
          <a:p>
            <a:pPr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80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800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800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800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28003">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280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p:bld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9DC4FB9-472C-43A3-9B99-8F70629EC925}"/>
              </a:ext>
            </a:extLst>
          </p:cNvPr>
          <p:cNvSpPr>
            <a:spLocks noGrp="1" noChangeArrowheads="1"/>
          </p:cNvSpPr>
          <p:nvPr>
            <p:ph type="title"/>
          </p:nvPr>
        </p:nvSpPr>
        <p:spPr>
          <a:xfrm>
            <a:off x="838200" y="365125"/>
            <a:ext cx="10515600" cy="973345"/>
          </a:xfrm>
        </p:spPr>
        <p:txBody>
          <a:bodyPr/>
          <a:lstStyle/>
          <a:p>
            <a:pPr eaLnBrk="1" hangingPunct="1"/>
            <a:r>
              <a:rPr lang="en-US" altLang="en-US" dirty="0" err="1"/>
              <a:t>Ctied</a:t>
            </a:r>
            <a:r>
              <a:rPr lang="en-US" altLang="en-US" dirty="0"/>
              <a:t> </a:t>
            </a:r>
          </a:p>
        </p:txBody>
      </p:sp>
      <p:sp>
        <p:nvSpPr>
          <p:cNvPr id="134147" name="Rectangle 3">
            <a:extLst>
              <a:ext uri="{FF2B5EF4-FFF2-40B4-BE49-F238E27FC236}">
                <a16:creationId xmlns:a16="http://schemas.microsoft.com/office/drawing/2014/main" id="{0F2A5C13-B961-4DA4-89F8-3C8F54285853}"/>
              </a:ext>
            </a:extLst>
          </p:cNvPr>
          <p:cNvSpPr>
            <a:spLocks noGrp="1" noChangeArrowheads="1"/>
          </p:cNvSpPr>
          <p:nvPr>
            <p:ph type="body" idx="1"/>
          </p:nvPr>
        </p:nvSpPr>
        <p:spPr>
          <a:xfrm>
            <a:off x="503583" y="1825625"/>
            <a:ext cx="10946295" cy="4351338"/>
          </a:xfrm>
        </p:spPr>
        <p:txBody>
          <a:bodyPr>
            <a:normAutofit/>
          </a:bodyPr>
          <a:lstStyle/>
          <a:p>
            <a:pPr eaLnBrk="1" hangingPunct="1"/>
            <a:r>
              <a:rPr lang="en-US" altLang="en-US" u="sng" dirty="0"/>
              <a:t>Uses</a:t>
            </a:r>
            <a:r>
              <a:rPr lang="en-US" altLang="en-US" dirty="0"/>
              <a:t>:  </a:t>
            </a:r>
          </a:p>
          <a:p>
            <a:pPr lvl="1" eaLnBrk="1" hangingPunct="1"/>
            <a:r>
              <a:rPr lang="en-US" altLang="en-US" sz="2800" dirty="0"/>
              <a:t>Analgesic, antipyretic activity for mild-moderate pain/fever</a:t>
            </a:r>
          </a:p>
          <a:p>
            <a:pPr lvl="1" eaLnBrk="1" hangingPunct="1"/>
            <a:r>
              <a:rPr lang="en-US" altLang="en-US" sz="2800" dirty="0"/>
              <a:t>HA, muscle ache, flu-like </a:t>
            </a:r>
            <a:r>
              <a:rPr lang="en-US" altLang="en-US" sz="2800" dirty="0" err="1"/>
              <a:t>sx</a:t>
            </a:r>
            <a:endParaRPr lang="en-US" altLang="en-US" sz="2800" dirty="0"/>
          </a:p>
          <a:p>
            <a:pPr lvl="1" eaLnBrk="1" hangingPunct="1"/>
            <a:r>
              <a:rPr lang="en-US" altLang="en-US" sz="2800" dirty="0"/>
              <a:t>1</a:t>
            </a:r>
            <a:r>
              <a:rPr lang="en-US" altLang="en-US" sz="2800" baseline="30000" dirty="0"/>
              <a:t>st</a:t>
            </a:r>
            <a:r>
              <a:rPr lang="en-US" altLang="en-US" sz="2800" dirty="0"/>
              <a:t>-line choice:  osteoarthritis</a:t>
            </a:r>
          </a:p>
          <a:p>
            <a:pPr lvl="1" eaLnBrk="1" hangingPunct="1"/>
            <a:r>
              <a:rPr lang="en-US" altLang="en-US" sz="2800" dirty="0"/>
              <a:t>Drug of choice for children</a:t>
            </a:r>
          </a:p>
          <a:p>
            <a:pPr eaLnBrk="1" hangingPunct="1"/>
            <a:r>
              <a:rPr lang="en-US" altLang="en-US" dirty="0"/>
              <a:t>May be combined with codeine for 	enhanced effect</a:t>
            </a:r>
          </a:p>
          <a:p>
            <a:pPr eaLnBrk="1" hangingPunct="1"/>
            <a:r>
              <a:rPr lang="en-US" altLang="en-US" u="sng" dirty="0"/>
              <a:t>Dose</a:t>
            </a:r>
            <a:r>
              <a:rPr lang="en-US" altLang="en-US" dirty="0"/>
              <a:t>:  0.5-1g q4-6h (up to 4g/d)</a:t>
            </a:r>
          </a:p>
          <a:p>
            <a:pPr lvl="1" eaLnBrk="1" hangingPunct="1">
              <a:buFontTx/>
              <a:buNone/>
            </a:pPr>
            <a:endParaRPr lang="en-US" alt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414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414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414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414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4147">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34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4BCF055-E17A-4750-A7EA-D9E1BED46AA1}"/>
              </a:ext>
            </a:extLst>
          </p:cNvPr>
          <p:cNvSpPr>
            <a:spLocks noGrp="1" noChangeArrowheads="1"/>
          </p:cNvSpPr>
          <p:nvPr>
            <p:ph type="title"/>
          </p:nvPr>
        </p:nvSpPr>
        <p:spPr>
          <a:xfrm>
            <a:off x="838200" y="365126"/>
            <a:ext cx="10515600" cy="946840"/>
          </a:xfrm>
        </p:spPr>
        <p:txBody>
          <a:bodyPr/>
          <a:lstStyle/>
          <a:p>
            <a:pPr eaLnBrk="1" hangingPunct="1"/>
            <a:r>
              <a:rPr lang="en-US" altLang="en-US" dirty="0" err="1"/>
              <a:t>Ctied</a:t>
            </a:r>
            <a:r>
              <a:rPr lang="en-US" altLang="en-US" dirty="0"/>
              <a:t> </a:t>
            </a:r>
          </a:p>
        </p:txBody>
      </p:sp>
      <p:sp>
        <p:nvSpPr>
          <p:cNvPr id="149507" name="Rectangle 3">
            <a:extLst>
              <a:ext uri="{FF2B5EF4-FFF2-40B4-BE49-F238E27FC236}">
                <a16:creationId xmlns:a16="http://schemas.microsoft.com/office/drawing/2014/main" id="{FDE74A8C-B84A-4FD3-BF53-A2FFF3DC4FCF}"/>
              </a:ext>
            </a:extLst>
          </p:cNvPr>
          <p:cNvSpPr>
            <a:spLocks noGrp="1" noChangeArrowheads="1"/>
          </p:cNvSpPr>
          <p:nvPr>
            <p:ph type="body" idx="1"/>
          </p:nvPr>
        </p:nvSpPr>
        <p:spPr>
          <a:xfrm>
            <a:off x="838199" y="1524000"/>
            <a:ext cx="10094843" cy="4800600"/>
          </a:xfrm>
        </p:spPr>
        <p:txBody>
          <a:bodyPr>
            <a:normAutofit/>
          </a:bodyPr>
          <a:lstStyle/>
          <a:p>
            <a:pPr eaLnBrk="1" hangingPunct="1"/>
            <a:r>
              <a:rPr lang="en-US" altLang="en-US" u="sng" dirty="0"/>
              <a:t>Side Effects</a:t>
            </a:r>
            <a:r>
              <a:rPr lang="en-US" altLang="en-US" dirty="0"/>
              <a:t>:</a:t>
            </a:r>
          </a:p>
          <a:p>
            <a:pPr lvl="1" eaLnBrk="1" hangingPunct="1"/>
            <a:r>
              <a:rPr lang="en-US" altLang="en-US" sz="2800" dirty="0"/>
              <a:t>Rare</a:t>
            </a:r>
          </a:p>
          <a:p>
            <a:pPr lvl="1" eaLnBrk="1" hangingPunct="1"/>
            <a:r>
              <a:rPr lang="en-US" altLang="en-US" sz="2800" dirty="0"/>
              <a:t>Rash, urticaria</a:t>
            </a:r>
          </a:p>
          <a:p>
            <a:pPr eaLnBrk="1" hangingPunct="1"/>
            <a:r>
              <a:rPr lang="en-US" altLang="en-US" u="sng" dirty="0"/>
              <a:t>Nursing Considerations</a:t>
            </a:r>
            <a:r>
              <a:rPr lang="en-US" altLang="en-US" dirty="0"/>
              <a:t>:</a:t>
            </a:r>
          </a:p>
          <a:p>
            <a:pPr lvl="1" eaLnBrk="1" hangingPunct="1"/>
            <a:r>
              <a:rPr lang="en-US" altLang="en-US" sz="2800" dirty="0"/>
              <a:t>Toxic to liver with chronic overuse</a:t>
            </a:r>
          </a:p>
          <a:p>
            <a:pPr lvl="1" eaLnBrk="1" hangingPunct="1"/>
            <a:r>
              <a:rPr lang="en-US" altLang="en-US" sz="2800" dirty="0"/>
              <a:t>Avoid alcohol</a:t>
            </a:r>
          </a:p>
          <a:p>
            <a:pPr lvl="1" eaLnBrk="1" hangingPunct="1"/>
            <a:r>
              <a:rPr lang="en-US" altLang="en-US" sz="2800" dirty="0"/>
              <a:t>Use cautiously in pts with hepatic disease</a:t>
            </a:r>
          </a:p>
          <a:p>
            <a:pPr lvl="1" eaLnBrk="1" hangingPunct="1"/>
            <a:r>
              <a:rPr lang="en-US" altLang="en-US" sz="2800" dirty="0"/>
              <a:t>May </a:t>
            </a:r>
            <a:r>
              <a:rPr lang="en-US" altLang="en-US" sz="2800" dirty="0">
                <a:latin typeface="Times New Roman" panose="02020603050405020304" pitchFamily="18" charset="0"/>
              </a:rPr>
              <a:t>↑ </a:t>
            </a:r>
            <a:r>
              <a:rPr lang="en-US" altLang="en-US" sz="2800" dirty="0"/>
              <a:t>affects of anticoagulants</a:t>
            </a:r>
            <a:endParaRPr lang="en-US" altLang="en-US" sz="2800" dirty="0">
              <a:cs typeface="Times New Roman" panose="02020603050405020304" pitchFamily="18" charset="0"/>
            </a:endParaRPr>
          </a:p>
          <a:p>
            <a:pPr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950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950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950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950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950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950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95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C0FE5-941E-4BE7-8D8B-DDA6933F33D3}"/>
              </a:ext>
            </a:extLst>
          </p:cNvPr>
          <p:cNvSpPr>
            <a:spLocks noGrp="1"/>
          </p:cNvSpPr>
          <p:nvPr>
            <p:ph type="title"/>
          </p:nvPr>
        </p:nvSpPr>
        <p:spPr/>
        <p:txBody>
          <a:bodyPr/>
          <a:lstStyle/>
          <a:p>
            <a:r>
              <a:rPr lang="en-US" dirty="0"/>
              <a:t>Mefenamic acid (</a:t>
            </a:r>
            <a:r>
              <a:rPr lang="en-US" dirty="0" err="1"/>
              <a:t>ponstan</a:t>
            </a:r>
            <a:r>
              <a:rPr lang="en-US" dirty="0"/>
              <a:t>)</a:t>
            </a:r>
          </a:p>
        </p:txBody>
      </p:sp>
      <p:sp>
        <p:nvSpPr>
          <p:cNvPr id="3" name="Content Placeholder 2">
            <a:extLst>
              <a:ext uri="{FF2B5EF4-FFF2-40B4-BE49-F238E27FC236}">
                <a16:creationId xmlns:a16="http://schemas.microsoft.com/office/drawing/2014/main" id="{E724FB62-1239-439E-87F8-1A2FED86F7C6}"/>
              </a:ext>
            </a:extLst>
          </p:cNvPr>
          <p:cNvSpPr>
            <a:spLocks noGrp="1"/>
          </p:cNvSpPr>
          <p:nvPr>
            <p:ph idx="1"/>
          </p:nvPr>
        </p:nvSpPr>
        <p:spPr/>
        <p:txBody>
          <a:bodyPr>
            <a:normAutofit/>
          </a:bodyPr>
          <a:lstStyle/>
          <a:p>
            <a:pPr marL="0" marR="0">
              <a:spcBef>
                <a:spcPts val="0"/>
              </a:spcBef>
              <a:spcAft>
                <a:spcPts val="0"/>
              </a:spcAft>
            </a:pPr>
            <a:r>
              <a:rPr lang="en-US" dirty="0">
                <a:effectLst/>
                <a:ea typeface="Times New Roman" panose="02020603050405020304" pitchFamily="18" charset="0"/>
              </a:rPr>
              <a:t>A stronger analgesic than aspirin but has same properties.</a:t>
            </a:r>
          </a:p>
          <a:p>
            <a:pPr marL="0" marR="0">
              <a:spcBef>
                <a:spcPts val="0"/>
              </a:spcBef>
              <a:spcAft>
                <a:spcPts val="0"/>
              </a:spcAft>
            </a:pPr>
            <a:r>
              <a:rPr lang="en-US" b="1" dirty="0">
                <a:effectLst/>
                <a:ea typeface="Times New Roman" panose="02020603050405020304" pitchFamily="18" charset="0"/>
              </a:rPr>
              <a:t>DOSE</a:t>
            </a:r>
            <a:r>
              <a:rPr lang="en-US" dirty="0">
                <a:effectLst/>
                <a:ea typeface="Times New Roman" panose="02020603050405020304" pitchFamily="18" charset="0"/>
              </a:rPr>
              <a:t>-500mg bd/</a:t>
            </a:r>
            <a:r>
              <a:rPr lang="en-US" dirty="0" err="1">
                <a:effectLst/>
                <a:ea typeface="Times New Roman" panose="02020603050405020304" pitchFamily="18" charset="0"/>
              </a:rPr>
              <a:t>tds</a:t>
            </a:r>
            <a:r>
              <a:rPr lang="en-US" dirty="0">
                <a:effectLst/>
                <a:ea typeface="Times New Roman" panose="02020603050405020304" pitchFamily="18" charset="0"/>
              </a:rPr>
              <a:t> (250mg caps).</a:t>
            </a:r>
          </a:p>
          <a:p>
            <a:pPr marL="0" marR="0">
              <a:spcBef>
                <a:spcPts val="0"/>
              </a:spcBef>
              <a:spcAft>
                <a:spcPts val="0"/>
              </a:spcAft>
            </a:pPr>
            <a:r>
              <a:rPr lang="en-US" b="1" dirty="0">
                <a:effectLst/>
                <a:ea typeface="Times New Roman" panose="02020603050405020304" pitchFamily="18" charset="0"/>
              </a:rPr>
              <a:t>INDICATIONS</a:t>
            </a:r>
            <a:r>
              <a:rPr lang="en-US" dirty="0">
                <a:effectLst/>
                <a:ea typeface="Times New Roman" panose="02020603050405020304" pitchFamily="18" charset="0"/>
              </a:rPr>
              <a:t>-inflammatory conditions, pain (dysmenorrheal and fever.</a:t>
            </a:r>
          </a:p>
          <a:p>
            <a:pPr marL="0" marR="0">
              <a:spcBef>
                <a:spcPts val="0"/>
              </a:spcBef>
              <a:spcAft>
                <a:spcPts val="0"/>
              </a:spcAft>
            </a:pPr>
            <a:r>
              <a:rPr lang="en-US" b="1" dirty="0">
                <a:effectLst/>
                <a:ea typeface="Times New Roman" panose="02020603050405020304" pitchFamily="18" charset="0"/>
              </a:rPr>
              <a:t>SIDE EFFECTS</a:t>
            </a:r>
            <a:r>
              <a:rPr lang="en-US" dirty="0">
                <a:effectLst/>
                <a:ea typeface="Times New Roman" panose="02020603050405020304" pitchFamily="18" charset="0"/>
              </a:rPr>
              <a:t>- G.i.t. disturbances e.g. diarrhea, peptic ulceration and bleeding, drowsiness, dizziness, unsteadiness, skin rashes and blood dyscrasia.</a:t>
            </a:r>
          </a:p>
          <a:p>
            <a:pPr marL="0" marR="0">
              <a:spcBef>
                <a:spcPts val="0"/>
              </a:spcBef>
              <a:spcAft>
                <a:spcPts val="0"/>
              </a:spcAft>
            </a:pPr>
            <a:r>
              <a:rPr lang="en-US" b="1" dirty="0">
                <a:effectLst/>
                <a:ea typeface="Times New Roman" panose="02020603050405020304" pitchFamily="18" charset="0"/>
              </a:rPr>
              <a:t>CONTRAINDICATIONS</a:t>
            </a:r>
            <a:r>
              <a:rPr lang="en-US" dirty="0">
                <a:effectLst/>
                <a:ea typeface="Times New Roman" panose="02020603050405020304" pitchFamily="18" charset="0"/>
              </a:rPr>
              <a:t>- peptic ulcers and hypersensitivity</a:t>
            </a:r>
          </a:p>
        </p:txBody>
      </p:sp>
    </p:spTree>
    <p:extLst>
      <p:ext uri="{BB962C8B-B14F-4D97-AF65-F5344CB8AC3E}">
        <p14:creationId xmlns:p14="http://schemas.microsoft.com/office/powerpoint/2010/main" val="2815895880"/>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41105EF2-80CC-4CC9-AFCB-E4F9DC7243A5}"/>
              </a:ext>
            </a:extLst>
          </p:cNvPr>
          <p:cNvSpPr>
            <a:spLocks noGrp="1" noChangeArrowheads="1"/>
          </p:cNvSpPr>
          <p:nvPr>
            <p:ph type="title"/>
          </p:nvPr>
        </p:nvSpPr>
        <p:spPr/>
        <p:txBody>
          <a:bodyPr/>
          <a:lstStyle/>
          <a:p>
            <a:pPr eaLnBrk="1" hangingPunct="1"/>
            <a:r>
              <a:rPr lang="en-US" altLang="en-US"/>
              <a:t>Combination Drugs</a:t>
            </a:r>
          </a:p>
        </p:txBody>
      </p:sp>
      <p:sp>
        <p:nvSpPr>
          <p:cNvPr id="136195" name="Rectangle 3">
            <a:extLst>
              <a:ext uri="{FF2B5EF4-FFF2-40B4-BE49-F238E27FC236}">
                <a16:creationId xmlns:a16="http://schemas.microsoft.com/office/drawing/2014/main" id="{B8A9886C-BD1C-4CC6-A8C1-D039C2861BE3}"/>
              </a:ext>
            </a:extLst>
          </p:cNvPr>
          <p:cNvSpPr>
            <a:spLocks noGrp="1" noChangeArrowheads="1"/>
          </p:cNvSpPr>
          <p:nvPr>
            <p:ph type="body" idx="1"/>
          </p:nvPr>
        </p:nvSpPr>
        <p:spPr/>
        <p:txBody>
          <a:bodyPr/>
          <a:lstStyle/>
          <a:p>
            <a:pPr eaLnBrk="1" hangingPunct="1">
              <a:lnSpc>
                <a:spcPct val="90000"/>
              </a:lnSpc>
            </a:pPr>
            <a:r>
              <a:rPr lang="en-US" altLang="en-US" dirty="0"/>
              <a:t>Many ASA and paracetamol OTC preparations have combinations of several drugs in them</a:t>
            </a:r>
          </a:p>
          <a:p>
            <a:pPr eaLnBrk="1" hangingPunct="1">
              <a:lnSpc>
                <a:spcPct val="90000"/>
              </a:lnSpc>
            </a:pPr>
            <a:r>
              <a:rPr lang="en-US" altLang="en-US" dirty="0"/>
              <a:t>READ THE LABELS carefully!</a:t>
            </a:r>
          </a:p>
          <a:p>
            <a:pPr eaLnBrk="1" hangingPunct="1">
              <a:lnSpc>
                <a:spcPct val="90000"/>
              </a:lnSpc>
            </a:pPr>
            <a:r>
              <a:rPr lang="en-US" altLang="en-US" dirty="0"/>
              <a:t>Caffeine, codeine, others</a:t>
            </a:r>
          </a:p>
          <a:p>
            <a:pPr lvl="1" eaLnBrk="1" hangingPunct="1">
              <a:lnSpc>
                <a:spcPct val="90000"/>
              </a:lnSpc>
            </a:pPr>
            <a:r>
              <a:rPr lang="en-US" altLang="en-US" dirty="0"/>
              <a:t>Alka-Selzer XS</a:t>
            </a:r>
          </a:p>
          <a:p>
            <a:pPr lvl="1" eaLnBrk="1" hangingPunct="1">
              <a:lnSpc>
                <a:spcPct val="90000"/>
              </a:lnSpc>
            </a:pPr>
            <a:r>
              <a:rPr lang="en-US" altLang="en-US" dirty="0"/>
              <a:t>Panadol Ultra, Panadol Extra</a:t>
            </a:r>
          </a:p>
          <a:p>
            <a:pPr lvl="1" eaLnBrk="1" hangingPunct="1">
              <a:lnSpc>
                <a:spcPct val="90000"/>
              </a:lnSpc>
            </a:pPr>
            <a:r>
              <a:rPr lang="en-US" altLang="en-US" dirty="0"/>
              <a:t>Sinutab</a:t>
            </a:r>
          </a:p>
          <a:p>
            <a:pPr eaLnBrk="1" hangingPunct="1">
              <a:lnSpc>
                <a:spcPct val="90000"/>
              </a:lnSpc>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61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619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619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6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a:extLst>
              <a:ext uri="{FF2B5EF4-FFF2-40B4-BE49-F238E27FC236}">
                <a16:creationId xmlns:a16="http://schemas.microsoft.com/office/drawing/2014/main" id="{96BB2FC3-EAD6-4BAE-94F5-AB90B8AF3211}"/>
              </a:ext>
            </a:extLst>
          </p:cNvPr>
          <p:cNvSpPr>
            <a:spLocks noGrp="1" noChangeArrowheads="1"/>
          </p:cNvSpPr>
          <p:nvPr>
            <p:ph type="title"/>
          </p:nvPr>
        </p:nvSpPr>
        <p:spPr/>
        <p:txBody>
          <a:bodyPr/>
          <a:lstStyle/>
          <a:p>
            <a:r>
              <a:rPr lang="en-US" altLang="en-US" dirty="0">
                <a:latin typeface="Century Gothic" panose="020B0502020202020204" pitchFamily="34" charset="0"/>
              </a:rPr>
              <a:t>Distribution</a:t>
            </a:r>
          </a:p>
        </p:txBody>
      </p:sp>
      <p:sp>
        <p:nvSpPr>
          <p:cNvPr id="605187" name="Rectangle 3">
            <a:extLst>
              <a:ext uri="{FF2B5EF4-FFF2-40B4-BE49-F238E27FC236}">
                <a16:creationId xmlns:a16="http://schemas.microsoft.com/office/drawing/2014/main" id="{AC21E2C5-893B-4724-B388-281A17E75A5F}"/>
              </a:ext>
            </a:extLst>
          </p:cNvPr>
          <p:cNvSpPr>
            <a:spLocks noGrp="1" noChangeArrowheads="1"/>
          </p:cNvSpPr>
          <p:nvPr>
            <p:ph type="body" idx="1"/>
          </p:nvPr>
        </p:nvSpPr>
        <p:spPr/>
        <p:txBody>
          <a:bodyPr/>
          <a:lstStyle/>
          <a:p>
            <a:r>
              <a:rPr lang="en-US" altLang="en-US" dirty="0"/>
              <a:t>Distribution of the drug in the body is affected by cardiac output and regional blood flow</a:t>
            </a:r>
          </a:p>
          <a:p>
            <a:r>
              <a:rPr lang="en-US" altLang="en-US" dirty="0"/>
              <a:t>Distribution is also influenced by protein binding capacity of the drug, solubility, amount of drug in the plasma, the drugs volume distribution and the ability of the drugs to cross CNS</a:t>
            </a: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DAB1FEB-1EAF-4E4B-9BA1-C3B0BF92D57E}"/>
              </a:ext>
            </a:extLst>
          </p:cNvPr>
          <p:cNvSpPr>
            <a:spLocks noGrp="1" noChangeArrowheads="1"/>
          </p:cNvSpPr>
          <p:nvPr>
            <p:ph type="title"/>
          </p:nvPr>
        </p:nvSpPr>
        <p:spPr>
          <a:xfrm>
            <a:off x="762000" y="304800"/>
            <a:ext cx="9906000" cy="1462088"/>
          </a:xfrm>
        </p:spPr>
        <p:txBody>
          <a:bodyPr/>
          <a:lstStyle/>
          <a:p>
            <a:pPr eaLnBrk="1" hangingPunct="1"/>
            <a:r>
              <a:rPr lang="en-US" altLang="en-US" sz="3600" dirty="0"/>
              <a:t>Non-Steroidal Anti-Inflammatory Drugs:  NSAIDs</a:t>
            </a:r>
          </a:p>
        </p:txBody>
      </p:sp>
      <p:sp>
        <p:nvSpPr>
          <p:cNvPr id="70659" name="Rectangle 3">
            <a:extLst>
              <a:ext uri="{FF2B5EF4-FFF2-40B4-BE49-F238E27FC236}">
                <a16:creationId xmlns:a16="http://schemas.microsoft.com/office/drawing/2014/main" id="{9CAFAE30-288F-4513-9483-188B8EC7F407}"/>
              </a:ext>
            </a:extLst>
          </p:cNvPr>
          <p:cNvSpPr>
            <a:spLocks noGrp="1" noChangeArrowheads="1"/>
          </p:cNvSpPr>
          <p:nvPr>
            <p:ph type="body" idx="1"/>
          </p:nvPr>
        </p:nvSpPr>
        <p:spPr>
          <a:xfrm>
            <a:off x="861391" y="1643270"/>
            <a:ext cx="10389705" cy="4810539"/>
          </a:xfrm>
        </p:spPr>
        <p:txBody>
          <a:bodyPr>
            <a:noAutofit/>
          </a:bodyPr>
          <a:lstStyle/>
          <a:p>
            <a:pPr eaLnBrk="1" hangingPunct="1"/>
            <a:r>
              <a:rPr lang="en-US" altLang="en-US" u="sng" dirty="0"/>
              <a:t>Action</a:t>
            </a:r>
            <a:r>
              <a:rPr lang="en-US" altLang="en-US" dirty="0"/>
              <a:t>:</a:t>
            </a:r>
          </a:p>
          <a:p>
            <a:pPr lvl="1" eaLnBrk="1" hangingPunct="1"/>
            <a:r>
              <a:rPr lang="en-US" altLang="en-US" sz="2800" dirty="0"/>
              <a:t>Suppress formation of </a:t>
            </a:r>
            <a:r>
              <a:rPr lang="en-US" altLang="en-US" sz="2800" i="1" dirty="0"/>
              <a:t>prostaglandins</a:t>
            </a:r>
          </a:p>
          <a:p>
            <a:pPr lvl="1" eaLnBrk="1" hangingPunct="1"/>
            <a:r>
              <a:rPr lang="en-US" altLang="en-US" sz="2800" dirty="0"/>
              <a:t>Block action of COX 1 and COX 2 enzymes</a:t>
            </a:r>
          </a:p>
          <a:p>
            <a:pPr eaLnBrk="1" hangingPunct="1"/>
            <a:r>
              <a:rPr lang="en-US" altLang="en-US" u="sng" dirty="0"/>
              <a:t>Uses</a:t>
            </a:r>
            <a:r>
              <a:rPr lang="en-US" altLang="en-US" dirty="0"/>
              <a:t>:  </a:t>
            </a:r>
          </a:p>
          <a:p>
            <a:pPr lvl="1" eaLnBrk="1" hangingPunct="1"/>
            <a:r>
              <a:rPr lang="en-US" altLang="en-US" sz="2800" dirty="0"/>
              <a:t>Anti-inflammatory, antipyretic, analgesic </a:t>
            </a:r>
          </a:p>
          <a:p>
            <a:pPr lvl="1" eaLnBrk="1" hangingPunct="1"/>
            <a:r>
              <a:rPr lang="en-US" altLang="en-US" sz="2800" dirty="0"/>
              <a:t>Use for treatment of </a:t>
            </a:r>
            <a:r>
              <a:rPr lang="en-US" altLang="en-US" sz="2800" i="1" dirty="0"/>
              <a:t>continuous</a:t>
            </a:r>
            <a:r>
              <a:rPr lang="en-US" altLang="en-US" sz="2800" dirty="0"/>
              <a:t> or </a:t>
            </a:r>
            <a:r>
              <a:rPr lang="en-US" altLang="en-US" sz="2800" i="1" dirty="0"/>
              <a:t>regular</a:t>
            </a:r>
            <a:r>
              <a:rPr lang="en-US" altLang="en-US" sz="2800" dirty="0"/>
              <a:t> pain associated with inflammation</a:t>
            </a:r>
          </a:p>
          <a:p>
            <a:pPr lvl="1" eaLnBrk="1" hangingPunct="1"/>
            <a:r>
              <a:rPr lang="en-US" altLang="en-US" sz="2800" dirty="0"/>
              <a:t>1</a:t>
            </a:r>
            <a:r>
              <a:rPr lang="en-US" altLang="en-US" sz="2800" baseline="30000" dirty="0"/>
              <a:t>st</a:t>
            </a:r>
            <a:r>
              <a:rPr lang="en-US" altLang="en-US" sz="2800" dirty="0"/>
              <a:t> line therapy for rheumatoid arthritis:</a:t>
            </a:r>
          </a:p>
          <a:p>
            <a:pPr lvl="2" eaLnBrk="1" hangingPunct="1"/>
            <a:r>
              <a:rPr lang="en-US" altLang="en-US" sz="2800" dirty="0"/>
              <a:t>May take 1-3 weeks for anti-inflammatory effects to 	reach their peak (for use in arthritis)</a:t>
            </a:r>
          </a:p>
          <a:p>
            <a:pPr lvl="1" eaLnBrk="1" hangingPunct="1"/>
            <a:r>
              <a:rPr lang="en-US" altLang="en-US" sz="2800" dirty="0"/>
              <a:t>Patients may respond well to one, poorly to others</a:t>
            </a:r>
          </a:p>
          <a:p>
            <a:pPr lvl="1" eaLnBrk="1" hangingPunct="1">
              <a:buFontTx/>
              <a:buNone/>
            </a:pPr>
            <a:endParaRPr lang="en-US" altLang="en-US" sz="2800" i="1" dirty="0"/>
          </a:p>
          <a:p>
            <a:pPr lvl="1" eaLnBrk="1" hangingPunct="1"/>
            <a:endParaRPr lang="en-US" altLang="en-US" sz="2800" i="1" dirty="0"/>
          </a:p>
          <a:p>
            <a:pPr lvl="1" eaLnBrk="1" hangingPunct="1">
              <a:buFontTx/>
              <a:buNone/>
            </a:pPr>
            <a:endParaRPr lang="en-US" altLang="en-US" sz="2800" dirty="0"/>
          </a:p>
          <a:p>
            <a:pPr eaLnBrk="1" hangingPunct="1">
              <a:buFontTx/>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065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065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065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065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0659">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706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F93870B9-9F08-4B0E-BBC9-64FEF9C7A64A}"/>
              </a:ext>
            </a:extLst>
          </p:cNvPr>
          <p:cNvSpPr>
            <a:spLocks noGrp="1" noChangeArrowheads="1"/>
          </p:cNvSpPr>
          <p:nvPr>
            <p:ph type="title"/>
          </p:nvPr>
        </p:nvSpPr>
        <p:spPr>
          <a:xfrm>
            <a:off x="838200" y="365126"/>
            <a:ext cx="10515600" cy="761310"/>
          </a:xfrm>
        </p:spPr>
        <p:txBody>
          <a:bodyPr/>
          <a:lstStyle/>
          <a:p>
            <a:pPr eaLnBrk="1" hangingPunct="1"/>
            <a:r>
              <a:rPr lang="en-US" altLang="en-US" dirty="0" err="1"/>
              <a:t>Ctied</a:t>
            </a:r>
            <a:r>
              <a:rPr lang="en-US" altLang="en-US" dirty="0"/>
              <a:t> </a:t>
            </a:r>
          </a:p>
        </p:txBody>
      </p:sp>
      <p:sp>
        <p:nvSpPr>
          <p:cNvPr id="119811" name="Rectangle 3">
            <a:extLst>
              <a:ext uri="{FF2B5EF4-FFF2-40B4-BE49-F238E27FC236}">
                <a16:creationId xmlns:a16="http://schemas.microsoft.com/office/drawing/2014/main" id="{0C341CF5-0A05-4F86-97C5-256F65A799A6}"/>
              </a:ext>
            </a:extLst>
          </p:cNvPr>
          <p:cNvSpPr>
            <a:spLocks noGrp="1" noChangeArrowheads="1"/>
          </p:cNvSpPr>
          <p:nvPr>
            <p:ph type="body" idx="1"/>
          </p:nvPr>
        </p:nvSpPr>
        <p:spPr>
          <a:xfrm>
            <a:off x="838200" y="1600200"/>
            <a:ext cx="10515600" cy="4648200"/>
          </a:xfrm>
        </p:spPr>
        <p:txBody>
          <a:bodyPr>
            <a:noAutofit/>
          </a:bodyPr>
          <a:lstStyle/>
          <a:p>
            <a:pPr eaLnBrk="1" hangingPunct="1">
              <a:lnSpc>
                <a:spcPct val="90000"/>
              </a:lnSpc>
            </a:pPr>
            <a:r>
              <a:rPr lang="en-US" altLang="en-US" u="sng" dirty="0"/>
              <a:t>Side Effects</a:t>
            </a:r>
            <a:r>
              <a:rPr lang="en-US" altLang="en-US" dirty="0"/>
              <a:t>:  </a:t>
            </a:r>
          </a:p>
          <a:p>
            <a:pPr lvl="1" eaLnBrk="1" hangingPunct="1">
              <a:lnSpc>
                <a:spcPct val="90000"/>
              </a:lnSpc>
            </a:pPr>
            <a:r>
              <a:rPr lang="en-US" altLang="en-US" sz="2800" dirty="0"/>
              <a:t>All </a:t>
            </a:r>
            <a:r>
              <a:rPr lang="en-US" altLang="en-US" sz="2800" i="1" dirty="0"/>
              <a:t>NSAIDS </a:t>
            </a:r>
            <a:r>
              <a:rPr lang="en-US" altLang="en-US" sz="2800" dirty="0"/>
              <a:t>may cause GI upset, bleeding</a:t>
            </a:r>
          </a:p>
          <a:p>
            <a:pPr lvl="1" eaLnBrk="1" hangingPunct="1">
              <a:lnSpc>
                <a:spcPct val="90000"/>
              </a:lnSpc>
            </a:pPr>
            <a:r>
              <a:rPr lang="en-US" altLang="en-US" sz="2800" dirty="0"/>
              <a:t>Watch for occult blood in stools</a:t>
            </a:r>
          </a:p>
          <a:p>
            <a:pPr lvl="1" eaLnBrk="1" hangingPunct="1">
              <a:lnSpc>
                <a:spcPct val="90000"/>
              </a:lnSpc>
            </a:pPr>
            <a:r>
              <a:rPr lang="en-US" altLang="en-US" sz="2800" i="1" dirty="0"/>
              <a:t>Hypersensitivity</a:t>
            </a:r>
            <a:r>
              <a:rPr lang="en-US" altLang="en-US" sz="2800" dirty="0"/>
              <a:t>: rash, pruritus, urticaria</a:t>
            </a:r>
          </a:p>
          <a:p>
            <a:pPr eaLnBrk="1" hangingPunct="1">
              <a:lnSpc>
                <a:spcPct val="90000"/>
              </a:lnSpc>
            </a:pPr>
            <a:r>
              <a:rPr lang="en-US" altLang="en-US" u="sng" dirty="0"/>
              <a:t>Nursing Considerations</a:t>
            </a:r>
            <a:r>
              <a:rPr lang="en-US" altLang="en-US" dirty="0"/>
              <a:t>:  </a:t>
            </a:r>
          </a:p>
          <a:p>
            <a:pPr lvl="1" eaLnBrk="1" hangingPunct="1">
              <a:lnSpc>
                <a:spcPct val="90000"/>
              </a:lnSpc>
            </a:pPr>
            <a:r>
              <a:rPr lang="en-US" altLang="en-US" sz="2800" dirty="0"/>
              <a:t>Do not use </a:t>
            </a:r>
            <a:r>
              <a:rPr lang="en-US" altLang="en-US" sz="2800" i="1" dirty="0"/>
              <a:t>NSAIDs</a:t>
            </a:r>
            <a:r>
              <a:rPr lang="en-US" altLang="en-US" sz="2800" dirty="0"/>
              <a:t> with ASA</a:t>
            </a:r>
          </a:p>
          <a:p>
            <a:pPr lvl="1" eaLnBrk="1" hangingPunct="1">
              <a:lnSpc>
                <a:spcPct val="90000"/>
              </a:lnSpc>
            </a:pPr>
            <a:r>
              <a:rPr lang="en-US" altLang="en-US" sz="2800" dirty="0"/>
              <a:t>Only use one </a:t>
            </a:r>
            <a:r>
              <a:rPr lang="en-US" altLang="en-US" sz="2800" i="1" dirty="0"/>
              <a:t>NSAID</a:t>
            </a:r>
            <a:r>
              <a:rPr lang="en-US" altLang="en-US" sz="2800" dirty="0"/>
              <a:t> at a time</a:t>
            </a:r>
          </a:p>
          <a:p>
            <a:pPr eaLnBrk="1" hangingPunct="1">
              <a:lnSpc>
                <a:spcPct val="90000"/>
              </a:lnSpc>
            </a:pPr>
            <a:r>
              <a:rPr lang="en-US" altLang="en-US" u="sng" dirty="0"/>
              <a:t>C/I</a:t>
            </a:r>
            <a:r>
              <a:rPr lang="en-US" altLang="en-US" dirty="0"/>
              <a:t>:  </a:t>
            </a:r>
          </a:p>
          <a:p>
            <a:pPr lvl="1" eaLnBrk="1" hangingPunct="1">
              <a:lnSpc>
                <a:spcPct val="90000"/>
              </a:lnSpc>
            </a:pPr>
            <a:r>
              <a:rPr lang="en-US" altLang="en-US" sz="2800" dirty="0"/>
              <a:t>anticoagulant therapy</a:t>
            </a:r>
          </a:p>
          <a:p>
            <a:pPr lvl="1" eaLnBrk="1" hangingPunct="1">
              <a:lnSpc>
                <a:spcPct val="90000"/>
              </a:lnSpc>
            </a:pPr>
            <a:r>
              <a:rPr lang="en-US" altLang="en-US" sz="2800" dirty="0"/>
              <a:t>stroke, bleeding disorders</a:t>
            </a:r>
          </a:p>
          <a:p>
            <a:pPr lvl="1" eaLnBrk="1" hangingPunct="1">
              <a:lnSpc>
                <a:spcPct val="90000"/>
              </a:lnSpc>
            </a:pPr>
            <a:r>
              <a:rPr lang="en-US" altLang="en-US" sz="2800" dirty="0"/>
              <a:t>gastritis, peptic ulcer disease</a:t>
            </a:r>
          </a:p>
          <a:p>
            <a:pPr eaLnBrk="1" hangingPunct="1">
              <a:lnSpc>
                <a:spcPct val="90000"/>
              </a:lnSpc>
            </a:pPr>
            <a:endParaRPr lang="en-US" altLang="en-US"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1981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1981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19811">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981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9811">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9811">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9811">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19811">
                                            <p:txEl>
                                              <p:pRg st="9" end="9"/>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1981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305C3CC1-0053-4C85-AD04-36DEA3E8CBD4}"/>
              </a:ext>
            </a:extLst>
          </p:cNvPr>
          <p:cNvSpPr>
            <a:spLocks noGrp="1" noChangeArrowheads="1"/>
          </p:cNvSpPr>
          <p:nvPr>
            <p:ph type="title"/>
          </p:nvPr>
        </p:nvSpPr>
        <p:spPr/>
        <p:txBody>
          <a:bodyPr/>
          <a:lstStyle/>
          <a:p>
            <a:pPr eaLnBrk="1" hangingPunct="1"/>
            <a:r>
              <a:rPr lang="en-US" altLang="en-US"/>
              <a:t>Major NSAIDS:  </a:t>
            </a:r>
            <a:r>
              <a:rPr lang="en-US" altLang="en-US" i="1"/>
              <a:t>IBUPROFEN</a:t>
            </a:r>
          </a:p>
        </p:txBody>
      </p:sp>
      <p:sp>
        <p:nvSpPr>
          <p:cNvPr id="72707" name="Rectangle 3">
            <a:extLst>
              <a:ext uri="{FF2B5EF4-FFF2-40B4-BE49-F238E27FC236}">
                <a16:creationId xmlns:a16="http://schemas.microsoft.com/office/drawing/2014/main" id="{D14BF434-876B-4361-82FB-16053DF92668}"/>
              </a:ext>
            </a:extLst>
          </p:cNvPr>
          <p:cNvSpPr>
            <a:spLocks noGrp="1" noChangeArrowheads="1"/>
          </p:cNvSpPr>
          <p:nvPr>
            <p:ph type="body" idx="1"/>
          </p:nvPr>
        </p:nvSpPr>
        <p:spPr>
          <a:xfrm>
            <a:off x="728870" y="1295400"/>
            <a:ext cx="10270434" cy="5197475"/>
          </a:xfrm>
        </p:spPr>
        <p:txBody>
          <a:bodyPr>
            <a:noAutofit/>
          </a:bodyPr>
          <a:lstStyle/>
          <a:p>
            <a:pPr eaLnBrk="1" hangingPunct="1"/>
            <a:endParaRPr lang="en-US" altLang="en-US" dirty="0"/>
          </a:p>
          <a:p>
            <a:pPr eaLnBrk="1" hangingPunct="1"/>
            <a:r>
              <a:rPr lang="en-US" altLang="en-US" dirty="0"/>
              <a:t>Most common NSAID in use</a:t>
            </a:r>
          </a:p>
          <a:p>
            <a:pPr eaLnBrk="1" hangingPunct="1"/>
            <a:endParaRPr lang="en-US" altLang="en-US" dirty="0"/>
          </a:p>
          <a:p>
            <a:pPr eaLnBrk="1" hangingPunct="1"/>
            <a:r>
              <a:rPr lang="en-US" altLang="en-US" u="sng" dirty="0"/>
              <a:t>Uses</a:t>
            </a:r>
            <a:r>
              <a:rPr lang="en-US" altLang="en-US" dirty="0"/>
              <a:t>:  </a:t>
            </a:r>
          </a:p>
          <a:p>
            <a:pPr lvl="1" eaLnBrk="1" hangingPunct="1"/>
            <a:r>
              <a:rPr lang="en-US" altLang="en-US" sz="2800" dirty="0"/>
              <a:t>To relieve mild-moderate pain</a:t>
            </a:r>
          </a:p>
          <a:p>
            <a:pPr lvl="1" eaLnBrk="1" hangingPunct="1"/>
            <a:r>
              <a:rPr lang="en-US" altLang="en-US" sz="2800" dirty="0"/>
              <a:t>To treat inflammatory arthritis</a:t>
            </a:r>
          </a:p>
          <a:p>
            <a:pPr lvl="1" eaLnBrk="1" hangingPunct="1"/>
            <a:r>
              <a:rPr lang="en-US" altLang="en-US" sz="2800" dirty="0"/>
              <a:t>To treat dysmenorrhea</a:t>
            </a:r>
          </a:p>
          <a:p>
            <a:pPr lvl="1" eaLnBrk="1" hangingPunct="1"/>
            <a:endParaRPr lang="en-US" altLang="en-US" sz="2800" dirty="0"/>
          </a:p>
          <a:p>
            <a:pPr eaLnBrk="1" hangingPunct="1"/>
            <a:r>
              <a:rPr lang="en-US" altLang="en-US" u="sng" dirty="0"/>
              <a:t>Dose</a:t>
            </a:r>
            <a:r>
              <a:rPr lang="en-US" altLang="en-US" dirty="0"/>
              <a:t>:  200-800mg </a:t>
            </a:r>
            <a:r>
              <a:rPr lang="en-US" altLang="en-US" dirty="0" err="1"/>
              <a:t>tid-qid</a:t>
            </a:r>
            <a:r>
              <a:rPr lang="en-US" altLang="en-US" dirty="0"/>
              <a:t> prn (up to 3600/day)</a:t>
            </a:r>
          </a:p>
          <a:p>
            <a:pPr lvl="1" eaLnBrk="1" hangingPunct="1"/>
            <a:r>
              <a:rPr lang="en-US" altLang="en-US" sz="2800" dirty="0"/>
              <a:t>Co-administration with opioids ↑ analgesia:</a:t>
            </a:r>
          </a:p>
          <a:p>
            <a:pPr eaLnBrk="1" hangingPunct="1">
              <a:buFontTx/>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07">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2707">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2707">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72707">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727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2140D19-50FD-4344-B501-58EF9FAACE8F}"/>
              </a:ext>
            </a:extLst>
          </p:cNvPr>
          <p:cNvSpPr>
            <a:spLocks noGrp="1" noChangeArrowheads="1"/>
          </p:cNvSpPr>
          <p:nvPr>
            <p:ph type="title"/>
          </p:nvPr>
        </p:nvSpPr>
        <p:spPr>
          <a:xfrm>
            <a:off x="838200" y="365126"/>
            <a:ext cx="10515600" cy="907084"/>
          </a:xfrm>
        </p:spPr>
        <p:txBody>
          <a:bodyPr/>
          <a:lstStyle/>
          <a:p>
            <a:pPr eaLnBrk="1" hangingPunct="1"/>
            <a:r>
              <a:rPr lang="en-US" altLang="en-US" dirty="0" err="1"/>
              <a:t>Ctied</a:t>
            </a:r>
            <a:r>
              <a:rPr lang="en-US" altLang="en-US" dirty="0"/>
              <a:t> </a:t>
            </a:r>
          </a:p>
        </p:txBody>
      </p:sp>
      <p:sp>
        <p:nvSpPr>
          <p:cNvPr id="150531" name="Rectangle 3">
            <a:extLst>
              <a:ext uri="{FF2B5EF4-FFF2-40B4-BE49-F238E27FC236}">
                <a16:creationId xmlns:a16="http://schemas.microsoft.com/office/drawing/2014/main" id="{B57DC301-BE1B-4A12-947A-9BDA5B615346}"/>
              </a:ext>
            </a:extLst>
          </p:cNvPr>
          <p:cNvSpPr>
            <a:spLocks noGrp="1" noChangeArrowheads="1"/>
          </p:cNvSpPr>
          <p:nvPr>
            <p:ph type="body" idx="1"/>
          </p:nvPr>
        </p:nvSpPr>
        <p:spPr>
          <a:xfrm>
            <a:off x="437322" y="1524000"/>
            <a:ext cx="10654748" cy="4479235"/>
          </a:xfrm>
        </p:spPr>
        <p:txBody>
          <a:bodyPr>
            <a:normAutofit/>
          </a:bodyPr>
          <a:lstStyle/>
          <a:p>
            <a:pPr eaLnBrk="1" hangingPunct="1"/>
            <a:r>
              <a:rPr lang="en-US" altLang="en-US" u="sng" dirty="0"/>
              <a:t>Side Effects</a:t>
            </a:r>
            <a:r>
              <a:rPr lang="en-US" altLang="en-US" dirty="0"/>
              <a:t>:</a:t>
            </a:r>
          </a:p>
          <a:p>
            <a:pPr lvl="1" eaLnBrk="1" hangingPunct="1"/>
            <a:r>
              <a:rPr lang="en-US" altLang="en-US" sz="2800" dirty="0"/>
              <a:t>HA, dizziness</a:t>
            </a:r>
          </a:p>
          <a:p>
            <a:pPr lvl="1" eaLnBrk="1" hangingPunct="1"/>
            <a:r>
              <a:rPr lang="en-US" altLang="en-US" sz="2800" dirty="0"/>
              <a:t>Dyspepsia, N&amp;V, GI bleeding, 	constipation</a:t>
            </a:r>
          </a:p>
          <a:p>
            <a:pPr lvl="1" eaLnBrk="1" hangingPunct="1"/>
            <a:endParaRPr lang="en-US" altLang="en-US" sz="2800" dirty="0"/>
          </a:p>
          <a:p>
            <a:pPr eaLnBrk="1" hangingPunct="1"/>
            <a:r>
              <a:rPr lang="en-US" altLang="en-US" u="sng" dirty="0"/>
              <a:t>Nursing Considerations</a:t>
            </a:r>
            <a:r>
              <a:rPr lang="en-US" altLang="en-US" dirty="0"/>
              <a:t>:</a:t>
            </a:r>
          </a:p>
          <a:p>
            <a:pPr lvl="1" eaLnBrk="1" hangingPunct="1"/>
            <a:r>
              <a:rPr lang="en-US" altLang="en-US" sz="2800" dirty="0"/>
              <a:t>Avoid concurrent use of ASA, alcohol, 	paracetamol</a:t>
            </a:r>
          </a:p>
          <a:p>
            <a:pPr lvl="1" eaLnBrk="1" hangingPunct="1"/>
            <a:r>
              <a:rPr lang="en-US" altLang="en-US" sz="2800" dirty="0"/>
              <a:t>Do not take OTC for &gt; 10 days</a:t>
            </a:r>
          </a:p>
          <a:p>
            <a:pPr lvl="1" eaLnBrk="1" hangingPunct="1"/>
            <a:r>
              <a:rPr lang="en-US" altLang="en-US" sz="2800" dirty="0"/>
              <a:t>Watch for s/s GI bleeding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053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5053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5053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053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053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05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BCA4FE7A-3450-4DCE-9CAC-E24EBC78E411}"/>
              </a:ext>
            </a:extLst>
          </p:cNvPr>
          <p:cNvSpPr>
            <a:spLocks noGrp="1" noChangeArrowheads="1"/>
          </p:cNvSpPr>
          <p:nvPr>
            <p:ph type="title"/>
          </p:nvPr>
        </p:nvSpPr>
        <p:spPr>
          <a:xfrm>
            <a:off x="2209800" y="301625"/>
            <a:ext cx="7772400" cy="1016000"/>
          </a:xfrm>
        </p:spPr>
        <p:txBody>
          <a:bodyPr>
            <a:normAutofit/>
          </a:bodyPr>
          <a:lstStyle/>
          <a:p>
            <a:pPr eaLnBrk="1" hangingPunct="1"/>
            <a:r>
              <a:rPr lang="en-US" altLang="en-US" sz="4000" i="1" dirty="0"/>
              <a:t>INDOMETHACIN</a:t>
            </a:r>
          </a:p>
        </p:txBody>
      </p:sp>
      <p:sp>
        <p:nvSpPr>
          <p:cNvPr id="73731" name="Rectangle 3">
            <a:extLst>
              <a:ext uri="{FF2B5EF4-FFF2-40B4-BE49-F238E27FC236}">
                <a16:creationId xmlns:a16="http://schemas.microsoft.com/office/drawing/2014/main" id="{050E4962-11DC-478F-8AC5-0FF467CBA312}"/>
              </a:ext>
            </a:extLst>
          </p:cNvPr>
          <p:cNvSpPr>
            <a:spLocks noGrp="1" noChangeArrowheads="1"/>
          </p:cNvSpPr>
          <p:nvPr>
            <p:ph type="body" idx="1"/>
          </p:nvPr>
        </p:nvSpPr>
        <p:spPr>
          <a:xfrm>
            <a:off x="914399" y="1371600"/>
            <a:ext cx="10402957" cy="4495800"/>
          </a:xfrm>
        </p:spPr>
        <p:txBody>
          <a:bodyPr>
            <a:normAutofit/>
          </a:bodyPr>
          <a:lstStyle/>
          <a:p>
            <a:pPr eaLnBrk="1" hangingPunct="1">
              <a:lnSpc>
                <a:spcPct val="90000"/>
              </a:lnSpc>
            </a:pPr>
            <a:r>
              <a:rPr lang="en-US" altLang="en-US" dirty="0"/>
              <a:t>Most potent NSAID</a:t>
            </a:r>
          </a:p>
          <a:p>
            <a:pPr eaLnBrk="1" hangingPunct="1">
              <a:lnSpc>
                <a:spcPct val="90000"/>
              </a:lnSpc>
            </a:pPr>
            <a:r>
              <a:rPr lang="en-US" altLang="en-US" u="sng" dirty="0"/>
              <a:t>Use</a:t>
            </a:r>
            <a:r>
              <a:rPr lang="en-US" altLang="en-US" dirty="0"/>
              <a:t>: for severe arthritis, gout</a:t>
            </a:r>
          </a:p>
          <a:p>
            <a:pPr eaLnBrk="1" hangingPunct="1">
              <a:lnSpc>
                <a:spcPct val="90000"/>
              </a:lnSpc>
            </a:pPr>
            <a:r>
              <a:rPr lang="en-US" altLang="en-US" u="sng" dirty="0"/>
              <a:t>Dose</a:t>
            </a:r>
            <a:r>
              <a:rPr lang="en-US" altLang="en-US" dirty="0"/>
              <a:t>:  100-200 mg po daily in divided doses</a:t>
            </a:r>
          </a:p>
          <a:p>
            <a:pPr eaLnBrk="1" hangingPunct="1">
              <a:lnSpc>
                <a:spcPct val="90000"/>
              </a:lnSpc>
            </a:pPr>
            <a:r>
              <a:rPr lang="en-US" altLang="en-US" u="sng" dirty="0"/>
              <a:t>Side Effects</a:t>
            </a:r>
            <a:r>
              <a:rPr lang="en-US" altLang="en-US" dirty="0"/>
              <a:t>:</a:t>
            </a:r>
          </a:p>
          <a:p>
            <a:pPr lvl="1" eaLnBrk="1" hangingPunct="1">
              <a:lnSpc>
                <a:spcPct val="90000"/>
              </a:lnSpc>
            </a:pPr>
            <a:r>
              <a:rPr lang="en-US" altLang="en-US" sz="2800" dirty="0"/>
              <a:t>Dizziness, drowsiness, HA, psychic disturbances</a:t>
            </a:r>
          </a:p>
          <a:p>
            <a:pPr lvl="1" eaLnBrk="1" hangingPunct="1">
              <a:lnSpc>
                <a:spcPct val="90000"/>
              </a:lnSpc>
            </a:pPr>
            <a:r>
              <a:rPr lang="en-US" altLang="en-US" sz="2800" dirty="0"/>
              <a:t>GIT upset, bleeding</a:t>
            </a:r>
          </a:p>
          <a:p>
            <a:pPr eaLnBrk="1" hangingPunct="1">
              <a:lnSpc>
                <a:spcPct val="90000"/>
              </a:lnSpc>
            </a:pPr>
            <a:r>
              <a:rPr lang="en-US" altLang="en-US" u="sng" dirty="0"/>
              <a:t>Nursing Considerations</a:t>
            </a:r>
            <a:r>
              <a:rPr lang="en-US" altLang="en-US" dirty="0"/>
              <a:t>:</a:t>
            </a:r>
          </a:p>
          <a:p>
            <a:pPr lvl="1" eaLnBrk="1" hangingPunct="1">
              <a:lnSpc>
                <a:spcPct val="90000"/>
              </a:lnSpc>
            </a:pPr>
            <a:r>
              <a:rPr lang="en-US" altLang="en-US" sz="2800" dirty="0"/>
              <a:t>Same as with Ibuprofen</a:t>
            </a:r>
          </a:p>
          <a:p>
            <a:pPr eaLnBrk="1" hangingPunct="1">
              <a:lnSpc>
                <a:spcPct val="90000"/>
              </a:lnSpc>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7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37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3731">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3731">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73731">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73731">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37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8101597B-B81B-498E-AB09-954C4C23C7B5}"/>
              </a:ext>
            </a:extLst>
          </p:cNvPr>
          <p:cNvSpPr>
            <a:spLocks noGrp="1" noChangeArrowheads="1"/>
          </p:cNvSpPr>
          <p:nvPr>
            <p:ph type="title"/>
          </p:nvPr>
        </p:nvSpPr>
        <p:spPr>
          <a:xfrm>
            <a:off x="838200" y="351874"/>
            <a:ext cx="10515600" cy="1092614"/>
          </a:xfrm>
        </p:spPr>
        <p:txBody>
          <a:bodyPr/>
          <a:lstStyle/>
          <a:p>
            <a:pPr eaLnBrk="1" hangingPunct="1"/>
            <a:r>
              <a:rPr lang="en-US" altLang="en-US" dirty="0"/>
              <a:t>DICLOFENAC</a:t>
            </a:r>
          </a:p>
        </p:txBody>
      </p:sp>
      <p:sp>
        <p:nvSpPr>
          <p:cNvPr id="151555" name="Rectangle 3">
            <a:extLst>
              <a:ext uri="{FF2B5EF4-FFF2-40B4-BE49-F238E27FC236}">
                <a16:creationId xmlns:a16="http://schemas.microsoft.com/office/drawing/2014/main" id="{D3414403-07B1-477F-8208-43E828DF952B}"/>
              </a:ext>
            </a:extLst>
          </p:cNvPr>
          <p:cNvSpPr>
            <a:spLocks noGrp="1" noChangeArrowheads="1"/>
          </p:cNvSpPr>
          <p:nvPr>
            <p:ph type="body" idx="1"/>
          </p:nvPr>
        </p:nvSpPr>
        <p:spPr>
          <a:xfrm>
            <a:off x="838199" y="1981200"/>
            <a:ext cx="10651435" cy="4648200"/>
          </a:xfrm>
        </p:spPr>
        <p:txBody>
          <a:bodyPr>
            <a:normAutofit/>
          </a:bodyPr>
          <a:lstStyle/>
          <a:p>
            <a:pPr eaLnBrk="1" hangingPunct="1"/>
            <a:r>
              <a:rPr lang="en-US" altLang="en-US" u="sng" dirty="0"/>
              <a:t>Uses</a:t>
            </a:r>
            <a:r>
              <a:rPr lang="en-US" altLang="en-US" dirty="0"/>
              <a:t>:</a:t>
            </a:r>
          </a:p>
          <a:p>
            <a:pPr lvl="1" eaLnBrk="1" hangingPunct="1"/>
            <a:r>
              <a:rPr lang="en-US" altLang="en-US" sz="2800" dirty="0"/>
              <a:t>Management of inflammatory disorders</a:t>
            </a:r>
          </a:p>
          <a:p>
            <a:pPr lvl="1" eaLnBrk="1" hangingPunct="1"/>
            <a:r>
              <a:rPr lang="en-US" altLang="en-US" sz="2800" dirty="0"/>
              <a:t>Relief of mild-moderate </a:t>
            </a:r>
            <a:r>
              <a:rPr lang="en-US" altLang="en-US" sz="2800" dirty="0" err="1"/>
              <a:t>dysmenorrhoea</a:t>
            </a:r>
            <a:endParaRPr lang="en-US" altLang="en-US" sz="2800" dirty="0"/>
          </a:p>
          <a:p>
            <a:pPr eaLnBrk="1" hangingPunct="1"/>
            <a:r>
              <a:rPr lang="en-US" altLang="en-US" u="sng" dirty="0"/>
              <a:t>Dose</a:t>
            </a:r>
            <a:r>
              <a:rPr lang="en-US" altLang="en-US" dirty="0"/>
              <a:t>:  75-150 po mg/daily</a:t>
            </a:r>
          </a:p>
          <a:p>
            <a:pPr eaLnBrk="1" hangingPunct="1"/>
            <a:r>
              <a:rPr lang="en-US" altLang="en-US" u="sng" dirty="0"/>
              <a:t>Side Effects</a:t>
            </a:r>
            <a:r>
              <a:rPr lang="en-US" altLang="en-US" dirty="0"/>
              <a:t>:</a:t>
            </a:r>
          </a:p>
          <a:p>
            <a:pPr lvl="1" eaLnBrk="1" hangingPunct="1"/>
            <a:r>
              <a:rPr lang="en-US" altLang="en-US" sz="2800" dirty="0"/>
              <a:t>Same as with other </a:t>
            </a:r>
            <a:r>
              <a:rPr lang="en-US" altLang="en-US" sz="2800" i="1" dirty="0"/>
              <a:t>NSAIDS</a:t>
            </a:r>
          </a:p>
          <a:p>
            <a:pPr eaLnBrk="1" hangingPunct="1"/>
            <a:r>
              <a:rPr lang="en-US" altLang="en-US" u="sng" dirty="0"/>
              <a:t>Nursing Considerations</a:t>
            </a:r>
            <a:r>
              <a:rPr lang="en-US" altLang="en-US" dirty="0"/>
              <a:t>:</a:t>
            </a:r>
            <a:endParaRPr lang="en-US" altLang="en-US" i="1" dirty="0"/>
          </a:p>
          <a:p>
            <a:pPr lvl="1" eaLnBrk="1" hangingPunct="1"/>
            <a:r>
              <a:rPr lang="en-US" altLang="en-US" sz="2800" dirty="0"/>
              <a:t>Same as with other </a:t>
            </a:r>
            <a:r>
              <a:rPr lang="en-US" altLang="en-US" sz="2800" i="1" dirty="0"/>
              <a:t>NSAIDS</a:t>
            </a:r>
          </a:p>
          <a:p>
            <a:pPr lvl="1" eaLnBrk="1" hangingPunct="1"/>
            <a:r>
              <a:rPr lang="en-US" altLang="en-US" sz="2800" dirty="0"/>
              <a:t>May take with food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155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5155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5155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5155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155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1555">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1555">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515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9D70E-0134-4C43-9AAD-E139DD0C21E2}"/>
              </a:ext>
            </a:extLst>
          </p:cNvPr>
          <p:cNvSpPr>
            <a:spLocks noGrp="1"/>
          </p:cNvSpPr>
          <p:nvPr>
            <p:ph type="ctrTitle"/>
          </p:nvPr>
        </p:nvSpPr>
        <p:spPr/>
        <p:txBody>
          <a:bodyPr/>
          <a:lstStyle/>
          <a:p>
            <a:r>
              <a:rPr lang="en-US" dirty="0"/>
              <a:t>ANTIHISTAMINES AND STEROIDS</a:t>
            </a:r>
          </a:p>
        </p:txBody>
      </p:sp>
      <p:sp>
        <p:nvSpPr>
          <p:cNvPr id="3" name="Subtitle 2">
            <a:extLst>
              <a:ext uri="{FF2B5EF4-FFF2-40B4-BE49-F238E27FC236}">
                <a16:creationId xmlns:a16="http://schemas.microsoft.com/office/drawing/2014/main" id="{052491E4-D6C1-4D2C-A812-73D84223CE0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39834353"/>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A46DA-A457-42D6-A9B2-4A9B8E1CA39A}"/>
              </a:ext>
            </a:extLst>
          </p:cNvPr>
          <p:cNvSpPr>
            <a:spLocks noGrp="1"/>
          </p:cNvSpPr>
          <p:nvPr>
            <p:ph type="title"/>
          </p:nvPr>
        </p:nvSpPr>
        <p:spPr/>
        <p:txBody>
          <a:bodyPr/>
          <a:lstStyle/>
          <a:p>
            <a:r>
              <a:rPr lang="en-US" sz="4400" dirty="0">
                <a:effectLst/>
                <a:ea typeface="Times New Roman" panose="02020603050405020304" pitchFamily="18" charset="0"/>
              </a:rPr>
              <a:t>ANTIHISTAMINES</a:t>
            </a:r>
            <a:endParaRPr lang="en-US" dirty="0"/>
          </a:p>
        </p:txBody>
      </p:sp>
      <p:sp>
        <p:nvSpPr>
          <p:cNvPr id="3" name="Content Placeholder 2">
            <a:extLst>
              <a:ext uri="{FF2B5EF4-FFF2-40B4-BE49-F238E27FC236}">
                <a16:creationId xmlns:a16="http://schemas.microsoft.com/office/drawing/2014/main" id="{3F3E1469-DF0B-47D7-A8A7-BEF928BFCB32}"/>
              </a:ext>
            </a:extLst>
          </p:cNvPr>
          <p:cNvSpPr>
            <a:spLocks noGrp="1"/>
          </p:cNvSpPr>
          <p:nvPr>
            <p:ph idx="1"/>
          </p:nvPr>
        </p:nvSpPr>
        <p:spPr>
          <a:xfrm>
            <a:off x="838200" y="1867828"/>
            <a:ext cx="10515600" cy="4351338"/>
          </a:xfrm>
        </p:spPr>
        <p:txBody>
          <a:bodyPr>
            <a:noAutofit/>
          </a:bodyPr>
          <a:lstStyle/>
          <a:p>
            <a:pPr marL="0" marR="0">
              <a:spcBef>
                <a:spcPts val="0"/>
              </a:spcBef>
              <a:spcAft>
                <a:spcPts val="0"/>
              </a:spcAft>
            </a:pPr>
            <a:r>
              <a:rPr lang="en-US" b="1" dirty="0">
                <a:effectLst/>
                <a:ea typeface="Times New Roman" panose="02020603050405020304" pitchFamily="18" charset="0"/>
              </a:rPr>
              <a:t>HISTAMINE</a:t>
            </a:r>
            <a:r>
              <a:rPr lang="en-US" dirty="0">
                <a:effectLst/>
                <a:ea typeface="Times New Roman" panose="02020603050405020304" pitchFamily="18" charset="0"/>
              </a:rPr>
              <a:t>-Is synthesized in the body from histidine under the influence of histidine decarboxylase.</a:t>
            </a:r>
          </a:p>
          <a:p>
            <a:pPr marL="0" marR="0">
              <a:spcBef>
                <a:spcPts val="0"/>
              </a:spcBef>
              <a:spcAft>
                <a:spcPts val="0"/>
              </a:spcAft>
            </a:pPr>
            <a:r>
              <a:rPr lang="en-US" dirty="0">
                <a:effectLst/>
                <a:ea typeface="Times New Roman" panose="02020603050405020304" pitchFamily="18" charset="0"/>
              </a:rPr>
              <a:t>Histamine appears to produce its pharmacological actions by interacting with specific receptors (H1 +H2 receptors). </a:t>
            </a:r>
          </a:p>
          <a:p>
            <a:pPr marL="0" marR="0">
              <a:spcBef>
                <a:spcPts val="0"/>
              </a:spcBef>
              <a:spcAft>
                <a:spcPts val="0"/>
              </a:spcAft>
            </a:pPr>
            <a:r>
              <a:rPr lang="en-US" dirty="0">
                <a:effectLst/>
                <a:ea typeface="Times New Roman" panose="02020603050405020304" pitchFamily="18" charset="0"/>
              </a:rPr>
              <a:t>H1 receptors are readily antagonized by antihistamine compounds whereas H2 receptors are not readily susceptible to antagonism by the antihistamines. </a:t>
            </a:r>
          </a:p>
          <a:p>
            <a:pPr marL="0" marR="0">
              <a:spcBef>
                <a:spcPts val="0"/>
              </a:spcBef>
              <a:spcAft>
                <a:spcPts val="0"/>
              </a:spcAft>
            </a:pPr>
            <a:r>
              <a:rPr lang="en-US" dirty="0">
                <a:effectLst/>
                <a:ea typeface="Times New Roman" panose="02020603050405020304" pitchFamily="18" charset="0"/>
              </a:rPr>
              <a:t>The H2 receptors are located in the mammalian heart and gastric parietal cells.</a:t>
            </a:r>
          </a:p>
          <a:p>
            <a:r>
              <a:rPr lang="en-US" b="1" dirty="0">
                <a:effectLst/>
                <a:ea typeface="Times New Roman" panose="02020603050405020304" pitchFamily="18" charset="0"/>
              </a:rPr>
              <a:t>ANTIHISTAMINES</a:t>
            </a:r>
            <a:r>
              <a:rPr lang="en-US" dirty="0">
                <a:effectLst/>
                <a:ea typeface="Times New Roman" panose="02020603050405020304" pitchFamily="18" charset="0"/>
              </a:rPr>
              <a:t> exert their effects by preventing or blocking the actions of histamine at receptor sites.</a:t>
            </a:r>
          </a:p>
          <a:p>
            <a:endParaRPr lang="en-US" dirty="0"/>
          </a:p>
        </p:txBody>
      </p:sp>
    </p:spTree>
    <p:extLst>
      <p:ext uri="{BB962C8B-B14F-4D97-AF65-F5344CB8AC3E}">
        <p14:creationId xmlns:p14="http://schemas.microsoft.com/office/powerpoint/2010/main" val="1375346820"/>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7C601-A5AC-49BF-82C6-565696A9A435}"/>
              </a:ext>
            </a:extLst>
          </p:cNvPr>
          <p:cNvSpPr>
            <a:spLocks noGrp="1"/>
          </p:cNvSpPr>
          <p:nvPr>
            <p:ph type="title"/>
          </p:nvPr>
        </p:nvSpPr>
        <p:spPr/>
        <p:txBody>
          <a:bodyPr/>
          <a:lstStyle/>
          <a:p>
            <a:r>
              <a:rPr lang="en-US" sz="4400" dirty="0">
                <a:effectLst/>
                <a:ea typeface="Times New Roman" panose="02020603050405020304" pitchFamily="18" charset="0"/>
              </a:rPr>
              <a:t>Classification</a:t>
            </a:r>
            <a:endParaRPr lang="en-US" dirty="0"/>
          </a:p>
        </p:txBody>
      </p:sp>
      <p:sp>
        <p:nvSpPr>
          <p:cNvPr id="3" name="Content Placeholder 2">
            <a:extLst>
              <a:ext uri="{FF2B5EF4-FFF2-40B4-BE49-F238E27FC236}">
                <a16:creationId xmlns:a16="http://schemas.microsoft.com/office/drawing/2014/main" id="{91B0FEF3-0C14-4A8B-8BEA-904DFDA6CCCC}"/>
              </a:ext>
            </a:extLst>
          </p:cNvPr>
          <p:cNvSpPr>
            <a:spLocks noGrp="1"/>
          </p:cNvSpPr>
          <p:nvPr>
            <p:ph idx="1"/>
          </p:nvPr>
        </p:nvSpPr>
        <p:spPr/>
        <p:txBody>
          <a:bodyPr>
            <a:normAutofit/>
          </a:bodyPr>
          <a:lstStyle/>
          <a:p>
            <a:pPr marL="342900" marR="0" lvl="0" indent="-342900">
              <a:spcBef>
                <a:spcPts val="0"/>
              </a:spcBef>
              <a:spcAft>
                <a:spcPts val="0"/>
              </a:spcAft>
              <a:buFont typeface="Symbol" panose="05050102010706020507" pitchFamily="18" charset="2"/>
              <a:buChar char=""/>
              <a:tabLst>
                <a:tab pos="457200" algn="l"/>
              </a:tabLst>
            </a:pPr>
            <a:r>
              <a:rPr lang="en-US" b="1" dirty="0">
                <a:effectLst/>
                <a:ea typeface="Times New Roman" panose="02020603050405020304" pitchFamily="18" charset="0"/>
              </a:rPr>
              <a:t>Alkylamines</a:t>
            </a:r>
            <a:r>
              <a:rPr lang="en-US" dirty="0">
                <a:effectLst/>
                <a:ea typeface="Times New Roman" panose="02020603050405020304" pitchFamily="18" charset="0"/>
              </a:rPr>
              <a:t>-chlorpheniramine, dexchlorpheniramine, brompheniramine, triprolidine, </a:t>
            </a:r>
            <a:r>
              <a:rPr lang="en-US" dirty="0" err="1">
                <a:effectLst/>
                <a:ea typeface="Times New Roman" panose="02020603050405020304" pitchFamily="18" charset="0"/>
              </a:rPr>
              <a:t>acrivastine</a:t>
            </a:r>
            <a:r>
              <a:rPr lang="en-US" dirty="0">
                <a:effectLst/>
                <a:ea typeface="Times New Roman" panose="02020603050405020304" pitchFamily="18" charset="0"/>
              </a:rPr>
              <a:t>.</a:t>
            </a:r>
          </a:p>
          <a:p>
            <a:pPr marL="342900" marR="0" lvl="0" indent="-342900">
              <a:spcBef>
                <a:spcPts val="0"/>
              </a:spcBef>
              <a:spcAft>
                <a:spcPts val="0"/>
              </a:spcAft>
              <a:buFont typeface="Symbol" panose="05050102010706020507" pitchFamily="18" charset="2"/>
              <a:buChar char=""/>
              <a:tabLst>
                <a:tab pos="457200" algn="l"/>
              </a:tabLst>
            </a:pPr>
            <a:r>
              <a:rPr lang="en-US" b="1" dirty="0" err="1">
                <a:effectLst/>
                <a:ea typeface="Times New Roman" panose="02020603050405020304" pitchFamily="18" charset="0"/>
              </a:rPr>
              <a:t>Ethanolamines</a:t>
            </a:r>
            <a:r>
              <a:rPr lang="en-US" b="1" dirty="0">
                <a:effectLst/>
                <a:ea typeface="Times New Roman" panose="02020603050405020304" pitchFamily="18" charset="0"/>
              </a:rPr>
              <a:t>-</a:t>
            </a:r>
            <a:r>
              <a:rPr lang="en-US" dirty="0">
                <a:effectLst/>
                <a:ea typeface="Times New Roman" panose="02020603050405020304" pitchFamily="18" charset="0"/>
              </a:rPr>
              <a:t>diphenhydramine, </a:t>
            </a:r>
            <a:r>
              <a:rPr lang="en-US" dirty="0" err="1">
                <a:effectLst/>
                <a:ea typeface="Times New Roman" panose="02020603050405020304" pitchFamily="18" charset="0"/>
              </a:rPr>
              <a:t>dimenhydrate</a:t>
            </a:r>
            <a:r>
              <a:rPr lang="en-US" dirty="0">
                <a:effectLst/>
                <a:ea typeface="Times New Roman" panose="02020603050405020304" pitchFamily="18" charset="0"/>
              </a:rPr>
              <a:t>, </a:t>
            </a:r>
            <a:r>
              <a:rPr lang="en-US" dirty="0" err="1">
                <a:effectLst/>
                <a:ea typeface="Times New Roman" panose="02020603050405020304" pitchFamily="18" charset="0"/>
              </a:rPr>
              <a:t>clemastine</a:t>
            </a:r>
            <a:r>
              <a:rPr lang="en-US" dirty="0">
                <a:effectLst/>
                <a:ea typeface="Times New Roman" panose="02020603050405020304" pitchFamily="18" charset="0"/>
              </a:rPr>
              <a:t>, cinnarizine, oxatomide**, ketotifen, </a:t>
            </a:r>
            <a:r>
              <a:rPr lang="en-US" dirty="0" err="1">
                <a:effectLst/>
                <a:ea typeface="Times New Roman" panose="02020603050405020304" pitchFamily="18" charset="0"/>
              </a:rPr>
              <a:t>ebastine</a:t>
            </a:r>
            <a:r>
              <a:rPr lang="en-US" dirty="0">
                <a:effectLst/>
                <a:ea typeface="Times New Roman" panose="02020603050405020304" pitchFamily="18" charset="0"/>
              </a:rPr>
              <a:t>**.</a:t>
            </a:r>
          </a:p>
          <a:p>
            <a:pPr marL="342900" marR="0" lvl="0" indent="-342900">
              <a:spcBef>
                <a:spcPts val="0"/>
              </a:spcBef>
              <a:spcAft>
                <a:spcPts val="0"/>
              </a:spcAft>
              <a:buFont typeface="Symbol" panose="05050102010706020507" pitchFamily="18" charset="2"/>
              <a:buChar char=""/>
              <a:tabLst>
                <a:tab pos="457200" algn="l"/>
              </a:tabLst>
            </a:pPr>
            <a:r>
              <a:rPr lang="en-US" b="1" dirty="0">
                <a:effectLst/>
                <a:ea typeface="Times New Roman" panose="02020603050405020304" pitchFamily="18" charset="0"/>
              </a:rPr>
              <a:t>Ethylenediamines</a:t>
            </a:r>
            <a:r>
              <a:rPr lang="en-US" dirty="0">
                <a:effectLst/>
                <a:ea typeface="Times New Roman" panose="02020603050405020304" pitchFamily="18" charset="0"/>
              </a:rPr>
              <a:t>-tripelennamine.</a:t>
            </a:r>
          </a:p>
          <a:p>
            <a:pPr marL="342900" marR="0" lvl="0" indent="-342900">
              <a:spcBef>
                <a:spcPts val="0"/>
              </a:spcBef>
              <a:spcAft>
                <a:spcPts val="0"/>
              </a:spcAft>
              <a:buFont typeface="Symbol" panose="05050102010706020507" pitchFamily="18" charset="2"/>
              <a:buChar char=""/>
              <a:tabLst>
                <a:tab pos="457200" algn="l"/>
              </a:tabLst>
            </a:pPr>
            <a:r>
              <a:rPr lang="en-US" b="1" dirty="0">
                <a:effectLst/>
                <a:ea typeface="Times New Roman" panose="02020603050405020304" pitchFamily="18" charset="0"/>
              </a:rPr>
              <a:t>Piperazines</a:t>
            </a:r>
            <a:r>
              <a:rPr lang="en-US" dirty="0">
                <a:effectLst/>
                <a:ea typeface="Times New Roman" panose="02020603050405020304" pitchFamily="18" charset="0"/>
              </a:rPr>
              <a:t>-hydroxyzine, meclizine, cetirizine**.</a:t>
            </a:r>
          </a:p>
          <a:p>
            <a:pPr marL="342900" marR="0" lvl="0" indent="-342900">
              <a:spcBef>
                <a:spcPts val="0"/>
              </a:spcBef>
              <a:spcAft>
                <a:spcPts val="0"/>
              </a:spcAft>
              <a:buFont typeface="Symbol" panose="05050102010706020507" pitchFamily="18" charset="2"/>
              <a:buChar char=""/>
              <a:tabLst>
                <a:tab pos="457200" algn="l"/>
              </a:tabLst>
            </a:pPr>
            <a:r>
              <a:rPr lang="en-US" b="1" dirty="0">
                <a:effectLst/>
                <a:ea typeface="Times New Roman" panose="02020603050405020304" pitchFamily="18" charset="0"/>
              </a:rPr>
              <a:t>Phenothiazines</a:t>
            </a:r>
            <a:r>
              <a:rPr lang="en-US" dirty="0">
                <a:effectLst/>
                <a:ea typeface="Times New Roman" panose="02020603050405020304" pitchFamily="18" charset="0"/>
              </a:rPr>
              <a:t>-promethazine.</a:t>
            </a:r>
          </a:p>
          <a:p>
            <a:pPr marL="342900" marR="0" lvl="0" indent="-342900">
              <a:spcBef>
                <a:spcPts val="0"/>
              </a:spcBef>
              <a:spcAft>
                <a:spcPts val="0"/>
              </a:spcAft>
              <a:buFont typeface="Symbol" panose="05050102010706020507" pitchFamily="18" charset="2"/>
              <a:buChar char=""/>
              <a:tabLst>
                <a:tab pos="457200" algn="l"/>
              </a:tabLst>
            </a:pPr>
            <a:r>
              <a:rPr lang="en-US" b="1" dirty="0">
                <a:effectLst/>
                <a:ea typeface="Times New Roman" panose="02020603050405020304" pitchFamily="18" charset="0"/>
              </a:rPr>
              <a:t>Piperidines-</a:t>
            </a:r>
            <a:r>
              <a:rPr lang="en-US" dirty="0">
                <a:effectLst/>
                <a:ea typeface="Times New Roman" panose="02020603050405020304" pitchFamily="18" charset="0"/>
              </a:rPr>
              <a:t>cyproheptadine, loratadine**, </a:t>
            </a:r>
            <a:r>
              <a:rPr lang="en-US" dirty="0" err="1">
                <a:effectLst/>
                <a:ea typeface="Times New Roman" panose="02020603050405020304" pitchFamily="18" charset="0"/>
              </a:rPr>
              <a:t>astemizole</a:t>
            </a:r>
            <a:r>
              <a:rPr lang="en-US" dirty="0">
                <a:effectLst/>
                <a:ea typeface="Times New Roman" panose="02020603050405020304" pitchFamily="18" charset="0"/>
              </a:rPr>
              <a:t>**, terfenadine**, fexofenadine**.</a:t>
            </a:r>
          </a:p>
          <a:p>
            <a:pPr marL="228600" marR="0">
              <a:spcBef>
                <a:spcPts val="0"/>
              </a:spcBef>
              <a:spcAft>
                <a:spcPts val="0"/>
              </a:spcAft>
            </a:pPr>
            <a:r>
              <a:rPr lang="en-US" b="1" dirty="0">
                <a:effectLst/>
                <a:ea typeface="Times New Roman" panose="02020603050405020304" pitchFamily="18" charset="0"/>
              </a:rPr>
              <a:t>** Those that do not cause marked drowsiness.</a:t>
            </a:r>
            <a:endParaRPr lang="en-US"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3498253882"/>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11A40-3DA1-47BF-B14C-5BDEB0E0B475}"/>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1FE66043-52B9-4D7C-878F-ED2EB376B1EE}"/>
              </a:ext>
            </a:extLst>
          </p:cNvPr>
          <p:cNvSpPr>
            <a:spLocks noGrp="1"/>
          </p:cNvSpPr>
          <p:nvPr>
            <p:ph idx="1"/>
          </p:nvPr>
        </p:nvSpPr>
        <p:spPr/>
        <p:txBody>
          <a:bodyPr>
            <a:normAutofit/>
          </a:bodyPr>
          <a:lstStyle/>
          <a:p>
            <a:pPr marL="0" marR="0" indent="0">
              <a:spcBef>
                <a:spcPts val="0"/>
              </a:spcBef>
              <a:spcAft>
                <a:spcPts val="0"/>
              </a:spcAft>
              <a:buNone/>
            </a:pPr>
            <a:r>
              <a:rPr lang="en-US" b="1" dirty="0">
                <a:effectLst/>
                <a:ea typeface="Times New Roman" panose="02020603050405020304" pitchFamily="18" charset="0"/>
              </a:rPr>
              <a:t>MOA</a:t>
            </a:r>
            <a:endParaRPr lang="en-US" dirty="0">
              <a:effectLst/>
              <a:ea typeface="Times New Roman" panose="02020603050405020304" pitchFamily="18" charset="0"/>
            </a:endParaRPr>
          </a:p>
          <a:p>
            <a:pPr marL="228600" marR="0">
              <a:spcBef>
                <a:spcPts val="0"/>
              </a:spcBef>
              <a:spcAft>
                <a:spcPts val="0"/>
              </a:spcAft>
            </a:pPr>
            <a:r>
              <a:rPr lang="en-US" dirty="0">
                <a:effectLst/>
                <a:ea typeface="Times New Roman" panose="02020603050405020304" pitchFamily="18" charset="0"/>
              </a:rPr>
              <a:t>Antihistamines exert pharmacological antagonism by competitively inhibiting histamine at receptor sites. They inhibit anaphylactic mast cell damage and histamine-release induced by antigens. They induce cholinergic, adrenergic and serotoninergic receptor blockade.</a:t>
            </a:r>
          </a:p>
          <a:p>
            <a:pPr marL="0" indent="0">
              <a:buNone/>
            </a:pPr>
            <a:endParaRPr lang="en-US" dirty="0"/>
          </a:p>
        </p:txBody>
      </p:sp>
    </p:spTree>
    <p:extLst>
      <p:ext uri="{BB962C8B-B14F-4D97-AF65-F5344CB8AC3E}">
        <p14:creationId xmlns:p14="http://schemas.microsoft.com/office/powerpoint/2010/main" val="512844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a:extLst>
              <a:ext uri="{FF2B5EF4-FFF2-40B4-BE49-F238E27FC236}">
                <a16:creationId xmlns:a16="http://schemas.microsoft.com/office/drawing/2014/main" id="{4DAD9F3C-FF1E-4887-A179-18C66141D7C7}"/>
              </a:ext>
            </a:extLst>
          </p:cNvPr>
          <p:cNvSpPr>
            <a:spLocks noGrp="1" noChangeArrowheads="1"/>
          </p:cNvSpPr>
          <p:nvPr>
            <p:ph type="title"/>
          </p:nvPr>
        </p:nvSpPr>
        <p:spPr/>
        <p:txBody>
          <a:bodyPr/>
          <a:lstStyle/>
          <a:p>
            <a:r>
              <a:rPr lang="en-US" altLang="en-US" dirty="0">
                <a:latin typeface="Century Gothic" panose="020B0502020202020204" pitchFamily="34" charset="0"/>
              </a:rPr>
              <a:t>Biotransformation</a:t>
            </a:r>
          </a:p>
        </p:txBody>
      </p:sp>
      <p:sp>
        <p:nvSpPr>
          <p:cNvPr id="606211" name="Rectangle 3">
            <a:extLst>
              <a:ext uri="{FF2B5EF4-FFF2-40B4-BE49-F238E27FC236}">
                <a16:creationId xmlns:a16="http://schemas.microsoft.com/office/drawing/2014/main" id="{5D1D5D91-EC57-457D-B9AA-046671DBEC78}"/>
              </a:ext>
            </a:extLst>
          </p:cNvPr>
          <p:cNvSpPr>
            <a:spLocks noGrp="1" noChangeArrowheads="1"/>
          </p:cNvSpPr>
          <p:nvPr>
            <p:ph type="body" idx="1"/>
          </p:nvPr>
        </p:nvSpPr>
        <p:spPr/>
        <p:txBody>
          <a:bodyPr/>
          <a:lstStyle/>
          <a:p>
            <a:pPr>
              <a:lnSpc>
                <a:spcPct val="90000"/>
              </a:lnSpc>
            </a:pPr>
            <a:r>
              <a:rPr lang="en-US" altLang="en-US" dirty="0"/>
              <a:t>Bio-transformation or metabolism refers to the enzymatic alteration of a drug molecule</a:t>
            </a:r>
          </a:p>
          <a:p>
            <a:pPr>
              <a:lnSpc>
                <a:spcPct val="90000"/>
              </a:lnSpc>
            </a:pPr>
            <a:r>
              <a:rPr lang="en-US" altLang="en-US" dirty="0"/>
              <a:t>During bio-transformation some drugs are converted to inactive metabolites ready for excretion</a:t>
            </a:r>
          </a:p>
          <a:p>
            <a:pPr>
              <a:lnSpc>
                <a:spcPct val="90000"/>
              </a:lnSpc>
            </a:pPr>
            <a:r>
              <a:rPr lang="en-US" altLang="en-US" dirty="0"/>
              <a:t>Most drugs are bio-transformed in the liver, others in the renal tissue, lungs, blood plasma and intestinal mucosa</a:t>
            </a:r>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506817"/>
          </a:xfrm>
        </p:spPr>
        <p:txBody>
          <a:bodyPr>
            <a:normAutofit/>
          </a:bodyPr>
          <a:lstStyle/>
          <a:p>
            <a:pPr marL="0" indent="0">
              <a:buNone/>
            </a:pPr>
            <a:r>
              <a:rPr lang="en-GB" sz="2900" b="1" dirty="0"/>
              <a:t>Pharmacokinetics</a:t>
            </a:r>
            <a:endParaRPr lang="en-US" sz="2900" dirty="0"/>
          </a:p>
          <a:p>
            <a:r>
              <a:rPr lang="en-GB" sz="2900" dirty="0"/>
              <a:t>Absorbed from GIT, Metabolized by liver, excreted by kidneys</a:t>
            </a:r>
            <a:endParaRPr lang="en-US" sz="2900" dirty="0"/>
          </a:p>
          <a:p>
            <a:pPr marL="0" indent="0">
              <a:buNone/>
            </a:pPr>
            <a:r>
              <a:rPr lang="en-GB" sz="2900" b="1" dirty="0"/>
              <a:t>Pharmacodynamics</a:t>
            </a:r>
            <a:endParaRPr lang="en-US" sz="2900" dirty="0"/>
          </a:p>
          <a:p>
            <a:r>
              <a:rPr lang="en-GB" sz="2900" dirty="0"/>
              <a:t>Competes with histamine for H</a:t>
            </a:r>
            <a:r>
              <a:rPr lang="en-GB" sz="2900" baseline="-25000" dirty="0"/>
              <a:t>1 </a:t>
            </a:r>
            <a:r>
              <a:rPr lang="en-GB" sz="2900" dirty="0"/>
              <a:t>receptor sites (blood vessels, GI, respiratory system) thus block histamine. </a:t>
            </a:r>
            <a:endParaRPr lang="en-US" sz="2900" dirty="0"/>
          </a:p>
          <a:p>
            <a:r>
              <a:rPr lang="en-GB" sz="2900" b="1" dirty="0"/>
              <a:t>Indications</a:t>
            </a:r>
            <a:br>
              <a:rPr lang="en-GB" sz="2900" dirty="0"/>
            </a:br>
            <a:r>
              <a:rPr lang="en-GB" sz="2900" dirty="0"/>
              <a:t>Nausea</a:t>
            </a:r>
            <a:endParaRPr lang="en-US" sz="2900" dirty="0"/>
          </a:p>
          <a:p>
            <a:pPr lvl="0"/>
            <a:r>
              <a:rPr lang="en-GB" sz="2900" dirty="0"/>
              <a:t>Allergies</a:t>
            </a:r>
            <a:endParaRPr lang="en-US" sz="2900" dirty="0"/>
          </a:p>
          <a:p>
            <a:pPr lvl="0"/>
            <a:r>
              <a:rPr lang="en-GB" sz="2900" dirty="0"/>
              <a:t>Motion sickness - promethazine</a:t>
            </a:r>
            <a:endParaRPr lang="en-US" sz="2900" dirty="0"/>
          </a:p>
          <a:p>
            <a:pPr lvl="0"/>
            <a:r>
              <a:rPr lang="en-GB" sz="2900" dirty="0"/>
              <a:t>Rhinitis</a:t>
            </a:r>
            <a:endParaRPr lang="en-US" sz="2900" dirty="0"/>
          </a:p>
          <a:p>
            <a:pPr lvl="0"/>
            <a:r>
              <a:rPr lang="en-GB" sz="2900" dirty="0"/>
              <a:t>Pruritus</a:t>
            </a:r>
            <a:endParaRPr lang="en-US" sz="2900" dirty="0"/>
          </a:p>
        </p:txBody>
      </p:sp>
    </p:spTree>
    <p:extLst>
      <p:ext uri="{BB962C8B-B14F-4D97-AF65-F5344CB8AC3E}">
        <p14:creationId xmlns:p14="http://schemas.microsoft.com/office/powerpoint/2010/main" val="3753842248"/>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lnSpcReduction="10000"/>
          </a:bodyPr>
          <a:lstStyle/>
          <a:p>
            <a:pPr marL="0" indent="0">
              <a:buNone/>
            </a:pPr>
            <a:r>
              <a:rPr lang="en-GB" b="1" dirty="0"/>
              <a:t>Side effects</a:t>
            </a:r>
            <a:br>
              <a:rPr lang="en-GB" dirty="0"/>
            </a:br>
            <a:r>
              <a:rPr lang="en-GB" dirty="0"/>
              <a:t>Drowsiness</a:t>
            </a:r>
            <a:endParaRPr lang="en-US" dirty="0"/>
          </a:p>
          <a:p>
            <a:pPr lvl="0"/>
            <a:r>
              <a:rPr lang="en-GB" dirty="0"/>
              <a:t>Headache</a:t>
            </a:r>
            <a:endParaRPr lang="en-US" dirty="0"/>
          </a:p>
          <a:p>
            <a:pPr lvl="0"/>
            <a:r>
              <a:rPr lang="en-GB" dirty="0"/>
              <a:t>Abdominal discomfort</a:t>
            </a:r>
            <a:endParaRPr lang="en-US" dirty="0"/>
          </a:p>
          <a:p>
            <a:pPr lvl="0"/>
            <a:r>
              <a:rPr lang="en-GB" dirty="0"/>
              <a:t>Thickening of bronchial secretions</a:t>
            </a:r>
            <a:endParaRPr lang="en-US" dirty="0"/>
          </a:p>
          <a:p>
            <a:pPr lvl="0"/>
            <a:r>
              <a:rPr lang="en-GB" dirty="0"/>
              <a:t>Urine retention</a:t>
            </a:r>
            <a:endParaRPr lang="en-US" dirty="0"/>
          </a:p>
          <a:p>
            <a:pPr lvl="0"/>
            <a:r>
              <a:rPr lang="en-GB" dirty="0"/>
              <a:t>Sedation – less common with </a:t>
            </a:r>
            <a:r>
              <a:rPr lang="en-GB" dirty="0" err="1"/>
              <a:t>loratadine</a:t>
            </a:r>
            <a:endParaRPr lang="en-US" dirty="0"/>
          </a:p>
          <a:p>
            <a:pPr marL="0" indent="0">
              <a:buNone/>
            </a:pPr>
            <a:r>
              <a:rPr lang="en-GB" b="1" dirty="0"/>
              <a:t>Contraindication</a:t>
            </a:r>
            <a:endParaRPr lang="en-US" dirty="0"/>
          </a:p>
          <a:p>
            <a:pPr lvl="0"/>
            <a:r>
              <a:rPr lang="en-GB" dirty="0"/>
              <a:t>Hypersensitivity</a:t>
            </a:r>
            <a:endParaRPr lang="en-US" dirty="0"/>
          </a:p>
          <a:p>
            <a:pPr lvl="0"/>
            <a:r>
              <a:rPr lang="en-GB" dirty="0"/>
              <a:t>Acute asthma – because of thick secretions</a:t>
            </a:r>
            <a:endParaRPr lang="en-US" dirty="0"/>
          </a:p>
          <a:p>
            <a:pPr lvl="0"/>
            <a:r>
              <a:rPr lang="en-GB" dirty="0"/>
              <a:t>Lower RTD – because of thick secretions</a:t>
            </a:r>
            <a:endParaRPr lang="en-US" dirty="0"/>
          </a:p>
          <a:p>
            <a:pPr lvl="0"/>
            <a:r>
              <a:rPr lang="en-GB" dirty="0"/>
              <a:t>New-borns</a:t>
            </a:r>
            <a:endParaRPr lang="en-US" dirty="0"/>
          </a:p>
          <a:p>
            <a:pPr lvl="0"/>
            <a:r>
              <a:rPr lang="en-GB" dirty="0"/>
              <a:t>Breastfeeding</a:t>
            </a:r>
            <a:endParaRPr lang="en-US" dirty="0"/>
          </a:p>
          <a:p>
            <a:pPr lvl="0"/>
            <a:r>
              <a:rPr lang="en-GB" dirty="0"/>
              <a:t>Open angle glaucoma – antihistamines increase IOP</a:t>
            </a:r>
            <a:endParaRPr lang="en-US" dirty="0"/>
          </a:p>
          <a:p>
            <a:endParaRPr lang="en-US" dirty="0"/>
          </a:p>
        </p:txBody>
      </p:sp>
    </p:spTree>
    <p:extLst>
      <p:ext uri="{BB962C8B-B14F-4D97-AF65-F5344CB8AC3E}">
        <p14:creationId xmlns:p14="http://schemas.microsoft.com/office/powerpoint/2010/main" val="1236116914"/>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735651"/>
          </a:xfrm>
        </p:spPr>
        <p:txBody>
          <a:bodyPr/>
          <a:lstStyle/>
          <a:p>
            <a:pPr marL="0" indent="0">
              <a:buNone/>
            </a:pPr>
            <a:r>
              <a:rPr lang="en-GB" b="1" dirty="0"/>
              <a:t>Precautions</a:t>
            </a:r>
            <a:endParaRPr lang="en-US" dirty="0"/>
          </a:p>
          <a:p>
            <a:pPr lvl="0"/>
            <a:r>
              <a:rPr lang="en-GB" dirty="0"/>
              <a:t>Patients with increased intraocular pressure</a:t>
            </a:r>
            <a:endParaRPr lang="en-US" dirty="0"/>
          </a:p>
          <a:p>
            <a:pPr lvl="0"/>
            <a:r>
              <a:rPr lang="en-GB" dirty="0"/>
              <a:t>Geriatrics</a:t>
            </a:r>
            <a:endParaRPr lang="en-US" dirty="0"/>
          </a:p>
          <a:p>
            <a:pPr lvl="0"/>
            <a:r>
              <a:rPr lang="en-GB" dirty="0"/>
              <a:t>Renal/ cardiac disease</a:t>
            </a:r>
            <a:endParaRPr lang="en-US" dirty="0"/>
          </a:p>
          <a:p>
            <a:pPr lvl="0"/>
            <a:r>
              <a:rPr lang="en-GB" dirty="0"/>
              <a:t>Pregnancy</a:t>
            </a:r>
            <a:endParaRPr lang="en-US" dirty="0"/>
          </a:p>
          <a:p>
            <a:pPr lvl="0"/>
            <a:r>
              <a:rPr lang="en-GB" dirty="0"/>
              <a:t>Breastfeeding</a:t>
            </a:r>
            <a:endParaRPr lang="en-US" dirty="0"/>
          </a:p>
          <a:p>
            <a:pPr lvl="0"/>
            <a:r>
              <a:rPr lang="en-GB" dirty="0"/>
              <a:t>Seizure disorder</a:t>
            </a:r>
            <a:endParaRPr lang="en-US" dirty="0"/>
          </a:p>
          <a:p>
            <a:pPr marL="0" indent="0">
              <a:buNone/>
            </a:pPr>
            <a:r>
              <a:rPr lang="en-GB" b="1" dirty="0"/>
              <a:t>Lab test </a:t>
            </a:r>
            <a:endParaRPr lang="en-US" dirty="0"/>
          </a:p>
          <a:p>
            <a:pPr lvl="0"/>
            <a:r>
              <a:rPr lang="en-GB" dirty="0"/>
              <a:t>Promethazine can give false positive urine pregnancy test.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026932720"/>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6555346"/>
          </a:xfrm>
        </p:spPr>
        <p:txBody>
          <a:bodyPr>
            <a:normAutofit fontScale="92500" lnSpcReduction="20000"/>
          </a:bodyPr>
          <a:lstStyle/>
          <a:p>
            <a:pPr marL="0" indent="0">
              <a:buNone/>
            </a:pPr>
            <a:r>
              <a:rPr lang="en-GB" b="1" i="1" dirty="0"/>
              <a:t>Nursing consideration</a:t>
            </a:r>
            <a:endParaRPr lang="en-US" dirty="0"/>
          </a:p>
          <a:p>
            <a:pPr marL="0" lvl="0" indent="0">
              <a:buNone/>
            </a:pPr>
            <a:r>
              <a:rPr lang="en-GB" dirty="0"/>
              <a:t>Assess:-</a:t>
            </a:r>
            <a:endParaRPr lang="en-US" dirty="0"/>
          </a:p>
          <a:p>
            <a:pPr lvl="0"/>
            <a:r>
              <a:rPr lang="en-GB" dirty="0"/>
              <a:t>Input&amp; output ratio, be alert for urinary retention, dysuria – discontinue drug.</a:t>
            </a:r>
            <a:endParaRPr lang="en-US" dirty="0"/>
          </a:p>
          <a:p>
            <a:pPr lvl="0"/>
            <a:r>
              <a:rPr lang="en-GB" dirty="0"/>
              <a:t>Full Blood Count during long term therapy since haemolytic anaemia may occur.</a:t>
            </a:r>
            <a:endParaRPr lang="en-US" dirty="0"/>
          </a:p>
          <a:p>
            <a:pPr lvl="0"/>
            <a:r>
              <a:rPr lang="en-GB" dirty="0"/>
              <a:t>Respiratory status- rate, rhythm, increase in bronchial secretions, wheeze, chest tightness.</a:t>
            </a:r>
            <a:endParaRPr lang="en-US" dirty="0"/>
          </a:p>
          <a:p>
            <a:pPr lvl="0"/>
            <a:r>
              <a:rPr lang="en-GB" dirty="0"/>
              <a:t>Cardiac status – palpitations, hypotension, increased pulse.</a:t>
            </a:r>
            <a:endParaRPr lang="en-US" dirty="0"/>
          </a:p>
          <a:p>
            <a:pPr lvl="0"/>
            <a:r>
              <a:rPr lang="en-GB" dirty="0"/>
              <a:t>Administer with food or milk to decrease GI symptoms; absorption may decrease slightly.</a:t>
            </a:r>
            <a:endParaRPr lang="en-US" dirty="0"/>
          </a:p>
          <a:p>
            <a:pPr lvl="0"/>
            <a:r>
              <a:rPr lang="en-GB" dirty="0"/>
              <a:t>Perform frequent rinsing of the mouth for dryness.</a:t>
            </a:r>
            <a:endParaRPr lang="en-US" dirty="0"/>
          </a:p>
          <a:p>
            <a:pPr marL="0" lvl="0" indent="0">
              <a:buNone/>
            </a:pPr>
            <a:r>
              <a:rPr lang="en-GB" dirty="0"/>
              <a:t>Teach patient to:-</a:t>
            </a:r>
            <a:endParaRPr lang="en-US" dirty="0"/>
          </a:p>
          <a:p>
            <a:pPr lvl="0"/>
            <a:r>
              <a:rPr lang="en-GB" dirty="0"/>
              <a:t>Avoid driving if drowsiness occurs.</a:t>
            </a:r>
            <a:endParaRPr lang="en-US" dirty="0"/>
          </a:p>
          <a:p>
            <a:pPr lvl="0"/>
            <a:r>
              <a:rPr lang="en-GB" dirty="0"/>
              <a:t>Avoid alcohol and other CNS depressants.</a:t>
            </a:r>
            <a:endParaRPr lang="en-US" dirty="0"/>
          </a:p>
          <a:p>
            <a:pPr lvl="0"/>
            <a:r>
              <a:rPr lang="en-GB" dirty="0"/>
              <a:t>Notify doctor if confusion, sedation, hypotension occurs.</a:t>
            </a:r>
            <a:endParaRPr lang="en-US" dirty="0"/>
          </a:p>
          <a:p>
            <a:endParaRPr lang="en-US" dirty="0"/>
          </a:p>
        </p:txBody>
      </p:sp>
    </p:spTree>
    <p:extLst>
      <p:ext uri="{BB962C8B-B14F-4D97-AF65-F5344CB8AC3E}">
        <p14:creationId xmlns:p14="http://schemas.microsoft.com/office/powerpoint/2010/main" val="2460473469"/>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017" y="267281"/>
            <a:ext cx="10515600" cy="6352460"/>
          </a:xfrm>
        </p:spPr>
        <p:txBody>
          <a:bodyPr/>
          <a:lstStyle/>
          <a:p>
            <a:pPr marL="0" indent="0">
              <a:buNone/>
            </a:pPr>
            <a:endParaRPr lang="en-US" dirty="0"/>
          </a:p>
          <a:p>
            <a:pPr marL="0" indent="0">
              <a:buNone/>
            </a:pPr>
            <a:r>
              <a:rPr lang="en-GB" b="1" u="sng" dirty="0"/>
              <a:t>TREATMENT OF CHLORPHENIRAMINE OVERDOSE</a:t>
            </a:r>
            <a:endParaRPr lang="en-US" dirty="0"/>
          </a:p>
          <a:p>
            <a:pPr lvl="0"/>
            <a:r>
              <a:rPr lang="en-GB" dirty="0"/>
              <a:t>Administer diazepam</a:t>
            </a:r>
            <a:endParaRPr lang="en-US" dirty="0"/>
          </a:p>
          <a:p>
            <a:pPr lvl="0"/>
            <a:r>
              <a:rPr lang="en-GB" dirty="0"/>
              <a:t>Vasopressors</a:t>
            </a:r>
            <a:endParaRPr lang="en-US" dirty="0"/>
          </a:p>
          <a:p>
            <a:pPr lvl="0"/>
            <a:r>
              <a:rPr lang="en-GB" dirty="0"/>
              <a:t>Short acting barbiturates</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999986928"/>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1EDF7D1-2317-4031-A6E7-27DEB23E0115}"/>
              </a:ext>
            </a:extLst>
          </p:cNvPr>
          <p:cNvSpPr>
            <a:spLocks noGrp="1" noChangeArrowheads="1"/>
          </p:cNvSpPr>
          <p:nvPr>
            <p:ph type="title"/>
          </p:nvPr>
        </p:nvSpPr>
        <p:spPr/>
        <p:txBody>
          <a:bodyPr/>
          <a:lstStyle/>
          <a:p>
            <a:pPr algn="ctr" eaLnBrk="1" hangingPunct="1">
              <a:defRPr/>
            </a:pPr>
            <a:r>
              <a:rPr lang="en-US" dirty="0"/>
              <a:t>STEROIDS </a:t>
            </a:r>
          </a:p>
        </p:txBody>
      </p:sp>
      <p:sp>
        <p:nvSpPr>
          <p:cNvPr id="14339" name="Rectangle 3">
            <a:extLst>
              <a:ext uri="{FF2B5EF4-FFF2-40B4-BE49-F238E27FC236}">
                <a16:creationId xmlns:a16="http://schemas.microsoft.com/office/drawing/2014/main" id="{03248396-1CA7-41EC-BE31-A723C00E4264}"/>
              </a:ext>
            </a:extLst>
          </p:cNvPr>
          <p:cNvSpPr>
            <a:spLocks noGrp="1" noChangeArrowheads="1"/>
          </p:cNvSpPr>
          <p:nvPr>
            <p:ph type="body" idx="1"/>
          </p:nvPr>
        </p:nvSpPr>
        <p:spPr>
          <a:xfrm>
            <a:off x="1524000" y="1690688"/>
            <a:ext cx="9144000" cy="4431816"/>
          </a:xfrm>
        </p:spPr>
        <p:txBody>
          <a:bodyPr/>
          <a:lstStyle/>
          <a:p>
            <a:pPr marL="0" indent="0">
              <a:buNone/>
              <a:defRPr/>
            </a:pPr>
            <a:r>
              <a:rPr lang="en-US" b="1" dirty="0"/>
              <a:t>Glucocorticoid Hormones</a:t>
            </a:r>
          </a:p>
          <a:p>
            <a:pPr>
              <a:defRPr/>
            </a:pPr>
            <a:r>
              <a:rPr lang="en-US" i="1" dirty="0"/>
              <a:t>Cortisol:  </a:t>
            </a:r>
            <a:r>
              <a:rPr lang="en-US" dirty="0"/>
              <a:t>the CHIEF natural glucocorticoid hormone released from the adrenal glands</a:t>
            </a:r>
            <a:endParaRPr lang="en-US" i="1" dirty="0"/>
          </a:p>
          <a:p>
            <a:pPr>
              <a:defRPr/>
            </a:pPr>
            <a:r>
              <a:rPr lang="en-US" dirty="0"/>
              <a:t>Normally produced by body during times of physiologic stress</a:t>
            </a:r>
          </a:p>
          <a:p>
            <a:pPr>
              <a:defRPr/>
            </a:pPr>
            <a:r>
              <a:rPr lang="en-US" dirty="0"/>
              <a:t>Concerned with metabolism of fat, CHO, protein</a:t>
            </a:r>
          </a:p>
          <a:p>
            <a:pPr>
              <a:defRPr/>
            </a:pPr>
            <a:r>
              <a:rPr lang="en-US" dirty="0"/>
              <a:t>Modify response of body to injury</a:t>
            </a:r>
          </a:p>
          <a:p>
            <a:pPr>
              <a:defRPr/>
            </a:pPr>
            <a:r>
              <a:rPr lang="en-US" dirty="0"/>
              <a:t>Carried via blood to various sites of action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878" y="0"/>
            <a:ext cx="8945218" cy="1205948"/>
          </a:xfrm>
        </p:spPr>
        <p:txBody>
          <a:bodyPr>
            <a:normAutofit fontScale="90000"/>
          </a:bodyPr>
          <a:lstStyle/>
          <a:p>
            <a:r>
              <a:rPr lang="en-US" dirty="0"/>
              <a:t>GLUCOCORTICOIDS/CORTICOSTEROID DRUGS</a:t>
            </a:r>
          </a:p>
        </p:txBody>
      </p:sp>
      <p:sp>
        <p:nvSpPr>
          <p:cNvPr id="3" name="Content Placeholder 2"/>
          <p:cNvSpPr>
            <a:spLocks noGrp="1"/>
          </p:cNvSpPr>
          <p:nvPr>
            <p:ph idx="1"/>
          </p:nvPr>
        </p:nvSpPr>
        <p:spPr>
          <a:xfrm>
            <a:off x="677333" y="1510748"/>
            <a:ext cx="10488649" cy="5250660"/>
          </a:xfrm>
        </p:spPr>
        <p:txBody>
          <a:bodyPr>
            <a:normAutofit/>
          </a:bodyPr>
          <a:lstStyle/>
          <a:p>
            <a:r>
              <a:rPr lang="en-US" sz="3200" dirty="0"/>
              <a:t>Hydrocortisone</a:t>
            </a:r>
          </a:p>
          <a:p>
            <a:r>
              <a:rPr lang="en-US" sz="3200" dirty="0"/>
              <a:t>Prednisolone</a:t>
            </a:r>
          </a:p>
          <a:p>
            <a:r>
              <a:rPr lang="en-US" sz="3200" dirty="0"/>
              <a:t>Prednisone</a:t>
            </a:r>
          </a:p>
          <a:p>
            <a:r>
              <a:rPr lang="en-US" sz="3200" dirty="0"/>
              <a:t>Dexamethasone</a:t>
            </a:r>
          </a:p>
          <a:p>
            <a:r>
              <a:rPr lang="en-US" sz="3200" dirty="0"/>
              <a:t>Betamethasone</a:t>
            </a:r>
          </a:p>
          <a:p>
            <a:r>
              <a:rPr lang="en-US" sz="3200" dirty="0"/>
              <a:t>Aldosterone</a:t>
            </a:r>
          </a:p>
          <a:p>
            <a:r>
              <a:rPr lang="en-US" sz="3200" dirty="0"/>
              <a:t>Triamcinolone</a:t>
            </a:r>
          </a:p>
          <a:p>
            <a:r>
              <a:rPr lang="en-US" sz="3200" dirty="0"/>
              <a:t>Fludrocortisone</a:t>
            </a:r>
          </a:p>
        </p:txBody>
      </p:sp>
    </p:spTree>
    <p:extLst>
      <p:ext uri="{BB962C8B-B14F-4D97-AF65-F5344CB8AC3E}">
        <p14:creationId xmlns:p14="http://schemas.microsoft.com/office/powerpoint/2010/main" val="231827930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974" y="0"/>
            <a:ext cx="7103165" cy="887896"/>
          </a:xfrm>
        </p:spPr>
        <p:txBody>
          <a:bodyPr>
            <a:normAutofit/>
          </a:bodyPr>
          <a:lstStyle/>
          <a:p>
            <a:r>
              <a:rPr lang="en-US" dirty="0"/>
              <a:t>MOA</a:t>
            </a:r>
          </a:p>
        </p:txBody>
      </p:sp>
      <p:sp>
        <p:nvSpPr>
          <p:cNvPr id="3" name="Content Placeholder 2"/>
          <p:cNvSpPr>
            <a:spLocks noGrp="1"/>
          </p:cNvSpPr>
          <p:nvPr>
            <p:ph idx="1"/>
          </p:nvPr>
        </p:nvSpPr>
        <p:spPr>
          <a:xfrm>
            <a:off x="756847" y="1002872"/>
            <a:ext cx="10256830" cy="4059459"/>
          </a:xfrm>
        </p:spPr>
        <p:txBody>
          <a:bodyPr>
            <a:normAutofit/>
          </a:bodyPr>
          <a:lstStyle/>
          <a:p>
            <a:r>
              <a:rPr lang="en-US" sz="3200" dirty="0"/>
              <a:t>They have anti-inflammatory and immunosuppressive actions through inhibition of transcription of the genes for cyclo-oxygenase-2, cytokines and interleukins, cell adhesion molecules, and the inducible form of nitric acid synthase.</a:t>
            </a:r>
          </a:p>
        </p:txBody>
      </p:sp>
    </p:spTree>
    <p:extLst>
      <p:ext uri="{BB962C8B-B14F-4D97-AF65-F5344CB8AC3E}">
        <p14:creationId xmlns:p14="http://schemas.microsoft.com/office/powerpoint/2010/main" val="19430757"/>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0833" y="0"/>
            <a:ext cx="5143917" cy="669701"/>
          </a:xfrm>
        </p:spPr>
        <p:txBody>
          <a:bodyPr>
            <a:normAutofit fontScale="90000"/>
          </a:bodyPr>
          <a:lstStyle/>
          <a:p>
            <a:r>
              <a:rPr lang="en-US" dirty="0"/>
              <a:t>Pharmacokinetics</a:t>
            </a:r>
          </a:p>
        </p:txBody>
      </p:sp>
      <p:sp>
        <p:nvSpPr>
          <p:cNvPr id="3" name="Content Placeholder 2"/>
          <p:cNvSpPr>
            <a:spLocks noGrp="1"/>
          </p:cNvSpPr>
          <p:nvPr>
            <p:ph idx="1"/>
          </p:nvPr>
        </p:nvSpPr>
        <p:spPr>
          <a:xfrm>
            <a:off x="677333" y="669701"/>
            <a:ext cx="10012131" cy="6065950"/>
          </a:xfrm>
        </p:spPr>
        <p:txBody>
          <a:bodyPr>
            <a:normAutofit/>
          </a:bodyPr>
          <a:lstStyle/>
          <a:p>
            <a:r>
              <a:rPr lang="en-US" sz="3200" dirty="0"/>
              <a:t>Administered orally, IM, IV, topically, as aerosols, drops in ears or eyes, applied as creams or ointments</a:t>
            </a:r>
          </a:p>
          <a:p>
            <a:r>
              <a:rPr lang="en-US" sz="3200" dirty="0"/>
              <a:t>Half-life is around 90 </a:t>
            </a:r>
            <a:r>
              <a:rPr lang="en-US" sz="3200" dirty="0" err="1"/>
              <a:t>mins</a:t>
            </a:r>
            <a:r>
              <a:rPr lang="en-US" sz="3200" dirty="0"/>
              <a:t>. Metabolized in the liver</a:t>
            </a:r>
          </a:p>
        </p:txBody>
      </p:sp>
    </p:spTree>
    <p:extLst>
      <p:ext uri="{BB962C8B-B14F-4D97-AF65-F5344CB8AC3E}">
        <p14:creationId xmlns:p14="http://schemas.microsoft.com/office/powerpoint/2010/main" val="3537040031"/>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9768" y="0"/>
            <a:ext cx="5234069" cy="510862"/>
          </a:xfrm>
        </p:spPr>
        <p:txBody>
          <a:bodyPr>
            <a:normAutofit fontScale="90000"/>
          </a:bodyPr>
          <a:lstStyle/>
          <a:p>
            <a:r>
              <a:rPr lang="en-US" dirty="0"/>
              <a:t>Indications</a:t>
            </a:r>
          </a:p>
        </p:txBody>
      </p:sp>
      <p:sp>
        <p:nvSpPr>
          <p:cNvPr id="3" name="Content Placeholder 2"/>
          <p:cNvSpPr>
            <a:spLocks noGrp="1"/>
          </p:cNvSpPr>
          <p:nvPr>
            <p:ph idx="1"/>
          </p:nvPr>
        </p:nvSpPr>
        <p:spPr>
          <a:xfrm>
            <a:off x="677333" y="656823"/>
            <a:ext cx="10012132" cy="6104584"/>
          </a:xfrm>
        </p:spPr>
        <p:txBody>
          <a:bodyPr>
            <a:normAutofit/>
          </a:bodyPr>
          <a:lstStyle/>
          <a:p>
            <a:r>
              <a:rPr lang="en-US" sz="3200" dirty="0"/>
              <a:t>Replacement therapy for pts with adrenal failure (Addison’s d’se)</a:t>
            </a:r>
          </a:p>
          <a:p>
            <a:r>
              <a:rPr lang="en-US" sz="3200" dirty="0"/>
              <a:t>Anti-inflammatory/immunosuppressive therapy in conditions such as;</a:t>
            </a:r>
          </a:p>
          <a:p>
            <a:pPr>
              <a:buFont typeface="Wingdings" panose="05000000000000000000" pitchFamily="2" charset="2"/>
              <a:buChar char="ü"/>
            </a:pPr>
            <a:r>
              <a:rPr lang="en-US" sz="3200" dirty="0"/>
              <a:t>In asthma</a:t>
            </a:r>
          </a:p>
          <a:p>
            <a:pPr>
              <a:buFont typeface="Wingdings" panose="05000000000000000000" pitchFamily="2" charset="2"/>
              <a:buChar char="ü"/>
            </a:pPr>
            <a:r>
              <a:rPr lang="en-US" sz="3200" dirty="0"/>
              <a:t>Topically in various inflammatory conditions of skin, eye, ear or nose </a:t>
            </a:r>
            <a:r>
              <a:rPr lang="en-US" sz="3200" dirty="0" err="1"/>
              <a:t>e.g</a:t>
            </a:r>
            <a:r>
              <a:rPr lang="en-US" sz="3200" dirty="0"/>
              <a:t> eczema, allergic conjunctivitis or rhinitis</a:t>
            </a:r>
          </a:p>
          <a:p>
            <a:pPr>
              <a:buFont typeface="Wingdings" panose="05000000000000000000" pitchFamily="2" charset="2"/>
              <a:buChar char="ü"/>
            </a:pPr>
            <a:r>
              <a:rPr lang="en-US" sz="3200" dirty="0"/>
              <a:t>Hypersensitivity states </a:t>
            </a:r>
            <a:r>
              <a:rPr lang="en-US" sz="3200" dirty="0" err="1"/>
              <a:t>e.g</a:t>
            </a:r>
            <a:r>
              <a:rPr lang="en-US" sz="3200" dirty="0"/>
              <a:t> severe allergic </a:t>
            </a:r>
            <a:r>
              <a:rPr lang="en-US" sz="3200" dirty="0" err="1"/>
              <a:t>rxns</a:t>
            </a:r>
            <a:endParaRPr lang="en-US" sz="3200" dirty="0"/>
          </a:p>
        </p:txBody>
      </p:sp>
    </p:spTree>
    <p:extLst>
      <p:ext uri="{BB962C8B-B14F-4D97-AF65-F5344CB8AC3E}">
        <p14:creationId xmlns:p14="http://schemas.microsoft.com/office/powerpoint/2010/main" val="1239571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a:extLst>
              <a:ext uri="{FF2B5EF4-FFF2-40B4-BE49-F238E27FC236}">
                <a16:creationId xmlns:a16="http://schemas.microsoft.com/office/drawing/2014/main" id="{CC9E9906-971D-4A67-AEC5-A82A000242A1}"/>
              </a:ext>
            </a:extLst>
          </p:cNvPr>
          <p:cNvSpPr>
            <a:spLocks noGrp="1" noChangeArrowheads="1"/>
          </p:cNvSpPr>
          <p:nvPr>
            <p:ph type="title"/>
          </p:nvPr>
        </p:nvSpPr>
        <p:spPr/>
        <p:txBody>
          <a:bodyPr/>
          <a:lstStyle/>
          <a:p>
            <a:r>
              <a:rPr lang="en-US" altLang="en-US" dirty="0">
                <a:latin typeface="Century Gothic" panose="020B0502020202020204" pitchFamily="34" charset="0"/>
              </a:rPr>
              <a:t>Excretion</a:t>
            </a:r>
          </a:p>
        </p:txBody>
      </p:sp>
      <p:sp>
        <p:nvSpPr>
          <p:cNvPr id="607235" name="Rectangle 3">
            <a:extLst>
              <a:ext uri="{FF2B5EF4-FFF2-40B4-BE49-F238E27FC236}">
                <a16:creationId xmlns:a16="http://schemas.microsoft.com/office/drawing/2014/main" id="{9FC9E524-ECCF-4592-BA30-D82575470C25}"/>
              </a:ext>
            </a:extLst>
          </p:cNvPr>
          <p:cNvSpPr>
            <a:spLocks noGrp="1" noChangeArrowheads="1"/>
          </p:cNvSpPr>
          <p:nvPr>
            <p:ph type="body" idx="1"/>
          </p:nvPr>
        </p:nvSpPr>
        <p:spPr/>
        <p:txBody>
          <a:bodyPr/>
          <a:lstStyle/>
          <a:p>
            <a:r>
              <a:rPr lang="en-US" altLang="en-US" dirty="0"/>
              <a:t>In the process of excretion, medications are eliminated from the body unchanged or less as metabolites mostly through renal system but also in lesser amounts through the GIT and respiratory systems and through sweat, saliva and breast milk</a:t>
            </a:r>
          </a:p>
          <a:p>
            <a:r>
              <a:rPr lang="en-US" altLang="en-US" dirty="0"/>
              <a:t>Rate of excretion varies with concentration of the drug.</a:t>
            </a: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467" y="0"/>
            <a:ext cx="4847703" cy="729803"/>
          </a:xfrm>
        </p:spPr>
        <p:txBody>
          <a:bodyPr/>
          <a:lstStyle/>
          <a:p>
            <a:r>
              <a:rPr lang="en-US" dirty="0"/>
              <a:t>CONT’</a:t>
            </a:r>
          </a:p>
        </p:txBody>
      </p:sp>
      <p:sp>
        <p:nvSpPr>
          <p:cNvPr id="3" name="Content Placeholder 2"/>
          <p:cNvSpPr>
            <a:spLocks noGrp="1"/>
          </p:cNvSpPr>
          <p:nvPr>
            <p:ph idx="1"/>
          </p:nvPr>
        </p:nvSpPr>
        <p:spPr>
          <a:xfrm>
            <a:off x="677334" y="940158"/>
            <a:ext cx="9767432" cy="5808371"/>
          </a:xfrm>
        </p:spPr>
        <p:txBody>
          <a:bodyPr>
            <a:normAutofit/>
          </a:bodyPr>
          <a:lstStyle/>
          <a:p>
            <a:pPr>
              <a:buFont typeface="Wingdings" panose="05000000000000000000" pitchFamily="2" charset="2"/>
              <a:buChar char="ü"/>
            </a:pPr>
            <a:r>
              <a:rPr lang="en-US" sz="3200" dirty="0"/>
              <a:t>In miscellaneous diseases with autoimmune and inflammatory components </a:t>
            </a:r>
            <a:r>
              <a:rPr lang="en-US" sz="3200" dirty="0" err="1"/>
              <a:t>e.g</a:t>
            </a:r>
            <a:r>
              <a:rPr lang="en-US" sz="3200" dirty="0"/>
              <a:t> rheumatoid arthritis and other connective tissue diseases, inflammatory bowel diseases, some forms of </a:t>
            </a:r>
            <a:r>
              <a:rPr lang="en-US" sz="3200" dirty="0" err="1"/>
              <a:t>haemolytic</a:t>
            </a:r>
            <a:r>
              <a:rPr lang="en-US" sz="3200" dirty="0"/>
              <a:t> </a:t>
            </a:r>
            <a:r>
              <a:rPr lang="en-US" sz="3200" dirty="0" err="1"/>
              <a:t>anaemia</a:t>
            </a:r>
            <a:r>
              <a:rPr lang="en-US" sz="3200" dirty="0"/>
              <a:t>, idiopathic thrombocytopenic </a:t>
            </a:r>
            <a:r>
              <a:rPr lang="en-US" sz="3200" dirty="0" err="1"/>
              <a:t>purpura</a:t>
            </a:r>
            <a:endParaRPr lang="en-US" sz="3200" dirty="0"/>
          </a:p>
          <a:p>
            <a:pPr>
              <a:buFont typeface="Wingdings" panose="05000000000000000000" pitchFamily="2" charset="2"/>
              <a:buChar char="ü"/>
            </a:pPr>
            <a:r>
              <a:rPr lang="en-US" sz="3200" dirty="0"/>
              <a:t>To prevent graft-versus-host disease following organ or bone marrow transplantation</a:t>
            </a:r>
          </a:p>
        </p:txBody>
      </p:sp>
    </p:spTree>
    <p:extLst>
      <p:ext uri="{BB962C8B-B14F-4D97-AF65-F5344CB8AC3E}">
        <p14:creationId xmlns:p14="http://schemas.microsoft.com/office/powerpoint/2010/main" val="334149087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9616" y="0"/>
            <a:ext cx="4358305" cy="562377"/>
          </a:xfrm>
        </p:spPr>
        <p:txBody>
          <a:bodyPr>
            <a:normAutofit fontScale="90000"/>
          </a:bodyPr>
          <a:lstStyle/>
          <a:p>
            <a:r>
              <a:rPr lang="en-US" dirty="0"/>
              <a:t>CONT’</a:t>
            </a:r>
          </a:p>
        </p:txBody>
      </p:sp>
      <p:sp>
        <p:nvSpPr>
          <p:cNvPr id="3" name="Content Placeholder 2"/>
          <p:cNvSpPr>
            <a:spLocks noGrp="1"/>
          </p:cNvSpPr>
          <p:nvPr>
            <p:ph idx="1"/>
          </p:nvPr>
        </p:nvSpPr>
        <p:spPr>
          <a:xfrm>
            <a:off x="592428" y="824249"/>
            <a:ext cx="9530366" cy="5795492"/>
          </a:xfrm>
        </p:spPr>
        <p:txBody>
          <a:bodyPr/>
          <a:lstStyle/>
          <a:p>
            <a:pPr>
              <a:buFont typeface="Wingdings" panose="05000000000000000000" pitchFamily="2" charset="2"/>
              <a:buChar char="ü"/>
            </a:pPr>
            <a:r>
              <a:rPr lang="en-US" sz="3200" dirty="0"/>
              <a:t>In neoplastic d’se;</a:t>
            </a:r>
          </a:p>
          <a:p>
            <a:pPr>
              <a:buFont typeface="Wingdings" panose="05000000000000000000" pitchFamily="2" charset="2"/>
              <a:buChar char="Ø"/>
            </a:pPr>
            <a:r>
              <a:rPr lang="en-US" sz="3200" dirty="0"/>
              <a:t>In combination with cytotoxic drugs in treatment of specific malignancies </a:t>
            </a:r>
            <a:r>
              <a:rPr lang="en-US" sz="3200" dirty="0" err="1"/>
              <a:t>e.g</a:t>
            </a:r>
            <a:r>
              <a:rPr lang="en-US" sz="3200" dirty="0"/>
              <a:t> Hodgkin’s d’se, acute lymphocytic </a:t>
            </a:r>
            <a:r>
              <a:rPr lang="en-US" sz="3200" dirty="0" err="1"/>
              <a:t>leukaemia</a:t>
            </a:r>
            <a:endParaRPr lang="en-US" sz="3200" dirty="0"/>
          </a:p>
          <a:p>
            <a:pPr>
              <a:buFont typeface="Wingdings" panose="05000000000000000000" pitchFamily="2" charset="2"/>
              <a:buChar char="Ø"/>
            </a:pPr>
            <a:r>
              <a:rPr lang="en-US" sz="3200" dirty="0"/>
              <a:t>To reduce cerebral edema in pts with metastatic or primary brain tumors (dexamethasone)</a:t>
            </a:r>
          </a:p>
          <a:p>
            <a:endParaRPr lang="en-US" dirty="0"/>
          </a:p>
        </p:txBody>
      </p:sp>
    </p:spTree>
    <p:extLst>
      <p:ext uri="{BB962C8B-B14F-4D97-AF65-F5344CB8AC3E}">
        <p14:creationId xmlns:p14="http://schemas.microsoft.com/office/powerpoint/2010/main" val="1390619301"/>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4765" y="0"/>
            <a:ext cx="6019680" cy="716924"/>
          </a:xfrm>
        </p:spPr>
        <p:txBody>
          <a:bodyPr/>
          <a:lstStyle/>
          <a:p>
            <a:r>
              <a:rPr lang="en-US" dirty="0"/>
              <a:t>Unwanted effects</a:t>
            </a:r>
          </a:p>
        </p:txBody>
      </p:sp>
      <p:sp>
        <p:nvSpPr>
          <p:cNvPr id="3" name="Content Placeholder 2"/>
          <p:cNvSpPr>
            <a:spLocks noGrp="1"/>
          </p:cNvSpPr>
          <p:nvPr>
            <p:ph idx="1"/>
          </p:nvPr>
        </p:nvSpPr>
        <p:spPr>
          <a:xfrm>
            <a:off x="677333" y="850006"/>
            <a:ext cx="9960616" cy="5911401"/>
          </a:xfrm>
        </p:spPr>
        <p:txBody>
          <a:bodyPr>
            <a:normAutofit/>
          </a:bodyPr>
          <a:lstStyle/>
          <a:p>
            <a:r>
              <a:rPr lang="en-US" sz="3200" dirty="0"/>
              <a:t>Are seen mainly after prolonged systemic use as anti-inflammatory or immunosuppressive agents but not usually with replacement therapy.</a:t>
            </a:r>
          </a:p>
          <a:p>
            <a:r>
              <a:rPr lang="en-US" sz="3200" dirty="0"/>
              <a:t>They include;</a:t>
            </a:r>
          </a:p>
          <a:p>
            <a:pPr>
              <a:buFont typeface="Wingdings" panose="05000000000000000000" pitchFamily="2" charset="2"/>
              <a:buChar char="v"/>
            </a:pPr>
            <a:r>
              <a:rPr lang="en-US" sz="3200" dirty="0"/>
              <a:t>Suppression of response to infection</a:t>
            </a:r>
          </a:p>
          <a:p>
            <a:pPr>
              <a:buFont typeface="Wingdings" panose="05000000000000000000" pitchFamily="2" charset="2"/>
              <a:buChar char="v"/>
            </a:pPr>
            <a:r>
              <a:rPr lang="en-US" sz="3200" dirty="0"/>
              <a:t>Suppression of endogenous glucocorticoid synthesis</a:t>
            </a:r>
          </a:p>
          <a:p>
            <a:pPr>
              <a:buFont typeface="Wingdings" panose="05000000000000000000" pitchFamily="2" charset="2"/>
              <a:buChar char="v"/>
            </a:pPr>
            <a:r>
              <a:rPr lang="en-US" sz="3200" dirty="0"/>
              <a:t>Osteoporosis</a:t>
            </a:r>
          </a:p>
          <a:p>
            <a:pPr>
              <a:buFont typeface="Wingdings" panose="05000000000000000000" pitchFamily="2" charset="2"/>
              <a:buChar char="v"/>
            </a:pPr>
            <a:r>
              <a:rPr lang="en-US" sz="3200" dirty="0"/>
              <a:t>Candidiasis especially with aerosols</a:t>
            </a:r>
          </a:p>
        </p:txBody>
      </p:sp>
    </p:spTree>
    <p:extLst>
      <p:ext uri="{BB962C8B-B14F-4D97-AF65-F5344CB8AC3E}">
        <p14:creationId xmlns:p14="http://schemas.microsoft.com/office/powerpoint/2010/main" val="663190037"/>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270" y="0"/>
            <a:ext cx="5156796" cy="626772"/>
          </a:xfrm>
        </p:spPr>
        <p:txBody>
          <a:bodyPr>
            <a:normAutofit fontScale="90000"/>
          </a:bodyPr>
          <a:lstStyle/>
          <a:p>
            <a:r>
              <a:rPr lang="en-US" dirty="0"/>
              <a:t>CONT’</a:t>
            </a:r>
          </a:p>
        </p:txBody>
      </p:sp>
      <p:sp>
        <p:nvSpPr>
          <p:cNvPr id="3" name="Content Placeholder 2"/>
          <p:cNvSpPr>
            <a:spLocks noGrp="1"/>
          </p:cNvSpPr>
          <p:nvPr>
            <p:ph idx="1"/>
          </p:nvPr>
        </p:nvSpPr>
        <p:spPr>
          <a:xfrm>
            <a:off x="502275" y="759855"/>
            <a:ext cx="10097037" cy="5975796"/>
          </a:xfrm>
        </p:spPr>
        <p:txBody>
          <a:bodyPr>
            <a:normAutofit/>
          </a:bodyPr>
          <a:lstStyle/>
          <a:p>
            <a:pPr>
              <a:buFont typeface="Wingdings" panose="05000000000000000000" pitchFamily="2" charset="2"/>
              <a:buChar char="v"/>
            </a:pPr>
            <a:r>
              <a:rPr lang="en-US" sz="3200" dirty="0"/>
              <a:t>Iatrogenic </a:t>
            </a:r>
            <a:r>
              <a:rPr lang="en-US" sz="3200" dirty="0" err="1"/>
              <a:t>cushing’s</a:t>
            </a:r>
            <a:r>
              <a:rPr lang="en-US" sz="3200" dirty="0"/>
              <a:t> syndrome which presents with;</a:t>
            </a:r>
          </a:p>
          <a:p>
            <a:pPr>
              <a:buFont typeface="Wingdings" panose="05000000000000000000" pitchFamily="2" charset="2"/>
              <a:buChar char="ü"/>
            </a:pPr>
            <a:r>
              <a:rPr lang="en-US" sz="3200" dirty="0"/>
              <a:t>Euphoria though sometimes depression or psychotic symptoms and emotional lability</a:t>
            </a:r>
          </a:p>
          <a:p>
            <a:pPr>
              <a:buFont typeface="Wingdings" panose="05000000000000000000" pitchFamily="2" charset="2"/>
              <a:buChar char="ü"/>
            </a:pPr>
            <a:r>
              <a:rPr lang="en-US" sz="3200" dirty="0"/>
              <a:t>Buffalo hump</a:t>
            </a:r>
          </a:p>
          <a:p>
            <a:pPr>
              <a:buFont typeface="Wingdings" panose="05000000000000000000" pitchFamily="2" charset="2"/>
              <a:buChar char="ü"/>
            </a:pPr>
            <a:r>
              <a:rPr lang="en-US" sz="3200" dirty="0"/>
              <a:t>Thinning of skin</a:t>
            </a:r>
          </a:p>
          <a:p>
            <a:pPr>
              <a:buFont typeface="Wingdings" panose="05000000000000000000" pitchFamily="2" charset="2"/>
              <a:buChar char="ü"/>
            </a:pPr>
            <a:r>
              <a:rPr lang="en-US" sz="3200" dirty="0"/>
              <a:t>Muscle wasting</a:t>
            </a:r>
          </a:p>
          <a:p>
            <a:pPr>
              <a:buFont typeface="Wingdings" panose="05000000000000000000" pitchFamily="2" charset="2"/>
              <a:buChar char="ü"/>
            </a:pPr>
            <a:r>
              <a:rPr lang="en-US" sz="3200" dirty="0"/>
              <a:t>Cataracts </a:t>
            </a:r>
          </a:p>
          <a:p>
            <a:pPr>
              <a:buFont typeface="Wingdings" panose="05000000000000000000" pitchFamily="2" charset="2"/>
              <a:buChar char="ü"/>
            </a:pPr>
            <a:r>
              <a:rPr lang="en-US" sz="3200" dirty="0"/>
              <a:t>Moon face with red cheeks</a:t>
            </a:r>
          </a:p>
          <a:p>
            <a:pPr>
              <a:buFont typeface="Wingdings" panose="05000000000000000000" pitchFamily="2" charset="2"/>
              <a:buChar char="ü"/>
            </a:pPr>
            <a:r>
              <a:rPr lang="en-US" sz="3200" dirty="0"/>
              <a:t>Avascular necrosis of femoral head</a:t>
            </a:r>
          </a:p>
          <a:p>
            <a:pPr>
              <a:buFont typeface="Wingdings" panose="05000000000000000000" pitchFamily="2" charset="2"/>
              <a:buChar char="ü"/>
            </a:pPr>
            <a:r>
              <a:rPr lang="en-US" sz="3200" dirty="0"/>
              <a:t>Easy bruising and poor wound healing</a:t>
            </a:r>
          </a:p>
          <a:p>
            <a:endParaRPr lang="en-US" dirty="0"/>
          </a:p>
        </p:txBody>
      </p:sp>
    </p:spTree>
    <p:extLst>
      <p:ext uri="{BB962C8B-B14F-4D97-AF65-F5344CB8AC3E}">
        <p14:creationId xmlns:p14="http://schemas.microsoft.com/office/powerpoint/2010/main" val="4166343508"/>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340" y="0"/>
            <a:ext cx="6650745" cy="639651"/>
          </a:xfrm>
        </p:spPr>
        <p:txBody>
          <a:bodyPr>
            <a:normAutofit fontScale="90000"/>
          </a:bodyPr>
          <a:lstStyle/>
          <a:p>
            <a:r>
              <a:rPr lang="en-US" dirty="0"/>
              <a:t>Nursing considerations</a:t>
            </a:r>
          </a:p>
        </p:txBody>
      </p:sp>
      <p:sp>
        <p:nvSpPr>
          <p:cNvPr id="3" name="Content Placeholder 2"/>
          <p:cNvSpPr>
            <a:spLocks noGrp="1"/>
          </p:cNvSpPr>
          <p:nvPr>
            <p:ph idx="1"/>
          </p:nvPr>
        </p:nvSpPr>
        <p:spPr>
          <a:xfrm>
            <a:off x="296214" y="746976"/>
            <a:ext cx="10212947" cy="6014432"/>
          </a:xfrm>
        </p:spPr>
        <p:txBody>
          <a:bodyPr>
            <a:normAutofit/>
          </a:bodyPr>
          <a:lstStyle/>
          <a:p>
            <a:r>
              <a:rPr lang="en-US" sz="3200" dirty="0"/>
              <a:t>If treatment with steroids lasts more than 10 days, withdrawal must be gradual, as adrenal suppression will have occurred</a:t>
            </a:r>
          </a:p>
          <a:p>
            <a:r>
              <a:rPr lang="en-US" sz="3200" dirty="0"/>
              <a:t>All patients receiving long-term steroids should carry a card detailing that</a:t>
            </a:r>
          </a:p>
          <a:p>
            <a:r>
              <a:rPr lang="en-US" sz="3200" dirty="0"/>
              <a:t>Careful monitoring of adverse effects</a:t>
            </a:r>
          </a:p>
          <a:p>
            <a:r>
              <a:rPr lang="en-US" sz="3200" dirty="0"/>
              <a:t>Nurses should wear gloves to apply steroids and wash hands afterwards </a:t>
            </a:r>
          </a:p>
          <a:p>
            <a:pPr marL="0" indent="0">
              <a:buNone/>
            </a:pPr>
            <a:endParaRPr lang="en-US" sz="3200" dirty="0"/>
          </a:p>
        </p:txBody>
      </p:sp>
    </p:spTree>
    <p:extLst>
      <p:ext uri="{BB962C8B-B14F-4D97-AF65-F5344CB8AC3E}">
        <p14:creationId xmlns:p14="http://schemas.microsoft.com/office/powerpoint/2010/main" val="246427568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0827" y="0"/>
            <a:ext cx="5156796" cy="549499"/>
          </a:xfrm>
        </p:spPr>
        <p:txBody>
          <a:bodyPr>
            <a:normAutofit fontScale="90000"/>
          </a:bodyPr>
          <a:lstStyle/>
          <a:p>
            <a:r>
              <a:rPr lang="en-US" dirty="0" err="1"/>
              <a:t>Cont</a:t>
            </a:r>
            <a:r>
              <a:rPr lang="en-US" dirty="0"/>
              <a:t>’</a:t>
            </a:r>
          </a:p>
        </p:txBody>
      </p:sp>
      <p:sp>
        <p:nvSpPr>
          <p:cNvPr id="3" name="Content Placeholder 2"/>
          <p:cNvSpPr>
            <a:spLocks noGrp="1"/>
          </p:cNvSpPr>
          <p:nvPr>
            <p:ph idx="1"/>
          </p:nvPr>
        </p:nvSpPr>
        <p:spPr>
          <a:xfrm>
            <a:off x="677333" y="798490"/>
            <a:ext cx="10243951" cy="6059509"/>
          </a:xfrm>
        </p:spPr>
        <p:txBody>
          <a:bodyPr>
            <a:normAutofit/>
          </a:bodyPr>
          <a:lstStyle/>
          <a:p>
            <a:r>
              <a:rPr lang="en-US" sz="3200" dirty="0"/>
              <a:t>Pts on long-term therapy should have bone scans periodically</a:t>
            </a:r>
          </a:p>
          <a:p>
            <a:r>
              <a:rPr lang="en-US" sz="3200" dirty="0"/>
              <a:t>Should be given with food at breakfast as evening doses may cause insomnia and natural steroid production is at maximum</a:t>
            </a:r>
          </a:p>
          <a:p>
            <a:r>
              <a:rPr lang="en-US" sz="3200" dirty="0"/>
              <a:t>Long-term therapy retards growth in children and so give on alternate days</a:t>
            </a:r>
          </a:p>
          <a:p>
            <a:endParaRPr lang="en-US" sz="3200" dirty="0"/>
          </a:p>
        </p:txBody>
      </p:sp>
    </p:spTree>
    <p:extLst>
      <p:ext uri="{BB962C8B-B14F-4D97-AF65-F5344CB8AC3E}">
        <p14:creationId xmlns:p14="http://schemas.microsoft.com/office/powerpoint/2010/main" val="1639966180"/>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06D6B-1F8B-40DA-8B04-BCCF77FEB9C6}"/>
              </a:ext>
            </a:extLst>
          </p:cNvPr>
          <p:cNvSpPr>
            <a:spLocks noGrp="1"/>
          </p:cNvSpPr>
          <p:nvPr>
            <p:ph type="ctrTitle"/>
          </p:nvPr>
        </p:nvSpPr>
        <p:spPr/>
        <p:txBody>
          <a:bodyPr/>
          <a:lstStyle/>
          <a:p>
            <a:r>
              <a:rPr lang="en-US"/>
              <a:t>BRONCHODILATORS AND ANTICOAGULANTS</a:t>
            </a:r>
          </a:p>
        </p:txBody>
      </p:sp>
      <p:sp>
        <p:nvSpPr>
          <p:cNvPr id="3" name="Subtitle 2">
            <a:extLst>
              <a:ext uri="{FF2B5EF4-FFF2-40B4-BE49-F238E27FC236}">
                <a16:creationId xmlns:a16="http://schemas.microsoft.com/office/drawing/2014/main" id="{7A24C683-AB05-4DC1-8F8F-2AD39FEC037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24820644"/>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3B9D7837-33FC-4405-8E10-9E120A8D20C5}"/>
              </a:ext>
            </a:extLst>
          </p:cNvPr>
          <p:cNvSpPr>
            <a:spLocks noGrp="1" noChangeArrowheads="1"/>
          </p:cNvSpPr>
          <p:nvPr>
            <p:ph type="title"/>
          </p:nvPr>
        </p:nvSpPr>
        <p:spPr/>
        <p:txBody>
          <a:bodyPr/>
          <a:lstStyle/>
          <a:p>
            <a:r>
              <a:rPr lang="en-US" altLang="en-US"/>
              <a:t>BRONCHODILATORS</a:t>
            </a:r>
          </a:p>
        </p:txBody>
      </p:sp>
      <p:sp>
        <p:nvSpPr>
          <p:cNvPr id="132099" name="Rectangle 3">
            <a:extLst>
              <a:ext uri="{FF2B5EF4-FFF2-40B4-BE49-F238E27FC236}">
                <a16:creationId xmlns:a16="http://schemas.microsoft.com/office/drawing/2014/main" id="{95F98A0D-D7A4-41C4-9913-C78CF21BC23D}"/>
              </a:ext>
            </a:extLst>
          </p:cNvPr>
          <p:cNvSpPr>
            <a:spLocks noGrp="1" noChangeArrowheads="1"/>
          </p:cNvSpPr>
          <p:nvPr>
            <p:ph type="body" idx="1"/>
          </p:nvPr>
        </p:nvSpPr>
        <p:spPr/>
        <p:txBody>
          <a:bodyPr>
            <a:normAutofit/>
          </a:bodyPr>
          <a:lstStyle/>
          <a:p>
            <a:r>
              <a:rPr lang="en-US" altLang="en-US" sz="3200" dirty="0"/>
              <a:t>Drugs which dilate the bronchi by relaxing bronchial smooth muscle</a:t>
            </a:r>
          </a:p>
          <a:p>
            <a:r>
              <a:rPr lang="en-GB" dirty="0"/>
              <a:t>Grouped into:</a:t>
            </a:r>
            <a:endParaRPr lang="en-US" dirty="0"/>
          </a:p>
          <a:p>
            <a:pPr lvl="1"/>
            <a:r>
              <a:rPr lang="en-GB" dirty="0"/>
              <a:t>methylxanthine derivatives – increase levels of cAMP  by inhibiting phosphodiesterase (PDE) </a:t>
            </a:r>
            <a:r>
              <a:rPr lang="en-GB" dirty="0" err="1"/>
              <a:t>e.g</a:t>
            </a:r>
            <a:r>
              <a:rPr lang="en-GB" dirty="0"/>
              <a:t> </a:t>
            </a:r>
            <a:r>
              <a:rPr lang="en-GB" dirty="0" err="1"/>
              <a:t>aminopylline</a:t>
            </a:r>
            <a:r>
              <a:rPr lang="en-GB" dirty="0"/>
              <a:t> (theophylline), </a:t>
            </a:r>
            <a:r>
              <a:rPr lang="en-GB" dirty="0" err="1"/>
              <a:t>dyphilline</a:t>
            </a:r>
            <a:r>
              <a:rPr lang="en-GB" dirty="0"/>
              <a:t>, caffeine</a:t>
            </a:r>
            <a:endParaRPr lang="en-US" dirty="0"/>
          </a:p>
          <a:p>
            <a:pPr lvl="1"/>
            <a:r>
              <a:rPr lang="en-GB" dirty="0"/>
              <a:t>Beta adrenoreceptor agonists – relaxes bronchial smooth muscles. </a:t>
            </a:r>
            <a:r>
              <a:rPr lang="en-GB" dirty="0" err="1"/>
              <a:t>Eg</a:t>
            </a:r>
            <a:r>
              <a:rPr lang="en-GB" dirty="0"/>
              <a:t> epinephrine, norepinephrine, ephedrine, isoproterenol (isoprenaline), </a:t>
            </a:r>
            <a:r>
              <a:rPr lang="en-GB" dirty="0" err="1"/>
              <a:t>albuterol</a:t>
            </a:r>
            <a:r>
              <a:rPr lang="en-GB" dirty="0"/>
              <a:t>/ </a:t>
            </a:r>
            <a:r>
              <a:rPr lang="en-GB" dirty="0" err="1"/>
              <a:t>ventolin</a:t>
            </a:r>
            <a:r>
              <a:rPr lang="en-GB" dirty="0"/>
              <a:t>/ salbutamol, metaproterenol (</a:t>
            </a:r>
            <a:r>
              <a:rPr lang="en-GB" dirty="0" err="1"/>
              <a:t>alupent</a:t>
            </a:r>
            <a:r>
              <a:rPr lang="en-GB" dirty="0"/>
              <a:t>), </a:t>
            </a:r>
            <a:r>
              <a:rPr lang="en-GB" dirty="0" err="1"/>
              <a:t>Arformoterol</a:t>
            </a:r>
            <a:r>
              <a:rPr lang="en-GB" dirty="0"/>
              <a:t> (</a:t>
            </a:r>
            <a:r>
              <a:rPr lang="en-GB" dirty="0" err="1"/>
              <a:t>brovana</a:t>
            </a:r>
            <a:r>
              <a:rPr lang="en-GB" dirty="0"/>
              <a:t>), Bitolterol, Formoterol, Levalbuterol, Terbutaline, Pirbuterol</a:t>
            </a:r>
            <a:endParaRPr lang="en-US" dirty="0"/>
          </a:p>
          <a:p>
            <a:pPr lvl="1"/>
            <a:r>
              <a:rPr lang="en-GB" dirty="0"/>
              <a:t>Anticholinergic – block the parasympathetic nerve reflexes that cause airways to constrict </a:t>
            </a:r>
            <a:r>
              <a:rPr lang="en-GB" dirty="0" err="1"/>
              <a:t>eg</a:t>
            </a:r>
            <a:r>
              <a:rPr lang="en-GB" dirty="0"/>
              <a:t> Ipratropium, Tiotropium</a:t>
            </a:r>
            <a:endParaRPr lang="en-US" dirty="0"/>
          </a:p>
          <a:p>
            <a:endParaRPr lang="en-US" altLang="en-US" sz="3200" dirty="0"/>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74D8-CFF7-49DC-ADFE-C5B267D7D4A8}"/>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03AF0744-C37D-4EE4-A195-ABFDE0093DA2}"/>
              </a:ext>
            </a:extLst>
          </p:cNvPr>
          <p:cNvSpPr>
            <a:spLocks noGrp="1"/>
          </p:cNvSpPr>
          <p:nvPr>
            <p:ph idx="1"/>
          </p:nvPr>
        </p:nvSpPr>
        <p:spPr/>
        <p:txBody>
          <a:bodyPr>
            <a:normAutofit/>
          </a:bodyPr>
          <a:lstStyle/>
          <a:p>
            <a:pPr marL="0" marR="0">
              <a:lnSpc>
                <a:spcPct val="115000"/>
              </a:lnSpc>
              <a:spcBef>
                <a:spcPts val="0"/>
              </a:spcBef>
              <a:spcAft>
                <a:spcPts val="0"/>
              </a:spcAft>
            </a:pPr>
            <a:r>
              <a:rPr lang="en-GB" dirty="0">
                <a:effectLst/>
                <a:ea typeface="Calibri" panose="020F0502020204030204" pitchFamily="34" charset="0"/>
                <a:cs typeface="Times New Roman" panose="02020603050405020304" pitchFamily="18" charset="0"/>
              </a:rPr>
              <a:t>NB</a:t>
            </a:r>
            <a:endParaRPr lang="en-US" dirty="0">
              <a:effectLst/>
              <a:ea typeface="Calibri" panose="020F0502020204030204" pitchFamily="34" charset="0"/>
              <a:cs typeface="Times New Roman" panose="02020603050405020304" pitchFamily="18" charset="0"/>
            </a:endParaRPr>
          </a:p>
          <a:p>
            <a:pPr marL="457200" lvl="1">
              <a:lnSpc>
                <a:spcPct val="115000"/>
              </a:lnSpc>
              <a:spcBef>
                <a:spcPts val="0"/>
              </a:spcBef>
            </a:pPr>
            <a:r>
              <a:rPr lang="en-GB" sz="2800" dirty="0">
                <a:effectLst/>
                <a:ea typeface="Calibri" panose="020F0502020204030204" pitchFamily="34" charset="0"/>
                <a:cs typeface="Times New Roman" panose="02020603050405020304" pitchFamily="18" charset="0"/>
              </a:rPr>
              <a:t>cAMP - cyclic adenosine monophosphate is a nucleoside (involved in energy metabolism of all cells) responsible for:-</a:t>
            </a:r>
            <a:endParaRPr lang="en-US" sz="2800" dirty="0">
              <a:effectLst/>
              <a:ea typeface="Calibri" panose="020F0502020204030204" pitchFamily="34" charset="0"/>
              <a:cs typeface="Times New Roman" panose="02020603050405020304" pitchFamily="18" charset="0"/>
            </a:endParaRPr>
          </a:p>
          <a:p>
            <a:pPr marL="800100" lvl="1" indent="-342900">
              <a:lnSpc>
                <a:spcPct val="115000"/>
              </a:lnSpc>
              <a:spcBef>
                <a:spcPts val="0"/>
              </a:spcBef>
              <a:buFont typeface="+mj-lt"/>
              <a:buAutoNum type="romanLcPeriod"/>
            </a:pPr>
            <a:r>
              <a:rPr lang="en-GB" sz="2800" dirty="0">
                <a:effectLst/>
                <a:ea typeface="Calibri" panose="020F0502020204030204" pitchFamily="34" charset="0"/>
                <a:cs typeface="Times New Roman" panose="02020603050405020304" pitchFamily="18" charset="0"/>
              </a:rPr>
              <a:t>Relaxing smooth muscles around bronchioles</a:t>
            </a:r>
            <a:endParaRPr lang="en-US" sz="2800" dirty="0">
              <a:effectLst/>
              <a:ea typeface="Calibri" panose="020F0502020204030204" pitchFamily="34" charset="0"/>
              <a:cs typeface="Times New Roman" panose="02020603050405020304" pitchFamily="18" charset="0"/>
            </a:endParaRPr>
          </a:p>
          <a:p>
            <a:pPr marL="800100" lvl="1" indent="-342900">
              <a:lnSpc>
                <a:spcPct val="115000"/>
              </a:lnSpc>
              <a:spcBef>
                <a:spcPts val="0"/>
              </a:spcBef>
              <a:buFont typeface="+mj-lt"/>
              <a:buAutoNum type="romanLcPeriod"/>
            </a:pPr>
            <a:r>
              <a:rPr lang="en-GB" sz="2800" dirty="0">
                <a:effectLst/>
                <a:ea typeface="Calibri" panose="020F0502020204030204" pitchFamily="34" charset="0"/>
                <a:cs typeface="Times New Roman" panose="02020603050405020304" pitchFamily="18" charset="0"/>
              </a:rPr>
              <a:t>Cardiovascular stimulation – Increase force of contraction and HR hence increase CO</a:t>
            </a:r>
            <a:endParaRPr lang="en-US" sz="2800" dirty="0">
              <a:effectLst/>
              <a:ea typeface="Calibri" panose="020F0502020204030204" pitchFamily="34" charset="0"/>
              <a:cs typeface="Times New Roman" panose="02020603050405020304" pitchFamily="18" charset="0"/>
            </a:endParaRPr>
          </a:p>
          <a:p>
            <a:pPr marL="800100" lvl="1" indent="-342900">
              <a:lnSpc>
                <a:spcPct val="115000"/>
              </a:lnSpc>
              <a:spcBef>
                <a:spcPts val="0"/>
              </a:spcBef>
              <a:buFont typeface="+mj-lt"/>
              <a:buAutoNum type="romanLcPeriod"/>
            </a:pPr>
            <a:r>
              <a:rPr lang="en-GB" sz="2800" dirty="0">
                <a:effectLst/>
                <a:ea typeface="Calibri" panose="020F0502020204030204" pitchFamily="34" charset="0"/>
                <a:cs typeface="Times New Roman" panose="02020603050405020304" pitchFamily="18" charset="0"/>
              </a:rPr>
              <a:t>Gastric acid stimulation</a:t>
            </a:r>
            <a:endParaRPr lang="en-US" sz="2800" dirty="0">
              <a:effectLst/>
              <a:ea typeface="Calibri" panose="020F0502020204030204" pitchFamily="34" charset="0"/>
              <a:cs typeface="Times New Roman" panose="02020603050405020304" pitchFamily="18" charset="0"/>
            </a:endParaRPr>
          </a:p>
          <a:p>
            <a:pPr marL="800100" lvl="1" indent="-342900">
              <a:lnSpc>
                <a:spcPct val="115000"/>
              </a:lnSpc>
              <a:spcBef>
                <a:spcPts val="0"/>
              </a:spcBef>
              <a:buFont typeface="+mj-lt"/>
              <a:buAutoNum type="romanLcPeriod"/>
            </a:pPr>
            <a:r>
              <a:rPr lang="en-GB" sz="2800" dirty="0">
                <a:effectLst/>
                <a:ea typeface="Calibri" panose="020F0502020204030204" pitchFamily="34" charset="0"/>
                <a:cs typeface="Times New Roman" panose="02020603050405020304" pitchFamily="18" charset="0"/>
              </a:rPr>
              <a:t>Diuretic effect - Increased blood flow to kidneys</a:t>
            </a:r>
            <a:endParaRPr lang="en-US" sz="28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32136164"/>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D0465-8BE6-4B2F-97B0-626F765182CC}"/>
              </a:ext>
            </a:extLst>
          </p:cNvPr>
          <p:cNvSpPr>
            <a:spLocks noGrp="1"/>
          </p:cNvSpPr>
          <p:nvPr>
            <p:ph type="title"/>
          </p:nvPr>
        </p:nvSpPr>
        <p:spPr>
          <a:xfrm>
            <a:off x="838200" y="365125"/>
            <a:ext cx="10515600" cy="986597"/>
          </a:xfrm>
        </p:spPr>
        <p:txBody>
          <a:bodyPr/>
          <a:lstStyle/>
          <a:p>
            <a:r>
              <a:rPr lang="en-GB" sz="4400" dirty="0">
                <a:effectLst/>
                <a:ea typeface="Calibri" panose="020F0502020204030204" pitchFamily="34" charset="0"/>
                <a:cs typeface="Times New Roman" panose="02020603050405020304" pitchFamily="18" charset="0"/>
              </a:rPr>
              <a:t>Indications</a:t>
            </a:r>
            <a:endParaRPr lang="en-US" dirty="0"/>
          </a:p>
        </p:txBody>
      </p:sp>
      <p:sp>
        <p:nvSpPr>
          <p:cNvPr id="3" name="Content Placeholder 2">
            <a:extLst>
              <a:ext uri="{FF2B5EF4-FFF2-40B4-BE49-F238E27FC236}">
                <a16:creationId xmlns:a16="http://schemas.microsoft.com/office/drawing/2014/main" id="{67524965-29F2-48C3-9605-1E99728B940B}"/>
              </a:ext>
            </a:extLst>
          </p:cNvPr>
          <p:cNvSpPr>
            <a:spLocks noGrp="1"/>
          </p:cNvSpPr>
          <p:nvPr>
            <p:ph idx="1"/>
          </p:nvPr>
        </p:nvSpPr>
        <p:spPr>
          <a:xfrm>
            <a:off x="838200" y="1351722"/>
            <a:ext cx="10515600" cy="4929808"/>
          </a:xfrm>
        </p:spPr>
        <p:txBody>
          <a:bodyPr>
            <a:noAutofit/>
          </a:bodyPr>
          <a:lstStyle/>
          <a:p>
            <a:pPr>
              <a:lnSpc>
                <a:spcPct val="115000"/>
              </a:lnSpc>
              <a:spcBef>
                <a:spcPts val="0"/>
              </a:spcBef>
            </a:pPr>
            <a:r>
              <a:rPr lang="en-GB" dirty="0">
                <a:effectLst/>
                <a:ea typeface="Calibri" panose="020F0502020204030204" pitchFamily="34" charset="0"/>
                <a:cs typeface="Times New Roman" panose="02020603050405020304" pitchFamily="18" charset="0"/>
              </a:rPr>
              <a:t>Apnoea in infancy for respiratory/ myocardial stimulation – aminophylline – 6-10hrs</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dirty="0">
                <a:effectLst/>
                <a:ea typeface="Calibri" panose="020F0502020204030204" pitchFamily="34" charset="0"/>
                <a:cs typeface="Times New Roman" panose="02020603050405020304" pitchFamily="18" charset="0"/>
              </a:rPr>
              <a:t>Asthma attack – aminophylline</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dirty="0">
                <a:effectLst/>
                <a:ea typeface="Calibri" panose="020F0502020204030204" pitchFamily="34" charset="0"/>
                <a:cs typeface="Times New Roman" panose="02020603050405020304" pitchFamily="18" charset="0"/>
              </a:rPr>
              <a:t>Chronic bronchitis</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dirty="0">
                <a:effectLst/>
                <a:ea typeface="Calibri" panose="020F0502020204030204" pitchFamily="34" charset="0"/>
                <a:cs typeface="Times New Roman" panose="02020603050405020304" pitchFamily="18" charset="0"/>
              </a:rPr>
              <a:t>Emphysema</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dirty="0">
                <a:effectLst/>
                <a:ea typeface="Calibri" panose="020F0502020204030204" pitchFamily="34" charset="0"/>
                <a:cs typeface="Times New Roman" panose="02020603050405020304" pitchFamily="18" charset="0"/>
              </a:rPr>
              <a:t>Long term asthma Tx – </a:t>
            </a:r>
            <a:r>
              <a:rPr lang="en-GB" dirty="0" err="1">
                <a:effectLst/>
                <a:ea typeface="Calibri" panose="020F0502020204030204" pitchFamily="34" charset="0"/>
                <a:cs typeface="Times New Roman" panose="02020603050405020304" pitchFamily="18" charset="0"/>
              </a:rPr>
              <a:t>alupent</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dirty="0">
                <a:effectLst/>
                <a:ea typeface="Calibri" panose="020F0502020204030204" pitchFamily="34" charset="0"/>
                <a:cs typeface="Times New Roman" panose="02020603050405020304" pitchFamily="18" charset="0"/>
              </a:rPr>
              <a:t>Exercise induced bronchospasm</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dirty="0" err="1">
                <a:effectLst/>
                <a:ea typeface="Calibri" panose="020F0502020204030204" pitchFamily="34" charset="0"/>
                <a:cs typeface="Times New Roman" panose="02020603050405020304" pitchFamily="18" charset="0"/>
              </a:rPr>
              <a:t>Bronchoasthma</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dirty="0" err="1">
                <a:effectLst/>
                <a:ea typeface="Calibri" panose="020F0502020204030204" pitchFamily="34" charset="0"/>
                <a:cs typeface="Times New Roman" panose="02020603050405020304" pitchFamily="18" charset="0"/>
              </a:rPr>
              <a:t>Hyperkalemia</a:t>
            </a:r>
            <a:r>
              <a:rPr lang="en-GB" dirty="0">
                <a:effectLst/>
                <a:ea typeface="Calibri" panose="020F0502020204030204" pitchFamily="34" charset="0"/>
                <a:cs typeface="Times New Roman" panose="02020603050405020304" pitchFamily="18" charset="0"/>
              </a:rPr>
              <a:t> in dialysis pts – stimulate K shift to into the cells</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dirty="0">
                <a:effectLst/>
                <a:ea typeface="Calibri" panose="020F0502020204030204" pitchFamily="34" charset="0"/>
                <a:cs typeface="Times New Roman" panose="02020603050405020304" pitchFamily="18" charset="0"/>
              </a:rPr>
              <a:t>Premature </a:t>
            </a:r>
            <a:r>
              <a:rPr lang="en-GB" dirty="0" err="1">
                <a:effectLst/>
                <a:ea typeface="Calibri" panose="020F0502020204030204" pitchFamily="34" charset="0"/>
                <a:cs typeface="Times New Roman" panose="02020603050405020304" pitchFamily="18" charset="0"/>
              </a:rPr>
              <a:t>labor</a:t>
            </a:r>
            <a:r>
              <a:rPr lang="en-GB" dirty="0">
                <a:effectLst/>
                <a:ea typeface="Calibri" panose="020F0502020204030204" pitchFamily="34" charset="0"/>
                <a:cs typeface="Times New Roman" panose="02020603050405020304" pitchFamily="18" charset="0"/>
              </a:rPr>
              <a:t> – </a:t>
            </a:r>
            <a:r>
              <a:rPr lang="en-GB" dirty="0" err="1">
                <a:effectLst/>
                <a:ea typeface="Calibri" panose="020F0502020204030204" pitchFamily="34" charset="0"/>
                <a:cs typeface="Times New Roman" panose="02020603050405020304" pitchFamily="18" charset="0"/>
              </a:rPr>
              <a:t>ventolin</a:t>
            </a:r>
            <a:r>
              <a:rPr lang="en-GB" dirty="0">
                <a:effectLst/>
                <a:ea typeface="Calibri" panose="020F0502020204030204" pitchFamily="34" charset="0"/>
                <a:cs typeface="Times New Roman" panose="02020603050405020304" pitchFamily="18" charset="0"/>
              </a:rPr>
              <a:t> relaxes uterine smooth muscle</a:t>
            </a:r>
            <a:endParaRPr lang="en-US"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11316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Rectangle 2">
            <a:extLst>
              <a:ext uri="{FF2B5EF4-FFF2-40B4-BE49-F238E27FC236}">
                <a16:creationId xmlns:a16="http://schemas.microsoft.com/office/drawing/2014/main" id="{89A85A4C-E142-40DC-8DE2-77D4ECE5DCF2}"/>
              </a:ext>
            </a:extLst>
          </p:cNvPr>
          <p:cNvSpPr>
            <a:spLocks noGrp="1" noChangeArrowheads="1"/>
          </p:cNvSpPr>
          <p:nvPr>
            <p:ph type="title"/>
          </p:nvPr>
        </p:nvSpPr>
        <p:spPr/>
        <p:txBody>
          <a:bodyPr/>
          <a:lstStyle/>
          <a:p>
            <a:r>
              <a:rPr lang="en-US" altLang="en-US" dirty="0" err="1"/>
              <a:t>Ctied</a:t>
            </a:r>
            <a:r>
              <a:rPr lang="en-US" altLang="en-US" dirty="0"/>
              <a:t> </a:t>
            </a:r>
          </a:p>
        </p:txBody>
      </p:sp>
      <p:sp>
        <p:nvSpPr>
          <p:cNvPr id="678915" name="Rectangle 3">
            <a:extLst>
              <a:ext uri="{FF2B5EF4-FFF2-40B4-BE49-F238E27FC236}">
                <a16:creationId xmlns:a16="http://schemas.microsoft.com/office/drawing/2014/main" id="{B9129ED8-1B65-41EB-87E2-EFBFCF19D710}"/>
              </a:ext>
            </a:extLst>
          </p:cNvPr>
          <p:cNvSpPr>
            <a:spLocks noGrp="1" noChangeArrowheads="1"/>
          </p:cNvSpPr>
          <p:nvPr>
            <p:ph type="body" idx="1"/>
          </p:nvPr>
        </p:nvSpPr>
        <p:spPr/>
        <p:txBody>
          <a:bodyPr>
            <a:normAutofit/>
          </a:bodyPr>
          <a:lstStyle/>
          <a:p>
            <a:r>
              <a:rPr lang="en-US" altLang="en-US" dirty="0"/>
              <a:t>SERUM “HALF-LIFE” </a:t>
            </a:r>
          </a:p>
          <a:p>
            <a:pPr lvl="1"/>
            <a:r>
              <a:rPr lang="en-US" altLang="en-US" sz="2800" dirty="0"/>
              <a:t>The time required for serum concentration of a drug to decrease by 50%</a:t>
            </a:r>
          </a:p>
          <a:p>
            <a:pPr lvl="1"/>
            <a:r>
              <a:rPr lang="en-US" altLang="en-US" sz="2800" dirty="0"/>
              <a:t>Determined by rate of metabolism/excretion</a:t>
            </a:r>
          </a:p>
          <a:p>
            <a:pPr lvl="1"/>
            <a:r>
              <a:rPr lang="en-US" altLang="en-US" sz="2800" dirty="0"/>
              <a:t>Short half-life:  more frequent drug administration</a:t>
            </a:r>
          </a:p>
          <a:p>
            <a:pPr lvl="1"/>
            <a:r>
              <a:rPr lang="en-US" altLang="en-US" sz="2800" dirty="0"/>
              <a:t>4-5 “half-</a:t>
            </a:r>
            <a:r>
              <a:rPr lang="en-US" altLang="en-US" sz="2800" dirty="0" err="1"/>
              <a:t>lifes</a:t>
            </a:r>
            <a:r>
              <a:rPr lang="en-US" altLang="en-US" sz="2800" dirty="0"/>
              <a:t>” required to achieve “steady state” blood concentration</a:t>
            </a:r>
          </a:p>
          <a:p>
            <a:pPr lvl="1"/>
            <a:r>
              <a:rPr lang="en-US" altLang="en-US" sz="2800" dirty="0"/>
              <a:t>Drug maintenance/equilibrium:  amount of drug given daily = amount eliminated daily</a:t>
            </a:r>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CC1D7-CBC0-4B01-A4E0-7CEFF7B2AC79}"/>
              </a:ext>
            </a:extLst>
          </p:cNvPr>
          <p:cNvSpPr>
            <a:spLocks noGrp="1"/>
          </p:cNvSpPr>
          <p:nvPr>
            <p:ph type="title"/>
          </p:nvPr>
        </p:nvSpPr>
        <p:spPr/>
        <p:txBody>
          <a:bodyPr/>
          <a:lstStyle/>
          <a:p>
            <a:r>
              <a:rPr lang="en-GB" sz="4400" dirty="0">
                <a:effectLst/>
                <a:ea typeface="Calibri" panose="020F0502020204030204" pitchFamily="34" charset="0"/>
                <a:cs typeface="Times New Roman" panose="02020603050405020304" pitchFamily="18" charset="0"/>
              </a:rPr>
              <a:t>Contraindication</a:t>
            </a:r>
            <a:endParaRPr lang="en-US" dirty="0"/>
          </a:p>
        </p:txBody>
      </p:sp>
      <p:sp>
        <p:nvSpPr>
          <p:cNvPr id="3" name="Content Placeholder 2">
            <a:extLst>
              <a:ext uri="{FF2B5EF4-FFF2-40B4-BE49-F238E27FC236}">
                <a16:creationId xmlns:a16="http://schemas.microsoft.com/office/drawing/2014/main" id="{C051827E-1D47-40C5-8E8E-CB06E627084A}"/>
              </a:ext>
            </a:extLst>
          </p:cNvPr>
          <p:cNvSpPr>
            <a:spLocks noGrp="1"/>
          </p:cNvSpPr>
          <p:nvPr>
            <p:ph idx="1"/>
          </p:nvPr>
        </p:nvSpPr>
        <p:spPr>
          <a:xfrm>
            <a:off x="281610" y="1690688"/>
            <a:ext cx="10515600" cy="4351338"/>
          </a:xfrm>
        </p:spPr>
        <p:txBody>
          <a:bodyPr>
            <a:noAutofit/>
          </a:bodyPr>
          <a:lstStyle/>
          <a:p>
            <a:pPr>
              <a:lnSpc>
                <a:spcPct val="115000"/>
              </a:lnSpc>
              <a:spcBef>
                <a:spcPts val="0"/>
              </a:spcBef>
            </a:pPr>
            <a:r>
              <a:rPr lang="en-GB" dirty="0">
                <a:effectLst/>
                <a:ea typeface="Calibri" panose="020F0502020204030204" pitchFamily="34" charset="0"/>
                <a:cs typeface="Times New Roman" panose="02020603050405020304" pitchFamily="18" charset="0"/>
              </a:rPr>
              <a:t>Hypersensitivity</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dirty="0">
                <a:effectLst/>
                <a:ea typeface="Calibri" panose="020F0502020204030204" pitchFamily="34" charset="0"/>
                <a:cs typeface="Times New Roman" panose="02020603050405020304" pitchFamily="18" charset="0"/>
              </a:rPr>
              <a:t>PUD or GI disorders – causes increased gastric secretions</a:t>
            </a:r>
            <a:endParaRPr lang="en-US" dirty="0">
              <a:effectLst/>
              <a:ea typeface="Calibri" panose="020F0502020204030204" pitchFamily="34" charset="0"/>
              <a:cs typeface="Times New Roman" panose="02020603050405020304" pitchFamily="18" charset="0"/>
            </a:endParaRPr>
          </a:p>
          <a:p>
            <a:pPr>
              <a:lnSpc>
                <a:spcPct val="115000"/>
              </a:lnSpc>
              <a:spcBef>
                <a:spcPts val="0"/>
              </a:spcBef>
            </a:pPr>
            <a:r>
              <a:rPr lang="en-GB" b="1" dirty="0">
                <a:effectLst/>
                <a:ea typeface="Calibri" panose="020F0502020204030204" pitchFamily="34" charset="0"/>
                <a:cs typeface="Times New Roman" panose="02020603050405020304" pitchFamily="18" charset="0"/>
              </a:rPr>
              <a:t>Precaution</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sz="2800" dirty="0">
                <a:effectLst/>
                <a:ea typeface="Calibri" panose="020F0502020204030204" pitchFamily="34" charset="0"/>
                <a:cs typeface="Times New Roman" panose="02020603050405020304" pitchFamily="18" charset="0"/>
              </a:rPr>
              <a:t>Pregnancy</a:t>
            </a:r>
          </a:p>
          <a:p>
            <a:pPr lvl="1">
              <a:lnSpc>
                <a:spcPct val="115000"/>
              </a:lnSpc>
              <a:spcBef>
                <a:spcPts val="0"/>
              </a:spcBef>
            </a:pPr>
            <a:r>
              <a:rPr lang="en-GB" sz="2800" dirty="0">
                <a:effectLst/>
                <a:ea typeface="Calibri" panose="020F0502020204030204" pitchFamily="34" charset="0"/>
                <a:cs typeface="Times New Roman" panose="02020603050405020304" pitchFamily="18" charset="0"/>
              </a:rPr>
              <a:t>Breastfeeding</a:t>
            </a:r>
          </a:p>
          <a:p>
            <a:pPr lvl="1">
              <a:lnSpc>
                <a:spcPct val="115000"/>
              </a:lnSpc>
              <a:spcBef>
                <a:spcPts val="0"/>
              </a:spcBef>
            </a:pPr>
            <a:r>
              <a:rPr lang="en-GB" sz="2800" dirty="0">
                <a:effectLst/>
                <a:ea typeface="Calibri" panose="020F0502020204030204" pitchFamily="34" charset="0"/>
                <a:cs typeface="Times New Roman" panose="02020603050405020304" pitchFamily="18" charset="0"/>
              </a:rPr>
              <a:t>Alcoholism</a:t>
            </a:r>
          </a:p>
          <a:p>
            <a:pPr lvl="1">
              <a:lnSpc>
                <a:spcPct val="115000"/>
              </a:lnSpc>
              <a:spcBef>
                <a:spcPts val="0"/>
              </a:spcBef>
            </a:pPr>
            <a:r>
              <a:rPr lang="en-GB" sz="2800" dirty="0">
                <a:effectLst/>
                <a:ea typeface="Calibri" panose="020F0502020204030204" pitchFamily="34" charset="0"/>
                <a:cs typeface="Times New Roman" panose="02020603050405020304" pitchFamily="18" charset="0"/>
              </a:rPr>
              <a:t>DM – cause </a:t>
            </a:r>
            <a:r>
              <a:rPr lang="en-GB" sz="2800" dirty="0" err="1">
                <a:effectLst/>
                <a:ea typeface="Calibri" panose="020F0502020204030204" pitchFamily="34" charset="0"/>
                <a:cs typeface="Times New Roman" panose="02020603050405020304" pitchFamily="18" charset="0"/>
              </a:rPr>
              <a:t>hyperglycemia</a:t>
            </a:r>
            <a:endParaRPr lang="en-GB" sz="2800" dirty="0">
              <a:effectLst/>
              <a:ea typeface="Calibri" panose="020F0502020204030204" pitchFamily="34" charset="0"/>
              <a:cs typeface="Times New Roman" panose="02020603050405020304" pitchFamily="18" charset="0"/>
            </a:endParaRPr>
          </a:p>
          <a:p>
            <a:pPr lvl="1"/>
            <a:r>
              <a:rPr lang="en-GB" sz="2800" dirty="0">
                <a:effectLst/>
                <a:ea typeface="Calibri" panose="020F0502020204030204" pitchFamily="34" charset="0"/>
              </a:rPr>
              <a:t>Children</a:t>
            </a:r>
            <a:endParaRPr lang="en-US" sz="2800" dirty="0"/>
          </a:p>
        </p:txBody>
      </p:sp>
    </p:spTree>
    <p:extLst>
      <p:ext uri="{BB962C8B-B14F-4D97-AF65-F5344CB8AC3E}">
        <p14:creationId xmlns:p14="http://schemas.microsoft.com/office/powerpoint/2010/main" val="3613609864"/>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69E9A-8877-41FD-9641-E1E9D80C7727}"/>
              </a:ext>
            </a:extLst>
          </p:cNvPr>
          <p:cNvSpPr>
            <a:spLocks noGrp="1"/>
          </p:cNvSpPr>
          <p:nvPr>
            <p:ph type="title"/>
          </p:nvPr>
        </p:nvSpPr>
        <p:spPr/>
        <p:txBody>
          <a:bodyPr/>
          <a:lstStyle/>
          <a:p>
            <a:r>
              <a:rPr lang="en-GB" sz="4400" dirty="0">
                <a:effectLst/>
                <a:latin typeface="+mn-lt"/>
                <a:ea typeface="Calibri" panose="020F0502020204030204" pitchFamily="34" charset="0"/>
                <a:cs typeface="Times New Roman" panose="02020603050405020304" pitchFamily="18" charset="0"/>
              </a:rPr>
              <a:t>Side effects</a:t>
            </a:r>
            <a:endParaRPr lang="en-US" dirty="0">
              <a:latin typeface="+mn-lt"/>
            </a:endParaRPr>
          </a:p>
        </p:txBody>
      </p:sp>
      <p:sp>
        <p:nvSpPr>
          <p:cNvPr id="3" name="Content Placeholder 2">
            <a:extLst>
              <a:ext uri="{FF2B5EF4-FFF2-40B4-BE49-F238E27FC236}">
                <a16:creationId xmlns:a16="http://schemas.microsoft.com/office/drawing/2014/main" id="{94F5172D-0188-4B5C-BAEA-95A452C033E2}"/>
              </a:ext>
            </a:extLst>
          </p:cNvPr>
          <p:cNvSpPr>
            <a:spLocks noGrp="1"/>
          </p:cNvSpPr>
          <p:nvPr>
            <p:ph idx="1"/>
          </p:nvPr>
        </p:nvSpPr>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Dry mouth – β agonist</a:t>
            </a:r>
          </a:p>
          <a:p>
            <a:pPr marL="342900" marR="0" lvl="0" indent="-342900">
              <a:lnSpc>
                <a:spcPct val="115000"/>
              </a:lnSpc>
              <a:spcBef>
                <a:spcPts val="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GI bleeding</a:t>
            </a:r>
          </a:p>
          <a:p>
            <a:pPr marL="342900" marR="0" lvl="0" indent="-342900">
              <a:lnSpc>
                <a:spcPct val="115000"/>
              </a:lnSpc>
              <a:spcBef>
                <a:spcPts val="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GI upset</a:t>
            </a:r>
          </a:p>
          <a:p>
            <a:pPr marL="342900" marR="0" lvl="0" indent="-342900">
              <a:lnSpc>
                <a:spcPct val="115000"/>
              </a:lnSpc>
              <a:spcBef>
                <a:spcPts val="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Hyperkalaemia</a:t>
            </a:r>
          </a:p>
          <a:p>
            <a:pPr marL="342900" marR="0" lvl="0" indent="-342900">
              <a:lnSpc>
                <a:spcPct val="115000"/>
              </a:lnSpc>
              <a:spcBef>
                <a:spcPts val="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Hypotension</a:t>
            </a:r>
          </a:p>
          <a:p>
            <a:pPr marL="342900" marR="0" lvl="0" indent="-342900">
              <a:lnSpc>
                <a:spcPct val="115000"/>
              </a:lnSpc>
              <a:spcBef>
                <a:spcPts val="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Nausea and vomiting</a:t>
            </a:r>
          </a:p>
          <a:p>
            <a:pPr marL="342900" marR="0" lvl="0" indent="-342900">
              <a:lnSpc>
                <a:spcPct val="115000"/>
              </a:lnSpc>
              <a:spcBef>
                <a:spcPts val="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Nervousness</a:t>
            </a:r>
          </a:p>
          <a:p>
            <a:pPr marL="342900" marR="0" lvl="0" indent="-342900">
              <a:lnSpc>
                <a:spcPct val="115000"/>
              </a:lnSpc>
              <a:spcBef>
                <a:spcPts val="0"/>
              </a:spcBef>
              <a:spcAft>
                <a:spcPts val="0"/>
              </a:spcAft>
              <a:buFont typeface="Symbol" panose="05050102010706020507" pitchFamily="18" charset="2"/>
              <a:buChar char=""/>
            </a:pPr>
            <a:r>
              <a:rPr lang="en-GB" dirty="0">
                <a:effectLst/>
                <a:ea typeface="Calibri" panose="020F0502020204030204" pitchFamily="34" charset="0"/>
                <a:cs typeface="Times New Roman" panose="02020603050405020304" pitchFamily="18" charset="0"/>
              </a:rPr>
              <a:t>Palpitations</a:t>
            </a:r>
          </a:p>
          <a:p>
            <a:endParaRPr lang="en-US" dirty="0"/>
          </a:p>
        </p:txBody>
      </p:sp>
    </p:spTree>
    <p:extLst>
      <p:ext uri="{BB962C8B-B14F-4D97-AF65-F5344CB8AC3E}">
        <p14:creationId xmlns:p14="http://schemas.microsoft.com/office/powerpoint/2010/main" val="2925902677"/>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609A8-C067-493C-8FA3-C2312F46C3F6}"/>
              </a:ext>
            </a:extLst>
          </p:cNvPr>
          <p:cNvSpPr>
            <a:spLocks noGrp="1"/>
          </p:cNvSpPr>
          <p:nvPr>
            <p:ph type="title"/>
          </p:nvPr>
        </p:nvSpPr>
        <p:spPr/>
        <p:txBody>
          <a:bodyPr/>
          <a:lstStyle/>
          <a:p>
            <a:r>
              <a:rPr lang="en-GB" sz="4400" dirty="0">
                <a:effectLst/>
                <a:ea typeface="Calibri" panose="020F0502020204030204" pitchFamily="34" charset="0"/>
                <a:cs typeface="Times New Roman" panose="02020603050405020304" pitchFamily="18" charset="0"/>
              </a:rPr>
              <a:t>Nursing consideration</a:t>
            </a:r>
            <a:endParaRPr lang="en-US" dirty="0"/>
          </a:p>
        </p:txBody>
      </p:sp>
      <p:sp>
        <p:nvSpPr>
          <p:cNvPr id="3" name="Content Placeholder 2">
            <a:extLst>
              <a:ext uri="{FF2B5EF4-FFF2-40B4-BE49-F238E27FC236}">
                <a16:creationId xmlns:a16="http://schemas.microsoft.com/office/drawing/2014/main" id="{CA8451BE-4F33-4AAC-A641-260ED52C37D9}"/>
              </a:ext>
            </a:extLst>
          </p:cNvPr>
          <p:cNvSpPr>
            <a:spLocks noGrp="1"/>
          </p:cNvSpPr>
          <p:nvPr>
            <p:ph idx="1"/>
          </p:nvPr>
        </p:nvSpPr>
        <p:spPr/>
        <p:txBody>
          <a:bodyPr>
            <a:noAutofit/>
          </a:bodyPr>
          <a:lstStyle/>
          <a:p>
            <a:pPr>
              <a:lnSpc>
                <a:spcPct val="115000"/>
              </a:lnSpc>
              <a:spcBef>
                <a:spcPts val="0"/>
              </a:spcBef>
            </a:pPr>
            <a:r>
              <a:rPr lang="en-GB" dirty="0">
                <a:effectLst/>
                <a:ea typeface="Calibri" panose="020F0502020204030204" pitchFamily="34" charset="0"/>
                <a:cs typeface="Times New Roman" panose="02020603050405020304" pitchFamily="18" charset="0"/>
              </a:rPr>
              <a:t>Assess:-</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blood levels of the drugs since toxicity may occur.</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Allergic reactions – rash, urticaria (discontinue drug).</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Administer aminophylline loading dose for over ½ hr.</a:t>
            </a:r>
            <a:endParaRPr lang="en-US"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4982474"/>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B19C4-E76A-4216-9E35-EA79819D5757}"/>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B9B62CD8-D7C4-4FF8-8490-FC24B4E0915D}"/>
              </a:ext>
            </a:extLst>
          </p:cNvPr>
          <p:cNvSpPr>
            <a:spLocks noGrp="1"/>
          </p:cNvSpPr>
          <p:nvPr>
            <p:ph idx="1"/>
          </p:nvPr>
        </p:nvSpPr>
        <p:spPr/>
        <p:txBody>
          <a:bodyPr>
            <a:normAutofit fontScale="92500" lnSpcReduction="20000"/>
          </a:bodyPr>
          <a:lstStyle/>
          <a:p>
            <a:pPr>
              <a:lnSpc>
                <a:spcPct val="115000"/>
              </a:lnSpc>
              <a:spcBef>
                <a:spcPts val="0"/>
              </a:spcBef>
            </a:pPr>
            <a:r>
              <a:rPr lang="en-GB" dirty="0">
                <a:effectLst/>
                <a:ea typeface="Calibri" panose="020F0502020204030204" pitchFamily="34" charset="0"/>
                <a:cs typeface="Times New Roman" panose="02020603050405020304" pitchFamily="18" charset="0"/>
              </a:rPr>
              <a:t>Teach the patient to:-</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Take dose as prescribed.</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Avoid limit caffeine products </a:t>
            </a:r>
            <a:r>
              <a:rPr lang="en-GB" dirty="0" err="1">
                <a:effectLst/>
                <a:ea typeface="Calibri" panose="020F0502020204030204" pitchFamily="34" charset="0"/>
                <a:cs typeface="Times New Roman" panose="02020603050405020304" pitchFamily="18" charset="0"/>
              </a:rPr>
              <a:t>eg</a:t>
            </a:r>
            <a:r>
              <a:rPr lang="en-GB" dirty="0">
                <a:effectLst/>
                <a:ea typeface="Calibri" panose="020F0502020204030204" pitchFamily="34" charset="0"/>
                <a:cs typeface="Times New Roman" panose="02020603050405020304" pitchFamily="18" charset="0"/>
              </a:rPr>
              <a:t> chocolate, coffee, tea and cola – decrease blood levels and half life.</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Avoid hazardous activities – dizziness may occur.</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Increase fluid intake to 2L/ day to decrease secretion viscosity.</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Avoid exposure to conditions that precipitate bronchospasm (allergens, smoking, stress, air pollutants).</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Use inhalers, and have them demonstrate use of the device – </a:t>
            </a:r>
            <a:r>
              <a:rPr lang="en-GB" dirty="0" err="1">
                <a:effectLst/>
                <a:ea typeface="Calibri" panose="020F0502020204030204" pitchFamily="34" charset="0"/>
                <a:cs typeface="Times New Roman" panose="02020603050405020304" pitchFamily="18" charset="0"/>
              </a:rPr>
              <a:t>pg</a:t>
            </a:r>
            <a:r>
              <a:rPr lang="en-GB" dirty="0">
                <a:effectLst/>
                <a:ea typeface="Calibri" panose="020F0502020204030204" pitchFamily="34" charset="0"/>
                <a:cs typeface="Times New Roman" panose="02020603050405020304" pitchFamily="18" charset="0"/>
              </a:rPr>
              <a:t> 46</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Wash inhaler in warm water daily and dry.</a:t>
            </a:r>
            <a:endParaRPr lang="en-US" dirty="0">
              <a:effectLst/>
              <a:ea typeface="Calibri" panose="020F0502020204030204" pitchFamily="34" charset="0"/>
              <a:cs typeface="Times New Roman" panose="02020603050405020304" pitchFamily="18" charset="0"/>
            </a:endParaRPr>
          </a:p>
          <a:p>
            <a:pPr lvl="1">
              <a:lnSpc>
                <a:spcPct val="115000"/>
              </a:lnSpc>
              <a:spcBef>
                <a:spcPts val="0"/>
              </a:spcBef>
            </a:pPr>
            <a:r>
              <a:rPr lang="en-GB" dirty="0">
                <a:effectLst/>
                <a:ea typeface="Calibri" panose="020F0502020204030204" pitchFamily="34" charset="0"/>
                <a:cs typeface="Times New Roman" panose="02020603050405020304" pitchFamily="18" charset="0"/>
              </a:rPr>
              <a:t>Avoid smoking, smoke filled rooms, persons with respiratory infections – decrease blood levels</a:t>
            </a:r>
            <a:endParaRPr lang="en-US"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82952057"/>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6AEBD9C1-413D-48AE-867D-7886B7F3B123}"/>
              </a:ext>
            </a:extLst>
          </p:cNvPr>
          <p:cNvSpPr>
            <a:spLocks noGrp="1" noChangeArrowheads="1"/>
          </p:cNvSpPr>
          <p:nvPr>
            <p:ph type="title"/>
          </p:nvPr>
        </p:nvSpPr>
        <p:spPr/>
        <p:txBody>
          <a:bodyPr/>
          <a:lstStyle/>
          <a:p>
            <a:r>
              <a:rPr lang="en-US" altLang="en-US" dirty="0"/>
              <a:t>Bronchodilators:  Inhalers</a:t>
            </a:r>
          </a:p>
        </p:txBody>
      </p:sp>
      <p:sp>
        <p:nvSpPr>
          <p:cNvPr id="95235" name="Rectangle 3">
            <a:extLst>
              <a:ext uri="{FF2B5EF4-FFF2-40B4-BE49-F238E27FC236}">
                <a16:creationId xmlns:a16="http://schemas.microsoft.com/office/drawing/2014/main" id="{27A6F498-C380-4627-8799-86D19E492BEC}"/>
              </a:ext>
            </a:extLst>
          </p:cNvPr>
          <p:cNvSpPr>
            <a:spLocks noGrp="1" noChangeArrowheads="1"/>
          </p:cNvSpPr>
          <p:nvPr>
            <p:ph type="body" idx="1"/>
          </p:nvPr>
        </p:nvSpPr>
        <p:spPr>
          <a:xfrm>
            <a:off x="596347" y="1295400"/>
            <a:ext cx="10177669" cy="5197475"/>
          </a:xfrm>
        </p:spPr>
        <p:txBody>
          <a:bodyPr/>
          <a:lstStyle/>
          <a:p>
            <a:pPr>
              <a:lnSpc>
                <a:spcPct val="90000"/>
              </a:lnSpc>
            </a:pPr>
            <a:r>
              <a:rPr lang="en-US" altLang="en-US" dirty="0"/>
              <a:t>Short-acting (“rescue breathers”)</a:t>
            </a:r>
          </a:p>
          <a:p>
            <a:pPr lvl="1">
              <a:lnSpc>
                <a:spcPct val="90000"/>
              </a:lnSpc>
            </a:pPr>
            <a:r>
              <a:rPr lang="en-US" altLang="en-US" dirty="0"/>
              <a:t>1-2 puffs, up to 4 times/day</a:t>
            </a:r>
          </a:p>
          <a:p>
            <a:pPr lvl="1">
              <a:lnSpc>
                <a:spcPct val="90000"/>
              </a:lnSpc>
            </a:pPr>
            <a:r>
              <a:rPr lang="en-US" altLang="en-US" i="1" dirty="0"/>
              <a:t>SALBUTAMOL </a:t>
            </a:r>
            <a:r>
              <a:rPr lang="en-US" altLang="en-US" dirty="0"/>
              <a:t>(Ventolin, Proventil)</a:t>
            </a:r>
          </a:p>
          <a:p>
            <a:pPr>
              <a:lnSpc>
                <a:spcPct val="90000"/>
              </a:lnSpc>
            </a:pPr>
            <a:r>
              <a:rPr lang="en-US" altLang="en-US" i="1" dirty="0"/>
              <a:t>Others:  </a:t>
            </a:r>
          </a:p>
          <a:p>
            <a:pPr lvl="1">
              <a:lnSpc>
                <a:spcPct val="90000"/>
              </a:lnSpc>
            </a:pPr>
            <a:r>
              <a:rPr lang="en-US" altLang="en-US" i="1" dirty="0"/>
              <a:t>Terbutaline (</a:t>
            </a:r>
            <a:r>
              <a:rPr lang="en-US" altLang="en-US" i="1" dirty="0" err="1"/>
              <a:t>Brethaire</a:t>
            </a:r>
            <a:r>
              <a:rPr lang="en-US" altLang="en-US" i="1" dirty="0"/>
              <a:t>)</a:t>
            </a:r>
          </a:p>
          <a:p>
            <a:pPr lvl="1">
              <a:lnSpc>
                <a:spcPct val="90000"/>
              </a:lnSpc>
            </a:pPr>
            <a:r>
              <a:rPr lang="en-US" altLang="en-US" i="1" dirty="0"/>
              <a:t>Metaproterenol (</a:t>
            </a:r>
            <a:r>
              <a:rPr lang="en-US" altLang="en-US" i="1" dirty="0" err="1"/>
              <a:t>Alupent</a:t>
            </a:r>
            <a:r>
              <a:rPr lang="en-US" altLang="en-US" i="1" dirty="0"/>
              <a:t>)</a:t>
            </a:r>
          </a:p>
          <a:p>
            <a:pPr lvl="1">
              <a:lnSpc>
                <a:spcPct val="90000"/>
              </a:lnSpc>
            </a:pPr>
            <a:r>
              <a:rPr lang="en-US" altLang="en-US" i="1" dirty="0"/>
              <a:t>Pirbuterol (</a:t>
            </a:r>
            <a:r>
              <a:rPr lang="en-US" altLang="en-US" i="1" dirty="0" err="1"/>
              <a:t>Maxair</a:t>
            </a:r>
            <a:r>
              <a:rPr lang="en-US" altLang="en-US" i="1" dirty="0"/>
              <a:t>)</a:t>
            </a:r>
            <a:endParaRPr lang="en-US" altLang="en-US" dirty="0"/>
          </a:p>
          <a:p>
            <a:pPr>
              <a:lnSpc>
                <a:spcPct val="90000"/>
              </a:lnSpc>
            </a:pPr>
            <a:r>
              <a:rPr lang="en-US" altLang="en-US" dirty="0"/>
              <a:t>Long-acting (maintenance inhaler)</a:t>
            </a:r>
          </a:p>
          <a:p>
            <a:pPr lvl="1">
              <a:lnSpc>
                <a:spcPct val="90000"/>
              </a:lnSpc>
            </a:pPr>
            <a:r>
              <a:rPr lang="en-US" altLang="en-US" i="1" dirty="0"/>
              <a:t>SALMETEROL</a:t>
            </a:r>
            <a:r>
              <a:rPr lang="en-US" altLang="en-US" dirty="0"/>
              <a:t> (Serevent)</a:t>
            </a:r>
          </a:p>
          <a:p>
            <a:pPr lvl="1">
              <a:lnSpc>
                <a:spcPct val="90000"/>
              </a:lnSpc>
            </a:pPr>
            <a:r>
              <a:rPr lang="en-US" altLang="en-US" dirty="0"/>
              <a:t>Q 12 h (BID) </a:t>
            </a:r>
          </a:p>
          <a:p>
            <a:pPr lvl="1">
              <a:lnSpc>
                <a:spcPct val="90000"/>
              </a:lnSpc>
            </a:pPr>
            <a:r>
              <a:rPr lang="en-US" altLang="en-US" dirty="0"/>
              <a:t>30-60 minutes before exercise</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74FC3BB0-9ADF-4DA2-AF84-19239B97DEA8}"/>
              </a:ext>
            </a:extLst>
          </p:cNvPr>
          <p:cNvSpPr>
            <a:spLocks noGrp="1" noChangeArrowheads="1"/>
          </p:cNvSpPr>
          <p:nvPr>
            <p:ph type="title"/>
          </p:nvPr>
        </p:nvSpPr>
        <p:spPr/>
        <p:txBody>
          <a:bodyPr/>
          <a:lstStyle/>
          <a:p>
            <a:r>
              <a:rPr lang="en-US" altLang="en-US" dirty="0"/>
              <a:t>Bronchodilators:  Oral</a:t>
            </a:r>
          </a:p>
        </p:txBody>
      </p:sp>
      <p:sp>
        <p:nvSpPr>
          <p:cNvPr id="96259" name="Rectangle 3">
            <a:extLst>
              <a:ext uri="{FF2B5EF4-FFF2-40B4-BE49-F238E27FC236}">
                <a16:creationId xmlns:a16="http://schemas.microsoft.com/office/drawing/2014/main" id="{7B796FEC-2F50-4AA7-8AAB-C589B7DCFF09}"/>
              </a:ext>
            </a:extLst>
          </p:cNvPr>
          <p:cNvSpPr>
            <a:spLocks noGrp="1" noChangeArrowheads="1"/>
          </p:cNvSpPr>
          <p:nvPr>
            <p:ph type="body" idx="1"/>
          </p:nvPr>
        </p:nvSpPr>
        <p:spPr>
          <a:xfrm>
            <a:off x="1524000" y="1600201"/>
            <a:ext cx="9144000" cy="4525963"/>
          </a:xfrm>
        </p:spPr>
        <p:txBody>
          <a:bodyPr/>
          <a:lstStyle/>
          <a:p>
            <a:pPr>
              <a:lnSpc>
                <a:spcPct val="90000"/>
              </a:lnSpc>
            </a:pPr>
            <a:r>
              <a:rPr lang="en-US" altLang="en-US" i="1" dirty="0"/>
              <a:t>SALBUTAMOL tablets</a:t>
            </a:r>
          </a:p>
          <a:p>
            <a:pPr>
              <a:lnSpc>
                <a:spcPct val="90000"/>
              </a:lnSpc>
            </a:pPr>
            <a:r>
              <a:rPr lang="en-US" altLang="en-US" i="1" dirty="0"/>
              <a:t>2-6 mg 3-4 times/day </a:t>
            </a:r>
          </a:p>
          <a:p>
            <a:pPr lvl="1">
              <a:lnSpc>
                <a:spcPct val="90000"/>
              </a:lnSpc>
            </a:pPr>
            <a:r>
              <a:rPr lang="en-US" altLang="en-US" i="1" dirty="0"/>
              <a:t>(not to exceed 32mg/day)</a:t>
            </a:r>
            <a:endParaRPr lang="en-US" altLang="en-US" dirty="0"/>
          </a:p>
          <a:p>
            <a:pPr>
              <a:lnSpc>
                <a:spcPct val="90000"/>
              </a:lnSpc>
            </a:pPr>
            <a:r>
              <a:rPr lang="en-US" altLang="en-US" dirty="0"/>
              <a:t>Take with meals to ↓ gastric irritation</a:t>
            </a:r>
          </a:p>
          <a:p>
            <a:pPr>
              <a:lnSpc>
                <a:spcPct val="90000"/>
              </a:lnSpc>
            </a:pPr>
            <a:r>
              <a:rPr lang="en-US" altLang="en-US" dirty="0"/>
              <a:t>Also come in </a:t>
            </a:r>
            <a:r>
              <a:rPr lang="en-US" altLang="en-US" i="1" dirty="0"/>
              <a:t>extended-release</a:t>
            </a:r>
            <a:r>
              <a:rPr lang="en-US" altLang="en-US" dirty="0"/>
              <a:t> tablets 	(BID)</a:t>
            </a:r>
          </a:p>
          <a:p>
            <a:pPr lvl="1">
              <a:lnSpc>
                <a:spcPct val="90000"/>
              </a:lnSpc>
            </a:pPr>
            <a:r>
              <a:rPr lang="en-US" altLang="en-US" dirty="0"/>
              <a:t>Do not break, crush, or chew these tablets</a:t>
            </a:r>
          </a:p>
          <a:p>
            <a:pPr>
              <a:lnSpc>
                <a:spcPct val="90000"/>
              </a:lnSpc>
            </a:pPr>
            <a:r>
              <a:rPr lang="en-US" altLang="en-US" dirty="0"/>
              <a:t>Use:  long-term control agent for patients with </a:t>
            </a:r>
            <a:r>
              <a:rPr lang="en-US" altLang="en-US" i="1" dirty="0"/>
              <a:t>chronic, persistent</a:t>
            </a:r>
            <a:r>
              <a:rPr lang="en-US" altLang="en-US" dirty="0"/>
              <a:t> bronchospasm</a:t>
            </a:r>
            <a:endParaRPr lang="en-US" altLang="en-US" i="1" dirty="0"/>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C2B8FB16-5457-4277-BF4A-875F21954470}"/>
              </a:ext>
            </a:extLst>
          </p:cNvPr>
          <p:cNvSpPr>
            <a:spLocks noGrp="1" noChangeArrowheads="1"/>
          </p:cNvSpPr>
          <p:nvPr>
            <p:ph type="title"/>
          </p:nvPr>
        </p:nvSpPr>
        <p:spPr>
          <a:xfrm>
            <a:off x="838200" y="365126"/>
            <a:ext cx="10515600" cy="907084"/>
          </a:xfrm>
        </p:spPr>
        <p:txBody>
          <a:bodyPr/>
          <a:lstStyle/>
          <a:p>
            <a:r>
              <a:rPr lang="en-US" altLang="en-US" i="1" dirty="0"/>
              <a:t>IPRATROPIUM (Atrovent)</a:t>
            </a:r>
            <a:endParaRPr lang="en-US" altLang="en-US" dirty="0"/>
          </a:p>
        </p:txBody>
      </p:sp>
      <p:sp>
        <p:nvSpPr>
          <p:cNvPr id="74755" name="Rectangle 3">
            <a:extLst>
              <a:ext uri="{FF2B5EF4-FFF2-40B4-BE49-F238E27FC236}">
                <a16:creationId xmlns:a16="http://schemas.microsoft.com/office/drawing/2014/main" id="{A121B33F-3177-4628-B056-573DE4F571E1}"/>
              </a:ext>
            </a:extLst>
          </p:cNvPr>
          <p:cNvSpPr>
            <a:spLocks noGrp="1" noChangeArrowheads="1"/>
          </p:cNvSpPr>
          <p:nvPr>
            <p:ph type="body" idx="1"/>
          </p:nvPr>
        </p:nvSpPr>
        <p:spPr>
          <a:xfrm>
            <a:off x="543339" y="1537252"/>
            <a:ext cx="10124661" cy="4955622"/>
          </a:xfrm>
        </p:spPr>
        <p:txBody>
          <a:bodyPr/>
          <a:lstStyle/>
          <a:p>
            <a:pPr>
              <a:lnSpc>
                <a:spcPct val="80000"/>
              </a:lnSpc>
            </a:pPr>
            <a:r>
              <a:rPr lang="en-US" altLang="en-US" u="sng" dirty="0"/>
              <a:t>Action</a:t>
            </a:r>
            <a:r>
              <a:rPr lang="en-US" altLang="en-US" dirty="0"/>
              <a:t>:</a:t>
            </a:r>
          </a:p>
          <a:p>
            <a:pPr lvl="1">
              <a:lnSpc>
                <a:spcPct val="80000"/>
              </a:lnSpc>
            </a:pPr>
            <a:r>
              <a:rPr lang="en-US" altLang="en-US" sz="3200" dirty="0"/>
              <a:t>Inhibits cholinergic receptors in bronchial smooth muscle → ↓ concentrations of cGMP</a:t>
            </a:r>
          </a:p>
          <a:p>
            <a:pPr>
              <a:lnSpc>
                <a:spcPct val="80000"/>
              </a:lnSpc>
            </a:pPr>
            <a:r>
              <a:rPr lang="en-US" altLang="en-US" u="sng" dirty="0"/>
              <a:t>Effect</a:t>
            </a:r>
            <a:r>
              <a:rPr lang="en-US" altLang="en-US" dirty="0"/>
              <a:t>:</a:t>
            </a:r>
          </a:p>
          <a:p>
            <a:pPr lvl="1">
              <a:lnSpc>
                <a:spcPct val="80000"/>
              </a:lnSpc>
            </a:pPr>
            <a:r>
              <a:rPr lang="en-US" altLang="en-US" sz="3200" dirty="0"/>
              <a:t>Bronchodilation without systemic 				anticholinergic effects</a:t>
            </a:r>
          </a:p>
          <a:p>
            <a:pPr>
              <a:lnSpc>
                <a:spcPct val="80000"/>
              </a:lnSpc>
            </a:pPr>
            <a:r>
              <a:rPr lang="en-US" altLang="en-US" u="sng" dirty="0"/>
              <a:t>Indications</a:t>
            </a:r>
            <a:r>
              <a:rPr lang="en-US" altLang="en-US" dirty="0"/>
              <a:t>:</a:t>
            </a:r>
          </a:p>
          <a:p>
            <a:pPr lvl="1">
              <a:lnSpc>
                <a:spcPct val="80000"/>
              </a:lnSpc>
            </a:pPr>
            <a:r>
              <a:rPr lang="en-US" altLang="en-US" sz="3200" dirty="0"/>
              <a:t>Adjunctive drug for asthma, COPD</a:t>
            </a:r>
          </a:p>
          <a:p>
            <a:pPr lvl="1">
              <a:lnSpc>
                <a:spcPct val="80000"/>
              </a:lnSpc>
            </a:pPr>
            <a:r>
              <a:rPr lang="en-US" altLang="en-US" sz="3200" dirty="0"/>
              <a:t>Use with patients who do not respond well to B2 agonists</a:t>
            </a:r>
          </a:p>
          <a:p>
            <a:pPr>
              <a:lnSpc>
                <a:spcPct val="80000"/>
              </a:lnSpc>
            </a:pPr>
            <a:endParaRPr lang="en-US" altLang="en-US" dirty="0"/>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11D03315-D28F-4CDA-B683-69A9ACFB868C}"/>
              </a:ext>
            </a:extLst>
          </p:cNvPr>
          <p:cNvSpPr>
            <a:spLocks noGrp="1" noChangeArrowheads="1"/>
          </p:cNvSpPr>
          <p:nvPr>
            <p:ph type="title"/>
          </p:nvPr>
        </p:nvSpPr>
        <p:spPr>
          <a:xfrm>
            <a:off x="838200" y="351873"/>
            <a:ext cx="10515600" cy="1325563"/>
          </a:xfrm>
        </p:spPr>
        <p:txBody>
          <a:bodyPr/>
          <a:lstStyle/>
          <a:p>
            <a:r>
              <a:rPr lang="en-US" altLang="en-US" dirty="0" err="1"/>
              <a:t>Ctied</a:t>
            </a:r>
            <a:r>
              <a:rPr lang="en-US" altLang="en-US" dirty="0"/>
              <a:t> </a:t>
            </a:r>
          </a:p>
        </p:txBody>
      </p:sp>
      <p:sp>
        <p:nvSpPr>
          <p:cNvPr id="100355" name="Rectangle 3">
            <a:extLst>
              <a:ext uri="{FF2B5EF4-FFF2-40B4-BE49-F238E27FC236}">
                <a16:creationId xmlns:a16="http://schemas.microsoft.com/office/drawing/2014/main" id="{303148CB-3D33-44CB-ABEC-50FE25D65816}"/>
              </a:ext>
            </a:extLst>
          </p:cNvPr>
          <p:cNvSpPr>
            <a:spLocks noGrp="1" noChangeArrowheads="1"/>
          </p:cNvSpPr>
          <p:nvPr>
            <p:ph type="body" idx="1"/>
          </p:nvPr>
        </p:nvSpPr>
        <p:spPr/>
        <p:txBody>
          <a:bodyPr/>
          <a:lstStyle/>
          <a:p>
            <a:r>
              <a:rPr lang="en-US" altLang="en-US" dirty="0"/>
              <a:t>Inhaler or intra-nasal preparations</a:t>
            </a:r>
          </a:p>
          <a:p>
            <a:r>
              <a:rPr lang="en-US" altLang="en-US" u="sng" dirty="0"/>
              <a:t>Dose</a:t>
            </a:r>
            <a:r>
              <a:rPr lang="en-US" altLang="en-US" dirty="0"/>
              <a:t>:   1-4 puffs 3-4 times/day</a:t>
            </a:r>
          </a:p>
          <a:p>
            <a:r>
              <a:rPr lang="en-US" altLang="en-US" dirty="0"/>
              <a:t>Onset:  5-15 minutes</a:t>
            </a:r>
          </a:p>
          <a:p>
            <a:r>
              <a:rPr lang="en-US" altLang="en-US" dirty="0"/>
              <a:t>Not to exceed 12 doses in 24 hours</a:t>
            </a:r>
          </a:p>
          <a:p>
            <a:r>
              <a:rPr lang="en-US" altLang="en-US" u="sng" dirty="0"/>
              <a:t>Side Effects</a:t>
            </a:r>
            <a:r>
              <a:rPr lang="en-US" altLang="en-US" dirty="0"/>
              <a:t>:</a:t>
            </a:r>
          </a:p>
          <a:p>
            <a:pPr lvl="1"/>
            <a:r>
              <a:rPr lang="en-US" altLang="en-US" dirty="0"/>
              <a:t>Dizziness, HA, nervousness</a:t>
            </a:r>
          </a:p>
          <a:p>
            <a:pPr lvl="1"/>
            <a:r>
              <a:rPr lang="en-US" altLang="en-US" dirty="0"/>
              <a:t>Blurred vision, sore throat</a:t>
            </a:r>
          </a:p>
          <a:p>
            <a:pPr lvl="1"/>
            <a:r>
              <a:rPr lang="en-US" altLang="en-US" dirty="0"/>
              <a:t>CV effects:  ↓ BP, palpitations</a:t>
            </a:r>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CBE83304-821E-4248-B63F-1C66CD7527BC}"/>
              </a:ext>
            </a:extLst>
          </p:cNvPr>
          <p:cNvSpPr>
            <a:spLocks noGrp="1" noChangeArrowheads="1"/>
          </p:cNvSpPr>
          <p:nvPr>
            <p:ph type="title"/>
          </p:nvPr>
        </p:nvSpPr>
        <p:spPr/>
        <p:txBody>
          <a:bodyPr/>
          <a:lstStyle/>
          <a:p>
            <a:r>
              <a:rPr lang="en-US" altLang="en-US"/>
              <a:t>METHYLXANTHINES</a:t>
            </a:r>
          </a:p>
        </p:txBody>
      </p:sp>
      <p:sp>
        <p:nvSpPr>
          <p:cNvPr id="66563" name="Rectangle 3">
            <a:extLst>
              <a:ext uri="{FF2B5EF4-FFF2-40B4-BE49-F238E27FC236}">
                <a16:creationId xmlns:a16="http://schemas.microsoft.com/office/drawing/2014/main" id="{C04928B8-9D31-461F-AE56-B9BDA6036457}"/>
              </a:ext>
            </a:extLst>
          </p:cNvPr>
          <p:cNvSpPr>
            <a:spLocks noGrp="1" noChangeArrowheads="1"/>
          </p:cNvSpPr>
          <p:nvPr>
            <p:ph type="body" idx="1"/>
          </p:nvPr>
        </p:nvSpPr>
        <p:spPr/>
        <p:txBody>
          <a:bodyPr/>
          <a:lstStyle/>
          <a:p>
            <a:r>
              <a:rPr lang="en-US" altLang="en-US" dirty="0"/>
              <a:t>Powerful CNS stimulants:</a:t>
            </a:r>
          </a:p>
          <a:p>
            <a:pPr lvl="1"/>
            <a:r>
              <a:rPr lang="en-US" altLang="en-US" dirty="0"/>
              <a:t>↓ drowsiness, fatigue</a:t>
            </a:r>
          </a:p>
          <a:p>
            <a:pPr lvl="1"/>
            <a:r>
              <a:rPr lang="en-US" altLang="en-US" dirty="0"/>
              <a:t>Stimulate respiratory </a:t>
            </a:r>
            <a:r>
              <a:rPr lang="en-US" altLang="en-US" dirty="0" err="1"/>
              <a:t>centre</a:t>
            </a:r>
            <a:endParaRPr lang="en-US" altLang="en-US" dirty="0"/>
          </a:p>
          <a:p>
            <a:r>
              <a:rPr lang="en-US" altLang="en-US" dirty="0"/>
              <a:t>Stimulate myocardial contractility</a:t>
            </a:r>
          </a:p>
          <a:p>
            <a:r>
              <a:rPr lang="en-US" altLang="en-US" dirty="0"/>
              <a:t>Dilate coronary, pulmonary, systemic 	blood vessels</a:t>
            </a:r>
          </a:p>
          <a:p>
            <a:r>
              <a:rPr lang="en-US" altLang="en-US" dirty="0"/>
              <a:t>↑ diuresis</a:t>
            </a:r>
          </a:p>
          <a:p>
            <a:r>
              <a:rPr lang="en-US" altLang="en-US" dirty="0"/>
              <a:t>Smooth muscle relaxation</a:t>
            </a: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E04E2420-D1F5-4943-A8F1-8A96984F21E3}"/>
              </a:ext>
            </a:extLst>
          </p:cNvPr>
          <p:cNvSpPr>
            <a:spLocks noGrp="1" noChangeArrowheads="1"/>
          </p:cNvSpPr>
          <p:nvPr>
            <p:ph type="title"/>
          </p:nvPr>
        </p:nvSpPr>
        <p:spPr/>
        <p:txBody>
          <a:bodyPr/>
          <a:lstStyle/>
          <a:p>
            <a:r>
              <a:rPr lang="en-US" altLang="en-US"/>
              <a:t>METHYLXANTHINES:  Pharmacokinetics</a:t>
            </a:r>
          </a:p>
        </p:txBody>
      </p:sp>
      <p:sp>
        <p:nvSpPr>
          <p:cNvPr id="62467" name="Rectangle 3">
            <a:extLst>
              <a:ext uri="{FF2B5EF4-FFF2-40B4-BE49-F238E27FC236}">
                <a16:creationId xmlns:a16="http://schemas.microsoft.com/office/drawing/2014/main" id="{F953CCCE-C512-4874-AD4E-A2B4295587E4}"/>
              </a:ext>
            </a:extLst>
          </p:cNvPr>
          <p:cNvSpPr>
            <a:spLocks noGrp="1" noChangeArrowheads="1"/>
          </p:cNvSpPr>
          <p:nvPr>
            <p:ph type="body" idx="1"/>
          </p:nvPr>
        </p:nvSpPr>
        <p:spPr>
          <a:xfrm>
            <a:off x="1524000" y="1600201"/>
            <a:ext cx="9144000" cy="4525963"/>
          </a:xfrm>
        </p:spPr>
        <p:txBody>
          <a:bodyPr/>
          <a:lstStyle/>
          <a:p>
            <a:r>
              <a:rPr lang="en-US" altLang="en-US" i="1" dirty="0"/>
              <a:t>THEOPHYLLINE (Aminophylline, Theo-Dur )</a:t>
            </a:r>
          </a:p>
          <a:p>
            <a:r>
              <a:rPr lang="en-US" altLang="en-US" dirty="0"/>
              <a:t>Rapidly </a:t>
            </a:r>
            <a:r>
              <a:rPr lang="en-US" altLang="en-US" u="sng" dirty="0"/>
              <a:t>absorbed</a:t>
            </a:r>
            <a:r>
              <a:rPr lang="en-US" altLang="en-US" dirty="0"/>
              <a:t> (unless SR form used)</a:t>
            </a:r>
          </a:p>
          <a:p>
            <a:r>
              <a:rPr lang="en-US" altLang="en-US" dirty="0"/>
              <a:t>Not </a:t>
            </a:r>
            <a:r>
              <a:rPr lang="en-US" altLang="en-US" u="sng" dirty="0"/>
              <a:t>distributed</a:t>
            </a:r>
            <a:r>
              <a:rPr lang="en-US" altLang="en-US" dirty="0"/>
              <a:t> well in adipose tissue</a:t>
            </a:r>
          </a:p>
          <a:p>
            <a:r>
              <a:rPr lang="en-US" altLang="en-US" dirty="0"/>
              <a:t>Readily crosses placenta, in breast milk</a:t>
            </a:r>
          </a:p>
          <a:p>
            <a:r>
              <a:rPr lang="en-US" altLang="en-US" u="sng" dirty="0"/>
              <a:t>Metabolized</a:t>
            </a:r>
            <a:r>
              <a:rPr lang="en-US" altLang="en-US" dirty="0"/>
              <a:t> in liver:  highly individualistic</a:t>
            </a:r>
          </a:p>
          <a:p>
            <a:r>
              <a:rPr lang="en-US" altLang="en-US" u="sng" dirty="0"/>
              <a:t>Elimination </a:t>
            </a:r>
            <a:r>
              <a:rPr lang="en-US" altLang="en-US" dirty="0"/>
              <a:t>via kidneys depends upon:</a:t>
            </a:r>
          </a:p>
          <a:p>
            <a:pPr lvl="1"/>
            <a:r>
              <a:rPr lang="en-US" altLang="en-US" dirty="0" err="1"/>
              <a:t>Wt</a:t>
            </a:r>
            <a:r>
              <a:rPr lang="en-US" altLang="en-US" dirty="0"/>
              <a:t>, sex, age, concurrent disease, other meds</a:t>
            </a:r>
          </a:p>
          <a:p>
            <a:r>
              <a:rPr lang="en-US" altLang="en-US" dirty="0"/>
              <a:t>Narrow “therapeutic window”:  10-20 mcg/ml</a:t>
            </a:r>
          </a:p>
          <a:p>
            <a:endParaRPr lang="en-US" altLang="en-US" dirty="0"/>
          </a:p>
          <a:p>
            <a:endParaRPr lang="en-US" altLang="en-US" dirty="0"/>
          </a:p>
          <a:p>
            <a:endParaRPr lang="en-US" altLang="en-US" dirty="0"/>
          </a:p>
          <a:p>
            <a:endParaRPr lang="en-US" altLang="en-US" dirty="0"/>
          </a:p>
          <a:p>
            <a:endParaRPr lang="en-US" alt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24AC4-65E7-446F-A301-0674C448CE95}"/>
              </a:ext>
            </a:extLst>
          </p:cNvPr>
          <p:cNvSpPr>
            <a:spLocks noGrp="1"/>
          </p:cNvSpPr>
          <p:nvPr>
            <p:ph type="title"/>
          </p:nvPr>
        </p:nvSpPr>
        <p:spPr/>
        <p:txBody>
          <a:bodyPr/>
          <a:lstStyle/>
          <a:p>
            <a:r>
              <a:rPr lang="en-US" dirty="0"/>
              <a:t>Definition of terms</a:t>
            </a:r>
          </a:p>
        </p:txBody>
      </p:sp>
      <p:sp>
        <p:nvSpPr>
          <p:cNvPr id="3" name="Content Placeholder 2">
            <a:extLst>
              <a:ext uri="{FF2B5EF4-FFF2-40B4-BE49-F238E27FC236}">
                <a16:creationId xmlns:a16="http://schemas.microsoft.com/office/drawing/2014/main" id="{057BCF45-AEB3-465F-9027-9BD9D4A2A0DD}"/>
              </a:ext>
            </a:extLst>
          </p:cNvPr>
          <p:cNvSpPr>
            <a:spLocks noGrp="1"/>
          </p:cNvSpPr>
          <p:nvPr>
            <p:ph idx="1"/>
          </p:nvPr>
        </p:nvSpPr>
        <p:spPr/>
        <p:txBody>
          <a:bodyPr>
            <a:normAutofit lnSpcReduction="10000"/>
          </a:bodyPr>
          <a:lstStyle/>
          <a:p>
            <a:r>
              <a:rPr lang="en-US" dirty="0"/>
              <a:t>Pharmacology: the science of the nature, preparation of drugs, the use and their effects on the body.</a:t>
            </a:r>
          </a:p>
          <a:p>
            <a:r>
              <a:rPr lang="en-US" dirty="0"/>
              <a:t>Drug: any chemical substance that has effect on body tissues used for treatment, relief, diagnosis or prophylaxis of diseases.</a:t>
            </a:r>
          </a:p>
          <a:p>
            <a:r>
              <a:rPr lang="en-US" dirty="0"/>
              <a:t>Medicine: any drug or remedy.</a:t>
            </a:r>
          </a:p>
          <a:p>
            <a:r>
              <a:rPr lang="en-US" altLang="en-US" dirty="0"/>
              <a:t>Pharmacotherapeutics: is the treatment of all aspects of disease with medication to diagnose, treat or cure</a:t>
            </a:r>
          </a:p>
          <a:p>
            <a:r>
              <a:rPr lang="en-US" altLang="en-US" dirty="0" err="1"/>
              <a:t>Pharamacokinetics</a:t>
            </a:r>
            <a:r>
              <a:rPr lang="en-US" altLang="en-US" dirty="0"/>
              <a:t>: movement of the drug in the body</a:t>
            </a:r>
          </a:p>
          <a:p>
            <a:r>
              <a:rPr lang="en-US" altLang="en-US" dirty="0"/>
              <a:t>Pharmacodynamic: describes how a drug act on the body and its effect on the target cell</a:t>
            </a:r>
          </a:p>
          <a:p>
            <a:endParaRPr lang="en-US" dirty="0"/>
          </a:p>
          <a:p>
            <a:endParaRPr lang="en-US" dirty="0"/>
          </a:p>
        </p:txBody>
      </p:sp>
    </p:spTree>
    <p:extLst>
      <p:ext uri="{BB962C8B-B14F-4D97-AF65-F5344CB8AC3E}">
        <p14:creationId xmlns:p14="http://schemas.microsoft.com/office/powerpoint/2010/main" val="3256557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a:extLst>
              <a:ext uri="{FF2B5EF4-FFF2-40B4-BE49-F238E27FC236}">
                <a16:creationId xmlns:a16="http://schemas.microsoft.com/office/drawing/2014/main" id="{D15136B5-81AF-48D8-967D-539CDC4FF435}"/>
              </a:ext>
            </a:extLst>
          </p:cNvPr>
          <p:cNvSpPr>
            <a:spLocks noGrp="1" noChangeArrowheads="1"/>
          </p:cNvSpPr>
          <p:nvPr>
            <p:ph type="title"/>
          </p:nvPr>
        </p:nvSpPr>
        <p:spPr/>
        <p:txBody>
          <a:bodyPr/>
          <a:lstStyle/>
          <a:p>
            <a:r>
              <a:rPr lang="en-US" altLang="en-US"/>
              <a:t>Pharmacodynamic phase</a:t>
            </a:r>
          </a:p>
        </p:txBody>
      </p:sp>
      <p:sp>
        <p:nvSpPr>
          <p:cNvPr id="615427" name="Rectangle 3">
            <a:extLst>
              <a:ext uri="{FF2B5EF4-FFF2-40B4-BE49-F238E27FC236}">
                <a16:creationId xmlns:a16="http://schemas.microsoft.com/office/drawing/2014/main" id="{C9BD895C-1DFB-41E4-B095-DAE79EAE8FED}"/>
              </a:ext>
            </a:extLst>
          </p:cNvPr>
          <p:cNvSpPr>
            <a:spLocks noGrp="1" noChangeArrowheads="1"/>
          </p:cNvSpPr>
          <p:nvPr>
            <p:ph type="body" idx="1"/>
          </p:nvPr>
        </p:nvSpPr>
        <p:spPr/>
        <p:txBody>
          <a:bodyPr>
            <a:normAutofit fontScale="92500"/>
          </a:bodyPr>
          <a:lstStyle/>
          <a:p>
            <a:pPr>
              <a:lnSpc>
                <a:spcPct val="90000"/>
              </a:lnSpc>
            </a:pPr>
            <a:r>
              <a:rPr lang="en-US" altLang="en-US" dirty="0"/>
              <a:t>This phase describe the biochemical and physiologic action and effects of drugs in the body</a:t>
            </a:r>
          </a:p>
          <a:p>
            <a:pPr>
              <a:lnSpc>
                <a:spcPct val="90000"/>
              </a:lnSpc>
            </a:pPr>
            <a:r>
              <a:rPr lang="en-US" altLang="en-US" dirty="0"/>
              <a:t>This face occurs when medication reaches target cells, tissue or organ and therapeutic effect results</a:t>
            </a:r>
          </a:p>
          <a:p>
            <a:pPr>
              <a:lnSpc>
                <a:spcPct val="90000"/>
              </a:lnSpc>
            </a:pPr>
            <a:r>
              <a:rPr lang="en-US" altLang="en-US" dirty="0"/>
              <a:t>Most medication are thought to work with a receptor at their site of action</a:t>
            </a:r>
          </a:p>
          <a:p>
            <a:r>
              <a:rPr lang="en-US" altLang="en-US" dirty="0"/>
              <a:t>The combination of the cell or structure with the drug is referred to the </a:t>
            </a:r>
            <a:r>
              <a:rPr lang="en-US" altLang="en-US" b="1" i="1" dirty="0">
                <a:latin typeface="Century Gothic" panose="020B0502020202020204" pitchFamily="34" charset="0"/>
              </a:rPr>
              <a:t>action </a:t>
            </a:r>
          </a:p>
          <a:p>
            <a:r>
              <a:rPr lang="en-US" altLang="en-US" dirty="0"/>
              <a:t>What occurs as a result of the combination is the </a:t>
            </a:r>
            <a:r>
              <a:rPr lang="en-US" altLang="en-US" b="1" i="1" dirty="0">
                <a:latin typeface="Century Gothic" panose="020B0502020202020204" pitchFamily="34" charset="0"/>
              </a:rPr>
              <a:t>effect of the drug</a:t>
            </a:r>
          </a:p>
          <a:p>
            <a:pPr>
              <a:buFont typeface="Wingdings" panose="05000000000000000000" pitchFamily="2" charset="2"/>
              <a:buNone/>
            </a:pPr>
            <a:r>
              <a:rPr lang="en-US" altLang="en-US" dirty="0"/>
              <a:t>Some medication have direct effect on tissues and cells while others have indirect effect</a:t>
            </a: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8957EDA2-0629-4600-AD97-C498DA9279E4}"/>
              </a:ext>
            </a:extLst>
          </p:cNvPr>
          <p:cNvSpPr>
            <a:spLocks noGrp="1" noChangeArrowheads="1"/>
          </p:cNvSpPr>
          <p:nvPr>
            <p:ph type="title"/>
          </p:nvPr>
        </p:nvSpPr>
        <p:spPr/>
        <p:txBody>
          <a:bodyPr/>
          <a:lstStyle/>
          <a:p>
            <a:r>
              <a:rPr lang="en-US" altLang="en-US"/>
              <a:t>Theophylline</a:t>
            </a:r>
          </a:p>
        </p:txBody>
      </p:sp>
      <p:sp>
        <p:nvSpPr>
          <p:cNvPr id="64515" name="Rectangle 3">
            <a:extLst>
              <a:ext uri="{FF2B5EF4-FFF2-40B4-BE49-F238E27FC236}">
                <a16:creationId xmlns:a16="http://schemas.microsoft.com/office/drawing/2014/main" id="{2342B687-8EC3-4D89-9EA8-9773FD547F0F}"/>
              </a:ext>
            </a:extLst>
          </p:cNvPr>
          <p:cNvSpPr>
            <a:spLocks noGrp="1" noChangeArrowheads="1"/>
          </p:cNvSpPr>
          <p:nvPr>
            <p:ph type="body" idx="1"/>
          </p:nvPr>
        </p:nvSpPr>
        <p:spPr>
          <a:xfrm>
            <a:off x="1046922" y="1600200"/>
            <a:ext cx="9753600" cy="4892675"/>
          </a:xfrm>
        </p:spPr>
        <p:txBody>
          <a:bodyPr/>
          <a:lstStyle/>
          <a:p>
            <a:r>
              <a:rPr lang="en-US" altLang="en-US" u="sng" dirty="0"/>
              <a:t>Uses</a:t>
            </a:r>
            <a:r>
              <a:rPr lang="en-US" altLang="en-US" dirty="0"/>
              <a:t>:  Relieves bronchospasm: asthma, COPD</a:t>
            </a:r>
          </a:p>
          <a:p>
            <a:r>
              <a:rPr lang="en-US" altLang="en-US" dirty="0"/>
              <a:t>Give </a:t>
            </a:r>
            <a:r>
              <a:rPr lang="en-US" altLang="en-US" i="1" u="sng" dirty="0"/>
              <a:t>“loading dose</a:t>
            </a:r>
            <a:r>
              <a:rPr lang="en-US" altLang="en-US" dirty="0"/>
              <a:t>”, then maintenance</a:t>
            </a:r>
          </a:p>
          <a:p>
            <a:pPr lvl="1"/>
            <a:r>
              <a:rPr lang="en-US" altLang="en-US" dirty="0"/>
              <a:t>6 mg/kg, then 3 mg/kg q6hx2, 3mg/kg q8h</a:t>
            </a:r>
          </a:p>
          <a:p>
            <a:r>
              <a:rPr lang="en-US" altLang="en-US" dirty="0"/>
              <a:t>Monitor serum concentration levels</a:t>
            </a:r>
          </a:p>
          <a:p>
            <a:r>
              <a:rPr lang="en-US" altLang="en-US" i="1" dirty="0"/>
              <a:t>Stress importance</a:t>
            </a:r>
            <a:r>
              <a:rPr lang="en-US" altLang="en-US" dirty="0"/>
              <a:t> for routine follow-up</a:t>
            </a:r>
          </a:p>
          <a:p>
            <a:r>
              <a:rPr lang="en-US" altLang="en-US" u="sng" dirty="0"/>
              <a:t>Side Effects</a:t>
            </a:r>
            <a:r>
              <a:rPr lang="en-US" altLang="en-US" dirty="0"/>
              <a:t>:</a:t>
            </a:r>
          </a:p>
          <a:p>
            <a:pPr lvl="1"/>
            <a:r>
              <a:rPr lang="en-US" altLang="en-US" u="sng" dirty="0"/>
              <a:t>Tachycardia</a:t>
            </a:r>
            <a:r>
              <a:rPr lang="en-US" altLang="en-US" dirty="0"/>
              <a:t>, ARRYTHMIAS</a:t>
            </a:r>
          </a:p>
          <a:p>
            <a:pPr lvl="1"/>
            <a:r>
              <a:rPr lang="en-US" altLang="en-US" dirty="0"/>
              <a:t>SEIZURES, HA, </a:t>
            </a:r>
            <a:r>
              <a:rPr lang="en-US" altLang="en-US" u="sng" dirty="0"/>
              <a:t>anxiety,</a:t>
            </a:r>
            <a:r>
              <a:rPr lang="en-US" altLang="en-US" dirty="0"/>
              <a:t> insomnia</a:t>
            </a:r>
            <a:endParaRPr lang="en-US" altLang="en-US" u="sng" dirty="0"/>
          </a:p>
          <a:p>
            <a:pPr lvl="1"/>
            <a:r>
              <a:rPr lang="en-US" altLang="en-US" u="sng" dirty="0"/>
              <a:t>N&amp;V</a:t>
            </a:r>
            <a:r>
              <a:rPr lang="en-US" altLang="en-US" dirty="0"/>
              <a:t>, abdominal cramps, </a:t>
            </a:r>
            <a:r>
              <a:rPr lang="en-US" altLang="en-US" dirty="0" err="1"/>
              <a:t>diarrhoea</a:t>
            </a:r>
            <a:endParaRPr lang="en-US" altLang="en-US" dirty="0"/>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802CBACA-3E8C-4E78-94DA-FD4E05F24979}"/>
              </a:ext>
            </a:extLst>
          </p:cNvPr>
          <p:cNvSpPr>
            <a:spLocks noGrp="1" noChangeArrowheads="1"/>
          </p:cNvSpPr>
          <p:nvPr>
            <p:ph type="title"/>
          </p:nvPr>
        </p:nvSpPr>
        <p:spPr/>
        <p:txBody>
          <a:bodyPr/>
          <a:lstStyle/>
          <a:p>
            <a:r>
              <a:rPr lang="en-US" altLang="en-US" dirty="0"/>
              <a:t>FRANOL</a:t>
            </a:r>
          </a:p>
        </p:txBody>
      </p:sp>
      <p:sp>
        <p:nvSpPr>
          <p:cNvPr id="89091" name="Rectangle 3">
            <a:extLst>
              <a:ext uri="{FF2B5EF4-FFF2-40B4-BE49-F238E27FC236}">
                <a16:creationId xmlns:a16="http://schemas.microsoft.com/office/drawing/2014/main" id="{ECCF307A-5D45-4F52-97E5-146CECBACB80}"/>
              </a:ext>
            </a:extLst>
          </p:cNvPr>
          <p:cNvSpPr>
            <a:spLocks noGrp="1" noChangeArrowheads="1"/>
          </p:cNvSpPr>
          <p:nvPr>
            <p:ph type="body" idx="1"/>
          </p:nvPr>
        </p:nvSpPr>
        <p:spPr>
          <a:xfrm>
            <a:off x="1113183" y="1600201"/>
            <a:ext cx="9554817" cy="4525963"/>
          </a:xfrm>
        </p:spPr>
        <p:txBody>
          <a:bodyPr/>
          <a:lstStyle/>
          <a:p>
            <a:pPr>
              <a:lnSpc>
                <a:spcPct val="90000"/>
              </a:lnSpc>
            </a:pPr>
            <a:r>
              <a:rPr lang="en-US" altLang="en-US" dirty="0"/>
              <a:t>A combination drug </a:t>
            </a:r>
          </a:p>
          <a:p>
            <a:pPr>
              <a:lnSpc>
                <a:spcPct val="90000"/>
              </a:lnSpc>
            </a:pPr>
            <a:r>
              <a:rPr lang="en-US" altLang="en-US" i="1" dirty="0"/>
              <a:t>Theophylline </a:t>
            </a:r>
            <a:r>
              <a:rPr lang="en-US" altLang="en-US" dirty="0"/>
              <a:t>+ </a:t>
            </a:r>
            <a:r>
              <a:rPr lang="en-US" altLang="en-US" i="1" dirty="0"/>
              <a:t>Ephedrine + Phenobarbitone</a:t>
            </a:r>
          </a:p>
          <a:p>
            <a:pPr>
              <a:lnSpc>
                <a:spcPct val="90000"/>
              </a:lnSpc>
            </a:pPr>
            <a:r>
              <a:rPr lang="en-US" altLang="en-US" dirty="0"/>
              <a:t>Tablets or liquid</a:t>
            </a:r>
            <a:endParaRPr lang="en-US" altLang="en-US" i="1" dirty="0"/>
          </a:p>
          <a:p>
            <a:pPr>
              <a:lnSpc>
                <a:spcPct val="90000"/>
              </a:lnSpc>
            </a:pPr>
            <a:r>
              <a:rPr lang="en-US" altLang="en-US" dirty="0"/>
              <a:t>Therapeutic use:</a:t>
            </a:r>
          </a:p>
          <a:p>
            <a:pPr lvl="1">
              <a:lnSpc>
                <a:spcPct val="90000"/>
              </a:lnSpc>
            </a:pPr>
            <a:r>
              <a:rPr lang="en-US" altLang="en-US" dirty="0"/>
              <a:t>Asthma</a:t>
            </a:r>
          </a:p>
          <a:p>
            <a:pPr lvl="1">
              <a:lnSpc>
                <a:spcPct val="90000"/>
              </a:lnSpc>
            </a:pPr>
            <a:r>
              <a:rPr lang="en-US" altLang="en-US" dirty="0"/>
              <a:t>Bronchitis (acute and chronic)</a:t>
            </a:r>
          </a:p>
          <a:p>
            <a:pPr>
              <a:lnSpc>
                <a:spcPct val="90000"/>
              </a:lnSpc>
            </a:pPr>
            <a:r>
              <a:rPr lang="en-US" altLang="en-US" dirty="0"/>
              <a:t>Side effects common</a:t>
            </a:r>
          </a:p>
          <a:p>
            <a:pPr>
              <a:lnSpc>
                <a:spcPct val="90000"/>
              </a:lnSpc>
            </a:pPr>
            <a:r>
              <a:rPr lang="en-US" altLang="en-US" dirty="0"/>
              <a:t>No longer used in UK</a:t>
            </a:r>
          </a:p>
          <a:p>
            <a:pPr>
              <a:lnSpc>
                <a:spcPct val="90000"/>
              </a:lnSpc>
            </a:pPr>
            <a:r>
              <a:rPr lang="en-US" altLang="en-US" i="1" dirty="0"/>
              <a:t>Drug dependence</a:t>
            </a:r>
            <a:r>
              <a:rPr lang="en-US" altLang="en-US" dirty="0"/>
              <a:t> may occur (</a:t>
            </a:r>
            <a:r>
              <a:rPr lang="en-US" altLang="en-US" dirty="0" err="1"/>
              <a:t>barbituate</a:t>
            </a:r>
            <a:r>
              <a:rPr lang="en-US" altLang="en-US" dirty="0"/>
              <a:t>-	related)</a:t>
            </a:r>
          </a:p>
          <a:p>
            <a:pPr>
              <a:lnSpc>
                <a:spcPct val="90000"/>
              </a:lnSpc>
            </a:pPr>
            <a:endParaRPr lang="en-US" altLang="en-US" dirty="0"/>
          </a:p>
          <a:p>
            <a:pPr>
              <a:lnSpc>
                <a:spcPct val="90000"/>
              </a:lnSpc>
            </a:pPr>
            <a:endParaRPr lang="en-US" altLang="en-US" i="1" dirty="0"/>
          </a:p>
          <a:p>
            <a:pPr>
              <a:lnSpc>
                <a:spcPct val="90000"/>
              </a:lnSpc>
            </a:pPr>
            <a:endParaRPr lang="en-US" altLang="en-US" dirty="0"/>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F4E662A8-4FED-450F-9810-04B012A136CB}"/>
              </a:ext>
            </a:extLst>
          </p:cNvPr>
          <p:cNvSpPr>
            <a:spLocks noGrp="1" noChangeArrowheads="1"/>
          </p:cNvSpPr>
          <p:nvPr>
            <p:ph type="title"/>
          </p:nvPr>
        </p:nvSpPr>
        <p:spPr/>
        <p:txBody>
          <a:bodyPr/>
          <a:lstStyle/>
          <a:p>
            <a:r>
              <a:rPr lang="en-US" altLang="en-US" dirty="0" err="1"/>
              <a:t>Ctied</a:t>
            </a:r>
            <a:r>
              <a:rPr lang="en-US" altLang="en-US" dirty="0"/>
              <a:t> </a:t>
            </a:r>
          </a:p>
        </p:txBody>
      </p:sp>
      <p:sp>
        <p:nvSpPr>
          <p:cNvPr id="91139" name="Rectangle 3">
            <a:extLst>
              <a:ext uri="{FF2B5EF4-FFF2-40B4-BE49-F238E27FC236}">
                <a16:creationId xmlns:a16="http://schemas.microsoft.com/office/drawing/2014/main" id="{7CAEB0D8-BFFC-46D5-82FE-7288FAE6C196}"/>
              </a:ext>
            </a:extLst>
          </p:cNvPr>
          <p:cNvSpPr>
            <a:spLocks noGrp="1" noChangeArrowheads="1"/>
          </p:cNvSpPr>
          <p:nvPr>
            <p:ph type="body" sz="half" idx="1"/>
          </p:nvPr>
        </p:nvSpPr>
        <p:spPr>
          <a:xfrm>
            <a:off x="874643" y="1600201"/>
            <a:ext cx="9564757" cy="4525963"/>
          </a:xfrm>
        </p:spPr>
        <p:txBody>
          <a:bodyPr/>
          <a:lstStyle/>
          <a:p>
            <a:pPr>
              <a:lnSpc>
                <a:spcPct val="90000"/>
              </a:lnSpc>
            </a:pPr>
            <a:r>
              <a:rPr lang="en-US" altLang="en-US" u="sng" dirty="0"/>
              <a:t>Side Effects</a:t>
            </a:r>
            <a:r>
              <a:rPr lang="en-US" altLang="en-US" dirty="0"/>
              <a:t>:</a:t>
            </a:r>
            <a:endParaRPr lang="en-US" altLang="en-US" u="sng" dirty="0"/>
          </a:p>
          <a:p>
            <a:pPr lvl="1">
              <a:lnSpc>
                <a:spcPct val="90000"/>
              </a:lnSpc>
            </a:pPr>
            <a:r>
              <a:rPr lang="en-US" altLang="en-US" dirty="0"/>
              <a:t>Palpitations, arrhythmias, ↑BP, </a:t>
            </a:r>
            <a:r>
              <a:rPr lang="en-US" altLang="en-US" dirty="0">
                <a:latin typeface="Times New Roman" panose="02020603050405020304" pitchFamily="18" charset="0"/>
                <a:cs typeface="Times New Roman" panose="02020603050405020304" pitchFamily="18" charset="0"/>
              </a:rPr>
              <a:t>↑</a:t>
            </a:r>
            <a:r>
              <a:rPr lang="en-US" altLang="en-US" dirty="0"/>
              <a:t>P</a:t>
            </a:r>
          </a:p>
          <a:p>
            <a:pPr lvl="1">
              <a:lnSpc>
                <a:spcPct val="90000"/>
              </a:lnSpc>
            </a:pPr>
            <a:r>
              <a:rPr lang="en-US" altLang="en-US" dirty="0"/>
              <a:t>Anxiety, tremors, restlessness, agitation</a:t>
            </a:r>
          </a:p>
          <a:p>
            <a:pPr lvl="1">
              <a:lnSpc>
                <a:spcPct val="90000"/>
              </a:lnSpc>
            </a:pPr>
            <a:r>
              <a:rPr lang="en-US" altLang="en-US" dirty="0"/>
              <a:t>HA, insomnia</a:t>
            </a:r>
          </a:p>
          <a:p>
            <a:pPr lvl="1">
              <a:lnSpc>
                <a:spcPct val="90000"/>
              </a:lnSpc>
            </a:pPr>
            <a:endParaRPr lang="en-US" altLang="en-US" dirty="0"/>
          </a:p>
          <a:p>
            <a:pPr>
              <a:lnSpc>
                <a:spcPct val="90000"/>
              </a:lnSpc>
            </a:pPr>
            <a:r>
              <a:rPr lang="en-US" altLang="en-US" u="sng" dirty="0"/>
              <a:t>Precautions</a:t>
            </a:r>
            <a:r>
              <a:rPr lang="en-US" altLang="en-US" dirty="0"/>
              <a:t>:</a:t>
            </a:r>
          </a:p>
          <a:p>
            <a:pPr lvl="1">
              <a:lnSpc>
                <a:spcPct val="90000"/>
              </a:lnSpc>
            </a:pPr>
            <a:r>
              <a:rPr lang="en-US" altLang="en-US" dirty="0"/>
              <a:t>Breastfeeding mothers</a:t>
            </a:r>
          </a:p>
          <a:p>
            <a:pPr lvl="1">
              <a:lnSpc>
                <a:spcPct val="90000"/>
              </a:lnSpc>
            </a:pPr>
            <a:r>
              <a:rPr lang="en-US" altLang="en-US" dirty="0"/>
              <a:t>Renal and hepatic function</a:t>
            </a:r>
          </a:p>
          <a:p>
            <a:pPr lvl="1">
              <a:lnSpc>
                <a:spcPct val="90000"/>
              </a:lnSpc>
            </a:pPr>
            <a:r>
              <a:rPr lang="en-US" altLang="en-US" dirty="0"/>
              <a:t>Elderly</a:t>
            </a:r>
          </a:p>
          <a:p>
            <a:pPr lvl="1">
              <a:lnSpc>
                <a:spcPct val="90000"/>
              </a:lnSpc>
            </a:pPr>
            <a:r>
              <a:rPr lang="en-US" altLang="en-US" dirty="0"/>
              <a:t>Patients with cardiovascular disease</a:t>
            </a:r>
          </a:p>
          <a:p>
            <a:pPr lvl="1">
              <a:lnSpc>
                <a:spcPct val="90000"/>
              </a:lnSpc>
            </a:pPr>
            <a:endParaRPr lang="en-US" altLang="en-US" dirty="0"/>
          </a:p>
          <a:p>
            <a:pPr>
              <a:lnSpc>
                <a:spcPct val="90000"/>
              </a:lnSpc>
            </a:pPr>
            <a:endParaRPr lang="en-US" altLang="en-US" dirty="0"/>
          </a:p>
          <a:p>
            <a:pPr>
              <a:lnSpc>
                <a:spcPct val="90000"/>
              </a:lnSpc>
            </a:pPr>
            <a:endParaRPr lang="en-US" altLang="en-US" dirty="0"/>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855" y="0"/>
            <a:ext cx="4532290" cy="755337"/>
          </a:xfrm>
        </p:spPr>
        <p:txBody>
          <a:bodyPr/>
          <a:lstStyle/>
          <a:p>
            <a:r>
              <a:rPr lang="en-US" b="1" dirty="0">
                <a:latin typeface="+mn-lt"/>
              </a:rPr>
              <a:t>COAGULANTS</a:t>
            </a:r>
          </a:p>
        </p:txBody>
      </p:sp>
      <p:sp>
        <p:nvSpPr>
          <p:cNvPr id="3" name="Content Placeholder 2"/>
          <p:cNvSpPr>
            <a:spLocks noGrp="1"/>
          </p:cNvSpPr>
          <p:nvPr>
            <p:ph idx="1"/>
          </p:nvPr>
        </p:nvSpPr>
        <p:spPr>
          <a:xfrm>
            <a:off x="838199" y="755336"/>
            <a:ext cx="10585361" cy="6102663"/>
          </a:xfrm>
        </p:spPr>
        <p:txBody>
          <a:bodyPr>
            <a:normAutofit/>
          </a:bodyPr>
          <a:lstStyle/>
          <a:p>
            <a:pPr marL="0" indent="0">
              <a:buNone/>
            </a:pPr>
            <a:r>
              <a:rPr lang="en-US" sz="3200" dirty="0"/>
              <a:t>These are drugs used to modify the coagulation cascade, either when there is a defect in coagulation or when there is unwanted coagulation.</a:t>
            </a:r>
          </a:p>
          <a:p>
            <a:pPr marL="0" indent="0">
              <a:buNone/>
            </a:pPr>
            <a:r>
              <a:rPr lang="en-US" sz="3200" dirty="0"/>
              <a:t>Genetically determined deficiencies of clotting factors are rare.</a:t>
            </a:r>
          </a:p>
          <a:p>
            <a:pPr marL="0" indent="0">
              <a:buNone/>
            </a:pPr>
            <a:r>
              <a:rPr lang="en-US" sz="3200" dirty="0"/>
              <a:t>Acquired clotting defects are more common than hereditary ones. These include liver disease, </a:t>
            </a:r>
            <a:r>
              <a:rPr lang="en-US" sz="3200" dirty="0" err="1"/>
              <a:t>vit</a:t>
            </a:r>
            <a:r>
              <a:rPr lang="en-US" sz="3200" dirty="0"/>
              <a:t> K deficiency (universal in neonates) and excessive oral anticoagulant therapy, each of which may require treatment with </a:t>
            </a:r>
            <a:r>
              <a:rPr lang="en-US" sz="3200" dirty="0" err="1"/>
              <a:t>vit</a:t>
            </a:r>
            <a:r>
              <a:rPr lang="en-US" sz="3200" dirty="0"/>
              <a:t> K</a:t>
            </a:r>
          </a:p>
        </p:txBody>
      </p:sp>
    </p:spTree>
    <p:extLst>
      <p:ext uri="{BB962C8B-B14F-4D97-AF65-F5344CB8AC3E}">
        <p14:creationId xmlns:p14="http://schemas.microsoft.com/office/powerpoint/2010/main" val="4121340382"/>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1546" y="94669"/>
            <a:ext cx="6167907" cy="781095"/>
          </a:xfrm>
        </p:spPr>
        <p:txBody>
          <a:bodyPr/>
          <a:lstStyle/>
          <a:p>
            <a:r>
              <a:rPr lang="en-US" b="1" dirty="0"/>
              <a:t>VITAMIN K</a:t>
            </a:r>
          </a:p>
        </p:txBody>
      </p:sp>
      <p:sp>
        <p:nvSpPr>
          <p:cNvPr id="3" name="Content Placeholder 2"/>
          <p:cNvSpPr>
            <a:spLocks noGrp="1"/>
          </p:cNvSpPr>
          <p:nvPr>
            <p:ph idx="1"/>
          </p:nvPr>
        </p:nvSpPr>
        <p:spPr>
          <a:xfrm>
            <a:off x="838200" y="991672"/>
            <a:ext cx="10662634" cy="5866327"/>
          </a:xfrm>
        </p:spPr>
        <p:txBody>
          <a:bodyPr/>
          <a:lstStyle/>
          <a:p>
            <a:r>
              <a:rPr lang="en-US" dirty="0"/>
              <a:t>It’s a fat soluble vitamin occurring naturally in plants. It is essential for the formation of clotting factors II, VII IX &amp; X. </a:t>
            </a:r>
          </a:p>
          <a:p>
            <a:pPr marL="0" indent="0">
              <a:buNone/>
            </a:pPr>
            <a:r>
              <a:rPr lang="en-US" sz="3200" b="1" dirty="0"/>
              <a:t>Pharmacokinetics</a:t>
            </a:r>
          </a:p>
          <a:p>
            <a:pPr marL="0" indent="0">
              <a:buNone/>
            </a:pPr>
            <a:r>
              <a:rPr lang="en-US" sz="3200" dirty="0"/>
              <a:t>We have natural </a:t>
            </a:r>
            <a:r>
              <a:rPr lang="en-US" sz="3200" dirty="0" err="1"/>
              <a:t>vit</a:t>
            </a:r>
            <a:r>
              <a:rPr lang="en-US" sz="3200" dirty="0"/>
              <a:t> K (</a:t>
            </a:r>
            <a:r>
              <a:rPr lang="en-US" sz="3200" dirty="0" err="1"/>
              <a:t>Phytomenadione</a:t>
            </a:r>
            <a:r>
              <a:rPr lang="en-US" sz="3200" dirty="0"/>
              <a:t>) which may be given orally or by inj. If given by mouth it requires bile salts for absorption. </a:t>
            </a:r>
          </a:p>
          <a:p>
            <a:pPr marL="0" indent="0">
              <a:buNone/>
            </a:pPr>
            <a:r>
              <a:rPr lang="en-US" sz="3200" dirty="0"/>
              <a:t>Synthetic preparation of </a:t>
            </a:r>
            <a:r>
              <a:rPr lang="en-US" sz="3200" dirty="0" err="1"/>
              <a:t>vit</a:t>
            </a:r>
            <a:r>
              <a:rPr lang="en-US" sz="3200" dirty="0"/>
              <a:t> K (</a:t>
            </a:r>
            <a:r>
              <a:rPr lang="en-US" sz="3200" dirty="0" err="1"/>
              <a:t>Menadiol</a:t>
            </a:r>
            <a:r>
              <a:rPr lang="en-US" sz="3200" dirty="0"/>
              <a:t> sodium phosphate) is also available. Takes longer to act than </a:t>
            </a:r>
            <a:r>
              <a:rPr lang="en-US" sz="3200" dirty="0" err="1"/>
              <a:t>Phytomenadione</a:t>
            </a:r>
            <a:r>
              <a:rPr lang="en-US" sz="3200" dirty="0"/>
              <a:t>.</a:t>
            </a:r>
          </a:p>
          <a:p>
            <a:pPr marL="0" indent="0">
              <a:buNone/>
            </a:pPr>
            <a:r>
              <a:rPr lang="en-US" sz="3200" dirty="0"/>
              <a:t>There is very little storage of </a:t>
            </a:r>
            <a:r>
              <a:rPr lang="en-US" sz="3200" dirty="0" err="1"/>
              <a:t>vit</a:t>
            </a:r>
            <a:r>
              <a:rPr lang="en-US" sz="3200" dirty="0"/>
              <a:t> K in the body. It is metabolized to more polar substances that are excreted in the urine and bile</a:t>
            </a:r>
          </a:p>
        </p:txBody>
      </p:sp>
    </p:spTree>
    <p:extLst>
      <p:ext uri="{BB962C8B-B14F-4D97-AF65-F5344CB8AC3E}">
        <p14:creationId xmlns:p14="http://schemas.microsoft.com/office/powerpoint/2010/main" val="706912146"/>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784" y="0"/>
            <a:ext cx="7417158" cy="639427"/>
          </a:xfrm>
        </p:spPr>
        <p:txBody>
          <a:bodyPr>
            <a:normAutofit fontScale="90000"/>
          </a:bodyPr>
          <a:lstStyle/>
          <a:p>
            <a:r>
              <a:rPr lang="en-US" b="1" dirty="0">
                <a:latin typeface="+mn-lt"/>
              </a:rPr>
              <a:t>Indications</a:t>
            </a:r>
          </a:p>
        </p:txBody>
      </p:sp>
      <p:sp>
        <p:nvSpPr>
          <p:cNvPr id="3" name="Content Placeholder 2"/>
          <p:cNvSpPr>
            <a:spLocks noGrp="1"/>
          </p:cNvSpPr>
          <p:nvPr>
            <p:ph idx="1"/>
          </p:nvPr>
        </p:nvSpPr>
        <p:spPr>
          <a:xfrm>
            <a:off x="838200" y="953036"/>
            <a:ext cx="10108842" cy="5769735"/>
          </a:xfrm>
        </p:spPr>
        <p:txBody>
          <a:bodyPr/>
          <a:lstStyle/>
          <a:p>
            <a:pPr>
              <a:buFont typeface="Wingdings" panose="05000000000000000000" pitchFamily="2" charset="2"/>
              <a:buChar char="ü"/>
            </a:pPr>
            <a:r>
              <a:rPr lang="en-US" dirty="0"/>
              <a:t>Rx and/or prevention of bleeding;</a:t>
            </a:r>
          </a:p>
          <a:p>
            <a:r>
              <a:rPr lang="en-US" dirty="0"/>
              <a:t>From excessive oral anticoagulation </a:t>
            </a:r>
            <a:r>
              <a:rPr lang="en-US" dirty="0" err="1"/>
              <a:t>e.g</a:t>
            </a:r>
            <a:r>
              <a:rPr lang="en-US" dirty="0"/>
              <a:t> by Warfarin</a:t>
            </a:r>
          </a:p>
          <a:p>
            <a:pPr>
              <a:buFont typeface="Wingdings" panose="05000000000000000000" pitchFamily="2" charset="2"/>
              <a:buChar char="ü"/>
            </a:pPr>
            <a:r>
              <a:rPr lang="en-US" dirty="0"/>
              <a:t>In babies to prevent hemorrhagic disease of the newborn</a:t>
            </a:r>
          </a:p>
          <a:p>
            <a:pPr>
              <a:buFont typeface="Wingdings" panose="05000000000000000000" pitchFamily="2" charset="2"/>
              <a:buChar char="ü"/>
            </a:pPr>
            <a:r>
              <a:rPr lang="en-US" dirty="0"/>
              <a:t>For </a:t>
            </a:r>
            <a:r>
              <a:rPr lang="en-US" dirty="0" err="1"/>
              <a:t>vit</a:t>
            </a:r>
            <a:r>
              <a:rPr lang="en-US" dirty="0"/>
              <a:t> K deficiencies in adults;</a:t>
            </a:r>
          </a:p>
          <a:p>
            <a:r>
              <a:rPr lang="en-US" dirty="0" err="1"/>
              <a:t>Sprue</a:t>
            </a:r>
            <a:r>
              <a:rPr lang="en-US" dirty="0"/>
              <a:t>/Coeliac  </a:t>
            </a:r>
            <a:r>
              <a:rPr lang="en-US" dirty="0" err="1"/>
              <a:t>d’se</a:t>
            </a:r>
            <a:r>
              <a:rPr lang="en-US" dirty="0"/>
              <a:t>, </a:t>
            </a:r>
            <a:r>
              <a:rPr lang="en-US" dirty="0" err="1"/>
              <a:t>steatorrhoea</a:t>
            </a:r>
            <a:r>
              <a:rPr lang="en-US" dirty="0"/>
              <a:t> (fat in stool)</a:t>
            </a:r>
          </a:p>
          <a:p>
            <a:r>
              <a:rPr lang="en-US" dirty="0"/>
              <a:t>Lack of bile </a:t>
            </a:r>
            <a:r>
              <a:rPr lang="en-US" dirty="0" err="1"/>
              <a:t>e.g</a:t>
            </a:r>
            <a:r>
              <a:rPr lang="en-US" dirty="0"/>
              <a:t> in obstructive jaundice</a:t>
            </a:r>
          </a:p>
          <a:p>
            <a:endParaRPr lang="en-US" dirty="0"/>
          </a:p>
        </p:txBody>
      </p:sp>
    </p:spTree>
    <p:extLst>
      <p:ext uri="{BB962C8B-B14F-4D97-AF65-F5344CB8AC3E}">
        <p14:creationId xmlns:p14="http://schemas.microsoft.com/office/powerpoint/2010/main" val="232907844"/>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062" y="107548"/>
            <a:ext cx="4738352" cy="626548"/>
          </a:xfrm>
        </p:spPr>
        <p:txBody>
          <a:bodyPr>
            <a:normAutofit fontScale="90000"/>
          </a:bodyPr>
          <a:lstStyle/>
          <a:p>
            <a:r>
              <a:rPr lang="en-US" b="1" dirty="0"/>
              <a:t>CONT’</a:t>
            </a:r>
          </a:p>
        </p:txBody>
      </p:sp>
      <p:sp>
        <p:nvSpPr>
          <p:cNvPr id="3" name="Content Placeholder 2"/>
          <p:cNvSpPr>
            <a:spLocks noGrp="1"/>
          </p:cNvSpPr>
          <p:nvPr>
            <p:ph idx="1"/>
          </p:nvPr>
        </p:nvSpPr>
        <p:spPr>
          <a:xfrm>
            <a:off x="838200" y="1133340"/>
            <a:ext cx="9619445" cy="5615189"/>
          </a:xfrm>
        </p:spPr>
        <p:txBody>
          <a:bodyPr>
            <a:normAutofit/>
          </a:bodyPr>
          <a:lstStyle/>
          <a:p>
            <a:pPr marL="0" indent="0">
              <a:buNone/>
            </a:pPr>
            <a:r>
              <a:rPr lang="en-US" sz="3200" b="1" dirty="0"/>
              <a:t>Unwanted effects</a:t>
            </a:r>
          </a:p>
          <a:p>
            <a:pPr marL="0" indent="0">
              <a:buNone/>
            </a:pPr>
            <a:r>
              <a:rPr lang="en-US" sz="3200" dirty="0"/>
              <a:t>Allergic reactions are possible</a:t>
            </a:r>
          </a:p>
          <a:p>
            <a:pPr marL="0" indent="0">
              <a:buNone/>
            </a:pPr>
            <a:endParaRPr lang="en-US" sz="3200" dirty="0"/>
          </a:p>
          <a:p>
            <a:pPr marL="0" indent="0">
              <a:buNone/>
            </a:pPr>
            <a:r>
              <a:rPr lang="en-US" sz="3200" b="1" dirty="0"/>
              <a:t>Contraindications</a:t>
            </a:r>
          </a:p>
          <a:p>
            <a:pPr marL="0" indent="0">
              <a:buNone/>
            </a:pPr>
            <a:r>
              <a:rPr lang="en-US" sz="3200" dirty="0"/>
              <a:t>No known</a:t>
            </a:r>
          </a:p>
          <a:p>
            <a:pPr marL="0" indent="0">
              <a:buNone/>
            </a:pPr>
            <a:endParaRPr lang="en-US" sz="3200" dirty="0"/>
          </a:p>
          <a:p>
            <a:pPr marL="0" indent="0">
              <a:buNone/>
            </a:pPr>
            <a:r>
              <a:rPr lang="en-US" sz="3200" b="1" dirty="0"/>
              <a:t>Drug interactions</a:t>
            </a:r>
          </a:p>
          <a:p>
            <a:pPr marL="0" indent="0">
              <a:buNone/>
            </a:pPr>
            <a:r>
              <a:rPr lang="en-US" sz="3200" dirty="0"/>
              <a:t>Can reverse the anticoagulant activity of warfarin</a:t>
            </a:r>
          </a:p>
        </p:txBody>
      </p:sp>
    </p:spTree>
    <p:extLst>
      <p:ext uri="{BB962C8B-B14F-4D97-AF65-F5344CB8AC3E}">
        <p14:creationId xmlns:p14="http://schemas.microsoft.com/office/powerpoint/2010/main" val="3325311041"/>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6853" y="0"/>
            <a:ext cx="4815625" cy="716700"/>
          </a:xfrm>
        </p:spPr>
        <p:txBody>
          <a:bodyPr/>
          <a:lstStyle/>
          <a:p>
            <a:r>
              <a:rPr lang="en-US" b="1" dirty="0">
                <a:latin typeface="+mn-lt"/>
              </a:rPr>
              <a:t>ANTICOAGULANTS</a:t>
            </a:r>
          </a:p>
        </p:txBody>
      </p:sp>
      <p:sp>
        <p:nvSpPr>
          <p:cNvPr id="3" name="Content Placeholder 2"/>
          <p:cNvSpPr>
            <a:spLocks noGrp="1"/>
          </p:cNvSpPr>
          <p:nvPr>
            <p:ph idx="1"/>
          </p:nvPr>
        </p:nvSpPr>
        <p:spPr>
          <a:xfrm>
            <a:off x="838200" y="716700"/>
            <a:ext cx="10585361" cy="6044708"/>
          </a:xfrm>
        </p:spPr>
        <p:txBody>
          <a:bodyPr>
            <a:normAutofit/>
          </a:bodyPr>
          <a:lstStyle/>
          <a:p>
            <a:r>
              <a:rPr lang="en-US" sz="3200" dirty="0"/>
              <a:t>The main use of anticoagulants is to prevent thrombus formation or extension of an existing thrombus in the slower-moving venous side of the circulation.</a:t>
            </a:r>
          </a:p>
          <a:p>
            <a:r>
              <a:rPr lang="en-US" sz="3200" dirty="0"/>
              <a:t>They are therefore widely used in the preparation and treatment of deep vein thrombosis in the legs.</a:t>
            </a:r>
          </a:p>
          <a:p>
            <a:r>
              <a:rPr lang="en-US" sz="3200" dirty="0"/>
              <a:t>They are of less use in preventing thrombus formation in the arteries</a:t>
            </a:r>
          </a:p>
          <a:p>
            <a:endParaRPr lang="en-US" sz="3200" dirty="0"/>
          </a:p>
        </p:txBody>
      </p:sp>
    </p:spTree>
    <p:extLst>
      <p:ext uri="{BB962C8B-B14F-4D97-AF65-F5344CB8AC3E}">
        <p14:creationId xmlns:p14="http://schemas.microsoft.com/office/powerpoint/2010/main" val="187687855"/>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7304" y="0"/>
            <a:ext cx="4686837" cy="523517"/>
          </a:xfrm>
        </p:spPr>
        <p:txBody>
          <a:bodyPr>
            <a:normAutofit fontScale="90000"/>
          </a:bodyPr>
          <a:lstStyle/>
          <a:p>
            <a:r>
              <a:rPr lang="en-US" b="1" dirty="0">
                <a:latin typeface="+mn-lt"/>
              </a:rPr>
              <a:t>Examples</a:t>
            </a:r>
          </a:p>
        </p:txBody>
      </p:sp>
      <p:sp>
        <p:nvSpPr>
          <p:cNvPr id="3" name="Content Placeholder 2"/>
          <p:cNvSpPr>
            <a:spLocks noGrp="1"/>
          </p:cNvSpPr>
          <p:nvPr>
            <p:ph idx="1"/>
          </p:nvPr>
        </p:nvSpPr>
        <p:spPr>
          <a:xfrm>
            <a:off x="631065" y="631064"/>
            <a:ext cx="11243256" cy="6117465"/>
          </a:xfrm>
        </p:spPr>
        <p:txBody>
          <a:bodyPr>
            <a:normAutofit/>
          </a:bodyPr>
          <a:lstStyle/>
          <a:p>
            <a:r>
              <a:rPr lang="en-US" dirty="0" err="1"/>
              <a:t>Nadroparin</a:t>
            </a:r>
            <a:r>
              <a:rPr lang="en-US" dirty="0"/>
              <a:t> calcium (</a:t>
            </a:r>
            <a:r>
              <a:rPr lang="en-US" dirty="0" err="1"/>
              <a:t>fraxiparine</a:t>
            </a:r>
            <a:r>
              <a:rPr lang="en-US" dirty="0"/>
              <a:t>) - </a:t>
            </a:r>
            <a:r>
              <a:rPr lang="en-US" dirty="0" err="1"/>
              <a:t>inj</a:t>
            </a:r>
            <a:endParaRPr lang="en-US" dirty="0"/>
          </a:p>
          <a:p>
            <a:pPr lvl="0"/>
            <a:r>
              <a:rPr lang="en-US" dirty="0" err="1"/>
              <a:t>Apixaban</a:t>
            </a:r>
            <a:r>
              <a:rPr lang="en-US" dirty="0"/>
              <a:t> - tabs</a:t>
            </a:r>
          </a:p>
          <a:p>
            <a:pPr lvl="0"/>
            <a:r>
              <a:rPr lang="en-US" dirty="0" err="1"/>
              <a:t>Ardeparin</a:t>
            </a:r>
            <a:endParaRPr lang="en-US" dirty="0"/>
          </a:p>
          <a:p>
            <a:pPr lvl="0"/>
            <a:r>
              <a:rPr lang="en-US" dirty="0" err="1"/>
              <a:t>Dalteparin</a:t>
            </a:r>
            <a:r>
              <a:rPr lang="en-US" dirty="0"/>
              <a:t> sodium (</a:t>
            </a:r>
            <a:r>
              <a:rPr lang="en-US" dirty="0" err="1"/>
              <a:t>fragmin</a:t>
            </a:r>
            <a:r>
              <a:rPr lang="en-US" dirty="0"/>
              <a:t>) - </a:t>
            </a:r>
            <a:r>
              <a:rPr lang="en-US" dirty="0" err="1"/>
              <a:t>inj</a:t>
            </a:r>
            <a:endParaRPr lang="en-US" dirty="0"/>
          </a:p>
          <a:p>
            <a:pPr lvl="0"/>
            <a:r>
              <a:rPr lang="en-US" dirty="0" err="1"/>
              <a:t>Danaparoid</a:t>
            </a:r>
            <a:endParaRPr lang="en-US" dirty="0"/>
          </a:p>
          <a:p>
            <a:pPr lvl="0"/>
            <a:r>
              <a:rPr lang="en-US" dirty="0" err="1"/>
              <a:t>Desirudin</a:t>
            </a:r>
            <a:endParaRPr lang="en-US" dirty="0"/>
          </a:p>
          <a:p>
            <a:pPr lvl="0"/>
            <a:r>
              <a:rPr lang="en-US" dirty="0"/>
              <a:t>Enoxaparin sodium (</a:t>
            </a:r>
            <a:r>
              <a:rPr lang="en-US" dirty="0" err="1"/>
              <a:t>lovenox</a:t>
            </a:r>
            <a:r>
              <a:rPr lang="en-US" dirty="0"/>
              <a:t> sac) - </a:t>
            </a:r>
            <a:r>
              <a:rPr lang="en-US" dirty="0" err="1"/>
              <a:t>inj</a:t>
            </a:r>
            <a:endParaRPr lang="en-US" dirty="0"/>
          </a:p>
          <a:p>
            <a:pPr lvl="0"/>
            <a:r>
              <a:rPr lang="en-US" dirty="0"/>
              <a:t>Heparin sodium (</a:t>
            </a:r>
            <a:r>
              <a:rPr lang="en-US" dirty="0" err="1"/>
              <a:t>calcilean</a:t>
            </a:r>
            <a:r>
              <a:rPr lang="en-US" dirty="0"/>
              <a:t>, </a:t>
            </a:r>
            <a:r>
              <a:rPr lang="en-US" dirty="0" err="1"/>
              <a:t>hep</a:t>
            </a:r>
            <a:r>
              <a:rPr lang="en-US" dirty="0"/>
              <a:t>- lock, </a:t>
            </a:r>
            <a:r>
              <a:rPr lang="en-US" dirty="0" err="1"/>
              <a:t>calciparine</a:t>
            </a:r>
            <a:r>
              <a:rPr lang="en-US" dirty="0"/>
              <a:t>, </a:t>
            </a:r>
            <a:r>
              <a:rPr lang="en-US" dirty="0" err="1"/>
              <a:t>hepalean</a:t>
            </a:r>
            <a:r>
              <a:rPr lang="en-US" dirty="0"/>
              <a:t>) </a:t>
            </a:r>
          </a:p>
          <a:p>
            <a:pPr lvl="0"/>
            <a:r>
              <a:rPr lang="en-US" dirty="0" err="1"/>
              <a:t>Lepirudind</a:t>
            </a:r>
            <a:endParaRPr lang="en-US" dirty="0"/>
          </a:p>
          <a:p>
            <a:pPr lvl="0"/>
            <a:r>
              <a:rPr lang="en-US" dirty="0" err="1"/>
              <a:t>Tinzaparin</a:t>
            </a:r>
            <a:endParaRPr lang="en-US" dirty="0"/>
          </a:p>
          <a:p>
            <a:pPr lvl="0"/>
            <a:r>
              <a:rPr lang="en-US" dirty="0"/>
              <a:t>Sodium (</a:t>
            </a:r>
            <a:r>
              <a:rPr lang="en-US" dirty="0" err="1"/>
              <a:t>innohep</a:t>
            </a:r>
            <a:r>
              <a:rPr lang="en-US" dirty="0"/>
              <a:t>) - </a:t>
            </a:r>
            <a:r>
              <a:rPr lang="en-US" dirty="0" err="1"/>
              <a:t>inj</a:t>
            </a:r>
            <a:endParaRPr lang="en-US" dirty="0"/>
          </a:p>
          <a:p>
            <a:pPr lvl="0"/>
            <a:r>
              <a:rPr lang="en-US" dirty="0"/>
              <a:t>Warfarin (Coumadin, </a:t>
            </a:r>
            <a:r>
              <a:rPr lang="en-US" dirty="0" err="1"/>
              <a:t>jantoven</a:t>
            </a:r>
            <a:r>
              <a:rPr lang="en-US" dirty="0"/>
              <a:t>, </a:t>
            </a:r>
            <a:r>
              <a:rPr lang="en-US" dirty="0" err="1"/>
              <a:t>warfilone</a:t>
            </a:r>
            <a:r>
              <a:rPr lang="en-US" dirty="0"/>
              <a:t>, warfarin sodium) </a:t>
            </a:r>
          </a:p>
          <a:p>
            <a:endParaRPr lang="en-US" dirty="0"/>
          </a:p>
        </p:txBody>
      </p:sp>
    </p:spTree>
    <p:extLst>
      <p:ext uri="{BB962C8B-B14F-4D97-AF65-F5344CB8AC3E}">
        <p14:creationId xmlns:p14="http://schemas.microsoft.com/office/powerpoint/2010/main" val="2071692900"/>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068" y="0"/>
            <a:ext cx="7405351" cy="626548"/>
          </a:xfrm>
        </p:spPr>
        <p:txBody>
          <a:bodyPr>
            <a:normAutofit fontScale="90000"/>
          </a:bodyPr>
          <a:lstStyle/>
          <a:p>
            <a:r>
              <a:rPr lang="en-US" b="1" dirty="0">
                <a:latin typeface="+mn-lt"/>
              </a:rPr>
              <a:t>Parenteral Anticoagulants</a:t>
            </a:r>
            <a:endParaRPr lang="en-US" dirty="0">
              <a:latin typeface="+mn-lt"/>
            </a:endParaRPr>
          </a:p>
        </p:txBody>
      </p:sp>
      <p:sp>
        <p:nvSpPr>
          <p:cNvPr id="3" name="Content Placeholder 2"/>
          <p:cNvSpPr>
            <a:spLocks noGrp="1"/>
          </p:cNvSpPr>
          <p:nvPr>
            <p:ph idx="1"/>
          </p:nvPr>
        </p:nvSpPr>
        <p:spPr>
          <a:xfrm>
            <a:off x="231819" y="626548"/>
            <a:ext cx="11668259" cy="6134860"/>
          </a:xfrm>
        </p:spPr>
        <p:txBody>
          <a:bodyPr>
            <a:normAutofit/>
          </a:bodyPr>
          <a:lstStyle/>
          <a:p>
            <a:pPr marL="0" indent="0">
              <a:buNone/>
            </a:pPr>
            <a:r>
              <a:rPr lang="en-US" b="1" dirty="0"/>
              <a:t>Heparin</a:t>
            </a:r>
            <a:endParaRPr lang="en-US" dirty="0"/>
          </a:p>
          <a:p>
            <a:r>
              <a:rPr lang="en-US" b="1" dirty="0"/>
              <a:t>Pharmacokinetics</a:t>
            </a:r>
            <a:endParaRPr lang="en-US" dirty="0"/>
          </a:p>
          <a:p>
            <a:r>
              <a:rPr lang="en-US" dirty="0"/>
              <a:t>It is not absorbed from the gut because of its charge and large size, and it is therefore given IV or SC, (IM </a:t>
            </a:r>
            <a:r>
              <a:rPr lang="en-US" dirty="0" err="1"/>
              <a:t>inj</a:t>
            </a:r>
            <a:r>
              <a:rPr lang="en-US" dirty="0"/>
              <a:t> would cause </a:t>
            </a:r>
            <a:r>
              <a:rPr lang="en-US" dirty="0" err="1"/>
              <a:t>haematomas</a:t>
            </a:r>
            <a:r>
              <a:rPr lang="en-US" dirty="0"/>
              <a:t>).</a:t>
            </a:r>
          </a:p>
          <a:p>
            <a:r>
              <a:rPr lang="en-US" dirty="0"/>
              <a:t>Acts immediately following IV administration and is therefore used for acute cases</a:t>
            </a:r>
          </a:p>
          <a:p>
            <a:r>
              <a:rPr lang="en-US" dirty="0"/>
              <a:t>Bound to plasma proteins, does not cross placenta or breast milk, removed from system via lymph and spleen, partially metabolized by kidneys, liver; excreted in urine.</a:t>
            </a:r>
          </a:p>
          <a:p>
            <a:r>
              <a:rPr lang="en-US" b="1" dirty="0"/>
              <a:t>Pharmacodynamics</a:t>
            </a:r>
            <a:endParaRPr lang="en-US" dirty="0"/>
          </a:p>
          <a:p>
            <a:r>
              <a:rPr lang="en-US" dirty="0"/>
              <a:t>Interfere with blood clotting by preventing clot formation.</a:t>
            </a:r>
          </a:p>
          <a:p>
            <a:r>
              <a:rPr lang="en-US" dirty="0"/>
              <a:t>MOA- prevents conversion of fibrinogen to fibrin and prothrombin to thrombin by enhancing inhibitory effects of </a:t>
            </a:r>
            <a:r>
              <a:rPr lang="en-US" dirty="0" err="1"/>
              <a:t>antithrombin</a:t>
            </a:r>
            <a:r>
              <a:rPr lang="en-US" dirty="0"/>
              <a:t> III</a:t>
            </a:r>
          </a:p>
          <a:p>
            <a:endParaRPr lang="en-US" dirty="0"/>
          </a:p>
        </p:txBody>
      </p:sp>
    </p:spTree>
    <p:extLst>
      <p:ext uri="{BB962C8B-B14F-4D97-AF65-F5344CB8AC3E}">
        <p14:creationId xmlns:p14="http://schemas.microsoft.com/office/powerpoint/2010/main" val="30314678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2">
            <a:extLst>
              <a:ext uri="{FF2B5EF4-FFF2-40B4-BE49-F238E27FC236}">
                <a16:creationId xmlns:a16="http://schemas.microsoft.com/office/drawing/2014/main" id="{9976735C-BAEB-4A77-BEF0-B5FEDF834EFE}"/>
              </a:ext>
            </a:extLst>
          </p:cNvPr>
          <p:cNvSpPr>
            <a:spLocks noGrp="1" noChangeArrowheads="1"/>
          </p:cNvSpPr>
          <p:nvPr>
            <p:ph type="title"/>
          </p:nvPr>
        </p:nvSpPr>
        <p:spPr/>
        <p:txBody>
          <a:bodyPr/>
          <a:lstStyle/>
          <a:p>
            <a:r>
              <a:rPr lang="en-US" altLang="en-US"/>
              <a:t>Medications of action</a:t>
            </a:r>
          </a:p>
        </p:txBody>
      </p:sp>
      <p:sp>
        <p:nvSpPr>
          <p:cNvPr id="618499" name="Rectangle 3">
            <a:extLst>
              <a:ext uri="{FF2B5EF4-FFF2-40B4-BE49-F238E27FC236}">
                <a16:creationId xmlns:a16="http://schemas.microsoft.com/office/drawing/2014/main" id="{62032166-27D0-4DD9-93DD-93D95A0FD042}"/>
              </a:ext>
            </a:extLst>
          </p:cNvPr>
          <p:cNvSpPr>
            <a:spLocks noGrp="1" noChangeArrowheads="1"/>
          </p:cNvSpPr>
          <p:nvPr>
            <p:ph type="body" idx="1"/>
          </p:nvPr>
        </p:nvSpPr>
        <p:spPr/>
        <p:txBody>
          <a:bodyPr/>
          <a:lstStyle/>
          <a:p>
            <a:r>
              <a:rPr lang="en-US" altLang="en-US"/>
              <a:t>Medications once they reach their site of action, work through two major two mechanisms</a:t>
            </a:r>
          </a:p>
          <a:p>
            <a:pPr>
              <a:buFont typeface="Wingdings" panose="05000000000000000000" pitchFamily="2" charset="2"/>
              <a:buChar char="v"/>
            </a:pPr>
            <a:r>
              <a:rPr lang="en-US" altLang="en-US"/>
              <a:t>They may alter the cell environment through physical or chemical process or,</a:t>
            </a:r>
          </a:p>
          <a:p>
            <a:pPr>
              <a:buFont typeface="Wingdings" panose="05000000000000000000" pitchFamily="2" charset="2"/>
              <a:buChar char="v"/>
            </a:pPr>
            <a:r>
              <a:rPr lang="en-US" altLang="en-US"/>
              <a:t>Alter cell function, mainly through drug-receptor interactions</a:t>
            </a:r>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2002" y="0"/>
            <a:ext cx="5820177" cy="575033"/>
          </a:xfrm>
        </p:spPr>
        <p:txBody>
          <a:bodyPr>
            <a:normAutofit fontScale="90000"/>
          </a:bodyPr>
          <a:lstStyle/>
          <a:p>
            <a:r>
              <a:rPr lang="en-US" b="1" dirty="0"/>
              <a:t>Indications</a:t>
            </a:r>
            <a:endParaRPr lang="en-US" dirty="0"/>
          </a:p>
        </p:txBody>
      </p:sp>
      <p:sp>
        <p:nvSpPr>
          <p:cNvPr id="3" name="Content Placeholder 2"/>
          <p:cNvSpPr>
            <a:spLocks noGrp="1"/>
          </p:cNvSpPr>
          <p:nvPr>
            <p:ph idx="1"/>
          </p:nvPr>
        </p:nvSpPr>
        <p:spPr>
          <a:xfrm>
            <a:off x="321971" y="965914"/>
            <a:ext cx="11487955" cy="5731099"/>
          </a:xfrm>
        </p:spPr>
        <p:txBody>
          <a:bodyPr>
            <a:normAutofit/>
          </a:bodyPr>
          <a:lstStyle/>
          <a:p>
            <a:pPr lvl="0"/>
            <a:r>
              <a:rPr lang="en-US" sz="3600" dirty="0"/>
              <a:t>Treatment of DVT and pulmonary embolism</a:t>
            </a:r>
          </a:p>
          <a:p>
            <a:pPr lvl="0"/>
            <a:r>
              <a:rPr lang="en-US" sz="3600" dirty="0"/>
              <a:t>Management of myocardial infarction</a:t>
            </a:r>
          </a:p>
          <a:p>
            <a:pPr lvl="0"/>
            <a:r>
              <a:rPr lang="en-US" sz="3600" dirty="0"/>
              <a:t>Management of unstable angina</a:t>
            </a:r>
          </a:p>
          <a:p>
            <a:pPr lvl="0"/>
            <a:r>
              <a:rPr lang="en-US" sz="3600" dirty="0"/>
              <a:t>Management of acute peripheral arterial occlusion</a:t>
            </a:r>
          </a:p>
          <a:p>
            <a:pPr lvl="0"/>
            <a:r>
              <a:rPr lang="en-US" sz="3600" dirty="0"/>
              <a:t>Prophylaxis in patients undergoing general surgery</a:t>
            </a:r>
          </a:p>
          <a:p>
            <a:pPr lvl="0"/>
            <a:r>
              <a:rPr lang="en-US" sz="3600" dirty="0"/>
              <a:t>In the maintenance of extracorporeal circuits in cardio-pulmonary bypass and </a:t>
            </a:r>
            <a:r>
              <a:rPr lang="en-US" sz="3600" dirty="0" err="1"/>
              <a:t>haemodialysis</a:t>
            </a:r>
            <a:endParaRPr lang="en-US" sz="3600" dirty="0"/>
          </a:p>
          <a:p>
            <a:r>
              <a:rPr lang="en-US" sz="3600" b="1" dirty="0"/>
              <a:t>Antidote-</a:t>
            </a:r>
            <a:r>
              <a:rPr lang="en-US" sz="3600" dirty="0"/>
              <a:t>protamine </a:t>
            </a:r>
            <a:r>
              <a:rPr lang="en-US" sz="3600" dirty="0" err="1"/>
              <a:t>sulphate</a:t>
            </a:r>
            <a:endParaRPr lang="en-US" sz="3600" dirty="0"/>
          </a:p>
          <a:p>
            <a:endParaRPr lang="en-US" sz="3600" dirty="0"/>
          </a:p>
        </p:txBody>
      </p:sp>
    </p:spTree>
    <p:extLst>
      <p:ext uri="{BB962C8B-B14F-4D97-AF65-F5344CB8AC3E}">
        <p14:creationId xmlns:p14="http://schemas.microsoft.com/office/powerpoint/2010/main" val="1974456026"/>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4396" y="0"/>
            <a:ext cx="5923208" cy="793974"/>
          </a:xfrm>
        </p:spPr>
        <p:txBody>
          <a:bodyPr>
            <a:normAutofit/>
          </a:bodyPr>
          <a:lstStyle/>
          <a:p>
            <a:r>
              <a:rPr lang="en-US" b="1" dirty="0"/>
              <a:t>Drug interactions</a:t>
            </a:r>
            <a:endParaRPr lang="en-US" dirty="0"/>
          </a:p>
        </p:txBody>
      </p:sp>
      <p:sp>
        <p:nvSpPr>
          <p:cNvPr id="3" name="Content Placeholder 2"/>
          <p:cNvSpPr>
            <a:spLocks noGrp="1"/>
          </p:cNvSpPr>
          <p:nvPr>
            <p:ph idx="1"/>
          </p:nvPr>
        </p:nvSpPr>
        <p:spPr>
          <a:xfrm>
            <a:off x="489397" y="793974"/>
            <a:ext cx="11384924" cy="5941677"/>
          </a:xfrm>
        </p:spPr>
        <p:txBody>
          <a:bodyPr>
            <a:normAutofit/>
          </a:bodyPr>
          <a:lstStyle/>
          <a:p>
            <a:pPr lvl="0"/>
            <a:r>
              <a:rPr lang="en-US" dirty="0"/>
              <a:t>ACE inhibitors and </a:t>
            </a:r>
            <a:r>
              <a:rPr lang="en-US" dirty="0" err="1"/>
              <a:t>Angiontensin</a:t>
            </a:r>
            <a:r>
              <a:rPr lang="en-US" dirty="0"/>
              <a:t> II antagonists (increased risk of </a:t>
            </a:r>
            <a:r>
              <a:rPr lang="en-US" dirty="0" err="1"/>
              <a:t>hyperkalaemia</a:t>
            </a:r>
            <a:r>
              <a:rPr lang="en-US" dirty="0"/>
              <a:t>)</a:t>
            </a:r>
          </a:p>
          <a:p>
            <a:pPr lvl="0"/>
            <a:r>
              <a:rPr lang="en-US" dirty="0"/>
              <a:t>Analgesics </a:t>
            </a:r>
            <a:r>
              <a:rPr lang="en-US" dirty="0" err="1"/>
              <a:t>esp</a:t>
            </a:r>
            <a:r>
              <a:rPr lang="en-US" dirty="0"/>
              <a:t> Aspirin enhances anticoagulant effect so increased risk of </a:t>
            </a:r>
            <a:r>
              <a:rPr lang="en-US" dirty="0" err="1"/>
              <a:t>haemorrhage</a:t>
            </a:r>
            <a:r>
              <a:rPr lang="en-US" dirty="0"/>
              <a:t> (NSAIDs)</a:t>
            </a:r>
          </a:p>
          <a:p>
            <a:pPr lvl="0"/>
            <a:r>
              <a:rPr lang="en-US" dirty="0"/>
              <a:t>Nitrates increases excretion of anticoagulants so decreased anticoagulant effect</a:t>
            </a:r>
          </a:p>
          <a:p>
            <a:pPr marL="0" indent="0">
              <a:buNone/>
            </a:pPr>
            <a:r>
              <a:rPr lang="en-US" b="1" dirty="0"/>
              <a:t>Unwanted effects</a:t>
            </a:r>
            <a:endParaRPr lang="en-US" dirty="0"/>
          </a:p>
          <a:p>
            <a:pPr lvl="0"/>
            <a:r>
              <a:rPr lang="en-US" dirty="0" err="1"/>
              <a:t>Haemorrhage</a:t>
            </a:r>
            <a:endParaRPr lang="en-US" dirty="0"/>
          </a:p>
          <a:p>
            <a:pPr lvl="0"/>
            <a:r>
              <a:rPr lang="en-US" dirty="0"/>
              <a:t>Thrombosis</a:t>
            </a:r>
          </a:p>
          <a:p>
            <a:pPr lvl="0"/>
            <a:r>
              <a:rPr lang="en-US" dirty="0"/>
              <a:t>Osteoporosis with spontaneous fractures has been reported with long-term treatment of Heparin (6 months or more)</a:t>
            </a:r>
          </a:p>
          <a:p>
            <a:pPr lvl="0"/>
            <a:r>
              <a:rPr lang="en-US" dirty="0" err="1"/>
              <a:t>Hypoaldosteronism</a:t>
            </a:r>
            <a:endParaRPr lang="en-US" dirty="0"/>
          </a:p>
          <a:p>
            <a:endParaRPr lang="en-US" dirty="0"/>
          </a:p>
        </p:txBody>
      </p:sp>
    </p:spTree>
    <p:extLst>
      <p:ext uri="{BB962C8B-B14F-4D97-AF65-F5344CB8AC3E}">
        <p14:creationId xmlns:p14="http://schemas.microsoft.com/office/powerpoint/2010/main" val="1589007376"/>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8060" y="0"/>
            <a:ext cx="6142149" cy="626548"/>
          </a:xfrm>
        </p:spPr>
        <p:txBody>
          <a:bodyPr>
            <a:normAutofit fontScale="90000"/>
          </a:bodyPr>
          <a:lstStyle/>
          <a:p>
            <a:r>
              <a:rPr lang="en-US" b="1" i="1" dirty="0"/>
              <a:t>Oral anticoagulants</a:t>
            </a:r>
            <a:endParaRPr lang="en-US" dirty="0"/>
          </a:p>
        </p:txBody>
      </p:sp>
      <p:sp>
        <p:nvSpPr>
          <p:cNvPr id="3" name="Content Placeholder 2"/>
          <p:cNvSpPr>
            <a:spLocks noGrp="1"/>
          </p:cNvSpPr>
          <p:nvPr>
            <p:ph idx="1"/>
          </p:nvPr>
        </p:nvSpPr>
        <p:spPr>
          <a:xfrm>
            <a:off x="412123" y="626548"/>
            <a:ext cx="11230377" cy="6096224"/>
          </a:xfrm>
        </p:spPr>
        <p:txBody>
          <a:bodyPr>
            <a:normAutofit/>
          </a:bodyPr>
          <a:lstStyle/>
          <a:p>
            <a:r>
              <a:rPr lang="en-US" b="1" i="1" dirty="0"/>
              <a:t>Examples –</a:t>
            </a:r>
            <a:r>
              <a:rPr lang="en-US" dirty="0"/>
              <a:t>Warfarin, </a:t>
            </a:r>
            <a:r>
              <a:rPr lang="en-US" dirty="0" err="1"/>
              <a:t>Acenocoumara</a:t>
            </a:r>
            <a:r>
              <a:rPr lang="en-US" dirty="0"/>
              <a:t> (</a:t>
            </a:r>
            <a:r>
              <a:rPr lang="en-US" dirty="0" err="1"/>
              <a:t>nicoumalone</a:t>
            </a:r>
            <a:r>
              <a:rPr lang="en-US" dirty="0"/>
              <a:t>), </a:t>
            </a:r>
            <a:r>
              <a:rPr lang="en-US" dirty="0" err="1"/>
              <a:t>Phenindione</a:t>
            </a:r>
            <a:endParaRPr lang="en-US" dirty="0"/>
          </a:p>
          <a:p>
            <a:pPr marL="0" indent="0">
              <a:buNone/>
            </a:pPr>
            <a:r>
              <a:rPr lang="en-US" b="1" i="1" dirty="0"/>
              <a:t>WARFARIN</a:t>
            </a:r>
            <a:endParaRPr lang="en-US" dirty="0"/>
          </a:p>
          <a:p>
            <a:r>
              <a:rPr lang="en-US" b="1" i="1" dirty="0"/>
              <a:t>Pharmacokinetics</a:t>
            </a:r>
            <a:endParaRPr lang="en-US" dirty="0"/>
          </a:p>
          <a:p>
            <a:r>
              <a:rPr lang="en-US" dirty="0"/>
              <a:t>Bound to plasma protein, metabolized by liver, excreted in urine/ feces, cross placenta, </a:t>
            </a:r>
          </a:p>
          <a:p>
            <a:pPr marL="0" indent="0">
              <a:buNone/>
            </a:pPr>
            <a:endParaRPr lang="en-US" dirty="0"/>
          </a:p>
          <a:p>
            <a:pPr marL="0" indent="0">
              <a:buNone/>
            </a:pPr>
            <a:r>
              <a:rPr lang="en-US" b="1" i="1" dirty="0" err="1"/>
              <a:t>Pharmacodynamic</a:t>
            </a:r>
            <a:endParaRPr lang="en-US" dirty="0"/>
          </a:p>
          <a:p>
            <a:r>
              <a:rPr lang="en-US" dirty="0"/>
              <a:t> Interferes with blood clotting by </a:t>
            </a:r>
            <a:r>
              <a:rPr lang="en-US" dirty="0" err="1"/>
              <a:t>antagonising</a:t>
            </a:r>
            <a:r>
              <a:rPr lang="en-US" dirty="0"/>
              <a:t> the effects of </a:t>
            </a:r>
            <a:r>
              <a:rPr lang="en-US" dirty="0" err="1"/>
              <a:t>vit</a:t>
            </a:r>
            <a:r>
              <a:rPr lang="en-US" dirty="0"/>
              <a:t> K.</a:t>
            </a:r>
          </a:p>
          <a:p>
            <a:r>
              <a:rPr lang="en-US" dirty="0"/>
              <a:t>Takes 48-72 hours to act</a:t>
            </a:r>
          </a:p>
          <a:p>
            <a:r>
              <a:rPr lang="en-US" dirty="0"/>
              <a:t>Used for prolonged treatment</a:t>
            </a:r>
          </a:p>
          <a:p>
            <a:endParaRPr lang="en-US" dirty="0"/>
          </a:p>
        </p:txBody>
      </p:sp>
    </p:spTree>
    <p:extLst>
      <p:ext uri="{BB962C8B-B14F-4D97-AF65-F5344CB8AC3E}">
        <p14:creationId xmlns:p14="http://schemas.microsoft.com/office/powerpoint/2010/main" val="2657329056"/>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6696" y="0"/>
            <a:ext cx="6169726" cy="1099930"/>
          </a:xfrm>
        </p:spPr>
        <p:txBody>
          <a:bodyPr>
            <a:normAutofit/>
          </a:bodyPr>
          <a:lstStyle/>
          <a:p>
            <a:r>
              <a:rPr lang="en-US" dirty="0"/>
              <a:t>Indications</a:t>
            </a:r>
          </a:p>
        </p:txBody>
      </p:sp>
      <p:sp>
        <p:nvSpPr>
          <p:cNvPr id="3" name="Content Placeholder 2"/>
          <p:cNvSpPr>
            <a:spLocks noGrp="1"/>
          </p:cNvSpPr>
          <p:nvPr>
            <p:ph idx="1"/>
          </p:nvPr>
        </p:nvSpPr>
        <p:spPr>
          <a:xfrm>
            <a:off x="257577" y="1192696"/>
            <a:ext cx="11732654" cy="5504317"/>
          </a:xfrm>
        </p:spPr>
        <p:txBody>
          <a:bodyPr>
            <a:normAutofit/>
          </a:bodyPr>
          <a:lstStyle/>
          <a:p>
            <a:pPr lvl="0"/>
            <a:r>
              <a:rPr lang="en-US" sz="3200" dirty="0"/>
              <a:t>Deep vein thrombosis</a:t>
            </a:r>
          </a:p>
          <a:p>
            <a:pPr lvl="0"/>
            <a:r>
              <a:rPr lang="en-US" sz="3200" dirty="0"/>
              <a:t>Pulmonary embolism</a:t>
            </a:r>
          </a:p>
          <a:p>
            <a:pPr lvl="0"/>
            <a:r>
              <a:rPr lang="en-US" sz="3200" dirty="0"/>
              <a:t>Open heart surgery</a:t>
            </a:r>
          </a:p>
          <a:p>
            <a:pPr lvl="0"/>
            <a:r>
              <a:rPr lang="en-US" sz="3200" dirty="0"/>
              <a:t>Transfusions</a:t>
            </a:r>
          </a:p>
          <a:p>
            <a:pPr lvl="0"/>
            <a:r>
              <a:rPr lang="en-US" sz="3200" dirty="0"/>
              <a:t>Dialysis</a:t>
            </a:r>
          </a:p>
          <a:p>
            <a:pPr lvl="0"/>
            <a:r>
              <a:rPr lang="en-US" sz="3200" dirty="0"/>
              <a:t>DIC</a:t>
            </a:r>
          </a:p>
          <a:p>
            <a:pPr lvl="0"/>
            <a:r>
              <a:rPr lang="en-US" sz="3200" dirty="0"/>
              <a:t>In patients with arterial fibrillation who are at risk of </a:t>
            </a:r>
            <a:r>
              <a:rPr lang="en-US" sz="3200" dirty="0" err="1"/>
              <a:t>embolisation</a:t>
            </a:r>
            <a:endParaRPr lang="en-US" sz="3200" dirty="0"/>
          </a:p>
          <a:p>
            <a:pPr lvl="0"/>
            <a:r>
              <a:rPr lang="en-US" sz="3200" dirty="0"/>
              <a:t>In patients with mechanical prosthetic heart valves</a:t>
            </a:r>
          </a:p>
          <a:p>
            <a:pPr marL="0" indent="0">
              <a:buNone/>
            </a:pPr>
            <a:endParaRPr lang="en-US" sz="3200" dirty="0"/>
          </a:p>
          <a:p>
            <a:endParaRPr lang="en-US" dirty="0"/>
          </a:p>
        </p:txBody>
      </p:sp>
    </p:spTree>
    <p:extLst>
      <p:ext uri="{BB962C8B-B14F-4D97-AF65-F5344CB8AC3E}">
        <p14:creationId xmlns:p14="http://schemas.microsoft.com/office/powerpoint/2010/main" val="3367138455"/>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8673" y="0"/>
            <a:ext cx="4570927" cy="523517"/>
          </a:xfrm>
        </p:spPr>
        <p:txBody>
          <a:bodyPr>
            <a:normAutofit fontScale="90000"/>
          </a:bodyPr>
          <a:lstStyle/>
          <a:p>
            <a:r>
              <a:rPr lang="en-US" b="1" i="1" dirty="0"/>
              <a:t>Side effects</a:t>
            </a:r>
            <a:endParaRPr lang="en-US" dirty="0"/>
          </a:p>
        </p:txBody>
      </p:sp>
      <p:sp>
        <p:nvSpPr>
          <p:cNvPr id="3" name="Content Placeholder 2"/>
          <p:cNvSpPr>
            <a:spLocks noGrp="1"/>
          </p:cNvSpPr>
          <p:nvPr>
            <p:ph idx="1"/>
          </p:nvPr>
        </p:nvSpPr>
        <p:spPr>
          <a:xfrm>
            <a:off x="838200" y="536397"/>
            <a:ext cx="11190668" cy="6225012"/>
          </a:xfrm>
        </p:spPr>
        <p:txBody>
          <a:bodyPr>
            <a:normAutofit lnSpcReduction="10000"/>
          </a:bodyPr>
          <a:lstStyle/>
          <a:p>
            <a:r>
              <a:rPr lang="en-US" dirty="0" err="1"/>
              <a:t>Haemorrhage</a:t>
            </a:r>
            <a:r>
              <a:rPr lang="en-US" dirty="0"/>
              <a:t> is the main-you can withhold warfarin or administer </a:t>
            </a:r>
            <a:r>
              <a:rPr lang="en-US" dirty="0" err="1"/>
              <a:t>vit</a:t>
            </a:r>
            <a:r>
              <a:rPr lang="en-US" dirty="0"/>
              <a:t> K or fresh plasma or coagulation factor concentrates in life threatening bleeding</a:t>
            </a:r>
          </a:p>
          <a:p>
            <a:pPr marL="0" indent="0">
              <a:buNone/>
            </a:pPr>
            <a:r>
              <a:rPr lang="en-US" b="1" i="1" dirty="0"/>
              <a:t>Contraindications</a:t>
            </a:r>
            <a:endParaRPr lang="en-US" dirty="0"/>
          </a:p>
          <a:p>
            <a:pPr lvl="0"/>
            <a:r>
              <a:rPr lang="en-US" dirty="0"/>
              <a:t>Acute nephritis</a:t>
            </a:r>
          </a:p>
          <a:p>
            <a:pPr lvl="0"/>
            <a:r>
              <a:rPr lang="en-US" dirty="0"/>
              <a:t>Hypersensitivity</a:t>
            </a:r>
          </a:p>
          <a:p>
            <a:pPr lvl="0"/>
            <a:r>
              <a:rPr lang="en-US" dirty="0"/>
              <a:t>Leukemia with bleeding</a:t>
            </a:r>
          </a:p>
          <a:p>
            <a:pPr lvl="0"/>
            <a:r>
              <a:rPr lang="en-US" dirty="0"/>
              <a:t>Persons with </a:t>
            </a:r>
            <a:r>
              <a:rPr lang="en-US" dirty="0" err="1"/>
              <a:t>haemophilia</a:t>
            </a:r>
            <a:endParaRPr lang="en-US" dirty="0"/>
          </a:p>
          <a:p>
            <a:pPr lvl="0"/>
            <a:r>
              <a:rPr lang="en-US" dirty="0"/>
              <a:t>PUD</a:t>
            </a:r>
          </a:p>
          <a:p>
            <a:pPr lvl="0"/>
            <a:r>
              <a:rPr lang="en-US" dirty="0"/>
              <a:t>In pregnancy-they are teratogenic and should not be given in 1</a:t>
            </a:r>
            <a:r>
              <a:rPr lang="en-US" baseline="30000" dirty="0"/>
              <a:t>st</a:t>
            </a:r>
            <a:r>
              <a:rPr lang="en-US" dirty="0"/>
              <a:t> trimester.</a:t>
            </a:r>
          </a:p>
          <a:p>
            <a:pPr lvl="0"/>
            <a:r>
              <a:rPr lang="en-US" dirty="0"/>
              <a:t>They cross the placenta with risk of placental or fetal hemorrhage, especially during the last weeks of pregnancy and at delivery.</a:t>
            </a:r>
          </a:p>
          <a:p>
            <a:pPr lvl="0"/>
            <a:r>
              <a:rPr lang="en-US" dirty="0"/>
              <a:t>In severe hypertension</a:t>
            </a:r>
          </a:p>
          <a:p>
            <a:pPr lvl="0"/>
            <a:r>
              <a:rPr lang="en-US" dirty="0"/>
              <a:t>Bacterial endocarditis</a:t>
            </a:r>
          </a:p>
          <a:p>
            <a:pPr marL="0" indent="0">
              <a:buNone/>
            </a:pPr>
            <a:endParaRPr lang="en-US" dirty="0"/>
          </a:p>
          <a:p>
            <a:endParaRPr lang="en-US" dirty="0"/>
          </a:p>
        </p:txBody>
      </p:sp>
    </p:spTree>
    <p:extLst>
      <p:ext uri="{BB962C8B-B14F-4D97-AF65-F5344CB8AC3E}">
        <p14:creationId xmlns:p14="http://schemas.microsoft.com/office/powerpoint/2010/main" val="2675824879"/>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181" y="0"/>
            <a:ext cx="5704268" cy="665184"/>
          </a:xfrm>
        </p:spPr>
        <p:txBody>
          <a:bodyPr>
            <a:normAutofit fontScale="90000"/>
          </a:bodyPr>
          <a:lstStyle/>
          <a:p>
            <a:r>
              <a:rPr lang="en-US" b="1" dirty="0"/>
              <a:t>Drug interactions</a:t>
            </a:r>
            <a:endParaRPr lang="en-US" dirty="0"/>
          </a:p>
        </p:txBody>
      </p:sp>
      <p:sp>
        <p:nvSpPr>
          <p:cNvPr id="3" name="Content Placeholder 2"/>
          <p:cNvSpPr>
            <a:spLocks noGrp="1"/>
          </p:cNvSpPr>
          <p:nvPr>
            <p:ph idx="1"/>
          </p:nvPr>
        </p:nvSpPr>
        <p:spPr>
          <a:xfrm>
            <a:off x="283335" y="976908"/>
            <a:ext cx="11719775" cy="5924282"/>
          </a:xfrm>
        </p:spPr>
        <p:txBody>
          <a:bodyPr>
            <a:normAutofit fontScale="92500" lnSpcReduction="10000"/>
          </a:bodyPr>
          <a:lstStyle/>
          <a:p>
            <a:pPr lvl="0"/>
            <a:r>
              <a:rPr lang="en-US" dirty="0"/>
              <a:t>Enhanced anticoagulant effect with large amounts of alcohol</a:t>
            </a:r>
          </a:p>
          <a:p>
            <a:pPr lvl="0"/>
            <a:r>
              <a:rPr lang="en-US" dirty="0"/>
              <a:t>Analgesics- seriously enhanced anticoagulant effect </a:t>
            </a:r>
            <a:r>
              <a:rPr lang="en-US" dirty="0" err="1"/>
              <a:t>e.g</a:t>
            </a:r>
            <a:r>
              <a:rPr lang="en-US" dirty="0"/>
              <a:t> Aspirin</a:t>
            </a:r>
          </a:p>
          <a:p>
            <a:pPr lvl="0"/>
            <a:r>
              <a:rPr lang="en-US" dirty="0" err="1"/>
              <a:t>Antiarrythmias</a:t>
            </a:r>
            <a:r>
              <a:rPr lang="en-US" dirty="0"/>
              <a:t> enhance anticoagulant effect</a:t>
            </a:r>
          </a:p>
          <a:p>
            <a:pPr lvl="0"/>
            <a:r>
              <a:rPr lang="en-US" dirty="0" err="1"/>
              <a:t>Antibacterials</a:t>
            </a:r>
            <a:r>
              <a:rPr lang="en-US" dirty="0"/>
              <a:t>-anticoagulant effect reduced by some </a:t>
            </a:r>
            <a:r>
              <a:rPr lang="en-US" dirty="0" err="1"/>
              <a:t>e.gRifamycins</a:t>
            </a:r>
            <a:r>
              <a:rPr lang="en-US" dirty="0"/>
              <a:t> and enhanced by others </a:t>
            </a:r>
            <a:r>
              <a:rPr lang="en-US" dirty="0" err="1"/>
              <a:t>e.g</a:t>
            </a:r>
            <a:r>
              <a:rPr lang="en-US" dirty="0"/>
              <a:t> Chloramphenicol and Ciprofloxacin</a:t>
            </a:r>
          </a:p>
          <a:p>
            <a:pPr lvl="0"/>
            <a:r>
              <a:rPr lang="en-US" dirty="0"/>
              <a:t>Antidepressants enhance anticoagulant effect</a:t>
            </a:r>
          </a:p>
          <a:p>
            <a:pPr lvl="0"/>
            <a:r>
              <a:rPr lang="en-US" dirty="0" err="1"/>
              <a:t>Antidiabetics</a:t>
            </a:r>
            <a:r>
              <a:rPr lang="en-US" dirty="0"/>
              <a:t>-possibly enhanced </a:t>
            </a:r>
            <a:r>
              <a:rPr lang="en-US" dirty="0" err="1"/>
              <a:t>hypoglycaemic</a:t>
            </a:r>
            <a:r>
              <a:rPr lang="en-US" dirty="0"/>
              <a:t> effects of </a:t>
            </a:r>
            <a:r>
              <a:rPr lang="en-US" dirty="0" err="1"/>
              <a:t>Sulphonylureas</a:t>
            </a:r>
            <a:r>
              <a:rPr lang="en-US" dirty="0"/>
              <a:t> and changes to anticoagulant effect</a:t>
            </a:r>
          </a:p>
          <a:p>
            <a:pPr lvl="0"/>
            <a:r>
              <a:rPr lang="en-US" dirty="0" err="1"/>
              <a:t>Antiepileptics</a:t>
            </a:r>
            <a:r>
              <a:rPr lang="en-US" dirty="0"/>
              <a:t>-reduced anticoagulant effect with Carbamazepine and </a:t>
            </a:r>
            <a:r>
              <a:rPr lang="en-US" dirty="0" err="1"/>
              <a:t>Phenorbabital</a:t>
            </a:r>
            <a:r>
              <a:rPr lang="en-US" dirty="0"/>
              <a:t>, anticoagulant effect increased by Valproate</a:t>
            </a:r>
          </a:p>
          <a:p>
            <a:pPr lvl="0"/>
            <a:r>
              <a:rPr lang="en-US" dirty="0"/>
              <a:t>Oral contraceptives decrease anticoagulant effect</a:t>
            </a:r>
          </a:p>
          <a:p>
            <a:pPr lvl="0"/>
            <a:r>
              <a:rPr lang="en-US" dirty="0"/>
              <a:t>Vitamin K reduces anticoagulant effect (major changes in diet </a:t>
            </a:r>
            <a:r>
              <a:rPr lang="en-US" dirty="0" err="1"/>
              <a:t>esp</a:t>
            </a:r>
            <a:r>
              <a:rPr lang="en-US" dirty="0"/>
              <a:t> involving </a:t>
            </a:r>
            <a:r>
              <a:rPr lang="en-US" dirty="0" err="1"/>
              <a:t>vit</a:t>
            </a:r>
            <a:r>
              <a:rPr lang="en-US" dirty="0"/>
              <a:t> K rich foods </a:t>
            </a:r>
            <a:r>
              <a:rPr lang="en-US" dirty="0" err="1"/>
              <a:t>eg</a:t>
            </a:r>
            <a:r>
              <a:rPr lang="en-US" dirty="0"/>
              <a:t> vegetables)</a:t>
            </a:r>
          </a:p>
          <a:p>
            <a:pPr lvl="0"/>
            <a:r>
              <a:rPr lang="en-US" dirty="0"/>
              <a:t>Quinine raises levels of warfarin</a:t>
            </a:r>
          </a:p>
          <a:p>
            <a:endParaRPr lang="en-US" dirty="0"/>
          </a:p>
        </p:txBody>
      </p:sp>
    </p:spTree>
    <p:extLst>
      <p:ext uri="{BB962C8B-B14F-4D97-AF65-F5344CB8AC3E}">
        <p14:creationId xmlns:p14="http://schemas.microsoft.com/office/powerpoint/2010/main" val="2609082443"/>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0183" y="0"/>
            <a:ext cx="6103513" cy="703821"/>
          </a:xfrm>
        </p:spPr>
        <p:txBody>
          <a:bodyPr>
            <a:normAutofit/>
          </a:bodyPr>
          <a:lstStyle/>
          <a:p>
            <a:r>
              <a:rPr lang="en-US" b="1" i="1" dirty="0"/>
              <a:t>Precaution</a:t>
            </a:r>
            <a:endParaRPr lang="en-US" dirty="0"/>
          </a:p>
        </p:txBody>
      </p:sp>
      <p:sp>
        <p:nvSpPr>
          <p:cNvPr id="3" name="Content Placeholder 2"/>
          <p:cNvSpPr>
            <a:spLocks noGrp="1"/>
          </p:cNvSpPr>
          <p:nvPr>
            <p:ph idx="1"/>
          </p:nvPr>
        </p:nvSpPr>
        <p:spPr>
          <a:xfrm>
            <a:off x="360608" y="703821"/>
            <a:ext cx="10993192" cy="5473142"/>
          </a:xfrm>
        </p:spPr>
        <p:txBody>
          <a:bodyPr>
            <a:normAutofit/>
          </a:bodyPr>
          <a:lstStyle/>
          <a:p>
            <a:r>
              <a:rPr lang="en-US" dirty="0"/>
              <a:t> Alcoholism</a:t>
            </a:r>
          </a:p>
          <a:p>
            <a:pPr lvl="0"/>
            <a:r>
              <a:rPr lang="en-US" dirty="0"/>
              <a:t>Geriatrics</a:t>
            </a:r>
          </a:p>
          <a:p>
            <a:pPr lvl="0"/>
            <a:r>
              <a:rPr lang="en-US" dirty="0"/>
              <a:t>Pregnancy</a:t>
            </a:r>
          </a:p>
          <a:p>
            <a:pPr marL="0" lvl="0" indent="0">
              <a:buNone/>
            </a:pPr>
            <a:endParaRPr lang="en-US" dirty="0"/>
          </a:p>
          <a:p>
            <a:r>
              <a:rPr lang="en-US" b="1" i="1" dirty="0"/>
              <a:t>Laboratory tests</a:t>
            </a:r>
            <a:endParaRPr lang="en-US" dirty="0"/>
          </a:p>
          <a:p>
            <a:pPr lvl="0"/>
            <a:r>
              <a:rPr lang="en-US" dirty="0"/>
              <a:t>Increased ALT, AST, PTT, PT (94), K</a:t>
            </a:r>
          </a:p>
          <a:p>
            <a:pPr lvl="0"/>
            <a:r>
              <a:rPr lang="en-US" dirty="0"/>
              <a:t>Decreased platelets, triglycerides and cholesterol.</a:t>
            </a:r>
          </a:p>
          <a:p>
            <a:pPr marL="0" indent="0">
              <a:buNone/>
            </a:pPr>
            <a:endParaRPr lang="en-US" dirty="0"/>
          </a:p>
          <a:p>
            <a:endParaRPr lang="en-US" dirty="0"/>
          </a:p>
        </p:txBody>
      </p:sp>
    </p:spTree>
    <p:extLst>
      <p:ext uri="{BB962C8B-B14F-4D97-AF65-F5344CB8AC3E}">
        <p14:creationId xmlns:p14="http://schemas.microsoft.com/office/powerpoint/2010/main" val="1277429270"/>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8059" y="0"/>
            <a:ext cx="6515637" cy="690943"/>
          </a:xfrm>
        </p:spPr>
        <p:txBody>
          <a:bodyPr>
            <a:normAutofit fontScale="90000"/>
          </a:bodyPr>
          <a:lstStyle/>
          <a:p>
            <a:r>
              <a:rPr lang="en-US" b="1" i="1" dirty="0"/>
              <a:t>Nursing consideration</a:t>
            </a:r>
            <a:endParaRPr lang="en-US" dirty="0"/>
          </a:p>
        </p:txBody>
      </p:sp>
      <p:sp>
        <p:nvSpPr>
          <p:cNvPr id="3" name="Content Placeholder 2"/>
          <p:cNvSpPr>
            <a:spLocks noGrp="1"/>
          </p:cNvSpPr>
          <p:nvPr>
            <p:ph idx="1"/>
          </p:nvPr>
        </p:nvSpPr>
        <p:spPr>
          <a:xfrm>
            <a:off x="734096" y="690943"/>
            <a:ext cx="11457904" cy="6044708"/>
          </a:xfrm>
        </p:spPr>
        <p:txBody>
          <a:bodyPr>
            <a:normAutofit/>
          </a:bodyPr>
          <a:lstStyle/>
          <a:p>
            <a:pPr marL="0" lvl="0" indent="0">
              <a:buNone/>
            </a:pPr>
            <a:r>
              <a:rPr lang="en-US" dirty="0"/>
              <a:t>Assess</a:t>
            </a:r>
          </a:p>
          <a:p>
            <a:pPr lvl="0"/>
            <a:r>
              <a:rPr lang="en-US" dirty="0"/>
              <a:t>Blood studies ( </a:t>
            </a:r>
            <a:r>
              <a:rPr lang="en-US" dirty="0" err="1"/>
              <a:t>Hct</a:t>
            </a:r>
            <a:r>
              <a:rPr lang="en-US" dirty="0"/>
              <a:t>, platelets, occult blood in stool) q 3 months.</a:t>
            </a:r>
          </a:p>
          <a:p>
            <a:pPr lvl="0"/>
            <a:r>
              <a:rPr lang="en-US" dirty="0"/>
              <a:t>Partial prothrombin time</a:t>
            </a:r>
          </a:p>
          <a:p>
            <a:pPr lvl="0"/>
            <a:r>
              <a:rPr lang="en-US" dirty="0"/>
              <a:t>BP watch for signs of HTN.</a:t>
            </a:r>
          </a:p>
          <a:p>
            <a:pPr lvl="0"/>
            <a:r>
              <a:rPr lang="en-US" dirty="0"/>
              <a:t>Bleeding gums, </a:t>
            </a:r>
            <a:r>
              <a:rPr lang="en-US" dirty="0" err="1"/>
              <a:t>petechiae</a:t>
            </a:r>
            <a:r>
              <a:rPr lang="en-US" dirty="0"/>
              <a:t>, ecchymosis, black tarry stool, hematuria.</a:t>
            </a:r>
          </a:p>
          <a:p>
            <a:pPr lvl="0"/>
            <a:r>
              <a:rPr lang="en-US" dirty="0"/>
              <a:t>Needed dose change q 12wks</a:t>
            </a:r>
          </a:p>
          <a:p>
            <a:pPr lvl="0"/>
            <a:r>
              <a:rPr lang="en-US" dirty="0"/>
              <a:t>Administer at same time each day to maintain steady blood levels.</a:t>
            </a:r>
          </a:p>
          <a:p>
            <a:pPr lvl="0"/>
            <a:r>
              <a:rPr lang="en-US" dirty="0"/>
              <a:t>In abdomen, rotate sites; do not massage the area or aspirate when giving it subcutaneously; leave in for 10 sec, apply gentle pressure for 1 min.</a:t>
            </a:r>
          </a:p>
          <a:p>
            <a:pPr lvl="0"/>
            <a:r>
              <a:rPr lang="en-US" dirty="0"/>
              <a:t>Do not administer IM inj.</a:t>
            </a:r>
          </a:p>
          <a:p>
            <a:endParaRPr lang="en-US" dirty="0"/>
          </a:p>
        </p:txBody>
      </p:sp>
    </p:spTree>
    <p:extLst>
      <p:ext uri="{BB962C8B-B14F-4D97-AF65-F5344CB8AC3E}">
        <p14:creationId xmlns:p14="http://schemas.microsoft.com/office/powerpoint/2010/main" val="147668404"/>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8516" y="0"/>
            <a:ext cx="6464121" cy="665185"/>
          </a:xfrm>
        </p:spPr>
        <p:txBody>
          <a:bodyPr>
            <a:normAutofit fontScale="90000"/>
          </a:bodyPr>
          <a:lstStyle/>
          <a:p>
            <a:pPr lvl="0"/>
            <a:r>
              <a:rPr lang="en-US" b="1" dirty="0"/>
              <a:t>Teach </a:t>
            </a:r>
            <a:r>
              <a:rPr lang="en-US" b="1" dirty="0" err="1"/>
              <a:t>pt</a:t>
            </a:r>
            <a:r>
              <a:rPr lang="en-US" b="1" dirty="0"/>
              <a:t>:-</a:t>
            </a:r>
          </a:p>
        </p:txBody>
      </p:sp>
      <p:sp>
        <p:nvSpPr>
          <p:cNvPr id="3" name="Content Placeholder 2"/>
          <p:cNvSpPr>
            <a:spLocks noGrp="1"/>
          </p:cNvSpPr>
          <p:nvPr>
            <p:ph idx="1"/>
          </p:nvPr>
        </p:nvSpPr>
        <p:spPr>
          <a:xfrm>
            <a:off x="425003" y="665185"/>
            <a:ext cx="10928797" cy="5511778"/>
          </a:xfrm>
        </p:spPr>
        <p:txBody>
          <a:bodyPr>
            <a:normAutofit/>
          </a:bodyPr>
          <a:lstStyle/>
          <a:p>
            <a:pPr lvl="0"/>
            <a:r>
              <a:rPr lang="en-US" sz="3200" dirty="0"/>
              <a:t>Withhold drug during active bleeding (menstruation).</a:t>
            </a:r>
          </a:p>
          <a:p>
            <a:pPr lvl="0"/>
            <a:r>
              <a:rPr lang="en-US" sz="3200" dirty="0"/>
              <a:t>To use soft bristle toothbrush to avoid bleeding gums, avoid contact sports, use electric razor.</a:t>
            </a:r>
          </a:p>
          <a:p>
            <a:pPr lvl="0"/>
            <a:r>
              <a:rPr lang="en-US" sz="3200" dirty="0"/>
              <a:t>To carry emergency ID identifying the drug taken.</a:t>
            </a:r>
          </a:p>
          <a:p>
            <a:pPr lvl="0"/>
            <a:r>
              <a:rPr lang="en-US" sz="3200" dirty="0"/>
              <a:t>To report any signs of bleeding: gums, under skin, urine, stools.</a:t>
            </a:r>
          </a:p>
          <a:p>
            <a:pPr marL="0" indent="0">
              <a:buNone/>
            </a:pPr>
            <a:endParaRPr lang="en-US" sz="3200" dirty="0"/>
          </a:p>
          <a:p>
            <a:endParaRPr lang="en-US" sz="3200" dirty="0"/>
          </a:p>
        </p:txBody>
      </p:sp>
    </p:spTree>
    <p:extLst>
      <p:ext uri="{BB962C8B-B14F-4D97-AF65-F5344CB8AC3E}">
        <p14:creationId xmlns:p14="http://schemas.microsoft.com/office/powerpoint/2010/main" val="576639762"/>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USE IN </a:t>
            </a:r>
            <a:r>
              <a:rPr lang="en-US" b="1" u="sng" dirty="0" err="1"/>
              <a:t>PREGNANCY</a:t>
            </a:r>
            <a:r>
              <a:rPr lang="en-US" b="1" dirty="0" err="1"/>
              <a:t>pg</a:t>
            </a:r>
            <a:r>
              <a:rPr lang="en-US" b="1" dirty="0"/>
              <a:t> 94</a:t>
            </a:r>
            <a:br>
              <a:rPr lang="en-US" dirty="0"/>
            </a:br>
            <a:endParaRPr lang="en-US" dirty="0"/>
          </a:p>
        </p:txBody>
      </p:sp>
      <p:sp>
        <p:nvSpPr>
          <p:cNvPr id="3" name="Content Placeholder 2"/>
          <p:cNvSpPr>
            <a:spLocks noGrp="1"/>
          </p:cNvSpPr>
          <p:nvPr>
            <p:ph idx="1"/>
          </p:nvPr>
        </p:nvSpPr>
        <p:spPr>
          <a:xfrm>
            <a:off x="838200" y="1120462"/>
            <a:ext cx="10031569" cy="5056501"/>
          </a:xfrm>
        </p:spPr>
        <p:txBody>
          <a:bodyPr>
            <a:normAutofit/>
          </a:bodyPr>
          <a:lstStyle/>
          <a:p>
            <a:r>
              <a:rPr lang="en-US" sz="3200" dirty="0"/>
              <a:t>If anticoagulant is required during pregnancy, heparin is used throughout or heparin used up to 16wks; warfarin from 16 to 36wks and heparin until delivery.</a:t>
            </a:r>
          </a:p>
          <a:p>
            <a:r>
              <a:rPr lang="en-US" sz="3200" dirty="0"/>
              <a:t>Pre filled syringes of heparin calcium are available for self injection by pregnant women at home.</a:t>
            </a:r>
          </a:p>
          <a:p>
            <a:pPr marL="0" indent="0">
              <a:buNone/>
            </a:pPr>
            <a:endParaRPr lang="en-US" sz="3200" dirty="0"/>
          </a:p>
          <a:p>
            <a:endParaRPr lang="en-US" sz="3200" dirty="0"/>
          </a:p>
        </p:txBody>
      </p:sp>
    </p:spTree>
    <p:extLst>
      <p:ext uri="{BB962C8B-B14F-4D97-AF65-F5344CB8AC3E}">
        <p14:creationId xmlns:p14="http://schemas.microsoft.com/office/powerpoint/2010/main" val="41174472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a:extLst>
              <a:ext uri="{FF2B5EF4-FFF2-40B4-BE49-F238E27FC236}">
                <a16:creationId xmlns:a16="http://schemas.microsoft.com/office/drawing/2014/main" id="{1A5CFAC9-CEF6-4B7B-9391-9AC9CE96D842}"/>
              </a:ext>
            </a:extLst>
          </p:cNvPr>
          <p:cNvSpPr>
            <a:spLocks noGrp="1" noChangeArrowheads="1"/>
          </p:cNvSpPr>
          <p:nvPr>
            <p:ph type="title"/>
          </p:nvPr>
        </p:nvSpPr>
        <p:spPr/>
        <p:txBody>
          <a:bodyPr/>
          <a:lstStyle/>
          <a:p>
            <a:r>
              <a:rPr lang="en-US" altLang="en-US"/>
              <a:t>Physical and chemical mechanisms</a:t>
            </a:r>
          </a:p>
        </p:txBody>
      </p:sp>
      <p:sp>
        <p:nvSpPr>
          <p:cNvPr id="619523" name="Rectangle 3">
            <a:extLst>
              <a:ext uri="{FF2B5EF4-FFF2-40B4-BE49-F238E27FC236}">
                <a16:creationId xmlns:a16="http://schemas.microsoft.com/office/drawing/2014/main" id="{A4CC56EB-CBE8-4F5F-9EF3-50422278111B}"/>
              </a:ext>
            </a:extLst>
          </p:cNvPr>
          <p:cNvSpPr>
            <a:spLocks noGrp="1" noChangeArrowheads="1"/>
          </p:cNvSpPr>
          <p:nvPr>
            <p:ph type="body" idx="1"/>
          </p:nvPr>
        </p:nvSpPr>
        <p:spPr/>
        <p:txBody>
          <a:bodyPr/>
          <a:lstStyle/>
          <a:p>
            <a:r>
              <a:rPr lang="en-US" altLang="en-US"/>
              <a:t>Drugs can alter the environment of the cell through either physical or chemical process that usually do not affect cell function</a:t>
            </a:r>
          </a:p>
          <a:p>
            <a:r>
              <a:rPr lang="en-US" altLang="en-US"/>
              <a:t>Physical process include alteration of surface tension,lubrication,absorption,osmosis,and oinized radiation</a:t>
            </a:r>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37FAC9D-7528-4302-917B-BCF65C6F55A7}"/>
              </a:ext>
            </a:extLst>
          </p:cNvPr>
          <p:cNvSpPr>
            <a:spLocks noGrp="1" noChangeArrowheads="1"/>
          </p:cNvSpPr>
          <p:nvPr>
            <p:ph type="title"/>
          </p:nvPr>
        </p:nvSpPr>
        <p:spPr/>
        <p:txBody>
          <a:bodyPr/>
          <a:lstStyle/>
          <a:p>
            <a:pPr eaLnBrk="1" hangingPunct="1"/>
            <a:r>
              <a:rPr lang="en-US" altLang="en-US"/>
              <a:t>Haemoglobin Formation</a:t>
            </a:r>
          </a:p>
        </p:txBody>
      </p:sp>
      <p:sp>
        <p:nvSpPr>
          <p:cNvPr id="12291" name="Rectangle 3">
            <a:extLst>
              <a:ext uri="{FF2B5EF4-FFF2-40B4-BE49-F238E27FC236}">
                <a16:creationId xmlns:a16="http://schemas.microsoft.com/office/drawing/2014/main" id="{2E1984AA-C0B8-4C46-8EE0-DEE97E86519B}"/>
              </a:ext>
            </a:extLst>
          </p:cNvPr>
          <p:cNvSpPr>
            <a:spLocks noGrp="1" noChangeArrowheads="1"/>
          </p:cNvSpPr>
          <p:nvPr>
            <p:ph type="body" idx="1"/>
          </p:nvPr>
        </p:nvSpPr>
        <p:spPr/>
        <p:txBody>
          <a:bodyPr>
            <a:normAutofit/>
          </a:bodyPr>
          <a:lstStyle/>
          <a:p>
            <a:pPr eaLnBrk="1" hangingPunct="1"/>
            <a:r>
              <a:rPr lang="en-US" altLang="en-US" dirty="0"/>
              <a:t>Avg diet:  25mg iron/day</a:t>
            </a:r>
          </a:p>
          <a:p>
            <a:pPr eaLnBrk="1" hangingPunct="1"/>
            <a:r>
              <a:rPr lang="en-US" altLang="en-US" dirty="0"/>
              <a:t>Iron:  </a:t>
            </a:r>
          </a:p>
          <a:p>
            <a:pPr lvl="1" eaLnBrk="1" hangingPunct="1"/>
            <a:r>
              <a:rPr lang="en-US" altLang="en-US" sz="2800" dirty="0" err="1"/>
              <a:t>Stomach→converts</a:t>
            </a:r>
            <a:r>
              <a:rPr lang="en-US" altLang="en-US" sz="2800" dirty="0"/>
              <a:t> Fe+ to </a:t>
            </a:r>
            <a:r>
              <a:rPr lang="en-US" altLang="en-US" sz="2800" i="1" dirty="0"/>
              <a:t>ferrous</a:t>
            </a:r>
            <a:r>
              <a:rPr lang="en-US" altLang="en-US" sz="2800" dirty="0"/>
              <a:t> form</a:t>
            </a:r>
          </a:p>
          <a:p>
            <a:pPr lvl="1" eaLnBrk="1" hangingPunct="1"/>
            <a:r>
              <a:rPr lang="en-US" altLang="en-US" sz="2800" dirty="0"/>
              <a:t>Intestinal tract→ protein + Fe = </a:t>
            </a:r>
            <a:r>
              <a:rPr lang="en-US" altLang="en-US" sz="2800" i="1" dirty="0"/>
              <a:t>transferrin</a:t>
            </a:r>
            <a:r>
              <a:rPr lang="en-US" altLang="en-US" sz="2800" dirty="0"/>
              <a:t> </a:t>
            </a:r>
          </a:p>
          <a:p>
            <a:pPr lvl="1" eaLnBrk="1" hangingPunct="1"/>
            <a:r>
              <a:rPr lang="en-US" altLang="en-US" sz="2800" dirty="0" err="1"/>
              <a:t>Bloodstream→bone</a:t>
            </a:r>
            <a:r>
              <a:rPr lang="en-US" altLang="en-US" sz="2800" dirty="0"/>
              <a:t> </a:t>
            </a:r>
            <a:r>
              <a:rPr lang="en-US" altLang="en-US" sz="2800" dirty="0" err="1"/>
              <a:t>marrow→Hgb</a:t>
            </a:r>
            <a:endParaRPr lang="en-US" altLang="en-US" sz="2800" dirty="0"/>
          </a:p>
          <a:p>
            <a:pPr lvl="1" eaLnBrk="1" hangingPunct="1"/>
            <a:r>
              <a:rPr lang="en-US" altLang="en-US" sz="2800" dirty="0"/>
              <a:t>Extra stored in liver as </a:t>
            </a:r>
            <a:r>
              <a:rPr lang="en-US" altLang="en-US" sz="2800" i="1" dirty="0"/>
              <a:t>ferritin</a:t>
            </a:r>
            <a:endParaRPr lang="en-US" altLang="en-US" sz="2800" dirty="0"/>
          </a:p>
          <a:p>
            <a:pPr eaLnBrk="1" hangingPunct="1"/>
            <a:endParaRPr lang="en-US" altLang="en-US" dirty="0"/>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ACA91DF-0314-4C40-86A9-DDDF833976E6}"/>
              </a:ext>
            </a:extLst>
          </p:cNvPr>
          <p:cNvSpPr>
            <a:spLocks noGrp="1" noChangeArrowheads="1"/>
          </p:cNvSpPr>
          <p:nvPr>
            <p:ph type="title"/>
          </p:nvPr>
        </p:nvSpPr>
        <p:spPr/>
        <p:txBody>
          <a:bodyPr/>
          <a:lstStyle/>
          <a:p>
            <a:r>
              <a:rPr lang="en-US" altLang="en-US" dirty="0"/>
              <a:t>FERROUS SULFATE</a:t>
            </a:r>
          </a:p>
        </p:txBody>
      </p:sp>
      <p:sp>
        <p:nvSpPr>
          <p:cNvPr id="9219" name="Rectangle 3">
            <a:extLst>
              <a:ext uri="{FF2B5EF4-FFF2-40B4-BE49-F238E27FC236}">
                <a16:creationId xmlns:a16="http://schemas.microsoft.com/office/drawing/2014/main" id="{97B64499-501B-4A47-A030-3513AC82E6C0}"/>
              </a:ext>
            </a:extLst>
          </p:cNvPr>
          <p:cNvSpPr>
            <a:spLocks noGrp="1" noChangeArrowheads="1"/>
          </p:cNvSpPr>
          <p:nvPr>
            <p:ph type="body" idx="1"/>
          </p:nvPr>
        </p:nvSpPr>
        <p:spPr/>
        <p:txBody>
          <a:bodyPr>
            <a:normAutofit/>
          </a:bodyPr>
          <a:lstStyle/>
          <a:p>
            <a:pPr eaLnBrk="1" hangingPunct="1">
              <a:lnSpc>
                <a:spcPct val="90000"/>
              </a:lnSpc>
            </a:pPr>
            <a:r>
              <a:rPr lang="en-US" altLang="en-US" dirty="0"/>
              <a:t>Tablets or liquid, IM, IV</a:t>
            </a:r>
          </a:p>
          <a:p>
            <a:pPr lvl="1" eaLnBrk="1" hangingPunct="1">
              <a:lnSpc>
                <a:spcPct val="90000"/>
              </a:lnSpc>
            </a:pPr>
            <a:r>
              <a:rPr lang="en-US" altLang="en-US" u="sng" dirty="0"/>
              <a:t>Dose</a:t>
            </a:r>
            <a:r>
              <a:rPr lang="en-US" altLang="en-US" dirty="0"/>
              <a:t>:  300-325 mg/day</a:t>
            </a:r>
          </a:p>
          <a:p>
            <a:pPr eaLnBrk="1" hangingPunct="1">
              <a:lnSpc>
                <a:spcPct val="90000"/>
              </a:lnSpc>
            </a:pPr>
            <a:r>
              <a:rPr lang="en-US" altLang="en-US" dirty="0"/>
              <a:t>Take </a:t>
            </a:r>
            <a:r>
              <a:rPr lang="en-US" altLang="en-US" u="sng" dirty="0"/>
              <a:t>after</a:t>
            </a:r>
            <a:r>
              <a:rPr lang="en-US" altLang="en-US" dirty="0"/>
              <a:t> meals, take with Vit C</a:t>
            </a:r>
          </a:p>
          <a:p>
            <a:pPr eaLnBrk="1" hangingPunct="1">
              <a:lnSpc>
                <a:spcPct val="90000"/>
              </a:lnSpc>
            </a:pPr>
            <a:r>
              <a:rPr lang="en-US" altLang="en-US" dirty="0"/>
              <a:t>Give for 4 months after Hgb back to normal</a:t>
            </a:r>
          </a:p>
          <a:p>
            <a:pPr eaLnBrk="1" hangingPunct="1">
              <a:lnSpc>
                <a:spcPct val="90000"/>
              </a:lnSpc>
            </a:pPr>
            <a:r>
              <a:rPr lang="en-US" altLang="en-US" dirty="0"/>
              <a:t>Side effects:  constipation, tarry stools, epigastric distress, toxic Fe+ levels</a:t>
            </a:r>
          </a:p>
          <a:p>
            <a:pPr eaLnBrk="1" hangingPunct="1">
              <a:lnSpc>
                <a:spcPct val="90000"/>
              </a:lnSpc>
            </a:pPr>
            <a:r>
              <a:rPr lang="en-US" altLang="en-US" dirty="0"/>
              <a:t>May give prophylactically:</a:t>
            </a:r>
          </a:p>
          <a:p>
            <a:pPr lvl="1" eaLnBrk="1" hangingPunct="1">
              <a:lnSpc>
                <a:spcPct val="90000"/>
              </a:lnSpc>
            </a:pPr>
            <a:r>
              <a:rPr lang="en-US" altLang="en-US" dirty="0"/>
              <a:t>Pregnancy</a:t>
            </a:r>
          </a:p>
          <a:p>
            <a:pPr lvl="1" eaLnBrk="1" hangingPunct="1">
              <a:lnSpc>
                <a:spcPct val="90000"/>
              </a:lnSpc>
            </a:pPr>
            <a:r>
              <a:rPr lang="en-US" altLang="en-US" dirty="0"/>
              <a:t>Menorrhagia</a:t>
            </a:r>
          </a:p>
          <a:p>
            <a:pPr lvl="1" eaLnBrk="1" hangingPunct="1">
              <a:lnSpc>
                <a:spcPct val="90000"/>
              </a:lnSpc>
            </a:pPr>
            <a:endParaRPr lang="en-US" altLang="en-US" dirty="0"/>
          </a:p>
          <a:p>
            <a:pPr eaLnBrk="1" hangingPunct="1">
              <a:lnSpc>
                <a:spcPct val="90000"/>
              </a:lnSpc>
            </a:pPr>
            <a:endParaRPr lang="en-US" altLang="en-US" dirty="0"/>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06DC82E-C18D-4E36-A227-20030D2B776C}"/>
              </a:ext>
            </a:extLst>
          </p:cNvPr>
          <p:cNvSpPr>
            <a:spLocks noGrp="1" noChangeArrowheads="1"/>
          </p:cNvSpPr>
          <p:nvPr>
            <p:ph type="title"/>
          </p:nvPr>
        </p:nvSpPr>
        <p:spPr>
          <a:xfrm>
            <a:off x="838200" y="365126"/>
            <a:ext cx="10515600" cy="1079362"/>
          </a:xfrm>
        </p:spPr>
        <p:txBody>
          <a:bodyPr/>
          <a:lstStyle/>
          <a:p>
            <a:pPr eaLnBrk="1" hangingPunct="1"/>
            <a:r>
              <a:rPr lang="en-US" altLang="en-US" dirty="0"/>
              <a:t>Vitamin B-12 </a:t>
            </a:r>
          </a:p>
        </p:txBody>
      </p:sp>
      <p:sp>
        <p:nvSpPr>
          <p:cNvPr id="14339" name="Rectangle 3">
            <a:extLst>
              <a:ext uri="{FF2B5EF4-FFF2-40B4-BE49-F238E27FC236}">
                <a16:creationId xmlns:a16="http://schemas.microsoft.com/office/drawing/2014/main" id="{D96DB15D-2DBC-42B0-ABDA-D3282DDD7AEA}"/>
              </a:ext>
            </a:extLst>
          </p:cNvPr>
          <p:cNvSpPr>
            <a:spLocks noGrp="1" noChangeArrowheads="1"/>
          </p:cNvSpPr>
          <p:nvPr>
            <p:ph type="body" idx="1"/>
          </p:nvPr>
        </p:nvSpPr>
        <p:spPr>
          <a:xfrm>
            <a:off x="662609" y="1690688"/>
            <a:ext cx="10515600" cy="4648200"/>
          </a:xfrm>
        </p:spPr>
        <p:txBody>
          <a:bodyPr>
            <a:normAutofit/>
          </a:bodyPr>
          <a:lstStyle/>
          <a:p>
            <a:pPr eaLnBrk="1" hangingPunct="1">
              <a:lnSpc>
                <a:spcPct val="90000"/>
              </a:lnSpc>
            </a:pPr>
            <a:r>
              <a:rPr lang="en-US" altLang="en-US" dirty="0"/>
              <a:t>Vitamin B-12 (Cobalamin)</a:t>
            </a:r>
          </a:p>
          <a:p>
            <a:pPr lvl="1" eaLnBrk="1" hangingPunct="1">
              <a:lnSpc>
                <a:spcPct val="90000"/>
              </a:lnSpc>
            </a:pPr>
            <a:r>
              <a:rPr lang="en-US" altLang="en-US" sz="2800" dirty="0"/>
              <a:t>Necessary for proper maturation of RBCs</a:t>
            </a:r>
          </a:p>
          <a:p>
            <a:pPr lvl="1" eaLnBrk="1" hangingPunct="1">
              <a:lnSpc>
                <a:spcPct val="90000"/>
              </a:lnSpc>
            </a:pPr>
            <a:r>
              <a:rPr lang="en-US" altLang="en-US" sz="2800" dirty="0"/>
              <a:t>Deficiency = ↓ RBCs = ↓Hgb = </a:t>
            </a:r>
            <a:r>
              <a:rPr lang="en-US" altLang="en-US" sz="2800" dirty="0" err="1"/>
              <a:t>anaemia</a:t>
            </a:r>
            <a:endParaRPr lang="en-US" altLang="en-US" sz="2800" dirty="0"/>
          </a:p>
          <a:p>
            <a:pPr lvl="1" eaLnBrk="1" hangingPunct="1">
              <a:lnSpc>
                <a:spcPct val="90000"/>
              </a:lnSpc>
            </a:pPr>
            <a:r>
              <a:rPr lang="en-US" altLang="en-US" sz="2800" dirty="0"/>
              <a:t>“</a:t>
            </a:r>
            <a:r>
              <a:rPr lang="en-US" altLang="en-US" sz="2800" i="1" dirty="0"/>
              <a:t>Pernicious</a:t>
            </a:r>
            <a:r>
              <a:rPr lang="en-US" altLang="en-US" sz="2800" dirty="0"/>
              <a:t>” </a:t>
            </a:r>
            <a:r>
              <a:rPr lang="en-US" altLang="en-US" sz="2800" dirty="0" err="1"/>
              <a:t>Anaemia</a:t>
            </a:r>
            <a:endParaRPr lang="en-US" altLang="en-US" sz="2800" dirty="0"/>
          </a:p>
          <a:p>
            <a:pPr lvl="1" eaLnBrk="1" hangingPunct="1">
              <a:lnSpc>
                <a:spcPct val="90000"/>
              </a:lnSpc>
            </a:pPr>
            <a:r>
              <a:rPr lang="en-US" altLang="en-US" sz="2800" dirty="0"/>
              <a:t>Failure to absorb </a:t>
            </a:r>
            <a:r>
              <a:rPr lang="en-US" altLang="en-US" sz="2800" i="1" dirty="0"/>
              <a:t>cobalamin </a:t>
            </a:r>
            <a:r>
              <a:rPr lang="en-US" altLang="en-US" sz="2800" dirty="0"/>
              <a:t>from intestine due to lack of </a:t>
            </a:r>
            <a:r>
              <a:rPr lang="en-US" altLang="en-US" sz="2800" i="1" dirty="0"/>
              <a:t>intrinsic factor</a:t>
            </a:r>
          </a:p>
          <a:p>
            <a:pPr lvl="1" eaLnBrk="1" hangingPunct="1">
              <a:lnSpc>
                <a:spcPct val="90000"/>
              </a:lnSpc>
            </a:pPr>
            <a:r>
              <a:rPr lang="en-US" altLang="en-US" sz="2800" i="1" dirty="0"/>
              <a:t>VITAMIN B-12 (hydroxocobalamin) injections</a:t>
            </a:r>
            <a:r>
              <a:rPr lang="en-US" altLang="en-US" sz="2800" dirty="0"/>
              <a:t> 	given as replacement</a:t>
            </a:r>
          </a:p>
          <a:p>
            <a:pPr lvl="2" eaLnBrk="1" hangingPunct="1">
              <a:lnSpc>
                <a:spcPct val="90000"/>
              </a:lnSpc>
            </a:pPr>
            <a:r>
              <a:rPr lang="en-US" altLang="en-US" sz="2800" dirty="0"/>
              <a:t>1 mg 3 times weekly → 1 mg q 6-8 weeks</a:t>
            </a:r>
          </a:p>
          <a:p>
            <a:pPr lvl="1" eaLnBrk="1" hangingPunct="1">
              <a:lnSpc>
                <a:spcPct val="90000"/>
              </a:lnSpc>
            </a:pPr>
            <a:r>
              <a:rPr lang="en-US" altLang="en-US" sz="2800" dirty="0"/>
              <a:t>Life-long Rx may be required</a:t>
            </a:r>
            <a:endParaRPr lang="en-US" altLang="en-US" sz="2800" i="1" dirty="0"/>
          </a:p>
          <a:p>
            <a:pPr eaLnBrk="1" hangingPunct="1">
              <a:lnSpc>
                <a:spcPct val="90000"/>
              </a:lnSpc>
            </a:pPr>
            <a:endParaRPr lang="en-US" altLang="en-US" dirty="0"/>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62B97CE-F4FA-46D3-9843-D1104EF044E0}"/>
              </a:ext>
            </a:extLst>
          </p:cNvPr>
          <p:cNvSpPr>
            <a:spLocks noGrp="1" noChangeArrowheads="1"/>
          </p:cNvSpPr>
          <p:nvPr>
            <p:ph type="title"/>
          </p:nvPr>
        </p:nvSpPr>
        <p:spPr/>
        <p:txBody>
          <a:bodyPr/>
          <a:lstStyle/>
          <a:p>
            <a:pPr eaLnBrk="1" hangingPunct="1"/>
            <a:r>
              <a:rPr lang="en-US" altLang="en-US" dirty="0"/>
              <a:t>Folic Acid </a:t>
            </a:r>
          </a:p>
        </p:txBody>
      </p:sp>
      <p:sp>
        <p:nvSpPr>
          <p:cNvPr id="15363" name="Rectangle 3">
            <a:extLst>
              <a:ext uri="{FF2B5EF4-FFF2-40B4-BE49-F238E27FC236}">
                <a16:creationId xmlns:a16="http://schemas.microsoft.com/office/drawing/2014/main" id="{7FA18CF8-94B2-4EEA-BF43-66F2DD82E8F8}"/>
              </a:ext>
            </a:extLst>
          </p:cNvPr>
          <p:cNvSpPr>
            <a:spLocks noGrp="1" noChangeArrowheads="1"/>
          </p:cNvSpPr>
          <p:nvPr>
            <p:ph type="body" idx="1"/>
          </p:nvPr>
        </p:nvSpPr>
        <p:spPr>
          <a:xfrm>
            <a:off x="838199" y="1600200"/>
            <a:ext cx="10081591" cy="4419600"/>
          </a:xfrm>
        </p:spPr>
        <p:txBody>
          <a:bodyPr/>
          <a:lstStyle/>
          <a:p>
            <a:pPr eaLnBrk="1" hangingPunct="1">
              <a:lnSpc>
                <a:spcPct val="80000"/>
              </a:lnSpc>
            </a:pPr>
            <a:r>
              <a:rPr lang="en-US" altLang="en-US" dirty="0"/>
              <a:t>From animal and vegetable sources</a:t>
            </a:r>
          </a:p>
          <a:p>
            <a:pPr eaLnBrk="1" hangingPunct="1">
              <a:lnSpc>
                <a:spcPct val="80000"/>
              </a:lnSpc>
            </a:pPr>
            <a:r>
              <a:rPr lang="en-US" altLang="en-US" dirty="0"/>
              <a:t>Synthesized by bacteria</a:t>
            </a:r>
          </a:p>
          <a:p>
            <a:pPr eaLnBrk="1" hangingPunct="1">
              <a:lnSpc>
                <a:spcPct val="80000"/>
              </a:lnSpc>
            </a:pPr>
            <a:r>
              <a:rPr lang="en-US" altLang="en-US" dirty="0"/>
              <a:t>Necessary for maturation of RBCs</a:t>
            </a:r>
          </a:p>
          <a:p>
            <a:pPr eaLnBrk="1" hangingPunct="1">
              <a:lnSpc>
                <a:spcPct val="80000"/>
              </a:lnSpc>
            </a:pPr>
            <a:r>
              <a:rPr lang="en-US" altLang="en-US" dirty="0"/>
              <a:t>Malabsorption syndromes, pregnancy = 			deficiencies</a:t>
            </a:r>
          </a:p>
          <a:p>
            <a:pPr eaLnBrk="1" hangingPunct="1">
              <a:lnSpc>
                <a:spcPct val="80000"/>
              </a:lnSpc>
            </a:pPr>
            <a:r>
              <a:rPr lang="en-US" altLang="en-US" dirty="0"/>
              <a:t>PO route: may give together with Fe+</a:t>
            </a:r>
          </a:p>
          <a:p>
            <a:pPr lvl="1" eaLnBrk="1" hangingPunct="1">
              <a:lnSpc>
                <a:spcPct val="80000"/>
              </a:lnSpc>
            </a:pPr>
            <a:r>
              <a:rPr lang="en-US" altLang="en-US" dirty="0"/>
              <a:t>15 mg od</a:t>
            </a:r>
          </a:p>
          <a:p>
            <a:pPr lvl="1" eaLnBrk="1" hangingPunct="1">
              <a:lnSpc>
                <a:spcPct val="80000"/>
              </a:lnSpc>
            </a:pPr>
            <a:r>
              <a:rPr lang="en-US" altLang="en-US" dirty="0"/>
              <a:t>Prophylactic:  5 mg od</a:t>
            </a:r>
          </a:p>
          <a:p>
            <a:pPr eaLnBrk="1" hangingPunct="1">
              <a:lnSpc>
                <a:spcPct val="80000"/>
              </a:lnSpc>
            </a:pPr>
            <a:r>
              <a:rPr lang="en-US" altLang="en-US" dirty="0"/>
              <a:t>SC, IM, IV</a:t>
            </a:r>
          </a:p>
          <a:p>
            <a:pPr eaLnBrk="1" hangingPunct="1">
              <a:lnSpc>
                <a:spcPct val="80000"/>
              </a:lnSpc>
            </a:pPr>
            <a:r>
              <a:rPr lang="en-US" altLang="en-US" dirty="0"/>
              <a:t>C/I = uncorrected </a:t>
            </a:r>
            <a:r>
              <a:rPr lang="en-US" altLang="en-US" i="1" dirty="0"/>
              <a:t>pernicious</a:t>
            </a:r>
            <a:r>
              <a:rPr lang="en-US" altLang="en-US" dirty="0"/>
              <a:t> </a:t>
            </a:r>
            <a:r>
              <a:rPr lang="en-US" altLang="en-US" dirty="0" err="1"/>
              <a:t>anaemia</a:t>
            </a:r>
            <a:endParaRPr lang="en-US" altLang="en-US" dirty="0"/>
          </a:p>
          <a:p>
            <a:pPr eaLnBrk="1" hangingPunct="1">
              <a:lnSpc>
                <a:spcPct val="80000"/>
              </a:lnSpc>
            </a:pPr>
            <a:endParaRPr lang="en-US" altLang="en-US" dirty="0"/>
          </a:p>
          <a:p>
            <a:pPr eaLnBrk="1" hangingPunct="1">
              <a:lnSpc>
                <a:spcPct val="80000"/>
              </a:lnSpc>
            </a:pPr>
            <a:endParaRPr lang="en-US" altLang="en-US" dirty="0"/>
          </a:p>
          <a:p>
            <a:pPr eaLnBrk="1" hangingPunct="1">
              <a:lnSpc>
                <a:spcPct val="80000"/>
              </a:lnSpc>
            </a:pPr>
            <a:endParaRPr lang="en-US" altLang="en-US" dirty="0"/>
          </a:p>
          <a:p>
            <a:pPr eaLnBrk="1" hangingPunct="1">
              <a:lnSpc>
                <a:spcPct val="80000"/>
              </a:lnSpc>
            </a:pPr>
            <a:endParaRPr lang="en-US" altLang="en-US" dirty="0"/>
          </a:p>
          <a:p>
            <a:pPr lvl="1" eaLnBrk="1" hangingPunct="1">
              <a:lnSpc>
                <a:spcPct val="80000"/>
              </a:lnSpc>
            </a:pPr>
            <a:endParaRPr lang="en-US" altLang="en-US" dirty="0"/>
          </a:p>
          <a:p>
            <a:pPr eaLnBrk="1" hangingPunct="1">
              <a:lnSpc>
                <a:spcPct val="80000"/>
              </a:lnSpc>
            </a:pPr>
            <a:endParaRPr lang="en-US" altLang="en-US" dirty="0"/>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7BE9D64-DCAA-421A-A63B-CA989FC9ADE1}"/>
              </a:ext>
            </a:extLst>
          </p:cNvPr>
          <p:cNvSpPr>
            <a:spLocks noGrp="1" noChangeArrowheads="1"/>
          </p:cNvSpPr>
          <p:nvPr>
            <p:ph type="title"/>
          </p:nvPr>
        </p:nvSpPr>
        <p:spPr/>
        <p:txBody>
          <a:bodyPr/>
          <a:lstStyle/>
          <a:p>
            <a:pPr eaLnBrk="1" hangingPunct="1"/>
            <a:r>
              <a:rPr lang="en-US" altLang="en-US"/>
              <a:t>Nursing Considerations</a:t>
            </a:r>
          </a:p>
        </p:txBody>
      </p:sp>
      <p:sp>
        <p:nvSpPr>
          <p:cNvPr id="18435" name="Rectangle 3">
            <a:extLst>
              <a:ext uri="{FF2B5EF4-FFF2-40B4-BE49-F238E27FC236}">
                <a16:creationId xmlns:a16="http://schemas.microsoft.com/office/drawing/2014/main" id="{99705C14-8A8C-4235-AD81-57D125F7E7AC}"/>
              </a:ext>
            </a:extLst>
          </p:cNvPr>
          <p:cNvSpPr>
            <a:spLocks noGrp="1" noChangeArrowheads="1"/>
          </p:cNvSpPr>
          <p:nvPr>
            <p:ph type="body" idx="1"/>
          </p:nvPr>
        </p:nvSpPr>
        <p:spPr>
          <a:xfrm>
            <a:off x="838199" y="1600200"/>
            <a:ext cx="10041835" cy="4419600"/>
          </a:xfrm>
        </p:spPr>
        <p:txBody>
          <a:bodyPr/>
          <a:lstStyle/>
          <a:p>
            <a:pPr eaLnBrk="1" hangingPunct="1"/>
            <a:r>
              <a:rPr lang="en-US" altLang="en-US" dirty="0"/>
              <a:t>Assess for signs of </a:t>
            </a:r>
            <a:r>
              <a:rPr lang="en-US" altLang="en-US" dirty="0" err="1"/>
              <a:t>anaemia</a:t>
            </a:r>
            <a:r>
              <a:rPr lang="en-US" altLang="en-US" dirty="0"/>
              <a:t>:</a:t>
            </a:r>
          </a:p>
          <a:p>
            <a:pPr lvl="1" eaLnBrk="1" hangingPunct="1"/>
            <a:r>
              <a:rPr lang="en-US" altLang="en-US" dirty="0"/>
              <a:t>Weakness, fatigue, </a:t>
            </a:r>
            <a:r>
              <a:rPr lang="en-US" altLang="en-US" dirty="0" err="1"/>
              <a:t>dyspnoea</a:t>
            </a:r>
            <a:endParaRPr lang="en-US" altLang="en-US" dirty="0"/>
          </a:p>
          <a:p>
            <a:pPr eaLnBrk="1" hangingPunct="1"/>
            <a:r>
              <a:rPr lang="en-US" altLang="en-US" dirty="0"/>
              <a:t>Monitor lab values (Hgb)</a:t>
            </a:r>
          </a:p>
          <a:p>
            <a:pPr eaLnBrk="1" hangingPunct="1"/>
            <a:r>
              <a:rPr lang="en-US" altLang="en-US" dirty="0"/>
              <a:t>Encourage iron-rich diet</a:t>
            </a:r>
          </a:p>
          <a:p>
            <a:pPr eaLnBrk="1" hangingPunct="1"/>
            <a:r>
              <a:rPr lang="en-US" altLang="en-US" dirty="0"/>
              <a:t>Advise to watch for dark green/black stools</a:t>
            </a:r>
          </a:p>
          <a:p>
            <a:pPr eaLnBrk="1" hangingPunct="1"/>
            <a:r>
              <a:rPr lang="en-US" altLang="en-US" dirty="0"/>
              <a:t>Some liquid iron preparations may stain teeth</a:t>
            </a:r>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BFFD-0612-4371-B270-0882C5976066}"/>
              </a:ext>
            </a:extLst>
          </p:cNvPr>
          <p:cNvSpPr>
            <a:spLocks noGrp="1"/>
          </p:cNvSpPr>
          <p:nvPr>
            <p:ph type="ctrTitle"/>
          </p:nvPr>
        </p:nvSpPr>
        <p:spPr/>
        <p:txBody>
          <a:bodyPr/>
          <a:lstStyle/>
          <a:p>
            <a:r>
              <a:rPr lang="en-US" dirty="0"/>
              <a:t>DIURETICS</a:t>
            </a:r>
          </a:p>
        </p:txBody>
      </p:sp>
      <p:sp>
        <p:nvSpPr>
          <p:cNvPr id="3" name="Subtitle 2">
            <a:extLst>
              <a:ext uri="{FF2B5EF4-FFF2-40B4-BE49-F238E27FC236}">
                <a16:creationId xmlns:a16="http://schemas.microsoft.com/office/drawing/2014/main" id="{8D1C6C55-3FD7-4DB8-91C2-57A3DF99A8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18665924"/>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409" y="120427"/>
            <a:ext cx="10515600" cy="1000036"/>
          </a:xfrm>
        </p:spPr>
        <p:txBody>
          <a:bodyPr>
            <a:normAutofit/>
          </a:bodyPr>
          <a:lstStyle/>
          <a:p>
            <a:pPr lvl="0" algn="ctr"/>
            <a:r>
              <a:rPr lang="en-US" dirty="0"/>
              <a:t>DIURETICS</a:t>
            </a:r>
          </a:p>
        </p:txBody>
      </p:sp>
      <p:sp>
        <p:nvSpPr>
          <p:cNvPr id="3" name="Content Placeholder 2"/>
          <p:cNvSpPr>
            <a:spLocks noGrp="1"/>
          </p:cNvSpPr>
          <p:nvPr>
            <p:ph idx="1"/>
          </p:nvPr>
        </p:nvSpPr>
        <p:spPr>
          <a:xfrm>
            <a:off x="580622" y="1537252"/>
            <a:ext cx="10515600" cy="5320748"/>
          </a:xfrm>
        </p:spPr>
        <p:txBody>
          <a:bodyPr>
            <a:normAutofit/>
          </a:bodyPr>
          <a:lstStyle/>
          <a:p>
            <a:r>
              <a:rPr lang="en-US" dirty="0"/>
              <a:t>Drugs that increase the volume of urine produced by promoting excretion of salts and water.</a:t>
            </a:r>
          </a:p>
          <a:p>
            <a:r>
              <a:rPr lang="en-US" dirty="0"/>
              <a:t>Goal of diuretic therapy is to reduce ECF volume in order to lower blood pressure or rid the body of excess interstitial fluid (edema). </a:t>
            </a:r>
          </a:p>
          <a:p>
            <a:r>
              <a:rPr lang="en-US" dirty="0"/>
              <a:t>They are classified into:</a:t>
            </a:r>
          </a:p>
          <a:p>
            <a:pPr lvl="1"/>
            <a:r>
              <a:rPr lang="en-US" dirty="0"/>
              <a:t>Thiazides diuretics</a:t>
            </a:r>
          </a:p>
          <a:p>
            <a:pPr lvl="1"/>
            <a:r>
              <a:rPr lang="en-US" sz="2400" dirty="0">
                <a:latin typeface="+mn-lt"/>
              </a:rPr>
              <a:t>High ceiling</a:t>
            </a:r>
            <a:r>
              <a:rPr lang="en-GB" sz="2400" dirty="0">
                <a:latin typeface="+mn-lt"/>
              </a:rPr>
              <a:t> /</a:t>
            </a:r>
            <a:r>
              <a:rPr lang="en-US" sz="2400" dirty="0">
                <a:latin typeface="+mn-lt"/>
              </a:rPr>
              <a:t>Loop Diuretics </a:t>
            </a:r>
          </a:p>
          <a:p>
            <a:pPr lvl="1"/>
            <a:r>
              <a:rPr lang="en-US" dirty="0"/>
              <a:t>potassium</a:t>
            </a:r>
            <a:r>
              <a:rPr lang="en-US" sz="2400" dirty="0">
                <a:latin typeface="+mn-lt"/>
              </a:rPr>
              <a:t> sparing</a:t>
            </a:r>
          </a:p>
          <a:p>
            <a:pPr lvl="1"/>
            <a:r>
              <a:rPr lang="en-US" dirty="0"/>
              <a:t>Osmotic Diuretics</a:t>
            </a:r>
          </a:p>
          <a:p>
            <a:pPr lvl="1"/>
            <a:r>
              <a:rPr lang="en-US" sz="2400" dirty="0">
                <a:latin typeface="+mn-lt"/>
              </a:rPr>
              <a:t>Carbonic Anhydrase Inhibitors</a:t>
            </a:r>
            <a:endParaRPr lang="en-US" dirty="0"/>
          </a:p>
        </p:txBody>
      </p:sp>
    </p:spTree>
    <p:extLst>
      <p:ext uri="{BB962C8B-B14F-4D97-AF65-F5344CB8AC3E}">
        <p14:creationId xmlns:p14="http://schemas.microsoft.com/office/powerpoint/2010/main" val="745328758"/>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2015E-A058-46FE-9CE2-0BDEF4641611}"/>
              </a:ext>
            </a:extLst>
          </p:cNvPr>
          <p:cNvSpPr>
            <a:spLocks noGrp="1"/>
          </p:cNvSpPr>
          <p:nvPr>
            <p:ph type="title"/>
          </p:nvPr>
        </p:nvSpPr>
        <p:spPr/>
        <p:txBody>
          <a:bodyPr/>
          <a:lstStyle/>
          <a:p>
            <a:r>
              <a:rPr lang="en-US" dirty="0"/>
              <a:t>Thiazide Diuretics (Most widely prescribed)</a:t>
            </a:r>
          </a:p>
        </p:txBody>
      </p:sp>
      <p:sp>
        <p:nvSpPr>
          <p:cNvPr id="3" name="Content Placeholder 2">
            <a:extLst>
              <a:ext uri="{FF2B5EF4-FFF2-40B4-BE49-F238E27FC236}">
                <a16:creationId xmlns:a16="http://schemas.microsoft.com/office/drawing/2014/main" id="{E5C340E1-7716-4F93-8229-04F0B6009971}"/>
              </a:ext>
            </a:extLst>
          </p:cNvPr>
          <p:cNvSpPr>
            <a:spLocks noGrp="1"/>
          </p:cNvSpPr>
          <p:nvPr>
            <p:ph idx="1"/>
          </p:nvPr>
        </p:nvSpPr>
        <p:spPr/>
        <p:txBody>
          <a:bodyPr>
            <a:normAutofit/>
          </a:bodyPr>
          <a:lstStyle/>
          <a:p>
            <a:pPr lvl="0"/>
            <a:r>
              <a:rPr lang="en-GB" dirty="0"/>
              <a:t>Chlorothiazide (</a:t>
            </a:r>
            <a:r>
              <a:rPr lang="en-GB" dirty="0" err="1"/>
              <a:t>diuril</a:t>
            </a:r>
            <a:r>
              <a:rPr lang="en-GB" dirty="0"/>
              <a:t>) – (tabs, oral suspension, </a:t>
            </a:r>
            <a:r>
              <a:rPr lang="en-GB" dirty="0" err="1"/>
              <a:t>inj</a:t>
            </a:r>
            <a:r>
              <a:rPr lang="en-GB" dirty="0"/>
              <a:t>), tabs</a:t>
            </a:r>
            <a:endParaRPr lang="en-US" dirty="0"/>
          </a:p>
          <a:p>
            <a:pPr lvl="0"/>
            <a:r>
              <a:rPr lang="en-GB" dirty="0"/>
              <a:t>Hydrochlorothiazide(HCTZ)  – caps, tabs, oral </a:t>
            </a:r>
            <a:r>
              <a:rPr lang="en-GB" dirty="0" err="1"/>
              <a:t>soln</a:t>
            </a:r>
            <a:r>
              <a:rPr lang="en-GB" dirty="0"/>
              <a:t>, </a:t>
            </a:r>
            <a:endParaRPr lang="en-US" dirty="0"/>
          </a:p>
          <a:p>
            <a:pPr lvl="0"/>
            <a:r>
              <a:rPr lang="en-GB" dirty="0" err="1"/>
              <a:t>Hydroflumethiazide</a:t>
            </a:r>
            <a:r>
              <a:rPr lang="en-GB" dirty="0"/>
              <a:t> (</a:t>
            </a:r>
            <a:r>
              <a:rPr lang="en-GB" dirty="0" err="1"/>
              <a:t>diucardin</a:t>
            </a:r>
            <a:r>
              <a:rPr lang="en-GB" dirty="0"/>
              <a:t>, </a:t>
            </a:r>
            <a:r>
              <a:rPr lang="en-GB" dirty="0" err="1"/>
              <a:t>saluron</a:t>
            </a:r>
            <a:r>
              <a:rPr lang="en-GB" dirty="0"/>
              <a:t>) </a:t>
            </a:r>
          </a:p>
          <a:p>
            <a:pPr lvl="0"/>
            <a:r>
              <a:rPr lang="en-GB" dirty="0" err="1"/>
              <a:t>cyclothiazide</a:t>
            </a:r>
            <a:r>
              <a:rPr lang="en-GB" dirty="0"/>
              <a:t>, </a:t>
            </a:r>
            <a:endParaRPr lang="en-US" dirty="0"/>
          </a:p>
          <a:p>
            <a:pPr lvl="0"/>
            <a:r>
              <a:rPr lang="en-GB" dirty="0"/>
              <a:t>indapamide (</a:t>
            </a:r>
            <a:r>
              <a:rPr lang="en-GB" dirty="0" err="1"/>
              <a:t>lozide</a:t>
            </a:r>
            <a:r>
              <a:rPr lang="en-GB" dirty="0"/>
              <a:t>, </a:t>
            </a:r>
            <a:r>
              <a:rPr lang="en-GB" dirty="0" err="1"/>
              <a:t>lozol</a:t>
            </a:r>
            <a:r>
              <a:rPr lang="en-GB" dirty="0"/>
              <a:t>) - tabs, - 14 to 18hrs</a:t>
            </a:r>
            <a:endParaRPr lang="en-US" dirty="0"/>
          </a:p>
          <a:p>
            <a:pPr lvl="0"/>
            <a:r>
              <a:rPr lang="en-GB" dirty="0"/>
              <a:t>metolazone; thiazide like quinazoline derivative</a:t>
            </a:r>
            <a:endParaRPr lang="en-US" dirty="0"/>
          </a:p>
          <a:p>
            <a:pPr lvl="0"/>
            <a:r>
              <a:rPr lang="en-GB" dirty="0" err="1"/>
              <a:t>Methylclothiazide</a:t>
            </a:r>
            <a:r>
              <a:rPr lang="en-GB" dirty="0"/>
              <a:t> (</a:t>
            </a:r>
            <a:r>
              <a:rPr lang="en-GB" dirty="0" err="1"/>
              <a:t>aquatensen</a:t>
            </a:r>
            <a:r>
              <a:rPr lang="en-GB" dirty="0"/>
              <a:t>)</a:t>
            </a:r>
            <a:endParaRPr lang="en-US" dirty="0"/>
          </a:p>
          <a:p>
            <a:r>
              <a:rPr lang="en-GB" dirty="0"/>
              <a:t>NB/  They elicit a weaker diuretic response compared to the loop </a:t>
            </a:r>
            <a:endParaRPr lang="en-US" dirty="0"/>
          </a:p>
          <a:p>
            <a:endParaRPr lang="en-US" dirty="0"/>
          </a:p>
        </p:txBody>
      </p:sp>
    </p:spTree>
    <p:extLst>
      <p:ext uri="{BB962C8B-B14F-4D97-AF65-F5344CB8AC3E}">
        <p14:creationId xmlns:p14="http://schemas.microsoft.com/office/powerpoint/2010/main" val="1845968438"/>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40" y="146185"/>
            <a:ext cx="10515600" cy="793973"/>
          </a:xfrm>
        </p:spPr>
        <p:txBody>
          <a:bodyPr/>
          <a:lstStyle/>
          <a:p>
            <a:r>
              <a:rPr lang="en-US" b="1" i="1" dirty="0" err="1"/>
              <a:t>Pharmacodynamic</a:t>
            </a:r>
            <a:endParaRPr lang="en-US" dirty="0"/>
          </a:p>
        </p:txBody>
      </p:sp>
      <p:sp>
        <p:nvSpPr>
          <p:cNvPr id="3" name="Content Placeholder 2"/>
          <p:cNvSpPr>
            <a:spLocks noGrp="1"/>
          </p:cNvSpPr>
          <p:nvPr>
            <p:ph idx="1"/>
          </p:nvPr>
        </p:nvSpPr>
        <p:spPr>
          <a:xfrm>
            <a:off x="838200" y="1287887"/>
            <a:ext cx="10515600" cy="5447764"/>
          </a:xfrm>
        </p:spPr>
        <p:txBody>
          <a:bodyPr/>
          <a:lstStyle/>
          <a:p>
            <a:r>
              <a:rPr lang="en-US" sz="3200" dirty="0"/>
              <a:t>Increases sodium and water excretion by  inhibiting sodium  and chloride reabsorption in the distal convoluted tubule (DCT); Increase the excretion  of K and Mg, but reduce Ca excretion (may cause hypercalcemia).</a:t>
            </a:r>
          </a:p>
          <a:p>
            <a:r>
              <a:rPr lang="en-US" sz="3200" dirty="0" err="1"/>
              <a:t>Metolazone</a:t>
            </a:r>
            <a:r>
              <a:rPr lang="en-US" sz="3200" dirty="0"/>
              <a:t> – same as above but in the ascending loop of </a:t>
            </a:r>
            <a:r>
              <a:rPr lang="en-US" sz="3200" dirty="0" err="1"/>
              <a:t>henle</a:t>
            </a:r>
            <a:endParaRPr lang="en-US" sz="3200" dirty="0"/>
          </a:p>
          <a:p>
            <a:r>
              <a:rPr lang="en-US" sz="3200" dirty="0"/>
              <a:t>Indapamide has a </a:t>
            </a:r>
            <a:r>
              <a:rPr lang="en-US" sz="3200" dirty="0" err="1"/>
              <a:t>vasodilating</a:t>
            </a:r>
            <a:r>
              <a:rPr lang="en-US" sz="3200" dirty="0"/>
              <a:t> effect that may result in calcium channel blocking agent.</a:t>
            </a:r>
          </a:p>
          <a:p>
            <a:endParaRPr lang="en-US" dirty="0"/>
          </a:p>
        </p:txBody>
      </p:sp>
    </p:spTree>
    <p:extLst>
      <p:ext uri="{BB962C8B-B14F-4D97-AF65-F5344CB8AC3E}">
        <p14:creationId xmlns:p14="http://schemas.microsoft.com/office/powerpoint/2010/main" val="3375085560"/>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i="1" dirty="0"/>
              <a:t>Indication</a:t>
            </a:r>
            <a:br>
              <a:rPr lang="en-US" dirty="0"/>
            </a:br>
            <a:r>
              <a:rPr lang="en-GB" dirty="0"/>
              <a:t>Hypertension (1st line therapy for mild to moderate HTN). </a:t>
            </a:r>
            <a:endParaRPr lang="en-US" dirty="0"/>
          </a:p>
          <a:p>
            <a:pPr lvl="0"/>
            <a:r>
              <a:rPr lang="en-GB" dirty="0" err="1"/>
              <a:t>Edema</a:t>
            </a:r>
            <a:r>
              <a:rPr lang="en-GB" dirty="0"/>
              <a:t> - In combination with loop diuretics. </a:t>
            </a:r>
            <a:endParaRPr lang="en-US" dirty="0"/>
          </a:p>
          <a:p>
            <a:pPr lvl="0"/>
            <a:r>
              <a:rPr lang="en-GB" dirty="0"/>
              <a:t>Adjunct to treat </a:t>
            </a:r>
            <a:r>
              <a:rPr lang="en-GB" dirty="0" err="1"/>
              <a:t>edema</a:t>
            </a:r>
            <a:r>
              <a:rPr lang="en-GB" dirty="0"/>
              <a:t> caused by cirrhosis, corticosteroids, </a:t>
            </a:r>
            <a:r>
              <a:rPr lang="en-GB" dirty="0" err="1"/>
              <a:t>estrogen</a:t>
            </a:r>
            <a:r>
              <a:rPr lang="en-GB" dirty="0"/>
              <a:t>, HF or renal disorders – HCTZ</a:t>
            </a:r>
            <a:endParaRPr lang="en-US" dirty="0"/>
          </a:p>
          <a:p>
            <a:pPr lvl="0"/>
            <a:r>
              <a:rPr lang="en-GB" dirty="0"/>
              <a:t>Management of </a:t>
            </a:r>
            <a:r>
              <a:rPr lang="en-GB" dirty="0" err="1"/>
              <a:t>nephrotic</a:t>
            </a:r>
            <a:r>
              <a:rPr lang="en-GB" dirty="0"/>
              <a:t> syndrome - </a:t>
            </a:r>
            <a:r>
              <a:rPr lang="en-GB" dirty="0" err="1"/>
              <a:t>metolazone</a:t>
            </a:r>
            <a:endParaRPr lang="en-US" dirty="0"/>
          </a:p>
          <a:p>
            <a:endParaRPr lang="en-US" dirty="0"/>
          </a:p>
        </p:txBody>
      </p:sp>
    </p:spTree>
    <p:extLst>
      <p:ext uri="{BB962C8B-B14F-4D97-AF65-F5344CB8AC3E}">
        <p14:creationId xmlns:p14="http://schemas.microsoft.com/office/powerpoint/2010/main" val="3209859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a:extLst>
              <a:ext uri="{FF2B5EF4-FFF2-40B4-BE49-F238E27FC236}">
                <a16:creationId xmlns:a16="http://schemas.microsoft.com/office/drawing/2014/main" id="{C83D5FA9-A398-4A9E-BA3B-D6BAF27950BE}"/>
              </a:ext>
            </a:extLst>
          </p:cNvPr>
          <p:cNvSpPr>
            <a:spLocks noGrp="1" noChangeArrowheads="1"/>
          </p:cNvSpPr>
          <p:nvPr>
            <p:ph type="title"/>
          </p:nvPr>
        </p:nvSpPr>
        <p:spPr/>
        <p:txBody>
          <a:bodyPr/>
          <a:lstStyle/>
          <a:p>
            <a:r>
              <a:rPr lang="en-US" altLang="en-US"/>
              <a:t>Drug-Receptor interactions</a:t>
            </a:r>
          </a:p>
        </p:txBody>
      </p:sp>
      <p:sp>
        <p:nvSpPr>
          <p:cNvPr id="621571" name="Rectangle 3">
            <a:extLst>
              <a:ext uri="{FF2B5EF4-FFF2-40B4-BE49-F238E27FC236}">
                <a16:creationId xmlns:a16="http://schemas.microsoft.com/office/drawing/2014/main" id="{830C685D-BC08-49F6-AEBD-6AD0F6BED237}"/>
              </a:ext>
            </a:extLst>
          </p:cNvPr>
          <p:cNvSpPr>
            <a:spLocks noGrp="1" noChangeArrowheads="1"/>
          </p:cNvSpPr>
          <p:nvPr>
            <p:ph type="body" idx="1"/>
          </p:nvPr>
        </p:nvSpPr>
        <p:spPr/>
        <p:txBody>
          <a:bodyPr/>
          <a:lstStyle/>
          <a:p>
            <a:r>
              <a:rPr lang="en-US" altLang="en-US"/>
              <a:t>A receptor is the active site of a cell or tissue that can be occupied by a drug and result in a pharmacologic response</a:t>
            </a:r>
          </a:p>
          <a:p>
            <a:r>
              <a:rPr lang="en-US" altLang="en-US"/>
              <a:t>Can be cellular protein, enzymes, carbohydrates or lipids</a:t>
            </a:r>
          </a:p>
          <a:p>
            <a:r>
              <a:rPr lang="en-US" altLang="en-US"/>
              <a:t>Drug cannot create a new function in a cell, but can only modify existing cell function</a:t>
            </a:r>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287" y="120426"/>
            <a:ext cx="10515600" cy="922763"/>
          </a:xfrm>
        </p:spPr>
        <p:txBody>
          <a:bodyPr>
            <a:normAutofit fontScale="90000"/>
          </a:bodyPr>
          <a:lstStyle/>
          <a:p>
            <a:r>
              <a:rPr lang="en-US" sz="3600" b="1" i="1" dirty="0">
                <a:latin typeface="+mn-lt"/>
              </a:rPr>
              <a:t>Side effects</a:t>
            </a:r>
            <a:br>
              <a:rPr lang="en-US" sz="3600" dirty="0">
                <a:latin typeface="+mn-lt"/>
              </a:rPr>
            </a:br>
            <a:endParaRPr lang="en-US" sz="3600" dirty="0">
              <a:latin typeface="+mn-lt"/>
            </a:endParaRPr>
          </a:p>
        </p:txBody>
      </p:sp>
      <p:sp>
        <p:nvSpPr>
          <p:cNvPr id="3" name="Content Placeholder 2"/>
          <p:cNvSpPr>
            <a:spLocks noGrp="1"/>
          </p:cNvSpPr>
          <p:nvPr>
            <p:ph idx="1"/>
          </p:nvPr>
        </p:nvSpPr>
        <p:spPr>
          <a:xfrm>
            <a:off x="838200" y="1262130"/>
            <a:ext cx="10515600" cy="5595870"/>
          </a:xfrm>
        </p:spPr>
        <p:txBody>
          <a:bodyPr/>
          <a:lstStyle/>
          <a:p>
            <a:pPr marL="0" indent="0">
              <a:buNone/>
            </a:pPr>
            <a:r>
              <a:rPr lang="en-US" sz="3200" b="1" dirty="0"/>
              <a:t>Depletions</a:t>
            </a:r>
            <a:r>
              <a:rPr lang="en-US" sz="3200" dirty="0"/>
              <a:t>:    hypokalemia (K supplements - </a:t>
            </a:r>
            <a:r>
              <a:rPr lang="en-US" sz="3200" dirty="0" err="1"/>
              <a:t>KcL</a:t>
            </a:r>
            <a:r>
              <a:rPr lang="en-US" sz="3200" dirty="0"/>
              <a:t>); hyponatremia; hypovolemia;</a:t>
            </a:r>
          </a:p>
          <a:p>
            <a:pPr marL="0" indent="0">
              <a:buNone/>
            </a:pPr>
            <a:br>
              <a:rPr lang="en-US" sz="3200" dirty="0"/>
            </a:br>
            <a:r>
              <a:rPr lang="en-US" sz="3200" b="1" dirty="0"/>
              <a:t>Retentions</a:t>
            </a:r>
            <a:r>
              <a:rPr lang="en-US" sz="3200" dirty="0"/>
              <a:t>: </a:t>
            </a:r>
            <a:r>
              <a:rPr lang="en-US" sz="3200" dirty="0" err="1"/>
              <a:t>Hyperuricemia</a:t>
            </a:r>
            <a:r>
              <a:rPr lang="en-US" sz="3200" dirty="0"/>
              <a:t> due to enhanced </a:t>
            </a:r>
            <a:r>
              <a:rPr lang="en-US" sz="3200" dirty="0" err="1"/>
              <a:t>urate</a:t>
            </a:r>
            <a:r>
              <a:rPr lang="en-US" sz="3200" dirty="0"/>
              <a:t> </a:t>
            </a:r>
            <a:r>
              <a:rPr lang="en-US" sz="3200" dirty="0" err="1"/>
              <a:t>reaborption</a:t>
            </a:r>
            <a:r>
              <a:rPr lang="en-US" sz="3200" dirty="0"/>
              <a:t> and hypercalcemia due to enhanced Ca</a:t>
            </a:r>
            <a:r>
              <a:rPr lang="en-US" sz="3200" baseline="30000" dirty="0"/>
              <a:t>++</a:t>
            </a:r>
            <a:r>
              <a:rPr lang="en-US" sz="3200" dirty="0"/>
              <a:t> reabsorption</a:t>
            </a:r>
          </a:p>
          <a:p>
            <a:endParaRPr lang="en-US" dirty="0"/>
          </a:p>
        </p:txBody>
      </p:sp>
    </p:spTree>
    <p:extLst>
      <p:ext uri="{BB962C8B-B14F-4D97-AF65-F5344CB8AC3E}">
        <p14:creationId xmlns:p14="http://schemas.microsoft.com/office/powerpoint/2010/main" val="890361572"/>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36" y="159063"/>
            <a:ext cx="10515600" cy="1325563"/>
          </a:xfrm>
        </p:spPr>
        <p:txBody>
          <a:bodyPr/>
          <a:lstStyle/>
          <a:p>
            <a:r>
              <a:rPr lang="en-US" dirty="0"/>
              <a:t>Side effects </a:t>
            </a:r>
            <a:r>
              <a:rPr lang="en-US" dirty="0" err="1"/>
              <a:t>cont</a:t>
            </a:r>
            <a:r>
              <a:rPr lang="en-US" dirty="0"/>
              <a:t>’</a:t>
            </a:r>
          </a:p>
        </p:txBody>
      </p:sp>
      <p:sp>
        <p:nvSpPr>
          <p:cNvPr id="3" name="Content Placeholder 2"/>
          <p:cNvSpPr>
            <a:spLocks noGrp="1"/>
          </p:cNvSpPr>
          <p:nvPr>
            <p:ph idx="1"/>
          </p:nvPr>
        </p:nvSpPr>
        <p:spPr>
          <a:xfrm>
            <a:off x="838200" y="1484626"/>
            <a:ext cx="10515600" cy="5122236"/>
          </a:xfrm>
        </p:spPr>
        <p:txBody>
          <a:bodyPr/>
          <a:lstStyle/>
          <a:p>
            <a:r>
              <a:rPr lang="en-US" sz="3200" dirty="0"/>
              <a:t>Metabolic alkalosis (</a:t>
            </a:r>
            <a:r>
              <a:rPr lang="en-US" sz="3200" dirty="0" err="1"/>
              <a:t>hypochloremic</a:t>
            </a:r>
            <a:r>
              <a:rPr lang="en-US" sz="3200" dirty="0"/>
              <a:t>), orthostatic hypotension.</a:t>
            </a:r>
            <a:br>
              <a:rPr lang="en-US" sz="3200" dirty="0"/>
            </a:br>
            <a:r>
              <a:rPr lang="en-US" sz="3200" dirty="0"/>
              <a:t>Metabolic: hyperglycemia (insulin resistance); hyperlipidemia.</a:t>
            </a:r>
            <a:br>
              <a:rPr lang="en-US" sz="3200" dirty="0"/>
            </a:br>
            <a:r>
              <a:rPr lang="en-US" sz="3200" dirty="0"/>
              <a:t>Hypersensitivity (fever, rash, purpura, anaphylaxis); interstitial nephritis.</a:t>
            </a:r>
          </a:p>
          <a:p>
            <a:r>
              <a:rPr lang="en-GB" sz="3200" dirty="0"/>
              <a:t>Photosensitivity</a:t>
            </a:r>
            <a:endParaRPr lang="en-US" sz="3200" dirty="0"/>
          </a:p>
          <a:p>
            <a:endParaRPr lang="en-US" dirty="0"/>
          </a:p>
        </p:txBody>
      </p:sp>
    </p:spTree>
    <p:extLst>
      <p:ext uri="{BB962C8B-B14F-4D97-AF65-F5344CB8AC3E}">
        <p14:creationId xmlns:p14="http://schemas.microsoft.com/office/powerpoint/2010/main" val="1219176655"/>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287" y="1"/>
            <a:ext cx="10515600" cy="940158"/>
          </a:xfrm>
        </p:spPr>
        <p:txBody>
          <a:bodyPr>
            <a:normAutofit fontScale="90000"/>
          </a:bodyPr>
          <a:lstStyle/>
          <a:p>
            <a:r>
              <a:rPr lang="en-GB" b="1" i="1" dirty="0">
                <a:latin typeface="+mn-lt"/>
              </a:rPr>
              <a:t>Contraindication</a:t>
            </a:r>
            <a:br>
              <a:rPr lang="en-US" dirty="0">
                <a:latin typeface="+mn-lt"/>
              </a:rPr>
            </a:br>
            <a:endParaRPr lang="en-US" dirty="0">
              <a:latin typeface="+mn-lt"/>
            </a:endParaRPr>
          </a:p>
        </p:txBody>
      </p:sp>
      <p:sp>
        <p:nvSpPr>
          <p:cNvPr id="3" name="Content Placeholder 2"/>
          <p:cNvSpPr>
            <a:spLocks noGrp="1"/>
          </p:cNvSpPr>
          <p:nvPr>
            <p:ph idx="1"/>
          </p:nvPr>
        </p:nvSpPr>
        <p:spPr>
          <a:xfrm>
            <a:off x="399245" y="1210614"/>
            <a:ext cx="10954555" cy="5499279"/>
          </a:xfrm>
        </p:spPr>
        <p:txBody>
          <a:bodyPr>
            <a:normAutofit fontScale="92500" lnSpcReduction="10000"/>
          </a:bodyPr>
          <a:lstStyle/>
          <a:p>
            <a:pPr lvl="0"/>
            <a:r>
              <a:rPr lang="en-GB" dirty="0"/>
              <a:t>Anuria - HCTZ</a:t>
            </a:r>
            <a:endParaRPr lang="en-US" dirty="0"/>
          </a:p>
          <a:p>
            <a:pPr lvl="0"/>
            <a:r>
              <a:rPr lang="en-GB" dirty="0"/>
              <a:t>Breastfeeding.</a:t>
            </a:r>
            <a:endParaRPr lang="en-US" dirty="0"/>
          </a:p>
          <a:p>
            <a:pPr lvl="0"/>
            <a:r>
              <a:rPr lang="en-GB" dirty="0"/>
              <a:t>Hypersensitive to thiazide or </a:t>
            </a:r>
            <a:r>
              <a:rPr lang="en-GB" dirty="0" err="1"/>
              <a:t>sulfonamides</a:t>
            </a:r>
            <a:endParaRPr lang="en-US" dirty="0"/>
          </a:p>
          <a:p>
            <a:pPr marL="0" indent="0">
              <a:buNone/>
            </a:pPr>
            <a:endParaRPr lang="en-US" dirty="0"/>
          </a:p>
          <a:p>
            <a:r>
              <a:rPr lang="en-GB" b="1" i="1" dirty="0"/>
              <a:t>Precaution</a:t>
            </a:r>
            <a:r>
              <a:rPr lang="en-GB" dirty="0"/>
              <a:t> </a:t>
            </a:r>
          </a:p>
          <a:p>
            <a:r>
              <a:rPr lang="en-GB" dirty="0"/>
              <a:t>DM</a:t>
            </a:r>
            <a:endParaRPr lang="en-US" dirty="0"/>
          </a:p>
          <a:p>
            <a:pPr lvl="0"/>
            <a:r>
              <a:rPr lang="en-GB" dirty="0"/>
              <a:t>Geriatrics pts</a:t>
            </a:r>
            <a:endParaRPr lang="en-US" dirty="0"/>
          </a:p>
          <a:p>
            <a:pPr lvl="0"/>
            <a:r>
              <a:rPr lang="en-GB" dirty="0"/>
              <a:t>Gout</a:t>
            </a:r>
            <a:endParaRPr lang="en-US" dirty="0"/>
          </a:p>
          <a:p>
            <a:pPr lvl="0"/>
            <a:r>
              <a:rPr lang="en-GB" i="1" dirty="0" err="1"/>
              <a:t>Hypokalemia</a:t>
            </a:r>
            <a:endParaRPr lang="en-US" dirty="0"/>
          </a:p>
          <a:p>
            <a:pPr lvl="0"/>
            <a:r>
              <a:rPr lang="en-GB" dirty="0"/>
              <a:t>Hypotension</a:t>
            </a:r>
            <a:endParaRPr lang="en-US" dirty="0"/>
          </a:p>
          <a:p>
            <a:pPr lvl="0"/>
            <a:r>
              <a:rPr lang="en-GB" i="1" dirty="0"/>
              <a:t>Pregnancy</a:t>
            </a:r>
            <a:br>
              <a:rPr lang="en-GB" dirty="0"/>
            </a:br>
            <a:r>
              <a:rPr lang="en-GB" dirty="0"/>
              <a:t>Use cautiously in pts with severe renal disease and impaired hepatic function</a:t>
            </a:r>
          </a:p>
          <a:p>
            <a:endParaRPr lang="en-US" dirty="0"/>
          </a:p>
          <a:p>
            <a:endParaRPr lang="en-US" dirty="0"/>
          </a:p>
        </p:txBody>
      </p:sp>
    </p:spTree>
    <p:extLst>
      <p:ext uri="{BB962C8B-B14F-4D97-AF65-F5344CB8AC3E}">
        <p14:creationId xmlns:p14="http://schemas.microsoft.com/office/powerpoint/2010/main" val="2434451804"/>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55C1E-2D11-4B37-8EF7-DF07F1D4027F}"/>
              </a:ext>
            </a:extLst>
          </p:cNvPr>
          <p:cNvSpPr>
            <a:spLocks noGrp="1"/>
          </p:cNvSpPr>
          <p:nvPr>
            <p:ph type="title"/>
          </p:nvPr>
        </p:nvSpPr>
        <p:spPr/>
        <p:txBody>
          <a:bodyPr/>
          <a:lstStyle/>
          <a:p>
            <a:r>
              <a:rPr lang="en-GB" sz="4400" dirty="0"/>
              <a:t>Nursing consideration</a:t>
            </a:r>
            <a:endParaRPr lang="en-US" dirty="0"/>
          </a:p>
        </p:txBody>
      </p:sp>
      <p:sp>
        <p:nvSpPr>
          <p:cNvPr id="3" name="Content Placeholder 2">
            <a:extLst>
              <a:ext uri="{FF2B5EF4-FFF2-40B4-BE49-F238E27FC236}">
                <a16:creationId xmlns:a16="http://schemas.microsoft.com/office/drawing/2014/main" id="{82798116-5A67-4DA1-9F13-C1C69356C82B}"/>
              </a:ext>
            </a:extLst>
          </p:cNvPr>
          <p:cNvSpPr>
            <a:spLocks noGrp="1"/>
          </p:cNvSpPr>
          <p:nvPr>
            <p:ph idx="1"/>
          </p:nvPr>
        </p:nvSpPr>
        <p:spPr/>
        <p:txBody>
          <a:bodyPr/>
          <a:lstStyle/>
          <a:p>
            <a:pPr lvl="0"/>
            <a:r>
              <a:rPr lang="en-GB" sz="2800" dirty="0"/>
              <a:t>Administer oral </a:t>
            </a:r>
            <a:r>
              <a:rPr lang="en-GB" sz="2800" dirty="0" err="1"/>
              <a:t>chlorthiazide</a:t>
            </a:r>
            <a:r>
              <a:rPr lang="en-GB" sz="2800" dirty="0"/>
              <a:t> with food to enhance absorption.</a:t>
            </a:r>
            <a:endParaRPr lang="en-US" sz="2800" dirty="0"/>
          </a:p>
          <a:p>
            <a:pPr lvl="0"/>
            <a:r>
              <a:rPr lang="en-US" sz="2800" dirty="0"/>
              <a:t>Advice </a:t>
            </a:r>
            <a:r>
              <a:rPr lang="en-US" sz="2800" dirty="0" err="1"/>
              <a:t>pt</a:t>
            </a:r>
            <a:r>
              <a:rPr lang="en-US" sz="2800" dirty="0"/>
              <a:t> to avoid sudden postural changes and to rise slowly.</a:t>
            </a:r>
          </a:p>
          <a:p>
            <a:pPr lvl="0"/>
            <a:r>
              <a:rPr lang="en-GB" sz="2800" dirty="0"/>
              <a:t>Advice pts to use sunglasses.</a:t>
            </a:r>
            <a:endParaRPr lang="en-US" sz="2800" dirty="0"/>
          </a:p>
          <a:p>
            <a:pPr lvl="0"/>
            <a:r>
              <a:rPr lang="en-GB" sz="2800" dirty="0"/>
              <a:t>Advise </a:t>
            </a:r>
            <a:r>
              <a:rPr lang="en-GB" sz="2800" dirty="0" err="1"/>
              <a:t>pt</a:t>
            </a:r>
            <a:r>
              <a:rPr lang="en-GB" sz="2800" dirty="0"/>
              <a:t> to take drug with food to minimize GI upset. - HCTZ</a:t>
            </a:r>
            <a:endParaRPr lang="en-US" sz="2800" dirty="0"/>
          </a:p>
          <a:p>
            <a:pPr lvl="0"/>
            <a:r>
              <a:rPr lang="en-GB" sz="2800" dirty="0"/>
              <a:t>Consult a health care provider or dietitian to provide high K diet (citrus fruits, bananas, tomatoes, dates, apricots)</a:t>
            </a:r>
            <a:endParaRPr lang="en-US" sz="2800" dirty="0"/>
          </a:p>
          <a:p>
            <a:pPr lvl="0"/>
            <a:r>
              <a:rPr lang="en-GB" sz="2800" dirty="0"/>
              <a:t>Monitor blood glucose and check insulin requirements in DM pts.</a:t>
            </a:r>
            <a:endParaRPr lang="en-US" sz="2800" dirty="0"/>
          </a:p>
          <a:p>
            <a:pPr lvl="0"/>
            <a:r>
              <a:rPr lang="en-GB" sz="2800" dirty="0"/>
              <a:t>Monitor blood pressure routinely, if possible teach pts or family on how to check BP.</a:t>
            </a:r>
            <a:endParaRPr lang="en-US" sz="2800" dirty="0"/>
          </a:p>
        </p:txBody>
      </p:sp>
    </p:spTree>
    <p:extLst>
      <p:ext uri="{BB962C8B-B14F-4D97-AF65-F5344CB8AC3E}">
        <p14:creationId xmlns:p14="http://schemas.microsoft.com/office/powerpoint/2010/main" val="51585314"/>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CA16-5A94-4870-9467-C26C593CF7F8}"/>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AF8C49DB-F76C-445A-B42A-762CE148EC92}"/>
              </a:ext>
            </a:extLst>
          </p:cNvPr>
          <p:cNvSpPr>
            <a:spLocks noGrp="1"/>
          </p:cNvSpPr>
          <p:nvPr>
            <p:ph idx="1"/>
          </p:nvPr>
        </p:nvSpPr>
        <p:spPr/>
        <p:txBody>
          <a:bodyPr/>
          <a:lstStyle/>
          <a:p>
            <a:pPr lvl="0"/>
            <a:r>
              <a:rPr lang="en-GB" sz="2800" dirty="0"/>
              <a:t>Monitor blood uric acid levels </a:t>
            </a:r>
            <a:r>
              <a:rPr lang="en-GB" sz="2800" dirty="0" err="1"/>
              <a:t>esp</a:t>
            </a:r>
            <a:r>
              <a:rPr lang="en-GB" sz="2800" dirty="0"/>
              <a:t> in pts with history of gout.</a:t>
            </a:r>
            <a:endParaRPr lang="en-US" sz="2800" dirty="0"/>
          </a:p>
          <a:p>
            <a:pPr lvl="0"/>
            <a:r>
              <a:rPr lang="en-GB" sz="2800" dirty="0"/>
              <a:t>Monitor fluid and output, </a:t>
            </a:r>
            <a:r>
              <a:rPr lang="en-GB" sz="2800" dirty="0" err="1"/>
              <a:t>wght</a:t>
            </a:r>
            <a:r>
              <a:rPr lang="en-GB" sz="2800" dirty="0"/>
              <a:t> and serum electrolyte levels</a:t>
            </a:r>
            <a:endParaRPr lang="en-US" sz="2800" dirty="0"/>
          </a:p>
          <a:p>
            <a:pPr lvl="0"/>
            <a:r>
              <a:rPr lang="en-GB" sz="2800" dirty="0"/>
              <a:t>Monitor serum calcium levels and watch for progressive renal impairment – chlorothiazide cause hypercalcemia.</a:t>
            </a:r>
            <a:endParaRPr lang="en-US" sz="2800" dirty="0"/>
          </a:p>
          <a:p>
            <a:pPr lvl="0"/>
            <a:r>
              <a:rPr lang="en-GB" sz="2800" dirty="0"/>
              <a:t>To prevent nocturia, give in the morning.</a:t>
            </a:r>
            <a:endParaRPr lang="en-US" sz="2800" dirty="0"/>
          </a:p>
          <a:p>
            <a:pPr lvl="0"/>
            <a:r>
              <a:rPr lang="en-GB" sz="2800" dirty="0"/>
              <a:t>Watch for signs of </a:t>
            </a:r>
            <a:r>
              <a:rPr lang="en-GB" sz="2800" dirty="0" err="1"/>
              <a:t>hypokalemia</a:t>
            </a:r>
            <a:r>
              <a:rPr lang="en-GB" sz="2800" dirty="0"/>
              <a:t> (muscle cramps and weakness)</a:t>
            </a:r>
            <a:endParaRPr lang="en-US" sz="2800" dirty="0"/>
          </a:p>
          <a:p>
            <a:endParaRPr lang="en-US" dirty="0"/>
          </a:p>
        </p:txBody>
      </p:sp>
    </p:spTree>
    <p:extLst>
      <p:ext uri="{BB962C8B-B14F-4D97-AF65-F5344CB8AC3E}">
        <p14:creationId xmlns:p14="http://schemas.microsoft.com/office/powerpoint/2010/main" val="3608877695"/>
      </p:ext>
    </p:extLst>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378" y="0"/>
            <a:ext cx="10515600" cy="1590261"/>
          </a:xfrm>
        </p:spPr>
        <p:txBody>
          <a:bodyPr>
            <a:noAutofit/>
          </a:bodyPr>
          <a:lstStyle/>
          <a:p>
            <a:pPr lvl="0"/>
            <a:r>
              <a:rPr lang="en-US" dirty="0">
                <a:latin typeface="+mn-lt"/>
              </a:rPr>
              <a:t>High ceiling</a:t>
            </a:r>
            <a:r>
              <a:rPr lang="en-GB" dirty="0">
                <a:latin typeface="+mn-lt"/>
              </a:rPr>
              <a:t> /</a:t>
            </a:r>
            <a:r>
              <a:rPr lang="en-US" dirty="0">
                <a:latin typeface="+mn-lt"/>
              </a:rPr>
              <a:t>Loop Diuretics (Most efficient)</a:t>
            </a:r>
          </a:p>
        </p:txBody>
      </p:sp>
      <p:sp>
        <p:nvSpPr>
          <p:cNvPr id="3" name="Content Placeholder 2"/>
          <p:cNvSpPr>
            <a:spLocks noGrp="1"/>
          </p:cNvSpPr>
          <p:nvPr>
            <p:ph idx="1"/>
          </p:nvPr>
        </p:nvSpPr>
        <p:spPr>
          <a:xfrm>
            <a:off x="662609" y="1948070"/>
            <a:ext cx="10691191" cy="4532243"/>
          </a:xfrm>
        </p:spPr>
        <p:txBody>
          <a:bodyPr/>
          <a:lstStyle/>
          <a:p>
            <a:pPr lvl="0"/>
            <a:r>
              <a:rPr lang="en-US" dirty="0"/>
              <a:t>Bumetanide (</a:t>
            </a:r>
            <a:r>
              <a:rPr lang="en-US" dirty="0" err="1"/>
              <a:t>bumex</a:t>
            </a:r>
            <a:r>
              <a:rPr lang="en-US" dirty="0"/>
              <a:t>) - (tabs, </a:t>
            </a:r>
            <a:r>
              <a:rPr lang="en-US" dirty="0" err="1"/>
              <a:t>inj</a:t>
            </a:r>
            <a:r>
              <a:rPr lang="en-US" dirty="0"/>
              <a:t>) – used in pts allergic to </a:t>
            </a:r>
            <a:r>
              <a:rPr lang="en-US" dirty="0" err="1"/>
              <a:t>furosemide</a:t>
            </a:r>
            <a:endParaRPr lang="en-US" dirty="0"/>
          </a:p>
          <a:p>
            <a:pPr lvl="0"/>
            <a:r>
              <a:rPr lang="en-US" dirty="0" err="1"/>
              <a:t>Ethacrynic</a:t>
            </a:r>
            <a:r>
              <a:rPr lang="en-US" dirty="0"/>
              <a:t> acid/ </a:t>
            </a:r>
            <a:r>
              <a:rPr lang="en-US" dirty="0" err="1"/>
              <a:t>ethacrynate</a:t>
            </a:r>
            <a:r>
              <a:rPr lang="en-US" dirty="0"/>
              <a:t> sodium (</a:t>
            </a:r>
            <a:r>
              <a:rPr lang="en-US" dirty="0" err="1"/>
              <a:t>edecrin</a:t>
            </a:r>
            <a:r>
              <a:rPr lang="en-US" dirty="0"/>
              <a:t>) – tabs, </a:t>
            </a:r>
            <a:r>
              <a:rPr lang="en-US" dirty="0" err="1"/>
              <a:t>inj</a:t>
            </a:r>
            <a:r>
              <a:rPr lang="en-US" dirty="0"/>
              <a:t> (do not </a:t>
            </a:r>
            <a:r>
              <a:rPr lang="en-US" dirty="0" err="1"/>
              <a:t>giv</a:t>
            </a:r>
            <a:r>
              <a:rPr lang="en-US" dirty="0"/>
              <a:t> SC or IM), </a:t>
            </a:r>
          </a:p>
          <a:p>
            <a:pPr lvl="0"/>
            <a:r>
              <a:rPr lang="en-US" dirty="0"/>
              <a:t>Furosemide (</a:t>
            </a:r>
            <a:r>
              <a:rPr lang="en-US" dirty="0" err="1"/>
              <a:t>lasix</a:t>
            </a:r>
            <a:r>
              <a:rPr lang="en-US" dirty="0"/>
              <a:t>) – tab, oral </a:t>
            </a:r>
            <a:r>
              <a:rPr lang="en-US" dirty="0" err="1"/>
              <a:t>soln</a:t>
            </a:r>
            <a:r>
              <a:rPr lang="en-US" dirty="0"/>
              <a:t>, </a:t>
            </a:r>
            <a:r>
              <a:rPr lang="en-US" dirty="0" err="1"/>
              <a:t>inj</a:t>
            </a:r>
            <a:r>
              <a:rPr lang="en-US" dirty="0"/>
              <a:t> </a:t>
            </a:r>
          </a:p>
          <a:p>
            <a:pPr lvl="0"/>
            <a:r>
              <a:rPr lang="en-US" dirty="0"/>
              <a:t>Torsemide (</a:t>
            </a:r>
            <a:r>
              <a:rPr lang="en-US" dirty="0" err="1"/>
              <a:t>demadex</a:t>
            </a:r>
            <a:r>
              <a:rPr lang="en-US" dirty="0"/>
              <a:t>) – tabs</a:t>
            </a:r>
          </a:p>
          <a:p>
            <a:pPr marL="0" lvl="0" indent="0">
              <a:buNone/>
            </a:pPr>
            <a:endParaRPr lang="en-US" dirty="0"/>
          </a:p>
          <a:p>
            <a:r>
              <a:rPr lang="en-US" b="1" u="sng" dirty="0"/>
              <a:t>NOTE</a:t>
            </a:r>
            <a:r>
              <a:rPr lang="en-US" dirty="0"/>
              <a:t>: They are often described as "high ceiling" diuretics due to their high diuretic potential; they can cause up to 20% of the filtered load of </a:t>
            </a:r>
            <a:r>
              <a:rPr lang="en-US" dirty="0" err="1"/>
              <a:t>NaCl</a:t>
            </a:r>
            <a:r>
              <a:rPr lang="en-US" dirty="0"/>
              <a:t> &amp; H</a:t>
            </a:r>
            <a:r>
              <a:rPr lang="en-US" baseline="-25000" dirty="0"/>
              <a:t>2</a:t>
            </a:r>
            <a:r>
              <a:rPr lang="en-US" dirty="0"/>
              <a:t>O to be excreted in the urine.</a:t>
            </a:r>
          </a:p>
          <a:p>
            <a:pPr marL="0" indent="0">
              <a:buNone/>
            </a:pPr>
            <a:endParaRPr lang="en-US" dirty="0"/>
          </a:p>
        </p:txBody>
      </p:sp>
    </p:spTree>
    <p:extLst>
      <p:ext uri="{BB962C8B-B14F-4D97-AF65-F5344CB8AC3E}">
        <p14:creationId xmlns:p14="http://schemas.microsoft.com/office/powerpoint/2010/main" val="500036844"/>
      </p:ext>
    </p:extLst>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04" y="0"/>
            <a:ext cx="10515600" cy="1081826"/>
          </a:xfrm>
        </p:spPr>
        <p:txBody>
          <a:bodyPr>
            <a:normAutofit/>
          </a:bodyPr>
          <a:lstStyle/>
          <a:p>
            <a:r>
              <a:rPr lang="en-US" sz="3600" dirty="0" err="1">
                <a:latin typeface="+mn-lt"/>
              </a:rPr>
              <a:t>Ctied</a:t>
            </a:r>
            <a:r>
              <a:rPr lang="en-US" sz="3600" dirty="0">
                <a:latin typeface="+mn-lt"/>
              </a:rPr>
              <a:t> </a:t>
            </a:r>
          </a:p>
        </p:txBody>
      </p:sp>
      <p:sp>
        <p:nvSpPr>
          <p:cNvPr id="3" name="Content Placeholder 2"/>
          <p:cNvSpPr>
            <a:spLocks noGrp="1"/>
          </p:cNvSpPr>
          <p:nvPr>
            <p:ph idx="1"/>
          </p:nvPr>
        </p:nvSpPr>
        <p:spPr>
          <a:xfrm>
            <a:off x="692426" y="1284527"/>
            <a:ext cx="10515600" cy="5344733"/>
          </a:xfrm>
        </p:spPr>
        <p:txBody>
          <a:bodyPr/>
          <a:lstStyle/>
          <a:p>
            <a:pPr>
              <a:buNone/>
            </a:pPr>
            <a:r>
              <a:rPr lang="en-US" b="1" i="1" dirty="0"/>
              <a:t>Pharmacokinetic</a:t>
            </a:r>
            <a:endParaRPr lang="en-US" dirty="0"/>
          </a:p>
          <a:p>
            <a:r>
              <a:rPr lang="en-US" dirty="0"/>
              <a:t>Rapidly absorbed (torsemide); Protein binding; 30% metabolized by liver; cross placenta, Excreted in urine, feces and breastmilk.</a:t>
            </a:r>
          </a:p>
          <a:p>
            <a:r>
              <a:rPr lang="en-US" dirty="0"/>
              <a:t> </a:t>
            </a:r>
          </a:p>
          <a:p>
            <a:r>
              <a:rPr lang="en-US" b="1" i="1" dirty="0"/>
              <a:t>MOA</a:t>
            </a:r>
            <a:r>
              <a:rPr lang="en-US" dirty="0"/>
              <a:t>:  inhibit the Na</a:t>
            </a:r>
            <a:r>
              <a:rPr lang="en-US" baseline="30000" dirty="0"/>
              <a:t>+</a:t>
            </a:r>
            <a:r>
              <a:rPr lang="en-US" dirty="0"/>
              <a:t>/ K</a:t>
            </a:r>
            <a:r>
              <a:rPr lang="en-US" baseline="30000" dirty="0"/>
              <a:t>+</a:t>
            </a:r>
            <a:r>
              <a:rPr lang="en-US" dirty="0"/>
              <a:t>/ 2Cl</a:t>
            </a:r>
            <a:r>
              <a:rPr lang="en-US" baseline="30000" dirty="0"/>
              <a:t>-</a:t>
            </a:r>
            <a:r>
              <a:rPr lang="en-US" dirty="0"/>
              <a:t> reabsorption in the thick ascending limb of Henle's loop (ALH).  They also interfere with the reabsorption of  Ca</a:t>
            </a:r>
            <a:r>
              <a:rPr lang="en-US" baseline="30000" dirty="0"/>
              <a:t>++</a:t>
            </a:r>
            <a:r>
              <a:rPr lang="en-US" dirty="0"/>
              <a:t> and Mg</a:t>
            </a:r>
            <a:r>
              <a:rPr lang="en-US" baseline="30000" dirty="0"/>
              <a:t>++</a:t>
            </a:r>
            <a:r>
              <a:rPr lang="en-US" dirty="0"/>
              <a:t> in the loop.</a:t>
            </a:r>
          </a:p>
          <a:p>
            <a:r>
              <a:rPr lang="en-US" dirty="0" err="1"/>
              <a:t>Ethacrynate</a:t>
            </a:r>
            <a:r>
              <a:rPr lang="en-US" dirty="0"/>
              <a:t> – proximal, distal and ascending loop of </a:t>
            </a:r>
            <a:r>
              <a:rPr lang="en-US" dirty="0" err="1"/>
              <a:t>henle</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3752856187"/>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287" y="94669"/>
            <a:ext cx="10515600" cy="961400"/>
          </a:xfrm>
        </p:spPr>
        <p:txBody>
          <a:bodyPr>
            <a:noAutofit/>
          </a:bodyPr>
          <a:lstStyle/>
          <a:p>
            <a:r>
              <a:rPr lang="en-US" dirty="0">
                <a:latin typeface="+mn-lt"/>
              </a:rPr>
              <a:t>Indications</a:t>
            </a:r>
          </a:p>
        </p:txBody>
      </p:sp>
      <p:sp>
        <p:nvSpPr>
          <p:cNvPr id="3" name="Content Placeholder 2"/>
          <p:cNvSpPr>
            <a:spLocks noGrp="1"/>
          </p:cNvSpPr>
          <p:nvPr>
            <p:ph idx="1"/>
          </p:nvPr>
        </p:nvSpPr>
        <p:spPr>
          <a:xfrm>
            <a:off x="838200" y="1236372"/>
            <a:ext cx="10515600" cy="5512157"/>
          </a:xfrm>
        </p:spPr>
        <p:txBody>
          <a:bodyPr/>
          <a:lstStyle/>
          <a:p>
            <a:pPr lvl="0">
              <a:buFont typeface="Wingdings" panose="05000000000000000000" pitchFamily="2" charset="2"/>
              <a:buChar char="Ø"/>
            </a:pPr>
            <a:r>
              <a:rPr lang="en-GB" dirty="0"/>
              <a:t>Acute pulmonary </a:t>
            </a:r>
            <a:r>
              <a:rPr lang="en-GB" dirty="0" err="1"/>
              <a:t>edema</a:t>
            </a:r>
            <a:r>
              <a:rPr lang="en-GB" dirty="0"/>
              <a:t> – </a:t>
            </a:r>
            <a:r>
              <a:rPr lang="en-GB" dirty="0" err="1"/>
              <a:t>ethacrynate</a:t>
            </a:r>
            <a:r>
              <a:rPr lang="en-GB" dirty="0"/>
              <a:t>, </a:t>
            </a:r>
            <a:r>
              <a:rPr lang="en-GB" dirty="0" err="1"/>
              <a:t>lasix</a:t>
            </a:r>
            <a:endParaRPr lang="en-US" dirty="0"/>
          </a:p>
          <a:p>
            <a:pPr lvl="0">
              <a:buFont typeface="Wingdings" panose="05000000000000000000" pitchFamily="2" charset="2"/>
              <a:buChar char="Ø"/>
            </a:pPr>
            <a:r>
              <a:rPr lang="en-GB" dirty="0"/>
              <a:t>Fluid overload / </a:t>
            </a:r>
            <a:r>
              <a:rPr lang="en-GB" dirty="0" err="1"/>
              <a:t>edema</a:t>
            </a:r>
            <a:r>
              <a:rPr lang="en-GB" dirty="0"/>
              <a:t> in congestive heart failure, acute pulmonary </a:t>
            </a:r>
            <a:r>
              <a:rPr lang="en-GB" dirty="0" err="1"/>
              <a:t>edema</a:t>
            </a:r>
            <a:r>
              <a:rPr lang="en-GB" dirty="0"/>
              <a:t>, hepatic ascites, </a:t>
            </a:r>
            <a:r>
              <a:rPr lang="en-GB" dirty="0" err="1"/>
              <a:t>nephrotic</a:t>
            </a:r>
            <a:r>
              <a:rPr lang="en-GB" dirty="0"/>
              <a:t> syndrome, renal failure, </a:t>
            </a:r>
            <a:r>
              <a:rPr lang="en-GB" dirty="0" err="1"/>
              <a:t>etc</a:t>
            </a:r>
            <a:endParaRPr lang="en-US" dirty="0"/>
          </a:p>
          <a:p>
            <a:pPr lvl="0">
              <a:buFont typeface="Wingdings" panose="05000000000000000000" pitchFamily="2" charset="2"/>
              <a:buChar char="Ø"/>
            </a:pPr>
            <a:r>
              <a:rPr lang="en-GB" dirty="0"/>
              <a:t>Hypertension, especially when accompanied by renal impairment</a:t>
            </a:r>
            <a:endParaRPr lang="en-US" dirty="0"/>
          </a:p>
          <a:p>
            <a:pPr lvl="0">
              <a:buFont typeface="Wingdings" panose="05000000000000000000" pitchFamily="2" charset="2"/>
              <a:buChar char="Ø"/>
            </a:pPr>
            <a:r>
              <a:rPr lang="en-GB" dirty="0"/>
              <a:t>Hypertensive crisis, acute &amp; chronic renal failure, Acute treatment of hypercalcemia – furosemide, bumetanide</a:t>
            </a: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3281505374"/>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98" y="0"/>
            <a:ext cx="10515600" cy="991673"/>
          </a:xfrm>
        </p:spPr>
        <p:txBody>
          <a:bodyPr>
            <a:normAutofit/>
          </a:bodyPr>
          <a:lstStyle/>
          <a:p>
            <a:r>
              <a:rPr lang="en-US" b="1" i="1" dirty="0"/>
              <a:t>Side effects</a:t>
            </a:r>
            <a:endParaRPr lang="en-US" dirty="0"/>
          </a:p>
        </p:txBody>
      </p:sp>
      <p:sp>
        <p:nvSpPr>
          <p:cNvPr id="3" name="Content Placeholder 2"/>
          <p:cNvSpPr>
            <a:spLocks noGrp="1"/>
          </p:cNvSpPr>
          <p:nvPr>
            <p:ph idx="1"/>
          </p:nvPr>
        </p:nvSpPr>
        <p:spPr>
          <a:xfrm>
            <a:off x="463639" y="1094704"/>
            <a:ext cx="10890161" cy="5763295"/>
          </a:xfrm>
        </p:spPr>
        <p:txBody>
          <a:bodyPr>
            <a:normAutofit/>
          </a:bodyPr>
          <a:lstStyle/>
          <a:p>
            <a:r>
              <a:rPr lang="en-US" dirty="0"/>
              <a:t>Dizziness, headache, Hypokalemia (</a:t>
            </a:r>
            <a:r>
              <a:rPr lang="en-US" b="1" i="1" dirty="0"/>
              <a:t>KCL supplement given)</a:t>
            </a:r>
            <a:r>
              <a:rPr lang="en-US" dirty="0"/>
              <a:t>;  </a:t>
            </a:r>
            <a:r>
              <a:rPr lang="en-US" dirty="0" err="1"/>
              <a:t>hypomagnesemia</a:t>
            </a:r>
            <a:r>
              <a:rPr lang="en-US" dirty="0"/>
              <a:t>; hyponatremia; </a:t>
            </a:r>
            <a:r>
              <a:rPr lang="en-US" b="1" dirty="0"/>
              <a:t>hypovolemia</a:t>
            </a:r>
            <a:r>
              <a:rPr lang="en-US" dirty="0"/>
              <a:t>; </a:t>
            </a:r>
            <a:r>
              <a:rPr lang="en-US" dirty="0" err="1"/>
              <a:t>Hyperuricemia</a:t>
            </a:r>
            <a:r>
              <a:rPr lang="en-US" dirty="0"/>
              <a:t>, Ototoxicity and diarrhea (mainly with </a:t>
            </a:r>
            <a:r>
              <a:rPr lang="en-US" dirty="0" err="1"/>
              <a:t>ethacrynic</a:t>
            </a:r>
            <a:r>
              <a:rPr lang="en-US" dirty="0"/>
              <a:t> acid), </a:t>
            </a:r>
          </a:p>
          <a:p>
            <a:r>
              <a:rPr lang="en-US" dirty="0"/>
              <a:t>dehydration, transient deafness with rapid IV, orthostatic hypotension, nausea, </a:t>
            </a:r>
            <a:r>
              <a:rPr lang="en-US" dirty="0" err="1"/>
              <a:t>nocturia</a:t>
            </a:r>
            <a:r>
              <a:rPr lang="en-US" dirty="0"/>
              <a:t>, polyuria, oliguria, Azotemia, abdominal discomfort, </a:t>
            </a:r>
            <a:r>
              <a:rPr lang="en-US" dirty="0" err="1"/>
              <a:t>diarrhoea</a:t>
            </a:r>
            <a:r>
              <a:rPr lang="en-US" dirty="0"/>
              <a:t> </a:t>
            </a:r>
          </a:p>
          <a:p>
            <a:pPr marL="0" indent="0">
              <a:buNone/>
            </a:pPr>
            <a:endParaRPr lang="en-US" dirty="0"/>
          </a:p>
          <a:p>
            <a:pPr>
              <a:buNone/>
            </a:pPr>
            <a:r>
              <a:rPr lang="en-US" b="1" i="1" dirty="0"/>
              <a:t>Contraindication</a:t>
            </a:r>
            <a:endParaRPr lang="en-US" dirty="0"/>
          </a:p>
          <a:p>
            <a:pPr lvl="0"/>
            <a:r>
              <a:rPr lang="en-US" dirty="0"/>
              <a:t>Anuria</a:t>
            </a:r>
          </a:p>
          <a:p>
            <a:pPr lvl="0"/>
            <a:r>
              <a:rPr lang="en-US" dirty="0"/>
              <a:t>Hypersensitive pts to loop diuretics or </a:t>
            </a:r>
            <a:r>
              <a:rPr lang="en-US" dirty="0" err="1"/>
              <a:t>sulphonamides</a:t>
            </a:r>
            <a:r>
              <a:rPr lang="en-US" dirty="0"/>
              <a:t>..</a:t>
            </a:r>
          </a:p>
          <a:p>
            <a:pPr lvl="0"/>
            <a:r>
              <a:rPr lang="en-US" dirty="0"/>
              <a:t>Hypovolemia</a:t>
            </a:r>
          </a:p>
          <a:p>
            <a:pPr lvl="0"/>
            <a:r>
              <a:rPr lang="en-US" dirty="0"/>
              <a:t>Severe electrolyte deficiency</a:t>
            </a:r>
          </a:p>
          <a:p>
            <a:endParaRPr lang="en-US" dirty="0"/>
          </a:p>
        </p:txBody>
      </p:sp>
    </p:spTree>
    <p:extLst>
      <p:ext uri="{BB962C8B-B14F-4D97-AF65-F5344CB8AC3E}">
        <p14:creationId xmlns:p14="http://schemas.microsoft.com/office/powerpoint/2010/main" val="429261361"/>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772" y="0"/>
            <a:ext cx="10515600" cy="875763"/>
          </a:xfrm>
        </p:spPr>
        <p:txBody>
          <a:bodyPr>
            <a:normAutofit fontScale="90000"/>
          </a:bodyPr>
          <a:lstStyle/>
          <a:p>
            <a:r>
              <a:rPr lang="en-US" b="1" i="1" dirty="0"/>
              <a:t>Precaution</a:t>
            </a:r>
            <a:br>
              <a:rPr lang="en-US" dirty="0"/>
            </a:br>
            <a:endParaRPr lang="en-US" dirty="0"/>
          </a:p>
        </p:txBody>
      </p:sp>
      <p:sp>
        <p:nvSpPr>
          <p:cNvPr id="3" name="Content Placeholder 2"/>
          <p:cNvSpPr>
            <a:spLocks noGrp="1"/>
          </p:cNvSpPr>
          <p:nvPr>
            <p:ph idx="1"/>
          </p:nvPr>
        </p:nvSpPr>
        <p:spPr>
          <a:xfrm>
            <a:off x="393032" y="770528"/>
            <a:ext cx="10515600" cy="5570113"/>
          </a:xfrm>
        </p:spPr>
        <p:txBody>
          <a:bodyPr>
            <a:normAutofit/>
          </a:bodyPr>
          <a:lstStyle/>
          <a:p>
            <a:pPr lvl="0"/>
            <a:r>
              <a:rPr lang="en-US" sz="4000" dirty="0"/>
              <a:t>Ascites, severe renal disease, hepatic cirrhosis.</a:t>
            </a:r>
          </a:p>
          <a:p>
            <a:pPr lvl="0"/>
            <a:r>
              <a:rPr lang="en-US" sz="4000" dirty="0"/>
              <a:t>Breastfeeding	</a:t>
            </a:r>
          </a:p>
          <a:p>
            <a:pPr lvl="0"/>
            <a:r>
              <a:rPr lang="en-US" sz="4000" dirty="0"/>
              <a:t>Dehydration</a:t>
            </a:r>
          </a:p>
          <a:p>
            <a:pPr lvl="0"/>
            <a:r>
              <a:rPr lang="en-US" sz="4000" dirty="0"/>
              <a:t>Neonate, ototoxicity, </a:t>
            </a:r>
            <a:r>
              <a:rPr lang="en-US" sz="4000" dirty="0" err="1"/>
              <a:t>hyperuricemia</a:t>
            </a:r>
            <a:r>
              <a:rPr lang="en-US" sz="4000" dirty="0"/>
              <a:t>, hypokalemia</a:t>
            </a:r>
          </a:p>
          <a:p>
            <a:pPr lvl="0"/>
            <a:r>
              <a:rPr lang="en-US" sz="4000" dirty="0"/>
              <a:t>Pregnancy</a:t>
            </a:r>
          </a:p>
          <a:p>
            <a:pPr marL="0" indent="0">
              <a:buNone/>
            </a:pPr>
            <a:endParaRPr lang="en-US" sz="4000" dirty="0"/>
          </a:p>
          <a:p>
            <a:endParaRPr lang="en-US" dirty="0"/>
          </a:p>
        </p:txBody>
      </p:sp>
    </p:spTree>
    <p:extLst>
      <p:ext uri="{BB962C8B-B14F-4D97-AF65-F5344CB8AC3E}">
        <p14:creationId xmlns:p14="http://schemas.microsoft.com/office/powerpoint/2010/main" val="15229296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a:extLst>
              <a:ext uri="{FF2B5EF4-FFF2-40B4-BE49-F238E27FC236}">
                <a16:creationId xmlns:a16="http://schemas.microsoft.com/office/drawing/2014/main" id="{4DC02086-0DA5-4616-8827-502069655FD3}"/>
              </a:ext>
            </a:extLst>
          </p:cNvPr>
          <p:cNvSpPr>
            <a:spLocks noGrp="1" noChangeArrowheads="1"/>
          </p:cNvSpPr>
          <p:nvPr>
            <p:ph type="title"/>
          </p:nvPr>
        </p:nvSpPr>
        <p:spPr/>
        <p:txBody>
          <a:bodyPr/>
          <a:lstStyle/>
          <a:p>
            <a:r>
              <a:rPr lang="en-US" altLang="en-US"/>
              <a:t>Types of action</a:t>
            </a:r>
          </a:p>
        </p:txBody>
      </p:sp>
      <p:sp>
        <p:nvSpPr>
          <p:cNvPr id="622595" name="Rectangle 3">
            <a:extLst>
              <a:ext uri="{FF2B5EF4-FFF2-40B4-BE49-F238E27FC236}">
                <a16:creationId xmlns:a16="http://schemas.microsoft.com/office/drawing/2014/main" id="{8862EE92-C81F-48A2-B0D9-28C6695D9325}"/>
              </a:ext>
            </a:extLst>
          </p:cNvPr>
          <p:cNvSpPr>
            <a:spLocks noGrp="1" noChangeArrowheads="1"/>
          </p:cNvSpPr>
          <p:nvPr>
            <p:ph type="body" idx="1"/>
          </p:nvPr>
        </p:nvSpPr>
        <p:spPr/>
        <p:txBody>
          <a:bodyPr/>
          <a:lstStyle/>
          <a:p>
            <a:r>
              <a:rPr lang="en-US" altLang="en-US" dirty="0"/>
              <a:t>Agonists: Enhances the function of the receptor</a:t>
            </a:r>
          </a:p>
          <a:p>
            <a:r>
              <a:rPr lang="en-US" altLang="en-US" dirty="0"/>
              <a:t>Antagonist: The drug inhibits or prevents the action of a natural agonist either through competition to the receptor site </a:t>
            </a:r>
            <a:r>
              <a:rPr lang="en-US" altLang="en-US" dirty="0" err="1"/>
              <a:t>ot</a:t>
            </a:r>
            <a:r>
              <a:rPr lang="en-US" altLang="en-US" dirty="0"/>
              <a:t> interaction with other components of the effector</a:t>
            </a:r>
          </a:p>
          <a:p>
            <a:r>
              <a:rPr lang="en-US" altLang="en-US" dirty="0"/>
              <a:t>Non-receptor- Relatively few drugs act by mechanisms other than combination with receptor sites on cells. These drugs include: Antacids, osmotic diuretics and metal chelating </a:t>
            </a:r>
            <a:r>
              <a:rPr lang="en-US" altLang="en-US" dirty="0" err="1"/>
              <a:t>etc</a:t>
            </a:r>
            <a:endParaRPr lang="en-US" altLang="en-US" dirty="0"/>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70734-2E18-4152-AB4D-8D73491A5760}"/>
              </a:ext>
            </a:extLst>
          </p:cNvPr>
          <p:cNvSpPr>
            <a:spLocks noGrp="1"/>
          </p:cNvSpPr>
          <p:nvPr>
            <p:ph type="title"/>
          </p:nvPr>
        </p:nvSpPr>
        <p:spPr/>
        <p:txBody>
          <a:bodyPr/>
          <a:lstStyle/>
          <a:p>
            <a:r>
              <a:rPr lang="en-US" sz="4400" dirty="0"/>
              <a:t>Nursing considerations</a:t>
            </a:r>
            <a:endParaRPr lang="en-US" dirty="0"/>
          </a:p>
        </p:txBody>
      </p:sp>
      <p:sp>
        <p:nvSpPr>
          <p:cNvPr id="3" name="Content Placeholder 2">
            <a:extLst>
              <a:ext uri="{FF2B5EF4-FFF2-40B4-BE49-F238E27FC236}">
                <a16:creationId xmlns:a16="http://schemas.microsoft.com/office/drawing/2014/main" id="{4E7C2D2D-2211-4668-B653-182D6A3B9771}"/>
              </a:ext>
            </a:extLst>
          </p:cNvPr>
          <p:cNvSpPr>
            <a:spLocks noGrp="1"/>
          </p:cNvSpPr>
          <p:nvPr>
            <p:ph idx="1"/>
          </p:nvPr>
        </p:nvSpPr>
        <p:spPr/>
        <p:txBody>
          <a:bodyPr/>
          <a:lstStyle/>
          <a:p>
            <a:pPr lvl="0"/>
            <a:r>
              <a:rPr lang="en-US" sz="2800" dirty="0"/>
              <a:t>Bumetanide can lead to water and electrolyte depletion – monitor BP and PR during rapid diuresis.</a:t>
            </a:r>
          </a:p>
          <a:p>
            <a:pPr lvl="0"/>
            <a:r>
              <a:rPr lang="en-US" sz="2800" dirty="0"/>
              <a:t>Monitor fluid intake and output, </a:t>
            </a:r>
            <a:r>
              <a:rPr lang="en-US" sz="2800" dirty="0" err="1"/>
              <a:t>wt</a:t>
            </a:r>
            <a:r>
              <a:rPr lang="en-US" sz="2800" dirty="0"/>
              <a:t>, serum electrolyte.</a:t>
            </a:r>
          </a:p>
          <a:p>
            <a:pPr lvl="0"/>
            <a:r>
              <a:rPr lang="en-GB" sz="2800" dirty="0"/>
              <a:t>Watch for signs of </a:t>
            </a:r>
            <a:r>
              <a:rPr lang="en-GB" sz="2800" dirty="0" err="1"/>
              <a:t>hypokalemia</a:t>
            </a:r>
            <a:r>
              <a:rPr lang="en-GB" sz="2800" dirty="0"/>
              <a:t> (muscle cramps and weakness</a:t>
            </a:r>
            <a:endParaRPr lang="en-US" sz="2800" dirty="0"/>
          </a:p>
          <a:p>
            <a:pPr lvl="0"/>
            <a:r>
              <a:rPr lang="en-GB" sz="2800" dirty="0"/>
              <a:t>Consult a doc or dietitian to provide high K diet (citrus fruits, bananas, tomatoes, dates, apricots)</a:t>
            </a:r>
            <a:endParaRPr lang="en-US" sz="2800" dirty="0"/>
          </a:p>
          <a:p>
            <a:pPr lvl="0"/>
            <a:r>
              <a:rPr lang="en-GB" dirty="0"/>
              <a:t>Monitor blood glucose and check insulin requirements in DM pts.</a:t>
            </a:r>
            <a:endParaRPr lang="en-US" dirty="0"/>
          </a:p>
          <a:p>
            <a:pPr lvl="0"/>
            <a:r>
              <a:rPr lang="en-GB" dirty="0"/>
              <a:t>Monitor blood pressure routinely, if possible teach pts or family on how to check BP.</a:t>
            </a:r>
            <a:endParaRPr lang="en-US" dirty="0"/>
          </a:p>
          <a:p>
            <a:endParaRPr lang="en-US" dirty="0"/>
          </a:p>
        </p:txBody>
      </p:sp>
    </p:spTree>
    <p:extLst>
      <p:ext uri="{BB962C8B-B14F-4D97-AF65-F5344CB8AC3E}">
        <p14:creationId xmlns:p14="http://schemas.microsoft.com/office/powerpoint/2010/main" val="3773623238"/>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98" y="184821"/>
            <a:ext cx="10515600" cy="819731"/>
          </a:xfrm>
        </p:spPr>
        <p:txBody>
          <a:bodyPr>
            <a:normAutofit/>
          </a:bodyPr>
          <a:lstStyle/>
          <a:p>
            <a:r>
              <a:rPr lang="en-US" sz="3600" dirty="0" err="1">
                <a:latin typeface="+mn-lt"/>
              </a:rPr>
              <a:t>Ctied</a:t>
            </a:r>
            <a:r>
              <a:rPr lang="en-US" sz="3600" dirty="0">
                <a:latin typeface="+mn-lt"/>
              </a:rPr>
              <a:t> </a:t>
            </a:r>
          </a:p>
        </p:txBody>
      </p:sp>
      <p:sp>
        <p:nvSpPr>
          <p:cNvPr id="3" name="Content Placeholder 2"/>
          <p:cNvSpPr>
            <a:spLocks noGrp="1"/>
          </p:cNvSpPr>
          <p:nvPr>
            <p:ph idx="1"/>
          </p:nvPr>
        </p:nvSpPr>
        <p:spPr>
          <a:xfrm>
            <a:off x="838200" y="1313644"/>
            <a:ext cx="10515600" cy="5447763"/>
          </a:xfrm>
        </p:spPr>
        <p:txBody>
          <a:bodyPr>
            <a:normAutofit/>
          </a:bodyPr>
          <a:lstStyle/>
          <a:p>
            <a:pPr lvl="0"/>
            <a:r>
              <a:rPr lang="en-GB" dirty="0"/>
              <a:t>Monitor blood uric acid levels </a:t>
            </a:r>
            <a:r>
              <a:rPr lang="en-GB" dirty="0" err="1"/>
              <a:t>esp</a:t>
            </a:r>
            <a:r>
              <a:rPr lang="en-GB" dirty="0"/>
              <a:t> in pts with history of gout.</a:t>
            </a:r>
            <a:endParaRPr lang="en-US" dirty="0"/>
          </a:p>
          <a:p>
            <a:pPr lvl="0"/>
            <a:r>
              <a:rPr lang="en-GB" dirty="0"/>
              <a:t>To prevent </a:t>
            </a:r>
            <a:r>
              <a:rPr lang="en-GB" dirty="0" err="1"/>
              <a:t>nocturia</a:t>
            </a:r>
            <a:r>
              <a:rPr lang="en-GB" dirty="0"/>
              <a:t>, give in the morning, for a 2</a:t>
            </a:r>
            <a:r>
              <a:rPr lang="en-GB" baseline="30000" dirty="0"/>
              <a:t>nd</a:t>
            </a:r>
            <a:r>
              <a:rPr lang="en-GB" dirty="0"/>
              <a:t> dose, give early afternoon.</a:t>
            </a:r>
            <a:endParaRPr lang="en-US" dirty="0"/>
          </a:p>
          <a:p>
            <a:pPr lvl="0"/>
            <a:r>
              <a:rPr lang="en-US" dirty="0"/>
              <a:t>Advice </a:t>
            </a:r>
            <a:r>
              <a:rPr lang="en-US" dirty="0" err="1"/>
              <a:t>pt</a:t>
            </a:r>
            <a:r>
              <a:rPr lang="en-US" dirty="0"/>
              <a:t> to avoid sudden postural changes and to rise slowly.</a:t>
            </a:r>
          </a:p>
          <a:p>
            <a:pPr lvl="0"/>
            <a:r>
              <a:rPr lang="en-US" dirty="0"/>
              <a:t>Oral </a:t>
            </a:r>
            <a:r>
              <a:rPr lang="en-US" dirty="0" err="1"/>
              <a:t>ethacrynate</a:t>
            </a:r>
            <a:r>
              <a:rPr lang="en-US" dirty="0"/>
              <a:t> may cause GI upset – give with food or milk.</a:t>
            </a:r>
          </a:p>
          <a:p>
            <a:pPr lvl="0"/>
            <a:r>
              <a:rPr lang="en-US" dirty="0"/>
              <a:t>Advise </a:t>
            </a:r>
            <a:r>
              <a:rPr lang="en-US" dirty="0" err="1"/>
              <a:t>pt</a:t>
            </a:r>
            <a:r>
              <a:rPr lang="en-US" dirty="0"/>
              <a:t> to report ringing in the ear, severe abdominal pain or sore throat, fever- furosemide toxicity.</a:t>
            </a:r>
          </a:p>
          <a:p>
            <a:pPr marL="0" indent="0">
              <a:buNone/>
            </a:pPr>
            <a:endParaRPr lang="en-US" dirty="0"/>
          </a:p>
        </p:txBody>
      </p:sp>
    </p:spTree>
    <p:extLst>
      <p:ext uri="{BB962C8B-B14F-4D97-AF65-F5344CB8AC3E}">
        <p14:creationId xmlns:p14="http://schemas.microsoft.com/office/powerpoint/2010/main" val="3048272778"/>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515600" cy="5829233"/>
          </a:xfrm>
        </p:spPr>
        <p:txBody>
          <a:bodyPr/>
          <a:lstStyle/>
          <a:p>
            <a:pPr marL="0" indent="0">
              <a:buNone/>
            </a:pPr>
            <a:r>
              <a:rPr lang="en-US" b="1" u="sng" dirty="0"/>
              <a:t>TREATMENT OF OVERDOSE OF FUROSEMIDE</a:t>
            </a:r>
            <a:endParaRPr lang="en-US" dirty="0"/>
          </a:p>
          <a:p>
            <a:pPr lvl="0"/>
            <a:r>
              <a:rPr lang="en-US" dirty="0"/>
              <a:t>Lavage if taken orally</a:t>
            </a:r>
          </a:p>
          <a:p>
            <a:pPr lvl="0"/>
            <a:r>
              <a:rPr lang="en-US" dirty="0"/>
              <a:t>Monitor electrolytes</a:t>
            </a:r>
          </a:p>
          <a:p>
            <a:pPr lvl="0"/>
            <a:r>
              <a:rPr lang="en-US" dirty="0"/>
              <a:t>Administer dextrose in saline, monitor hydration, CV and renal status.</a:t>
            </a:r>
          </a:p>
          <a:p>
            <a:endParaRPr lang="en-US" dirty="0"/>
          </a:p>
        </p:txBody>
      </p:sp>
    </p:spTree>
    <p:extLst>
      <p:ext uri="{BB962C8B-B14F-4D97-AF65-F5344CB8AC3E}">
        <p14:creationId xmlns:p14="http://schemas.microsoft.com/office/powerpoint/2010/main" val="1454938477"/>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83" y="94670"/>
            <a:ext cx="10515600" cy="1310060"/>
          </a:xfrm>
        </p:spPr>
        <p:txBody>
          <a:bodyPr>
            <a:normAutofit/>
          </a:bodyPr>
          <a:lstStyle/>
          <a:p>
            <a:pPr lvl="0"/>
            <a:r>
              <a:rPr lang="en-US" dirty="0">
                <a:latin typeface="+mn-lt"/>
              </a:rPr>
              <a:t>Potassium sparing</a:t>
            </a:r>
          </a:p>
        </p:txBody>
      </p:sp>
      <p:sp>
        <p:nvSpPr>
          <p:cNvPr id="3" name="Content Placeholder 2"/>
          <p:cNvSpPr>
            <a:spLocks noGrp="1"/>
          </p:cNvSpPr>
          <p:nvPr>
            <p:ph idx="1"/>
          </p:nvPr>
        </p:nvSpPr>
        <p:spPr>
          <a:xfrm>
            <a:off x="838200" y="1563757"/>
            <a:ext cx="10515600" cy="4613206"/>
          </a:xfrm>
        </p:spPr>
        <p:txBody>
          <a:bodyPr>
            <a:normAutofit lnSpcReduction="10000"/>
          </a:bodyPr>
          <a:lstStyle/>
          <a:p>
            <a:pPr lvl="0"/>
            <a:r>
              <a:rPr lang="en-US" dirty="0" err="1"/>
              <a:t>Amiloride</a:t>
            </a:r>
            <a:r>
              <a:rPr lang="en-US" dirty="0"/>
              <a:t> (</a:t>
            </a:r>
            <a:r>
              <a:rPr lang="en-US" dirty="0" err="1"/>
              <a:t>midamor</a:t>
            </a:r>
            <a:r>
              <a:rPr lang="en-US" dirty="0"/>
              <a:t>) </a:t>
            </a:r>
          </a:p>
          <a:p>
            <a:pPr lvl="0"/>
            <a:r>
              <a:rPr lang="en-US" dirty="0"/>
              <a:t>Spironolactone (</a:t>
            </a:r>
            <a:r>
              <a:rPr lang="en-US" dirty="0" err="1"/>
              <a:t>aldactone</a:t>
            </a:r>
            <a:r>
              <a:rPr lang="en-US" dirty="0"/>
              <a:t>) </a:t>
            </a:r>
          </a:p>
          <a:p>
            <a:pPr lvl="0"/>
            <a:r>
              <a:rPr lang="en-US" dirty="0"/>
              <a:t>Triamterene (</a:t>
            </a:r>
            <a:r>
              <a:rPr lang="en-US" dirty="0" err="1"/>
              <a:t>dyrenium</a:t>
            </a:r>
            <a:r>
              <a:rPr lang="en-US" dirty="0"/>
              <a:t>) </a:t>
            </a:r>
          </a:p>
          <a:p>
            <a:r>
              <a:rPr lang="en-US" dirty="0"/>
              <a:t>Used in combination with other diuretics</a:t>
            </a:r>
          </a:p>
          <a:p>
            <a:pPr lvl="0"/>
            <a:r>
              <a:rPr lang="en-GB" dirty="0"/>
              <a:t>They are weak diuretics that exert their action mainly on the collecting ducts. </a:t>
            </a:r>
            <a:endParaRPr lang="en-US" dirty="0"/>
          </a:p>
          <a:p>
            <a:pPr marL="0" indent="0">
              <a:buNone/>
            </a:pPr>
            <a:endParaRPr lang="en-US" dirty="0"/>
          </a:p>
          <a:p>
            <a:pPr marL="0" indent="0">
              <a:buNone/>
            </a:pPr>
            <a:r>
              <a:rPr lang="en-US" b="1" i="1" dirty="0"/>
              <a:t>Pharmacokinetic</a:t>
            </a:r>
            <a:endParaRPr lang="en-US" dirty="0"/>
          </a:p>
          <a:p>
            <a:r>
              <a:rPr lang="en-US" dirty="0"/>
              <a:t>15-25% of </a:t>
            </a:r>
            <a:r>
              <a:rPr lang="en-US" dirty="0" err="1"/>
              <a:t>amiloride</a:t>
            </a:r>
            <a:r>
              <a:rPr lang="en-US" dirty="0"/>
              <a:t> absorbed from GIT Metabolized in liver; cross placenta; excreted in urine, feces (</a:t>
            </a:r>
            <a:r>
              <a:rPr lang="en-US" dirty="0" err="1"/>
              <a:t>amiloride</a:t>
            </a:r>
            <a:r>
              <a:rPr lang="en-US" dirty="0"/>
              <a:t>) and bile.</a:t>
            </a:r>
          </a:p>
          <a:p>
            <a:endParaRPr lang="en-US" dirty="0"/>
          </a:p>
          <a:p>
            <a:endParaRPr lang="en-US" dirty="0"/>
          </a:p>
        </p:txBody>
      </p:sp>
    </p:spTree>
    <p:extLst>
      <p:ext uri="{BB962C8B-B14F-4D97-AF65-F5344CB8AC3E}">
        <p14:creationId xmlns:p14="http://schemas.microsoft.com/office/powerpoint/2010/main" val="1891791026"/>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1668"/>
            <a:ext cx="10515600" cy="6035295"/>
          </a:xfrm>
        </p:spPr>
        <p:txBody>
          <a:bodyPr>
            <a:normAutofit lnSpcReduction="10000"/>
          </a:bodyPr>
          <a:lstStyle/>
          <a:p>
            <a:pPr marL="0" indent="0">
              <a:buNone/>
            </a:pPr>
            <a:r>
              <a:rPr lang="en-US" b="1" i="1" dirty="0"/>
              <a:t>Pharmacodynamics</a:t>
            </a:r>
            <a:endParaRPr lang="en-US" dirty="0"/>
          </a:p>
          <a:p>
            <a:r>
              <a:rPr lang="en-GB" b="1" dirty="0" err="1"/>
              <a:t>Amiloride</a:t>
            </a:r>
            <a:r>
              <a:rPr lang="en-GB" dirty="0"/>
              <a:t> and </a:t>
            </a:r>
            <a:r>
              <a:rPr lang="en-GB" b="1" dirty="0"/>
              <a:t>triamterene</a:t>
            </a:r>
            <a:r>
              <a:rPr lang="en-GB" dirty="0"/>
              <a:t> Inhibit sodium chloride reabsorption and potassium excretion in the distal tubule.</a:t>
            </a:r>
            <a:endParaRPr lang="en-US" dirty="0"/>
          </a:p>
          <a:p>
            <a:r>
              <a:rPr lang="en-GB" b="1" dirty="0"/>
              <a:t>Spironolactone</a:t>
            </a:r>
            <a:r>
              <a:rPr lang="en-GB" dirty="0"/>
              <a:t> (</a:t>
            </a:r>
            <a:r>
              <a:rPr lang="en-GB" dirty="0" err="1"/>
              <a:t>Aldactone</a:t>
            </a:r>
            <a:r>
              <a:rPr lang="en-GB" dirty="0"/>
              <a:t>) Antagonizes aldosterone in the distal tubule increasing sodium and water excretion</a:t>
            </a:r>
            <a:endParaRPr lang="en-US" dirty="0"/>
          </a:p>
          <a:p>
            <a:pPr marL="0" indent="0">
              <a:buNone/>
            </a:pPr>
            <a:endParaRPr lang="en-US" dirty="0"/>
          </a:p>
          <a:p>
            <a:pPr marL="0" indent="0">
              <a:buNone/>
            </a:pPr>
            <a:r>
              <a:rPr lang="en-US" b="1" dirty="0"/>
              <a:t>Indications</a:t>
            </a:r>
            <a:endParaRPr lang="en-US" dirty="0"/>
          </a:p>
          <a:p>
            <a:pPr lvl="0"/>
            <a:r>
              <a:rPr lang="en-GB" dirty="0"/>
              <a:t>Diuretic induced </a:t>
            </a:r>
            <a:r>
              <a:rPr lang="en-GB" dirty="0" err="1"/>
              <a:t>hypokalemia</a:t>
            </a:r>
            <a:endParaRPr lang="en-US" dirty="0"/>
          </a:p>
          <a:p>
            <a:pPr lvl="0"/>
            <a:r>
              <a:rPr lang="en-GB" dirty="0" err="1"/>
              <a:t>Edema</a:t>
            </a:r>
            <a:r>
              <a:rPr lang="en-GB" dirty="0"/>
              <a:t> associated with CHF usually in pts also taking thiazides or other potassium sparing diuretics.</a:t>
            </a:r>
            <a:endParaRPr lang="en-US" dirty="0"/>
          </a:p>
          <a:p>
            <a:pPr lvl="0"/>
            <a:r>
              <a:rPr lang="en-GB" dirty="0"/>
              <a:t>HTN</a:t>
            </a:r>
            <a:endParaRPr lang="en-US" dirty="0"/>
          </a:p>
          <a:p>
            <a:pPr lvl="0"/>
            <a:r>
              <a:rPr lang="en-GB" dirty="0"/>
              <a:t>Liver cirrhosis with ascites.</a:t>
            </a:r>
            <a:endParaRPr lang="en-US" dirty="0"/>
          </a:p>
          <a:p>
            <a:pPr lvl="0"/>
            <a:r>
              <a:rPr lang="en-GB" dirty="0"/>
              <a:t>Primary </a:t>
            </a:r>
            <a:r>
              <a:rPr lang="en-GB" dirty="0" err="1"/>
              <a:t>hyperaldosteronism</a:t>
            </a:r>
            <a:endParaRPr lang="en-US" dirty="0"/>
          </a:p>
          <a:p>
            <a:pPr marL="0" indent="0">
              <a:buNone/>
            </a:pPr>
            <a:endParaRPr lang="en-US" dirty="0"/>
          </a:p>
        </p:txBody>
      </p:sp>
    </p:spTree>
    <p:extLst>
      <p:ext uri="{BB962C8B-B14F-4D97-AF65-F5344CB8AC3E}">
        <p14:creationId xmlns:p14="http://schemas.microsoft.com/office/powerpoint/2010/main" val="2766379145"/>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7999"/>
          </a:xfrm>
        </p:spPr>
        <p:txBody>
          <a:bodyPr>
            <a:normAutofit fontScale="92500" lnSpcReduction="20000"/>
          </a:bodyPr>
          <a:lstStyle/>
          <a:p>
            <a:pPr marL="0" indent="0">
              <a:buNone/>
            </a:pPr>
            <a:r>
              <a:rPr lang="en-US" sz="3000" b="1" i="1" dirty="0"/>
              <a:t>Side effects</a:t>
            </a:r>
            <a:endParaRPr lang="en-US" sz="3000" dirty="0"/>
          </a:p>
          <a:p>
            <a:r>
              <a:rPr lang="en-US" sz="3000" dirty="0"/>
              <a:t>Spironolactone: </a:t>
            </a:r>
            <a:r>
              <a:rPr lang="en-US" sz="3000" b="1" dirty="0"/>
              <a:t>hyperkalemia (be watchful)</a:t>
            </a:r>
            <a:r>
              <a:rPr lang="en-US" sz="3000" dirty="0"/>
              <a:t>, gynecomastia, hirsutism; menstrual irregularities; testicular atrophy (with pro longed use).</a:t>
            </a:r>
            <a:br>
              <a:rPr lang="en-US" sz="3000" dirty="0"/>
            </a:br>
            <a:endParaRPr lang="en-US" sz="3000" dirty="0"/>
          </a:p>
          <a:p>
            <a:r>
              <a:rPr lang="en-US" sz="3000" dirty="0" err="1"/>
              <a:t>Amiloride</a:t>
            </a:r>
            <a:r>
              <a:rPr lang="en-US" sz="3000" dirty="0"/>
              <a:t>: </a:t>
            </a:r>
            <a:r>
              <a:rPr lang="en-US" sz="3000" b="1" dirty="0"/>
              <a:t>hyperkalemia,</a:t>
            </a:r>
            <a:r>
              <a:rPr lang="en-US" sz="3000" dirty="0"/>
              <a:t> headache, weakness, dizziness, orthostatic hypotension, nausea, vomit, </a:t>
            </a:r>
            <a:r>
              <a:rPr lang="en-US" sz="3000" dirty="0" err="1"/>
              <a:t>diarrhoea</a:t>
            </a:r>
            <a:r>
              <a:rPr lang="en-US" sz="3000" dirty="0"/>
              <a:t>, vomiting, abdominal pain, constipation, impotence, glucose intolerance in diabetic pts.</a:t>
            </a:r>
            <a:br>
              <a:rPr lang="en-US" sz="3000" dirty="0"/>
            </a:br>
            <a:r>
              <a:rPr lang="en-US" sz="3000" dirty="0"/>
              <a:t>Triamterene: </a:t>
            </a:r>
            <a:r>
              <a:rPr lang="en-US" sz="3000" dirty="0" err="1"/>
              <a:t>Photosenitivity</a:t>
            </a:r>
            <a:r>
              <a:rPr lang="en-US" sz="3000" dirty="0"/>
              <a:t>, bluish discoloration of urine, </a:t>
            </a:r>
            <a:r>
              <a:rPr lang="en-US" sz="3000" b="1" dirty="0"/>
              <a:t>hyperkalemia</a:t>
            </a:r>
            <a:r>
              <a:rPr lang="en-US" sz="3000" dirty="0"/>
              <a:t>; </a:t>
            </a:r>
            <a:r>
              <a:rPr lang="en-US" sz="3000" dirty="0" err="1"/>
              <a:t>megaloblastic</a:t>
            </a:r>
            <a:r>
              <a:rPr lang="en-US" sz="3000" dirty="0"/>
              <a:t> anemia in pts with liver cirrhosis.</a:t>
            </a:r>
          </a:p>
          <a:p>
            <a:pPr marL="0" indent="0">
              <a:buNone/>
            </a:pPr>
            <a:r>
              <a:rPr lang="en-GB" sz="3000" dirty="0"/>
              <a:t> </a:t>
            </a:r>
            <a:endParaRPr lang="en-US" sz="3000" dirty="0"/>
          </a:p>
          <a:p>
            <a:pPr marL="0" indent="0">
              <a:buNone/>
            </a:pPr>
            <a:r>
              <a:rPr lang="en-US" sz="3000" b="1" i="1" dirty="0"/>
              <a:t>Contraindication</a:t>
            </a:r>
            <a:br>
              <a:rPr lang="en-US" sz="3000" dirty="0"/>
            </a:br>
            <a:r>
              <a:rPr lang="en-US" sz="3000" dirty="0"/>
              <a:t>    Anuria</a:t>
            </a:r>
          </a:p>
          <a:p>
            <a:pPr lvl="0"/>
            <a:r>
              <a:rPr lang="en-US" sz="3000" dirty="0"/>
              <a:t>Breastfeeding</a:t>
            </a:r>
          </a:p>
          <a:p>
            <a:pPr lvl="0"/>
            <a:r>
              <a:rPr lang="en-US" sz="3000" dirty="0"/>
              <a:t>Hyperkalemia</a:t>
            </a:r>
          </a:p>
          <a:p>
            <a:pPr lvl="0"/>
            <a:r>
              <a:rPr lang="en-US" sz="3000" dirty="0"/>
              <a:t>Hypersensitivity</a:t>
            </a:r>
          </a:p>
          <a:p>
            <a:pPr lvl="0"/>
            <a:r>
              <a:rPr lang="en-US" sz="3000" dirty="0"/>
              <a:t>Severe renal/ hepatic disease</a:t>
            </a:r>
            <a:br>
              <a:rPr lang="en-US" dirty="0"/>
            </a:br>
            <a:endParaRPr lang="en-US" dirty="0"/>
          </a:p>
        </p:txBody>
      </p:sp>
    </p:spTree>
    <p:extLst>
      <p:ext uri="{BB962C8B-B14F-4D97-AF65-F5344CB8AC3E}">
        <p14:creationId xmlns:p14="http://schemas.microsoft.com/office/powerpoint/2010/main" val="4188395129"/>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287" y="56032"/>
            <a:ext cx="10515600" cy="819731"/>
          </a:xfrm>
        </p:spPr>
        <p:txBody>
          <a:bodyPr>
            <a:normAutofit fontScale="90000"/>
          </a:bodyPr>
          <a:lstStyle/>
          <a:p>
            <a:r>
              <a:rPr lang="en-US" b="1" i="1" dirty="0"/>
              <a:t>Precaution</a:t>
            </a:r>
            <a:br>
              <a:rPr lang="en-US" dirty="0"/>
            </a:br>
            <a:endParaRPr lang="en-US" dirty="0"/>
          </a:p>
        </p:txBody>
      </p:sp>
      <p:sp>
        <p:nvSpPr>
          <p:cNvPr id="3" name="Content Placeholder 2"/>
          <p:cNvSpPr>
            <a:spLocks noGrp="1"/>
          </p:cNvSpPr>
          <p:nvPr>
            <p:ph idx="1"/>
          </p:nvPr>
        </p:nvSpPr>
        <p:spPr>
          <a:xfrm>
            <a:off x="400319" y="743800"/>
            <a:ext cx="10515600" cy="6004730"/>
          </a:xfrm>
        </p:spPr>
        <p:txBody>
          <a:bodyPr>
            <a:normAutofit/>
          </a:bodyPr>
          <a:lstStyle/>
          <a:p>
            <a:r>
              <a:rPr lang="en-US" dirty="0"/>
              <a:t>Cirrhosis</a:t>
            </a:r>
          </a:p>
          <a:p>
            <a:pPr lvl="0"/>
            <a:r>
              <a:rPr lang="en-US" dirty="0"/>
              <a:t>Dehydration</a:t>
            </a:r>
          </a:p>
          <a:p>
            <a:pPr lvl="0"/>
            <a:r>
              <a:rPr lang="en-US" dirty="0"/>
              <a:t>Electrolyte abnormalities</a:t>
            </a:r>
          </a:p>
          <a:p>
            <a:pPr lvl="0"/>
            <a:r>
              <a:rPr lang="en-US" dirty="0" err="1"/>
              <a:t>Hyperuricemia</a:t>
            </a:r>
            <a:endParaRPr lang="en-US" dirty="0"/>
          </a:p>
          <a:p>
            <a:pPr lvl="0"/>
            <a:r>
              <a:rPr lang="en-US" dirty="0"/>
              <a:t>Pregnancy</a:t>
            </a:r>
          </a:p>
          <a:p>
            <a:pPr lvl="0"/>
            <a:r>
              <a:rPr lang="en-US" dirty="0"/>
              <a:t>Renal stenosis</a:t>
            </a:r>
          </a:p>
          <a:p>
            <a:pPr lvl="0"/>
            <a:r>
              <a:rPr lang="en-US" dirty="0"/>
              <a:t>Renal/hepatic disease</a:t>
            </a:r>
          </a:p>
          <a:p>
            <a:endParaRPr lang="en-US" dirty="0"/>
          </a:p>
        </p:txBody>
      </p:sp>
    </p:spTree>
    <p:extLst>
      <p:ext uri="{BB962C8B-B14F-4D97-AF65-F5344CB8AC3E}">
        <p14:creationId xmlns:p14="http://schemas.microsoft.com/office/powerpoint/2010/main" val="174586163"/>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152"/>
            <a:ext cx="10515600" cy="6767848"/>
          </a:xfrm>
        </p:spPr>
        <p:txBody>
          <a:bodyPr>
            <a:normAutofit/>
          </a:bodyPr>
          <a:lstStyle/>
          <a:p>
            <a:pPr marL="0" indent="0">
              <a:buNone/>
            </a:pPr>
            <a:r>
              <a:rPr lang="en-US" b="1" i="1" dirty="0"/>
              <a:t>Nursing consideration</a:t>
            </a:r>
            <a:endParaRPr lang="en-US" dirty="0"/>
          </a:p>
          <a:p>
            <a:pPr lvl="0"/>
            <a:r>
              <a:rPr lang="en-GB" dirty="0"/>
              <a:t>Administer in AM to avoid interference with sleep.</a:t>
            </a:r>
            <a:endParaRPr lang="en-US" dirty="0"/>
          </a:p>
          <a:p>
            <a:pPr lvl="0"/>
            <a:r>
              <a:rPr lang="en-GB" dirty="0"/>
              <a:t>Administer with meals if nausea occurs; absorption may be decreased slightly.</a:t>
            </a:r>
            <a:endParaRPr lang="en-US" dirty="0"/>
          </a:p>
          <a:p>
            <a:pPr lvl="0"/>
            <a:r>
              <a:rPr lang="en-US" dirty="0"/>
              <a:t>Advice </a:t>
            </a:r>
            <a:r>
              <a:rPr lang="en-US" dirty="0" err="1"/>
              <a:t>pt</a:t>
            </a:r>
            <a:r>
              <a:rPr lang="en-US" dirty="0"/>
              <a:t> to avoid sudden postural changes and to rise slowly.</a:t>
            </a:r>
          </a:p>
          <a:p>
            <a:pPr lvl="0"/>
            <a:r>
              <a:rPr lang="en-US" dirty="0"/>
              <a:t>Assess BP lying, standing due to postural hypotension.</a:t>
            </a:r>
          </a:p>
          <a:p>
            <a:pPr lvl="0"/>
            <a:r>
              <a:rPr lang="en-US" dirty="0"/>
              <a:t>Assess confusion esp in geriatrics.</a:t>
            </a:r>
          </a:p>
          <a:p>
            <a:pPr lvl="0"/>
            <a:r>
              <a:rPr lang="en-US" dirty="0"/>
              <a:t>Assess electrolytes (NA, Cl, K, BUN, serum creatinine, CBC ) and signs of hyperkalemia.. </a:t>
            </a:r>
          </a:p>
          <a:p>
            <a:pPr lvl="0"/>
            <a:r>
              <a:rPr lang="en-US" dirty="0"/>
              <a:t>Assess skin turgor, thirst and dry mucous membrane.</a:t>
            </a:r>
          </a:p>
          <a:p>
            <a:endParaRPr lang="en-US" dirty="0"/>
          </a:p>
        </p:txBody>
      </p:sp>
    </p:spTree>
    <p:extLst>
      <p:ext uri="{BB962C8B-B14F-4D97-AF65-F5344CB8AC3E}">
        <p14:creationId xmlns:p14="http://schemas.microsoft.com/office/powerpoint/2010/main" val="2803221471"/>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normAutofit fontScale="92500" lnSpcReduction="20000"/>
          </a:bodyPr>
          <a:lstStyle/>
          <a:p>
            <a:pPr marL="0" lvl="0" indent="0">
              <a:buNone/>
            </a:pPr>
            <a:r>
              <a:rPr lang="en-US" sz="3500" b="1" dirty="0" err="1"/>
              <a:t>Nrsg</a:t>
            </a:r>
            <a:r>
              <a:rPr lang="en-US" sz="3500" b="1" dirty="0"/>
              <a:t> Considerations </a:t>
            </a:r>
            <a:r>
              <a:rPr lang="en-US" sz="3500" b="1" dirty="0" err="1"/>
              <a:t>cont</a:t>
            </a:r>
            <a:r>
              <a:rPr lang="en-US" sz="3500" b="1" dirty="0"/>
              <a:t>’</a:t>
            </a:r>
          </a:p>
          <a:p>
            <a:pPr lvl="0"/>
            <a:r>
              <a:rPr lang="en-US" dirty="0"/>
              <a:t>Assess </a:t>
            </a:r>
            <a:r>
              <a:rPr lang="en-US" dirty="0" err="1"/>
              <a:t>wt</a:t>
            </a:r>
            <a:r>
              <a:rPr lang="en-US" dirty="0"/>
              <a:t>, input and output to determine fluid loss.</a:t>
            </a:r>
          </a:p>
          <a:p>
            <a:pPr lvl="0"/>
            <a:r>
              <a:rPr lang="en-US" dirty="0"/>
              <a:t>Discontinue drug if K levels exceed 6.5mEq/L.</a:t>
            </a:r>
          </a:p>
          <a:p>
            <a:pPr lvl="0"/>
            <a:r>
              <a:rPr lang="en-GB" dirty="0"/>
              <a:t>Teach </a:t>
            </a:r>
            <a:r>
              <a:rPr lang="en-GB" dirty="0" err="1"/>
              <a:t>pt</a:t>
            </a:r>
            <a:r>
              <a:rPr lang="en-GB" dirty="0"/>
              <a:t> that drowsiness, ataxia and mental confusion may occur; observe caution in driving.</a:t>
            </a:r>
            <a:endParaRPr lang="en-US" dirty="0"/>
          </a:p>
          <a:p>
            <a:pPr lvl="0"/>
            <a:r>
              <a:rPr lang="en-GB" dirty="0"/>
              <a:t>Teach </a:t>
            </a:r>
            <a:r>
              <a:rPr lang="en-GB" dirty="0" err="1"/>
              <a:t>pt</a:t>
            </a:r>
            <a:r>
              <a:rPr lang="en-GB" dirty="0"/>
              <a:t>/ family to avoid long exposure to sunlight; urine may turn blue.</a:t>
            </a:r>
            <a:endParaRPr lang="en-US" dirty="0"/>
          </a:p>
          <a:p>
            <a:pPr lvl="0"/>
            <a:r>
              <a:rPr lang="en-GB" dirty="0"/>
              <a:t>Warn pts to avoid excessive ingestion of potassium rich foods (bananas, oranges, dates), K containing salts or K supplements. </a:t>
            </a:r>
            <a:endParaRPr lang="en-US" dirty="0"/>
          </a:p>
          <a:p>
            <a:pPr marL="0" indent="0">
              <a:buNone/>
            </a:pPr>
            <a:endParaRPr lang="en-US" dirty="0"/>
          </a:p>
          <a:p>
            <a:pPr marL="0" indent="0">
              <a:buNone/>
            </a:pPr>
            <a:r>
              <a:rPr lang="en-US" b="1" u="sng" dirty="0"/>
              <a:t>TREATMENT OF OVERDOSE</a:t>
            </a:r>
            <a:endParaRPr lang="en-US" dirty="0"/>
          </a:p>
          <a:p>
            <a:pPr lvl="0"/>
            <a:r>
              <a:rPr lang="en-US" dirty="0"/>
              <a:t>Administer IV fluids, monitor hydration, CV and renal status.</a:t>
            </a:r>
          </a:p>
          <a:p>
            <a:pPr lvl="0"/>
            <a:r>
              <a:rPr lang="en-US" dirty="0"/>
              <a:t>Administer sodium bicarbonate for K &gt; 6.5mEq/L</a:t>
            </a:r>
          </a:p>
          <a:p>
            <a:pPr lvl="0"/>
            <a:r>
              <a:rPr lang="en-US" dirty="0"/>
              <a:t>Dialysis - triamterene</a:t>
            </a:r>
          </a:p>
          <a:p>
            <a:pPr lvl="0"/>
            <a:r>
              <a:rPr lang="en-US" dirty="0"/>
              <a:t>Lavage if taken orally</a:t>
            </a:r>
          </a:p>
          <a:p>
            <a:pPr lvl="0"/>
            <a:r>
              <a:rPr lang="en-US" dirty="0"/>
              <a:t>Monitor electrolytes</a:t>
            </a:r>
          </a:p>
          <a:p>
            <a:endParaRPr lang="en-US" dirty="0"/>
          </a:p>
        </p:txBody>
      </p:sp>
    </p:spTree>
    <p:extLst>
      <p:ext uri="{BB962C8B-B14F-4D97-AF65-F5344CB8AC3E}">
        <p14:creationId xmlns:p14="http://schemas.microsoft.com/office/powerpoint/2010/main" val="3819278288"/>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17101-10E1-4718-A410-330D52480AD9}"/>
              </a:ext>
            </a:extLst>
          </p:cNvPr>
          <p:cNvSpPr>
            <a:spLocks noGrp="1"/>
          </p:cNvSpPr>
          <p:nvPr>
            <p:ph type="title"/>
          </p:nvPr>
        </p:nvSpPr>
        <p:spPr/>
        <p:txBody>
          <a:bodyPr/>
          <a:lstStyle/>
          <a:p>
            <a:r>
              <a:rPr lang="en-US" b="1" dirty="0"/>
              <a:t>Osmotic Diuretics</a:t>
            </a:r>
            <a:endParaRPr lang="en-US" dirty="0"/>
          </a:p>
        </p:txBody>
      </p:sp>
      <p:sp>
        <p:nvSpPr>
          <p:cNvPr id="3" name="Content Placeholder 2">
            <a:extLst>
              <a:ext uri="{FF2B5EF4-FFF2-40B4-BE49-F238E27FC236}">
                <a16:creationId xmlns:a16="http://schemas.microsoft.com/office/drawing/2014/main" id="{35AE90C2-3F84-4A86-B1E0-22C1D51DA8CB}"/>
              </a:ext>
            </a:extLst>
          </p:cNvPr>
          <p:cNvSpPr>
            <a:spLocks noGrp="1"/>
          </p:cNvSpPr>
          <p:nvPr>
            <p:ph idx="1"/>
          </p:nvPr>
        </p:nvSpPr>
        <p:spPr>
          <a:xfrm>
            <a:off x="838200" y="1484244"/>
            <a:ext cx="10515600" cy="4890052"/>
          </a:xfrm>
        </p:spPr>
        <p:txBody>
          <a:bodyPr>
            <a:normAutofit fontScale="92500" lnSpcReduction="20000"/>
          </a:bodyPr>
          <a:lstStyle/>
          <a:p>
            <a:r>
              <a:rPr lang="en-US" dirty="0"/>
              <a:t>Freely filterable, non-</a:t>
            </a:r>
            <a:r>
              <a:rPr lang="en-US" dirty="0" err="1"/>
              <a:t>reabsorbable</a:t>
            </a:r>
            <a:r>
              <a:rPr lang="en-US" dirty="0"/>
              <a:t> osmotic agents.</a:t>
            </a:r>
          </a:p>
          <a:p>
            <a:pPr lvl="0"/>
            <a:r>
              <a:rPr lang="en-US" dirty="0"/>
              <a:t>Glycerol</a:t>
            </a:r>
          </a:p>
          <a:p>
            <a:pPr lvl="0"/>
            <a:r>
              <a:rPr lang="en-US" dirty="0"/>
              <a:t>Mannitol (</a:t>
            </a:r>
            <a:r>
              <a:rPr lang="en-US" dirty="0" err="1"/>
              <a:t>osmitrol</a:t>
            </a:r>
            <a:r>
              <a:rPr lang="en-US" dirty="0"/>
              <a:t>, </a:t>
            </a:r>
            <a:r>
              <a:rPr lang="en-US" dirty="0" err="1"/>
              <a:t>resectisol</a:t>
            </a:r>
            <a:r>
              <a:rPr lang="en-US" dirty="0"/>
              <a:t>) </a:t>
            </a:r>
          </a:p>
          <a:p>
            <a:pPr lvl="0"/>
            <a:r>
              <a:rPr lang="en-US" dirty="0"/>
              <a:t>Urea </a:t>
            </a:r>
          </a:p>
          <a:p>
            <a:pPr marL="0" indent="0">
              <a:buNone/>
            </a:pPr>
            <a:r>
              <a:rPr lang="en-US" b="1" i="1" dirty="0"/>
              <a:t>Pharmacokinetic</a:t>
            </a:r>
            <a:endParaRPr lang="en-US" dirty="0"/>
          </a:p>
          <a:p>
            <a:r>
              <a:rPr lang="en-US" dirty="0"/>
              <a:t>Onset is 30-60 min for diuresis, 1 </a:t>
            </a:r>
            <a:r>
              <a:rPr lang="en-US" dirty="0" err="1"/>
              <a:t>hr</a:t>
            </a:r>
            <a:r>
              <a:rPr lang="en-US" dirty="0"/>
              <a:t> for intraocular pressure, 25 minutes for CSF. Excreted in urine</a:t>
            </a:r>
          </a:p>
          <a:p>
            <a:pPr marL="0" indent="0">
              <a:buNone/>
            </a:pPr>
            <a:r>
              <a:rPr lang="en-US" b="1" i="1" dirty="0"/>
              <a:t>Pharmacodynamic</a:t>
            </a:r>
            <a:endParaRPr lang="en-US" dirty="0"/>
          </a:p>
          <a:p>
            <a:r>
              <a:rPr lang="en-US" dirty="0"/>
              <a:t>Increase OP of glomerular filtrate, inhibiting tubular reabsorption of H</a:t>
            </a:r>
            <a:r>
              <a:rPr lang="en-US" baseline="-25000" dirty="0"/>
              <a:t>2</a:t>
            </a:r>
            <a:r>
              <a:rPr lang="en-US" dirty="0"/>
              <a:t>O and electrolytes, increasing urine output.</a:t>
            </a:r>
          </a:p>
          <a:p>
            <a:r>
              <a:rPr lang="en-US" dirty="0"/>
              <a:t>Hence elevates blood plasma osmolarity resulting in enhanced water flow into extracellular fluid.  </a:t>
            </a:r>
          </a:p>
          <a:p>
            <a:endParaRPr lang="en-US" dirty="0"/>
          </a:p>
        </p:txBody>
      </p:sp>
    </p:spTree>
    <p:extLst>
      <p:ext uri="{BB962C8B-B14F-4D97-AF65-F5344CB8AC3E}">
        <p14:creationId xmlns:p14="http://schemas.microsoft.com/office/powerpoint/2010/main" val="350605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a:extLst>
              <a:ext uri="{FF2B5EF4-FFF2-40B4-BE49-F238E27FC236}">
                <a16:creationId xmlns:a16="http://schemas.microsoft.com/office/drawing/2014/main" id="{2F1C60C7-9F96-42F6-8F86-1607B83C7768}"/>
              </a:ext>
            </a:extLst>
          </p:cNvPr>
          <p:cNvSpPr>
            <a:spLocks noGrp="1" noChangeArrowheads="1"/>
          </p:cNvSpPr>
          <p:nvPr>
            <p:ph type="title"/>
          </p:nvPr>
        </p:nvSpPr>
        <p:spPr/>
        <p:txBody>
          <a:bodyPr/>
          <a:lstStyle/>
          <a:p>
            <a:r>
              <a:rPr lang="en-US" altLang="en-US"/>
              <a:t>Drug effect</a:t>
            </a:r>
          </a:p>
        </p:txBody>
      </p:sp>
      <p:sp>
        <p:nvSpPr>
          <p:cNvPr id="623619" name="Rectangle 3">
            <a:extLst>
              <a:ext uri="{FF2B5EF4-FFF2-40B4-BE49-F238E27FC236}">
                <a16:creationId xmlns:a16="http://schemas.microsoft.com/office/drawing/2014/main" id="{EAE431D3-C5C4-4CC9-AA4D-D58AE7B57B1C}"/>
              </a:ext>
            </a:extLst>
          </p:cNvPr>
          <p:cNvSpPr>
            <a:spLocks noGrp="1" noChangeArrowheads="1"/>
          </p:cNvSpPr>
          <p:nvPr>
            <p:ph type="body" idx="1"/>
          </p:nvPr>
        </p:nvSpPr>
        <p:spPr/>
        <p:txBody>
          <a:bodyPr/>
          <a:lstStyle/>
          <a:p>
            <a:r>
              <a:rPr lang="en-US" altLang="en-US" dirty="0"/>
              <a:t>The effect of medication can be immediate or delayed</a:t>
            </a:r>
          </a:p>
          <a:p>
            <a:r>
              <a:rPr lang="en-US" altLang="en-US" dirty="0"/>
              <a:t>Other effect of medication can be desired (Beneficial/therapeutic)</a:t>
            </a:r>
          </a:p>
          <a:p>
            <a:r>
              <a:rPr lang="en-US" altLang="en-US" dirty="0"/>
              <a:t>Other effects are undesired (adverse or toxic)</a:t>
            </a:r>
          </a:p>
          <a:p>
            <a:pPr>
              <a:buFont typeface="Wingdings" panose="05000000000000000000" pitchFamily="2" charset="2"/>
              <a:buNone/>
            </a:pPr>
            <a:r>
              <a:rPr lang="en-US" altLang="en-US" dirty="0"/>
              <a:t>Pharmacologic response of drug is related to</a:t>
            </a:r>
          </a:p>
          <a:p>
            <a:pPr>
              <a:buFont typeface="Wingdings" panose="05000000000000000000" pitchFamily="2" charset="2"/>
              <a:buChar char="ü"/>
            </a:pPr>
            <a:r>
              <a:rPr lang="en-US" altLang="en-US" dirty="0"/>
              <a:t>Availability of the receptor sites</a:t>
            </a:r>
          </a:p>
          <a:p>
            <a:pPr>
              <a:buFont typeface="Wingdings" panose="05000000000000000000" pitchFamily="2" charset="2"/>
              <a:buChar char="ü"/>
            </a:pPr>
            <a:r>
              <a:rPr lang="en-US" altLang="en-US" dirty="0"/>
              <a:t>Location and function of the receptor</a:t>
            </a:r>
          </a:p>
          <a:p>
            <a:pPr>
              <a:buFont typeface="Wingdings" panose="05000000000000000000" pitchFamily="2" charset="2"/>
              <a:buChar char="ü"/>
            </a:pPr>
            <a:r>
              <a:rPr lang="en-US" altLang="en-US" dirty="0"/>
              <a:t>Action of the drug on the target cell</a:t>
            </a:r>
          </a:p>
          <a:p>
            <a:pPr>
              <a:buFont typeface="Wingdings" panose="05000000000000000000" pitchFamily="2" charset="2"/>
              <a:buChar char="ü"/>
            </a:pPr>
            <a:r>
              <a:rPr lang="en-US" altLang="en-US" dirty="0"/>
              <a:t>Concentration of drug at the receptor</a:t>
            </a:r>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92500" lnSpcReduction="10000"/>
          </a:bodyPr>
          <a:lstStyle/>
          <a:p>
            <a:pPr marL="0" indent="0">
              <a:buNone/>
            </a:pPr>
            <a:r>
              <a:rPr lang="en-US" b="1" i="1" dirty="0"/>
              <a:t>Indications</a:t>
            </a:r>
            <a:endParaRPr lang="en-US" dirty="0"/>
          </a:p>
          <a:p>
            <a:pPr lvl="0"/>
            <a:r>
              <a:rPr lang="en-GB" dirty="0"/>
              <a:t>Chemical poisoning.</a:t>
            </a:r>
            <a:endParaRPr lang="en-US" dirty="0"/>
          </a:p>
          <a:p>
            <a:pPr lvl="0"/>
            <a:r>
              <a:rPr lang="en-GB" dirty="0" err="1"/>
              <a:t>Edema</a:t>
            </a:r>
            <a:endParaRPr lang="en-US" dirty="0"/>
          </a:p>
          <a:p>
            <a:pPr lvl="0"/>
            <a:r>
              <a:rPr lang="en-US" dirty="0"/>
              <a:t>For pts with refractory edema (</a:t>
            </a:r>
            <a:r>
              <a:rPr lang="en-US" dirty="0" err="1"/>
              <a:t>nephrotic</a:t>
            </a:r>
            <a:r>
              <a:rPr lang="en-US" dirty="0"/>
              <a:t> syndrome, CHF, cirrhosis, ascites)</a:t>
            </a:r>
          </a:p>
          <a:p>
            <a:pPr lvl="0"/>
            <a:r>
              <a:rPr lang="en-US" dirty="0"/>
              <a:t>Improves renal function in ARF</a:t>
            </a:r>
          </a:p>
          <a:p>
            <a:pPr lvl="0"/>
            <a:r>
              <a:rPr lang="en-GB" dirty="0"/>
              <a:t>Reduction of intraocular or intracranial pressure and cerebral </a:t>
            </a:r>
            <a:r>
              <a:rPr lang="en-GB" dirty="0" err="1"/>
              <a:t>edema</a:t>
            </a:r>
            <a:r>
              <a:rPr lang="en-GB" dirty="0"/>
              <a:t>.</a:t>
            </a:r>
            <a:endParaRPr lang="en-US" dirty="0"/>
          </a:p>
          <a:p>
            <a:pPr marL="0" indent="0">
              <a:buNone/>
            </a:pPr>
            <a:endParaRPr lang="en-US" b="1" i="1" dirty="0"/>
          </a:p>
          <a:p>
            <a:pPr marL="0" indent="0">
              <a:buNone/>
            </a:pPr>
            <a:r>
              <a:rPr lang="en-US" b="1" i="1" dirty="0"/>
              <a:t>Side effects</a:t>
            </a:r>
            <a:endParaRPr lang="en-US" dirty="0"/>
          </a:p>
          <a:p>
            <a:pPr marL="0" lvl="0" indent="0">
              <a:buNone/>
            </a:pPr>
            <a:r>
              <a:rPr lang="en-US" dirty="0"/>
              <a:t>Acute rise in serum K</a:t>
            </a:r>
            <a:r>
              <a:rPr lang="en-US" baseline="30000" dirty="0"/>
              <a:t>+</a:t>
            </a:r>
            <a:r>
              <a:rPr lang="en-US" dirty="0"/>
              <a:t>                     blurred vision</a:t>
            </a:r>
          </a:p>
          <a:p>
            <a:pPr lvl="0"/>
            <a:r>
              <a:rPr lang="en-US" dirty="0"/>
              <a:t>Confusion                                          Dry mouth</a:t>
            </a:r>
          </a:p>
          <a:p>
            <a:pPr lvl="0"/>
            <a:r>
              <a:rPr lang="en-US" dirty="0"/>
              <a:t>Fluid and electrolyte imbalance     headache.</a:t>
            </a:r>
          </a:p>
          <a:p>
            <a:pPr lvl="0"/>
            <a:r>
              <a:rPr lang="en-US" dirty="0"/>
              <a:t>N, V, D                                                  Pulmonary congestion</a:t>
            </a:r>
          </a:p>
          <a:p>
            <a:pPr lvl="0"/>
            <a:r>
              <a:rPr lang="en-US" dirty="0"/>
              <a:t>Rhinitis                                                 Seizures</a:t>
            </a:r>
          </a:p>
          <a:p>
            <a:pPr lvl="0"/>
            <a:r>
              <a:rPr lang="en-US" dirty="0"/>
              <a:t>Urine retention</a:t>
            </a:r>
            <a:br>
              <a:rPr lang="en-US" b="1" i="1" dirty="0"/>
            </a:br>
            <a:endParaRPr lang="en-US" dirty="0"/>
          </a:p>
        </p:txBody>
      </p:sp>
    </p:spTree>
    <p:extLst>
      <p:ext uri="{BB962C8B-B14F-4D97-AF65-F5344CB8AC3E}">
        <p14:creationId xmlns:p14="http://schemas.microsoft.com/office/powerpoint/2010/main" val="3936996408"/>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fontScale="92500" lnSpcReduction="20000"/>
          </a:bodyPr>
          <a:lstStyle/>
          <a:p>
            <a:pPr marL="0" indent="0">
              <a:buNone/>
            </a:pPr>
            <a:r>
              <a:rPr lang="en-US" b="1" i="1" dirty="0"/>
              <a:t>Contraindication</a:t>
            </a:r>
            <a:br>
              <a:rPr lang="en-US" dirty="0"/>
            </a:br>
            <a:r>
              <a:rPr lang="en-US" dirty="0"/>
              <a:t>Active intracranial bleeding</a:t>
            </a:r>
          </a:p>
          <a:p>
            <a:pPr lvl="0"/>
            <a:r>
              <a:rPr lang="en-US" dirty="0"/>
              <a:t>Anuria</a:t>
            </a:r>
          </a:p>
          <a:p>
            <a:pPr lvl="0"/>
            <a:r>
              <a:rPr lang="en-US" dirty="0"/>
              <a:t>Hypersensitivity</a:t>
            </a:r>
          </a:p>
          <a:p>
            <a:pPr lvl="0"/>
            <a:r>
              <a:rPr lang="en-US" dirty="0"/>
              <a:t>Renal failure</a:t>
            </a:r>
          </a:p>
          <a:p>
            <a:pPr lvl="0"/>
            <a:r>
              <a:rPr lang="en-US" dirty="0"/>
              <a:t>Severe dehydration</a:t>
            </a:r>
          </a:p>
          <a:p>
            <a:pPr lvl="0"/>
            <a:r>
              <a:rPr lang="en-US" dirty="0"/>
              <a:t>Severe pulmonary </a:t>
            </a:r>
            <a:r>
              <a:rPr lang="en-US" dirty="0" err="1"/>
              <a:t>congestiom</a:t>
            </a:r>
            <a:endParaRPr lang="en-US" dirty="0"/>
          </a:p>
          <a:p>
            <a:pPr marL="0" indent="0">
              <a:buNone/>
            </a:pPr>
            <a:br>
              <a:rPr lang="en-US" b="1" i="1" dirty="0"/>
            </a:br>
            <a:r>
              <a:rPr lang="en-US" b="1" i="1" dirty="0"/>
              <a:t>Precaution</a:t>
            </a:r>
            <a:br>
              <a:rPr lang="en-US" dirty="0"/>
            </a:br>
            <a:r>
              <a:rPr lang="en-US" dirty="0"/>
              <a:t>Breastfeeding</a:t>
            </a:r>
          </a:p>
          <a:p>
            <a:pPr lvl="0"/>
            <a:r>
              <a:rPr lang="en-US" dirty="0"/>
              <a:t>CHF</a:t>
            </a:r>
          </a:p>
          <a:p>
            <a:pPr lvl="0"/>
            <a:r>
              <a:rPr lang="en-US" dirty="0"/>
              <a:t>Dehydration</a:t>
            </a:r>
          </a:p>
          <a:p>
            <a:pPr lvl="0"/>
            <a:r>
              <a:rPr lang="en-US" dirty="0"/>
              <a:t>Electrolyte imbalances</a:t>
            </a:r>
          </a:p>
          <a:p>
            <a:pPr lvl="0"/>
            <a:r>
              <a:rPr lang="en-US" dirty="0"/>
              <a:t>Pregnancy</a:t>
            </a:r>
          </a:p>
          <a:p>
            <a:pPr lvl="0"/>
            <a:r>
              <a:rPr lang="en-US" dirty="0"/>
              <a:t>Severe renal disease</a:t>
            </a:r>
          </a:p>
          <a:p>
            <a:pPr marL="0" indent="0">
              <a:buNone/>
            </a:pPr>
            <a:br>
              <a:rPr lang="en-US" dirty="0"/>
            </a:br>
            <a:r>
              <a:rPr lang="en-US" dirty="0"/>
              <a:t> </a:t>
            </a:r>
          </a:p>
          <a:p>
            <a:endParaRPr lang="en-US" dirty="0"/>
          </a:p>
        </p:txBody>
      </p:sp>
    </p:spTree>
    <p:extLst>
      <p:ext uri="{BB962C8B-B14F-4D97-AF65-F5344CB8AC3E}">
        <p14:creationId xmlns:p14="http://schemas.microsoft.com/office/powerpoint/2010/main" val="2694192966"/>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lstStyle/>
          <a:p>
            <a:pPr marL="0" indent="0">
              <a:buNone/>
            </a:pPr>
            <a:r>
              <a:rPr lang="en-US" b="1" i="1" dirty="0"/>
              <a:t>Nursing consideration</a:t>
            </a:r>
            <a:endParaRPr lang="en-US" dirty="0"/>
          </a:p>
          <a:p>
            <a:pPr lvl="0"/>
            <a:r>
              <a:rPr lang="en-US" dirty="0"/>
              <a:t>Assess </a:t>
            </a:r>
            <a:r>
              <a:rPr lang="en-US" dirty="0" err="1"/>
              <a:t>wt</a:t>
            </a:r>
            <a:r>
              <a:rPr lang="en-US" dirty="0"/>
              <a:t>, input and output daily to determine fluid loss</a:t>
            </a:r>
          </a:p>
          <a:p>
            <a:pPr lvl="0"/>
            <a:r>
              <a:rPr lang="en-US" dirty="0"/>
              <a:t>Assess rate, rhythm and depth of respiration.</a:t>
            </a:r>
          </a:p>
          <a:p>
            <a:pPr lvl="0"/>
            <a:r>
              <a:rPr lang="en-US" dirty="0"/>
              <a:t>Assess BP lying, standing: postural hypotension may occur.</a:t>
            </a:r>
          </a:p>
          <a:p>
            <a:pPr lvl="0"/>
            <a:r>
              <a:rPr lang="en-US" dirty="0"/>
              <a:t>Assess electrolytes (K, Na, Cl); blood pH, CBC.</a:t>
            </a:r>
          </a:p>
          <a:p>
            <a:pPr lvl="0"/>
            <a:r>
              <a:rPr lang="en-US" dirty="0"/>
              <a:t>Assess hydration include skin turgor, thirst, dry mucous membrane.</a:t>
            </a:r>
          </a:p>
          <a:p>
            <a:pPr lvl="0"/>
            <a:r>
              <a:rPr lang="en-US" dirty="0"/>
              <a:t>For maximum intraocular pressure reduction before surgery, give 1hr to 1½ hr preoperatively.</a:t>
            </a:r>
          </a:p>
          <a:p>
            <a:pPr lvl="0"/>
            <a:r>
              <a:rPr lang="en-US" dirty="0"/>
              <a:t>Teach </a:t>
            </a:r>
            <a:r>
              <a:rPr lang="en-US" dirty="0" err="1"/>
              <a:t>pt</a:t>
            </a:r>
            <a:r>
              <a:rPr lang="en-US" dirty="0"/>
              <a:t> to relieve thirst by frequent mouth care or fluids.</a:t>
            </a:r>
          </a:p>
          <a:p>
            <a:pPr lvl="0"/>
            <a:r>
              <a:rPr lang="en-US" dirty="0"/>
              <a:t>Teach </a:t>
            </a:r>
            <a:r>
              <a:rPr lang="en-US" dirty="0" err="1"/>
              <a:t>pt</a:t>
            </a:r>
            <a:r>
              <a:rPr lang="en-US" dirty="0"/>
              <a:t> to rise slowly from lying or sitting position.</a:t>
            </a:r>
          </a:p>
          <a:p>
            <a:pPr marL="0" indent="0">
              <a:buNone/>
            </a:pPr>
            <a:endParaRPr lang="en-US" dirty="0"/>
          </a:p>
          <a:p>
            <a:pPr marL="0" indent="0">
              <a:buNone/>
            </a:pPr>
            <a:r>
              <a:rPr lang="en-US" b="1" dirty="0"/>
              <a:t>NB</a:t>
            </a:r>
            <a:r>
              <a:rPr lang="en-US" dirty="0"/>
              <a:t>: Diuretics raise the levels of Lithium and the dose of Lithium may require adjustment</a:t>
            </a:r>
          </a:p>
        </p:txBody>
      </p:sp>
    </p:spTree>
    <p:extLst>
      <p:ext uri="{BB962C8B-B14F-4D97-AF65-F5344CB8AC3E}">
        <p14:creationId xmlns:p14="http://schemas.microsoft.com/office/powerpoint/2010/main" val="3866822538"/>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373" y="1"/>
            <a:ext cx="10515600" cy="1059706"/>
          </a:xfrm>
        </p:spPr>
        <p:txBody>
          <a:bodyPr>
            <a:noAutofit/>
          </a:bodyPr>
          <a:lstStyle/>
          <a:p>
            <a:pPr lvl="0"/>
            <a:r>
              <a:rPr lang="en-US" dirty="0">
                <a:latin typeface="+mn-lt"/>
              </a:rPr>
              <a:t>Carbonic Anhydrase Inhibitors </a:t>
            </a:r>
          </a:p>
        </p:txBody>
      </p:sp>
      <p:sp>
        <p:nvSpPr>
          <p:cNvPr id="3" name="Content Placeholder 2"/>
          <p:cNvSpPr>
            <a:spLocks noGrp="1"/>
          </p:cNvSpPr>
          <p:nvPr>
            <p:ph idx="1"/>
          </p:nvPr>
        </p:nvSpPr>
        <p:spPr>
          <a:xfrm>
            <a:off x="154546" y="1325217"/>
            <a:ext cx="11199254" cy="4943235"/>
          </a:xfrm>
        </p:spPr>
        <p:txBody>
          <a:bodyPr/>
          <a:lstStyle/>
          <a:p>
            <a:pPr lvl="0"/>
            <a:r>
              <a:rPr lang="en-US" dirty="0"/>
              <a:t>Acetazolamide (</a:t>
            </a:r>
            <a:r>
              <a:rPr lang="en-US" dirty="0" err="1"/>
              <a:t>diamox</a:t>
            </a:r>
            <a:r>
              <a:rPr lang="en-US" dirty="0"/>
              <a:t>) </a:t>
            </a:r>
          </a:p>
          <a:p>
            <a:pPr lvl="0"/>
            <a:r>
              <a:rPr lang="en-US" dirty="0"/>
              <a:t>Dichlorphenamide (</a:t>
            </a:r>
            <a:r>
              <a:rPr lang="en-US" dirty="0" err="1"/>
              <a:t>daranide</a:t>
            </a:r>
            <a:r>
              <a:rPr lang="en-US" dirty="0"/>
              <a:t>) </a:t>
            </a:r>
          </a:p>
          <a:p>
            <a:pPr lvl="0"/>
            <a:r>
              <a:rPr lang="en-US" dirty="0" err="1"/>
              <a:t>Methazolamide</a:t>
            </a:r>
            <a:r>
              <a:rPr lang="en-US" dirty="0"/>
              <a:t> (MZM, </a:t>
            </a:r>
            <a:r>
              <a:rPr lang="en-US" dirty="0" err="1"/>
              <a:t>neptazane</a:t>
            </a:r>
            <a:r>
              <a:rPr lang="en-US" dirty="0"/>
              <a:t> sulfonamide derivative)                                                                                                                </a:t>
            </a:r>
          </a:p>
          <a:p>
            <a:pPr marL="0" indent="0">
              <a:buNone/>
            </a:pPr>
            <a:endParaRPr lang="en-US" dirty="0"/>
          </a:p>
          <a:p>
            <a:pPr marL="0" indent="0">
              <a:buNone/>
            </a:pPr>
            <a:r>
              <a:rPr lang="en-US" b="1" i="1" dirty="0"/>
              <a:t>Pharmacokinetics</a:t>
            </a:r>
            <a:endParaRPr lang="en-US" dirty="0"/>
          </a:p>
          <a:p>
            <a:r>
              <a:rPr lang="en-US" dirty="0"/>
              <a:t>65% absorbed if fasting; 75% absorbed if given with food. Excreted unchanged by kidneys (80% within 24hrs); cross placenta</a:t>
            </a:r>
          </a:p>
          <a:p>
            <a:pPr marL="0" indent="0">
              <a:buNone/>
            </a:pPr>
            <a:endParaRPr lang="en-US" dirty="0"/>
          </a:p>
          <a:p>
            <a:endParaRPr lang="en-US" dirty="0"/>
          </a:p>
        </p:txBody>
      </p:sp>
    </p:spTree>
    <p:extLst>
      <p:ext uri="{BB962C8B-B14F-4D97-AF65-F5344CB8AC3E}">
        <p14:creationId xmlns:p14="http://schemas.microsoft.com/office/powerpoint/2010/main" val="1335460120"/>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8790"/>
            <a:ext cx="10515600" cy="6619740"/>
          </a:xfrm>
        </p:spPr>
        <p:txBody>
          <a:bodyPr>
            <a:normAutofit lnSpcReduction="10000"/>
          </a:bodyPr>
          <a:lstStyle/>
          <a:p>
            <a:pPr marL="0" indent="0">
              <a:buNone/>
            </a:pPr>
            <a:r>
              <a:rPr lang="en-US" b="1" i="1" dirty="0" err="1"/>
              <a:t>Pharmacodynamic</a:t>
            </a:r>
            <a:endParaRPr lang="en-US" dirty="0"/>
          </a:p>
          <a:p>
            <a:r>
              <a:rPr lang="en-US" dirty="0"/>
              <a:t>Inhibit CA activity in </a:t>
            </a:r>
            <a:r>
              <a:rPr lang="en-US" b="1" dirty="0"/>
              <a:t>proximal tubule to decrease </a:t>
            </a:r>
            <a:r>
              <a:rPr lang="en-US" dirty="0"/>
              <a:t>reabsorption of water, sodium, potassium, bicarbonate resulting in increased urine </a:t>
            </a:r>
            <a:r>
              <a:rPr lang="en-US" dirty="0" err="1"/>
              <a:t>volm</a:t>
            </a:r>
            <a:r>
              <a:rPr lang="en-US" dirty="0"/>
              <a:t> and </a:t>
            </a:r>
            <a:r>
              <a:rPr lang="en-US" dirty="0" err="1"/>
              <a:t>alkalinization</a:t>
            </a:r>
            <a:r>
              <a:rPr lang="en-US" dirty="0"/>
              <a:t> , decrease secretion of aqueous humor lowering intraocular pressure</a:t>
            </a:r>
          </a:p>
          <a:p>
            <a:pPr marL="0" indent="0">
              <a:buNone/>
            </a:pPr>
            <a:endParaRPr lang="en-US" dirty="0"/>
          </a:p>
          <a:p>
            <a:pPr marL="0" indent="0">
              <a:buNone/>
            </a:pPr>
            <a:r>
              <a:rPr lang="en-US" b="1" i="1" dirty="0"/>
              <a:t>NOTE: CA</a:t>
            </a:r>
            <a:r>
              <a:rPr lang="en-US" dirty="0"/>
              <a:t> exist in renal proximal tubule cells, choroid plexus and ciliary process.</a:t>
            </a:r>
          </a:p>
          <a:p>
            <a:pPr marL="0" indent="0">
              <a:buNone/>
            </a:pPr>
            <a:endParaRPr lang="en-US" dirty="0"/>
          </a:p>
          <a:p>
            <a:pPr marL="0" indent="0">
              <a:buNone/>
            </a:pPr>
            <a:r>
              <a:rPr lang="en-US" b="1" i="1" dirty="0"/>
              <a:t>Indications</a:t>
            </a:r>
            <a:br>
              <a:rPr lang="en-US" dirty="0"/>
            </a:br>
            <a:r>
              <a:rPr lang="en-US" dirty="0"/>
              <a:t>Epilepsy (petit mal, grand mal, mixed)</a:t>
            </a:r>
          </a:p>
          <a:p>
            <a:pPr lvl="0"/>
            <a:r>
              <a:rPr lang="en-US" dirty="0"/>
              <a:t>Open angle glaucoma </a:t>
            </a:r>
          </a:p>
          <a:p>
            <a:pPr lvl="0"/>
            <a:r>
              <a:rPr lang="en-US" dirty="0"/>
              <a:t>To lower [HCO</a:t>
            </a:r>
            <a:r>
              <a:rPr lang="en-US" baseline="-25000" dirty="0"/>
              <a:t>3</a:t>
            </a:r>
            <a:r>
              <a:rPr lang="en-US" dirty="0"/>
              <a:t>]</a:t>
            </a:r>
            <a:r>
              <a:rPr lang="en-US" baseline="-25000" dirty="0"/>
              <a:t>p</a:t>
            </a:r>
            <a:r>
              <a:rPr lang="en-US" dirty="0"/>
              <a:t> in "mountain sickness" </a:t>
            </a:r>
          </a:p>
          <a:p>
            <a:pPr lvl="0"/>
            <a:r>
              <a:rPr lang="en-US" dirty="0"/>
              <a:t>To raise urine pH in </a:t>
            </a:r>
            <a:r>
              <a:rPr lang="en-US" dirty="0" err="1"/>
              <a:t>cystinuria</a:t>
            </a:r>
            <a:endParaRPr lang="en-US" dirty="0"/>
          </a:p>
          <a:p>
            <a:pPr lvl="0"/>
            <a:r>
              <a:rPr lang="en-US" dirty="0"/>
              <a:t>Urine </a:t>
            </a:r>
            <a:r>
              <a:rPr lang="en-US" dirty="0" err="1"/>
              <a:t>alkanization</a:t>
            </a:r>
            <a:endParaRPr lang="en-US" dirty="0"/>
          </a:p>
          <a:p>
            <a:endParaRPr lang="en-US" dirty="0"/>
          </a:p>
        </p:txBody>
      </p:sp>
    </p:spTree>
    <p:extLst>
      <p:ext uri="{BB962C8B-B14F-4D97-AF65-F5344CB8AC3E}">
        <p14:creationId xmlns:p14="http://schemas.microsoft.com/office/powerpoint/2010/main" val="3456064130"/>
      </p:ext>
    </p:extLst>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normAutofit fontScale="92500" lnSpcReduction="10000"/>
          </a:bodyPr>
          <a:lstStyle/>
          <a:p>
            <a:pPr marL="0" indent="0">
              <a:buNone/>
            </a:pPr>
            <a:r>
              <a:rPr lang="en-US" b="1" i="1" dirty="0"/>
              <a:t>Side effects</a:t>
            </a:r>
            <a:endParaRPr lang="en-US" dirty="0"/>
          </a:p>
          <a:p>
            <a:r>
              <a:rPr lang="en-US" dirty="0"/>
              <a:t>Crystalluria, renal calculi, aplastic anemia, hypokalemia, Transient myopia, nausea, vomit, anorexia, altered taste, Drowsiness, fatigue, CNS depression, and paresthesia., photosensitivity </a:t>
            </a:r>
          </a:p>
          <a:p>
            <a:pPr marL="0" indent="0">
              <a:buNone/>
            </a:pPr>
            <a:endParaRPr lang="en-US" dirty="0"/>
          </a:p>
          <a:p>
            <a:pPr marL="0" indent="0">
              <a:buNone/>
            </a:pPr>
            <a:r>
              <a:rPr lang="en-US" b="1" i="1" dirty="0"/>
              <a:t>Contraindication</a:t>
            </a:r>
            <a:endParaRPr lang="en-US" dirty="0"/>
          </a:p>
          <a:p>
            <a:pPr lvl="0"/>
            <a:r>
              <a:rPr lang="en-US" dirty="0"/>
              <a:t>Electrolyte imbalances – hyponatremia, hypokalemia</a:t>
            </a:r>
          </a:p>
          <a:p>
            <a:pPr lvl="0"/>
            <a:r>
              <a:rPr lang="en-US" dirty="0" err="1"/>
              <a:t>Hypersensittivity</a:t>
            </a:r>
            <a:r>
              <a:rPr lang="en-US" dirty="0"/>
              <a:t> to CAIs and sulfonamides</a:t>
            </a:r>
          </a:p>
          <a:p>
            <a:pPr lvl="0"/>
            <a:r>
              <a:rPr lang="en-US" dirty="0"/>
              <a:t>Severe renal/ hepatic disease</a:t>
            </a:r>
          </a:p>
          <a:p>
            <a:pPr marL="0" indent="0">
              <a:buNone/>
            </a:pPr>
            <a:endParaRPr lang="en-US" dirty="0"/>
          </a:p>
          <a:p>
            <a:pPr marL="0" indent="0">
              <a:buNone/>
            </a:pPr>
            <a:r>
              <a:rPr lang="en-US" b="1" i="1" dirty="0"/>
              <a:t>Precaution</a:t>
            </a:r>
            <a:endParaRPr lang="en-US" dirty="0"/>
          </a:p>
          <a:p>
            <a:pPr lvl="0"/>
            <a:r>
              <a:rPr lang="en-US" dirty="0"/>
              <a:t>Breastfeeding</a:t>
            </a:r>
          </a:p>
          <a:p>
            <a:pPr lvl="0"/>
            <a:r>
              <a:rPr lang="en-US" dirty="0" err="1"/>
              <a:t>Hypercalciuria</a:t>
            </a:r>
            <a:endParaRPr lang="en-US" dirty="0"/>
          </a:p>
          <a:p>
            <a:pPr lvl="0"/>
            <a:r>
              <a:rPr lang="en-US" dirty="0"/>
              <a:t>Pregnancy </a:t>
            </a:r>
          </a:p>
          <a:p>
            <a:endParaRPr lang="en-US" dirty="0"/>
          </a:p>
        </p:txBody>
      </p:sp>
    </p:spTree>
    <p:extLst>
      <p:ext uri="{BB962C8B-B14F-4D97-AF65-F5344CB8AC3E}">
        <p14:creationId xmlns:p14="http://schemas.microsoft.com/office/powerpoint/2010/main" val="24810240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a:extLst>
              <a:ext uri="{FF2B5EF4-FFF2-40B4-BE49-F238E27FC236}">
                <a16:creationId xmlns:a16="http://schemas.microsoft.com/office/drawing/2014/main" id="{E44DEA3C-DC96-499E-B39E-5A8959F008ED}"/>
              </a:ext>
            </a:extLst>
          </p:cNvPr>
          <p:cNvSpPr>
            <a:spLocks noGrp="1" noChangeArrowheads="1"/>
          </p:cNvSpPr>
          <p:nvPr>
            <p:ph type="title"/>
          </p:nvPr>
        </p:nvSpPr>
        <p:spPr/>
        <p:txBody>
          <a:bodyPr/>
          <a:lstStyle/>
          <a:p>
            <a:r>
              <a:rPr lang="en-US" altLang="en-US"/>
              <a:t>Adverse drug reaction</a:t>
            </a:r>
          </a:p>
        </p:txBody>
      </p:sp>
      <p:sp>
        <p:nvSpPr>
          <p:cNvPr id="625667" name="Rectangle 3">
            <a:extLst>
              <a:ext uri="{FF2B5EF4-FFF2-40B4-BE49-F238E27FC236}">
                <a16:creationId xmlns:a16="http://schemas.microsoft.com/office/drawing/2014/main" id="{94DFF4BA-964A-4312-9328-38318E4A406B}"/>
              </a:ext>
            </a:extLst>
          </p:cNvPr>
          <p:cNvSpPr>
            <a:spLocks noGrp="1" noChangeArrowheads="1"/>
          </p:cNvSpPr>
          <p:nvPr>
            <p:ph type="body" idx="1"/>
          </p:nvPr>
        </p:nvSpPr>
        <p:spPr/>
        <p:txBody>
          <a:bodyPr/>
          <a:lstStyle/>
          <a:p>
            <a:r>
              <a:rPr lang="en-US" altLang="en-US"/>
              <a:t>The term adverse reaction,adverse effect or side effect describe the potential effects that patients experiences as a result of drug therapy</a:t>
            </a:r>
          </a:p>
          <a:p>
            <a:r>
              <a:rPr lang="en-US" altLang="en-US"/>
              <a:t>These terms can be used interchangerbly and collectively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D8B80-87CE-4968-9B85-B93B22A82E47}"/>
              </a:ext>
            </a:extLst>
          </p:cNvPr>
          <p:cNvSpPr>
            <a:spLocks noGrp="1"/>
          </p:cNvSpPr>
          <p:nvPr>
            <p:ph type="title"/>
          </p:nvPr>
        </p:nvSpPr>
        <p:spPr/>
        <p:txBody>
          <a:bodyPr/>
          <a:lstStyle/>
          <a:p>
            <a:r>
              <a:rPr lang="en-AU" altLang="en-US" dirty="0"/>
              <a:t>The role of the nurse in drug administration</a:t>
            </a:r>
            <a:endParaRPr lang="en-US" dirty="0"/>
          </a:p>
        </p:txBody>
      </p:sp>
      <p:sp>
        <p:nvSpPr>
          <p:cNvPr id="3" name="Content Placeholder 2">
            <a:extLst>
              <a:ext uri="{FF2B5EF4-FFF2-40B4-BE49-F238E27FC236}">
                <a16:creationId xmlns:a16="http://schemas.microsoft.com/office/drawing/2014/main" id="{5F42DD8A-08C3-49AB-BB2E-AD26F798A949}"/>
              </a:ext>
            </a:extLst>
          </p:cNvPr>
          <p:cNvSpPr>
            <a:spLocks noGrp="1"/>
          </p:cNvSpPr>
          <p:nvPr>
            <p:ph idx="1"/>
          </p:nvPr>
        </p:nvSpPr>
        <p:spPr/>
        <p:txBody>
          <a:bodyPr>
            <a:normAutofit fontScale="92500"/>
          </a:bodyPr>
          <a:lstStyle/>
          <a:p>
            <a:pPr marL="0" indent="0">
              <a:buNone/>
              <a:defRPr/>
            </a:pPr>
            <a:r>
              <a:rPr lang="en-AU" altLang="en-US" dirty="0"/>
              <a:t>1. Observe Patient’s Rights</a:t>
            </a:r>
          </a:p>
          <a:p>
            <a:pPr>
              <a:buClr>
                <a:schemeClr val="tx1"/>
              </a:buClr>
              <a:buNone/>
              <a:defRPr/>
            </a:pPr>
            <a:r>
              <a:rPr lang="en-AU" altLang="en-US" dirty="0"/>
              <a:t>   Because of the risks involved in drug administration patients have the right to:</a:t>
            </a:r>
          </a:p>
          <a:p>
            <a:pPr>
              <a:buClr>
                <a:schemeClr val="tx1"/>
              </a:buClr>
              <a:buNone/>
              <a:defRPr/>
            </a:pPr>
            <a:r>
              <a:rPr lang="en-AU" altLang="en-US" dirty="0"/>
              <a:t>  - be informed of the name, purpose, action &amp; potential side effects of drugs</a:t>
            </a:r>
          </a:p>
          <a:p>
            <a:pPr>
              <a:buClr>
                <a:schemeClr val="tx1"/>
              </a:buClr>
              <a:buNone/>
              <a:defRPr/>
            </a:pPr>
            <a:r>
              <a:rPr lang="en-AU" altLang="en-US" dirty="0"/>
              <a:t>  - refuse a medication regardless of the consequences</a:t>
            </a:r>
          </a:p>
          <a:p>
            <a:pPr marL="0" indent="0">
              <a:buNone/>
              <a:defRPr/>
            </a:pPr>
            <a:r>
              <a:rPr lang="en-AU" altLang="en-US" dirty="0"/>
              <a:t>- receive labelled medications safely in accordance with the five (5) rights</a:t>
            </a:r>
          </a:p>
          <a:p>
            <a:pPr>
              <a:buClr>
                <a:schemeClr val="tx1"/>
              </a:buClr>
              <a:buNone/>
              <a:defRPr/>
            </a:pPr>
            <a:r>
              <a:rPr lang="en-AU" altLang="en-US" dirty="0"/>
              <a:t>  - be adequately informed of the experimental nature of any drug and sign a written consent</a:t>
            </a:r>
          </a:p>
          <a:p>
            <a:pPr>
              <a:buClr>
                <a:schemeClr val="tx1"/>
              </a:buClr>
              <a:buNone/>
              <a:defRPr/>
            </a:pPr>
            <a:r>
              <a:rPr lang="en-AU" altLang="en-US" dirty="0"/>
              <a:t>  - not receive unnecessary medications</a:t>
            </a:r>
          </a:p>
          <a:p>
            <a:endParaRPr lang="en-US" dirty="0"/>
          </a:p>
        </p:txBody>
      </p:sp>
    </p:spTree>
    <p:extLst>
      <p:ext uri="{BB962C8B-B14F-4D97-AF65-F5344CB8AC3E}">
        <p14:creationId xmlns:p14="http://schemas.microsoft.com/office/powerpoint/2010/main" val="5684796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9BB72-6731-4785-A9F5-878DB4D88946}"/>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6D60E039-0700-44D5-9949-C8E4434E2560}"/>
              </a:ext>
            </a:extLst>
          </p:cNvPr>
          <p:cNvSpPr>
            <a:spLocks noGrp="1"/>
          </p:cNvSpPr>
          <p:nvPr>
            <p:ph idx="1"/>
          </p:nvPr>
        </p:nvSpPr>
        <p:spPr/>
        <p:txBody>
          <a:bodyPr/>
          <a:lstStyle/>
          <a:p>
            <a:pPr marL="0" indent="0">
              <a:buNone/>
            </a:pPr>
            <a:r>
              <a:rPr lang="en-AU" altLang="en-US" dirty="0"/>
              <a:t>2. ensuring that they have the knowledge to ensure the correct administration of drugs. This includes pharmacology, anatomy and physiology, and legal issues.</a:t>
            </a:r>
          </a:p>
          <a:p>
            <a:pPr marL="0" indent="0">
              <a:buNone/>
            </a:pPr>
            <a:r>
              <a:rPr lang="en-AU" dirty="0"/>
              <a:t>3. Drug administration- </a:t>
            </a:r>
            <a:r>
              <a:rPr lang="en-AU" altLang="en-US" dirty="0"/>
              <a:t>Every registered nurse is legally responsible for the correct administration of drugs. This includes the five “rights” of administration</a:t>
            </a:r>
          </a:p>
          <a:p>
            <a:pPr marL="0" indent="0">
              <a:buNone/>
            </a:pPr>
            <a:r>
              <a:rPr lang="en-AU" dirty="0"/>
              <a:t>4. Check for allergies</a:t>
            </a:r>
          </a:p>
          <a:p>
            <a:pPr marL="0" indent="0">
              <a:buNone/>
            </a:pPr>
            <a:r>
              <a:rPr lang="en-US" dirty="0"/>
              <a:t>5. </a:t>
            </a:r>
            <a:r>
              <a:rPr lang="en-AU" altLang="en-US" dirty="0"/>
              <a:t>monitor the effect of the drugs that are administered to a client</a:t>
            </a:r>
            <a:endParaRPr lang="en-US" dirty="0"/>
          </a:p>
        </p:txBody>
      </p:sp>
    </p:spTree>
    <p:extLst>
      <p:ext uri="{BB962C8B-B14F-4D97-AF65-F5344CB8AC3E}">
        <p14:creationId xmlns:p14="http://schemas.microsoft.com/office/powerpoint/2010/main" val="22097435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B190E-7EF7-437C-A916-C679C274A262}"/>
              </a:ext>
            </a:extLst>
          </p:cNvPr>
          <p:cNvSpPr>
            <a:spLocks noGrp="1"/>
          </p:cNvSpPr>
          <p:nvPr>
            <p:ph type="title"/>
          </p:nvPr>
        </p:nvSpPr>
        <p:spPr/>
        <p:txBody>
          <a:bodyPr/>
          <a:lstStyle/>
          <a:p>
            <a:r>
              <a:rPr lang="en-AU" altLang="en-US" dirty="0"/>
              <a:t>Common abbreviations used in medication orders/frequency</a:t>
            </a:r>
            <a:endParaRPr lang="en-US" dirty="0"/>
          </a:p>
        </p:txBody>
      </p:sp>
      <p:sp>
        <p:nvSpPr>
          <p:cNvPr id="3" name="Content Placeholder 2">
            <a:extLst>
              <a:ext uri="{FF2B5EF4-FFF2-40B4-BE49-F238E27FC236}">
                <a16:creationId xmlns:a16="http://schemas.microsoft.com/office/drawing/2014/main" id="{0377404E-A414-489C-9706-84D7833ECC87}"/>
              </a:ext>
            </a:extLst>
          </p:cNvPr>
          <p:cNvSpPr>
            <a:spLocks noGrp="1"/>
          </p:cNvSpPr>
          <p:nvPr>
            <p:ph sz="half" idx="1"/>
          </p:nvPr>
        </p:nvSpPr>
        <p:spPr/>
        <p:txBody>
          <a:bodyPr/>
          <a:lstStyle/>
          <a:p>
            <a:pPr>
              <a:defRPr/>
            </a:pPr>
            <a:r>
              <a:rPr lang="en-AU" altLang="en-US" dirty="0"/>
              <a:t>MANE</a:t>
            </a:r>
          </a:p>
          <a:p>
            <a:pPr>
              <a:defRPr/>
            </a:pPr>
            <a:r>
              <a:rPr lang="en-AU" altLang="en-US" dirty="0"/>
              <a:t>MIDI</a:t>
            </a:r>
          </a:p>
          <a:p>
            <a:pPr>
              <a:defRPr/>
            </a:pPr>
            <a:r>
              <a:rPr lang="en-AU" altLang="en-US" dirty="0"/>
              <a:t>NOCTE</a:t>
            </a:r>
          </a:p>
          <a:p>
            <a:pPr>
              <a:defRPr/>
            </a:pPr>
            <a:r>
              <a:rPr lang="en-AU" altLang="en-US" dirty="0"/>
              <a:t>BD</a:t>
            </a:r>
          </a:p>
          <a:p>
            <a:pPr>
              <a:defRPr/>
            </a:pPr>
            <a:r>
              <a:rPr lang="en-AU" altLang="en-US" dirty="0"/>
              <a:t>TDS</a:t>
            </a:r>
          </a:p>
          <a:p>
            <a:pPr>
              <a:defRPr/>
            </a:pPr>
            <a:r>
              <a:rPr lang="en-AU" altLang="en-US" dirty="0"/>
              <a:t>QID</a:t>
            </a:r>
          </a:p>
          <a:p>
            <a:pPr>
              <a:defRPr/>
            </a:pPr>
            <a:r>
              <a:rPr lang="en-AU" altLang="en-US" dirty="0"/>
              <a:t>STAT</a:t>
            </a:r>
          </a:p>
          <a:p>
            <a:pPr>
              <a:defRPr/>
            </a:pPr>
            <a:r>
              <a:rPr lang="en-AU" altLang="en-US" dirty="0"/>
              <a:t>PRN</a:t>
            </a:r>
          </a:p>
          <a:p>
            <a:endParaRPr lang="en-US" dirty="0"/>
          </a:p>
        </p:txBody>
      </p:sp>
      <p:sp>
        <p:nvSpPr>
          <p:cNvPr id="4" name="Content Placeholder 3">
            <a:extLst>
              <a:ext uri="{FF2B5EF4-FFF2-40B4-BE49-F238E27FC236}">
                <a16:creationId xmlns:a16="http://schemas.microsoft.com/office/drawing/2014/main" id="{7CB74C97-762F-4347-804A-48C0A0362637}"/>
              </a:ext>
            </a:extLst>
          </p:cNvPr>
          <p:cNvSpPr>
            <a:spLocks noGrp="1"/>
          </p:cNvSpPr>
          <p:nvPr>
            <p:ph sz="half" idx="2"/>
          </p:nvPr>
        </p:nvSpPr>
        <p:spPr/>
        <p:txBody>
          <a:bodyPr/>
          <a:lstStyle/>
          <a:p>
            <a:pPr>
              <a:defRPr/>
            </a:pPr>
            <a:r>
              <a:rPr lang="en-AU" altLang="en-US" dirty="0"/>
              <a:t>morning</a:t>
            </a:r>
          </a:p>
          <a:p>
            <a:pPr>
              <a:defRPr/>
            </a:pPr>
            <a:r>
              <a:rPr lang="en-AU" altLang="en-US" dirty="0"/>
              <a:t>midday</a:t>
            </a:r>
          </a:p>
          <a:p>
            <a:pPr>
              <a:defRPr/>
            </a:pPr>
            <a:r>
              <a:rPr lang="en-AU" altLang="en-US" dirty="0"/>
              <a:t>Night</a:t>
            </a:r>
          </a:p>
          <a:p>
            <a:pPr>
              <a:defRPr/>
            </a:pPr>
            <a:r>
              <a:rPr lang="en-AU" altLang="en-US" dirty="0"/>
              <a:t>twice a day</a:t>
            </a:r>
          </a:p>
          <a:p>
            <a:pPr>
              <a:defRPr/>
            </a:pPr>
            <a:r>
              <a:rPr lang="en-AU" altLang="en-US" dirty="0"/>
              <a:t>three times a day</a:t>
            </a:r>
          </a:p>
          <a:p>
            <a:pPr>
              <a:defRPr/>
            </a:pPr>
            <a:r>
              <a:rPr lang="en-AU" altLang="en-US" dirty="0"/>
              <a:t>four times a day</a:t>
            </a:r>
          </a:p>
          <a:p>
            <a:pPr>
              <a:defRPr/>
            </a:pPr>
            <a:r>
              <a:rPr lang="en-AU" altLang="en-US" dirty="0"/>
              <a:t>give immediately</a:t>
            </a:r>
          </a:p>
          <a:p>
            <a:pPr>
              <a:defRPr/>
            </a:pPr>
            <a:r>
              <a:rPr lang="en-AU" altLang="en-US" dirty="0"/>
              <a:t>when required when necessary</a:t>
            </a:r>
          </a:p>
          <a:p>
            <a:pPr marL="0" indent="0">
              <a:buNone/>
            </a:pPr>
            <a:endParaRPr lang="en-US" dirty="0"/>
          </a:p>
        </p:txBody>
      </p:sp>
    </p:spTree>
    <p:extLst>
      <p:ext uri="{BB962C8B-B14F-4D97-AF65-F5344CB8AC3E}">
        <p14:creationId xmlns:p14="http://schemas.microsoft.com/office/powerpoint/2010/main" val="92852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0489F-7343-4731-B346-2D27EAF9E804}"/>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1893E31A-3F6A-437E-A290-3EA86018DF25}"/>
              </a:ext>
            </a:extLst>
          </p:cNvPr>
          <p:cNvSpPr>
            <a:spLocks noGrp="1"/>
          </p:cNvSpPr>
          <p:nvPr>
            <p:ph idx="1"/>
          </p:nvPr>
        </p:nvSpPr>
        <p:spPr/>
        <p:txBody>
          <a:bodyPr>
            <a:normAutofit lnSpcReduction="10000"/>
          </a:bodyPr>
          <a:lstStyle/>
          <a:p>
            <a:pPr>
              <a:defRPr/>
            </a:pPr>
            <a:r>
              <a:rPr lang="en-US" dirty="0"/>
              <a:t>Action of a drug- chemical changes or effects that a drug has on body cells and tissues.</a:t>
            </a:r>
          </a:p>
          <a:p>
            <a:pPr>
              <a:defRPr/>
            </a:pPr>
            <a:r>
              <a:rPr lang="en-US" dirty="0"/>
              <a:t>Indication- an illness or disorder for the treatment of which a specific drug has a documented usefulness.</a:t>
            </a:r>
          </a:p>
          <a:p>
            <a:pPr>
              <a:defRPr/>
            </a:pPr>
            <a:r>
              <a:rPr lang="en-US" dirty="0"/>
              <a:t>Contra indication- a condition/state that would preclude the administration of a drug</a:t>
            </a:r>
          </a:p>
          <a:p>
            <a:pPr>
              <a:defRPr/>
            </a:pPr>
            <a:r>
              <a:rPr lang="en-US" dirty="0"/>
              <a:t>Half-life or half time(t1/2)- time taken for plasma concentration of a drug to fall by half or 50%. </a:t>
            </a:r>
            <a:r>
              <a:rPr lang="en-US" dirty="0" err="1"/>
              <a:t>E.g</a:t>
            </a:r>
            <a:r>
              <a:rPr lang="en-US" dirty="0"/>
              <a:t> paracetamol =2hrs half-life is determined by rate of biotransformation and excretion of a drug hence any disease of the liver and kidney requires the dose to be reduced since t1/2 is prolonged- leading to possible toxicity.</a:t>
            </a:r>
          </a:p>
          <a:p>
            <a:endParaRPr lang="en-US" dirty="0"/>
          </a:p>
        </p:txBody>
      </p:sp>
    </p:spTree>
    <p:extLst>
      <p:ext uri="{BB962C8B-B14F-4D97-AF65-F5344CB8AC3E}">
        <p14:creationId xmlns:p14="http://schemas.microsoft.com/office/powerpoint/2010/main" val="6943223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87B463E-2879-4ADF-ABB3-C6344BEC9CE0}"/>
              </a:ext>
            </a:extLst>
          </p:cNvPr>
          <p:cNvSpPr>
            <a:spLocks noGrp="1" noChangeArrowheads="1"/>
          </p:cNvSpPr>
          <p:nvPr>
            <p:ph type="title"/>
          </p:nvPr>
        </p:nvSpPr>
        <p:spPr/>
        <p:txBody>
          <a:bodyPr/>
          <a:lstStyle/>
          <a:p>
            <a:pPr eaLnBrk="1" hangingPunct="1">
              <a:defRPr/>
            </a:pPr>
            <a:r>
              <a:rPr lang="en-AU" altLang="en-US" sz="3200" dirty="0" err="1"/>
              <a:t>Ctied</a:t>
            </a:r>
            <a:r>
              <a:rPr lang="en-AU" altLang="en-US" sz="3200" dirty="0"/>
              <a:t> </a:t>
            </a:r>
          </a:p>
        </p:txBody>
      </p:sp>
      <p:sp>
        <p:nvSpPr>
          <p:cNvPr id="44035" name="Rectangle 3">
            <a:extLst>
              <a:ext uri="{FF2B5EF4-FFF2-40B4-BE49-F238E27FC236}">
                <a16:creationId xmlns:a16="http://schemas.microsoft.com/office/drawing/2014/main" id="{C1A86A99-DBC0-4C78-8D94-68ADC4EEAAC1}"/>
              </a:ext>
            </a:extLst>
          </p:cNvPr>
          <p:cNvSpPr>
            <a:spLocks noGrp="1" noChangeArrowheads="1"/>
          </p:cNvSpPr>
          <p:nvPr>
            <p:ph type="body" sz="half" idx="1"/>
          </p:nvPr>
        </p:nvSpPr>
        <p:spPr/>
        <p:txBody>
          <a:bodyPr/>
          <a:lstStyle/>
          <a:p>
            <a:pPr eaLnBrk="1" hangingPunct="1">
              <a:defRPr/>
            </a:pPr>
            <a:r>
              <a:rPr lang="en-AU" altLang="en-US" dirty="0"/>
              <a:t>ac</a:t>
            </a:r>
          </a:p>
          <a:p>
            <a:pPr eaLnBrk="1" hangingPunct="1">
              <a:defRPr/>
            </a:pPr>
            <a:r>
              <a:rPr lang="en-AU" altLang="en-US" dirty="0"/>
              <a:t>pc</a:t>
            </a:r>
          </a:p>
          <a:p>
            <a:pPr eaLnBrk="1" hangingPunct="1">
              <a:defRPr/>
            </a:pPr>
            <a:r>
              <a:rPr lang="en-AU" altLang="en-US" dirty="0" err="1"/>
              <a:t>q.h.or</a:t>
            </a:r>
            <a:r>
              <a:rPr lang="en-AU" altLang="en-US" dirty="0"/>
              <a:t> 1/24</a:t>
            </a:r>
          </a:p>
          <a:p>
            <a:pPr eaLnBrk="1" hangingPunct="1">
              <a:defRPr/>
            </a:pPr>
            <a:r>
              <a:rPr lang="en-AU" altLang="en-US" dirty="0"/>
              <a:t>q2h or 2/24</a:t>
            </a:r>
          </a:p>
          <a:p>
            <a:pPr eaLnBrk="1" hangingPunct="1">
              <a:defRPr/>
            </a:pPr>
            <a:r>
              <a:rPr lang="en-AU" altLang="en-US" dirty="0"/>
              <a:t>q4h or 4/24 </a:t>
            </a:r>
          </a:p>
          <a:p>
            <a:pPr eaLnBrk="1" hangingPunct="1">
              <a:defRPr/>
            </a:pPr>
            <a:endParaRPr lang="en-AU" altLang="en-US" dirty="0"/>
          </a:p>
          <a:p>
            <a:pPr eaLnBrk="1" hangingPunct="1">
              <a:defRPr/>
            </a:pPr>
            <a:endParaRPr lang="en-AU" altLang="en-US" dirty="0"/>
          </a:p>
          <a:p>
            <a:pPr eaLnBrk="1" hangingPunct="1">
              <a:defRPr/>
            </a:pPr>
            <a:endParaRPr lang="en-AU" altLang="en-US" dirty="0"/>
          </a:p>
        </p:txBody>
      </p:sp>
      <p:sp>
        <p:nvSpPr>
          <p:cNvPr id="44036" name="Rectangle 4">
            <a:extLst>
              <a:ext uri="{FF2B5EF4-FFF2-40B4-BE49-F238E27FC236}">
                <a16:creationId xmlns:a16="http://schemas.microsoft.com/office/drawing/2014/main" id="{79BB1AD4-1F68-46F8-9E97-922D5CCE4706}"/>
              </a:ext>
            </a:extLst>
          </p:cNvPr>
          <p:cNvSpPr>
            <a:spLocks noGrp="1" noChangeArrowheads="1"/>
          </p:cNvSpPr>
          <p:nvPr>
            <p:ph type="body" sz="half" idx="2"/>
          </p:nvPr>
        </p:nvSpPr>
        <p:spPr/>
        <p:txBody>
          <a:bodyPr/>
          <a:lstStyle/>
          <a:p>
            <a:pPr eaLnBrk="1" hangingPunct="1">
              <a:defRPr/>
            </a:pPr>
            <a:r>
              <a:rPr lang="en-AU" altLang="en-US" dirty="0"/>
              <a:t>before meals</a:t>
            </a:r>
          </a:p>
          <a:p>
            <a:pPr eaLnBrk="1" hangingPunct="1">
              <a:defRPr/>
            </a:pPr>
            <a:r>
              <a:rPr lang="en-AU" altLang="en-US" dirty="0"/>
              <a:t>after meals</a:t>
            </a:r>
          </a:p>
          <a:p>
            <a:pPr eaLnBrk="1" hangingPunct="1">
              <a:defRPr/>
            </a:pPr>
            <a:r>
              <a:rPr lang="en-AU" altLang="en-US" dirty="0"/>
              <a:t>every hour</a:t>
            </a:r>
          </a:p>
          <a:p>
            <a:pPr eaLnBrk="1" hangingPunct="1">
              <a:defRPr/>
            </a:pPr>
            <a:r>
              <a:rPr lang="en-AU" altLang="en-US" dirty="0"/>
              <a:t>every two hours</a:t>
            </a:r>
          </a:p>
          <a:p>
            <a:pPr eaLnBrk="1" hangingPunct="1">
              <a:defRPr/>
            </a:pPr>
            <a:r>
              <a:rPr lang="en-AU" altLang="en-US" dirty="0"/>
              <a:t>every four hours</a:t>
            </a:r>
          </a:p>
        </p:txBody>
      </p:sp>
      <p:sp>
        <p:nvSpPr>
          <p:cNvPr id="32773" name="Rectangle 5">
            <a:extLst>
              <a:ext uri="{FF2B5EF4-FFF2-40B4-BE49-F238E27FC236}">
                <a16:creationId xmlns:a16="http://schemas.microsoft.com/office/drawing/2014/main" id="{5491EAA8-6F3C-4A7D-8D14-F603EC1B5A14}"/>
              </a:ext>
            </a:extLst>
          </p:cNvPr>
          <p:cNvSpPr>
            <a:spLocks noChangeArrowheads="1"/>
          </p:cNvSpPr>
          <p:nvPr/>
        </p:nvSpPr>
        <p:spPr bwMode="auto">
          <a:xfrm>
            <a:off x="603250" y="4149726"/>
            <a:ext cx="98361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A2A6A6B4-CA39-4752-AABB-7240B80C01E8}"/>
              </a:ext>
            </a:extLst>
          </p:cNvPr>
          <p:cNvSpPr>
            <a:spLocks noGrp="1" noChangeArrowheads="1"/>
          </p:cNvSpPr>
          <p:nvPr>
            <p:ph type="title"/>
          </p:nvPr>
        </p:nvSpPr>
        <p:spPr/>
        <p:txBody>
          <a:bodyPr/>
          <a:lstStyle/>
          <a:p>
            <a:pPr eaLnBrk="1" hangingPunct="1">
              <a:defRPr/>
            </a:pPr>
            <a:r>
              <a:rPr lang="en-AU" altLang="en-US" sz="3200" dirty="0" err="1"/>
              <a:t>Ctied</a:t>
            </a:r>
            <a:r>
              <a:rPr lang="en-AU" altLang="en-US" sz="3200" dirty="0"/>
              <a:t> </a:t>
            </a:r>
          </a:p>
        </p:txBody>
      </p:sp>
      <p:sp>
        <p:nvSpPr>
          <p:cNvPr id="48131" name="Rectangle 3">
            <a:extLst>
              <a:ext uri="{FF2B5EF4-FFF2-40B4-BE49-F238E27FC236}">
                <a16:creationId xmlns:a16="http://schemas.microsoft.com/office/drawing/2014/main" id="{D199CA4F-A37A-47B6-9BB2-AB2AF0CC2AFE}"/>
              </a:ext>
            </a:extLst>
          </p:cNvPr>
          <p:cNvSpPr>
            <a:spLocks noGrp="1" noChangeArrowheads="1"/>
          </p:cNvSpPr>
          <p:nvPr>
            <p:ph type="body" sz="half" idx="1"/>
          </p:nvPr>
        </p:nvSpPr>
        <p:spPr/>
        <p:txBody>
          <a:bodyPr>
            <a:normAutofit lnSpcReduction="10000"/>
          </a:bodyPr>
          <a:lstStyle/>
          <a:p>
            <a:pPr eaLnBrk="1" hangingPunct="1">
              <a:lnSpc>
                <a:spcPct val="90000"/>
              </a:lnSpc>
              <a:defRPr/>
            </a:pPr>
            <a:r>
              <a:rPr lang="en-AU" altLang="en-US"/>
              <a:t>BUC</a:t>
            </a:r>
          </a:p>
          <a:p>
            <a:pPr eaLnBrk="1" hangingPunct="1">
              <a:lnSpc>
                <a:spcPct val="90000"/>
              </a:lnSpc>
              <a:defRPr/>
            </a:pPr>
            <a:r>
              <a:rPr lang="en-AU" altLang="en-US"/>
              <a:t>O/P.O</a:t>
            </a:r>
          </a:p>
          <a:p>
            <a:pPr eaLnBrk="1" hangingPunct="1">
              <a:lnSpc>
                <a:spcPct val="90000"/>
              </a:lnSpc>
              <a:defRPr/>
            </a:pPr>
            <a:r>
              <a:rPr lang="en-AU" altLang="en-US"/>
              <a:t>S/L</a:t>
            </a:r>
          </a:p>
          <a:p>
            <a:pPr eaLnBrk="1" hangingPunct="1">
              <a:lnSpc>
                <a:spcPct val="90000"/>
              </a:lnSpc>
              <a:defRPr/>
            </a:pPr>
            <a:endParaRPr lang="en-AU" altLang="en-US"/>
          </a:p>
          <a:p>
            <a:pPr eaLnBrk="1" hangingPunct="1">
              <a:lnSpc>
                <a:spcPct val="90000"/>
              </a:lnSpc>
              <a:defRPr/>
            </a:pPr>
            <a:r>
              <a:rPr lang="en-AU" altLang="en-US"/>
              <a:t>ID</a:t>
            </a:r>
          </a:p>
          <a:p>
            <a:pPr eaLnBrk="1" hangingPunct="1">
              <a:lnSpc>
                <a:spcPct val="90000"/>
              </a:lnSpc>
              <a:defRPr/>
            </a:pPr>
            <a:r>
              <a:rPr lang="en-AU" altLang="en-US"/>
              <a:t>IM</a:t>
            </a:r>
          </a:p>
          <a:p>
            <a:pPr eaLnBrk="1" hangingPunct="1">
              <a:lnSpc>
                <a:spcPct val="90000"/>
              </a:lnSpc>
              <a:defRPr/>
            </a:pPr>
            <a:r>
              <a:rPr lang="en-AU" altLang="en-US"/>
              <a:t>IMI</a:t>
            </a:r>
          </a:p>
          <a:p>
            <a:pPr eaLnBrk="1" hangingPunct="1">
              <a:lnSpc>
                <a:spcPct val="90000"/>
              </a:lnSpc>
              <a:defRPr/>
            </a:pPr>
            <a:endParaRPr lang="en-AU" altLang="en-US"/>
          </a:p>
          <a:p>
            <a:pPr eaLnBrk="1" hangingPunct="1">
              <a:lnSpc>
                <a:spcPct val="90000"/>
              </a:lnSpc>
              <a:defRPr/>
            </a:pPr>
            <a:r>
              <a:rPr lang="en-AU" altLang="en-US"/>
              <a:t>SC</a:t>
            </a:r>
          </a:p>
        </p:txBody>
      </p:sp>
      <p:sp>
        <p:nvSpPr>
          <p:cNvPr id="48132" name="Rectangle 4">
            <a:extLst>
              <a:ext uri="{FF2B5EF4-FFF2-40B4-BE49-F238E27FC236}">
                <a16:creationId xmlns:a16="http://schemas.microsoft.com/office/drawing/2014/main" id="{0B603E66-3C21-4DF1-A8DB-4751F82A4DDD}"/>
              </a:ext>
            </a:extLst>
          </p:cNvPr>
          <p:cNvSpPr>
            <a:spLocks noGrp="1" noChangeArrowheads="1"/>
          </p:cNvSpPr>
          <p:nvPr>
            <p:ph type="body" sz="half" idx="2"/>
          </p:nvPr>
        </p:nvSpPr>
        <p:spPr/>
        <p:txBody>
          <a:bodyPr/>
          <a:lstStyle/>
          <a:p>
            <a:pPr eaLnBrk="1" hangingPunct="1">
              <a:lnSpc>
                <a:spcPct val="90000"/>
              </a:lnSpc>
              <a:defRPr/>
            </a:pPr>
            <a:r>
              <a:rPr lang="en-AU" altLang="en-US"/>
              <a:t>inside cheek</a:t>
            </a:r>
          </a:p>
          <a:p>
            <a:pPr eaLnBrk="1" hangingPunct="1">
              <a:lnSpc>
                <a:spcPct val="90000"/>
              </a:lnSpc>
              <a:defRPr/>
            </a:pPr>
            <a:r>
              <a:rPr lang="en-AU" altLang="en-US"/>
              <a:t>oral/per oral</a:t>
            </a:r>
          </a:p>
          <a:p>
            <a:pPr eaLnBrk="1" hangingPunct="1">
              <a:lnSpc>
                <a:spcPct val="90000"/>
              </a:lnSpc>
              <a:defRPr/>
            </a:pPr>
            <a:r>
              <a:rPr lang="en-AU" altLang="en-US"/>
              <a:t>sublingal</a:t>
            </a:r>
          </a:p>
          <a:p>
            <a:pPr eaLnBrk="1" hangingPunct="1">
              <a:lnSpc>
                <a:spcPct val="90000"/>
              </a:lnSpc>
              <a:buClr>
                <a:schemeClr val="tx1"/>
              </a:buClr>
              <a:buFontTx/>
              <a:buNone/>
              <a:defRPr/>
            </a:pPr>
            <a:r>
              <a:rPr lang="en-AU" altLang="en-US"/>
              <a:t>   (under the tongue)</a:t>
            </a:r>
          </a:p>
          <a:p>
            <a:pPr eaLnBrk="1" hangingPunct="1">
              <a:lnSpc>
                <a:spcPct val="90000"/>
              </a:lnSpc>
              <a:buClr>
                <a:schemeClr val="tx1"/>
              </a:buClr>
              <a:defRPr/>
            </a:pPr>
            <a:r>
              <a:rPr lang="en-AU" altLang="en-US"/>
              <a:t>intradermal</a:t>
            </a:r>
          </a:p>
          <a:p>
            <a:pPr eaLnBrk="1" hangingPunct="1">
              <a:lnSpc>
                <a:spcPct val="90000"/>
              </a:lnSpc>
              <a:buClr>
                <a:schemeClr val="tx1"/>
              </a:buClr>
              <a:defRPr/>
            </a:pPr>
            <a:r>
              <a:rPr lang="en-AU" altLang="en-US"/>
              <a:t>intramuscular</a:t>
            </a:r>
          </a:p>
          <a:p>
            <a:pPr eaLnBrk="1" hangingPunct="1">
              <a:lnSpc>
                <a:spcPct val="90000"/>
              </a:lnSpc>
              <a:buClr>
                <a:schemeClr val="tx1"/>
              </a:buClr>
              <a:defRPr/>
            </a:pPr>
            <a:r>
              <a:rPr lang="en-AU" altLang="en-US"/>
              <a:t>intramuscular injection</a:t>
            </a:r>
          </a:p>
          <a:p>
            <a:pPr eaLnBrk="1" hangingPunct="1">
              <a:lnSpc>
                <a:spcPct val="90000"/>
              </a:lnSpc>
              <a:buClr>
                <a:schemeClr val="tx1"/>
              </a:buClr>
              <a:defRPr/>
            </a:pPr>
            <a:r>
              <a:rPr lang="en-AU" altLang="en-US"/>
              <a:t>subcutaneous </a:t>
            </a:r>
          </a:p>
          <a:p>
            <a:pPr eaLnBrk="1" hangingPunct="1">
              <a:lnSpc>
                <a:spcPct val="90000"/>
              </a:lnSpc>
              <a:buClr>
                <a:schemeClr val="tx1"/>
              </a:buClr>
              <a:defRPr/>
            </a:pPr>
            <a:endParaRPr lang="en-AU" altLang="en-US"/>
          </a:p>
          <a:p>
            <a:pPr eaLnBrk="1" hangingPunct="1">
              <a:lnSpc>
                <a:spcPct val="90000"/>
              </a:lnSpc>
              <a:buClr>
                <a:schemeClr val="tx1"/>
              </a:buClr>
              <a:buFontTx/>
              <a:buNone/>
              <a:defRPr/>
            </a:pPr>
            <a:endParaRPr lang="en-AU" altLang="en-US"/>
          </a:p>
          <a:p>
            <a:pPr eaLnBrk="1" hangingPunct="1">
              <a:lnSpc>
                <a:spcPct val="90000"/>
              </a:lnSpc>
              <a:defRPr/>
            </a:pPr>
            <a:endParaRPr lang="en-AU" altLang="en-US"/>
          </a:p>
        </p:txBody>
      </p:sp>
      <p:sp>
        <p:nvSpPr>
          <p:cNvPr id="33797" name="Rectangle 5">
            <a:extLst>
              <a:ext uri="{FF2B5EF4-FFF2-40B4-BE49-F238E27FC236}">
                <a16:creationId xmlns:a16="http://schemas.microsoft.com/office/drawing/2014/main" id="{B098230D-F081-40E1-A9A0-73967747B3D3}"/>
              </a:ext>
            </a:extLst>
          </p:cNvPr>
          <p:cNvSpPr>
            <a:spLocks noChangeArrowheads="1"/>
          </p:cNvSpPr>
          <p:nvPr/>
        </p:nvSpPr>
        <p:spPr bwMode="auto">
          <a:xfrm>
            <a:off x="603250" y="4149726"/>
            <a:ext cx="98361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A667B59-708A-47F2-B389-BBE3C8211860}"/>
              </a:ext>
            </a:extLst>
          </p:cNvPr>
          <p:cNvSpPr>
            <a:spLocks noGrp="1" noChangeArrowheads="1"/>
          </p:cNvSpPr>
          <p:nvPr>
            <p:ph type="title"/>
          </p:nvPr>
        </p:nvSpPr>
        <p:spPr/>
        <p:txBody>
          <a:bodyPr/>
          <a:lstStyle/>
          <a:p>
            <a:pPr eaLnBrk="1" hangingPunct="1">
              <a:defRPr/>
            </a:pPr>
            <a:r>
              <a:rPr lang="en-AU" altLang="en-US" sz="3200" dirty="0" err="1"/>
              <a:t>Ctied</a:t>
            </a:r>
            <a:r>
              <a:rPr lang="en-AU" altLang="en-US" sz="3200" dirty="0"/>
              <a:t> </a:t>
            </a:r>
          </a:p>
        </p:txBody>
      </p:sp>
      <p:sp>
        <p:nvSpPr>
          <p:cNvPr id="49155" name="Rectangle 3">
            <a:extLst>
              <a:ext uri="{FF2B5EF4-FFF2-40B4-BE49-F238E27FC236}">
                <a16:creationId xmlns:a16="http://schemas.microsoft.com/office/drawing/2014/main" id="{EAFDEECC-16DD-4928-808E-ACB216A0DF9F}"/>
              </a:ext>
            </a:extLst>
          </p:cNvPr>
          <p:cNvSpPr>
            <a:spLocks noGrp="1" noChangeArrowheads="1"/>
          </p:cNvSpPr>
          <p:nvPr>
            <p:ph type="body" sz="half" idx="1"/>
          </p:nvPr>
        </p:nvSpPr>
        <p:spPr/>
        <p:txBody>
          <a:bodyPr>
            <a:normAutofit/>
          </a:bodyPr>
          <a:lstStyle/>
          <a:p>
            <a:pPr eaLnBrk="1" hangingPunct="1">
              <a:lnSpc>
                <a:spcPct val="90000"/>
              </a:lnSpc>
              <a:defRPr/>
            </a:pPr>
            <a:r>
              <a:rPr lang="en-AU" altLang="en-US" dirty="0"/>
              <a:t>SCI</a:t>
            </a:r>
          </a:p>
          <a:p>
            <a:pPr eaLnBrk="1" hangingPunct="1">
              <a:lnSpc>
                <a:spcPct val="90000"/>
              </a:lnSpc>
              <a:defRPr/>
            </a:pPr>
            <a:r>
              <a:rPr lang="en-AU" altLang="en-US" dirty="0"/>
              <a:t>IVI</a:t>
            </a:r>
          </a:p>
          <a:p>
            <a:pPr eaLnBrk="1" hangingPunct="1">
              <a:lnSpc>
                <a:spcPct val="90000"/>
              </a:lnSpc>
              <a:defRPr/>
            </a:pPr>
            <a:r>
              <a:rPr lang="en-AU" altLang="en-US" dirty="0"/>
              <a:t>IVT</a:t>
            </a:r>
          </a:p>
          <a:p>
            <a:pPr eaLnBrk="1" hangingPunct="1">
              <a:lnSpc>
                <a:spcPct val="90000"/>
              </a:lnSpc>
              <a:defRPr/>
            </a:pPr>
            <a:r>
              <a:rPr lang="en-AU" altLang="en-US" dirty="0"/>
              <a:t>NEB</a:t>
            </a:r>
          </a:p>
          <a:p>
            <a:pPr eaLnBrk="1" hangingPunct="1">
              <a:lnSpc>
                <a:spcPct val="90000"/>
              </a:lnSpc>
              <a:defRPr/>
            </a:pPr>
            <a:r>
              <a:rPr lang="en-AU" altLang="en-US" dirty="0"/>
              <a:t>PR</a:t>
            </a:r>
          </a:p>
          <a:p>
            <a:pPr eaLnBrk="1" hangingPunct="1">
              <a:lnSpc>
                <a:spcPct val="90000"/>
              </a:lnSpc>
              <a:defRPr/>
            </a:pPr>
            <a:r>
              <a:rPr lang="en-AU" altLang="en-US" dirty="0"/>
              <a:t>TOP</a:t>
            </a:r>
          </a:p>
          <a:p>
            <a:pPr eaLnBrk="1" hangingPunct="1">
              <a:lnSpc>
                <a:spcPct val="90000"/>
              </a:lnSpc>
              <a:defRPr/>
            </a:pPr>
            <a:r>
              <a:rPr lang="en-AU" altLang="en-US" dirty="0"/>
              <a:t>VAG</a:t>
            </a:r>
          </a:p>
        </p:txBody>
      </p:sp>
      <p:sp>
        <p:nvSpPr>
          <p:cNvPr id="49156" name="Rectangle 4">
            <a:extLst>
              <a:ext uri="{FF2B5EF4-FFF2-40B4-BE49-F238E27FC236}">
                <a16:creationId xmlns:a16="http://schemas.microsoft.com/office/drawing/2014/main" id="{7B2C4F30-2EB3-44EB-B7A7-076F471116CC}"/>
              </a:ext>
            </a:extLst>
          </p:cNvPr>
          <p:cNvSpPr>
            <a:spLocks noGrp="1" noChangeArrowheads="1"/>
          </p:cNvSpPr>
          <p:nvPr>
            <p:ph type="body" sz="half" idx="2"/>
          </p:nvPr>
        </p:nvSpPr>
        <p:spPr/>
        <p:txBody>
          <a:bodyPr/>
          <a:lstStyle/>
          <a:p>
            <a:pPr eaLnBrk="1" hangingPunct="1">
              <a:lnSpc>
                <a:spcPct val="90000"/>
              </a:lnSpc>
              <a:buClr>
                <a:schemeClr val="tx1"/>
              </a:buClr>
              <a:defRPr/>
            </a:pPr>
            <a:r>
              <a:rPr lang="en-AU" altLang="en-US" dirty="0"/>
              <a:t>subcutaneous injection</a:t>
            </a:r>
          </a:p>
          <a:p>
            <a:pPr eaLnBrk="1" hangingPunct="1">
              <a:lnSpc>
                <a:spcPct val="90000"/>
              </a:lnSpc>
              <a:buClr>
                <a:schemeClr val="tx1"/>
              </a:buClr>
              <a:defRPr/>
            </a:pPr>
            <a:r>
              <a:rPr lang="en-AU" altLang="en-US" dirty="0"/>
              <a:t>intravenous injection</a:t>
            </a:r>
          </a:p>
          <a:p>
            <a:pPr eaLnBrk="1" hangingPunct="1">
              <a:lnSpc>
                <a:spcPct val="90000"/>
              </a:lnSpc>
              <a:buClr>
                <a:schemeClr val="tx1"/>
              </a:buClr>
              <a:defRPr/>
            </a:pPr>
            <a:r>
              <a:rPr lang="en-AU" altLang="en-US" dirty="0"/>
              <a:t>intravenous therapy</a:t>
            </a:r>
          </a:p>
          <a:p>
            <a:pPr eaLnBrk="1" hangingPunct="1">
              <a:lnSpc>
                <a:spcPct val="90000"/>
              </a:lnSpc>
              <a:buClr>
                <a:schemeClr val="tx1"/>
              </a:buClr>
              <a:defRPr/>
            </a:pPr>
            <a:r>
              <a:rPr lang="en-AU" altLang="en-US" dirty="0"/>
              <a:t>nebuliser</a:t>
            </a:r>
          </a:p>
          <a:p>
            <a:pPr eaLnBrk="1" hangingPunct="1">
              <a:lnSpc>
                <a:spcPct val="90000"/>
              </a:lnSpc>
              <a:buClr>
                <a:schemeClr val="tx1"/>
              </a:buClr>
              <a:defRPr/>
            </a:pPr>
            <a:r>
              <a:rPr lang="en-AU" altLang="en-US" dirty="0"/>
              <a:t>per rectum</a:t>
            </a:r>
          </a:p>
          <a:p>
            <a:pPr eaLnBrk="1" hangingPunct="1">
              <a:lnSpc>
                <a:spcPct val="90000"/>
              </a:lnSpc>
              <a:buClr>
                <a:schemeClr val="tx1"/>
              </a:buClr>
              <a:defRPr/>
            </a:pPr>
            <a:r>
              <a:rPr lang="en-AU" altLang="en-US" dirty="0"/>
              <a:t>topical/skin</a:t>
            </a:r>
          </a:p>
          <a:p>
            <a:pPr eaLnBrk="1" hangingPunct="1">
              <a:lnSpc>
                <a:spcPct val="90000"/>
              </a:lnSpc>
              <a:buClr>
                <a:schemeClr val="tx1"/>
              </a:buClr>
              <a:defRPr/>
            </a:pPr>
            <a:r>
              <a:rPr lang="en-AU" altLang="en-US" dirty="0"/>
              <a:t>vaginal</a:t>
            </a:r>
          </a:p>
          <a:p>
            <a:pPr eaLnBrk="1" hangingPunct="1">
              <a:lnSpc>
                <a:spcPct val="90000"/>
              </a:lnSpc>
              <a:buClr>
                <a:schemeClr val="tx1"/>
              </a:buClr>
              <a:defRPr/>
            </a:pPr>
            <a:endParaRPr lang="en-AU" altLang="en-US" dirty="0"/>
          </a:p>
          <a:p>
            <a:pPr eaLnBrk="1" hangingPunct="1">
              <a:lnSpc>
                <a:spcPct val="90000"/>
              </a:lnSpc>
              <a:buClr>
                <a:schemeClr val="tx1"/>
              </a:buClr>
              <a:defRPr/>
            </a:pPr>
            <a:endParaRPr lang="en-AU" altLang="en-US" dirty="0"/>
          </a:p>
          <a:p>
            <a:pPr eaLnBrk="1" hangingPunct="1">
              <a:lnSpc>
                <a:spcPct val="90000"/>
              </a:lnSpc>
              <a:buClr>
                <a:schemeClr val="tx1"/>
              </a:buClr>
              <a:buFontTx/>
              <a:buNone/>
              <a:defRPr/>
            </a:pPr>
            <a:endParaRPr lang="en-AU" altLang="en-US" dirty="0"/>
          </a:p>
          <a:p>
            <a:pPr eaLnBrk="1" hangingPunct="1">
              <a:lnSpc>
                <a:spcPct val="90000"/>
              </a:lnSpc>
              <a:defRPr/>
            </a:pPr>
            <a:endParaRPr lang="en-AU" altLang="en-US" dirty="0"/>
          </a:p>
        </p:txBody>
      </p:sp>
      <p:sp>
        <p:nvSpPr>
          <p:cNvPr id="34821" name="Rectangle 5">
            <a:extLst>
              <a:ext uri="{FF2B5EF4-FFF2-40B4-BE49-F238E27FC236}">
                <a16:creationId xmlns:a16="http://schemas.microsoft.com/office/drawing/2014/main" id="{40374EA0-7308-418D-87F5-6FCF9EB1298E}"/>
              </a:ext>
            </a:extLst>
          </p:cNvPr>
          <p:cNvSpPr>
            <a:spLocks noChangeArrowheads="1"/>
          </p:cNvSpPr>
          <p:nvPr/>
        </p:nvSpPr>
        <p:spPr bwMode="auto">
          <a:xfrm>
            <a:off x="603250" y="4149726"/>
            <a:ext cx="98361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a:p>
            <a:pPr algn="ctr" eaLnBrk="1" hangingPunct="1">
              <a:spcBef>
                <a:spcPct val="0"/>
              </a:spcBef>
              <a:buClrTx/>
              <a:buSzTx/>
              <a:buFontTx/>
              <a:buNone/>
            </a:pPr>
            <a:r>
              <a:rPr lang="en-AU" altLang="en-US" sz="1800">
                <a:latin typeface="Arial" panose="020B0604020202020204" pitchFamily="34" charset="0"/>
              </a:rPr>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AB177-F007-4DB3-90F8-C7C3D9605A18}"/>
              </a:ext>
            </a:extLst>
          </p:cNvPr>
          <p:cNvSpPr>
            <a:spLocks noGrp="1"/>
          </p:cNvSpPr>
          <p:nvPr>
            <p:ph type="ctrTitle"/>
          </p:nvPr>
        </p:nvSpPr>
        <p:spPr/>
        <p:txBody>
          <a:bodyPr/>
          <a:lstStyle/>
          <a:p>
            <a:r>
              <a:rPr lang="en-US" dirty="0"/>
              <a:t>ANTIMICROBIALS</a:t>
            </a:r>
          </a:p>
        </p:txBody>
      </p:sp>
      <p:sp>
        <p:nvSpPr>
          <p:cNvPr id="3" name="Subtitle 2">
            <a:extLst>
              <a:ext uri="{FF2B5EF4-FFF2-40B4-BE49-F238E27FC236}">
                <a16:creationId xmlns:a16="http://schemas.microsoft.com/office/drawing/2014/main" id="{D1BEC8BD-5D4B-4276-9475-826A46D415D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475893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62AF1-8A4B-4BCC-8E9E-F65D009C5CC0}"/>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id="{BA657BF4-58FF-4F70-BFCA-909A9CB3C5D2}"/>
              </a:ext>
            </a:extLst>
          </p:cNvPr>
          <p:cNvSpPr>
            <a:spLocks noGrp="1"/>
          </p:cNvSpPr>
          <p:nvPr>
            <p:ph idx="1"/>
          </p:nvPr>
        </p:nvSpPr>
        <p:spPr/>
        <p:txBody>
          <a:bodyPr>
            <a:normAutofit lnSpcReduction="10000"/>
          </a:bodyPr>
          <a:lstStyle/>
          <a:p>
            <a:r>
              <a:rPr lang="en-US" dirty="0"/>
              <a:t>Antimicrobials are drugs used for treating infections or infestations from different micro-organisms or invasion of micro-organisms</a:t>
            </a:r>
          </a:p>
          <a:p>
            <a:r>
              <a:rPr lang="en-US" dirty="0"/>
              <a:t>Used to treat infections caused by organisms that are sensitive to them usually bacteria or fungi or virus</a:t>
            </a:r>
          </a:p>
          <a:p>
            <a:r>
              <a:rPr lang="en-US" dirty="0"/>
              <a:t>Are broadly classified in 3 ways:</a:t>
            </a:r>
          </a:p>
          <a:p>
            <a:pPr>
              <a:buFont typeface="Wingdings" pitchFamily="2" charset="2"/>
              <a:buChar char="ü"/>
            </a:pPr>
            <a:r>
              <a:rPr lang="en-US" dirty="0"/>
              <a:t>Based on the micro-organism affected </a:t>
            </a:r>
            <a:r>
              <a:rPr lang="en-US" dirty="0" err="1"/>
              <a:t>e.g</a:t>
            </a:r>
            <a:r>
              <a:rPr lang="en-US" dirty="0"/>
              <a:t> antifungals, antivirals, antibiotics</a:t>
            </a:r>
          </a:p>
          <a:p>
            <a:pPr>
              <a:buFont typeface="Wingdings" pitchFamily="2" charset="2"/>
              <a:buChar char="ü"/>
            </a:pPr>
            <a:r>
              <a:rPr lang="en-US" dirty="0"/>
              <a:t>Based on the mechanism of action </a:t>
            </a:r>
            <a:r>
              <a:rPr lang="en-US" dirty="0" err="1"/>
              <a:t>e.g</a:t>
            </a:r>
            <a:r>
              <a:rPr lang="en-US" dirty="0"/>
              <a:t> </a:t>
            </a:r>
            <a:r>
              <a:rPr lang="en-US" dirty="0" err="1"/>
              <a:t>bacterialcidal</a:t>
            </a:r>
            <a:r>
              <a:rPr lang="en-US" dirty="0"/>
              <a:t> or </a:t>
            </a:r>
            <a:r>
              <a:rPr lang="en-US" dirty="0" err="1"/>
              <a:t>bacterialstatic</a:t>
            </a:r>
            <a:endParaRPr lang="en-US" dirty="0"/>
          </a:p>
          <a:p>
            <a:pPr>
              <a:buFont typeface="Wingdings" pitchFamily="2" charset="2"/>
              <a:buChar char="ü"/>
            </a:pPr>
            <a:r>
              <a:rPr lang="en-US" dirty="0"/>
              <a:t>Based on their spectrum of activity </a:t>
            </a:r>
            <a:r>
              <a:rPr lang="en-US" dirty="0" err="1"/>
              <a:t>e.g</a:t>
            </a:r>
            <a:r>
              <a:rPr lang="en-US" dirty="0"/>
              <a:t> </a:t>
            </a:r>
            <a:r>
              <a:rPr lang="en-US" dirty="0" err="1"/>
              <a:t>broadspectrum</a:t>
            </a:r>
            <a:r>
              <a:rPr lang="en-US" dirty="0"/>
              <a:t>, narrow-spectrum</a:t>
            </a:r>
          </a:p>
          <a:p>
            <a:pPr marL="0" indent="0">
              <a:buNone/>
            </a:pPr>
            <a:endParaRPr lang="en-US" dirty="0"/>
          </a:p>
        </p:txBody>
      </p:sp>
    </p:spTree>
    <p:extLst>
      <p:ext uri="{BB962C8B-B14F-4D97-AF65-F5344CB8AC3E}">
        <p14:creationId xmlns:p14="http://schemas.microsoft.com/office/powerpoint/2010/main" val="19375318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8229600" cy="1295400"/>
          </a:xfrm>
        </p:spPr>
        <p:txBody>
          <a:bodyPr>
            <a:noAutofit/>
          </a:bodyPr>
          <a:lstStyle/>
          <a:p>
            <a:br>
              <a:rPr lang="en-US" sz="3200" b="1" dirty="0"/>
            </a:br>
            <a:r>
              <a:rPr lang="en-US" sz="3200" b="1" dirty="0"/>
              <a:t>ANTIBIOTICS</a:t>
            </a:r>
            <a:br>
              <a:rPr lang="en-US" sz="3200" b="1" dirty="0"/>
            </a:br>
            <a:r>
              <a:rPr lang="en-US" sz="3200" b="1" dirty="0"/>
              <a:t>CLASSIFICATION OF ANTIBIOTICS BY MECHANISM OF ACTION</a:t>
            </a:r>
            <a:br>
              <a:rPr lang="en-US" sz="3200" b="1" dirty="0"/>
            </a:br>
            <a:endParaRPr lang="en-US" sz="3200" b="1" dirty="0"/>
          </a:p>
        </p:txBody>
      </p:sp>
      <p:sp>
        <p:nvSpPr>
          <p:cNvPr id="3" name="Content Placeholder 2"/>
          <p:cNvSpPr>
            <a:spLocks noGrp="1"/>
          </p:cNvSpPr>
          <p:nvPr>
            <p:ph idx="1"/>
          </p:nvPr>
        </p:nvSpPr>
        <p:spPr>
          <a:xfrm>
            <a:off x="1600200" y="1600200"/>
            <a:ext cx="9067800" cy="5943600"/>
          </a:xfrm>
        </p:spPr>
        <p:txBody>
          <a:bodyPr>
            <a:normAutofit/>
          </a:bodyPr>
          <a:lstStyle/>
          <a:p>
            <a:pPr marL="514350" indent="-514350">
              <a:buAutoNum type="arabicPeriod"/>
            </a:pPr>
            <a:r>
              <a:rPr lang="en-US" dirty="0"/>
              <a:t>Inhibitors of cell wall synthesis (</a:t>
            </a:r>
            <a:r>
              <a:rPr lang="en-US" dirty="0" err="1"/>
              <a:t>BetaLactams</a:t>
            </a:r>
            <a:r>
              <a:rPr lang="en-US" dirty="0"/>
              <a:t>)</a:t>
            </a:r>
          </a:p>
          <a:p>
            <a:pPr marL="0" indent="0">
              <a:buNone/>
            </a:pPr>
            <a:r>
              <a:rPr lang="en-US" dirty="0"/>
              <a:t>Inhibition of cell wall synthesis – cell wall is an essential component of a bacterial wall. Interrupting its synthesis kills the bacteria (bactericidal)</a:t>
            </a:r>
          </a:p>
          <a:p>
            <a:pPr marL="514350" indent="-514350"/>
            <a:r>
              <a:rPr lang="en-US" dirty="0"/>
              <a:t>Penicillins</a:t>
            </a:r>
          </a:p>
          <a:p>
            <a:pPr marL="514350" indent="-514350"/>
            <a:r>
              <a:rPr lang="en-US" dirty="0" err="1"/>
              <a:t>Cephalosphorins</a:t>
            </a:r>
            <a:endParaRPr lang="en-US" dirty="0"/>
          </a:p>
          <a:p>
            <a:pPr marL="514350" indent="-514350"/>
            <a:r>
              <a:rPr lang="en-US" dirty="0" err="1"/>
              <a:t>Monobactams</a:t>
            </a:r>
            <a:endParaRPr lang="en-US" dirty="0"/>
          </a:p>
          <a:p>
            <a:pPr marL="514350" indent="-514350"/>
            <a:endParaRPr lang="en-US" dirty="0"/>
          </a:p>
          <a:p>
            <a:pPr marL="514350" indent="-514350">
              <a:buAutoNum type="arabicPeriod"/>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3856"/>
            <a:ext cx="8229600" cy="748145"/>
          </a:xfrm>
        </p:spPr>
        <p:txBody>
          <a:bodyPr>
            <a:normAutofit/>
          </a:bodyPr>
          <a:lstStyle/>
          <a:p>
            <a:r>
              <a:rPr lang="en-US" dirty="0"/>
              <a:t>CONT’</a:t>
            </a:r>
          </a:p>
        </p:txBody>
      </p:sp>
      <p:sp>
        <p:nvSpPr>
          <p:cNvPr id="3" name="Content Placeholder 2"/>
          <p:cNvSpPr>
            <a:spLocks noGrp="1"/>
          </p:cNvSpPr>
          <p:nvPr>
            <p:ph idx="1"/>
          </p:nvPr>
        </p:nvSpPr>
        <p:spPr>
          <a:xfrm>
            <a:off x="1676400" y="838200"/>
            <a:ext cx="8991600" cy="5943600"/>
          </a:xfrm>
        </p:spPr>
        <p:txBody>
          <a:bodyPr/>
          <a:lstStyle/>
          <a:p>
            <a:pPr marL="514350" indent="-514350">
              <a:buNone/>
            </a:pPr>
            <a:r>
              <a:rPr lang="en-US" dirty="0"/>
              <a:t>2. Inhibitors of protein synthesis</a:t>
            </a:r>
          </a:p>
          <a:p>
            <a:pPr marL="514350" indent="-514350">
              <a:buNone/>
            </a:pPr>
            <a:r>
              <a:rPr lang="en-US" dirty="0"/>
              <a:t>Inhibition of protein synthesis by binding to bacterial ribosomes – Bacteria like all cells require proteins to carry out most functions such as metabolism, cell division, enzyme activities etc. without protein synthesis bacterial cell functions are inhibited thus arresting growth and development.</a:t>
            </a:r>
          </a:p>
          <a:p>
            <a:pPr marL="514350" indent="-514350"/>
            <a:r>
              <a:rPr lang="en-US" dirty="0" err="1"/>
              <a:t>tetracyclines</a:t>
            </a:r>
            <a:endParaRPr lang="en-US" dirty="0"/>
          </a:p>
          <a:p>
            <a:r>
              <a:rPr lang="en-US" dirty="0"/>
              <a:t>Macrolides</a:t>
            </a:r>
          </a:p>
          <a:p>
            <a:r>
              <a:rPr lang="en-US" dirty="0"/>
              <a:t>Aminoglycosides</a:t>
            </a:r>
          </a:p>
          <a:p>
            <a:r>
              <a:rPr lang="en-US" dirty="0"/>
              <a:t>Chloramphenicol</a:t>
            </a:r>
          </a:p>
          <a:p>
            <a:pPr marL="0" indent="0">
              <a:buNone/>
            </a:pPr>
            <a:endParaRPr lang="en-US" dirty="0"/>
          </a:p>
        </p:txBody>
      </p:sp>
    </p:spTree>
    <p:extLst>
      <p:ext uri="{BB962C8B-B14F-4D97-AF65-F5344CB8AC3E}">
        <p14:creationId xmlns:p14="http://schemas.microsoft.com/office/powerpoint/2010/main" val="19378454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cont..</a:t>
            </a:r>
          </a:p>
        </p:txBody>
      </p:sp>
      <p:sp>
        <p:nvSpPr>
          <p:cNvPr id="3" name="Content Placeholder 2"/>
          <p:cNvSpPr>
            <a:spLocks noGrp="1"/>
          </p:cNvSpPr>
          <p:nvPr>
            <p:ph idx="1"/>
          </p:nvPr>
        </p:nvSpPr>
        <p:spPr>
          <a:xfrm>
            <a:off x="1981200" y="1600200"/>
            <a:ext cx="8686800" cy="5181600"/>
          </a:xfrm>
        </p:spPr>
        <p:txBody>
          <a:bodyPr>
            <a:normAutofit/>
          </a:bodyPr>
          <a:lstStyle/>
          <a:p>
            <a:pPr>
              <a:buNone/>
            </a:pPr>
            <a:r>
              <a:rPr lang="en-US" dirty="0"/>
              <a:t>3. Inhibitors of nucleic acid synthesis</a:t>
            </a:r>
          </a:p>
          <a:p>
            <a:pPr>
              <a:buNone/>
            </a:pPr>
            <a:r>
              <a:rPr lang="en-US" dirty="0"/>
              <a:t>Inhibition of nucleic acid synthesis – they stop synthesis of nucleic acid precursors and therefore there is no formation of </a:t>
            </a:r>
            <a:r>
              <a:rPr lang="en-US" dirty="0" err="1"/>
              <a:t>tRNA</a:t>
            </a:r>
            <a:r>
              <a:rPr lang="en-US" dirty="0"/>
              <a:t> and mRNA in the microbes thus leading to no cellular activities</a:t>
            </a:r>
          </a:p>
          <a:p>
            <a:r>
              <a:rPr lang="en-US" dirty="0" err="1"/>
              <a:t>Sulphonamides</a:t>
            </a:r>
            <a:endParaRPr lang="en-US" dirty="0"/>
          </a:p>
          <a:p>
            <a:r>
              <a:rPr lang="en-US" dirty="0" err="1"/>
              <a:t>Trimethoprim</a:t>
            </a:r>
            <a:endParaRPr lang="en-US" dirty="0"/>
          </a:p>
          <a:p>
            <a:r>
              <a:rPr lang="en-US" dirty="0"/>
              <a:t>Quinolones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a:t>4. Inhibiting metabolism of folic acid and other components essential for bacterial growth.</a:t>
            </a:r>
          </a:p>
          <a:p>
            <a:pPr marL="0" indent="0">
              <a:buNone/>
            </a:pPr>
            <a:r>
              <a:rPr lang="en-US" dirty="0"/>
              <a:t>5. Alter cell membrane permeability thus allow substances to leak out  thus destabilizing the cell.</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Considerations in selection of Antibiotics</a:t>
            </a:r>
          </a:p>
        </p:txBody>
      </p:sp>
      <p:sp>
        <p:nvSpPr>
          <p:cNvPr id="3" name="Content Placeholder 2"/>
          <p:cNvSpPr>
            <a:spLocks noGrp="1"/>
          </p:cNvSpPr>
          <p:nvPr>
            <p:ph idx="1"/>
          </p:nvPr>
        </p:nvSpPr>
        <p:spPr>
          <a:xfrm>
            <a:off x="1981200" y="1600200"/>
            <a:ext cx="8610600" cy="5181600"/>
          </a:xfrm>
        </p:spPr>
        <p:txBody>
          <a:bodyPr/>
          <a:lstStyle/>
          <a:p>
            <a:pPr>
              <a:buFont typeface="Wingdings" panose="05000000000000000000" pitchFamily="2" charset="2"/>
              <a:buChar char="ü"/>
            </a:pPr>
            <a:r>
              <a:rPr lang="en-US" dirty="0"/>
              <a:t>Site of infection </a:t>
            </a:r>
            <a:r>
              <a:rPr lang="en-US" dirty="0" err="1"/>
              <a:t>e.g</a:t>
            </a:r>
            <a:r>
              <a:rPr lang="en-US" dirty="0"/>
              <a:t> does drug cross the BBB, is it excreted in </a:t>
            </a:r>
            <a:r>
              <a:rPr lang="en-US" dirty="0" err="1"/>
              <a:t>breastmilk</a:t>
            </a:r>
            <a:r>
              <a:rPr lang="en-US" dirty="0"/>
              <a:t>?</a:t>
            </a:r>
          </a:p>
          <a:p>
            <a:pPr>
              <a:buFont typeface="Wingdings" panose="05000000000000000000" pitchFamily="2" charset="2"/>
              <a:buChar char="ü"/>
            </a:pPr>
            <a:r>
              <a:rPr lang="en-US" dirty="0"/>
              <a:t>The causative organism</a:t>
            </a:r>
          </a:p>
          <a:p>
            <a:pPr>
              <a:buFont typeface="Wingdings" panose="05000000000000000000" pitchFamily="2" charset="2"/>
              <a:buChar char="ü"/>
            </a:pPr>
            <a:r>
              <a:rPr lang="en-US" dirty="0"/>
              <a:t>Host characteristics</a:t>
            </a:r>
          </a:p>
          <a:p>
            <a:pPr>
              <a:buFont typeface="Wingdings" panose="05000000000000000000" pitchFamily="2" charset="2"/>
              <a:buChar char="ü"/>
            </a:pPr>
            <a:r>
              <a:rPr lang="en-US" dirty="0"/>
              <a:t>The general pharmacokinetics and pharmacodynamics of the drug</a:t>
            </a:r>
          </a:p>
          <a:p>
            <a:pPr>
              <a:buFont typeface="Wingdings" panose="05000000000000000000" pitchFamily="2" charset="2"/>
              <a:buChar char="ü"/>
            </a:pPr>
            <a:r>
              <a:rPr lang="en-US" dirty="0"/>
              <a:t>The severity of the infection in terms of the drug and the dosage</a:t>
            </a:r>
          </a:p>
        </p:txBody>
      </p:sp>
    </p:spTree>
    <p:extLst>
      <p:ext uri="{BB962C8B-B14F-4D97-AF65-F5344CB8AC3E}">
        <p14:creationId xmlns:p14="http://schemas.microsoft.com/office/powerpoint/2010/main" val="155253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EDE1A-A568-413D-809C-AD9569610193}"/>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3DC36D36-04F4-4170-A44B-B48136D825AC}"/>
              </a:ext>
            </a:extLst>
          </p:cNvPr>
          <p:cNvSpPr>
            <a:spLocks noGrp="1"/>
          </p:cNvSpPr>
          <p:nvPr>
            <p:ph idx="1"/>
          </p:nvPr>
        </p:nvSpPr>
        <p:spPr/>
        <p:txBody>
          <a:bodyPr>
            <a:noAutofit/>
          </a:bodyPr>
          <a:lstStyle/>
          <a:p>
            <a:pPr>
              <a:defRPr/>
            </a:pPr>
            <a:r>
              <a:rPr lang="en-US" dirty="0"/>
              <a:t>Intolerance- low threshold to normal pharmacological action of a drug e.g. usual dose of diazepam-causing coma or respiratory distress due to usual dose of morphine.</a:t>
            </a:r>
          </a:p>
          <a:p>
            <a:pPr>
              <a:defRPr/>
            </a:pPr>
            <a:r>
              <a:rPr lang="en-US" dirty="0"/>
              <a:t>Tolerance- decreased response to a drug as a result of </a:t>
            </a:r>
            <a:r>
              <a:rPr lang="en-US" dirty="0" err="1"/>
              <a:t>continous</a:t>
            </a:r>
            <a:r>
              <a:rPr lang="en-US" dirty="0"/>
              <a:t> exposure at the same dose or need to  increase the dose of a drug to achieve the same effect.</a:t>
            </a:r>
          </a:p>
          <a:p>
            <a:pPr>
              <a:defRPr/>
            </a:pPr>
            <a:r>
              <a:rPr lang="en-US" dirty="0"/>
              <a:t>Dependence- state arising from repeated periodic or </a:t>
            </a:r>
            <a:r>
              <a:rPr lang="en-US" dirty="0" err="1"/>
              <a:t>continous</a:t>
            </a:r>
            <a:r>
              <a:rPr lang="en-US" dirty="0"/>
              <a:t> administration of a drug that results in harm to the individual and sometimes society.</a:t>
            </a:r>
          </a:p>
          <a:p>
            <a:endParaRPr lang="en-US" dirty="0"/>
          </a:p>
        </p:txBody>
      </p:sp>
    </p:spTree>
    <p:extLst>
      <p:ext uri="{BB962C8B-B14F-4D97-AF65-F5344CB8AC3E}">
        <p14:creationId xmlns:p14="http://schemas.microsoft.com/office/powerpoint/2010/main" val="23291604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8976"/>
          </a:xfrm>
        </p:spPr>
        <p:txBody>
          <a:bodyPr>
            <a:normAutofit/>
          </a:bodyPr>
          <a:lstStyle/>
          <a:p>
            <a:r>
              <a:rPr lang="en-US" b="1" dirty="0"/>
              <a:t>PENICILLINS</a:t>
            </a:r>
            <a:endParaRPr lang="en-US" dirty="0"/>
          </a:p>
        </p:txBody>
      </p:sp>
      <p:sp>
        <p:nvSpPr>
          <p:cNvPr id="3" name="Content Placeholder 2"/>
          <p:cNvSpPr>
            <a:spLocks noGrp="1"/>
          </p:cNvSpPr>
          <p:nvPr>
            <p:ph idx="1"/>
          </p:nvPr>
        </p:nvSpPr>
        <p:spPr>
          <a:xfrm>
            <a:off x="1252330" y="1394101"/>
            <a:ext cx="8534400" cy="5257800"/>
          </a:xfrm>
        </p:spPr>
        <p:txBody>
          <a:bodyPr>
            <a:normAutofit/>
          </a:bodyPr>
          <a:lstStyle/>
          <a:p>
            <a:r>
              <a:rPr lang="en-US" dirty="0"/>
              <a:t>All </a:t>
            </a:r>
            <a:r>
              <a:rPr lang="en-US" dirty="0" err="1"/>
              <a:t>penicillins</a:t>
            </a:r>
            <a:r>
              <a:rPr lang="en-US" dirty="0"/>
              <a:t> have the basic structure of a </a:t>
            </a:r>
          </a:p>
          <a:p>
            <a:pPr>
              <a:buNone/>
            </a:pPr>
            <a:r>
              <a:rPr lang="en-US" dirty="0"/>
              <a:t>    </a:t>
            </a:r>
            <a:r>
              <a:rPr lang="en-US" dirty="0" err="1"/>
              <a:t>thiazolidine</a:t>
            </a:r>
            <a:r>
              <a:rPr lang="en-US" dirty="0"/>
              <a:t> ring attached to a -</a:t>
            </a:r>
            <a:r>
              <a:rPr lang="en-US" dirty="0" err="1"/>
              <a:t>lactam</a:t>
            </a:r>
            <a:r>
              <a:rPr lang="en-US" dirty="0"/>
              <a:t> ring that carries an amino group .</a:t>
            </a:r>
          </a:p>
          <a:p>
            <a:pPr>
              <a:buNone/>
            </a:pPr>
            <a:r>
              <a:rPr lang="en-US" b="1" dirty="0" err="1"/>
              <a:t>Egs</a:t>
            </a:r>
            <a:endParaRPr lang="en-US" b="1" dirty="0"/>
          </a:p>
          <a:p>
            <a:r>
              <a:rPr lang="en-US" dirty="0"/>
              <a:t>Methicillin, </a:t>
            </a:r>
            <a:r>
              <a:rPr lang="en-US" dirty="0" err="1"/>
              <a:t>Amoxicilline</a:t>
            </a:r>
            <a:r>
              <a:rPr lang="en-US" dirty="0"/>
              <a:t>, </a:t>
            </a:r>
            <a:r>
              <a:rPr lang="en-US" dirty="0" err="1"/>
              <a:t>Flucloxacillin</a:t>
            </a:r>
            <a:r>
              <a:rPr lang="en-US" dirty="0"/>
              <a:t>, </a:t>
            </a:r>
            <a:r>
              <a:rPr lang="en-US" dirty="0" err="1"/>
              <a:t>Benzylpenicillin</a:t>
            </a:r>
            <a:r>
              <a:rPr lang="en-US" dirty="0"/>
              <a:t>,        </a:t>
            </a:r>
          </a:p>
          <a:p>
            <a:r>
              <a:rPr lang="en-US" dirty="0" err="1"/>
              <a:t>Nafcicillin</a:t>
            </a:r>
            <a:endParaRPr lang="en-US" dirty="0"/>
          </a:p>
          <a:p>
            <a:r>
              <a:rPr lang="en-US" dirty="0" err="1"/>
              <a:t>Oxacillin</a:t>
            </a:r>
            <a:endParaRPr lang="en-US" dirty="0"/>
          </a:p>
          <a:p>
            <a:r>
              <a:rPr lang="en-US" dirty="0" err="1"/>
              <a:t>Cloxacillin</a:t>
            </a:r>
            <a:endParaRPr lang="en-US" dirty="0"/>
          </a:p>
          <a:p>
            <a:r>
              <a:rPr lang="en-US" dirty="0" err="1"/>
              <a:t>Dicloxacillin</a:t>
            </a:r>
            <a:endParaRPr lang="en-US" dirty="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Pharmacokinetics</a:t>
            </a:r>
            <a:endParaRPr lang="en-US" dirty="0"/>
          </a:p>
        </p:txBody>
      </p:sp>
      <p:sp>
        <p:nvSpPr>
          <p:cNvPr id="3" name="Content Placeholder 2"/>
          <p:cNvSpPr>
            <a:spLocks noGrp="1"/>
          </p:cNvSpPr>
          <p:nvPr>
            <p:ph idx="1"/>
          </p:nvPr>
        </p:nvSpPr>
        <p:spPr/>
        <p:txBody>
          <a:bodyPr/>
          <a:lstStyle/>
          <a:p>
            <a:pPr>
              <a:buNone/>
            </a:pPr>
            <a:br>
              <a:rPr lang="en-US" dirty="0"/>
            </a:br>
            <a:r>
              <a:rPr lang="en-US" b="1" dirty="0"/>
              <a:t>Absorption</a:t>
            </a:r>
            <a:br>
              <a:rPr lang="en-US" b="1" dirty="0"/>
            </a:br>
            <a:r>
              <a:rPr lang="en-US" dirty="0"/>
              <a:t>Poor oral absorption of </a:t>
            </a:r>
            <a:r>
              <a:rPr lang="en-US" dirty="0" err="1"/>
              <a:t>Nafcillin</a:t>
            </a:r>
            <a:r>
              <a:rPr lang="en-US" dirty="0"/>
              <a:t> (NOT suitable for oral administration). </a:t>
            </a:r>
          </a:p>
          <a:p>
            <a:r>
              <a:rPr lang="en-US" dirty="0" err="1"/>
              <a:t>Dicloxacillin</a:t>
            </a:r>
            <a:r>
              <a:rPr lang="en-US" dirty="0"/>
              <a:t>, </a:t>
            </a:r>
            <a:r>
              <a:rPr lang="en-US" dirty="0" err="1"/>
              <a:t>ampicillin</a:t>
            </a:r>
            <a:r>
              <a:rPr lang="en-US" dirty="0"/>
              <a:t>, and amoxicillin are acid-stable and relatively well absorbed. </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6651" y="31845"/>
            <a:ext cx="8229600" cy="715962"/>
          </a:xfrm>
        </p:spPr>
        <p:txBody>
          <a:bodyPr>
            <a:normAutofit/>
          </a:bodyPr>
          <a:lstStyle/>
          <a:p>
            <a:r>
              <a:rPr lang="en-US" dirty="0"/>
              <a:t>Cont..</a:t>
            </a:r>
          </a:p>
        </p:txBody>
      </p:sp>
      <p:sp>
        <p:nvSpPr>
          <p:cNvPr id="3" name="Content Placeholder 2"/>
          <p:cNvSpPr>
            <a:spLocks noGrp="1"/>
          </p:cNvSpPr>
          <p:nvPr>
            <p:ph idx="1"/>
          </p:nvPr>
        </p:nvSpPr>
        <p:spPr>
          <a:xfrm>
            <a:off x="1205947" y="914400"/>
            <a:ext cx="9501809" cy="5433391"/>
          </a:xfrm>
        </p:spPr>
        <p:txBody>
          <a:bodyPr>
            <a:normAutofit/>
          </a:bodyPr>
          <a:lstStyle/>
          <a:p>
            <a:r>
              <a:rPr lang="en-US" dirty="0"/>
              <a:t>Impaired by food, and the drugs should be administered at least 1-2 hours before or after a meal.</a:t>
            </a:r>
            <a:br>
              <a:rPr lang="en-US" dirty="0"/>
            </a:br>
            <a:r>
              <a:rPr lang="en-US" dirty="0"/>
              <a:t>Intravenous administration is preferred (absorption is complete and rapid)to the intramuscular route because of irritation and local pain from intramuscular injection of large doses. </a:t>
            </a:r>
          </a:p>
          <a:p>
            <a:r>
              <a:rPr lang="en-US" dirty="0"/>
              <a:t>Benzathine and procaine </a:t>
            </a:r>
            <a:r>
              <a:rPr lang="en-US" dirty="0" err="1"/>
              <a:t>penicillins</a:t>
            </a:r>
            <a:r>
              <a:rPr lang="en-US" dirty="0"/>
              <a:t> have delay absorption, resulting in prolonged blood and tissue concentrations. </a:t>
            </a:r>
          </a:p>
          <a:p>
            <a:r>
              <a:rPr lang="en-US" dirty="0"/>
              <a:t>Are Protein binding drugs.</a:t>
            </a:r>
          </a:p>
          <a:p>
            <a:pPr>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a:xfrm>
            <a:off x="1676400" y="1219200"/>
            <a:ext cx="8839200" cy="5486400"/>
          </a:xfrm>
        </p:spPr>
        <p:txBody>
          <a:bodyPr>
            <a:normAutofit fontScale="92500" lnSpcReduction="20000"/>
          </a:bodyPr>
          <a:lstStyle/>
          <a:p>
            <a:pPr marL="0" indent="0">
              <a:buNone/>
            </a:pPr>
            <a:r>
              <a:rPr lang="en-US" sz="3500" b="1" dirty="0"/>
              <a:t>Distribution</a:t>
            </a:r>
            <a:endParaRPr lang="en-US" sz="3500" dirty="0"/>
          </a:p>
          <a:p>
            <a:r>
              <a:rPr lang="en-US" sz="3500" dirty="0"/>
              <a:t>Body fluids (</a:t>
            </a:r>
            <a:r>
              <a:rPr lang="en-US" sz="3500" dirty="0" err="1"/>
              <a:t>eg</a:t>
            </a:r>
            <a:r>
              <a:rPr lang="en-US" sz="3500" dirty="0"/>
              <a:t> serum) and tissues with a few exceptions. </a:t>
            </a:r>
            <a:br>
              <a:rPr lang="en-US" sz="3500" dirty="0"/>
            </a:br>
            <a:endParaRPr lang="en-US" sz="3500" dirty="0"/>
          </a:p>
          <a:p>
            <a:pPr marL="0" indent="0">
              <a:buNone/>
            </a:pPr>
            <a:r>
              <a:rPr lang="en-US" sz="3500" b="1" dirty="0"/>
              <a:t>Half life</a:t>
            </a:r>
            <a:endParaRPr lang="en-US" sz="3500" dirty="0"/>
          </a:p>
          <a:p>
            <a:r>
              <a:rPr lang="en-US" sz="3500" dirty="0"/>
              <a:t>Penicillin G is approximately 30 minutes; in renal failure, it may be as long as 10 hours. </a:t>
            </a:r>
          </a:p>
          <a:p>
            <a:r>
              <a:rPr lang="en-US" sz="3500" dirty="0" err="1"/>
              <a:t>Ampicillin</a:t>
            </a:r>
            <a:r>
              <a:rPr lang="en-US" sz="3500" dirty="0"/>
              <a:t> and the extended-spectrum </a:t>
            </a:r>
            <a:r>
              <a:rPr lang="en-US" sz="3500" dirty="0" err="1"/>
              <a:t>penicillins</a:t>
            </a:r>
            <a:r>
              <a:rPr lang="en-US" sz="3500" dirty="0"/>
              <a:t> are secreted more slowly than penicillin G and have half-lives of 1 hour. </a:t>
            </a:r>
            <a:br>
              <a:rPr lang="en-US" sz="3500" dirty="0"/>
            </a:br>
            <a:endParaRPr lang="en-US" sz="3500" dirty="0"/>
          </a:p>
          <a:p>
            <a:pPr>
              <a:buNone/>
            </a:pPr>
            <a:endParaRPr lang="en-US" dirty="0"/>
          </a:p>
          <a:p>
            <a:pPr>
              <a:buNone/>
            </a:pPr>
            <a:r>
              <a:rPr lang="en-US" b="1" dirty="0"/>
              <a:t> </a:t>
            </a:r>
            <a:endParaRPr lang="en-US" dirty="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90600"/>
          </a:xfrm>
        </p:spPr>
        <p:txBody>
          <a:bodyPr>
            <a:normAutofit fontScale="90000"/>
          </a:bodyPr>
          <a:lstStyle/>
          <a:p>
            <a:r>
              <a:rPr lang="en-US" b="1" dirty="0"/>
              <a:t>Excretion</a:t>
            </a:r>
            <a:br>
              <a:rPr lang="en-US" dirty="0"/>
            </a:br>
            <a:endParaRPr lang="en-US" dirty="0"/>
          </a:p>
        </p:txBody>
      </p:sp>
      <p:sp>
        <p:nvSpPr>
          <p:cNvPr id="3" name="Content Placeholder 2"/>
          <p:cNvSpPr>
            <a:spLocks noGrp="1"/>
          </p:cNvSpPr>
          <p:nvPr>
            <p:ph idx="1"/>
          </p:nvPr>
        </p:nvSpPr>
        <p:spPr>
          <a:xfrm>
            <a:off x="755374" y="990600"/>
            <a:ext cx="9684026" cy="5715000"/>
          </a:xfrm>
        </p:spPr>
        <p:txBody>
          <a:bodyPr>
            <a:normAutofit/>
          </a:bodyPr>
          <a:lstStyle/>
          <a:p>
            <a:r>
              <a:rPr lang="en-US" dirty="0"/>
              <a:t>Excreted into sputum, milk and by the kidneys( majority); small amounts are excreted by other routes. </a:t>
            </a:r>
          </a:p>
          <a:p>
            <a:r>
              <a:rPr lang="en-US" dirty="0"/>
              <a:t>NB- Excretion can be prolonged by giving </a:t>
            </a:r>
            <a:r>
              <a:rPr lang="en-US" dirty="0" err="1"/>
              <a:t>probenecid</a:t>
            </a:r>
            <a:r>
              <a:rPr lang="en-US" dirty="0"/>
              <a:t> – </a:t>
            </a:r>
            <a:r>
              <a:rPr lang="en-US" dirty="0" err="1"/>
              <a:t>benemid</a:t>
            </a:r>
            <a:r>
              <a:rPr lang="en-US" dirty="0"/>
              <a:t>, </a:t>
            </a:r>
            <a:r>
              <a:rPr lang="en-US" dirty="0" err="1"/>
              <a:t>benuryl</a:t>
            </a:r>
            <a:r>
              <a:rPr lang="en-US" dirty="0"/>
              <a:t> (block tubular excretion of penicillin), allowing drug to accumulate in the body.</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a:t>
            </a:r>
            <a:br>
              <a:rPr lang="en-US" dirty="0"/>
            </a:br>
            <a:endParaRPr lang="en-US" dirty="0"/>
          </a:p>
        </p:txBody>
      </p:sp>
      <p:sp>
        <p:nvSpPr>
          <p:cNvPr id="3" name="Content Placeholder 2"/>
          <p:cNvSpPr>
            <a:spLocks noGrp="1"/>
          </p:cNvSpPr>
          <p:nvPr>
            <p:ph idx="1"/>
          </p:nvPr>
        </p:nvSpPr>
        <p:spPr/>
        <p:txBody>
          <a:bodyPr>
            <a:normAutofit lnSpcReduction="10000"/>
          </a:bodyPr>
          <a:lstStyle/>
          <a:p>
            <a:pPr marL="514350" indent="-514350">
              <a:buNone/>
            </a:pPr>
            <a:r>
              <a:rPr lang="en-US" b="1" u="sng" dirty="0"/>
              <a:t>Examples</a:t>
            </a:r>
          </a:p>
          <a:p>
            <a:pPr marL="514350" indent="-514350">
              <a:buNone/>
            </a:pPr>
            <a:r>
              <a:rPr lang="en-US" dirty="0"/>
              <a:t>a)  </a:t>
            </a:r>
            <a:r>
              <a:rPr lang="en-US" b="1" dirty="0" err="1"/>
              <a:t>Benzylpenicillin</a:t>
            </a:r>
            <a:r>
              <a:rPr lang="en-US" b="1" dirty="0"/>
              <a:t>- </a:t>
            </a:r>
          </a:p>
          <a:p>
            <a:pPr marL="514350" indent="-514350">
              <a:buNone/>
            </a:pPr>
            <a:r>
              <a:rPr lang="en-US" dirty="0"/>
              <a:t>      Also called penicillin G or crystalline penicillin. It is administered </a:t>
            </a:r>
            <a:r>
              <a:rPr lang="en-US" dirty="0" err="1"/>
              <a:t>parenterally</a:t>
            </a:r>
            <a:r>
              <a:rPr lang="en-US" dirty="0"/>
              <a:t>. Intravenous route is preferred than  intramuscular route because of irritation and local pain from IM injection of large doses</a:t>
            </a:r>
          </a:p>
          <a:p>
            <a:pPr marL="393192" lvl="1" indent="0">
              <a:buNone/>
              <a:defRPr/>
            </a:pPr>
            <a:r>
              <a:rPr lang="en-US" sz="2800" dirty="0"/>
              <a:t>Dose: 2-4 million units/day in divided doses q4h</a:t>
            </a:r>
            <a:endParaRPr lang="en-US" dirty="0"/>
          </a:p>
          <a:p>
            <a:pPr marL="514350" indent="-514350">
              <a:buNone/>
            </a:pPr>
            <a:r>
              <a:rPr lang="en-US" b="1" dirty="0"/>
              <a:t>b)Benzathine and procaine </a:t>
            </a:r>
            <a:r>
              <a:rPr lang="en-US" b="1" dirty="0" err="1"/>
              <a:t>penicillins</a:t>
            </a:r>
            <a:r>
              <a:rPr lang="en-US" b="1" dirty="0"/>
              <a:t>-</a:t>
            </a:r>
            <a:r>
              <a:rPr lang="en-US" dirty="0"/>
              <a:t>They have delayed absorption resulting in prolonged blood and tissue concentrations.</a:t>
            </a:r>
          </a:p>
          <a:p>
            <a:pPr marL="514350" indent="-514350">
              <a:buNone/>
            </a:pPr>
            <a:r>
              <a:rPr lang="en-US" dirty="0"/>
              <a:t>Dose:  2.4 million units IM</a:t>
            </a:r>
          </a:p>
          <a:p>
            <a:pPr marL="514350" indent="-514350">
              <a:buNone/>
            </a:pPr>
            <a:endParaRPr lang="en-US"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err="1"/>
              <a:t>Benzathine</a:t>
            </a:r>
            <a:r>
              <a:rPr lang="en-US" dirty="0"/>
              <a:t> penicillin is given intramuscularly once every 3 to 4 weeks to prevent re-infection by beta </a:t>
            </a:r>
            <a:r>
              <a:rPr lang="en-US" dirty="0" err="1"/>
              <a:t>haemolytic</a:t>
            </a:r>
            <a:r>
              <a:rPr lang="en-US" dirty="0"/>
              <a:t> streptococcal </a:t>
            </a:r>
            <a:r>
              <a:rPr lang="en-US" dirty="0" err="1"/>
              <a:t>pharyngitis</a:t>
            </a:r>
            <a:endParaRPr lang="en-US" dirty="0"/>
          </a:p>
          <a:p>
            <a:pPr>
              <a:buNone/>
            </a:pPr>
            <a:r>
              <a:rPr lang="en-US" b="1" dirty="0"/>
              <a:t>c) Penicillin V- </a:t>
            </a:r>
            <a:r>
              <a:rPr lang="en-US" dirty="0"/>
              <a:t>It is an oral penicillin for minor infections. It has a narrow antibacterial spectrum</a:t>
            </a:r>
          </a:p>
          <a:p>
            <a:pPr>
              <a:buNone/>
            </a:pPr>
            <a:r>
              <a:rPr lang="en-US" dirty="0"/>
              <a:t>Dose: 125-500 mg po q6-8h</a:t>
            </a:r>
          </a:p>
          <a:p>
            <a:pPr>
              <a:buNone/>
            </a:pPr>
            <a:r>
              <a:rPr lang="en-US" b="1" dirty="0"/>
              <a:t>NB: Food interferes with absorption of  these drugs . They should be administered one hour before or after meals</a:t>
            </a:r>
          </a:p>
          <a:p>
            <a:pPr>
              <a:buNone/>
            </a:pPr>
            <a:endParaRPr lang="en-US"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 Amoxicillin and </a:t>
            </a:r>
            <a:r>
              <a:rPr lang="en-US" dirty="0" err="1"/>
              <a:t>Ampicillin</a:t>
            </a:r>
            <a:endParaRPr lang="en-US" dirty="0"/>
          </a:p>
        </p:txBody>
      </p:sp>
      <p:sp>
        <p:nvSpPr>
          <p:cNvPr id="3" name="Content Placeholder 2"/>
          <p:cNvSpPr>
            <a:spLocks noGrp="1"/>
          </p:cNvSpPr>
          <p:nvPr>
            <p:ph idx="1"/>
          </p:nvPr>
        </p:nvSpPr>
        <p:spPr/>
        <p:txBody>
          <a:bodyPr>
            <a:noAutofit/>
          </a:bodyPr>
          <a:lstStyle/>
          <a:p>
            <a:r>
              <a:rPr lang="en-US" dirty="0"/>
              <a:t>Amoxicillin is better absorbed orally than </a:t>
            </a:r>
            <a:r>
              <a:rPr lang="en-US" dirty="0" err="1"/>
              <a:t>Ampicillin</a:t>
            </a:r>
            <a:r>
              <a:rPr lang="en-US" dirty="0"/>
              <a:t>. They are given orally to treat urinary tract infections, sinusitis, otitis, lower respiratory tract infections </a:t>
            </a:r>
            <a:r>
              <a:rPr lang="en-US" dirty="0" err="1"/>
              <a:t>e.t.c</a:t>
            </a:r>
            <a:r>
              <a:rPr lang="en-US" dirty="0"/>
              <a:t>.</a:t>
            </a:r>
          </a:p>
          <a:p>
            <a:r>
              <a:rPr lang="en-US" i="1" dirty="0"/>
              <a:t>AMPICILLIN</a:t>
            </a:r>
          </a:p>
          <a:p>
            <a:pPr lvl="1"/>
            <a:r>
              <a:rPr lang="en-US" sz="2800" u="sng" dirty="0"/>
              <a:t>Dose</a:t>
            </a:r>
            <a:r>
              <a:rPr lang="en-US" sz="2800" dirty="0"/>
              <a:t>:  250-500 mg po q4-6h or by injection</a:t>
            </a:r>
          </a:p>
          <a:p>
            <a:pPr lvl="2"/>
            <a:r>
              <a:rPr lang="en-US" sz="2800" dirty="0"/>
              <a:t>Meningitis:  2 g IV q4h</a:t>
            </a:r>
          </a:p>
          <a:p>
            <a:r>
              <a:rPr lang="en-US" i="1" dirty="0"/>
              <a:t>AMOXICILLIN</a:t>
            </a:r>
          </a:p>
          <a:p>
            <a:pPr lvl="1"/>
            <a:r>
              <a:rPr lang="en-US" sz="2800" u="sng" dirty="0"/>
              <a:t>Dose</a:t>
            </a:r>
            <a:r>
              <a:rPr lang="en-US" sz="2800" dirty="0"/>
              <a:t>: </a:t>
            </a:r>
            <a:r>
              <a:rPr lang="en-US" sz="2800" i="1" dirty="0"/>
              <a:t> </a:t>
            </a:r>
            <a:r>
              <a:rPr lang="en-US" sz="2800" dirty="0"/>
              <a:t>250-500 mg </a:t>
            </a:r>
            <a:r>
              <a:rPr lang="en-US" sz="2800" dirty="0" err="1"/>
              <a:t>tds</a:t>
            </a:r>
            <a:endParaRPr lang="en-US" sz="2800" dirty="0"/>
          </a:p>
          <a:p>
            <a:pPr lvl="2"/>
            <a:r>
              <a:rPr lang="en-US" sz="2800" i="1" dirty="0"/>
              <a:t>Children:  25-50 mg/kg/day in three divided doses</a:t>
            </a:r>
          </a:p>
          <a:p>
            <a:pPr>
              <a:buNone/>
            </a:pP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9849"/>
          </a:xfrm>
        </p:spPr>
        <p:txBody>
          <a:bodyPr>
            <a:normAutofit/>
          </a:bodyPr>
          <a:lstStyle/>
          <a:p>
            <a:r>
              <a:rPr lang="en-US" dirty="0" err="1"/>
              <a:t>Ctied</a:t>
            </a:r>
            <a:r>
              <a:rPr lang="en-US" dirty="0"/>
              <a:t> </a:t>
            </a:r>
          </a:p>
        </p:txBody>
      </p:sp>
      <p:sp>
        <p:nvSpPr>
          <p:cNvPr id="3" name="Content Placeholder 2"/>
          <p:cNvSpPr>
            <a:spLocks noGrp="1"/>
          </p:cNvSpPr>
          <p:nvPr>
            <p:ph idx="1"/>
          </p:nvPr>
        </p:nvSpPr>
        <p:spPr>
          <a:xfrm>
            <a:off x="838200" y="1510748"/>
            <a:ext cx="10515600" cy="4666215"/>
          </a:xfrm>
        </p:spPr>
        <p:txBody>
          <a:bodyPr>
            <a:normAutofit/>
          </a:bodyPr>
          <a:lstStyle/>
          <a:p>
            <a:r>
              <a:rPr lang="en-US" i="1" dirty="0"/>
              <a:t>AUGMENTIN</a:t>
            </a:r>
            <a:r>
              <a:rPr lang="en-US" dirty="0"/>
              <a:t>(Amoxicillin + Clavulanate) </a:t>
            </a:r>
            <a:r>
              <a:rPr lang="en-US" i="1" dirty="0"/>
              <a:t>“CO-AMOXICLAV”</a:t>
            </a:r>
          </a:p>
          <a:p>
            <a:pPr lvl="1"/>
            <a:r>
              <a:rPr lang="en-US" sz="2800" u="sng" dirty="0"/>
              <a:t>Dose:</a:t>
            </a:r>
            <a:r>
              <a:rPr lang="en-US" sz="2800" dirty="0"/>
              <a:t>   1 tab: 375 mg (250 is Amoxicillin)</a:t>
            </a:r>
          </a:p>
          <a:p>
            <a:pPr lvl="2"/>
            <a:r>
              <a:rPr lang="en-US" sz="2800" dirty="0"/>
              <a:t>Give 1 tab q8h, or 875 mg q 12h</a:t>
            </a:r>
          </a:p>
          <a:p>
            <a:pPr lvl="2"/>
            <a:r>
              <a:rPr lang="en-US" sz="2800" dirty="0"/>
              <a:t>Also comes as a suspension, 156 mg/5ml</a:t>
            </a:r>
          </a:p>
          <a:p>
            <a:r>
              <a:rPr lang="en-US" i="1" dirty="0"/>
              <a:t>CLOXACILLIN</a:t>
            </a:r>
          </a:p>
          <a:p>
            <a:pPr lvl="1"/>
            <a:r>
              <a:rPr lang="en-US" u="sng" dirty="0"/>
              <a:t>Dose</a:t>
            </a:r>
            <a:r>
              <a:rPr lang="en-US" dirty="0"/>
              <a:t>:  250-500 mg po q6h or by injection</a:t>
            </a:r>
          </a:p>
          <a:p>
            <a:pPr lvl="1"/>
            <a:r>
              <a:rPr lang="en-US" u="sng" dirty="0"/>
              <a:t>Use</a:t>
            </a:r>
            <a:r>
              <a:rPr lang="en-US" dirty="0"/>
              <a:t>: URIs, sinusitis, UTIs, skin infections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38426-32F2-4148-936A-A4C38BA2A6A6}"/>
              </a:ext>
            </a:extLst>
          </p:cNvPr>
          <p:cNvSpPr>
            <a:spLocks noGrp="1"/>
          </p:cNvSpPr>
          <p:nvPr>
            <p:ph type="title"/>
          </p:nvPr>
        </p:nvSpPr>
        <p:spPr/>
        <p:txBody>
          <a:bodyPr/>
          <a:lstStyle/>
          <a:p>
            <a:r>
              <a:rPr lang="en-US" b="1" dirty="0"/>
              <a:t>Adverse Reactions: </a:t>
            </a:r>
            <a:endParaRPr lang="en-US" dirty="0"/>
          </a:p>
        </p:txBody>
      </p:sp>
      <p:sp>
        <p:nvSpPr>
          <p:cNvPr id="3" name="Content Placeholder 2">
            <a:extLst>
              <a:ext uri="{FF2B5EF4-FFF2-40B4-BE49-F238E27FC236}">
                <a16:creationId xmlns:a16="http://schemas.microsoft.com/office/drawing/2014/main" id="{2D25EBAE-F946-4CD7-85B2-61C4D4917153}"/>
              </a:ext>
            </a:extLst>
          </p:cNvPr>
          <p:cNvSpPr>
            <a:spLocks noGrp="1"/>
          </p:cNvSpPr>
          <p:nvPr>
            <p:ph idx="1"/>
          </p:nvPr>
        </p:nvSpPr>
        <p:spPr/>
        <p:txBody>
          <a:bodyPr/>
          <a:lstStyle/>
          <a:p>
            <a:pPr>
              <a:buNone/>
            </a:pPr>
            <a:r>
              <a:rPr lang="en-US" dirty="0"/>
              <a:t>GIT disturbances</a:t>
            </a:r>
          </a:p>
          <a:p>
            <a:r>
              <a:rPr lang="en-US" dirty="0"/>
              <a:t>Hypersensitivity reactions may occur. All </a:t>
            </a:r>
            <a:r>
              <a:rPr lang="en-US" dirty="0" err="1"/>
              <a:t>penicillins</a:t>
            </a:r>
            <a:r>
              <a:rPr lang="en-US" dirty="0"/>
              <a:t> are cross-sensitizing and cross reacting. This may present as anaphylaxis, serum sickness ( urticaria, fever, joint swelling and intense pruritis) and skin rash</a:t>
            </a:r>
          </a:p>
          <a:p>
            <a:r>
              <a:rPr lang="en-US" dirty="0"/>
              <a:t>Seizures and nephrotoxicity may occur</a:t>
            </a:r>
          </a:p>
          <a:p>
            <a:endParaRPr lang="en-US" dirty="0"/>
          </a:p>
        </p:txBody>
      </p:sp>
    </p:spTree>
    <p:extLst>
      <p:ext uri="{BB962C8B-B14F-4D97-AF65-F5344CB8AC3E}">
        <p14:creationId xmlns:p14="http://schemas.microsoft.com/office/powerpoint/2010/main" val="4155835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A928D-596C-4D74-92F5-EEE0564EF50C}"/>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E0E639BD-E5E0-4D14-85CA-9BB77279C38A}"/>
              </a:ext>
            </a:extLst>
          </p:cNvPr>
          <p:cNvSpPr>
            <a:spLocks noGrp="1"/>
          </p:cNvSpPr>
          <p:nvPr>
            <p:ph idx="1"/>
          </p:nvPr>
        </p:nvSpPr>
        <p:spPr/>
        <p:txBody>
          <a:bodyPr>
            <a:noAutofit/>
          </a:bodyPr>
          <a:lstStyle/>
          <a:p>
            <a:pPr>
              <a:defRPr/>
            </a:pPr>
            <a:r>
              <a:rPr lang="en-US" dirty="0"/>
              <a:t>Pharmacy- branch of health science that deals with preparation and dispensing of drugs.</a:t>
            </a:r>
          </a:p>
          <a:p>
            <a:pPr>
              <a:defRPr/>
            </a:pPr>
            <a:r>
              <a:rPr lang="en-US" dirty="0"/>
              <a:t>Receptors- macromolecules through which most drugs exert their action. Are found within or on surface of cells.</a:t>
            </a:r>
          </a:p>
          <a:p>
            <a:pPr>
              <a:defRPr/>
            </a:pPr>
            <a:r>
              <a:rPr lang="en-US" dirty="0"/>
              <a:t>Placebo- an inactive substance such as saline or distilled water prescribed as if it were an effective dose of a needed medication.</a:t>
            </a:r>
          </a:p>
          <a:p>
            <a:pPr>
              <a:defRPr/>
            </a:pPr>
            <a:r>
              <a:rPr lang="en-US" dirty="0"/>
              <a:t>Agonist- drugs that activate receptors do so because they resemble the natural transmitter or hormone.</a:t>
            </a:r>
          </a:p>
          <a:p>
            <a:endParaRPr lang="en-US" dirty="0"/>
          </a:p>
        </p:txBody>
      </p:sp>
    </p:spTree>
    <p:extLst>
      <p:ext uri="{BB962C8B-B14F-4D97-AF65-F5344CB8AC3E}">
        <p14:creationId xmlns:p14="http://schemas.microsoft.com/office/powerpoint/2010/main" val="7063476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Contraindication</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Hypersensitivity to </a:t>
            </a:r>
            <a:r>
              <a:rPr lang="en-US" dirty="0" err="1"/>
              <a:t>penicillins</a:t>
            </a:r>
            <a:r>
              <a:rPr lang="en-US" dirty="0"/>
              <a:t>; </a:t>
            </a:r>
            <a:endParaRPr lang="en-US" dirty="0">
              <a:solidFill>
                <a:srgbClr val="FF0000"/>
              </a:solidFill>
            </a:endParaRPr>
          </a:p>
          <a:p>
            <a:pPr>
              <a:buNone/>
            </a:pPr>
            <a:endParaRPr lang="en-US" dirty="0"/>
          </a:p>
          <a:p>
            <a:pPr>
              <a:buNone/>
            </a:pPr>
            <a:r>
              <a:rPr lang="en-US" b="1" u="sng" dirty="0"/>
              <a:t> Precautions</a:t>
            </a:r>
            <a:endParaRPr lang="en-US" dirty="0"/>
          </a:p>
          <a:p>
            <a:r>
              <a:rPr lang="en-US" dirty="0"/>
              <a:t>Pregnancy</a:t>
            </a:r>
          </a:p>
          <a:p>
            <a:pPr lvl="0"/>
            <a:r>
              <a:rPr lang="en-US" dirty="0"/>
              <a:t>Breastfeeding</a:t>
            </a:r>
          </a:p>
          <a:p>
            <a:pPr lvl="0"/>
            <a:r>
              <a:rPr lang="en-US" dirty="0"/>
              <a:t>Hypersensitivity to </a:t>
            </a:r>
            <a:r>
              <a:rPr lang="en-US" dirty="0" err="1"/>
              <a:t>cephalosporins</a:t>
            </a:r>
            <a:endParaRPr lang="en-US" dirty="0"/>
          </a:p>
          <a:p>
            <a:pPr lvl="0"/>
            <a:r>
              <a:rPr lang="en-US" dirty="0"/>
              <a:t>Severe renal disease</a:t>
            </a:r>
          </a:p>
          <a:p>
            <a:pPr lvl="0"/>
            <a:r>
              <a:rPr lang="en-US" dirty="0"/>
              <a:t>GI disease </a:t>
            </a:r>
          </a:p>
          <a:p>
            <a:pPr lvl="0"/>
            <a:r>
              <a:rPr lang="en-US" dirty="0"/>
              <a:t>Asthma</a:t>
            </a:r>
          </a:p>
          <a:p>
            <a:pPr>
              <a:buNone/>
            </a:pPr>
            <a:endParaRPr lang="en-US" dirty="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Nursing considerations</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Assess input output ratio for </a:t>
            </a:r>
            <a:r>
              <a:rPr lang="en-US" dirty="0" err="1"/>
              <a:t>hematuria</a:t>
            </a:r>
            <a:r>
              <a:rPr lang="en-US" dirty="0"/>
              <a:t>, </a:t>
            </a:r>
            <a:r>
              <a:rPr lang="en-US" dirty="0" err="1"/>
              <a:t>oliguria</a:t>
            </a:r>
            <a:r>
              <a:rPr lang="en-US" dirty="0"/>
              <a:t> since its </a:t>
            </a:r>
            <a:r>
              <a:rPr lang="en-US" dirty="0" err="1"/>
              <a:t>nephrotoxic</a:t>
            </a:r>
            <a:r>
              <a:rPr lang="en-US" dirty="0"/>
              <a:t>.</a:t>
            </a:r>
          </a:p>
          <a:p>
            <a:pPr lvl="0"/>
            <a:r>
              <a:rPr lang="en-US" dirty="0"/>
              <a:t> Assess bowel pattern before and during treatment – diarrhea, cramping, blood in stool</a:t>
            </a:r>
          </a:p>
          <a:p>
            <a:pPr lvl="0"/>
            <a:r>
              <a:rPr lang="en-US" dirty="0"/>
              <a:t>Assess skin eruptions after penicillin administration and anaphylaxis.</a:t>
            </a:r>
          </a:p>
          <a:p>
            <a:pPr lvl="0"/>
            <a:r>
              <a:rPr lang="en-US" dirty="0"/>
              <a:t>Assess for allergy.</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lvl="0"/>
            <a:r>
              <a:rPr lang="en-US" dirty="0"/>
              <a:t>Oral suspension shake well before each dose and discard unused portion after 14 days</a:t>
            </a:r>
          </a:p>
          <a:p>
            <a:pPr lvl="0"/>
            <a:r>
              <a:rPr lang="en-US" dirty="0"/>
              <a:t>Adequate fluid intake during diarrhea episodes</a:t>
            </a:r>
          </a:p>
          <a:p>
            <a:pPr lvl="0"/>
            <a:r>
              <a:rPr lang="en-US" dirty="0"/>
              <a:t>Teach patient to wear or carry emergency ID if allergic to </a:t>
            </a:r>
            <a:r>
              <a:rPr lang="en-US" dirty="0" err="1"/>
              <a:t>penicillins</a:t>
            </a:r>
            <a:endParaRPr lang="en-US" dirty="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Treatment of anaphylaxis</a:t>
            </a:r>
            <a:br>
              <a:rPr lang="en-US" dirty="0"/>
            </a:br>
            <a:endParaRPr lang="en-US" dirty="0"/>
          </a:p>
        </p:txBody>
      </p:sp>
      <p:sp>
        <p:nvSpPr>
          <p:cNvPr id="3" name="Content Placeholder 2"/>
          <p:cNvSpPr>
            <a:spLocks noGrp="1"/>
          </p:cNvSpPr>
          <p:nvPr>
            <p:ph idx="1"/>
          </p:nvPr>
        </p:nvSpPr>
        <p:spPr/>
        <p:txBody>
          <a:bodyPr/>
          <a:lstStyle/>
          <a:p>
            <a:r>
              <a:rPr lang="en-US" dirty="0"/>
              <a:t>Withdraw product</a:t>
            </a:r>
          </a:p>
          <a:p>
            <a:r>
              <a:rPr lang="en-US" dirty="0"/>
              <a:t> maintain airway</a:t>
            </a:r>
          </a:p>
          <a:p>
            <a:r>
              <a:rPr lang="en-US" dirty="0"/>
              <a:t> administer: epinephrine,aminophylline,</a:t>
            </a:r>
          </a:p>
          <a:p>
            <a:pPr>
              <a:buNone/>
            </a:pPr>
            <a:r>
              <a:rPr lang="en-US" dirty="0"/>
              <a:t>     oxygen, IV corticosteroids</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E3010-6D63-4E30-8B49-EC2B2320527C}"/>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30221935-9D17-49DB-8DC1-3A269A155B73}"/>
              </a:ext>
            </a:extLst>
          </p:cNvPr>
          <p:cNvSpPr>
            <a:spLocks noGrp="1"/>
          </p:cNvSpPr>
          <p:nvPr>
            <p:ph idx="1"/>
          </p:nvPr>
        </p:nvSpPr>
        <p:spPr/>
        <p:txBody>
          <a:bodyPr/>
          <a:lstStyle/>
          <a:p>
            <a:r>
              <a:rPr lang="en-US" dirty="0"/>
              <a:t>Read on cephalosporins</a:t>
            </a:r>
          </a:p>
          <a:p>
            <a:r>
              <a:rPr lang="en-US" dirty="0"/>
              <a:t>Identify the common cephalosporins used in the Kenya and discuss them according</a:t>
            </a:r>
          </a:p>
          <a:p>
            <a:pPr lvl="1"/>
            <a:r>
              <a:rPr lang="en-US" dirty="0"/>
              <a:t>Which generation cephalosporins do they belong to</a:t>
            </a:r>
          </a:p>
          <a:p>
            <a:pPr lvl="1"/>
            <a:r>
              <a:rPr lang="en-US" dirty="0"/>
              <a:t>Dosage and route of administration</a:t>
            </a:r>
          </a:p>
          <a:p>
            <a:pPr lvl="1"/>
            <a:r>
              <a:rPr lang="en-US" dirty="0"/>
              <a:t>Common side effects</a:t>
            </a:r>
          </a:p>
          <a:p>
            <a:pPr lvl="1"/>
            <a:r>
              <a:rPr lang="en-US" dirty="0"/>
              <a:t>Nursing responsibility</a:t>
            </a:r>
          </a:p>
          <a:p>
            <a:pPr lvl="1"/>
            <a:r>
              <a:rPr lang="en-US" dirty="0"/>
              <a:t>Health messages you would share with a patient</a:t>
            </a:r>
          </a:p>
        </p:txBody>
      </p:sp>
    </p:spTree>
    <p:extLst>
      <p:ext uri="{BB962C8B-B14F-4D97-AF65-F5344CB8AC3E}">
        <p14:creationId xmlns:p14="http://schemas.microsoft.com/office/powerpoint/2010/main" val="1774410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4B3DB-51F4-4458-AAC3-563198ADD031}"/>
              </a:ext>
            </a:extLst>
          </p:cNvPr>
          <p:cNvSpPr>
            <a:spLocks noGrp="1"/>
          </p:cNvSpPr>
          <p:nvPr>
            <p:ph type="ctrTitle"/>
          </p:nvPr>
        </p:nvSpPr>
        <p:spPr/>
        <p:txBody>
          <a:bodyPr/>
          <a:lstStyle/>
          <a:p>
            <a:r>
              <a:rPr lang="en-US" dirty="0"/>
              <a:t>CEPHALOSPORINS</a:t>
            </a:r>
          </a:p>
        </p:txBody>
      </p:sp>
      <p:sp>
        <p:nvSpPr>
          <p:cNvPr id="3" name="Subtitle 2">
            <a:extLst>
              <a:ext uri="{FF2B5EF4-FFF2-40B4-BE49-F238E27FC236}">
                <a16:creationId xmlns:a16="http://schemas.microsoft.com/office/drawing/2014/main" id="{C248A912-BD01-44D9-AF9B-D539EE8771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855427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CEPHALOSPORINS &amp; CEPHAMYCINS</a:t>
            </a:r>
            <a:endParaRPr lang="en-US" dirty="0"/>
          </a:p>
        </p:txBody>
      </p:sp>
      <p:sp>
        <p:nvSpPr>
          <p:cNvPr id="3" name="Content Placeholder 2"/>
          <p:cNvSpPr>
            <a:spLocks noGrp="1"/>
          </p:cNvSpPr>
          <p:nvPr>
            <p:ph idx="1"/>
          </p:nvPr>
        </p:nvSpPr>
        <p:spPr>
          <a:xfrm>
            <a:off x="702365" y="1676400"/>
            <a:ext cx="10151165" cy="4273826"/>
          </a:xfrm>
        </p:spPr>
        <p:txBody>
          <a:bodyPr/>
          <a:lstStyle/>
          <a:p>
            <a:pPr>
              <a:buNone/>
            </a:pPr>
            <a:br>
              <a:rPr lang="en-US" u="sng" dirty="0"/>
            </a:br>
            <a:r>
              <a:rPr lang="en-US" dirty="0"/>
              <a:t>Cephalosporins are similar to </a:t>
            </a:r>
            <a:r>
              <a:rPr lang="en-US" dirty="0" err="1"/>
              <a:t>penicillins</a:t>
            </a:r>
            <a:r>
              <a:rPr lang="en-US" dirty="0"/>
              <a:t>, but active and stable to many bacterial b-lactamases hence broader in spectrum of activity. </a:t>
            </a:r>
            <a:br>
              <a:rPr lang="en-US" dirty="0"/>
            </a:br>
            <a:r>
              <a:rPr lang="en-US" dirty="0"/>
              <a:t>Classified into groups or generations, depending mainly on the spectrum of antimicrobial activity.</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609" y="152401"/>
            <a:ext cx="10601739" cy="1318590"/>
          </a:xfrm>
        </p:spPr>
        <p:txBody>
          <a:bodyPr>
            <a:normAutofit/>
          </a:bodyPr>
          <a:lstStyle/>
          <a:p>
            <a:r>
              <a:rPr lang="en-US" b="1" dirty="0"/>
              <a:t>FIRST-GENERATION CEPHALOSPORINS</a:t>
            </a:r>
            <a:endParaRPr lang="en-US" dirty="0"/>
          </a:p>
        </p:txBody>
      </p:sp>
      <p:sp>
        <p:nvSpPr>
          <p:cNvPr id="3" name="Content Placeholder 2"/>
          <p:cNvSpPr>
            <a:spLocks noGrp="1"/>
          </p:cNvSpPr>
          <p:nvPr>
            <p:ph idx="1"/>
          </p:nvPr>
        </p:nvSpPr>
        <p:spPr>
          <a:xfrm>
            <a:off x="463826" y="1696278"/>
            <a:ext cx="10800521" cy="5009321"/>
          </a:xfrm>
        </p:spPr>
        <p:txBody>
          <a:bodyPr>
            <a:normAutofit lnSpcReduction="10000"/>
          </a:bodyPr>
          <a:lstStyle/>
          <a:p>
            <a:pPr>
              <a:buNone/>
            </a:pPr>
            <a:r>
              <a:rPr lang="en-US" dirty="0" err="1"/>
              <a:t>Egs</a:t>
            </a:r>
            <a:r>
              <a:rPr lang="en-US" dirty="0"/>
              <a:t>-</a:t>
            </a:r>
            <a:r>
              <a:rPr lang="en-US" b="1" dirty="0"/>
              <a:t>Cefadroxil</a:t>
            </a:r>
            <a:r>
              <a:rPr lang="en-US" dirty="0"/>
              <a:t> 1-2gms daily</a:t>
            </a:r>
            <a:r>
              <a:rPr lang="en-US" b="1" dirty="0"/>
              <a:t>, cefazolin </a:t>
            </a:r>
            <a:r>
              <a:rPr lang="en-US" dirty="0"/>
              <a:t>1 g IV </a:t>
            </a:r>
            <a:r>
              <a:rPr lang="en-US" dirty="0" err="1"/>
              <a:t>tds</a:t>
            </a:r>
            <a:r>
              <a:rPr lang="en-US" dirty="0"/>
              <a:t> or </a:t>
            </a:r>
            <a:r>
              <a:rPr lang="en-US" dirty="0" err="1"/>
              <a:t>qds</a:t>
            </a:r>
            <a:endParaRPr lang="en-US" i="1" dirty="0"/>
          </a:p>
          <a:p>
            <a:pPr>
              <a:buNone/>
            </a:pPr>
            <a:r>
              <a:rPr lang="en-US" b="1" dirty="0"/>
              <a:t>, cephalexin (Keflex, </a:t>
            </a:r>
            <a:r>
              <a:rPr lang="en-US" b="1" dirty="0" err="1"/>
              <a:t>panixine</a:t>
            </a:r>
            <a:r>
              <a:rPr lang="en-US" b="1" dirty="0"/>
              <a:t>) </a:t>
            </a:r>
            <a:r>
              <a:rPr lang="en-US" dirty="0"/>
              <a:t>1-4gms daily or 25-50mgs/kg daily</a:t>
            </a:r>
            <a:r>
              <a:rPr lang="en-US" b="1" dirty="0"/>
              <a:t>, cephalothin, </a:t>
            </a:r>
            <a:r>
              <a:rPr lang="en-US" b="1" dirty="0" err="1"/>
              <a:t>cephapirin</a:t>
            </a:r>
            <a:r>
              <a:rPr lang="en-US" dirty="0"/>
              <a:t>, and </a:t>
            </a:r>
            <a:r>
              <a:rPr lang="en-US" b="1" dirty="0" err="1"/>
              <a:t>cephradine</a:t>
            </a:r>
            <a:r>
              <a:rPr lang="en-US" b="1" dirty="0"/>
              <a:t> (</a:t>
            </a:r>
            <a:r>
              <a:rPr lang="en-US" b="1" dirty="0" err="1"/>
              <a:t>velosef</a:t>
            </a:r>
            <a:r>
              <a:rPr lang="en-US" b="1" dirty="0"/>
              <a:t>)</a:t>
            </a:r>
            <a:r>
              <a:rPr lang="en-US" dirty="0"/>
              <a:t>.</a:t>
            </a:r>
          </a:p>
          <a:p>
            <a:pPr marL="0" indent="0">
              <a:buNone/>
            </a:pPr>
            <a:r>
              <a:rPr lang="en-US" sz="3500" dirty="0"/>
              <a:t>Active against gram-positive cocci, such as pneumococci, streptococci, and staphylococci. </a:t>
            </a:r>
            <a:r>
              <a:rPr lang="en-US" sz="3500" dirty="0" err="1"/>
              <a:t>Cephalosporins</a:t>
            </a:r>
            <a:r>
              <a:rPr lang="en-US" sz="3500" dirty="0"/>
              <a:t> are not active against methicillin-resistant strains of staphylococci. </a:t>
            </a:r>
          </a:p>
          <a:p>
            <a:r>
              <a:rPr lang="en-US" sz="3500" i="1" dirty="0"/>
              <a:t>E coli, K </a:t>
            </a:r>
            <a:r>
              <a:rPr lang="en-US" sz="3500" i="1" dirty="0" err="1"/>
              <a:t>pneumoniae</a:t>
            </a:r>
            <a:r>
              <a:rPr lang="en-US" sz="3500" dirty="0"/>
              <a:t>, and </a:t>
            </a:r>
            <a:r>
              <a:rPr lang="en-US" sz="3500" i="1" dirty="0"/>
              <a:t>Proteus mirabilis</a:t>
            </a:r>
            <a:r>
              <a:rPr lang="en-US" sz="3500" dirty="0"/>
              <a:t> are often sensitive.</a:t>
            </a:r>
          </a:p>
          <a:p>
            <a:r>
              <a:rPr lang="en-US" sz="3500" dirty="0"/>
              <a:t>Anaerobic cocci (</a:t>
            </a:r>
            <a:r>
              <a:rPr lang="en-US" sz="3500" dirty="0" err="1"/>
              <a:t>eg</a:t>
            </a:r>
            <a:r>
              <a:rPr lang="en-US" sz="3500" dirty="0"/>
              <a:t>, </a:t>
            </a:r>
            <a:r>
              <a:rPr lang="en-US" sz="3500" dirty="0" err="1"/>
              <a:t>peptococcus</a:t>
            </a:r>
            <a:r>
              <a:rPr lang="en-US" sz="3500" dirty="0"/>
              <a:t>, </a:t>
            </a:r>
            <a:r>
              <a:rPr lang="en-US" sz="3500" dirty="0" err="1"/>
              <a:t>peptostreptococcus</a:t>
            </a:r>
            <a:r>
              <a:rPr lang="en-US" sz="3500" dirty="0"/>
              <a:t>) are usually sensitive.</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Mechanism of action</a:t>
            </a:r>
            <a:br>
              <a:rPr lang="en-US" dirty="0"/>
            </a:br>
            <a:endParaRPr lang="en-US" dirty="0"/>
          </a:p>
        </p:txBody>
      </p:sp>
      <p:sp>
        <p:nvSpPr>
          <p:cNvPr id="3" name="Content Placeholder 2"/>
          <p:cNvSpPr>
            <a:spLocks noGrp="1"/>
          </p:cNvSpPr>
          <p:nvPr>
            <p:ph idx="1"/>
          </p:nvPr>
        </p:nvSpPr>
        <p:spPr>
          <a:xfrm>
            <a:off x="838199" y="1802296"/>
            <a:ext cx="10515599" cy="4690579"/>
          </a:xfrm>
        </p:spPr>
        <p:txBody>
          <a:bodyPr>
            <a:normAutofit lnSpcReduction="10000"/>
          </a:bodyPr>
          <a:lstStyle/>
          <a:p>
            <a:r>
              <a:rPr lang="en-US" dirty="0"/>
              <a:t>Inhibits bacterial cell wall synthesis leading to cell death.</a:t>
            </a:r>
          </a:p>
          <a:p>
            <a:pPr>
              <a:buNone/>
            </a:pPr>
            <a:r>
              <a:rPr lang="en-US" b="1" dirty="0"/>
              <a:t> </a:t>
            </a:r>
            <a:endParaRPr lang="en-US" dirty="0"/>
          </a:p>
          <a:p>
            <a:pPr>
              <a:buNone/>
            </a:pPr>
            <a:r>
              <a:rPr lang="en-US" b="1" dirty="0"/>
              <a:t>Pharmacokinetics</a:t>
            </a:r>
            <a:br>
              <a:rPr lang="en-US" dirty="0"/>
            </a:br>
            <a:r>
              <a:rPr lang="en-US" dirty="0"/>
              <a:t>Cephalexin (half life 1-2 hrs), </a:t>
            </a:r>
            <a:r>
              <a:rPr lang="en-US" dirty="0" err="1"/>
              <a:t>cephradine</a:t>
            </a:r>
            <a:r>
              <a:rPr lang="en-US" dirty="0"/>
              <a:t>( half life 1hr), and </a:t>
            </a:r>
            <a:r>
              <a:rPr lang="en-US" dirty="0" err="1"/>
              <a:t>cefadroxil</a:t>
            </a:r>
            <a:r>
              <a:rPr lang="en-US" dirty="0"/>
              <a:t>(30-72 </a:t>
            </a:r>
            <a:r>
              <a:rPr lang="en-US" dirty="0" err="1"/>
              <a:t>mins</a:t>
            </a:r>
            <a:r>
              <a:rPr lang="en-US" dirty="0"/>
              <a:t>) are absorbed from the gut;</a:t>
            </a:r>
          </a:p>
          <a:p>
            <a:r>
              <a:rPr lang="en-US" dirty="0"/>
              <a:t> injected in blood stream. </a:t>
            </a:r>
          </a:p>
          <a:p>
            <a:r>
              <a:rPr lang="en-US" dirty="0"/>
              <a:t>Distributed in urine, tissues and serum. </a:t>
            </a:r>
          </a:p>
          <a:p>
            <a:r>
              <a:rPr lang="en-US" dirty="0"/>
              <a:t>Cross placenta. Excreted by kidneys  and in breast milk. </a:t>
            </a:r>
          </a:p>
          <a:p>
            <a:r>
              <a:rPr lang="en-US" b="1" dirty="0"/>
              <a:t>Cefazolin</a:t>
            </a:r>
            <a:r>
              <a:rPr lang="en-US" dirty="0"/>
              <a:t> is the only parenteral cephalosporin still in general use; half life 1-2hrs. </a:t>
            </a:r>
            <a:br>
              <a:rPr lang="en-US" dirty="0"/>
            </a:br>
            <a:endParaRPr lang="en-US" dirty="0"/>
          </a:p>
          <a:p>
            <a:pPr marL="0" indent="0">
              <a:buNone/>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indications</a:t>
            </a:r>
            <a:endParaRPr lang="en-US" dirty="0"/>
          </a:p>
        </p:txBody>
      </p:sp>
      <p:sp>
        <p:nvSpPr>
          <p:cNvPr id="3" name="Content Placeholder 2"/>
          <p:cNvSpPr>
            <a:spLocks noGrp="1"/>
          </p:cNvSpPr>
          <p:nvPr>
            <p:ph idx="1"/>
          </p:nvPr>
        </p:nvSpPr>
        <p:spPr>
          <a:xfrm>
            <a:off x="838200" y="1815548"/>
            <a:ext cx="10515600" cy="4452730"/>
          </a:xfrm>
        </p:spPr>
        <p:txBody>
          <a:bodyPr/>
          <a:lstStyle/>
          <a:p>
            <a:r>
              <a:rPr lang="en-US" dirty="0"/>
              <a:t>RTIs, urinary tract infections, Otitis media, bone infections, cellulitis or soft tissue abscess. </a:t>
            </a:r>
            <a:br>
              <a:rPr lang="en-US" dirty="0"/>
            </a:br>
            <a:r>
              <a:rPr lang="en-US" dirty="0"/>
              <a:t>Surgical prophylaxis and Staphylococcal or streptococcal infected patients with a history of penicillin allergy – </a:t>
            </a:r>
            <a:r>
              <a:rPr lang="en-US" b="1" dirty="0"/>
              <a:t>drug of choice is </a:t>
            </a:r>
            <a:r>
              <a:rPr lang="en-US" b="1" dirty="0" err="1"/>
              <a:t>Cefazolin</a:t>
            </a:r>
            <a:r>
              <a:rPr lang="en-US" b="1" dirty="0"/>
              <a:t> (penetrate into most tissues). </a:t>
            </a:r>
            <a:br>
              <a:rPr lang="en-US" dirty="0"/>
            </a:b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86C63-5007-4784-8064-E10D3E787073}"/>
              </a:ext>
            </a:extLst>
          </p:cNvPr>
          <p:cNvSpPr>
            <a:spLocks noGrp="1"/>
          </p:cNvSpPr>
          <p:nvPr>
            <p:ph type="title"/>
          </p:nvPr>
        </p:nvSpPr>
        <p:spPr/>
        <p:txBody>
          <a:bodyPr/>
          <a:lstStyle/>
          <a:p>
            <a:r>
              <a:rPr lang="en-US" dirty="0" err="1"/>
              <a:t>ctied</a:t>
            </a:r>
            <a:endParaRPr lang="en-US" dirty="0"/>
          </a:p>
        </p:txBody>
      </p:sp>
      <p:sp>
        <p:nvSpPr>
          <p:cNvPr id="3" name="Content Placeholder 2">
            <a:extLst>
              <a:ext uri="{FF2B5EF4-FFF2-40B4-BE49-F238E27FC236}">
                <a16:creationId xmlns:a16="http://schemas.microsoft.com/office/drawing/2014/main" id="{A8417E88-592C-4595-8A5D-7498037C50FC}"/>
              </a:ext>
            </a:extLst>
          </p:cNvPr>
          <p:cNvSpPr>
            <a:spLocks noGrp="1"/>
          </p:cNvSpPr>
          <p:nvPr>
            <p:ph idx="1"/>
          </p:nvPr>
        </p:nvSpPr>
        <p:spPr/>
        <p:txBody>
          <a:bodyPr>
            <a:noAutofit/>
          </a:bodyPr>
          <a:lstStyle/>
          <a:p>
            <a:pPr>
              <a:defRPr/>
            </a:pPr>
            <a:r>
              <a:rPr lang="en-US" dirty="0"/>
              <a:t>Antagonist (blockers)- of receptors are sufficiently similar to the natural substance to be recognized by the receptor and to occupy without activating it.</a:t>
            </a:r>
          </a:p>
          <a:p>
            <a:pPr>
              <a:defRPr/>
            </a:pPr>
            <a:r>
              <a:rPr lang="en-US" dirty="0"/>
              <a:t>Inverse agonist- produce effects that are (specifically opposite to those of the agonist)</a:t>
            </a:r>
          </a:p>
          <a:p>
            <a:pPr>
              <a:defRPr/>
            </a:pPr>
            <a:r>
              <a:rPr lang="en-US" dirty="0"/>
              <a:t>Potency- is amount(</a:t>
            </a:r>
            <a:r>
              <a:rPr lang="en-US" dirty="0" err="1"/>
              <a:t>wt</a:t>
            </a:r>
            <a:r>
              <a:rPr lang="en-US" dirty="0"/>
              <a:t>) of drug in relation to its effect e.g. if weight-for-weight drug A  has greater effect than drug B then drug A is more potent than drug B. </a:t>
            </a:r>
          </a:p>
          <a:p>
            <a:pPr>
              <a:defRPr/>
            </a:pPr>
            <a:r>
              <a:rPr lang="en-US" dirty="0"/>
              <a:t>Therapeutic efficacy- therapeutic efficacy is the capacity of a drug to produce an effect and refers to the maximum such effect.</a:t>
            </a:r>
          </a:p>
          <a:p>
            <a:pPr>
              <a:defRPr/>
            </a:pPr>
            <a:endParaRPr lang="en-US" dirty="0"/>
          </a:p>
          <a:p>
            <a:endParaRPr lang="en-US" dirty="0"/>
          </a:p>
        </p:txBody>
      </p:sp>
    </p:spTree>
    <p:extLst>
      <p:ext uri="{BB962C8B-B14F-4D97-AF65-F5344CB8AC3E}">
        <p14:creationId xmlns:p14="http://schemas.microsoft.com/office/powerpoint/2010/main" val="410047329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Side effects</a:t>
            </a:r>
            <a:br>
              <a:rPr lang="en-US" dirty="0"/>
            </a:br>
            <a:endParaRPr lang="en-US" dirty="0"/>
          </a:p>
        </p:txBody>
      </p:sp>
      <p:sp>
        <p:nvSpPr>
          <p:cNvPr id="3" name="Content Placeholder 2"/>
          <p:cNvSpPr>
            <a:spLocks noGrp="1"/>
          </p:cNvSpPr>
          <p:nvPr>
            <p:ph idx="1"/>
          </p:nvPr>
        </p:nvSpPr>
        <p:spPr>
          <a:xfrm>
            <a:off x="838200" y="1378226"/>
            <a:ext cx="10515600" cy="4798737"/>
          </a:xfrm>
        </p:spPr>
        <p:txBody>
          <a:bodyPr>
            <a:normAutofit/>
          </a:bodyPr>
          <a:lstStyle/>
          <a:p>
            <a:r>
              <a:rPr lang="en-US" dirty="0"/>
              <a:t>Headache</a:t>
            </a:r>
          </a:p>
          <a:p>
            <a:pPr lvl="0"/>
            <a:r>
              <a:rPr lang="en-US" dirty="0"/>
              <a:t>Dizziness</a:t>
            </a:r>
          </a:p>
          <a:p>
            <a:pPr lvl="0"/>
            <a:r>
              <a:rPr lang="en-US" dirty="0"/>
              <a:t>Weakness</a:t>
            </a:r>
          </a:p>
          <a:p>
            <a:pPr lvl="0"/>
            <a:r>
              <a:rPr lang="en-US" dirty="0"/>
              <a:t>Seizures (high dose)</a:t>
            </a:r>
          </a:p>
          <a:p>
            <a:pPr lvl="0"/>
            <a:r>
              <a:rPr lang="en-US" dirty="0"/>
              <a:t>Nausea</a:t>
            </a:r>
          </a:p>
          <a:p>
            <a:pPr lvl="0"/>
            <a:r>
              <a:rPr lang="en-US" dirty="0"/>
              <a:t>Vomiting</a:t>
            </a:r>
          </a:p>
          <a:p>
            <a:pPr lvl="0"/>
            <a:endParaRPr lang="en-US" dirty="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lvl="0"/>
            <a:r>
              <a:rPr lang="en-US" dirty="0" err="1"/>
              <a:t>Diarrhoea</a:t>
            </a:r>
            <a:endParaRPr lang="en-US" dirty="0"/>
          </a:p>
          <a:p>
            <a:pPr lvl="0"/>
            <a:r>
              <a:rPr lang="en-US" dirty="0"/>
              <a:t>Anorexia</a:t>
            </a:r>
          </a:p>
          <a:p>
            <a:pPr lvl="0"/>
            <a:r>
              <a:rPr lang="en-US" dirty="0" err="1"/>
              <a:t>Glossitis</a:t>
            </a:r>
            <a:endParaRPr lang="en-US" dirty="0"/>
          </a:p>
          <a:p>
            <a:pPr lvl="0"/>
            <a:r>
              <a:rPr lang="en-US" dirty="0"/>
              <a:t>Anemia</a:t>
            </a:r>
          </a:p>
          <a:p>
            <a:pPr lvl="0"/>
            <a:r>
              <a:rPr lang="en-US" dirty="0" err="1"/>
              <a:t>Dyspnoea</a:t>
            </a:r>
            <a:endParaRPr lang="en-US" dirty="0"/>
          </a:p>
          <a:p>
            <a:pPr>
              <a:buNone/>
            </a:pPr>
            <a:br>
              <a:rPr lang="en-US" dirty="0"/>
            </a:br>
            <a:r>
              <a:rPr lang="en-US" dirty="0"/>
              <a: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Adverse effects</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err="1"/>
              <a:t>Pseudomembranous</a:t>
            </a:r>
            <a:r>
              <a:rPr lang="en-US" dirty="0"/>
              <a:t> colitis</a:t>
            </a:r>
          </a:p>
          <a:p>
            <a:pPr lvl="0"/>
            <a:r>
              <a:rPr lang="en-US" dirty="0"/>
              <a:t>Nephrotoxicity</a:t>
            </a:r>
          </a:p>
          <a:p>
            <a:pPr lvl="0"/>
            <a:r>
              <a:rPr lang="en-US" dirty="0"/>
              <a:t>Renal failure</a:t>
            </a:r>
          </a:p>
          <a:p>
            <a:pPr lvl="0"/>
            <a:r>
              <a:rPr lang="en-US" dirty="0" err="1"/>
              <a:t>Pancytopenia</a:t>
            </a:r>
            <a:endParaRPr lang="en-US" dirty="0"/>
          </a:p>
          <a:p>
            <a:pPr lvl="0"/>
            <a:r>
              <a:rPr lang="en-US" dirty="0"/>
              <a:t>Steven Johnsons Syndrome</a:t>
            </a:r>
          </a:p>
          <a:p>
            <a:pPr lvl="0"/>
            <a:r>
              <a:rPr lang="en-US" dirty="0"/>
              <a:t>Serum sickness reaction(</a:t>
            </a:r>
            <a:r>
              <a:rPr lang="en-US" dirty="0" err="1"/>
              <a:t>urticaria</a:t>
            </a:r>
            <a:r>
              <a:rPr lang="en-US" dirty="0"/>
              <a:t>, fever, joint swelling, </a:t>
            </a:r>
            <a:r>
              <a:rPr lang="en-US" dirty="0" err="1"/>
              <a:t>pruritus</a:t>
            </a:r>
            <a:r>
              <a:rPr lang="en-US" dirty="0"/>
              <a:t>).</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Contraindication</a:t>
            </a:r>
            <a:br>
              <a:rPr lang="en-US" dirty="0"/>
            </a:br>
            <a:endParaRPr lang="en-US" dirty="0"/>
          </a:p>
        </p:txBody>
      </p:sp>
      <p:sp>
        <p:nvSpPr>
          <p:cNvPr id="3" name="Content Placeholder 2"/>
          <p:cNvSpPr>
            <a:spLocks noGrp="1"/>
          </p:cNvSpPr>
          <p:nvPr>
            <p:ph idx="1"/>
          </p:nvPr>
        </p:nvSpPr>
        <p:spPr>
          <a:xfrm>
            <a:off x="838200" y="1908313"/>
            <a:ext cx="9670774" cy="4584562"/>
          </a:xfrm>
        </p:spPr>
        <p:txBody>
          <a:bodyPr>
            <a:normAutofit fontScale="92500" lnSpcReduction="20000"/>
          </a:bodyPr>
          <a:lstStyle/>
          <a:p>
            <a:pPr lvl="0"/>
            <a:r>
              <a:rPr lang="en-US" sz="3500" dirty="0"/>
              <a:t>Hypersensitivity to </a:t>
            </a:r>
            <a:r>
              <a:rPr lang="en-US" sz="3500" dirty="0" err="1"/>
              <a:t>cephalosporins</a:t>
            </a:r>
            <a:endParaRPr lang="en-US" sz="3500" dirty="0"/>
          </a:p>
          <a:p>
            <a:pPr lvl="0"/>
            <a:r>
              <a:rPr lang="en-US" sz="3500" dirty="0"/>
              <a:t>Infants &lt;1 month</a:t>
            </a:r>
          </a:p>
          <a:p>
            <a:pPr lvl="0"/>
            <a:r>
              <a:rPr lang="en-US" sz="3500" dirty="0"/>
              <a:t>Seizures</a:t>
            </a:r>
          </a:p>
          <a:p>
            <a:pPr>
              <a:buNone/>
            </a:pPr>
            <a:r>
              <a:rPr lang="en-US" sz="3500" b="1" dirty="0"/>
              <a:t> </a:t>
            </a:r>
            <a:endParaRPr lang="en-US" sz="3500" dirty="0"/>
          </a:p>
          <a:p>
            <a:pPr>
              <a:buNone/>
            </a:pPr>
            <a:r>
              <a:rPr lang="en-US" sz="3500" b="1" dirty="0"/>
              <a:t>Precautions</a:t>
            </a:r>
            <a:endParaRPr lang="en-US" sz="3500" dirty="0"/>
          </a:p>
          <a:p>
            <a:r>
              <a:rPr lang="en-US" sz="3500" dirty="0"/>
              <a:t>Pregnancy</a:t>
            </a:r>
          </a:p>
          <a:p>
            <a:pPr lvl="0"/>
            <a:r>
              <a:rPr lang="en-US" sz="3500" dirty="0"/>
              <a:t>Hypersensitivity</a:t>
            </a:r>
          </a:p>
          <a:p>
            <a:pPr lvl="0"/>
            <a:r>
              <a:rPr lang="en-US" sz="3500" dirty="0"/>
              <a:t>Breastfeeding</a:t>
            </a:r>
          </a:p>
          <a:p>
            <a:pPr lvl="0"/>
            <a:r>
              <a:rPr lang="en-US" sz="3500" dirty="0"/>
              <a:t>Renal </a:t>
            </a:r>
            <a:endParaRPr lang="en-US" dirty="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Nursing consideration</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Assess sensitivity to penicillin and other </a:t>
            </a:r>
            <a:r>
              <a:rPr lang="en-US" dirty="0" err="1"/>
              <a:t>cephalosporins</a:t>
            </a:r>
            <a:endParaRPr lang="en-US" dirty="0"/>
          </a:p>
          <a:p>
            <a:pPr lvl="0"/>
            <a:r>
              <a:rPr lang="en-US" dirty="0"/>
              <a:t>Teach patient not to drink alcohol – reaction may occur</a:t>
            </a:r>
          </a:p>
          <a:p>
            <a:pPr lvl="0"/>
            <a:r>
              <a:rPr lang="en-US" dirty="0"/>
              <a:t>Use yogurt or buttermilk to maintain intestinal flora – decrease diarrhea</a:t>
            </a:r>
          </a:p>
          <a:p>
            <a:r>
              <a:rPr lang="en-US" dirty="0"/>
              <a:t>Take medicine prescribed for the length of time ordered.</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SECOND-GENERATION CEPHALOSPORINS</a:t>
            </a:r>
            <a:endParaRPr lang="en-US" dirty="0"/>
          </a:p>
        </p:txBody>
      </p:sp>
      <p:sp>
        <p:nvSpPr>
          <p:cNvPr id="3" name="Content Placeholder 2"/>
          <p:cNvSpPr>
            <a:spLocks noGrp="1"/>
          </p:cNvSpPr>
          <p:nvPr>
            <p:ph idx="1"/>
          </p:nvPr>
        </p:nvSpPr>
        <p:spPr/>
        <p:txBody>
          <a:bodyPr/>
          <a:lstStyle/>
          <a:p>
            <a:r>
              <a:rPr lang="en-US" dirty="0"/>
              <a:t>Examples</a:t>
            </a:r>
            <a:br>
              <a:rPr lang="en-US" dirty="0"/>
            </a:br>
            <a:r>
              <a:rPr lang="en-US" b="1" dirty="0" err="1"/>
              <a:t>Cefaclor</a:t>
            </a:r>
            <a:r>
              <a:rPr lang="en-US" b="1" dirty="0"/>
              <a:t> (</a:t>
            </a:r>
            <a:r>
              <a:rPr lang="en-US" b="1" dirty="0" err="1"/>
              <a:t>ceflor</a:t>
            </a:r>
            <a:r>
              <a:rPr lang="en-US" b="1" dirty="0"/>
              <a:t>), </a:t>
            </a:r>
            <a:r>
              <a:rPr lang="en-US" b="1" dirty="0" err="1"/>
              <a:t>cefamandole</a:t>
            </a:r>
            <a:r>
              <a:rPr lang="en-US" b="1" dirty="0"/>
              <a:t>, </a:t>
            </a:r>
            <a:r>
              <a:rPr lang="en-US" b="1" dirty="0" err="1"/>
              <a:t>cefonicid</a:t>
            </a:r>
            <a:r>
              <a:rPr lang="en-US" b="1" dirty="0"/>
              <a:t>, cefuroxime </a:t>
            </a:r>
            <a:r>
              <a:rPr lang="en-US" b="1" dirty="0" err="1"/>
              <a:t>axetil</a:t>
            </a:r>
            <a:r>
              <a:rPr lang="en-US" b="1" dirty="0"/>
              <a:t> (</a:t>
            </a:r>
            <a:r>
              <a:rPr lang="en-US" b="1" dirty="0" err="1"/>
              <a:t>zinacef</a:t>
            </a:r>
            <a:r>
              <a:rPr lang="en-US" b="1" dirty="0"/>
              <a:t>, </a:t>
            </a:r>
            <a:r>
              <a:rPr lang="en-US" b="1" dirty="0" err="1"/>
              <a:t>ceftin</a:t>
            </a:r>
            <a:r>
              <a:rPr lang="en-US" b="1" dirty="0"/>
              <a:t>), </a:t>
            </a:r>
            <a:r>
              <a:rPr lang="en-US" b="1" dirty="0" err="1"/>
              <a:t>cefprozil</a:t>
            </a:r>
            <a:r>
              <a:rPr lang="en-US" b="1" dirty="0"/>
              <a:t> (</a:t>
            </a:r>
            <a:r>
              <a:rPr lang="en-US" b="1" dirty="0" err="1"/>
              <a:t>cefzil</a:t>
            </a:r>
            <a:r>
              <a:rPr lang="en-US" b="1" dirty="0"/>
              <a:t>), </a:t>
            </a:r>
            <a:r>
              <a:rPr lang="en-US" b="1" dirty="0" err="1"/>
              <a:t>loracarbef</a:t>
            </a:r>
            <a:r>
              <a:rPr lang="en-US" b="1" dirty="0"/>
              <a:t> (</a:t>
            </a:r>
            <a:r>
              <a:rPr lang="en-US" b="1" dirty="0" err="1"/>
              <a:t>lorabid</a:t>
            </a:r>
            <a:r>
              <a:rPr lang="en-US" b="1" dirty="0"/>
              <a:t>)</a:t>
            </a:r>
            <a:r>
              <a:rPr lang="en-US" dirty="0"/>
              <a:t>, and </a:t>
            </a:r>
            <a:r>
              <a:rPr lang="en-US" b="1" dirty="0" err="1"/>
              <a:t>ceforanide</a:t>
            </a:r>
            <a:r>
              <a:rPr lang="en-US" dirty="0"/>
              <a:t> and the structurally related </a:t>
            </a:r>
            <a:r>
              <a:rPr lang="en-US" dirty="0" err="1"/>
              <a:t>cephamycins</a:t>
            </a:r>
            <a:r>
              <a:rPr lang="en-US" dirty="0"/>
              <a:t> </a:t>
            </a:r>
            <a:r>
              <a:rPr lang="en-US" b="1" dirty="0" err="1"/>
              <a:t>cefoxitin</a:t>
            </a:r>
            <a:r>
              <a:rPr lang="en-US" b="1" dirty="0"/>
              <a:t> (</a:t>
            </a:r>
            <a:r>
              <a:rPr lang="en-US" b="1" dirty="0" err="1"/>
              <a:t>mefoxin</a:t>
            </a:r>
            <a:r>
              <a:rPr lang="en-US" b="1" dirty="0"/>
              <a:t>), </a:t>
            </a:r>
            <a:r>
              <a:rPr lang="en-US" b="1" dirty="0" err="1"/>
              <a:t>cefmetazole</a:t>
            </a:r>
            <a:r>
              <a:rPr lang="en-US" dirty="0"/>
              <a:t>, and </a:t>
            </a:r>
            <a:r>
              <a:rPr lang="en-US" b="1" dirty="0" err="1"/>
              <a:t>cefotetan</a:t>
            </a:r>
            <a:r>
              <a:rPr lang="en-US" b="1" dirty="0"/>
              <a:t> (</a:t>
            </a:r>
            <a:r>
              <a:rPr lang="en-US" b="1" dirty="0" err="1"/>
              <a:t>cefotan</a:t>
            </a:r>
            <a:r>
              <a:rPr lang="en-US" b="1" dirty="0"/>
              <a:t>)</a:t>
            </a:r>
            <a:r>
              <a:rPr lang="en-US" dirty="0"/>
              <a:t>, </a:t>
            </a:r>
            <a:br>
              <a:rPr lang="en-US" dirty="0"/>
            </a:br>
            <a:endParaRPr lang="en-US" dirty="0"/>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3884"/>
            <a:ext cx="8229600" cy="715962"/>
          </a:xfrm>
        </p:spPr>
        <p:txBody>
          <a:bodyPr>
            <a:normAutofit/>
          </a:bodyPr>
          <a:lstStyle/>
          <a:p>
            <a:r>
              <a:rPr lang="en-US" b="1" dirty="0"/>
              <a:t>Pharmacokinetics</a:t>
            </a:r>
            <a:endParaRPr lang="en-US" dirty="0"/>
          </a:p>
        </p:txBody>
      </p:sp>
      <p:sp>
        <p:nvSpPr>
          <p:cNvPr id="3" name="Content Placeholder 2"/>
          <p:cNvSpPr>
            <a:spLocks noGrp="1"/>
          </p:cNvSpPr>
          <p:nvPr>
            <p:ph idx="1"/>
          </p:nvPr>
        </p:nvSpPr>
        <p:spPr>
          <a:xfrm>
            <a:off x="1828800" y="739846"/>
            <a:ext cx="8610600" cy="5965754"/>
          </a:xfrm>
        </p:spPr>
        <p:txBody>
          <a:bodyPr>
            <a:normAutofit/>
          </a:bodyPr>
          <a:lstStyle/>
          <a:p>
            <a:pPr>
              <a:buNone/>
            </a:pPr>
            <a:br>
              <a:rPr lang="en-US" dirty="0"/>
            </a:br>
            <a:r>
              <a:rPr lang="en-US" dirty="0"/>
              <a:t>Cefaclor (half life 36-54 min), cefuroxime </a:t>
            </a:r>
            <a:r>
              <a:rPr lang="en-US" dirty="0" err="1"/>
              <a:t>axetil</a:t>
            </a:r>
            <a:r>
              <a:rPr lang="en-US" dirty="0"/>
              <a:t> (1-2 </a:t>
            </a:r>
            <a:r>
              <a:rPr lang="en-US" dirty="0" err="1"/>
              <a:t>hrs</a:t>
            </a:r>
            <a:r>
              <a:rPr lang="en-US" dirty="0"/>
              <a:t>)</a:t>
            </a:r>
            <a:r>
              <a:rPr lang="en-US" u="sng" dirty="0"/>
              <a:t> Dose</a:t>
            </a:r>
            <a:r>
              <a:rPr lang="en-US" dirty="0"/>
              <a:t>:  125-250 mg po bid, </a:t>
            </a:r>
            <a:r>
              <a:rPr lang="en-US" dirty="0" err="1"/>
              <a:t>cefprozil</a:t>
            </a:r>
            <a:r>
              <a:rPr lang="en-US" dirty="0"/>
              <a:t> (25hrs), and loracarbef (1hr) well absorbed in GIT, muscle and bloodstream. </a:t>
            </a:r>
          </a:p>
          <a:p>
            <a:r>
              <a:rPr lang="en-US" dirty="0"/>
              <a:t>Cefotetan (3-5hrs) </a:t>
            </a:r>
            <a:r>
              <a:rPr lang="en-US" dirty="0" err="1"/>
              <a:t>Im</a:t>
            </a:r>
            <a:r>
              <a:rPr lang="en-US" dirty="0"/>
              <a:t> 1-2 g bd, cefoxitin(1hr) given parenterally (</a:t>
            </a:r>
            <a:r>
              <a:rPr lang="en-US" dirty="0" err="1"/>
              <a:t>im,iv</a:t>
            </a:r>
            <a:r>
              <a:rPr lang="en-US" dirty="0"/>
              <a:t>); IM is painful hence avoided. </a:t>
            </a:r>
          </a:p>
          <a:p>
            <a:r>
              <a:rPr lang="en-US" dirty="0"/>
              <a:t>Bound to plasma proteins. Metabolized by liver; Cross placenta and Blood Brain Barrier (</a:t>
            </a:r>
            <a:r>
              <a:rPr lang="en-US" dirty="0" err="1"/>
              <a:t>cefoxitin</a:t>
            </a:r>
            <a:r>
              <a:rPr lang="en-US" dirty="0"/>
              <a:t>, </a:t>
            </a:r>
            <a:r>
              <a:rPr lang="en-US" dirty="0" err="1"/>
              <a:t>cefuroxime</a:t>
            </a:r>
            <a:r>
              <a:rPr lang="en-US" dirty="0"/>
              <a:t>), excreted in </a:t>
            </a:r>
            <a:r>
              <a:rPr lang="en-US" dirty="0" err="1"/>
              <a:t>breastmilk</a:t>
            </a:r>
            <a:r>
              <a:rPr lang="en-US" dirty="0"/>
              <a:t> (low </a:t>
            </a:r>
            <a:r>
              <a:rPr lang="en-US" dirty="0" err="1"/>
              <a:t>conc</a:t>
            </a:r>
            <a:r>
              <a:rPr lang="en-US" dirty="0"/>
              <a:t>)</a:t>
            </a:r>
            <a:br>
              <a:rPr lang="en-US" dirty="0"/>
            </a:br>
            <a:endParaRPr lang="en-US" dirty="0"/>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3003" y="31845"/>
            <a:ext cx="8229600" cy="639762"/>
          </a:xfrm>
        </p:spPr>
        <p:txBody>
          <a:bodyPr>
            <a:normAutofit fontScale="90000"/>
          </a:bodyPr>
          <a:lstStyle/>
          <a:p>
            <a:r>
              <a:rPr lang="en-US" dirty="0"/>
              <a:t>Indications</a:t>
            </a:r>
          </a:p>
        </p:txBody>
      </p:sp>
      <p:sp>
        <p:nvSpPr>
          <p:cNvPr id="3" name="Content Placeholder 2"/>
          <p:cNvSpPr>
            <a:spLocks noGrp="1"/>
          </p:cNvSpPr>
          <p:nvPr>
            <p:ph idx="1"/>
          </p:nvPr>
        </p:nvSpPr>
        <p:spPr>
          <a:xfrm>
            <a:off x="1981200" y="1143000"/>
            <a:ext cx="8382000" cy="5562600"/>
          </a:xfrm>
        </p:spPr>
        <p:txBody>
          <a:bodyPr>
            <a:normAutofit/>
          </a:bodyPr>
          <a:lstStyle/>
          <a:p>
            <a:pPr>
              <a:buNone/>
            </a:pPr>
            <a:br>
              <a:rPr lang="en-US" dirty="0"/>
            </a:br>
            <a:r>
              <a:rPr lang="en-US" dirty="0"/>
              <a:t>Management of gram negative bacilli eg H. influenza; E. coli; </a:t>
            </a:r>
            <a:r>
              <a:rPr lang="en-US" dirty="0" err="1"/>
              <a:t>Neisseria</a:t>
            </a:r>
            <a:r>
              <a:rPr lang="en-US" dirty="0"/>
              <a:t> gonorrhea etc. </a:t>
            </a:r>
          </a:p>
          <a:p>
            <a:r>
              <a:rPr lang="en-US" dirty="0"/>
              <a:t>The oral drugs treat sinusitis, UTI, skin, bone, joint infections, otitis, or lower respiratory tract infections, septicemia, ; mixed anaerobic infections such as peritonitis or diverticulitis – </a:t>
            </a:r>
            <a:r>
              <a:rPr lang="en-US" dirty="0" err="1"/>
              <a:t>cefoxitin</a:t>
            </a:r>
            <a:r>
              <a:rPr lang="en-US" dirty="0"/>
              <a:t>, </a:t>
            </a:r>
            <a:r>
              <a:rPr lang="en-US" dirty="0" err="1"/>
              <a:t>cefotetan</a:t>
            </a:r>
            <a:r>
              <a:rPr lang="en-US" dirty="0"/>
              <a:t>. </a:t>
            </a:r>
          </a:p>
          <a:p>
            <a:r>
              <a:rPr lang="en-US" dirty="0" err="1"/>
              <a:t>Cefuroxime</a:t>
            </a:r>
            <a:r>
              <a:rPr lang="en-US" dirty="0"/>
              <a:t> is used to treat community-acquired pneumonia, gonorrheal infections </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NOTE:</a:t>
            </a:r>
            <a:br>
              <a:rPr lang="en-US" dirty="0"/>
            </a:br>
            <a:endParaRPr lang="en-US" dirty="0"/>
          </a:p>
        </p:txBody>
      </p:sp>
      <p:sp>
        <p:nvSpPr>
          <p:cNvPr id="3" name="Content Placeholder 2"/>
          <p:cNvSpPr>
            <a:spLocks noGrp="1"/>
          </p:cNvSpPr>
          <p:nvPr>
            <p:ph idx="1"/>
          </p:nvPr>
        </p:nvSpPr>
        <p:spPr/>
        <p:txBody>
          <a:bodyPr/>
          <a:lstStyle/>
          <a:p>
            <a:r>
              <a:rPr lang="en-US" dirty="0"/>
              <a:t>Although </a:t>
            </a:r>
            <a:r>
              <a:rPr lang="en-US" dirty="0" err="1"/>
              <a:t>cefuroxime</a:t>
            </a:r>
            <a:r>
              <a:rPr lang="en-US" dirty="0"/>
              <a:t> crosses the blood-brain barrier, it is less effective in treatment of meningitis than </a:t>
            </a:r>
            <a:r>
              <a:rPr lang="en-US" dirty="0" err="1"/>
              <a:t>ceftriaxone</a:t>
            </a:r>
            <a:r>
              <a:rPr lang="en-US" dirty="0"/>
              <a:t> or </a:t>
            </a:r>
            <a:r>
              <a:rPr lang="en-US" dirty="0" err="1"/>
              <a:t>cefotaxime</a:t>
            </a:r>
            <a:r>
              <a:rPr lang="en-US" dirty="0"/>
              <a:t> and should not be used.</a:t>
            </a:r>
            <a:br>
              <a:rPr lang="en-US" dirty="0"/>
            </a:b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side effects</a:t>
            </a:r>
            <a:br>
              <a:rPr lang="en-US" dirty="0"/>
            </a:br>
            <a:endParaRPr lang="en-US" dirty="0"/>
          </a:p>
        </p:txBody>
      </p:sp>
      <p:sp>
        <p:nvSpPr>
          <p:cNvPr id="3" name="Content Placeholder 2"/>
          <p:cNvSpPr>
            <a:spLocks noGrp="1"/>
          </p:cNvSpPr>
          <p:nvPr>
            <p:ph idx="1"/>
          </p:nvPr>
        </p:nvSpPr>
        <p:spPr>
          <a:xfrm>
            <a:off x="1752600" y="990601"/>
            <a:ext cx="8458200" cy="5135563"/>
          </a:xfrm>
        </p:spPr>
        <p:txBody>
          <a:bodyPr>
            <a:normAutofit fontScale="92500" lnSpcReduction="10000"/>
          </a:bodyPr>
          <a:lstStyle/>
          <a:p>
            <a:r>
              <a:rPr lang="en-US" dirty="0"/>
              <a:t>Dizziness</a:t>
            </a:r>
          </a:p>
          <a:p>
            <a:pPr lvl="0"/>
            <a:r>
              <a:rPr lang="en-US" dirty="0"/>
              <a:t>Headache</a:t>
            </a:r>
          </a:p>
          <a:p>
            <a:pPr lvl="0"/>
            <a:r>
              <a:rPr lang="en-US" dirty="0"/>
              <a:t>Diarrhea Anorexia</a:t>
            </a:r>
          </a:p>
          <a:p>
            <a:pPr lvl="0"/>
            <a:r>
              <a:rPr lang="en-US" dirty="0" err="1"/>
              <a:t>Pruritus</a:t>
            </a:r>
            <a:endParaRPr lang="en-US" dirty="0"/>
          </a:p>
          <a:p>
            <a:pPr lvl="0"/>
            <a:r>
              <a:rPr lang="en-US" dirty="0" err="1"/>
              <a:t>Vaginitis</a:t>
            </a:r>
            <a:endParaRPr lang="en-US" dirty="0"/>
          </a:p>
          <a:p>
            <a:pPr lvl="0"/>
            <a:r>
              <a:rPr lang="en-US" dirty="0" err="1"/>
              <a:t>Anaemia</a:t>
            </a:r>
            <a:endParaRPr lang="en-US" dirty="0"/>
          </a:p>
          <a:p>
            <a:pPr lvl="0"/>
            <a:r>
              <a:rPr lang="en-US" dirty="0"/>
              <a:t>Rash </a:t>
            </a:r>
          </a:p>
          <a:p>
            <a:pPr lvl="0"/>
            <a:r>
              <a:rPr lang="en-US" dirty="0" err="1"/>
              <a:t>Urticaria</a:t>
            </a:r>
            <a:endParaRPr lang="en-US" dirty="0"/>
          </a:p>
          <a:p>
            <a:pPr lvl="0"/>
            <a:r>
              <a:rPr lang="en-US" dirty="0"/>
              <a:t>Anaphylaxis</a:t>
            </a:r>
          </a:p>
          <a:p>
            <a:pPr>
              <a:buNone/>
            </a:pPr>
            <a:br>
              <a:rPr lang="en-US" b="1" dirty="0"/>
            </a:br>
            <a:r>
              <a:rPr lang="en-US" b="1" dirty="0"/>
              <a:t> </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EFB24-2DED-4B9F-8261-974636597419}"/>
              </a:ext>
            </a:extLst>
          </p:cNvPr>
          <p:cNvSpPr>
            <a:spLocks noGrp="1"/>
          </p:cNvSpPr>
          <p:nvPr>
            <p:ph type="title"/>
          </p:nvPr>
        </p:nvSpPr>
        <p:spPr/>
        <p:txBody>
          <a:bodyPr/>
          <a:lstStyle/>
          <a:p>
            <a:r>
              <a:rPr lang="en-US" dirty="0" err="1"/>
              <a:t>Ctied</a:t>
            </a:r>
            <a:r>
              <a:rPr lang="en-US" dirty="0"/>
              <a:t> </a:t>
            </a:r>
          </a:p>
        </p:txBody>
      </p:sp>
      <p:sp>
        <p:nvSpPr>
          <p:cNvPr id="3" name="Content Placeholder 2">
            <a:extLst>
              <a:ext uri="{FF2B5EF4-FFF2-40B4-BE49-F238E27FC236}">
                <a16:creationId xmlns:a16="http://schemas.microsoft.com/office/drawing/2014/main" id="{654718D7-FF51-4429-85FF-8E57AE2D83E0}"/>
              </a:ext>
            </a:extLst>
          </p:cNvPr>
          <p:cNvSpPr>
            <a:spLocks noGrp="1"/>
          </p:cNvSpPr>
          <p:nvPr>
            <p:ph idx="1"/>
          </p:nvPr>
        </p:nvSpPr>
        <p:spPr/>
        <p:txBody>
          <a:bodyPr/>
          <a:lstStyle/>
          <a:p>
            <a:pPr>
              <a:defRPr/>
            </a:pPr>
            <a:r>
              <a:rPr lang="en-US" dirty="0"/>
              <a:t>Therapeutic index/window- it is the maximum tolerated dose divided by minimum curative dose.</a:t>
            </a:r>
          </a:p>
          <a:p>
            <a:pPr>
              <a:defRPr/>
            </a:pPr>
            <a:r>
              <a:rPr lang="en-US" dirty="0"/>
              <a:t>Unwanted effects- all drugs have unwanted effects, classified in many ways;</a:t>
            </a:r>
          </a:p>
          <a:p>
            <a:pPr>
              <a:defRPr/>
            </a:pPr>
            <a:r>
              <a:rPr lang="en-US" dirty="0"/>
              <a:t>Side effects; responses other than the expected that occur at normal, therapeutic doses. E.g. h/ache, GIT disturbance.</a:t>
            </a:r>
          </a:p>
          <a:p>
            <a:pPr>
              <a:defRPr/>
            </a:pPr>
            <a:r>
              <a:rPr lang="en-US" dirty="0"/>
              <a:t>Adverse effects- harmful or serious unpleasant effects occurring at doses intended to be therapeutic. Call for reduction of dose or withdrawal of drug.</a:t>
            </a:r>
          </a:p>
          <a:p>
            <a:endParaRPr lang="en-US" dirty="0"/>
          </a:p>
        </p:txBody>
      </p:sp>
    </p:spTree>
    <p:extLst>
      <p:ext uri="{BB962C8B-B14F-4D97-AF65-F5344CB8AC3E}">
        <p14:creationId xmlns:p14="http://schemas.microsoft.com/office/powerpoint/2010/main" val="23466465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Contraindications</a:t>
            </a:r>
            <a:br>
              <a:rPr lang="en-US" dirty="0"/>
            </a:br>
            <a:endParaRPr lang="en-US" dirty="0"/>
          </a:p>
        </p:txBody>
      </p:sp>
      <p:sp>
        <p:nvSpPr>
          <p:cNvPr id="3" name="Content Placeholder 2"/>
          <p:cNvSpPr>
            <a:spLocks noGrp="1"/>
          </p:cNvSpPr>
          <p:nvPr>
            <p:ph idx="1"/>
          </p:nvPr>
        </p:nvSpPr>
        <p:spPr>
          <a:xfrm>
            <a:off x="1981200" y="1066800"/>
            <a:ext cx="8458200" cy="5638800"/>
          </a:xfrm>
        </p:spPr>
        <p:txBody>
          <a:bodyPr>
            <a:normAutofit/>
          </a:bodyPr>
          <a:lstStyle/>
          <a:p>
            <a:r>
              <a:rPr lang="en-US" dirty="0"/>
              <a:t>Hypersensitivity to </a:t>
            </a:r>
            <a:r>
              <a:rPr lang="en-US" dirty="0" err="1"/>
              <a:t>cephalosporins</a:t>
            </a:r>
            <a:r>
              <a:rPr lang="en-US" dirty="0"/>
              <a:t> or related antibiotics</a:t>
            </a:r>
          </a:p>
          <a:p>
            <a:r>
              <a:rPr lang="en-US" dirty="0"/>
              <a:t>Seizures</a:t>
            </a:r>
          </a:p>
          <a:p>
            <a:pPr>
              <a:buNone/>
            </a:pPr>
            <a:endParaRPr lang="en-US" dirty="0"/>
          </a:p>
          <a:p>
            <a:pPr>
              <a:buNone/>
            </a:pPr>
            <a:r>
              <a:rPr lang="en-US" sz="4300" b="1" dirty="0"/>
              <a:t>Precautions</a:t>
            </a:r>
            <a:endParaRPr lang="en-US" sz="4300" dirty="0"/>
          </a:p>
          <a:p>
            <a:r>
              <a:rPr lang="en-US" dirty="0"/>
              <a:t>Pregnancy</a:t>
            </a:r>
          </a:p>
          <a:p>
            <a:r>
              <a:rPr lang="en-US" dirty="0"/>
              <a:t>Breastfeeding</a:t>
            </a:r>
          </a:p>
          <a:p>
            <a:r>
              <a:rPr lang="en-US" dirty="0"/>
              <a:t>Children</a:t>
            </a:r>
          </a:p>
          <a:p>
            <a:r>
              <a:rPr lang="en-US" dirty="0"/>
              <a:t>Renal/ GI disease</a:t>
            </a:r>
          </a:p>
          <a:p>
            <a:pPr>
              <a:buNone/>
            </a:pPr>
            <a:r>
              <a:rPr lang="en-US" dirty="0"/>
              <a:t> </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Nursing consideration</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Assess nephrotoxicity – increased BUN, </a:t>
            </a:r>
            <a:r>
              <a:rPr lang="en-US" dirty="0" err="1"/>
              <a:t>creatinine</a:t>
            </a:r>
            <a:endParaRPr lang="en-US" dirty="0"/>
          </a:p>
          <a:p>
            <a:pPr lvl="0"/>
            <a:r>
              <a:rPr lang="en-US" dirty="0"/>
              <a:t>Take tabs or caps on empty stomach 1hr before or 2hrs after; if GI symptoms increases take with food.</a:t>
            </a:r>
          </a:p>
          <a:p>
            <a:pPr lvl="0"/>
            <a:r>
              <a:rPr lang="en-US" dirty="0"/>
              <a:t>Teach patient if diabetic to use blood glucose testing</a:t>
            </a:r>
          </a:p>
          <a:p>
            <a:pPr lvl="0"/>
            <a:r>
              <a:rPr lang="en-US" dirty="0"/>
              <a:t>No alcohol.</a:t>
            </a:r>
          </a:p>
          <a:p>
            <a:pPr lvl="0"/>
            <a:r>
              <a:rPr lang="en-US" dirty="0"/>
              <a:t>To complete full course of therapy.</a:t>
            </a:r>
          </a:p>
          <a:p>
            <a:pPr lvl="0"/>
            <a:r>
              <a:rPr lang="en-US" dirty="0"/>
              <a:t>To notify doctor if breastfeeding or of any side effects</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THIRD-GENERATION CEPHALOSPORINS</a:t>
            </a:r>
            <a:endParaRPr lang="en-US" dirty="0"/>
          </a:p>
        </p:txBody>
      </p:sp>
      <p:sp>
        <p:nvSpPr>
          <p:cNvPr id="3" name="Content Placeholder 2"/>
          <p:cNvSpPr>
            <a:spLocks noGrp="1"/>
          </p:cNvSpPr>
          <p:nvPr>
            <p:ph idx="1"/>
          </p:nvPr>
        </p:nvSpPr>
        <p:spPr>
          <a:xfrm>
            <a:off x="1676400" y="1600200"/>
            <a:ext cx="8763000" cy="5105400"/>
          </a:xfrm>
        </p:spPr>
        <p:txBody>
          <a:bodyPr/>
          <a:lstStyle/>
          <a:p>
            <a:pPr>
              <a:buNone/>
            </a:pPr>
            <a:br>
              <a:rPr lang="en-US" dirty="0"/>
            </a:br>
            <a:r>
              <a:rPr lang="en-US" b="1" dirty="0"/>
              <a:t>Third-generation agents include: </a:t>
            </a:r>
            <a:r>
              <a:rPr lang="en-US" dirty="0" err="1"/>
              <a:t>cefoperazone</a:t>
            </a:r>
            <a:r>
              <a:rPr lang="en-US" dirty="0"/>
              <a:t>, </a:t>
            </a:r>
            <a:r>
              <a:rPr lang="en-US" dirty="0" err="1"/>
              <a:t>ceftazidime</a:t>
            </a:r>
            <a:r>
              <a:rPr lang="en-US" dirty="0"/>
              <a:t> (</a:t>
            </a:r>
            <a:r>
              <a:rPr lang="en-US" dirty="0" err="1"/>
              <a:t>tazicef</a:t>
            </a:r>
            <a:r>
              <a:rPr lang="en-US" dirty="0"/>
              <a:t>, </a:t>
            </a:r>
            <a:r>
              <a:rPr lang="en-US" dirty="0" err="1"/>
              <a:t>fortaz</a:t>
            </a:r>
            <a:r>
              <a:rPr lang="en-US" dirty="0"/>
              <a:t>), </a:t>
            </a:r>
            <a:r>
              <a:rPr lang="en-US" dirty="0" err="1"/>
              <a:t>ceftizoxime</a:t>
            </a:r>
            <a:r>
              <a:rPr lang="en-US" dirty="0"/>
              <a:t> (</a:t>
            </a:r>
            <a:r>
              <a:rPr lang="en-US" dirty="0" err="1"/>
              <a:t>cefizox</a:t>
            </a:r>
            <a:r>
              <a:rPr lang="en-US" dirty="0"/>
              <a:t>), </a:t>
            </a:r>
            <a:r>
              <a:rPr lang="en-US" dirty="0" err="1"/>
              <a:t>ceftriaxone</a:t>
            </a:r>
            <a:r>
              <a:rPr lang="en-US" dirty="0"/>
              <a:t> (</a:t>
            </a:r>
            <a:r>
              <a:rPr lang="en-US" dirty="0" err="1"/>
              <a:t>rhocephin</a:t>
            </a:r>
            <a:r>
              <a:rPr lang="en-US" dirty="0"/>
              <a:t>), </a:t>
            </a:r>
            <a:r>
              <a:rPr lang="en-US" dirty="0" err="1"/>
              <a:t>cefixime</a:t>
            </a:r>
            <a:r>
              <a:rPr lang="en-US" dirty="0"/>
              <a:t>, </a:t>
            </a:r>
            <a:r>
              <a:rPr lang="en-US" dirty="0" err="1"/>
              <a:t>cefpodoxime</a:t>
            </a:r>
            <a:r>
              <a:rPr lang="en-US" dirty="0"/>
              <a:t> </a:t>
            </a:r>
            <a:r>
              <a:rPr lang="en-US" dirty="0" err="1"/>
              <a:t>proxetil</a:t>
            </a:r>
            <a:r>
              <a:rPr lang="en-US" dirty="0"/>
              <a:t> (</a:t>
            </a:r>
            <a:r>
              <a:rPr lang="en-US" dirty="0" err="1"/>
              <a:t>vantin</a:t>
            </a:r>
            <a:r>
              <a:rPr lang="en-US" dirty="0"/>
              <a:t>), </a:t>
            </a:r>
            <a:r>
              <a:rPr lang="en-US" dirty="0" err="1"/>
              <a:t>cefdinir</a:t>
            </a:r>
            <a:r>
              <a:rPr lang="en-US" dirty="0"/>
              <a:t> (</a:t>
            </a:r>
            <a:r>
              <a:rPr lang="en-US" dirty="0" err="1"/>
              <a:t>omnicef</a:t>
            </a:r>
            <a:r>
              <a:rPr lang="en-US" dirty="0"/>
              <a:t>), </a:t>
            </a:r>
            <a:r>
              <a:rPr lang="en-US" dirty="0" err="1"/>
              <a:t>cefditoren</a:t>
            </a:r>
            <a:r>
              <a:rPr lang="en-US" dirty="0"/>
              <a:t> </a:t>
            </a:r>
            <a:r>
              <a:rPr lang="en-US" dirty="0" err="1"/>
              <a:t>pivoxil</a:t>
            </a:r>
            <a:r>
              <a:rPr lang="en-US" dirty="0"/>
              <a:t> (</a:t>
            </a:r>
            <a:r>
              <a:rPr lang="en-US" dirty="0" err="1"/>
              <a:t>spectracef</a:t>
            </a:r>
            <a:r>
              <a:rPr lang="en-US" dirty="0"/>
              <a:t>), </a:t>
            </a:r>
            <a:r>
              <a:rPr lang="en-US" dirty="0" err="1"/>
              <a:t>ceftibuten</a:t>
            </a:r>
            <a:r>
              <a:rPr lang="en-US" dirty="0"/>
              <a:t> (</a:t>
            </a:r>
            <a:r>
              <a:rPr lang="en-US" dirty="0" err="1"/>
              <a:t>cedax</a:t>
            </a:r>
            <a:r>
              <a:rPr lang="en-US" dirty="0"/>
              <a:t>), and </a:t>
            </a:r>
            <a:r>
              <a:rPr lang="en-US" dirty="0" err="1"/>
              <a:t>moxalactam</a:t>
            </a:r>
            <a:r>
              <a:rPr lang="en-US" dirty="0"/>
              <a:t>, </a:t>
            </a:r>
            <a:r>
              <a:rPr lang="en-US" dirty="0" err="1"/>
              <a:t>cefotaxime</a:t>
            </a:r>
            <a:r>
              <a:rPr lang="en-US" dirty="0"/>
              <a:t> (</a:t>
            </a:r>
            <a:r>
              <a:rPr lang="en-US" dirty="0" err="1"/>
              <a:t>claforan</a:t>
            </a:r>
            <a:r>
              <a:rPr lang="en-US" dirty="0"/>
              <a:t>).</a:t>
            </a:r>
            <a:br>
              <a:rPr lang="en-US" dirty="0"/>
            </a:b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Indications</a:t>
            </a:r>
            <a:endParaRPr lang="en-US" dirty="0"/>
          </a:p>
        </p:txBody>
      </p:sp>
      <p:sp>
        <p:nvSpPr>
          <p:cNvPr id="3" name="Content Placeholder 2"/>
          <p:cNvSpPr>
            <a:spLocks noGrp="1"/>
          </p:cNvSpPr>
          <p:nvPr>
            <p:ph idx="1"/>
          </p:nvPr>
        </p:nvSpPr>
        <p:spPr>
          <a:xfrm>
            <a:off x="1752600" y="914400"/>
            <a:ext cx="8610600" cy="5486400"/>
          </a:xfrm>
        </p:spPr>
        <p:txBody>
          <a:bodyPr>
            <a:normAutofit/>
          </a:bodyPr>
          <a:lstStyle/>
          <a:p>
            <a:pPr>
              <a:buNone/>
            </a:pPr>
            <a:br>
              <a:rPr lang="en-US" dirty="0"/>
            </a:br>
            <a:br>
              <a:rPr lang="en-US" dirty="0"/>
            </a:br>
            <a:r>
              <a:rPr lang="en-US" dirty="0"/>
              <a:t>Treat gram negative bacilli </a:t>
            </a:r>
          </a:p>
          <a:p>
            <a:r>
              <a:rPr lang="en-US" dirty="0" err="1"/>
              <a:t>Ceftriaxone</a:t>
            </a:r>
            <a:r>
              <a:rPr lang="en-US" dirty="0"/>
              <a:t> and </a:t>
            </a:r>
            <a:r>
              <a:rPr lang="en-US" dirty="0" err="1"/>
              <a:t>cefotaxime</a:t>
            </a:r>
            <a:r>
              <a:rPr lang="en-US" dirty="0"/>
              <a:t> are approved for treatment of meningitis; active against penicillin-resistant strains of </a:t>
            </a:r>
            <a:r>
              <a:rPr lang="en-US" dirty="0" err="1"/>
              <a:t>pneumococci</a:t>
            </a:r>
            <a:r>
              <a:rPr lang="en-US" dirty="0"/>
              <a:t>.</a:t>
            </a:r>
          </a:p>
          <a:p>
            <a:r>
              <a:rPr lang="en-US" dirty="0"/>
              <a:t>Uncomplicated UTI, OM, Bronchitis, skin infections, sinusitis, CNS infections, pharyngitis, septicemia, STDs, peritonitis etc</a:t>
            </a:r>
          </a:p>
          <a:p>
            <a:pPr>
              <a:buNone/>
            </a:pPr>
            <a:r>
              <a:rPr lang="en-US" dirty="0"/>
              <a:t> </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Pharmacokinetics</a:t>
            </a:r>
            <a:br>
              <a:rPr lang="en-US" dirty="0"/>
            </a:br>
            <a:endParaRPr lang="en-US" dirty="0"/>
          </a:p>
        </p:txBody>
      </p:sp>
      <p:sp>
        <p:nvSpPr>
          <p:cNvPr id="3" name="Content Placeholder 2"/>
          <p:cNvSpPr>
            <a:spLocks noGrp="1"/>
          </p:cNvSpPr>
          <p:nvPr>
            <p:ph idx="1"/>
          </p:nvPr>
        </p:nvSpPr>
        <p:spPr/>
        <p:txBody>
          <a:bodyPr>
            <a:normAutofit/>
          </a:bodyPr>
          <a:lstStyle/>
          <a:p>
            <a:r>
              <a:rPr lang="en-US" dirty="0"/>
              <a:t>Well absorbed in GIT, muscle and blood stream (</a:t>
            </a:r>
            <a:r>
              <a:rPr lang="en-US" dirty="0" err="1"/>
              <a:t>inj</a:t>
            </a:r>
            <a:r>
              <a:rPr lang="en-US" dirty="0"/>
              <a:t>).</a:t>
            </a:r>
          </a:p>
          <a:p>
            <a:r>
              <a:rPr lang="en-US" dirty="0"/>
              <a:t>Bound by plasma proteins, metabolized by liver. Cross placenta and BBB, excreted in </a:t>
            </a:r>
            <a:r>
              <a:rPr lang="en-US" dirty="0" err="1"/>
              <a:t>breastmilk</a:t>
            </a:r>
            <a:endParaRPr lang="en-US" dirty="0"/>
          </a:p>
          <a:p>
            <a:r>
              <a:rPr lang="en-US" dirty="0"/>
              <a:t>Half life </a:t>
            </a:r>
            <a:r>
              <a:rPr lang="en-US" dirty="0" err="1"/>
              <a:t>cefixime</a:t>
            </a:r>
            <a:r>
              <a:rPr lang="en-US" dirty="0"/>
              <a:t> (3-4hrs), </a:t>
            </a:r>
            <a:r>
              <a:rPr lang="en-US" dirty="0" err="1"/>
              <a:t>ceftriaxone</a:t>
            </a:r>
            <a:r>
              <a:rPr lang="en-US" dirty="0"/>
              <a:t> (5-8hrs)</a:t>
            </a:r>
          </a:p>
          <a:p>
            <a:pPr>
              <a:buNone/>
            </a:pPr>
            <a:r>
              <a:rPr lang="en-US" dirty="0"/>
              <a:t>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Drug interactions</a:t>
            </a:r>
            <a:endParaRPr lang="en-US" dirty="0"/>
          </a:p>
        </p:txBody>
      </p:sp>
      <p:sp>
        <p:nvSpPr>
          <p:cNvPr id="3" name="Content Placeholder 2"/>
          <p:cNvSpPr>
            <a:spLocks noGrp="1"/>
          </p:cNvSpPr>
          <p:nvPr>
            <p:ph idx="1"/>
          </p:nvPr>
        </p:nvSpPr>
        <p:spPr>
          <a:xfrm>
            <a:off x="1676400" y="1219200"/>
            <a:ext cx="8763000" cy="5334000"/>
          </a:xfrm>
        </p:spPr>
        <p:txBody>
          <a:bodyPr/>
          <a:lstStyle/>
          <a:p>
            <a:pPr>
              <a:buNone/>
            </a:pPr>
            <a:endParaRPr lang="en-US" dirty="0"/>
          </a:p>
          <a:p>
            <a:pPr lvl="0"/>
            <a:r>
              <a:rPr lang="en-US" dirty="0"/>
              <a:t>Increased bleeding – anticoagulants, </a:t>
            </a:r>
            <a:r>
              <a:rPr lang="en-US" dirty="0" err="1"/>
              <a:t>thrombolytics</a:t>
            </a:r>
            <a:r>
              <a:rPr lang="en-US" dirty="0"/>
              <a:t>, NSAIDs</a:t>
            </a:r>
          </a:p>
          <a:p>
            <a:pPr lvl="0"/>
            <a:r>
              <a:rPr lang="en-US" dirty="0"/>
              <a:t>Increased toxicity – </a:t>
            </a:r>
            <a:r>
              <a:rPr lang="en-US" dirty="0" err="1"/>
              <a:t>aminoglycosides</a:t>
            </a:r>
            <a:r>
              <a:rPr lang="en-US" dirty="0"/>
              <a:t>, </a:t>
            </a:r>
            <a:r>
              <a:rPr lang="en-US" dirty="0" err="1"/>
              <a:t>furosemide</a:t>
            </a:r>
            <a:r>
              <a:rPr lang="en-US" dirty="0"/>
              <a:t>, </a:t>
            </a:r>
            <a:r>
              <a:rPr lang="en-US" dirty="0" err="1"/>
              <a:t>probenecid</a:t>
            </a:r>
            <a:r>
              <a:rPr lang="en-US" dirty="0"/>
              <a:t>.</a:t>
            </a:r>
          </a:p>
          <a:p>
            <a:pPr lvl="0"/>
            <a:r>
              <a:rPr lang="en-US" dirty="0"/>
              <a:t>Iron decrease absorption of </a:t>
            </a:r>
            <a:r>
              <a:rPr lang="en-US" dirty="0" err="1"/>
              <a:t>cefdinir</a:t>
            </a:r>
            <a:r>
              <a:rPr lang="en-US" dirty="0"/>
              <a:t>.</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FOURTH-GENERATION CEPHALOSPORINS</a:t>
            </a:r>
            <a:endParaRPr lang="en-US" dirty="0"/>
          </a:p>
        </p:txBody>
      </p:sp>
      <p:sp>
        <p:nvSpPr>
          <p:cNvPr id="3" name="Content Placeholder 2"/>
          <p:cNvSpPr>
            <a:spLocks noGrp="1"/>
          </p:cNvSpPr>
          <p:nvPr>
            <p:ph idx="1"/>
          </p:nvPr>
        </p:nvSpPr>
        <p:spPr/>
        <p:txBody>
          <a:bodyPr/>
          <a:lstStyle/>
          <a:p>
            <a:pPr>
              <a:buNone/>
            </a:pPr>
            <a:br>
              <a:rPr lang="en-US" dirty="0"/>
            </a:br>
            <a:r>
              <a:rPr lang="en-US" dirty="0" err="1"/>
              <a:t>Cefepime</a:t>
            </a:r>
            <a:r>
              <a:rPr lang="en-US" dirty="0"/>
              <a:t>  (</a:t>
            </a:r>
            <a:r>
              <a:rPr lang="en-US" dirty="0" err="1"/>
              <a:t>maxipime</a:t>
            </a:r>
            <a:r>
              <a:rPr lang="en-US" dirty="0"/>
              <a:t>) good activity against </a:t>
            </a:r>
            <a:r>
              <a:rPr lang="en-US" i="1" dirty="0"/>
              <a:t>P </a:t>
            </a:r>
            <a:r>
              <a:rPr lang="en-US" i="1" dirty="0" err="1"/>
              <a:t>aeruginosa</a:t>
            </a:r>
            <a:r>
              <a:rPr lang="en-US" dirty="0"/>
              <a:t>, </a:t>
            </a:r>
            <a:r>
              <a:rPr lang="en-US" dirty="0" err="1"/>
              <a:t>Enterobacteria</a:t>
            </a:r>
            <a:r>
              <a:rPr lang="en-US" dirty="0"/>
              <a:t>, </a:t>
            </a:r>
            <a:r>
              <a:rPr lang="en-US" i="1" dirty="0"/>
              <a:t>Staph. </a:t>
            </a:r>
            <a:r>
              <a:rPr lang="en-US" i="1" dirty="0" err="1"/>
              <a:t>aureus</a:t>
            </a:r>
            <a:r>
              <a:rPr lang="en-US" dirty="0"/>
              <a:t>, and </a:t>
            </a:r>
            <a:r>
              <a:rPr lang="en-US" i="1" dirty="0"/>
              <a:t>Strep. </a:t>
            </a:r>
            <a:r>
              <a:rPr lang="en-US" i="1" dirty="0" err="1"/>
              <a:t>pneumoniae</a:t>
            </a:r>
            <a:r>
              <a:rPr lang="en-US" dirty="0"/>
              <a:t>. </a:t>
            </a:r>
          </a:p>
          <a:p>
            <a:r>
              <a:rPr lang="en-US" dirty="0"/>
              <a:t>highly active against </a:t>
            </a:r>
            <a:r>
              <a:rPr lang="en-US" dirty="0" err="1"/>
              <a:t>haemophilus</a:t>
            </a:r>
            <a:r>
              <a:rPr lang="en-US" dirty="0"/>
              <a:t> and </a:t>
            </a:r>
            <a:r>
              <a:rPr lang="en-US" dirty="0" err="1"/>
              <a:t>neisseria</a:t>
            </a:r>
            <a:r>
              <a:rPr lang="en-US" dirty="0"/>
              <a:t>. </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Pharmacokinetic</a:t>
            </a:r>
            <a:br>
              <a:rPr lang="en-US" dirty="0"/>
            </a:br>
            <a:endParaRPr lang="en-US" dirty="0"/>
          </a:p>
        </p:txBody>
      </p:sp>
      <p:sp>
        <p:nvSpPr>
          <p:cNvPr id="3" name="Content Placeholder 2"/>
          <p:cNvSpPr>
            <a:spLocks noGrp="1"/>
          </p:cNvSpPr>
          <p:nvPr>
            <p:ph idx="1"/>
          </p:nvPr>
        </p:nvSpPr>
        <p:spPr/>
        <p:txBody>
          <a:bodyPr/>
          <a:lstStyle/>
          <a:p>
            <a:r>
              <a:rPr lang="en-US" dirty="0"/>
              <a:t>Penetrates well into cerebrospinal fluid. Excreted by the kidneys and has a half-life of 2 hours, and its pharmacokinetic properties are very similar to those of </a:t>
            </a:r>
            <a:r>
              <a:rPr lang="en-US" dirty="0" err="1"/>
              <a:t>ceftazidime</a:t>
            </a:r>
            <a:r>
              <a:rPr lang="en-US" dirty="0"/>
              <a:t>.</a:t>
            </a:r>
          </a:p>
          <a:p>
            <a:r>
              <a:rPr lang="en-US" dirty="0"/>
              <a:t>Otherwise, its clinical role is similar to that of third-generation </a:t>
            </a:r>
            <a:r>
              <a:rPr lang="en-US" dirty="0" err="1"/>
              <a:t>cephalosporins</a:t>
            </a:r>
            <a:r>
              <a:rPr lang="en-US" dirty="0"/>
              <a:t>.</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FIFTH GENERATION CEPHALOSPORIN</a:t>
            </a:r>
            <a:br>
              <a:rPr lang="en-US" dirty="0"/>
            </a:br>
            <a:endParaRPr lang="en-US" dirty="0"/>
          </a:p>
        </p:txBody>
      </p:sp>
      <p:sp>
        <p:nvSpPr>
          <p:cNvPr id="3" name="Content Placeholder 2"/>
          <p:cNvSpPr>
            <a:spLocks noGrp="1"/>
          </p:cNvSpPr>
          <p:nvPr>
            <p:ph idx="1"/>
          </p:nvPr>
        </p:nvSpPr>
        <p:spPr>
          <a:xfrm>
            <a:off x="1981200" y="1600200"/>
            <a:ext cx="8686800" cy="4953000"/>
          </a:xfrm>
        </p:spPr>
        <p:txBody>
          <a:bodyPr>
            <a:normAutofit/>
          </a:bodyPr>
          <a:lstStyle/>
          <a:p>
            <a:pPr marL="0" indent="0">
              <a:buNone/>
            </a:pPr>
            <a:endParaRPr lang="en-US" dirty="0"/>
          </a:p>
          <a:p>
            <a:r>
              <a:rPr lang="en-US" dirty="0" err="1"/>
              <a:t>ceftaroline</a:t>
            </a:r>
            <a:r>
              <a:rPr lang="en-US" dirty="0"/>
              <a:t> </a:t>
            </a:r>
            <a:r>
              <a:rPr lang="en-US" dirty="0" err="1"/>
              <a:t>fosamil</a:t>
            </a:r>
            <a:r>
              <a:rPr lang="en-US" dirty="0"/>
              <a:t> (TEFLARO™):  Active against Gram-positive and -negative bacteria. </a:t>
            </a:r>
          </a:p>
          <a:p>
            <a:pPr marL="0" indent="0">
              <a:buNone/>
            </a:pPr>
            <a:endParaRPr lang="en-US" dirty="0"/>
          </a:p>
          <a:p>
            <a:r>
              <a:rPr lang="en-US" sz="4000" b="1" dirty="0"/>
              <a:t>Mode of action- </a:t>
            </a:r>
            <a:r>
              <a:rPr lang="en-US" sz="4000" dirty="0"/>
              <a:t>Bactericidal</a:t>
            </a:r>
          </a:p>
          <a:p>
            <a:pPr marL="0" indent="0">
              <a:buNone/>
            </a:pPr>
            <a:endParaRPr lang="en-US" sz="4000" dirty="0"/>
          </a:p>
          <a:p>
            <a:pPr>
              <a:buNone/>
            </a:pPr>
            <a:r>
              <a:rPr lang="en-US" sz="4000" b="1" dirty="0"/>
              <a:t>Indication</a:t>
            </a:r>
          </a:p>
          <a:p>
            <a:pPr lvl="0"/>
            <a:r>
              <a:rPr lang="en-US" dirty="0"/>
              <a:t>Acute Bacterial Skin and Skin Structure Infections</a:t>
            </a:r>
          </a:p>
          <a:p>
            <a:pPr lvl="0"/>
            <a:r>
              <a:rPr lang="en-US" dirty="0"/>
              <a:t>Community-Acquired Bacterial Pneumonia</a:t>
            </a:r>
          </a:p>
          <a:p>
            <a:pPr>
              <a:buNone/>
            </a:pP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TREATMET OF ANAPHYLAXIS</a:t>
            </a:r>
            <a:br>
              <a:rPr lang="en-US" dirty="0"/>
            </a:br>
            <a:endParaRPr lang="en-US" dirty="0"/>
          </a:p>
        </p:txBody>
      </p:sp>
      <p:sp>
        <p:nvSpPr>
          <p:cNvPr id="3" name="Content Placeholder 2"/>
          <p:cNvSpPr>
            <a:spLocks noGrp="1"/>
          </p:cNvSpPr>
          <p:nvPr>
            <p:ph idx="1"/>
          </p:nvPr>
        </p:nvSpPr>
        <p:spPr>
          <a:xfrm>
            <a:off x="1981200" y="1600200"/>
            <a:ext cx="8229600" cy="4953000"/>
          </a:xfrm>
        </p:spPr>
        <p:txBody>
          <a:bodyPr>
            <a:normAutofit/>
          </a:bodyPr>
          <a:lstStyle/>
          <a:p>
            <a:pPr lvl="0"/>
            <a:r>
              <a:rPr lang="en-US" dirty="0"/>
              <a:t>Epinephrine, antihistamine and resuscitate if needed.</a:t>
            </a:r>
          </a:p>
          <a:p>
            <a:pPr>
              <a:buNone/>
            </a:pPr>
            <a:r>
              <a:rPr lang="en-US" dirty="0"/>
              <a:t> </a:t>
            </a:r>
          </a:p>
          <a:p>
            <a:pPr>
              <a:buNone/>
            </a:pPr>
            <a:r>
              <a:rPr lang="en-US" b="1" dirty="0"/>
              <a:t>ADVERSE EFFECTS OF CEPHALOSPORINS</a:t>
            </a:r>
            <a:br>
              <a:rPr lang="en-US" dirty="0"/>
            </a:br>
            <a:r>
              <a:rPr lang="en-US" b="1" dirty="0"/>
              <a:t>Allergy</a:t>
            </a:r>
            <a:br>
              <a:rPr lang="en-US" dirty="0"/>
            </a:br>
            <a:r>
              <a:rPr lang="en-US" dirty="0" err="1"/>
              <a:t>Cephalosporins</a:t>
            </a:r>
            <a:r>
              <a:rPr lang="en-US" dirty="0"/>
              <a:t> are sensitizing and may elicit a variety of hypersensitivity reactions that are identical to those of </a:t>
            </a:r>
            <a:r>
              <a:rPr lang="en-US" dirty="0" err="1"/>
              <a:t>penicillins</a:t>
            </a:r>
            <a:r>
              <a:rPr lang="en-US" dirty="0"/>
              <a:t>, including anaphylaxis, fever, skin rashes, nephritis, </a:t>
            </a:r>
            <a:r>
              <a:rPr lang="en-US" dirty="0" err="1"/>
              <a:t>granulocytopenia</a:t>
            </a:r>
            <a:r>
              <a:rPr lang="en-US" dirty="0"/>
              <a:t>, and hemolytic anemia.</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SOURCES OF DRUGS </a:t>
            </a:r>
            <a:br>
              <a:rPr lang="en-US" b="1" dirty="0"/>
            </a:br>
            <a:endParaRPr lang="en-US" b="1" dirty="0"/>
          </a:p>
        </p:txBody>
      </p:sp>
      <p:sp>
        <p:nvSpPr>
          <p:cNvPr id="3" name="Content Placeholder 2"/>
          <p:cNvSpPr>
            <a:spLocks noGrp="1"/>
          </p:cNvSpPr>
          <p:nvPr>
            <p:ph idx="1"/>
          </p:nvPr>
        </p:nvSpPr>
        <p:spPr/>
        <p:txBody>
          <a:bodyPr>
            <a:normAutofit/>
          </a:bodyPr>
          <a:lstStyle/>
          <a:p>
            <a:pPr>
              <a:lnSpc>
                <a:spcPct val="80000"/>
              </a:lnSpc>
              <a:defRPr/>
            </a:pPr>
            <a:r>
              <a:rPr lang="en-US" altLang="en-US" dirty="0"/>
              <a:t>Plant sources </a:t>
            </a:r>
            <a:r>
              <a:rPr lang="en-US" altLang="en-US" dirty="0" err="1"/>
              <a:t>eg</a:t>
            </a:r>
            <a:r>
              <a:rPr lang="en-US" altLang="en-US" dirty="0"/>
              <a:t> morphine, atropine, some vitamins</a:t>
            </a:r>
          </a:p>
          <a:p>
            <a:pPr>
              <a:lnSpc>
                <a:spcPct val="80000"/>
              </a:lnSpc>
              <a:defRPr/>
            </a:pPr>
            <a:r>
              <a:rPr lang="en-US" altLang="en-US" dirty="0"/>
              <a:t>Animal sources </a:t>
            </a:r>
            <a:r>
              <a:rPr lang="en-US" altLang="en-US" dirty="0" err="1"/>
              <a:t>eg</a:t>
            </a:r>
            <a:r>
              <a:rPr lang="en-US" altLang="en-US" dirty="0"/>
              <a:t> thyroxine, insulin</a:t>
            </a:r>
          </a:p>
          <a:p>
            <a:pPr>
              <a:lnSpc>
                <a:spcPct val="80000"/>
              </a:lnSpc>
              <a:defRPr/>
            </a:pPr>
            <a:r>
              <a:rPr lang="en-US" altLang="en-US" dirty="0"/>
              <a:t>Mineral sources </a:t>
            </a:r>
            <a:r>
              <a:rPr lang="en-US" altLang="en-US" dirty="0" err="1"/>
              <a:t>eg</a:t>
            </a:r>
            <a:r>
              <a:rPr lang="en-US" altLang="en-US" dirty="0"/>
              <a:t> lithium, magnesium</a:t>
            </a:r>
          </a:p>
          <a:p>
            <a:pPr>
              <a:lnSpc>
                <a:spcPct val="80000"/>
              </a:lnSpc>
              <a:defRPr/>
            </a:pPr>
            <a:r>
              <a:rPr lang="en-US" altLang="en-US" dirty="0"/>
              <a:t>Microorganisms </a:t>
            </a:r>
            <a:r>
              <a:rPr lang="en-US" altLang="en-US" dirty="0" err="1"/>
              <a:t>eg</a:t>
            </a:r>
            <a:r>
              <a:rPr lang="en-US" altLang="en-US" dirty="0"/>
              <a:t> </a:t>
            </a:r>
            <a:r>
              <a:rPr lang="en-US" altLang="en-US" dirty="0" err="1"/>
              <a:t>penicillins</a:t>
            </a:r>
            <a:r>
              <a:rPr lang="en-US" altLang="en-US" dirty="0"/>
              <a:t>, cephalosporins</a:t>
            </a:r>
          </a:p>
          <a:p>
            <a:pPr>
              <a:lnSpc>
                <a:spcPct val="80000"/>
              </a:lnSpc>
              <a:defRPr/>
            </a:pPr>
            <a:r>
              <a:rPr lang="en-US" altLang="en-US" dirty="0"/>
              <a:t>Synthetic </a:t>
            </a:r>
            <a:r>
              <a:rPr lang="en-US" altLang="en-US" dirty="0" err="1"/>
              <a:t>eg</a:t>
            </a:r>
            <a:r>
              <a:rPr lang="en-US" altLang="en-US" dirty="0"/>
              <a:t> benzodiazepines, phenothiazines, some vitamins</a:t>
            </a:r>
          </a:p>
          <a:p>
            <a:pPr>
              <a:lnSpc>
                <a:spcPct val="80000"/>
              </a:lnSpc>
              <a:defRPr/>
            </a:pPr>
            <a:r>
              <a:rPr lang="en-US" altLang="en-US" dirty="0"/>
              <a:t>Bioengineered (recombinant DNA technology) </a:t>
            </a:r>
            <a:r>
              <a:rPr lang="en-US" altLang="en-US" dirty="0" err="1"/>
              <a:t>eg</a:t>
            </a:r>
            <a:r>
              <a:rPr lang="en-US" altLang="en-US" dirty="0"/>
              <a:t> human insulin, human growth hormone</a:t>
            </a:r>
            <a:endParaRPr lang="en-AU" altLang="en-US" dirty="0"/>
          </a:p>
          <a:p>
            <a:endParaRPr lang="en-US" dirty="0"/>
          </a:p>
        </p:txBody>
      </p:sp>
    </p:spTree>
    <p:extLst>
      <p:ext uri="{BB962C8B-B14F-4D97-AF65-F5344CB8AC3E}">
        <p14:creationId xmlns:p14="http://schemas.microsoft.com/office/powerpoint/2010/main" val="315019812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2D028-674D-44F0-90F1-8E1544443A97}"/>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2A8E4D6B-A0FD-4DFF-8005-0FDF855A1444}"/>
              </a:ext>
            </a:extLst>
          </p:cNvPr>
          <p:cNvSpPr>
            <a:spLocks noGrp="1"/>
          </p:cNvSpPr>
          <p:nvPr>
            <p:ph idx="1"/>
          </p:nvPr>
        </p:nvSpPr>
        <p:spPr/>
        <p:txBody>
          <a:bodyPr>
            <a:normAutofit/>
          </a:bodyPr>
          <a:lstStyle/>
          <a:p>
            <a:r>
              <a:rPr lang="en-US" dirty="0"/>
              <a:t>Read and make notes on </a:t>
            </a:r>
          </a:p>
          <a:p>
            <a:pPr lvl="1"/>
            <a:r>
              <a:rPr lang="en-US" sz="2800" dirty="0"/>
              <a:t>Macrolides</a:t>
            </a:r>
          </a:p>
          <a:p>
            <a:pPr lvl="1"/>
            <a:r>
              <a:rPr lang="en-US" sz="2800" dirty="0"/>
              <a:t>Aminoglycosides </a:t>
            </a:r>
          </a:p>
        </p:txBody>
      </p:sp>
    </p:spTree>
    <p:extLst>
      <p:ext uri="{BB962C8B-B14F-4D97-AF65-F5344CB8AC3E}">
        <p14:creationId xmlns:p14="http://schemas.microsoft.com/office/powerpoint/2010/main" val="196331996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6EA62-D5C8-4C1B-9039-C98B4C733806}"/>
              </a:ext>
            </a:extLst>
          </p:cNvPr>
          <p:cNvSpPr>
            <a:spLocks noGrp="1"/>
          </p:cNvSpPr>
          <p:nvPr>
            <p:ph type="ctrTitle"/>
          </p:nvPr>
        </p:nvSpPr>
        <p:spPr/>
        <p:txBody>
          <a:bodyPr>
            <a:normAutofit fontScale="90000"/>
          </a:bodyPr>
          <a:lstStyle/>
          <a:p>
            <a:r>
              <a:rPr lang="en-US" dirty="0"/>
              <a:t>MACROLIDES, AMINOGLYCOSIDES AND TETRACYCLINES</a:t>
            </a:r>
          </a:p>
        </p:txBody>
      </p:sp>
      <p:sp>
        <p:nvSpPr>
          <p:cNvPr id="3" name="Subtitle 2">
            <a:extLst>
              <a:ext uri="{FF2B5EF4-FFF2-40B4-BE49-F238E27FC236}">
                <a16:creationId xmlns:a16="http://schemas.microsoft.com/office/drawing/2014/main" id="{CBEDA26A-3E3A-44D5-8060-232A65BFDD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1219987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MACROLIDES</a:t>
            </a:r>
            <a:endParaRPr lang="en-US" dirty="0"/>
          </a:p>
        </p:txBody>
      </p:sp>
      <p:sp>
        <p:nvSpPr>
          <p:cNvPr id="3" name="Content Placeholder 2"/>
          <p:cNvSpPr>
            <a:spLocks noGrp="1"/>
          </p:cNvSpPr>
          <p:nvPr>
            <p:ph idx="1"/>
          </p:nvPr>
        </p:nvSpPr>
        <p:spPr/>
        <p:txBody>
          <a:bodyPr>
            <a:normAutofit/>
          </a:bodyPr>
          <a:lstStyle/>
          <a:p>
            <a:pPr>
              <a:buNone/>
            </a:pPr>
            <a:br>
              <a:rPr lang="en-US" u="sng" dirty="0"/>
            </a:br>
            <a:r>
              <a:rPr lang="en-US" dirty="0"/>
              <a:t>Group of compounds characterized by a </a:t>
            </a:r>
            <a:r>
              <a:rPr lang="en-US" dirty="0" err="1"/>
              <a:t>macrocyclic</a:t>
            </a:r>
            <a:r>
              <a:rPr lang="en-US" dirty="0"/>
              <a:t> </a:t>
            </a:r>
            <a:r>
              <a:rPr lang="en-US" dirty="0" err="1"/>
              <a:t>lactone</a:t>
            </a:r>
            <a:r>
              <a:rPr lang="en-US" dirty="0"/>
              <a:t> ring (usually containing 14 or 16 atoms) to which </a:t>
            </a:r>
            <a:r>
              <a:rPr lang="en-US" dirty="0" err="1"/>
              <a:t>deoxy</a:t>
            </a:r>
            <a:r>
              <a:rPr lang="en-US" dirty="0"/>
              <a:t> sugars are attached.</a:t>
            </a:r>
          </a:p>
          <a:p>
            <a:r>
              <a:rPr lang="en-US" dirty="0"/>
              <a:t>Erythromycin – 1-2hrs, </a:t>
            </a:r>
            <a:r>
              <a:rPr lang="en-US" dirty="0" err="1"/>
              <a:t>Clarithromycin</a:t>
            </a:r>
            <a:r>
              <a:rPr lang="en-US" dirty="0"/>
              <a:t> (</a:t>
            </a:r>
            <a:r>
              <a:rPr lang="en-US" dirty="0" err="1"/>
              <a:t>biaxin</a:t>
            </a:r>
            <a:r>
              <a:rPr lang="en-US" dirty="0"/>
              <a:t>)- 4-6hrs, </a:t>
            </a:r>
            <a:r>
              <a:rPr lang="en-US" dirty="0" err="1"/>
              <a:t>azithromycin</a:t>
            </a:r>
            <a:r>
              <a:rPr lang="en-US" dirty="0"/>
              <a:t>(</a:t>
            </a:r>
            <a:r>
              <a:rPr lang="en-US" dirty="0" err="1"/>
              <a:t>zithromax</a:t>
            </a:r>
            <a:r>
              <a:rPr lang="en-US" dirty="0"/>
              <a:t>) – 11-57hrs</a:t>
            </a:r>
          </a:p>
          <a:p>
            <a:pPr>
              <a:buNone/>
            </a:pPr>
            <a:r>
              <a:rPr lang="en-US" dirty="0"/>
              <a:t> </a:t>
            </a:r>
          </a:p>
          <a:p>
            <a:pPr>
              <a:buNone/>
            </a:pPr>
            <a:r>
              <a:rPr lang="en-US" b="1" dirty="0"/>
              <a:t>PHARMACODYNAMIC</a:t>
            </a:r>
            <a:endParaRPr lang="en-US" dirty="0"/>
          </a:p>
          <a:p>
            <a:r>
              <a:rPr lang="en-US" dirty="0"/>
              <a:t>Binds to bacteria ribosomal unit and suppress protein synthesis</a:t>
            </a:r>
          </a:p>
          <a:p>
            <a:pPr marL="0" indent="0">
              <a:buNone/>
            </a:pPr>
            <a:endParaRPr lang="en-US" dirty="0"/>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PHARMACOKINETIC</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Protein binding; Metabolized by liver. Excreted in bile, </a:t>
            </a:r>
            <a:r>
              <a:rPr lang="en-US" dirty="0" err="1"/>
              <a:t>feaces</a:t>
            </a:r>
            <a:r>
              <a:rPr lang="en-US" dirty="0"/>
              <a:t> and urine(unchanged product)</a:t>
            </a:r>
          </a:p>
          <a:p>
            <a:pPr marL="0" indent="0">
              <a:buNone/>
            </a:pPr>
            <a:r>
              <a:rPr lang="en-US" b="1" dirty="0"/>
              <a:t>INDICATIONS</a:t>
            </a:r>
            <a:endParaRPr lang="en-US" dirty="0"/>
          </a:p>
          <a:p>
            <a:pPr>
              <a:buNone/>
            </a:pPr>
            <a:r>
              <a:rPr lang="en-US" dirty="0"/>
              <a:t> </a:t>
            </a:r>
            <a:r>
              <a:rPr lang="en-US" sz="2800" dirty="0"/>
              <a:t>Infections caused by </a:t>
            </a:r>
            <a:r>
              <a:rPr lang="en-US" sz="2800" dirty="0" err="1"/>
              <a:t>neisseria</a:t>
            </a:r>
            <a:r>
              <a:rPr lang="en-US" sz="2800" dirty="0"/>
              <a:t> gonorrhea and chlamydia trachomatis.</a:t>
            </a:r>
          </a:p>
          <a:p>
            <a:pPr lvl="0"/>
            <a:r>
              <a:rPr lang="en-US" sz="2800" dirty="0"/>
              <a:t>Mild to moderate upper and lower respiratory tract, skin, soft tissue infections</a:t>
            </a:r>
          </a:p>
          <a:p>
            <a:pPr lvl="0"/>
            <a:r>
              <a:rPr lang="en-US" sz="2800" dirty="0"/>
              <a:t>Intestinal amoebiasis  - </a:t>
            </a:r>
            <a:r>
              <a:rPr lang="en-US" sz="2800" dirty="0" err="1"/>
              <a:t>erythomycin</a:t>
            </a:r>
            <a:r>
              <a:rPr lang="en-US" sz="2800" dirty="0"/>
              <a:t>)</a:t>
            </a:r>
          </a:p>
          <a:p>
            <a:pPr lvl="0"/>
            <a:r>
              <a:rPr lang="en-US" sz="2800" dirty="0"/>
              <a:t>Syphilis - </a:t>
            </a:r>
            <a:r>
              <a:rPr lang="en-US" sz="2800" dirty="0" err="1"/>
              <a:t>erythro</a:t>
            </a:r>
            <a:endParaRPr lang="en-US" sz="2800" dirty="0"/>
          </a:p>
          <a:p>
            <a:pPr lvl="0"/>
            <a:r>
              <a:rPr lang="en-US" sz="2800" dirty="0"/>
              <a:t>Endocarditis prophylaxis, PID, Acute OM and gonorrhea - azithromycin</a:t>
            </a:r>
          </a:p>
          <a:p>
            <a:pPr>
              <a:buNone/>
            </a:pPr>
            <a:endParaRPr lang="en-US" dirty="0"/>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2737D-8F33-4AF4-B8A6-97FD7EA47B5F}"/>
              </a:ext>
            </a:extLst>
          </p:cNvPr>
          <p:cNvSpPr>
            <a:spLocks noGrp="1"/>
          </p:cNvSpPr>
          <p:nvPr>
            <p:ph type="title"/>
          </p:nvPr>
        </p:nvSpPr>
        <p:spPr/>
        <p:txBody>
          <a:bodyPr/>
          <a:lstStyle/>
          <a:p>
            <a:r>
              <a:rPr lang="en-US" b="1" dirty="0"/>
              <a:t>SIDE EFFECTS</a:t>
            </a:r>
            <a:endParaRPr lang="en-US" dirty="0"/>
          </a:p>
        </p:txBody>
      </p:sp>
      <p:sp>
        <p:nvSpPr>
          <p:cNvPr id="3" name="Content Placeholder 2">
            <a:extLst>
              <a:ext uri="{FF2B5EF4-FFF2-40B4-BE49-F238E27FC236}">
                <a16:creationId xmlns:a16="http://schemas.microsoft.com/office/drawing/2014/main" id="{A520A617-0233-40AE-AD94-779794AF5DD0}"/>
              </a:ext>
            </a:extLst>
          </p:cNvPr>
          <p:cNvSpPr>
            <a:spLocks noGrp="1"/>
          </p:cNvSpPr>
          <p:nvPr>
            <p:ph sz="half" idx="1"/>
          </p:nvPr>
        </p:nvSpPr>
        <p:spPr/>
        <p:txBody>
          <a:bodyPr>
            <a:normAutofit/>
          </a:bodyPr>
          <a:lstStyle/>
          <a:p>
            <a:pPr lvl="0"/>
            <a:r>
              <a:rPr lang="en-US" dirty="0"/>
              <a:t>Hearing loss</a:t>
            </a:r>
          </a:p>
          <a:p>
            <a:pPr lvl="0"/>
            <a:r>
              <a:rPr lang="en-US" dirty="0"/>
              <a:t>Tinnitus</a:t>
            </a:r>
          </a:p>
          <a:p>
            <a:pPr lvl="0"/>
            <a:r>
              <a:rPr lang="en-US" dirty="0"/>
              <a:t>Nausea</a:t>
            </a:r>
          </a:p>
          <a:p>
            <a:pPr lvl="0"/>
            <a:r>
              <a:rPr lang="en-US" dirty="0"/>
              <a:t>Vomiting</a:t>
            </a:r>
          </a:p>
          <a:p>
            <a:pPr lvl="0"/>
            <a:r>
              <a:rPr lang="en-US" dirty="0" err="1"/>
              <a:t>Diarrhoea</a:t>
            </a:r>
            <a:endParaRPr lang="en-US" dirty="0"/>
          </a:p>
          <a:p>
            <a:pPr lvl="0"/>
            <a:r>
              <a:rPr lang="en-US" dirty="0"/>
              <a:t>Abdominal pain</a:t>
            </a:r>
          </a:p>
          <a:p>
            <a:pPr lvl="0"/>
            <a:r>
              <a:rPr lang="en-US" dirty="0"/>
              <a:t>Stomatitis</a:t>
            </a:r>
          </a:p>
          <a:p>
            <a:endParaRPr lang="en-US" dirty="0"/>
          </a:p>
        </p:txBody>
      </p:sp>
      <p:sp>
        <p:nvSpPr>
          <p:cNvPr id="4" name="Content Placeholder 3">
            <a:extLst>
              <a:ext uri="{FF2B5EF4-FFF2-40B4-BE49-F238E27FC236}">
                <a16:creationId xmlns:a16="http://schemas.microsoft.com/office/drawing/2014/main" id="{537EA88F-B3A5-4E7B-8D18-0CBE93F84F5E}"/>
              </a:ext>
            </a:extLst>
          </p:cNvPr>
          <p:cNvSpPr>
            <a:spLocks noGrp="1"/>
          </p:cNvSpPr>
          <p:nvPr>
            <p:ph sz="half" idx="2"/>
          </p:nvPr>
        </p:nvSpPr>
        <p:spPr/>
        <p:txBody>
          <a:bodyPr>
            <a:normAutofit/>
          </a:bodyPr>
          <a:lstStyle/>
          <a:p>
            <a:pPr lvl="0"/>
            <a:r>
              <a:rPr lang="en-US" dirty="0"/>
              <a:t>Vaginitis</a:t>
            </a:r>
          </a:p>
          <a:p>
            <a:pPr lvl="0"/>
            <a:r>
              <a:rPr lang="en-US" dirty="0"/>
              <a:t>Rash</a:t>
            </a:r>
          </a:p>
          <a:p>
            <a:pPr lvl="0"/>
            <a:r>
              <a:rPr lang="en-US" dirty="0"/>
              <a:t>Pruritus</a:t>
            </a:r>
          </a:p>
          <a:p>
            <a:pPr lvl="0"/>
            <a:r>
              <a:rPr lang="en-US" dirty="0"/>
              <a:t> Anaphylaxis</a:t>
            </a:r>
          </a:p>
          <a:p>
            <a:pPr lvl="0"/>
            <a:r>
              <a:rPr lang="en-US" dirty="0"/>
              <a:t>Hepatotoxicity</a:t>
            </a:r>
          </a:p>
          <a:p>
            <a:pPr lvl="0"/>
            <a:r>
              <a:rPr lang="en-US" dirty="0"/>
              <a:t>Dysrhythmias</a:t>
            </a:r>
          </a:p>
          <a:p>
            <a:pPr marL="0" indent="0">
              <a:buNone/>
            </a:pPr>
            <a:endParaRPr lang="en-US" dirty="0"/>
          </a:p>
        </p:txBody>
      </p:sp>
    </p:spTree>
    <p:extLst>
      <p:ext uri="{BB962C8B-B14F-4D97-AF65-F5344CB8AC3E}">
        <p14:creationId xmlns:p14="http://schemas.microsoft.com/office/powerpoint/2010/main" val="39179212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CONTRAINDICATIONS</a:t>
            </a:r>
            <a:br>
              <a:rPr lang="en-US" dirty="0"/>
            </a:br>
            <a:endParaRPr lang="en-US" dirty="0"/>
          </a:p>
        </p:txBody>
      </p:sp>
      <p:sp>
        <p:nvSpPr>
          <p:cNvPr id="3" name="Content Placeholder 2"/>
          <p:cNvSpPr>
            <a:spLocks noGrp="1"/>
          </p:cNvSpPr>
          <p:nvPr>
            <p:ph idx="1"/>
          </p:nvPr>
        </p:nvSpPr>
        <p:spPr/>
        <p:txBody>
          <a:bodyPr>
            <a:noAutofit/>
          </a:bodyPr>
          <a:lstStyle/>
          <a:p>
            <a:r>
              <a:rPr lang="en-US" dirty="0"/>
              <a:t>Hypersensitivity to </a:t>
            </a:r>
            <a:r>
              <a:rPr lang="en-US" dirty="0" err="1"/>
              <a:t>macrolides</a:t>
            </a:r>
            <a:endParaRPr lang="en-US" dirty="0"/>
          </a:p>
          <a:p>
            <a:r>
              <a:rPr lang="en-US" dirty="0"/>
              <a:t>Pre-existing hepatic disease</a:t>
            </a:r>
          </a:p>
          <a:p>
            <a:pPr>
              <a:buNone/>
            </a:pPr>
            <a:r>
              <a:rPr lang="en-US" b="1" dirty="0"/>
              <a:t> PRECAUTIONS</a:t>
            </a:r>
          </a:p>
          <a:p>
            <a:r>
              <a:rPr lang="en-US" dirty="0"/>
              <a:t>Pregnancy</a:t>
            </a:r>
          </a:p>
          <a:p>
            <a:pPr lvl="0"/>
            <a:r>
              <a:rPr lang="en-US" dirty="0"/>
              <a:t>Hepatic disease</a:t>
            </a:r>
          </a:p>
          <a:p>
            <a:pPr lvl="0"/>
            <a:r>
              <a:rPr lang="en-US" dirty="0"/>
              <a:t>Breastfeeding </a:t>
            </a:r>
          </a:p>
          <a:p>
            <a:pPr lvl="0"/>
            <a:r>
              <a:rPr lang="en-US" dirty="0"/>
              <a:t>GI disease</a:t>
            </a:r>
          </a:p>
          <a:p>
            <a:pPr lvl="0"/>
            <a:r>
              <a:rPr lang="en-US" dirty="0"/>
              <a:t>Seizure disorder</a:t>
            </a:r>
          </a:p>
          <a:p>
            <a:pPr lvl="0"/>
            <a:r>
              <a:rPr lang="en-US" dirty="0"/>
              <a:t>Geriatric pts</a:t>
            </a:r>
          </a:p>
          <a:p>
            <a:pPr>
              <a:buNone/>
            </a:pPr>
            <a:br>
              <a:rPr lang="en-US" b="1" dirty="0"/>
            </a:br>
            <a:r>
              <a:rPr lang="en-US" b="1" dirty="0"/>
              <a:t> </a:t>
            </a:r>
            <a:endParaRPr lang="en-US" dirty="0"/>
          </a:p>
          <a:p>
            <a:pPr>
              <a:buNone/>
            </a:pPr>
            <a:br>
              <a:rPr lang="en-US" b="1" dirty="0"/>
            </a:b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DRUG INTERACTION</a:t>
            </a:r>
            <a:br>
              <a:rPr lang="en-US" dirty="0"/>
            </a:br>
            <a:endParaRPr lang="en-US" dirty="0"/>
          </a:p>
        </p:txBody>
      </p:sp>
      <p:sp>
        <p:nvSpPr>
          <p:cNvPr id="3" name="Content Placeholder 2"/>
          <p:cNvSpPr>
            <a:spLocks noGrp="1"/>
          </p:cNvSpPr>
          <p:nvPr>
            <p:ph idx="1"/>
          </p:nvPr>
        </p:nvSpPr>
        <p:spPr/>
        <p:txBody>
          <a:bodyPr/>
          <a:lstStyle/>
          <a:p>
            <a:pPr lvl="0"/>
            <a:r>
              <a:rPr lang="en-US" dirty="0"/>
              <a:t>Serious </a:t>
            </a:r>
            <a:r>
              <a:rPr lang="en-US" dirty="0" err="1"/>
              <a:t>dysrrhythmias</a:t>
            </a:r>
            <a:r>
              <a:rPr lang="en-US" dirty="0"/>
              <a:t> – </a:t>
            </a:r>
            <a:r>
              <a:rPr lang="en-US" dirty="0" err="1"/>
              <a:t>ketokonazole</a:t>
            </a:r>
            <a:r>
              <a:rPr lang="en-US" dirty="0"/>
              <a:t>, itraconazole, protease inhibitors, verapamil</a:t>
            </a:r>
          </a:p>
          <a:p>
            <a:pPr lvl="0"/>
            <a:r>
              <a:rPr lang="en-US" dirty="0"/>
              <a:t>Increase action of warfarin, diazepam, felodipine, midazolam, quinidine.</a:t>
            </a:r>
          </a:p>
          <a:p>
            <a:pPr>
              <a:buNone/>
            </a:pPr>
            <a:r>
              <a:rPr lang="en-US" dirty="0"/>
              <a:t> </a:t>
            </a: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NURSING CONSIDERATION</a:t>
            </a:r>
            <a:endParaRPr lang="en-US" dirty="0"/>
          </a:p>
        </p:txBody>
      </p:sp>
      <p:sp>
        <p:nvSpPr>
          <p:cNvPr id="3" name="Content Placeholder 2"/>
          <p:cNvSpPr>
            <a:spLocks noGrp="1"/>
          </p:cNvSpPr>
          <p:nvPr>
            <p:ph idx="1"/>
          </p:nvPr>
        </p:nvSpPr>
        <p:spPr/>
        <p:txBody>
          <a:bodyPr>
            <a:normAutofit/>
          </a:bodyPr>
          <a:lstStyle/>
          <a:p>
            <a:pPr lvl="0"/>
            <a:r>
              <a:rPr lang="en-US" dirty="0"/>
              <a:t>Assess input output ratio and report </a:t>
            </a:r>
            <a:r>
              <a:rPr lang="en-US" dirty="0" err="1"/>
              <a:t>haematuria</a:t>
            </a:r>
            <a:r>
              <a:rPr lang="en-US" dirty="0"/>
              <a:t>, oliguria in renal disease.</a:t>
            </a:r>
          </a:p>
          <a:p>
            <a:pPr lvl="0"/>
            <a:r>
              <a:rPr lang="en-US" dirty="0"/>
              <a:t>Assess hepatic studies – LFTs.</a:t>
            </a:r>
          </a:p>
          <a:p>
            <a:pPr lvl="0"/>
            <a:r>
              <a:rPr lang="en-US" dirty="0"/>
              <a:t>Assess for allergies before treatment and reaction of each medication.</a:t>
            </a:r>
          </a:p>
          <a:p>
            <a:pPr lvl="0"/>
            <a:r>
              <a:rPr lang="en-US" dirty="0"/>
              <a:t>Do not break, crush or chew caps or tabs.</a:t>
            </a:r>
          </a:p>
          <a:p>
            <a:pPr lvl="0"/>
            <a:r>
              <a:rPr lang="en-US" dirty="0"/>
              <a:t>Do not administer by IV or IM push – erythromycin.</a:t>
            </a:r>
          </a:p>
          <a:p>
            <a:pPr lvl="0"/>
            <a:r>
              <a:rPr lang="en-US" dirty="0"/>
              <a:t>Administer oral product with a full glass of water.</a:t>
            </a:r>
          </a:p>
          <a:p>
            <a:pPr lvl="0"/>
            <a:r>
              <a:rPr lang="en-US" dirty="0"/>
              <a:t>Teach pt to report </a:t>
            </a:r>
            <a:r>
              <a:rPr lang="en-US" dirty="0" err="1"/>
              <a:t>sorethroat</a:t>
            </a:r>
            <a:r>
              <a:rPr lang="en-US" dirty="0"/>
              <a:t>, fever, fatigue – indicate </a:t>
            </a:r>
            <a:r>
              <a:rPr lang="en-US" dirty="0" err="1"/>
              <a:t>superinfection</a:t>
            </a:r>
            <a:r>
              <a:rPr lang="en-US" dirty="0"/>
              <a:t>.</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lvl="0"/>
            <a:r>
              <a:rPr lang="en-US" dirty="0"/>
              <a:t>Teach pt to complete dose regimen</a:t>
            </a:r>
          </a:p>
          <a:p>
            <a:pPr lvl="0"/>
            <a:r>
              <a:rPr lang="en-US" dirty="0"/>
              <a:t>Teach pt to take without food unless if GI symptoms are severe.</a:t>
            </a:r>
          </a:p>
          <a:p>
            <a:pPr lvl="0"/>
            <a:r>
              <a:rPr lang="en-US" dirty="0"/>
              <a:t>Teach pt to notify nurse of diarrhea, dark urine, jaundice and severe abdominal pain.</a:t>
            </a:r>
          </a:p>
          <a:p>
            <a:pPr lvl="0"/>
            <a:r>
              <a:rPr lang="en-US" dirty="0"/>
              <a:t>Teach pt to notify doc if pregnancy is suspected or planned.</a:t>
            </a:r>
          </a:p>
          <a:p>
            <a:pPr>
              <a:buNone/>
            </a:pPr>
            <a:r>
              <a:rPr lang="en-US" dirty="0"/>
              <a:t> </a:t>
            </a:r>
          </a:p>
          <a:p>
            <a:endParaRPr lang="en-US" dirty="0"/>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100" y="76200"/>
            <a:ext cx="8229600" cy="792162"/>
          </a:xfrm>
        </p:spPr>
        <p:txBody>
          <a:bodyPr/>
          <a:lstStyle/>
          <a:p>
            <a:r>
              <a:rPr lang="en-US" b="1" dirty="0"/>
              <a:t>AMINOGLYCOSIDES</a:t>
            </a:r>
          </a:p>
        </p:txBody>
      </p:sp>
      <p:sp>
        <p:nvSpPr>
          <p:cNvPr id="3" name="Content Placeholder 2"/>
          <p:cNvSpPr>
            <a:spLocks noGrp="1"/>
          </p:cNvSpPr>
          <p:nvPr>
            <p:ph idx="1"/>
          </p:nvPr>
        </p:nvSpPr>
        <p:spPr>
          <a:xfrm>
            <a:off x="1600200" y="762000"/>
            <a:ext cx="8763000" cy="6096000"/>
          </a:xfrm>
        </p:spPr>
        <p:txBody>
          <a:bodyPr>
            <a:normAutofit fontScale="70000" lnSpcReduction="20000"/>
          </a:bodyPr>
          <a:lstStyle/>
          <a:p>
            <a:pPr marL="0" indent="0">
              <a:buNone/>
            </a:pPr>
            <a:br>
              <a:rPr lang="en-US" dirty="0"/>
            </a:br>
            <a:r>
              <a:rPr lang="en-US" sz="5100" dirty="0" err="1"/>
              <a:t>Aminoglycosides</a:t>
            </a:r>
            <a:r>
              <a:rPr lang="en-US" sz="5100" dirty="0"/>
              <a:t> have a </a:t>
            </a:r>
            <a:r>
              <a:rPr lang="en-US" sz="5100" dirty="0" err="1"/>
              <a:t>hexose</a:t>
            </a:r>
            <a:r>
              <a:rPr lang="en-US" sz="5100" dirty="0"/>
              <a:t> ring  to which various amino sugars are attached </a:t>
            </a:r>
          </a:p>
          <a:p>
            <a:r>
              <a:rPr lang="en-US" sz="5100" dirty="0"/>
              <a:t>They are water-soluble, stable in solution, and more active at alkaline than at acid </a:t>
            </a:r>
            <a:r>
              <a:rPr lang="en-US" sz="5100" dirty="0" err="1"/>
              <a:t>pH.</a:t>
            </a:r>
            <a:endParaRPr lang="en-US" sz="5100" dirty="0"/>
          </a:p>
          <a:p>
            <a:pPr>
              <a:buNone/>
            </a:pPr>
            <a:r>
              <a:rPr lang="en-US" sz="5100" dirty="0" err="1"/>
              <a:t>Aminoglycosides</a:t>
            </a:r>
            <a:r>
              <a:rPr lang="en-US" sz="5100" dirty="0"/>
              <a:t> include:</a:t>
            </a:r>
          </a:p>
          <a:p>
            <a:r>
              <a:rPr lang="en-US" sz="5100" dirty="0"/>
              <a:t> </a:t>
            </a:r>
            <a:r>
              <a:rPr lang="en-US" sz="5100" b="1" dirty="0"/>
              <a:t>streptomycin, neomycin (</a:t>
            </a:r>
            <a:r>
              <a:rPr lang="en-US" sz="5100" b="1" dirty="0" err="1"/>
              <a:t>mycifradin</a:t>
            </a:r>
            <a:r>
              <a:rPr lang="en-US" sz="5100" b="1" dirty="0"/>
              <a:t>), kanamycin (</a:t>
            </a:r>
            <a:r>
              <a:rPr lang="en-US" sz="5100" b="1" dirty="0" err="1"/>
              <a:t>kantrex</a:t>
            </a:r>
            <a:r>
              <a:rPr lang="en-US" sz="5100" b="1" dirty="0"/>
              <a:t>), </a:t>
            </a:r>
            <a:r>
              <a:rPr lang="en-US" sz="5100" b="1" dirty="0" err="1"/>
              <a:t>amikacin</a:t>
            </a:r>
            <a:r>
              <a:rPr lang="en-US" sz="5100" b="1" dirty="0"/>
              <a:t> (</a:t>
            </a:r>
            <a:r>
              <a:rPr lang="en-US" sz="5100" b="1" dirty="0" err="1"/>
              <a:t>amikin</a:t>
            </a:r>
            <a:r>
              <a:rPr lang="en-US" sz="5100" b="1" dirty="0"/>
              <a:t>), gentamicin (</a:t>
            </a:r>
            <a:r>
              <a:rPr lang="en-US" sz="5100" b="1" dirty="0" err="1"/>
              <a:t>cidomycin</a:t>
            </a:r>
            <a:r>
              <a:rPr lang="en-US" sz="5100" b="1" dirty="0"/>
              <a:t>), tobramycin (</a:t>
            </a:r>
            <a:r>
              <a:rPr lang="en-US" sz="5100" b="1" dirty="0" err="1"/>
              <a:t>nebsin</a:t>
            </a:r>
            <a:r>
              <a:rPr lang="en-US" sz="5100" b="1" dirty="0"/>
              <a:t>), </a:t>
            </a:r>
            <a:r>
              <a:rPr lang="en-US" sz="5100" b="1" dirty="0" err="1"/>
              <a:t>sisomicin</a:t>
            </a:r>
            <a:r>
              <a:rPr lang="en-US" sz="5100" b="1" dirty="0"/>
              <a:t>, </a:t>
            </a:r>
            <a:r>
              <a:rPr lang="en-US" sz="5100" b="1" dirty="0" err="1"/>
              <a:t>netilmicin</a:t>
            </a:r>
            <a:r>
              <a:rPr lang="en-US" sz="5100" b="1" dirty="0"/>
              <a:t> (</a:t>
            </a:r>
            <a:r>
              <a:rPr lang="en-US" sz="5100" b="1" dirty="0" err="1"/>
              <a:t>netromycin</a:t>
            </a:r>
            <a:r>
              <a:rPr lang="en-US" sz="5100" b="1" dirty="0"/>
              <a:t>)</a:t>
            </a:r>
            <a:r>
              <a:rPr lang="en-US" sz="5100" dirty="0"/>
              <a:t>, </a:t>
            </a:r>
            <a:r>
              <a:rPr lang="en-US" sz="5100" dirty="0" err="1"/>
              <a:t>paromomycin</a:t>
            </a:r>
            <a:r>
              <a:rPr lang="en-US" sz="5100" dirty="0"/>
              <a:t> (</a:t>
            </a:r>
            <a:r>
              <a:rPr lang="en-US" sz="5100" dirty="0" err="1"/>
              <a:t>humatin</a:t>
            </a:r>
            <a:r>
              <a:rPr lang="en-US" sz="5100" dirty="0"/>
              <a:t>) and Gentamycin</a:t>
            </a:r>
          </a:p>
          <a:p>
            <a:r>
              <a:rPr lang="en-US" sz="5100" dirty="0"/>
              <a:t>Used most widely against aerobic gram-negative enteric bacteria</a:t>
            </a:r>
          </a:p>
          <a:p>
            <a:pPr>
              <a:buNone/>
            </a:pPr>
            <a:br>
              <a:rPr lang="en-US" dirty="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20193</Words>
  <Application>Microsoft Office PowerPoint</Application>
  <PresentationFormat>Widescreen</PresentationFormat>
  <Paragraphs>2639</Paragraphs>
  <Slides>355</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355</vt:i4>
      </vt:variant>
    </vt:vector>
  </HeadingPairs>
  <TitlesOfParts>
    <vt:vector size="363" baseType="lpstr">
      <vt:lpstr>Arial</vt:lpstr>
      <vt:lpstr>Calibri</vt:lpstr>
      <vt:lpstr>Calibri Light</vt:lpstr>
      <vt:lpstr>Century Gothic</vt:lpstr>
      <vt:lpstr>Symbol</vt:lpstr>
      <vt:lpstr>Times New Roman</vt:lpstr>
      <vt:lpstr>Wingdings</vt:lpstr>
      <vt:lpstr>Office Theme</vt:lpstr>
      <vt:lpstr>PHARMACOLOGY 1</vt:lpstr>
      <vt:lpstr>INTRODUCTION TO PHARMCOLOGY</vt:lpstr>
      <vt:lpstr>Definition of terms</vt:lpstr>
      <vt:lpstr>Ctied </vt:lpstr>
      <vt:lpstr>Ctied </vt:lpstr>
      <vt:lpstr>Ctied </vt:lpstr>
      <vt:lpstr>ctied</vt:lpstr>
      <vt:lpstr>Ctied </vt:lpstr>
      <vt:lpstr>SOURCES OF DRUGS  </vt:lpstr>
      <vt:lpstr>Drug naming </vt:lpstr>
      <vt:lpstr>PowerPoint Presentation</vt:lpstr>
      <vt:lpstr>Drug forms</vt:lpstr>
      <vt:lpstr>Ctied </vt:lpstr>
      <vt:lpstr>Variables that affect drug action</vt:lpstr>
      <vt:lpstr>Ctied </vt:lpstr>
      <vt:lpstr>Ctied </vt:lpstr>
      <vt:lpstr>Ctied </vt:lpstr>
      <vt:lpstr>Routes of Drug administration</vt:lpstr>
      <vt:lpstr>Assignment </vt:lpstr>
      <vt:lpstr>Phases of drug Action</vt:lpstr>
      <vt:lpstr>Pharmaceutical phase</vt:lpstr>
      <vt:lpstr>The pharmacokinetic phase</vt:lpstr>
      <vt:lpstr>Absorption</vt:lpstr>
      <vt:lpstr>Ctied </vt:lpstr>
      <vt:lpstr>Assignment </vt:lpstr>
      <vt:lpstr>Distribution</vt:lpstr>
      <vt:lpstr>Biotransformation</vt:lpstr>
      <vt:lpstr>Excretion</vt:lpstr>
      <vt:lpstr>Ctied </vt:lpstr>
      <vt:lpstr>Pharmacodynamic phase</vt:lpstr>
      <vt:lpstr>Medications of action</vt:lpstr>
      <vt:lpstr>Physical and chemical mechanisms</vt:lpstr>
      <vt:lpstr>Drug-Receptor interactions</vt:lpstr>
      <vt:lpstr>Types of action</vt:lpstr>
      <vt:lpstr>Drug effect</vt:lpstr>
      <vt:lpstr>Adverse drug reaction</vt:lpstr>
      <vt:lpstr>The role of the nurse in drug administration</vt:lpstr>
      <vt:lpstr>Ctied </vt:lpstr>
      <vt:lpstr>Common abbreviations used in medication orders/frequency</vt:lpstr>
      <vt:lpstr>Ctied </vt:lpstr>
      <vt:lpstr>Ctied </vt:lpstr>
      <vt:lpstr>Ctied </vt:lpstr>
      <vt:lpstr>ANTIMICROBIALS</vt:lpstr>
      <vt:lpstr>Introduction </vt:lpstr>
      <vt:lpstr> ANTIBIOTICS CLASSIFICATION OF ANTIBIOTICS BY MECHANISM OF ACTION </vt:lpstr>
      <vt:lpstr>CONT’</vt:lpstr>
      <vt:lpstr>Classification cont..</vt:lpstr>
      <vt:lpstr>Cont..</vt:lpstr>
      <vt:lpstr>Considerations in selection of Antibiotics</vt:lpstr>
      <vt:lpstr>PENICILLINS</vt:lpstr>
      <vt:lpstr>Pharmacokinetics</vt:lpstr>
      <vt:lpstr>Cont..</vt:lpstr>
      <vt:lpstr>Cont..</vt:lpstr>
      <vt:lpstr>Excretion </vt:lpstr>
      <vt:lpstr>CONT’ </vt:lpstr>
      <vt:lpstr>Cont..</vt:lpstr>
      <vt:lpstr>d) Amoxicillin and Ampicillin</vt:lpstr>
      <vt:lpstr>Ctied </vt:lpstr>
      <vt:lpstr>Adverse Reactions: </vt:lpstr>
      <vt:lpstr>Contraindication </vt:lpstr>
      <vt:lpstr>Nursing considerations </vt:lpstr>
      <vt:lpstr>Cont..</vt:lpstr>
      <vt:lpstr>Treatment of anaphylaxis </vt:lpstr>
      <vt:lpstr>Assignment </vt:lpstr>
      <vt:lpstr>CEPHALOSPORINS</vt:lpstr>
      <vt:lpstr>CEPHALOSPORINS &amp; CEPHAMYCINS</vt:lpstr>
      <vt:lpstr>FIRST-GENERATION CEPHALOSPORINS</vt:lpstr>
      <vt:lpstr>Mechanism of action </vt:lpstr>
      <vt:lpstr>indications</vt:lpstr>
      <vt:lpstr>Side effects </vt:lpstr>
      <vt:lpstr>Cont..</vt:lpstr>
      <vt:lpstr>Adverse effects </vt:lpstr>
      <vt:lpstr>Contraindication </vt:lpstr>
      <vt:lpstr>Nursing consideration </vt:lpstr>
      <vt:lpstr>SECOND-GENERATION CEPHALOSPORINS</vt:lpstr>
      <vt:lpstr>Pharmacokinetics</vt:lpstr>
      <vt:lpstr>Indications</vt:lpstr>
      <vt:lpstr>NOTE: </vt:lpstr>
      <vt:lpstr>side effects </vt:lpstr>
      <vt:lpstr>Contraindications </vt:lpstr>
      <vt:lpstr>Nursing consideration </vt:lpstr>
      <vt:lpstr>THIRD-GENERATION CEPHALOSPORINS</vt:lpstr>
      <vt:lpstr>Indications</vt:lpstr>
      <vt:lpstr>Pharmacokinetics </vt:lpstr>
      <vt:lpstr>Drug interactions</vt:lpstr>
      <vt:lpstr>FOURTH-GENERATION CEPHALOSPORINS</vt:lpstr>
      <vt:lpstr>Pharmacokinetic </vt:lpstr>
      <vt:lpstr>FIFTH GENERATION CEPHALOSPORIN </vt:lpstr>
      <vt:lpstr>TREATMET OF ANAPHYLAXIS </vt:lpstr>
      <vt:lpstr>Assignment </vt:lpstr>
      <vt:lpstr>MACROLIDES, AMINOGLYCOSIDES AND TETRACYCLINES</vt:lpstr>
      <vt:lpstr>MACROLIDES</vt:lpstr>
      <vt:lpstr>PHARMACOKINETIC </vt:lpstr>
      <vt:lpstr>SIDE EFFECTS</vt:lpstr>
      <vt:lpstr>CONTRAINDICATIONS </vt:lpstr>
      <vt:lpstr>DRUG INTERACTION </vt:lpstr>
      <vt:lpstr>NURSING CONSIDERATION</vt:lpstr>
      <vt:lpstr>Cont..</vt:lpstr>
      <vt:lpstr>AMINOGLYCOSIDES</vt:lpstr>
      <vt:lpstr>Mechanism of action</vt:lpstr>
      <vt:lpstr>PHARMACOKINETICS</vt:lpstr>
      <vt:lpstr>Cont..</vt:lpstr>
      <vt:lpstr>SIDE EFFECTS</vt:lpstr>
      <vt:lpstr>ADVERSE EFFECTS</vt:lpstr>
      <vt:lpstr>PowerPoint Presentation</vt:lpstr>
      <vt:lpstr>NURSING CONSIDERATION </vt:lpstr>
      <vt:lpstr>Cont..</vt:lpstr>
      <vt:lpstr>TREATMENT OF HYPERSENSITIVITY </vt:lpstr>
      <vt:lpstr>TETRACYCLINES (oral susp,tabs, caps)</vt:lpstr>
      <vt:lpstr>Pharmacodynamic </vt:lpstr>
      <vt:lpstr>Cont..</vt:lpstr>
      <vt:lpstr>CLASSIFICATION based on serum halflife </vt:lpstr>
      <vt:lpstr>Indications</vt:lpstr>
      <vt:lpstr>SIDE EFFECTS</vt:lpstr>
      <vt:lpstr>ANTIBIOTICS </vt:lpstr>
      <vt:lpstr>CHLORAMPHENICOL (pentamycetin, chloromycetin)</vt:lpstr>
      <vt:lpstr>Pharmocokinetic</vt:lpstr>
      <vt:lpstr>VANCOMYCIN (Vancocin, vancoled) – class –tricyclic glycopeptide</vt:lpstr>
      <vt:lpstr>Flouroquinolones </vt:lpstr>
      <vt:lpstr>Pharmacokinetics</vt:lpstr>
      <vt:lpstr>Cont..</vt:lpstr>
      <vt:lpstr>Side effects</vt:lpstr>
      <vt:lpstr>Adverse effects</vt:lpstr>
      <vt:lpstr>Steven Johnson's syndrome</vt:lpstr>
      <vt:lpstr>Precaution</vt:lpstr>
      <vt:lpstr>Nursing consideration</vt:lpstr>
      <vt:lpstr>LINCOSAMIDES</vt:lpstr>
      <vt:lpstr>Ctied </vt:lpstr>
      <vt:lpstr>SULPHONAMIDES</vt:lpstr>
      <vt:lpstr>CONT..</vt:lpstr>
      <vt:lpstr>Cont..</vt:lpstr>
      <vt:lpstr>Cont..</vt:lpstr>
      <vt:lpstr>Cont..</vt:lpstr>
      <vt:lpstr>PHARMACODYNAMIC </vt:lpstr>
      <vt:lpstr>Indications</vt:lpstr>
      <vt:lpstr>Cont..</vt:lpstr>
      <vt:lpstr>SIDE EFFECTS</vt:lpstr>
      <vt:lpstr>ADVERSE EFFECTS </vt:lpstr>
      <vt:lpstr>Precaution</vt:lpstr>
      <vt:lpstr>Nursing consideration</vt:lpstr>
      <vt:lpstr>ANTIVIRALS AND ANTIFUNGALS</vt:lpstr>
      <vt:lpstr>ANTIVIRAL AGENTS </vt:lpstr>
      <vt:lpstr>Pharmacodynamic</vt:lpstr>
      <vt:lpstr>PowerPoint Presentation</vt:lpstr>
      <vt:lpstr>Nursing considerations</vt:lpstr>
      <vt:lpstr>ANTI RETROVIRALS</vt:lpstr>
      <vt:lpstr>CLASSES OF  ANTIRETROVIRALS Reverse transcriptase (RT) inhibitors</vt:lpstr>
      <vt:lpstr>ii) NNRTI (Non-Nucleoside Reverse Transcriptase Inhibitor)</vt:lpstr>
      <vt:lpstr>iv) Protease inhibitors (PI) MOA-block protease activity</vt:lpstr>
      <vt:lpstr>v) Fusion inhibitors</vt:lpstr>
      <vt:lpstr>Contraindications</vt:lpstr>
      <vt:lpstr>Unwanted effects</vt:lpstr>
      <vt:lpstr>Nursing considerations</vt:lpstr>
      <vt:lpstr>CONT’</vt:lpstr>
      <vt:lpstr>ANTIFUNGAL AGENTS</vt:lpstr>
      <vt:lpstr>CONT’</vt:lpstr>
      <vt:lpstr>ii) Systemic infections</vt:lpstr>
      <vt:lpstr>SYSTEMIC ANTIFUNGAL DRUGS</vt:lpstr>
      <vt:lpstr>CONT’</vt:lpstr>
      <vt:lpstr>SYSTEMIC ANTIFUNGAL DRUGS FOR MUCOCUTANEOUS INFECTIONS</vt:lpstr>
      <vt:lpstr>Pharmacokinetic</vt:lpstr>
      <vt:lpstr>NYSTATIN</vt:lpstr>
      <vt:lpstr>CLOTRIMAZOLE AND MICONAZOLE</vt:lpstr>
      <vt:lpstr>ITRACONAZOLE</vt:lpstr>
      <vt:lpstr>GRISEOFULVIN</vt:lpstr>
      <vt:lpstr>  FLUCYTOSINE </vt:lpstr>
      <vt:lpstr>General side effects</vt:lpstr>
      <vt:lpstr>General adverse effects</vt:lpstr>
      <vt:lpstr>General precaution</vt:lpstr>
      <vt:lpstr>Drug interaction</vt:lpstr>
      <vt:lpstr>Nursing consideration</vt:lpstr>
      <vt:lpstr>CONT’</vt:lpstr>
      <vt:lpstr>For topical application</vt:lpstr>
      <vt:lpstr>ANTI MALARIALS AND CYTOTOXICS</vt:lpstr>
      <vt:lpstr>Assignment </vt:lpstr>
      <vt:lpstr>ANTIMALARIALS</vt:lpstr>
      <vt:lpstr>Drug classification of antimalarials</vt:lpstr>
      <vt:lpstr>PowerPoint Presentation</vt:lpstr>
      <vt:lpstr>DRUGS USED TO TREAT THE ACUTE ATTACK</vt:lpstr>
      <vt:lpstr>QUININE</vt:lpstr>
      <vt:lpstr>Unwanted Effects </vt:lpstr>
      <vt:lpstr>CONT’</vt:lpstr>
      <vt:lpstr>Unwanted effects cont’ Severe hypotension - follow too-rapid intravenous infusions of quinine or quinidine.  </vt:lpstr>
      <vt:lpstr>Precaution</vt:lpstr>
      <vt:lpstr>Nursing consideration </vt:lpstr>
      <vt:lpstr>MEFLOQUINE HYDROCHLORIDE</vt:lpstr>
      <vt:lpstr>PowerPoint Presentation</vt:lpstr>
      <vt:lpstr>Contraindications &amp; Cautions </vt:lpstr>
      <vt:lpstr>CHLOROQUINE</vt:lpstr>
      <vt:lpstr>PowerPoint Presentation</vt:lpstr>
      <vt:lpstr>PowerPoint Presentation</vt:lpstr>
      <vt:lpstr>Contraindications</vt:lpstr>
      <vt:lpstr>DRUGS THAT EFFECT A RADICAL CURE </vt:lpstr>
      <vt:lpstr>PowerPoint Presentation</vt:lpstr>
      <vt:lpstr>Clinical Uses </vt:lpstr>
      <vt:lpstr>Adverse Effects</vt:lpstr>
      <vt:lpstr>Contraindications &amp; Cautions </vt:lpstr>
      <vt:lpstr>ANTIBIOTICS USED IN MALARIA TREATMENT  </vt:lpstr>
      <vt:lpstr>ARTEMISININ &amp; ITS DERIVATIVES </vt:lpstr>
      <vt:lpstr>Artemether / lumefantrine (coartem) </vt:lpstr>
      <vt:lpstr>PowerPoint Presentation</vt:lpstr>
      <vt:lpstr>PowerPoint Presentation</vt:lpstr>
      <vt:lpstr>CYTOTOXIC DRUGS (ANTINEOPLASTICS)</vt:lpstr>
      <vt:lpstr>Ctied </vt:lpstr>
      <vt:lpstr>Ctied </vt:lpstr>
      <vt:lpstr>Ctied </vt:lpstr>
      <vt:lpstr>         ANTITUBERCULOTICS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ANALGESICS</vt:lpstr>
      <vt:lpstr>ANALGESICS </vt:lpstr>
      <vt:lpstr>Cont..</vt:lpstr>
      <vt:lpstr>Opioids:  Mode of Action</vt:lpstr>
      <vt:lpstr>Mechanism of action  </vt:lpstr>
      <vt:lpstr>Cont..</vt:lpstr>
      <vt:lpstr>Pharmacokinetic </vt:lpstr>
      <vt:lpstr>Indications</vt:lpstr>
      <vt:lpstr>FFECTS OF OPIOID USE </vt:lpstr>
      <vt:lpstr>CNS stimulant effects </vt:lpstr>
      <vt:lpstr>Peripheral effects </vt:lpstr>
      <vt:lpstr>Cont..</vt:lpstr>
      <vt:lpstr>Adverse effects </vt:lpstr>
      <vt:lpstr>Narcotic Opioids  Morphine</vt:lpstr>
      <vt:lpstr>Ctied </vt:lpstr>
      <vt:lpstr>Ctied </vt:lpstr>
      <vt:lpstr>Ctied </vt:lpstr>
      <vt:lpstr>Ctied </vt:lpstr>
      <vt:lpstr>PETHIDINE  (MEPERIDINE)</vt:lpstr>
      <vt:lpstr>Ctied </vt:lpstr>
      <vt:lpstr>CODEINE (DF 118:  Dihydrocodeine)</vt:lpstr>
      <vt:lpstr>Ctied </vt:lpstr>
      <vt:lpstr>Non-Opioid Analgesics ASA (Aspirin: Acetyl Salicylic Acid)</vt:lpstr>
      <vt:lpstr>Ctied </vt:lpstr>
      <vt:lpstr>Ctied </vt:lpstr>
      <vt:lpstr>PARACETAMOL(acetaminophen, Panadol)</vt:lpstr>
      <vt:lpstr>Ctied </vt:lpstr>
      <vt:lpstr>Ctied </vt:lpstr>
      <vt:lpstr>Mefenamic acid (ponstan)</vt:lpstr>
      <vt:lpstr>Combination Drugs</vt:lpstr>
      <vt:lpstr>Non-Steroidal Anti-Inflammatory Drugs:  NSAIDs</vt:lpstr>
      <vt:lpstr>Ctied </vt:lpstr>
      <vt:lpstr>Major NSAIDS:  IBUPROFEN</vt:lpstr>
      <vt:lpstr>Ctied </vt:lpstr>
      <vt:lpstr>INDOMETHACIN</vt:lpstr>
      <vt:lpstr>DICLOFENAC</vt:lpstr>
      <vt:lpstr>ANTIHISTAMINES AND STEROIDS</vt:lpstr>
      <vt:lpstr>ANTIHISTAMINES</vt:lpstr>
      <vt:lpstr>Classification</vt:lpstr>
      <vt:lpstr>Ctied </vt:lpstr>
      <vt:lpstr>PowerPoint Presentation</vt:lpstr>
      <vt:lpstr>PowerPoint Presentation</vt:lpstr>
      <vt:lpstr>PowerPoint Presentation</vt:lpstr>
      <vt:lpstr>PowerPoint Presentation</vt:lpstr>
      <vt:lpstr>PowerPoint Presentation</vt:lpstr>
      <vt:lpstr>STEROIDS </vt:lpstr>
      <vt:lpstr>GLUCOCORTICOIDS/CORTICOSTEROID DRUGS</vt:lpstr>
      <vt:lpstr>MOA</vt:lpstr>
      <vt:lpstr>Pharmacokinetics</vt:lpstr>
      <vt:lpstr>Indications</vt:lpstr>
      <vt:lpstr>CONT’</vt:lpstr>
      <vt:lpstr>CONT’</vt:lpstr>
      <vt:lpstr>Unwanted effects</vt:lpstr>
      <vt:lpstr>CONT’</vt:lpstr>
      <vt:lpstr>Nursing considerations</vt:lpstr>
      <vt:lpstr>Cont’</vt:lpstr>
      <vt:lpstr>BRONCHODILATORS AND ANTICOAGULANTS</vt:lpstr>
      <vt:lpstr>BRONCHODILATORS</vt:lpstr>
      <vt:lpstr>Ctied </vt:lpstr>
      <vt:lpstr>Indications</vt:lpstr>
      <vt:lpstr>Contraindication</vt:lpstr>
      <vt:lpstr>Side effects</vt:lpstr>
      <vt:lpstr>Nursing consideration</vt:lpstr>
      <vt:lpstr>Ctied </vt:lpstr>
      <vt:lpstr>Bronchodilators:  Inhalers</vt:lpstr>
      <vt:lpstr>Bronchodilators:  Oral</vt:lpstr>
      <vt:lpstr>IPRATROPIUM (Atrovent)</vt:lpstr>
      <vt:lpstr>Ctied </vt:lpstr>
      <vt:lpstr>METHYLXANTHINES</vt:lpstr>
      <vt:lpstr>METHYLXANTHINES:  Pharmacokinetics</vt:lpstr>
      <vt:lpstr>Theophylline</vt:lpstr>
      <vt:lpstr>FRANOL</vt:lpstr>
      <vt:lpstr>Ctied </vt:lpstr>
      <vt:lpstr>COAGULANTS</vt:lpstr>
      <vt:lpstr>VITAMIN K</vt:lpstr>
      <vt:lpstr>Indications</vt:lpstr>
      <vt:lpstr>CONT’</vt:lpstr>
      <vt:lpstr>ANTICOAGULANTS</vt:lpstr>
      <vt:lpstr>Examples</vt:lpstr>
      <vt:lpstr>Parenteral Anticoagulants</vt:lpstr>
      <vt:lpstr>Indications</vt:lpstr>
      <vt:lpstr>Drug interactions</vt:lpstr>
      <vt:lpstr>Oral anticoagulants</vt:lpstr>
      <vt:lpstr>Indications</vt:lpstr>
      <vt:lpstr>Side effects</vt:lpstr>
      <vt:lpstr>Drug interactions</vt:lpstr>
      <vt:lpstr>Precaution</vt:lpstr>
      <vt:lpstr>Nursing consideration</vt:lpstr>
      <vt:lpstr>Teach pt:-</vt:lpstr>
      <vt:lpstr>USE IN PREGNANCYpg 94 </vt:lpstr>
      <vt:lpstr>Haemoglobin Formation</vt:lpstr>
      <vt:lpstr>FERROUS SULFATE</vt:lpstr>
      <vt:lpstr>Vitamin B-12 </vt:lpstr>
      <vt:lpstr>Folic Acid </vt:lpstr>
      <vt:lpstr>Nursing Considerations</vt:lpstr>
      <vt:lpstr>DIURETICS</vt:lpstr>
      <vt:lpstr>DIURETICS</vt:lpstr>
      <vt:lpstr>Thiazide Diuretics (Most widely prescribed)</vt:lpstr>
      <vt:lpstr>Pharmacodynamic</vt:lpstr>
      <vt:lpstr>PowerPoint Presentation</vt:lpstr>
      <vt:lpstr>Side effects </vt:lpstr>
      <vt:lpstr>Side effects cont’</vt:lpstr>
      <vt:lpstr>Contraindication </vt:lpstr>
      <vt:lpstr>Nursing consideration</vt:lpstr>
      <vt:lpstr>Ctied </vt:lpstr>
      <vt:lpstr>High ceiling /Loop Diuretics (Most efficient)</vt:lpstr>
      <vt:lpstr>Ctied </vt:lpstr>
      <vt:lpstr>Indications</vt:lpstr>
      <vt:lpstr>Side effects</vt:lpstr>
      <vt:lpstr>Precaution </vt:lpstr>
      <vt:lpstr>Nursing considerations</vt:lpstr>
      <vt:lpstr>Ctied </vt:lpstr>
      <vt:lpstr>PowerPoint Presentation</vt:lpstr>
      <vt:lpstr>Potassium sparing</vt:lpstr>
      <vt:lpstr>PowerPoint Presentation</vt:lpstr>
      <vt:lpstr>PowerPoint Presentation</vt:lpstr>
      <vt:lpstr>Precaution </vt:lpstr>
      <vt:lpstr>PowerPoint Presentation</vt:lpstr>
      <vt:lpstr>PowerPoint Presentation</vt:lpstr>
      <vt:lpstr>Osmotic Diuretics</vt:lpstr>
      <vt:lpstr>PowerPoint Presentation</vt:lpstr>
      <vt:lpstr>PowerPoint Presentation</vt:lpstr>
      <vt:lpstr>PowerPoint Presentation</vt:lpstr>
      <vt:lpstr>Carbonic Anhydrase Inhibitors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 1</dc:title>
  <dc:creator>Pechoka Sanders</dc:creator>
  <cp:lastModifiedBy>Pechoka Sanders</cp:lastModifiedBy>
  <cp:revision>2</cp:revision>
  <dcterms:created xsi:type="dcterms:W3CDTF">2020-10-05T16:46:13Z</dcterms:created>
  <dcterms:modified xsi:type="dcterms:W3CDTF">2020-10-05T16:55:16Z</dcterms:modified>
</cp:coreProperties>
</file>