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C853A-A760-46B2-B965-E7929E858395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756AD-BF3C-4556-8642-BAAF4B190B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389D0-4FC8-41CB-91CB-8A0BCBD3EB8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9495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C3656-E3F6-4B77-9846-0C0CC90C7C1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D9A7-3C05-49C6-A8BD-B25CB331C8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ninecooks.typepad.com/photos/uncategorized/buttermilk.jpg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Drug dosage forms</a:t>
            </a:r>
            <a:endParaRPr lang="en-US" dirty="0"/>
          </a:p>
        </p:txBody>
      </p:sp>
      <p:pic>
        <p:nvPicPr>
          <p:cNvPr id="4" name="Picture 70" descr="aeroso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36928"/>
            <a:ext cx="80467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7" descr="See full 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D1DDD3"/>
              </a:clrFrom>
              <a:clrTo>
                <a:srgbClr val="D1DDD3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1143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8" descr="fairlovely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D4ACAA"/>
              </a:clrFrom>
              <a:clrTo>
                <a:srgbClr val="D4ACAA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58720"/>
            <a:ext cx="1295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6" descr="Paracetamol_Tablet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914400"/>
            <a:ext cx="20955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4" descr="titel_non_pareil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057400"/>
            <a:ext cx="14097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3" descr="injec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657600"/>
            <a:ext cx="14478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4850" y="5067300"/>
            <a:ext cx="11747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9" descr="water_with_lem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795" y="5535020"/>
            <a:ext cx="1295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1824607" y="2272849"/>
            <a:ext cx="1346200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 eaLnBrk="1" hangingPunct="1"/>
            <a:r>
              <a:rPr lang="en-US" sz="2400" dirty="0">
                <a:solidFill>
                  <a:schemeClr val="tx1"/>
                </a:solidFill>
              </a:rPr>
              <a:t>Aerosol</a:t>
            </a:r>
          </a:p>
        </p:txBody>
      </p:sp>
      <p:sp>
        <p:nvSpPr>
          <p:cNvPr id="13" name="Text Box 54"/>
          <p:cNvSpPr txBox="1">
            <a:spLocks noChangeArrowheads="1"/>
          </p:cNvSpPr>
          <p:nvPr/>
        </p:nvSpPr>
        <p:spPr bwMode="auto">
          <a:xfrm>
            <a:off x="3810000" y="2222309"/>
            <a:ext cx="1317625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chemeClr val="tx1"/>
                </a:solidFill>
              </a:rPr>
              <a:t>Tablets</a:t>
            </a:r>
          </a:p>
        </p:txBody>
      </p:sp>
      <p:sp>
        <p:nvSpPr>
          <p:cNvPr id="14" name="Text Box 55"/>
          <p:cNvSpPr txBox="1">
            <a:spLocks noChangeArrowheads="1"/>
          </p:cNvSpPr>
          <p:nvPr/>
        </p:nvSpPr>
        <p:spPr bwMode="auto">
          <a:xfrm>
            <a:off x="5746845" y="2459011"/>
            <a:ext cx="1416050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chemeClr val="tx1"/>
                </a:solidFill>
              </a:rPr>
              <a:t>Capsule</a:t>
            </a:r>
          </a:p>
        </p:txBody>
      </p:sp>
      <p:sp>
        <p:nvSpPr>
          <p:cNvPr id="15" name="Text Box 56"/>
          <p:cNvSpPr txBox="1">
            <a:spLocks noChangeArrowheads="1"/>
          </p:cNvSpPr>
          <p:nvPr/>
        </p:nvSpPr>
        <p:spPr bwMode="auto">
          <a:xfrm>
            <a:off x="6096000" y="3886200"/>
            <a:ext cx="1563688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chemeClr val="tx1"/>
                </a:solidFill>
              </a:rPr>
              <a:t>Injection</a:t>
            </a:r>
          </a:p>
        </p:txBody>
      </p:sp>
      <p:sp>
        <p:nvSpPr>
          <p:cNvPr id="16" name="Text Box 57"/>
          <p:cNvSpPr txBox="1">
            <a:spLocks noChangeArrowheads="1"/>
          </p:cNvSpPr>
          <p:nvPr/>
        </p:nvSpPr>
        <p:spPr bwMode="auto">
          <a:xfrm>
            <a:off x="5725413" y="5330730"/>
            <a:ext cx="1458913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 eaLnBrk="1" hangingPunct="1"/>
            <a:r>
              <a:rPr lang="en-US" sz="2400" dirty="0">
                <a:solidFill>
                  <a:schemeClr val="tx1"/>
                </a:solidFill>
              </a:rPr>
              <a:t>Infusion</a:t>
            </a:r>
          </a:p>
        </p:txBody>
      </p:sp>
      <p:sp>
        <p:nvSpPr>
          <p:cNvPr id="17" name="Text Box 58"/>
          <p:cNvSpPr txBox="1">
            <a:spLocks noChangeArrowheads="1"/>
          </p:cNvSpPr>
          <p:nvPr/>
        </p:nvSpPr>
        <p:spPr bwMode="auto">
          <a:xfrm>
            <a:off x="3364018" y="5009510"/>
            <a:ext cx="1468438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chemeClr val="tx1"/>
                </a:solidFill>
              </a:rPr>
              <a:t>Solution</a:t>
            </a:r>
          </a:p>
        </p:txBody>
      </p:sp>
      <p:sp>
        <p:nvSpPr>
          <p:cNvPr id="18" name="Text Box 60"/>
          <p:cNvSpPr txBox="1">
            <a:spLocks noChangeArrowheads="1"/>
          </p:cNvSpPr>
          <p:nvPr/>
        </p:nvSpPr>
        <p:spPr bwMode="auto">
          <a:xfrm>
            <a:off x="1804254" y="5201076"/>
            <a:ext cx="1216025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chemeClr val="tx1"/>
                </a:solidFill>
              </a:rPr>
              <a:t>Cream</a:t>
            </a:r>
          </a:p>
        </p:txBody>
      </p:sp>
      <p:sp>
        <p:nvSpPr>
          <p:cNvPr id="19" name="Text Box 59"/>
          <p:cNvSpPr txBox="1">
            <a:spLocks noChangeArrowheads="1"/>
          </p:cNvSpPr>
          <p:nvPr/>
        </p:nvSpPr>
        <p:spPr bwMode="auto">
          <a:xfrm>
            <a:off x="1633538" y="4010025"/>
            <a:ext cx="1960562" cy="485775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 eaLnBrk="1" hangingPunct="1"/>
            <a:r>
              <a:rPr lang="en-US" sz="2400">
                <a:solidFill>
                  <a:schemeClr val="tx1"/>
                </a:solidFill>
              </a:rPr>
              <a:t>Suspension</a:t>
            </a:r>
          </a:p>
        </p:txBody>
      </p:sp>
    </p:spTree>
    <p:extLst>
      <p:ext uri="{BB962C8B-B14F-4D97-AF65-F5344CB8AC3E}">
        <p14:creationId xmlns="" xmlns:p14="http://schemas.microsoft.com/office/powerpoint/2010/main" val="276425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Routes of drug administration</a:t>
            </a:r>
            <a:endParaRPr lang="en-US" dirty="0"/>
          </a:p>
        </p:txBody>
      </p:sp>
      <p:sp>
        <p:nvSpPr>
          <p:cNvPr id="4" name="Line 5"/>
          <p:cNvSpPr>
            <a:spLocks noGrp="1" noChangeShapeType="1"/>
          </p:cNvSpPr>
          <p:nvPr>
            <p:ph idx="1"/>
          </p:nvPr>
        </p:nvSpPr>
        <p:spPr bwMode="auto">
          <a:xfrm>
            <a:off x="533400" y="2209800"/>
            <a:ext cx="80010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33400" y="22098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191000" y="1962434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1"/>
          </p:cNvCxnSpPr>
          <p:nvPr/>
        </p:nvCxnSpPr>
        <p:spPr>
          <a:xfrm>
            <a:off x="8534400" y="22860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93700" y="3063875"/>
            <a:ext cx="1981200" cy="557213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/>
            <a:r>
              <a:rPr lang="en-US" sz="2800" b="1" dirty="0">
                <a:solidFill>
                  <a:srgbClr val="FF0000"/>
                </a:solidFill>
              </a:rPr>
              <a:t>Enteral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124201" y="2987675"/>
            <a:ext cx="2743199" cy="954107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/>
            <a:r>
              <a:rPr lang="en-US" sz="2800" b="1">
                <a:solidFill>
                  <a:srgbClr val="FF0000"/>
                </a:solidFill>
              </a:rPr>
              <a:t>Parenteral (injectable)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946710" y="3309610"/>
            <a:ext cx="2209800" cy="52322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FF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/>
            <a:r>
              <a:rPr lang="en-US" sz="2800" b="1">
                <a:solidFill>
                  <a:srgbClr val="FF0000"/>
                </a:solidFill>
              </a:rPr>
              <a:t>Topical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28600" y="4054475"/>
            <a:ext cx="26400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>
              <a:buFontTx/>
              <a:buAutoNum type="arabicPeriod"/>
            </a:pPr>
            <a:r>
              <a:rPr lang="en-US" b="1">
                <a:solidFill>
                  <a:srgbClr val="0033CC"/>
                </a:solidFill>
              </a:rPr>
              <a:t>Oral</a:t>
            </a:r>
          </a:p>
          <a:p>
            <a:pPr algn="l">
              <a:buFontTx/>
              <a:buAutoNum type="arabicPeriod"/>
            </a:pPr>
            <a:r>
              <a:rPr lang="en-US" b="1">
                <a:solidFill>
                  <a:srgbClr val="0033CC"/>
                </a:solidFill>
              </a:rPr>
              <a:t>Sublingual</a:t>
            </a:r>
          </a:p>
          <a:p>
            <a:pPr algn="l">
              <a:buFontTx/>
              <a:buAutoNum type="arabicPeriod"/>
            </a:pPr>
            <a:r>
              <a:rPr lang="en-US" b="1">
                <a:solidFill>
                  <a:srgbClr val="0033CC"/>
                </a:solidFill>
              </a:rPr>
              <a:t>Rectal</a:t>
            </a:r>
            <a:endParaRPr lang="en-US">
              <a:solidFill>
                <a:srgbClr val="0033CC"/>
              </a:solidFill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2703513" y="4130675"/>
            <a:ext cx="3176587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b="1" dirty="0">
                <a:solidFill>
                  <a:srgbClr val="0033CC"/>
                </a:solidFill>
              </a:rPr>
              <a:t>  </a:t>
            </a:r>
            <a:r>
              <a:rPr lang="en-US" b="1" dirty="0" smtClean="0">
                <a:solidFill>
                  <a:srgbClr val="0033CC"/>
                </a:solidFill>
              </a:rPr>
              <a:t> 1</a:t>
            </a:r>
            <a:r>
              <a:rPr lang="en-US" b="1" dirty="0">
                <a:solidFill>
                  <a:srgbClr val="0033CC"/>
                </a:solidFill>
              </a:rPr>
              <a:t>. Intravenous</a:t>
            </a:r>
          </a:p>
          <a:p>
            <a:r>
              <a:rPr lang="en-US" b="1" dirty="0">
                <a:solidFill>
                  <a:srgbClr val="0033CC"/>
                </a:solidFill>
              </a:rPr>
              <a:t>   </a:t>
            </a:r>
            <a:r>
              <a:rPr lang="en-US" b="1" dirty="0" smtClean="0">
                <a:solidFill>
                  <a:srgbClr val="0033CC"/>
                </a:solidFill>
              </a:rPr>
              <a:t>2</a:t>
            </a:r>
            <a:r>
              <a:rPr lang="en-US" b="1" dirty="0">
                <a:solidFill>
                  <a:srgbClr val="0033CC"/>
                </a:solidFill>
              </a:rPr>
              <a:t>. Intramuscular</a:t>
            </a:r>
          </a:p>
          <a:p>
            <a:r>
              <a:rPr lang="en-US" sz="1800" b="1" dirty="0">
                <a:solidFill>
                  <a:srgbClr val="0033CC"/>
                </a:solidFill>
              </a:rPr>
              <a:t>   </a:t>
            </a:r>
            <a:r>
              <a:rPr lang="en-US" sz="1800" b="1" dirty="0" smtClean="0">
                <a:solidFill>
                  <a:srgbClr val="0033CC"/>
                </a:solidFill>
              </a:rPr>
              <a:t>3</a:t>
            </a:r>
            <a:r>
              <a:rPr lang="en-US" sz="1800" b="1" dirty="0">
                <a:solidFill>
                  <a:srgbClr val="0033CC"/>
                </a:solidFill>
              </a:rPr>
              <a:t>. </a:t>
            </a:r>
            <a:r>
              <a:rPr lang="en-US" b="1" dirty="0">
                <a:solidFill>
                  <a:srgbClr val="0033CC"/>
                </a:solidFill>
              </a:rPr>
              <a:t>Subcutaneous                 </a:t>
            </a:r>
            <a:r>
              <a:rPr lang="en-US" sz="2800" b="1" dirty="0">
                <a:solidFill>
                  <a:srgbClr val="0033CC"/>
                </a:solidFill>
              </a:rPr>
              <a:t> </a:t>
            </a:r>
            <a:r>
              <a:rPr lang="en-US" sz="2800" dirty="0">
                <a:solidFill>
                  <a:srgbClr val="0033CC"/>
                </a:solidFill>
              </a:rPr>
              <a:t>     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6477000" y="4054475"/>
            <a:ext cx="25003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l">
              <a:buFontTx/>
              <a:buAutoNum type="arabicPeriod"/>
            </a:pPr>
            <a:r>
              <a:rPr lang="en-US" b="1" dirty="0">
                <a:solidFill>
                  <a:srgbClr val="0033CC"/>
                </a:solidFill>
              </a:rPr>
              <a:t>Intranasal</a:t>
            </a:r>
          </a:p>
          <a:p>
            <a:pPr algn="l">
              <a:buFontTx/>
              <a:buAutoNum type="arabicPeriod"/>
            </a:pPr>
            <a:r>
              <a:rPr lang="en-US" b="1" dirty="0">
                <a:solidFill>
                  <a:srgbClr val="0033CC"/>
                </a:solidFill>
              </a:rPr>
              <a:t>Inhalation</a:t>
            </a:r>
          </a:p>
          <a:p>
            <a:pPr algn="l">
              <a:buFontTx/>
              <a:buAutoNum type="arabicPeriod"/>
            </a:pPr>
            <a:r>
              <a:rPr lang="en-US" b="1" dirty="0" err="1">
                <a:solidFill>
                  <a:srgbClr val="0033CC"/>
                </a:solidFill>
              </a:rPr>
              <a:t>Intravaginal</a:t>
            </a:r>
            <a:r>
              <a:rPr lang="en-US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2290763" y="153035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2800" b="1" dirty="0">
                <a:solidFill>
                  <a:srgbClr val="0033CC"/>
                </a:solidFill>
              </a:rPr>
              <a:t>How the drug is given</a:t>
            </a:r>
            <a:endParaRPr lang="en-US" sz="28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1418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646" y="228600"/>
            <a:ext cx="8229600" cy="715962"/>
          </a:xfrm>
        </p:spPr>
        <p:txBody>
          <a:bodyPr>
            <a:noAutofit/>
          </a:bodyPr>
          <a:lstStyle/>
          <a:p>
            <a:r>
              <a:rPr lang="en-US" sz="2400" dirty="0" smtClean="0"/>
              <a:t>Advantages and disadvantages of various routes of drug administration</a:t>
            </a:r>
            <a:endParaRPr lang="en-US" sz="2400" dirty="0"/>
          </a:p>
        </p:txBody>
      </p:sp>
      <p:sp>
        <p:nvSpPr>
          <p:cNvPr id="8" name="Text Box 6"/>
          <p:cNvSpPr txBox="1">
            <a:spLocks noGrp="1" noChangeArrowheads="1"/>
          </p:cNvSpPr>
          <p:nvPr>
            <p:ph idx="1"/>
          </p:nvPr>
        </p:nvSpPr>
        <p:spPr bwMode="auto">
          <a:xfrm>
            <a:off x="568090" y="990600"/>
            <a:ext cx="55029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lvl="6"/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BIOAVAILABILITY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332404" y="1314586"/>
            <a:ext cx="2524089" cy="46166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400" b="1" dirty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en-US" sz="1800" b="1" dirty="0">
                <a:solidFill>
                  <a:srgbClr val="A50021"/>
                </a:solidFill>
                <a:latin typeface="Times New Roman" pitchFamily="18" charset="0"/>
              </a:rPr>
              <a:t>IV &gt; IM = SC &gt; ORAL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336132" y="1791888"/>
            <a:ext cx="25384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ONSET OF ACTION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388116" y="2191998"/>
            <a:ext cx="2486467" cy="46166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400" b="1" dirty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en-US" sz="1800" b="1" dirty="0">
                <a:solidFill>
                  <a:srgbClr val="A50021"/>
                </a:solidFill>
                <a:latin typeface="Times New Roman" pitchFamily="18" charset="0"/>
              </a:rPr>
              <a:t>IV &gt; IM &gt; SC &gt; Oral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256767" y="2685507"/>
            <a:ext cx="31331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PATIENT COMPLIANCE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3388116" y="3085617"/>
            <a:ext cx="2486468" cy="52322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 dirty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en-US" sz="1800" b="1" dirty="0">
                <a:solidFill>
                  <a:srgbClr val="A50021"/>
                </a:solidFill>
                <a:latin typeface="Times New Roman" pitchFamily="18" charset="0"/>
              </a:rPr>
              <a:t>Oral &gt; SC &gt; IM &gt; IV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26242" y="1272775"/>
            <a:ext cx="2930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3333FF"/>
                </a:solidFill>
                <a:latin typeface="Times New Roman" pitchFamily="18" charset="0"/>
              </a:rPr>
              <a:t>High and Reliable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167662" y="1303731"/>
            <a:ext cx="290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400" b="1">
                <a:solidFill>
                  <a:srgbClr val="FF00FF"/>
                </a:solidFill>
                <a:latin typeface="Times New Roman" pitchFamily="18" charset="0"/>
              </a:rPr>
              <a:t>Low &amp;/or Variable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879485" y="2085956"/>
            <a:ext cx="18240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3333FF"/>
                </a:solidFill>
                <a:latin typeface="Times New Roman" pitchFamily="18" charset="0"/>
              </a:rPr>
              <a:t>Immediate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368993" y="3097342"/>
            <a:ext cx="9350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</a:rPr>
              <a:t>High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250189" y="2134550"/>
            <a:ext cx="1408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FF00FF"/>
                </a:solidFill>
                <a:latin typeface="Times New Roman" pitchFamily="18" charset="0"/>
              </a:rPr>
              <a:t>Delayed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6924603" y="3097342"/>
            <a:ext cx="855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FF00FF"/>
                </a:solidFill>
                <a:latin typeface="Times New Roman" pitchFamily="18" charset="0"/>
              </a:rPr>
              <a:t>Low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3837730" y="3639129"/>
            <a:ext cx="11993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SAFETY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400940" y="4039239"/>
            <a:ext cx="2473644" cy="46166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400" b="1" dirty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en-US" sz="1800" b="1" dirty="0">
                <a:solidFill>
                  <a:srgbClr val="A50021"/>
                </a:solidFill>
                <a:latin typeface="Times New Roman" pitchFamily="18" charset="0"/>
              </a:rPr>
              <a:t>Oral &gt; SC &gt; IM &gt; IV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3499524" y="4558913"/>
            <a:ext cx="21130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CONVENIENCE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400939" y="4959023"/>
            <a:ext cx="2473643" cy="46166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400" b="1" dirty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en-US" sz="1800" b="1" dirty="0">
                <a:solidFill>
                  <a:srgbClr val="A50021"/>
                </a:solidFill>
                <a:latin typeface="Times New Roman" pitchFamily="18" charset="0"/>
              </a:rPr>
              <a:t>Oral &gt; SC &gt; IM &gt; IV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934170" y="5435070"/>
            <a:ext cx="883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COST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3332404" y="5887626"/>
            <a:ext cx="2542180" cy="46166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400" b="1" dirty="0">
                <a:solidFill>
                  <a:srgbClr val="A50021"/>
                </a:solidFill>
                <a:latin typeface="Times New Roman" pitchFamily="18" charset="0"/>
              </a:rPr>
              <a:t> </a:t>
            </a:r>
            <a:r>
              <a:rPr lang="en-US" sz="1800" b="1" dirty="0">
                <a:solidFill>
                  <a:srgbClr val="A50021"/>
                </a:solidFill>
                <a:latin typeface="Times New Roman" pitchFamily="18" charset="0"/>
              </a:rPr>
              <a:t>IV &gt; IM &gt; SC &gt; ORAL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1524000" y="3973891"/>
            <a:ext cx="9350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3333FF"/>
                </a:solidFill>
                <a:latin typeface="Times New Roman" pitchFamily="18" charset="0"/>
              </a:rPr>
              <a:t>High</a:t>
            </a: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1586706" y="4930298"/>
            <a:ext cx="941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3333FF"/>
                </a:solidFill>
                <a:latin typeface="Times New Roman" pitchFamily="18" charset="0"/>
              </a:rPr>
              <a:t>High</a:t>
            </a: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1762135" y="5887626"/>
            <a:ext cx="941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>
                <a:solidFill>
                  <a:srgbClr val="3333FF"/>
                </a:solidFill>
                <a:latin typeface="Times New Roman" pitchFamily="18" charset="0"/>
              </a:rPr>
              <a:t>High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6959719" y="3973890"/>
            <a:ext cx="855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</a:rPr>
              <a:t>Low</a:t>
            </a: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7194774" y="4959023"/>
            <a:ext cx="855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</a:rPr>
              <a:t>Low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7352434" y="5899371"/>
            <a:ext cx="855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</a:rPr>
              <a:t>Low</a:t>
            </a:r>
          </a:p>
        </p:txBody>
      </p:sp>
    </p:spTree>
    <p:extLst>
      <p:ext uri="{BB962C8B-B14F-4D97-AF65-F5344CB8AC3E}">
        <p14:creationId xmlns="" xmlns:p14="http://schemas.microsoft.com/office/powerpoint/2010/main" val="402662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PHARMACOKINETICS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867400"/>
          </a:xfrm>
        </p:spPr>
        <p:txBody>
          <a:bodyPr>
            <a:normAutofit fontScale="92500" lnSpcReduction="20000"/>
          </a:bodyPr>
          <a:lstStyle/>
          <a:p>
            <a:pPr marL="91440" indent="-393700" algn="just">
              <a:lnSpc>
                <a:spcPct val="120000"/>
              </a:lnSpc>
              <a:spcBef>
                <a:spcPts val="0"/>
              </a:spcBef>
              <a:buFontTx/>
              <a:buChar char="•"/>
            </a:pPr>
            <a:r>
              <a:rPr kumimoji="1" lang="en-US" dirty="0">
                <a:solidFill>
                  <a:srgbClr val="0033CC"/>
                </a:solidFill>
              </a:rPr>
              <a:t>The study of </a:t>
            </a:r>
            <a:r>
              <a:rPr kumimoji="1" lang="en-US" dirty="0">
                <a:solidFill>
                  <a:srgbClr val="FF0000"/>
                </a:solidFill>
              </a:rPr>
              <a:t>what the body does to the drug</a:t>
            </a:r>
          </a:p>
          <a:p>
            <a:pPr marL="91440" indent="-393700" algn="just">
              <a:lnSpc>
                <a:spcPct val="120000"/>
              </a:lnSpc>
              <a:spcBef>
                <a:spcPts val="0"/>
              </a:spcBef>
              <a:buFontTx/>
              <a:buChar char="•"/>
            </a:pPr>
            <a:r>
              <a:rPr kumimoji="1" lang="en-US" dirty="0">
                <a:solidFill>
                  <a:srgbClr val="0033CC"/>
                </a:solidFill>
              </a:rPr>
              <a:t>It  is the study  of </a:t>
            </a:r>
            <a:r>
              <a:rPr kumimoji="1" lang="en-US" dirty="0">
                <a:solidFill>
                  <a:srgbClr val="008000"/>
                </a:solidFill>
              </a:rPr>
              <a:t>absorption</a:t>
            </a:r>
            <a:r>
              <a:rPr kumimoji="1" lang="en-US" dirty="0">
                <a:solidFill>
                  <a:srgbClr val="A50021"/>
                </a:solidFill>
              </a:rPr>
              <a:t>, distribution</a:t>
            </a:r>
            <a:r>
              <a:rPr kumimoji="1" lang="en-US" dirty="0">
                <a:solidFill>
                  <a:srgbClr val="0033CC"/>
                </a:solidFill>
              </a:rPr>
              <a:t>, </a:t>
            </a:r>
            <a:r>
              <a:rPr kumimoji="1" lang="en-US" dirty="0">
                <a:solidFill>
                  <a:srgbClr val="A50021"/>
                </a:solidFill>
              </a:rPr>
              <a:t>metabolism</a:t>
            </a:r>
            <a:r>
              <a:rPr kumimoji="1" lang="en-US" dirty="0">
                <a:solidFill>
                  <a:srgbClr val="0033CC"/>
                </a:solidFill>
              </a:rPr>
              <a:t>  and </a:t>
            </a:r>
            <a:r>
              <a:rPr kumimoji="1" lang="en-US" dirty="0">
                <a:solidFill>
                  <a:srgbClr val="FF00FF"/>
                </a:solidFill>
              </a:rPr>
              <a:t>excretion</a:t>
            </a:r>
            <a:r>
              <a:rPr kumimoji="1" lang="en-US" dirty="0">
                <a:solidFill>
                  <a:srgbClr val="0033CC"/>
                </a:solidFill>
              </a:rPr>
              <a:t> </a:t>
            </a:r>
            <a:r>
              <a:rPr kumimoji="1" lang="en-US" b="1" u="sng" dirty="0">
                <a:solidFill>
                  <a:srgbClr val="0033CC"/>
                </a:solidFill>
              </a:rPr>
              <a:t>(ADME)</a:t>
            </a:r>
            <a:r>
              <a:rPr kumimoji="1" lang="en-US" dirty="0">
                <a:solidFill>
                  <a:srgbClr val="0033CC"/>
                </a:solidFill>
              </a:rPr>
              <a:t> of </a:t>
            </a:r>
            <a:r>
              <a:rPr kumimoji="1" lang="en-US" dirty="0" smtClean="0">
                <a:solidFill>
                  <a:srgbClr val="0033CC"/>
                </a:solidFill>
              </a:rPr>
              <a:t>drugs.</a:t>
            </a:r>
            <a:endParaRPr kumimoji="1" lang="en-US" dirty="0">
              <a:solidFill>
                <a:srgbClr val="0033CC"/>
              </a:solidFill>
            </a:endParaRPr>
          </a:p>
          <a:p>
            <a:pPr marL="91440" indent="-287338" algn="just" defTabSz="800100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4400" u="sng" dirty="0">
                <a:solidFill>
                  <a:srgbClr val="FF0000"/>
                </a:solidFill>
                <a:cs typeface="Arial" pitchFamily="34" charset="0"/>
              </a:rPr>
              <a:t>A</a:t>
            </a:r>
            <a:r>
              <a:rPr lang="en-US" sz="2800" u="sng" dirty="0">
                <a:solidFill>
                  <a:srgbClr val="FF0000"/>
                </a:solidFill>
                <a:cs typeface="Arial" pitchFamily="34" charset="0"/>
              </a:rPr>
              <a:t>bsorption</a:t>
            </a:r>
          </a:p>
          <a:p>
            <a:pPr marL="91440" lvl="1" indent="-211138" algn="just" defTabSz="800100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@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How the drug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is moved 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into blood stream from the site of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administration  (what affects absorption?)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 marL="91440" indent="-287338" algn="just" defTabSz="800100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u="sng" dirty="0">
                <a:solidFill>
                  <a:srgbClr val="3333FF"/>
                </a:solidFill>
                <a:cs typeface="Arial" pitchFamily="34" charset="0"/>
              </a:rPr>
              <a:t>D</a:t>
            </a:r>
            <a:r>
              <a:rPr lang="en-US" sz="2800" u="sng" dirty="0">
                <a:solidFill>
                  <a:srgbClr val="3333FF"/>
                </a:solidFill>
                <a:cs typeface="Arial" pitchFamily="34" charset="0"/>
              </a:rPr>
              <a:t>istribution</a:t>
            </a:r>
          </a:p>
          <a:p>
            <a:pPr marL="91440" lvl="1" indent="-211138" algn="just" defTabSz="800100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@"/>
            </a:pP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How 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much drug is moved to various  body   tissues / organs ? Depends on blood flow through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tissue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 marL="91440" indent="-287338" algn="just" defTabSz="800100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u="sng" dirty="0">
                <a:solidFill>
                  <a:srgbClr val="00FF00"/>
                </a:solidFill>
                <a:cs typeface="Arial" pitchFamily="34" charset="0"/>
              </a:rPr>
              <a:t>M</a:t>
            </a:r>
            <a:r>
              <a:rPr lang="en-US" sz="2800" u="sng" dirty="0">
                <a:solidFill>
                  <a:srgbClr val="00FF00"/>
                </a:solidFill>
                <a:cs typeface="Arial" pitchFamily="34" charset="0"/>
              </a:rPr>
              <a:t>etabolism</a:t>
            </a:r>
            <a:r>
              <a:rPr lang="en-US" sz="2400" u="sng" dirty="0">
                <a:solidFill>
                  <a:srgbClr val="000000"/>
                </a:solidFill>
                <a:cs typeface="Arial" pitchFamily="34" charset="0"/>
              </a:rPr>
              <a:t> </a:t>
            </a:r>
          </a:p>
          <a:p>
            <a:pPr marL="91440" lvl="1" indent="-211138" algn="just" defTabSz="800100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@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How  the  drug is  altered – broken down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?</a:t>
            </a:r>
            <a:endParaRPr lang="en-US" dirty="0">
              <a:solidFill>
                <a:srgbClr val="FF00FF"/>
              </a:solidFill>
              <a:cs typeface="Arial" pitchFamily="34" charset="0"/>
            </a:endParaRPr>
          </a:p>
          <a:p>
            <a:pPr marL="91440" indent="-287338" algn="just" defTabSz="800100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u="sng" dirty="0">
                <a:solidFill>
                  <a:srgbClr val="FF00FF"/>
                </a:solidFill>
                <a:cs typeface="Arial" pitchFamily="34" charset="0"/>
              </a:rPr>
              <a:t>E</a:t>
            </a:r>
            <a:r>
              <a:rPr lang="en-US" sz="2800" u="sng" dirty="0">
                <a:solidFill>
                  <a:srgbClr val="FF00FF"/>
                </a:solidFill>
                <a:cs typeface="Arial" pitchFamily="34" charset="0"/>
              </a:rPr>
              <a:t>xcretion</a:t>
            </a:r>
            <a:r>
              <a:rPr lang="en-US" sz="2800" u="sng" dirty="0">
                <a:solidFill>
                  <a:srgbClr val="000000"/>
                </a:solidFill>
                <a:cs typeface="Arial" pitchFamily="34" charset="0"/>
              </a:rPr>
              <a:t> </a:t>
            </a:r>
          </a:p>
          <a:p>
            <a:pPr marL="91440" lvl="1" indent="-211138" algn="just" defTabSz="800100">
              <a:lnSpc>
                <a:spcPct val="12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@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How much of the drug  is removed  from the  body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5741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bioavailability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533400" y="914400"/>
            <a:ext cx="8153400" cy="1902059"/>
          </a:xfrm>
          <a:prstGeom prst="rect">
            <a:avLst/>
          </a:prstGeom>
          <a:solidFill>
            <a:srgbClr val="FFFF9F"/>
          </a:solidFill>
          <a:ln w="38100">
            <a:solidFill>
              <a:srgbClr val="0033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4163" indent="-284163" algn="just">
              <a:buFontTx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Bioavailability </a:t>
            </a:r>
            <a:r>
              <a:rPr lang="en-US" sz="2800" dirty="0">
                <a:solidFill>
                  <a:srgbClr val="000000"/>
                </a:solidFill>
              </a:rPr>
              <a:t>is a fraction of administered dose of a drug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FF00FF"/>
                </a:solidFill>
              </a:rPr>
              <a:t>that reaches the systemic circulation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in the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A50021"/>
                </a:solidFill>
              </a:rPr>
              <a:t>unchanged form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284163" indent="-284163" algn="just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Bioavailability of IV route :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A50021"/>
                </a:solidFill>
              </a:rPr>
              <a:t>100 %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429000"/>
            <a:ext cx="434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2625" lvl="1" indent="-276225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Dosage forms</a:t>
            </a:r>
          </a:p>
          <a:p>
            <a:pPr marL="682625" lvl="1" indent="-276225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 Chemical form</a:t>
            </a:r>
          </a:p>
          <a:p>
            <a:pPr marL="682625" lvl="1" indent="-276225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 Dissolution &amp; Absorption of drug</a:t>
            </a:r>
          </a:p>
          <a:p>
            <a:pPr marL="682625" lvl="1" indent="-276225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 Route of administration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19600" y="3657600"/>
            <a:ext cx="4495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2625" lvl="1" indent="-276225" eaLnBrk="0" hangingPunct="0">
              <a:buFontTx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Presence of food/drugs in GI tract</a:t>
            </a:r>
            <a:endParaRPr lang="en-US" sz="2800" dirty="0">
              <a:solidFill>
                <a:srgbClr val="000000"/>
              </a:solidFill>
            </a:endParaRPr>
          </a:p>
          <a:p>
            <a:pPr marL="682625" lvl="1" indent="-276225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 First pass effect</a:t>
            </a:r>
          </a:p>
          <a:p>
            <a:pPr marL="682625" lvl="1" indent="-276225" eaLnBrk="0" hangingPunct="0">
              <a:buFontTx/>
              <a:buChar char="•"/>
            </a:pPr>
            <a:r>
              <a:rPr lang="en-GB" sz="2800" dirty="0">
                <a:solidFill>
                  <a:srgbClr val="000000"/>
                </a:solidFill>
              </a:rPr>
              <a:t> Extent of drug metabolism before reaching  systemic  circulation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3059668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FACTORS AFFECTING BIOAVAILABITY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122746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228600" y="838200"/>
            <a:ext cx="8610600" cy="5791200"/>
          </a:xfrm>
          <a:prstGeom prst="rect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normAutofit fontScale="92500"/>
          </a:bodyPr>
          <a:lstStyle/>
          <a:p>
            <a:pPr marL="287338" indent="-287338" defTabSz="800100">
              <a:lnSpc>
                <a:spcPct val="11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800" b="1" dirty="0">
                <a:solidFill>
                  <a:srgbClr val="FF00FF"/>
                </a:solidFill>
                <a:cs typeface="Arial" pitchFamily="34" charset="0"/>
              </a:rPr>
              <a:t>MEC (Minimum Effective Concentration):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   The </a:t>
            </a:r>
            <a:r>
              <a:rPr lang="en-US" sz="2800" b="1" dirty="0">
                <a:solidFill>
                  <a:srgbClr val="000000"/>
                </a:solidFill>
                <a:cs typeface="Arial" pitchFamily="34" charset="0"/>
              </a:rPr>
              <a:t>minimum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level of drug concentration needed for the desired therapeutic effect to be present.</a:t>
            </a:r>
          </a:p>
          <a:p>
            <a:pPr marL="287338" indent="-287338" defTabSz="800100">
              <a:lnSpc>
                <a:spcPct val="11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800" b="1" dirty="0">
                <a:solidFill>
                  <a:srgbClr val="FF00FF"/>
                </a:solidFill>
                <a:cs typeface="Arial" pitchFamily="34" charset="0"/>
              </a:rPr>
              <a:t>MSC (Maximum Safe Concentration): 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The </a:t>
            </a:r>
            <a:r>
              <a:rPr lang="en-US" sz="2800" b="1" dirty="0">
                <a:solidFill>
                  <a:srgbClr val="000000"/>
                </a:solidFill>
                <a:cs typeface="Arial" pitchFamily="34" charset="0"/>
              </a:rPr>
              <a:t>maximum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level of drug concentration above which toxic effects </a:t>
            </a:r>
            <a:r>
              <a:rPr lang="en-US" sz="2800" dirty="0" smtClean="0">
                <a:solidFill>
                  <a:srgbClr val="000000"/>
                </a:solidFill>
                <a:cs typeface="Arial" pitchFamily="34" charset="0"/>
              </a:rPr>
              <a:t>occurs</a:t>
            </a:r>
            <a:endParaRPr lang="en-US" sz="2800" b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800" b="1" dirty="0">
                <a:solidFill>
                  <a:srgbClr val="FF00FF"/>
                </a:solidFill>
                <a:cs typeface="Arial" pitchFamily="34" charset="0"/>
              </a:rPr>
              <a:t>MTC (Minimum Toxic Concentration):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   The </a:t>
            </a:r>
            <a:r>
              <a:rPr lang="en-US" sz="2800" b="1" dirty="0">
                <a:solidFill>
                  <a:srgbClr val="000000"/>
                </a:solidFill>
                <a:cs typeface="Arial" pitchFamily="34" charset="0"/>
              </a:rPr>
              <a:t>minimum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level of drug concentration that produces toxic effects</a:t>
            </a:r>
            <a:r>
              <a:rPr lang="en-US" sz="2800" dirty="0" smtClean="0">
                <a:solidFill>
                  <a:srgbClr val="000000"/>
                </a:solidFill>
                <a:cs typeface="Arial" pitchFamily="34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800" b="1" dirty="0" smtClean="0">
                <a:solidFill>
                  <a:srgbClr val="FF00FF"/>
                </a:solidFill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FF00FF"/>
                </a:solidFill>
                <a:cs typeface="Arial" pitchFamily="34" charset="0"/>
              </a:rPr>
              <a:t>Maximal Effect: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Greatest response that can be produced by a drug, above which no further response can be created (sometimes called “</a:t>
            </a:r>
            <a:r>
              <a:rPr lang="en-US" sz="2800" dirty="0">
                <a:solidFill>
                  <a:srgbClr val="FF0000"/>
                </a:solidFill>
                <a:cs typeface="Arial" pitchFamily="34" charset="0"/>
              </a:rPr>
              <a:t>peak effect</a:t>
            </a:r>
            <a:r>
              <a:rPr lang="en-US" sz="2800" dirty="0" smtClean="0">
                <a:solidFill>
                  <a:srgbClr val="000000"/>
                </a:solidFill>
                <a:cs typeface="Arial" pitchFamily="34" charset="0"/>
              </a:rPr>
              <a:t>”)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800" b="1" dirty="0" smtClean="0">
                <a:solidFill>
                  <a:srgbClr val="F400F4"/>
                </a:solidFill>
                <a:cs typeface="Arial" pitchFamily="34" charset="0"/>
              </a:rPr>
              <a:t>Onset</a:t>
            </a:r>
            <a:r>
              <a:rPr lang="en-US" sz="2800" b="1" dirty="0">
                <a:solidFill>
                  <a:srgbClr val="F400F4"/>
                </a:solidFill>
                <a:cs typeface="Arial" pitchFamily="34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How long before a drug is able to exert a therapeutic </a:t>
            </a:r>
            <a:r>
              <a:rPr lang="en-US" sz="2800" dirty="0" smtClean="0">
                <a:solidFill>
                  <a:srgbClr val="000000"/>
                </a:solidFill>
                <a:cs typeface="Arial" pitchFamily="34" charset="0"/>
              </a:rPr>
              <a:t>effect</a:t>
            </a:r>
            <a:endParaRPr lang="en-US" sz="28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800" b="1" dirty="0">
                <a:solidFill>
                  <a:srgbClr val="FF00FF"/>
                </a:solidFill>
                <a:cs typeface="Arial" pitchFamily="34" charset="0"/>
              </a:rPr>
              <a:t>Duration: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How long a drug effect lasts</a:t>
            </a:r>
          </a:p>
          <a:p>
            <a:pPr marL="287338" indent="-287338" algn="just" defTabSz="800100"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endParaRPr lang="en-US" sz="28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287338" indent="-287338" algn="just" defTabSz="800100"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endParaRPr lang="en-US" sz="28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Tit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normAutofit fontScale="90000"/>
          </a:bodyPr>
          <a:lstStyle/>
          <a:p>
            <a:pPr>
              <a:lnSpc>
                <a:spcPct val="105000"/>
              </a:lnSpc>
            </a:pPr>
            <a:r>
              <a:rPr lang="en-US" sz="2800" b="1" dirty="0">
                <a:solidFill>
                  <a:schemeClr val="tx2"/>
                </a:solidFill>
                <a:cs typeface="Arial" pitchFamily="34" charset="0"/>
              </a:rPr>
              <a:t>Concept of Critical Threshold</a:t>
            </a:r>
          </a:p>
        </p:txBody>
      </p:sp>
    </p:spTree>
    <p:extLst>
      <p:ext uri="{BB962C8B-B14F-4D97-AF65-F5344CB8AC3E}">
        <p14:creationId xmlns="" xmlns:p14="http://schemas.microsoft.com/office/powerpoint/2010/main" val="2473211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152400" y="685800"/>
            <a:ext cx="8839200" cy="5943600"/>
          </a:xfrm>
          <a:prstGeom prst="rect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normAutofit/>
          </a:bodyPr>
          <a:lstStyle/>
          <a:p>
            <a:pPr marL="287338" indent="-287338" algn="just" defTabSz="800100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GB" sz="2800" dirty="0">
                <a:solidFill>
                  <a:srgbClr val="000000"/>
                </a:solidFill>
                <a:cs typeface="Arial" pitchFamily="34" charset="0"/>
              </a:rPr>
              <a:t>Half life is the </a:t>
            </a:r>
            <a:r>
              <a:rPr lang="en-GB" sz="2800" dirty="0">
                <a:solidFill>
                  <a:srgbClr val="FF00FF"/>
                </a:solidFill>
                <a:cs typeface="Arial" pitchFamily="34" charset="0"/>
              </a:rPr>
              <a:t>time</a:t>
            </a:r>
            <a:r>
              <a:rPr lang="en-GB" sz="2800" dirty="0">
                <a:solidFill>
                  <a:srgbClr val="000000"/>
                </a:solidFill>
                <a:cs typeface="Arial" pitchFamily="34" charset="0"/>
              </a:rPr>
              <a:t> required to reduce the plasma concentration to 50% of its original value</a:t>
            </a:r>
            <a:endParaRPr lang="en-US" sz="2800" dirty="0">
              <a:solidFill>
                <a:srgbClr val="000000"/>
              </a:solidFill>
              <a:cs typeface="Arial" pitchFamily="34" charset="0"/>
            </a:endParaRPr>
          </a:p>
          <a:p>
            <a:pPr marL="287338" indent="-287338" algn="just" defTabSz="800100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Will determine dosing requirements / how long a drug will remain in the body</a:t>
            </a:r>
          </a:p>
          <a:p>
            <a:pPr marL="287338" indent="-287338" algn="just" defTabSz="800100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Used in determining </a:t>
            </a:r>
            <a:r>
              <a:rPr lang="en-US" sz="2800" dirty="0">
                <a:solidFill>
                  <a:srgbClr val="FF0000"/>
                </a:solidFill>
                <a:cs typeface="Arial" pitchFamily="34" charset="0"/>
              </a:rPr>
              <a:t>dosing interval</a:t>
            </a:r>
            <a:endParaRPr lang="en-US" sz="2800" dirty="0">
              <a:solidFill>
                <a:srgbClr val="000000"/>
              </a:solidFill>
              <a:cs typeface="Arial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 t</a:t>
            </a: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1/2    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-</a:t>
            </a: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2400" dirty="0">
                <a:solidFill>
                  <a:srgbClr val="FF00FF"/>
                </a:solidFill>
                <a:cs typeface="Arial" pitchFamily="34" charset="0"/>
              </a:rPr>
              <a:t>50 %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 drug is eliminated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cs typeface="Arial" pitchFamily="34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  t</a:t>
            </a: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1/2 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 -  50+25 (</a:t>
            </a:r>
            <a:r>
              <a:rPr lang="en-US" sz="2400" dirty="0">
                <a:solidFill>
                  <a:srgbClr val="FF00FF"/>
                </a:solidFill>
                <a:cs typeface="Arial" pitchFamily="34" charset="0"/>
              </a:rPr>
              <a:t>75 %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) drug is eliminated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400" b="1" dirty="0">
                <a:solidFill>
                  <a:srgbClr val="000000"/>
                </a:solidFill>
                <a:cs typeface="Arial" pitchFamily="34" charset="0"/>
              </a:rPr>
              <a:t> 3 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t</a:t>
            </a: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1/2 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 -  50+25 +12.5 (</a:t>
            </a:r>
            <a:r>
              <a:rPr lang="en-US" sz="2400" dirty="0">
                <a:solidFill>
                  <a:srgbClr val="FF00FF"/>
                </a:solidFill>
                <a:cs typeface="Arial" pitchFamily="34" charset="0"/>
              </a:rPr>
              <a:t>87.5 %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) drug is eliminated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  <a:buFontTx/>
              <a:buChar char="•"/>
            </a:pPr>
            <a:r>
              <a:rPr lang="en-US" sz="2400" b="1" dirty="0">
                <a:solidFill>
                  <a:srgbClr val="000000"/>
                </a:solidFill>
                <a:cs typeface="Arial" pitchFamily="34" charset="0"/>
              </a:rPr>
              <a:t> 4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t</a:t>
            </a: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1/2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- 50+25 +12.5+6.25 (</a:t>
            </a:r>
            <a:r>
              <a:rPr lang="en-US" sz="2400" dirty="0">
                <a:solidFill>
                  <a:srgbClr val="FF00FF"/>
                </a:solidFill>
                <a:cs typeface="Arial" pitchFamily="34" charset="0"/>
              </a:rPr>
              <a:t>93.7 %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) drug is eliminated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Clr>
                <a:srgbClr val="0000FF"/>
              </a:buClr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Thus, nearly complete drug elimination occurs in 4-5 half lives.</a:t>
            </a:r>
            <a:endParaRPr lang="en-US" sz="1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 algn="just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None/>
            </a:pPr>
            <a:endParaRPr lang="en-US" sz="2800" dirty="0">
              <a:solidFill>
                <a:srgbClr val="F400F4"/>
              </a:solidFill>
              <a:cs typeface="Arial" pitchFamily="34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normAutofit fontScale="90000"/>
          </a:bodyPr>
          <a:lstStyle/>
          <a:p>
            <a:pPr>
              <a:lnSpc>
                <a:spcPct val="105000"/>
              </a:lnSpc>
            </a:pPr>
            <a:r>
              <a:rPr lang="en-US" sz="3600" b="1" dirty="0">
                <a:solidFill>
                  <a:schemeClr val="tx2"/>
                </a:solidFill>
                <a:cs typeface="Arial" pitchFamily="34" charset="0"/>
              </a:rPr>
              <a:t>DRUG HALF-LIFE </a:t>
            </a:r>
            <a:r>
              <a:rPr lang="en-US" sz="3600" dirty="0">
                <a:solidFill>
                  <a:schemeClr val="tx2"/>
                </a:solidFill>
                <a:cs typeface="Arial" pitchFamily="34" charset="0"/>
              </a:rPr>
              <a:t>(t</a:t>
            </a:r>
            <a:r>
              <a:rPr lang="en-US" sz="3600" baseline="-25000" dirty="0">
                <a:solidFill>
                  <a:schemeClr val="tx2"/>
                </a:solidFill>
                <a:cs typeface="Arial" pitchFamily="34" charset="0"/>
              </a:rPr>
              <a:t>1/2 </a:t>
            </a:r>
            <a:r>
              <a:rPr lang="en-US" sz="3600" dirty="0">
                <a:solidFill>
                  <a:schemeClr val="tx2"/>
                </a:solidFill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254821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60439510"/>
              </p:ext>
            </p:extLst>
          </p:nvPr>
        </p:nvGraphicFramePr>
        <p:xfrm>
          <a:off x="609600" y="762000"/>
          <a:ext cx="7848600" cy="5334000"/>
        </p:xfrm>
        <a:graphic>
          <a:graphicData uri="http://schemas.openxmlformats.org/presentationml/2006/ole">
            <p:oleObj spid="_x0000_s1026" name="Worksheet" r:id="rId3" imgW="4310640" imgH="3005280" progId="Excel.Shee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290534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Distribution is a branch of pharmacokinetics which describes the reversible transfer of drug from one location to another within the </a:t>
            </a:r>
            <a:r>
              <a:rPr lang="en-US" dirty="0" smtClean="0">
                <a:solidFill>
                  <a:srgbClr val="000000"/>
                </a:solidFill>
              </a:rPr>
              <a:t>body.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0" y="152400"/>
            <a:ext cx="2956257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600" b="1" dirty="0">
                <a:solidFill>
                  <a:schemeClr val="tx2"/>
                </a:solidFill>
              </a:rPr>
              <a:t>DISTRIBUTION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81000" y="2819400"/>
            <a:ext cx="8610600" cy="3657600"/>
          </a:xfrm>
          <a:prstGeom prst="rect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 smtClean="0">
                <a:solidFill>
                  <a:srgbClr val="FF00FF"/>
                </a:solidFill>
              </a:rPr>
              <a:t>Dosing Interval</a:t>
            </a:r>
            <a:r>
              <a:rPr lang="en-US" b="1" dirty="0" smtClean="0"/>
              <a:t> - </a:t>
            </a:r>
            <a:r>
              <a:rPr lang="en-US" dirty="0" smtClean="0"/>
              <a:t>How often the drug should be given</a:t>
            </a:r>
          </a:p>
          <a:p>
            <a:pPr algn="just"/>
            <a:r>
              <a:rPr lang="en-US" b="1" dirty="0" smtClean="0">
                <a:solidFill>
                  <a:srgbClr val="FF00FF"/>
                </a:solidFill>
              </a:rPr>
              <a:t>Loading dose</a:t>
            </a:r>
            <a:r>
              <a:rPr lang="en-US" dirty="0" smtClean="0"/>
              <a:t> – Which  puts  the plasma concentration in the therapeutic range</a:t>
            </a:r>
          </a:p>
          <a:p>
            <a:pPr algn="just"/>
            <a:r>
              <a:rPr lang="en-US" b="1" dirty="0" smtClean="0">
                <a:solidFill>
                  <a:srgbClr val="FF00FF"/>
                </a:solidFill>
              </a:rPr>
              <a:t>Maintenance dose</a:t>
            </a:r>
            <a:r>
              <a:rPr lang="en-US" b="1" dirty="0" smtClean="0"/>
              <a:t> - </a:t>
            </a:r>
            <a:r>
              <a:rPr lang="en-US" dirty="0" smtClean="0"/>
              <a:t>Routine smaller doses to maintain the steady state (Plateau) 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611312" y="2286000"/>
            <a:ext cx="3151188" cy="685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/>
              <a:t>Dosing</a:t>
            </a:r>
          </a:p>
        </p:txBody>
      </p:sp>
    </p:spTree>
    <p:extLst>
      <p:ext uri="{BB962C8B-B14F-4D97-AF65-F5344CB8AC3E}">
        <p14:creationId xmlns="" xmlns:p14="http://schemas.microsoft.com/office/powerpoint/2010/main" val="3639409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28600" y="990600"/>
            <a:ext cx="8610600" cy="55626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just" eaLnBrk="1" hangingPunct="1">
              <a:lnSpc>
                <a:spcPct val="90000"/>
              </a:lnSpc>
              <a:buSzPct val="70000"/>
              <a:buFont typeface="Wingdings" pitchFamily="2" charset="2"/>
              <a:buChar char="v"/>
            </a:pPr>
            <a:r>
              <a:rPr lang="en-US" sz="2800" dirty="0" smtClean="0"/>
              <a:t>Metabolism  = change / biotransformation</a:t>
            </a:r>
          </a:p>
          <a:p>
            <a:pPr algn="just" eaLnBrk="1" hangingPunct="1">
              <a:lnSpc>
                <a:spcPct val="90000"/>
              </a:lnSpc>
              <a:buSzPct val="70000"/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33CC"/>
                </a:solidFill>
              </a:rPr>
              <a:t>The conversion from one chemical form to another</a:t>
            </a:r>
            <a:endParaRPr lang="en-US" sz="2800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 u="sng" dirty="0" smtClean="0"/>
              <a:t>Site of drug biotransformation</a:t>
            </a:r>
          </a:p>
          <a:p>
            <a:pPr lvl="2" algn="just"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33CC"/>
                </a:solidFill>
              </a:rPr>
              <a:t>Liver</a:t>
            </a:r>
            <a:r>
              <a:rPr lang="en-US" sz="2800" dirty="0" smtClean="0"/>
              <a:t> - cytochrome P450 pathways OR microsomal P450 pathways are used to metabolize most agents</a:t>
            </a:r>
          </a:p>
          <a:p>
            <a:pPr lvl="2" algn="just"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Enzymatic alteration</a:t>
            </a:r>
            <a:r>
              <a:rPr lang="en-US" sz="2800" dirty="0" smtClean="0"/>
              <a:t> of drug structure</a:t>
            </a:r>
            <a:endParaRPr lang="en-US" sz="2800" b="1" dirty="0" smtClean="0"/>
          </a:p>
          <a:p>
            <a:pPr algn="just" eaLnBrk="1" hangingPunct="1">
              <a:lnSpc>
                <a:spcPct val="90000"/>
              </a:lnSpc>
              <a:buSzPct val="70000"/>
              <a:buFont typeface="Wingdings" pitchFamily="2" charset="2"/>
              <a:buChar char="v"/>
            </a:pPr>
            <a:r>
              <a:rPr lang="en-US" sz="2800" b="1" u="sng" dirty="0" smtClean="0"/>
              <a:t> </a:t>
            </a:r>
            <a:r>
              <a:rPr lang="en-US" sz="2800" u="sng" dirty="0" smtClean="0"/>
              <a:t>Effect of  metabolism</a:t>
            </a:r>
            <a:r>
              <a:rPr lang="en-US" sz="2800" dirty="0" smtClean="0"/>
              <a:t> </a:t>
            </a:r>
          </a:p>
          <a:p>
            <a:pPr lvl="1" algn="just" eaLnBrk="1" hangingPunct="1">
              <a:lnSpc>
                <a:spcPct val="90000"/>
              </a:lnSpc>
              <a:buSzPct val="70000"/>
              <a:buFont typeface="Wingdings" pitchFamily="2" charset="2"/>
              <a:buChar char="v"/>
            </a:pPr>
            <a:r>
              <a:rPr lang="en-US" dirty="0" smtClean="0"/>
              <a:t>80% of drugs  become inactive</a:t>
            </a:r>
          </a:p>
          <a:p>
            <a:pPr lvl="1" algn="just" eaLnBrk="1" hangingPunct="1">
              <a:lnSpc>
                <a:spcPct val="90000"/>
              </a:lnSpc>
              <a:buSzPct val="70000"/>
              <a:buFont typeface="Wingdings" pitchFamily="2" charset="2"/>
              <a:buChar char="v"/>
            </a:pPr>
            <a:r>
              <a:rPr lang="en-US" dirty="0" smtClean="0"/>
              <a:t>Inactive drug becomes active: </a:t>
            </a:r>
            <a:r>
              <a:rPr lang="en-US" dirty="0" err="1" smtClean="0"/>
              <a:t>Prodrug</a:t>
            </a:r>
            <a:endParaRPr lang="en-US" dirty="0" smtClean="0"/>
          </a:p>
          <a:p>
            <a:pPr lvl="1" algn="just" eaLnBrk="1" hangingPunct="1">
              <a:lnSpc>
                <a:spcPct val="90000"/>
              </a:lnSpc>
              <a:buSzPct val="70000"/>
              <a:buFont typeface="Wingdings" pitchFamily="2" charset="2"/>
              <a:buChar char="v"/>
            </a:pPr>
            <a:r>
              <a:rPr lang="en-US" dirty="0" smtClean="0"/>
              <a:t>Some drugs do not get  metabolized at all</a:t>
            </a:r>
          </a:p>
          <a:p>
            <a:pPr algn="just">
              <a:lnSpc>
                <a:spcPct val="90000"/>
              </a:lnSpc>
              <a:buSzPct val="70000"/>
              <a:buFont typeface="Wingdings" pitchFamily="2" charset="2"/>
              <a:buChar char="v"/>
            </a:pPr>
            <a:r>
              <a:rPr lang="en-US" dirty="0" smtClean="0"/>
              <a:t>Other drugs may induce or inhibit metabolism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873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b="1" dirty="0" smtClean="0"/>
              <a:t>METABOLISM</a:t>
            </a:r>
          </a:p>
        </p:txBody>
      </p:sp>
    </p:spTree>
    <p:extLst>
      <p:ext uri="{BB962C8B-B14F-4D97-AF65-F5344CB8AC3E}">
        <p14:creationId xmlns="" xmlns:p14="http://schemas.microsoft.com/office/powerpoint/2010/main" val="238891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PHARMACOLOGY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HOSEA KIPKEMOI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  <a:cs typeface="Arial" pitchFamily="34" charset="0"/>
              </a:rPr>
              <a:t>First Pass Metabolism</a:t>
            </a:r>
            <a:br>
              <a:rPr lang="en-US" b="1" dirty="0">
                <a:solidFill>
                  <a:schemeClr val="tx2"/>
                </a:solidFill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The first-pass metabolism (also known as first-pass effect or </a:t>
            </a:r>
            <a:r>
              <a:rPr lang="en-US" dirty="0" err="1">
                <a:solidFill>
                  <a:srgbClr val="000000"/>
                </a:solidFill>
              </a:rPr>
              <a:t>presystemic</a:t>
            </a:r>
            <a:r>
              <a:rPr lang="en-US" dirty="0">
                <a:solidFill>
                  <a:srgbClr val="000000"/>
                </a:solidFill>
              </a:rPr>
              <a:t> metabolism) is a phenomenon of drug metabolism whereby the concentration of a drug is greatly reduced </a:t>
            </a:r>
            <a:r>
              <a:rPr lang="en-US" dirty="0">
                <a:solidFill>
                  <a:srgbClr val="0033CC"/>
                </a:solidFill>
              </a:rPr>
              <a:t>before it reaches the systemic </a:t>
            </a:r>
            <a:r>
              <a:rPr lang="en-US" dirty="0" smtClean="0">
                <a:solidFill>
                  <a:srgbClr val="0033CC"/>
                </a:solidFill>
              </a:rPr>
              <a:t>circulation</a:t>
            </a:r>
          </a:p>
          <a:p>
            <a:r>
              <a:rPr lang="en-US" dirty="0">
                <a:solidFill>
                  <a:srgbClr val="000000"/>
                </a:solidFill>
              </a:rPr>
              <a:t>Systems that affect the first pass effect of the drug</a:t>
            </a:r>
            <a:r>
              <a:rPr lang="en-US" dirty="0" smtClean="0">
                <a:solidFill>
                  <a:srgbClr val="000000"/>
                </a:solidFill>
              </a:rPr>
              <a:t>,</a:t>
            </a:r>
            <a:endParaRPr lang="en-US" dirty="0">
              <a:solidFill>
                <a:srgbClr val="000000"/>
              </a:solidFill>
            </a:endParaRPr>
          </a:p>
          <a:p>
            <a:pPr lvl="1">
              <a:buFontTx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Enzymes of the gastro intestinal lumen</a:t>
            </a:r>
          </a:p>
          <a:p>
            <a:pPr lvl="1">
              <a:buFontTx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Gut wall enzyme</a:t>
            </a:r>
          </a:p>
          <a:p>
            <a:pPr lvl="1">
              <a:buFontTx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Bacterial enzymes</a:t>
            </a:r>
          </a:p>
          <a:p>
            <a:pPr lvl="1">
              <a:buFontTx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Hepatic enzymes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7804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029200"/>
          </a:xfrm>
        </p:spPr>
        <p:txBody>
          <a:bodyPr>
            <a:normAutofit/>
          </a:bodyPr>
          <a:lstStyle/>
          <a:p>
            <a:pPr marL="287338" indent="-287338" algn="just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 typeface="Wingdings" pitchFamily="2" charset="2"/>
              <a:buChar char="v"/>
            </a:pPr>
            <a:r>
              <a:rPr lang="en-US" sz="2600" u="sng" dirty="0">
                <a:solidFill>
                  <a:srgbClr val="000000"/>
                </a:solidFill>
                <a:cs typeface="Arial" pitchFamily="34" charset="0"/>
              </a:rPr>
              <a:t>Effect  of  first  pass  metabolism</a:t>
            </a:r>
          </a:p>
          <a:p>
            <a:pPr marL="500063" lvl="1" indent="-211138" algn="just" defTabSz="800100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Part  of  administered dose made  inactive</a:t>
            </a:r>
          </a:p>
          <a:p>
            <a:pPr marL="712788" lvl="2" indent="-211138" algn="just" defTabSz="800100">
              <a:lnSpc>
                <a:spcPct val="115000"/>
              </a:lnSpc>
              <a:spcBef>
                <a:spcPct val="35000"/>
              </a:spcBef>
              <a:buClr>
                <a:srgbClr val="339933"/>
              </a:buClr>
              <a:buFont typeface="Wingdings" pitchFamily="2" charset="2"/>
              <a:buChar char="v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↓ bioavailability</a:t>
            </a:r>
          </a:p>
          <a:p>
            <a:pPr marL="500063" lvl="1" indent="-211138" algn="just" defTabSz="800100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Drug  converted  into  its  active </a:t>
            </a:r>
            <a:r>
              <a:rPr lang="en-US" sz="2400" dirty="0" smtClean="0">
                <a:solidFill>
                  <a:srgbClr val="000000"/>
                </a:solidFill>
                <a:cs typeface="Arial" pitchFamily="34" charset="0"/>
              </a:rPr>
              <a:t>form</a:t>
            </a:r>
            <a:endParaRPr lang="en-US" sz="2400" dirty="0">
              <a:solidFill>
                <a:srgbClr val="000000"/>
              </a:solidFill>
              <a:cs typeface="Arial" pitchFamily="34" charset="0"/>
            </a:endParaRPr>
          </a:p>
          <a:p>
            <a:pPr marL="287338" indent="-287338" algn="just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600" dirty="0">
                <a:solidFill>
                  <a:srgbClr val="000000"/>
                </a:solidFill>
                <a:cs typeface="Arial" pitchFamily="34" charset="0"/>
              </a:rPr>
              <a:t>Nitroglycerin  when  given  orally</a:t>
            </a:r>
          </a:p>
          <a:p>
            <a:pPr marL="500063" lvl="1" indent="-211138" algn="just" defTabSz="800100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Totally   inactivated  in  the  liver</a:t>
            </a:r>
          </a:p>
          <a:p>
            <a:pPr marL="500063" lvl="1" indent="-211138" algn="just" defTabSz="800100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100%  first pass  effect</a:t>
            </a:r>
          </a:p>
          <a:p>
            <a:pPr marL="500063" lvl="1" indent="-211138" algn="just" defTabSz="800100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Always  given  sublingually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5636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prodrug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066800"/>
            <a:ext cx="8229600" cy="3581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buSzPct val="80000"/>
              <a:buFont typeface="Wingdings" pitchFamily="2" charset="2"/>
              <a:buChar char="v"/>
            </a:pPr>
            <a:r>
              <a:rPr lang="en-US" sz="2800" dirty="0" smtClean="0"/>
              <a:t>Administered  in an inactive  form</a:t>
            </a:r>
          </a:p>
          <a:p>
            <a:pPr eaLnBrk="1" hangingPunct="1">
              <a:buSzPct val="80000"/>
              <a:buFont typeface="Wingdings" pitchFamily="2" charset="2"/>
              <a:buChar char="v"/>
            </a:pPr>
            <a:r>
              <a:rPr lang="en-US" sz="2800" dirty="0" smtClean="0"/>
              <a:t>After administration  converted into their active form</a:t>
            </a:r>
          </a:p>
          <a:p>
            <a:pPr lvl="1" eaLnBrk="1" hangingPunct="1">
              <a:buSzPct val="80000"/>
              <a:buFont typeface="Wingdings" pitchFamily="2" charset="2"/>
              <a:buChar char="v"/>
            </a:pPr>
            <a:r>
              <a:rPr lang="en-US" dirty="0" smtClean="0"/>
              <a:t>usually  in liver</a:t>
            </a:r>
          </a:p>
          <a:p>
            <a:pPr eaLnBrk="1" hangingPunct="1">
              <a:buSzPct val="80000"/>
              <a:buFont typeface="Wingdings" pitchFamily="2" charset="2"/>
              <a:buChar char="v"/>
            </a:pPr>
            <a:r>
              <a:rPr lang="en-US" sz="2800" dirty="0" smtClean="0"/>
              <a:t>Designed to improve bioavailability</a:t>
            </a:r>
          </a:p>
          <a:p>
            <a:pPr eaLnBrk="1" hangingPunct="1">
              <a:buSzPct val="80000"/>
              <a:buFont typeface="Wingdings" pitchFamily="2" charset="2"/>
              <a:buChar char="v"/>
            </a:pPr>
            <a:r>
              <a:rPr lang="en-US" sz="2800" dirty="0" smtClean="0"/>
              <a:t>Examples</a:t>
            </a:r>
          </a:p>
          <a:p>
            <a:pPr lvl="1" eaLnBrk="1" hangingPunct="1">
              <a:buSzPct val="80000"/>
              <a:buFont typeface="Wingdings" pitchFamily="2" charset="2"/>
              <a:buChar char="v"/>
            </a:pPr>
            <a:r>
              <a:rPr lang="en-US" dirty="0" err="1" smtClean="0"/>
              <a:t>Enalapril</a:t>
            </a:r>
            <a:r>
              <a:rPr lang="en-US" dirty="0" smtClean="0"/>
              <a:t> – </a:t>
            </a:r>
            <a:r>
              <a:rPr lang="en-US" dirty="0" err="1" smtClean="0"/>
              <a:t>Enalaprilate</a:t>
            </a:r>
            <a:endParaRPr lang="en-US" dirty="0" smtClean="0"/>
          </a:p>
          <a:p>
            <a:pPr lvl="1" eaLnBrk="1" hangingPunct="1">
              <a:buSzPct val="80000"/>
              <a:buFont typeface="Wingdings" pitchFamily="2" charset="2"/>
              <a:buChar char="v"/>
            </a:pPr>
            <a:r>
              <a:rPr lang="en-US" dirty="0" err="1" smtClean="0"/>
              <a:t>Ramipril</a:t>
            </a:r>
            <a:r>
              <a:rPr lang="en-US" dirty="0" smtClean="0"/>
              <a:t> - </a:t>
            </a:r>
            <a:r>
              <a:rPr lang="en-US" dirty="0" err="1" smtClean="0"/>
              <a:t>Ramiprilate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30391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Elimination of drug</a:t>
            </a:r>
            <a:endParaRPr lang="en-US" dirty="0"/>
          </a:p>
        </p:txBody>
      </p:sp>
      <p:sp>
        <p:nvSpPr>
          <p:cNvPr id="4" name="Text Box 6"/>
          <p:cNvSpPr txBox="1">
            <a:spLocks noGrp="1" noChangeArrowheads="1"/>
          </p:cNvSpPr>
          <p:nvPr>
            <p:ph idx="1"/>
          </p:nvPr>
        </p:nvSpPr>
        <p:spPr bwMode="auto">
          <a:xfrm>
            <a:off x="571500" y="11430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Verdana" pitchFamily="34" charset="0"/>
                <a:cs typeface="Times New Roman" pitchFamily="18" charset="0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600" dirty="0">
                <a:solidFill>
                  <a:srgbClr val="000000"/>
                </a:solidFill>
              </a:rPr>
              <a:t>Drugs &amp;/or its metabolites are irreversibly eliminated from the body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09600" y="2286000"/>
            <a:ext cx="7696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algn="l" defTabSz="800100">
              <a:lnSpc>
                <a:spcPct val="9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600" dirty="0">
                <a:solidFill>
                  <a:srgbClr val="FF0000"/>
                </a:solidFill>
                <a:cs typeface="Arial" pitchFamily="34" charset="0"/>
              </a:rPr>
              <a:t>Elimination of  the drug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</a:t>
            </a:r>
          </a:p>
          <a:p>
            <a:pPr marL="500063" lvl="1" indent="-211138" algn="l" defTabSz="800100">
              <a:lnSpc>
                <a:spcPct val="9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Unchanged (Parent form)</a:t>
            </a:r>
          </a:p>
          <a:p>
            <a:pPr marL="500063" lvl="1" indent="-211138" algn="l" defTabSz="800100">
              <a:lnSpc>
                <a:spcPct val="9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Metabolites</a:t>
            </a:r>
          </a:p>
          <a:p>
            <a:pPr marL="712788" lvl="2" indent="-211138" algn="l" defTabSz="800100">
              <a:lnSpc>
                <a:spcPct val="90000"/>
              </a:lnSpc>
              <a:spcBef>
                <a:spcPct val="35000"/>
              </a:spcBef>
              <a:buClr>
                <a:srgbClr val="339933"/>
              </a:buClr>
              <a:buFontTx/>
              <a:buChar char="•"/>
            </a:pP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 marL="287338" indent="-287338" algn="l" defTabSz="800100">
              <a:lnSpc>
                <a:spcPct val="9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600" dirty="0">
                <a:solidFill>
                  <a:srgbClr val="FF0000"/>
                </a:solidFill>
                <a:cs typeface="Arial" pitchFamily="34" charset="0"/>
              </a:rPr>
              <a:t>Routes of excretion</a:t>
            </a:r>
          </a:p>
          <a:p>
            <a:pPr marL="500063" lvl="1" indent="-211138" algn="l" defTabSz="800100">
              <a:lnSpc>
                <a:spcPct val="9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Kidneys – Urine</a:t>
            </a:r>
          </a:p>
          <a:p>
            <a:pPr marL="500063" lvl="1" indent="-211138" algn="l" defTabSz="800100">
              <a:lnSpc>
                <a:spcPct val="9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GIT – Stools</a:t>
            </a:r>
          </a:p>
          <a:p>
            <a:pPr marL="500063" lvl="1" indent="-211138" algn="l" defTabSz="800100">
              <a:lnSpc>
                <a:spcPct val="9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Skin - Perspiration</a:t>
            </a:r>
          </a:p>
          <a:p>
            <a:pPr marL="500063" lvl="1" indent="-211138" algn="l" defTabSz="800100">
              <a:lnSpc>
                <a:spcPct val="9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Eyes - Tears</a:t>
            </a:r>
            <a:endParaRPr lang="en-GB" sz="2800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1662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marL="393700" indent="-393700" algn="just">
              <a:lnSpc>
                <a:spcPct val="130000"/>
              </a:lnSpc>
              <a:spcBef>
                <a:spcPts val="0"/>
              </a:spcBef>
              <a:buFontTx/>
              <a:buChar char="•"/>
            </a:pPr>
            <a:r>
              <a:rPr kumimoji="1" lang="en-US" dirty="0"/>
              <a:t>The study of</a:t>
            </a:r>
            <a:r>
              <a:rPr kumimoji="1" lang="en-US" dirty="0">
                <a:solidFill>
                  <a:srgbClr val="FF00FF"/>
                </a:solidFill>
              </a:rPr>
              <a:t> what the drug does to the body</a:t>
            </a:r>
            <a:endParaRPr kumimoji="1" lang="en-US" sz="4000" dirty="0">
              <a:solidFill>
                <a:srgbClr val="FF00FF"/>
              </a:solidFill>
            </a:endParaRPr>
          </a:p>
          <a:p>
            <a:pPr marL="393700" indent="-393700" algn="just" eaLnBrk="0" hangingPunct="0">
              <a:lnSpc>
                <a:spcPct val="130000"/>
              </a:lnSpc>
              <a:spcBef>
                <a:spcPts val="0"/>
              </a:spcBef>
              <a:buClr>
                <a:schemeClr val="tx2"/>
              </a:buClr>
              <a:buFontTx/>
              <a:buChar char="•"/>
            </a:pPr>
            <a:r>
              <a:rPr kumimoji="1" lang="en-US" dirty="0"/>
              <a:t>It is the  </a:t>
            </a:r>
            <a:r>
              <a:rPr kumimoji="1" lang="en-US" dirty="0">
                <a:solidFill>
                  <a:srgbClr val="3333FF"/>
                </a:solidFill>
              </a:rPr>
              <a:t>quantitative study  of the biological and  therapeutic effects of drugs</a:t>
            </a:r>
            <a:r>
              <a:rPr kumimoji="1" lang="en-US" dirty="0" smtClean="0">
                <a:solidFill>
                  <a:srgbClr val="3333FF"/>
                </a:solidFill>
              </a:rPr>
              <a:t>. These are:</a:t>
            </a:r>
            <a:endParaRPr kumimoji="1" lang="en-US" dirty="0">
              <a:solidFill>
                <a:srgbClr val="3333FF"/>
              </a:solidFill>
            </a:endParaRPr>
          </a:p>
          <a:p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28600"/>
            <a:ext cx="7086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PHARMACODYNAMICS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00501" y="2971800"/>
            <a:ext cx="853440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</a:pPr>
            <a:r>
              <a:rPr lang="en-US" sz="2800" b="1" dirty="0">
                <a:solidFill>
                  <a:srgbClr val="0033CC"/>
                </a:solidFill>
                <a:cs typeface="Arial" pitchFamily="34" charset="0"/>
              </a:rPr>
              <a:t>Drug actions:</a:t>
            </a:r>
          </a:p>
          <a:p>
            <a:pPr marL="287338" indent="-287338" algn="l" defTabSz="800100">
              <a:lnSpc>
                <a:spcPct val="120000"/>
              </a:lnSpc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The cellular </a:t>
            </a:r>
            <a:r>
              <a:rPr lang="en-US" sz="2800">
                <a:solidFill>
                  <a:srgbClr val="000000"/>
                </a:solidFill>
                <a:cs typeface="Arial" pitchFamily="34" charset="0"/>
              </a:rPr>
              <a:t>processes </a:t>
            </a:r>
            <a:r>
              <a:rPr lang="en-US" sz="2800" smtClean="0">
                <a:solidFill>
                  <a:srgbClr val="000000"/>
                </a:solidFill>
                <a:cs typeface="Arial" pitchFamily="34" charset="0"/>
              </a:rPr>
              <a:t>involved  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in the drug and cell </a:t>
            </a:r>
            <a:r>
              <a:rPr lang="en-US" sz="2800" dirty="0" smtClean="0">
                <a:solidFill>
                  <a:srgbClr val="000000"/>
                </a:solidFill>
                <a:cs typeface="Arial" pitchFamily="34" charset="0"/>
              </a:rPr>
              <a:t>interaction</a:t>
            </a:r>
            <a:endParaRPr lang="en-US" sz="2800" dirty="0">
              <a:solidFill>
                <a:srgbClr val="000000"/>
              </a:solidFill>
              <a:cs typeface="Arial" pitchFamily="34" charset="0"/>
            </a:endParaRPr>
          </a:p>
          <a:p>
            <a:pPr marL="287338" indent="-287338" algn="l" defTabSz="800100">
              <a:lnSpc>
                <a:spcPct val="120000"/>
              </a:lnSpc>
              <a:buClr>
                <a:srgbClr val="0000FF"/>
              </a:buClr>
            </a:pPr>
            <a:r>
              <a:rPr lang="en-US" sz="2800" b="1" dirty="0">
                <a:solidFill>
                  <a:srgbClr val="0033CC"/>
                </a:solidFill>
                <a:cs typeface="Arial" pitchFamily="34" charset="0"/>
              </a:rPr>
              <a:t>Drug effect</a:t>
            </a:r>
            <a:r>
              <a:rPr lang="en-US" sz="2800" dirty="0">
                <a:solidFill>
                  <a:srgbClr val="0033CC"/>
                </a:solidFill>
                <a:cs typeface="Arial" pitchFamily="34" charset="0"/>
              </a:rPr>
              <a:t>:</a:t>
            </a:r>
          </a:p>
          <a:p>
            <a:pPr marL="287338" indent="-287338" algn="l" defTabSz="800100">
              <a:lnSpc>
                <a:spcPct val="120000"/>
              </a:lnSpc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The physiologic reaction of the body to the drug</a:t>
            </a:r>
          </a:p>
        </p:txBody>
      </p:sp>
    </p:spTree>
    <p:extLst>
      <p:ext uri="{BB962C8B-B14F-4D97-AF65-F5344CB8AC3E}">
        <p14:creationId xmlns="" xmlns:p14="http://schemas.microsoft.com/office/powerpoint/2010/main" val="3896841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0" indent="0" algn="just" defTabSz="800100">
              <a:lnSpc>
                <a:spcPct val="105000"/>
              </a:lnSpc>
              <a:spcBef>
                <a:spcPct val="15000"/>
              </a:spcBef>
              <a:spcAft>
                <a:spcPct val="15000"/>
              </a:spcAft>
              <a:buClr>
                <a:srgbClr val="0000FF"/>
              </a:buClr>
              <a:buNone/>
            </a:pPr>
            <a:r>
              <a:rPr lang="en-US" sz="2800" b="1" dirty="0">
                <a:solidFill>
                  <a:srgbClr val="0033CC"/>
                </a:solidFill>
                <a:cs typeface="Arial" pitchFamily="34" charset="0"/>
              </a:rPr>
              <a:t>Onset</a:t>
            </a:r>
          </a:p>
          <a:p>
            <a:pPr marL="287338" indent="-287338" algn="just" defTabSz="800100">
              <a:lnSpc>
                <a:spcPct val="105000"/>
              </a:lnSpc>
              <a:spcBef>
                <a:spcPct val="15000"/>
              </a:spcBef>
              <a:spcAft>
                <a:spcPct val="15000"/>
              </a:spcAft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The time it takes for the drug to elicit a </a:t>
            </a:r>
            <a:br>
              <a:rPr lang="en-US" sz="2800" dirty="0">
                <a:solidFill>
                  <a:srgbClr val="000000"/>
                </a:solidFill>
                <a:cs typeface="Arial" pitchFamily="34" charset="0"/>
              </a:rPr>
            </a:b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therapeutic response</a:t>
            </a:r>
          </a:p>
          <a:p>
            <a:pPr marL="0" indent="0" algn="just" defTabSz="800100">
              <a:lnSpc>
                <a:spcPct val="105000"/>
              </a:lnSpc>
              <a:spcBef>
                <a:spcPct val="15000"/>
              </a:spcBef>
              <a:spcAft>
                <a:spcPct val="15000"/>
              </a:spcAft>
              <a:buClr>
                <a:srgbClr val="0000FF"/>
              </a:buClr>
              <a:buNone/>
            </a:pPr>
            <a:r>
              <a:rPr lang="en-US" sz="2800" b="1" dirty="0">
                <a:solidFill>
                  <a:srgbClr val="0033CC"/>
                </a:solidFill>
                <a:cs typeface="Arial" pitchFamily="34" charset="0"/>
              </a:rPr>
              <a:t>Peak</a:t>
            </a:r>
          </a:p>
          <a:p>
            <a:pPr marL="287338" indent="-287338" algn="just" defTabSz="800100">
              <a:lnSpc>
                <a:spcPct val="105000"/>
              </a:lnSpc>
              <a:spcBef>
                <a:spcPct val="15000"/>
              </a:spcBef>
              <a:spcAft>
                <a:spcPct val="15000"/>
              </a:spcAft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The time it takes for a drug to reach its maximum therapeutic response</a:t>
            </a:r>
          </a:p>
          <a:p>
            <a:pPr marL="0" indent="0" algn="just" defTabSz="800100">
              <a:lnSpc>
                <a:spcPct val="105000"/>
              </a:lnSpc>
              <a:spcBef>
                <a:spcPct val="15000"/>
              </a:spcBef>
              <a:spcAft>
                <a:spcPct val="15000"/>
              </a:spcAft>
              <a:buClr>
                <a:srgbClr val="0000FF"/>
              </a:buClr>
              <a:buNone/>
            </a:pPr>
            <a:r>
              <a:rPr lang="en-US" sz="2800" b="1" dirty="0">
                <a:solidFill>
                  <a:srgbClr val="0033CC"/>
                </a:solidFill>
                <a:cs typeface="Arial" pitchFamily="34" charset="0"/>
              </a:rPr>
              <a:t>Duration</a:t>
            </a:r>
          </a:p>
          <a:p>
            <a:pPr marL="287338" indent="-287338" algn="just" defTabSz="800100">
              <a:lnSpc>
                <a:spcPct val="105000"/>
              </a:lnSpc>
              <a:spcBef>
                <a:spcPct val="15000"/>
              </a:spcBef>
              <a:spcAft>
                <a:spcPct val="15000"/>
              </a:spcAft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The time a drug concentration is sufficient to elicit therapeutic response</a:t>
            </a:r>
          </a:p>
        </p:txBody>
      </p:sp>
    </p:spTree>
    <p:extLst>
      <p:ext uri="{BB962C8B-B14F-4D97-AF65-F5344CB8AC3E}">
        <p14:creationId xmlns="" xmlns:p14="http://schemas.microsoft.com/office/powerpoint/2010/main" val="2072648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sz="3200" b="1" dirty="0" smtClean="0"/>
              <a:t>Effects of combining drugs</a:t>
            </a:r>
            <a:endParaRPr lang="en-US" sz="3200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838200"/>
            <a:ext cx="8229600" cy="5715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0"/>
              </a:spcBef>
            </a:pPr>
            <a:r>
              <a:rPr lang="en-US" sz="2800" dirty="0" smtClean="0">
                <a:solidFill>
                  <a:srgbClr val="0033CC"/>
                </a:solidFill>
              </a:rPr>
              <a:t>Addition</a:t>
            </a:r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en-US" sz="2800" dirty="0" smtClean="0"/>
              <a:t>			</a:t>
            </a:r>
            <a:r>
              <a:rPr lang="en-US" sz="2800" b="1" dirty="0" smtClean="0"/>
              <a:t>1 + 1 = 2</a:t>
            </a:r>
            <a:endParaRPr lang="en-US" sz="2800" dirty="0" smtClean="0"/>
          </a:p>
          <a:p>
            <a:pPr lvl="1" algn="just" eaLnBrk="1" hangingPunct="1">
              <a:spcBef>
                <a:spcPts val="0"/>
              </a:spcBef>
            </a:pPr>
            <a:r>
              <a:rPr lang="en-US" dirty="0" smtClean="0"/>
              <a:t>Response elicited by combined drugs is equal to the combined response of the individual drugs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sz="2800" dirty="0" smtClean="0">
                <a:solidFill>
                  <a:srgbClr val="0033CC"/>
                </a:solidFill>
              </a:rPr>
              <a:t>Synergism	</a:t>
            </a:r>
            <a:r>
              <a:rPr lang="en-US" sz="2800" dirty="0" smtClean="0"/>
              <a:t>			 </a:t>
            </a:r>
            <a:r>
              <a:rPr lang="en-US" sz="2800" b="1" dirty="0" smtClean="0"/>
              <a:t>1 + 1 = 3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en-US" altLang="en-US" dirty="0" smtClean="0"/>
              <a:t>Two drugs with the same effect are given together and produce a response greater than the sum of their individual responses</a:t>
            </a:r>
          </a:p>
          <a:p>
            <a:pPr lvl="1" algn="just" eaLnBrk="1" hangingPunct="1"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41194" y="3840707"/>
            <a:ext cx="8229600" cy="304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33CC"/>
                </a:solidFill>
              </a:rPr>
              <a:t>Potentiation</a:t>
            </a:r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en-US" sz="2800" dirty="0" smtClean="0"/>
              <a:t>		</a:t>
            </a:r>
            <a:r>
              <a:rPr lang="en-US" sz="2800" b="1" dirty="0" smtClean="0"/>
              <a:t>0 + 1 = 2</a:t>
            </a:r>
            <a:endParaRPr lang="en-US" sz="2800" dirty="0" smtClean="0"/>
          </a:p>
          <a:p>
            <a:pPr lvl="1" algn="just">
              <a:spcBef>
                <a:spcPts val="0"/>
              </a:spcBef>
            </a:pPr>
            <a:r>
              <a:rPr lang="en-US" dirty="0" smtClean="0"/>
              <a:t>A drug which has no effect enhances the effect of a second drug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33CC"/>
                </a:solidFill>
              </a:rPr>
              <a:t>Antagonism</a:t>
            </a:r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en-US" sz="2800" dirty="0" smtClean="0"/>
              <a:t>		</a:t>
            </a:r>
            <a:r>
              <a:rPr lang="en-US" sz="2800" b="1" dirty="0" smtClean="0"/>
              <a:t>1 + 1 = 0</a:t>
            </a:r>
            <a:endParaRPr lang="en-US" sz="2800" dirty="0" smtClean="0"/>
          </a:p>
          <a:p>
            <a:pPr lvl="1" algn="just">
              <a:spcBef>
                <a:spcPts val="0"/>
              </a:spcBef>
            </a:pPr>
            <a:r>
              <a:rPr lang="en-US" dirty="0" smtClean="0"/>
              <a:t>Drug inhibits the effect of another drug.  Usually, the antagonist has no inherent activity</a:t>
            </a:r>
            <a:endParaRPr lang="en-CA" dirty="0" smtClean="0"/>
          </a:p>
        </p:txBody>
      </p:sp>
    </p:spTree>
    <p:extLst>
      <p:ext uri="{BB962C8B-B14F-4D97-AF65-F5344CB8AC3E}">
        <p14:creationId xmlns="" xmlns:p14="http://schemas.microsoft.com/office/powerpoint/2010/main" val="28453060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04800" y="990600"/>
            <a:ext cx="8458200" cy="5638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600" dirty="0" smtClean="0">
                <a:solidFill>
                  <a:srgbClr val="0033CC"/>
                </a:solidFill>
              </a:rPr>
              <a:t>Pharmacological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</a:p>
          <a:p>
            <a:pPr lvl="1" eaLnBrk="1" hangingPunct="1"/>
            <a:r>
              <a:rPr lang="en-US" sz="2600" dirty="0" smtClean="0"/>
              <a:t>Dose &amp; Route  of  administration</a:t>
            </a:r>
          </a:p>
          <a:p>
            <a:pPr lvl="1" eaLnBrk="1" hangingPunct="1"/>
            <a:r>
              <a:rPr lang="en-US" sz="2600" dirty="0" smtClean="0"/>
              <a:t>Duration of treatment</a:t>
            </a:r>
          </a:p>
          <a:p>
            <a:pPr lvl="1" eaLnBrk="1" hangingPunct="1"/>
            <a:r>
              <a:rPr lang="en-US" sz="2600" dirty="0" smtClean="0"/>
              <a:t>Co-administration  of  other  drugs</a:t>
            </a:r>
          </a:p>
          <a:p>
            <a:pPr eaLnBrk="1" hangingPunct="1"/>
            <a:r>
              <a:rPr lang="en-US" sz="2600" dirty="0" smtClean="0">
                <a:solidFill>
                  <a:srgbClr val="0033CC"/>
                </a:solidFill>
              </a:rPr>
              <a:t>Individual</a:t>
            </a:r>
          </a:p>
          <a:p>
            <a:pPr lvl="1" eaLnBrk="1" hangingPunct="1"/>
            <a:r>
              <a:rPr lang="en-US" sz="2600" dirty="0" smtClean="0"/>
              <a:t>Age &amp; Weight</a:t>
            </a:r>
          </a:p>
          <a:p>
            <a:pPr lvl="1" eaLnBrk="1" hangingPunct="1"/>
            <a:r>
              <a:rPr lang="en-US" sz="2600" dirty="0" smtClean="0"/>
              <a:t>Gender</a:t>
            </a:r>
          </a:p>
          <a:p>
            <a:pPr lvl="1" eaLnBrk="1" hangingPunct="1"/>
            <a:r>
              <a:rPr lang="en-US" sz="2600" dirty="0" smtClean="0"/>
              <a:t>Pathology</a:t>
            </a:r>
          </a:p>
          <a:p>
            <a:pPr lvl="1" eaLnBrk="1" hangingPunct="1"/>
            <a:r>
              <a:rPr lang="en-US" sz="2600" dirty="0" smtClean="0"/>
              <a:t>Diet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smtClean="0"/>
              <a:t>Factors affecting drug response</a:t>
            </a:r>
          </a:p>
        </p:txBody>
      </p:sp>
    </p:spTree>
    <p:extLst>
      <p:ext uri="{BB962C8B-B14F-4D97-AF65-F5344CB8AC3E}">
        <p14:creationId xmlns="" xmlns:p14="http://schemas.microsoft.com/office/powerpoint/2010/main" val="35972708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Indication &amp; Contraindication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33CC"/>
                </a:solidFill>
              </a:rPr>
              <a:t>Indication: </a:t>
            </a:r>
          </a:p>
          <a:p>
            <a:pPr>
              <a:buNone/>
            </a:pPr>
            <a:r>
              <a:rPr lang="en-US" dirty="0"/>
              <a:t>	A clinical circumstance indicating that the use of a particular intervention would be appropriate </a:t>
            </a:r>
          </a:p>
          <a:p>
            <a:endParaRPr lang="en-US" dirty="0"/>
          </a:p>
          <a:p>
            <a:r>
              <a:rPr lang="en-US" b="1" dirty="0">
                <a:solidFill>
                  <a:srgbClr val="0033CC"/>
                </a:solidFill>
              </a:rPr>
              <a:t>Contraindication:</a:t>
            </a:r>
            <a:r>
              <a:rPr lang="en-US" b="1" dirty="0"/>
              <a:t> </a:t>
            </a:r>
          </a:p>
          <a:p>
            <a:pPr>
              <a:buNone/>
            </a:pPr>
            <a:r>
              <a:rPr lang="en-US" dirty="0"/>
              <a:t>	Any condition which renders a particular line of treatment improper or undesirable</a:t>
            </a:r>
          </a:p>
        </p:txBody>
      </p:sp>
    </p:spTree>
    <p:extLst>
      <p:ext uri="{BB962C8B-B14F-4D97-AF65-F5344CB8AC3E}">
        <p14:creationId xmlns="" xmlns:p14="http://schemas.microsoft.com/office/powerpoint/2010/main" val="1803527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6397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dirty="0" smtClean="0"/>
              <a:t>Adverse  drug  reactions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04800" y="990600"/>
            <a:ext cx="8382000" cy="5638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33CC"/>
                </a:solidFill>
              </a:rPr>
              <a:t>Side  Effect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400" b="1" dirty="0" smtClean="0"/>
              <a:t>Unavoidable unintended pharmacodynamic  effects  that  occur  at  a  therapeutic  dose 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F400F4"/>
                </a:solidFill>
              </a:rPr>
              <a:t>Dryness of mouth  with  Atropine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33CC"/>
                </a:solidFill>
              </a:rPr>
              <a:t>Toxic  effects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400" b="1" dirty="0" smtClean="0"/>
              <a:t>Result  of   excessive   pharmacological action  of  the  drug  due  to  over dosage or  prolonged  use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F400F4"/>
                </a:solidFill>
              </a:rPr>
              <a:t>Hepatic  necrosis  from  paracetamol over dosage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33CC"/>
                </a:solidFill>
              </a:rPr>
              <a:t>Drug  intolerance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2400" b="1" dirty="0" smtClean="0"/>
              <a:t>Toxic  effects  of  a  drug  in an  individual at  therapeutic  doses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F400F4"/>
                </a:solidFill>
              </a:rPr>
              <a:t>Vomiting  with  a  single  dose  of salicylate</a:t>
            </a:r>
          </a:p>
          <a:p>
            <a:pPr algn="just" eaLnBrk="1" hangingPunct="1">
              <a:lnSpc>
                <a:spcPts val="4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33CC"/>
                </a:solidFill>
              </a:rPr>
              <a:t>Drug  tolerance</a:t>
            </a:r>
          </a:p>
          <a:p>
            <a:pPr lvl="1" algn="just" eaLnBrk="1" hangingPunct="1">
              <a:lnSpc>
                <a:spcPct val="125000"/>
              </a:lnSpc>
              <a:spcBef>
                <a:spcPts val="0"/>
              </a:spcBef>
            </a:pPr>
            <a:r>
              <a:rPr lang="en-US" sz="2400" b="1" dirty="0" smtClean="0"/>
              <a:t>Decreased response to  the same amount of drug after repeated administration </a:t>
            </a:r>
          </a:p>
        </p:txBody>
      </p:sp>
    </p:spTree>
    <p:extLst>
      <p:ext uri="{BB962C8B-B14F-4D97-AF65-F5344CB8AC3E}">
        <p14:creationId xmlns="" xmlns:p14="http://schemas.microsoft.com/office/powerpoint/2010/main" val="392028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Lesson 1: Introduction to pharmacology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</a:p>
          <a:p>
            <a:r>
              <a:rPr lang="en-US" dirty="0" smtClean="0"/>
              <a:t>At the end of the lesson, learners will:</a:t>
            </a:r>
          </a:p>
          <a:p>
            <a:r>
              <a:rPr lang="en-US" dirty="0" smtClean="0"/>
              <a:t>Define pharmacology</a:t>
            </a:r>
          </a:p>
          <a:p>
            <a:r>
              <a:rPr lang="en-US" dirty="0" smtClean="0"/>
              <a:t>Explain the concepts of pharmacodynamics and pharmacokinetics</a:t>
            </a:r>
          </a:p>
          <a:p>
            <a:r>
              <a:rPr lang="en-US" dirty="0" smtClean="0"/>
              <a:t>Define a drug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04800" y="1066800"/>
            <a:ext cx="8382000" cy="5334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0"/>
              </a:spcBef>
            </a:pPr>
            <a:r>
              <a:rPr lang="en-US" altLang="en-US" sz="2800" b="1" dirty="0" smtClean="0">
                <a:solidFill>
                  <a:srgbClr val="0033CC"/>
                </a:solidFill>
              </a:rPr>
              <a:t>Cross Tolerance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b="1" dirty="0" smtClean="0"/>
              <a:t>Tolerance for a drug that develops after administration of a different drug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b="1" dirty="0" err="1" smtClean="0">
                <a:solidFill>
                  <a:srgbClr val="0033CC"/>
                </a:solidFill>
              </a:rPr>
              <a:t>Tachyphylaxis</a:t>
            </a:r>
            <a:endParaRPr lang="en-US" altLang="en-US" sz="2800" b="1" dirty="0" smtClean="0">
              <a:solidFill>
                <a:srgbClr val="0033CC"/>
              </a:solidFill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altLang="en-US" b="1" dirty="0" smtClean="0"/>
              <a:t>Rapidly occurring tolerance to a drug.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800" b="1" dirty="0" smtClean="0">
                <a:solidFill>
                  <a:srgbClr val="0033CC"/>
                </a:solidFill>
              </a:rPr>
              <a:t>Cumulative effect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b="1" dirty="0" smtClean="0"/>
              <a:t>Increased effectiveness when a drug is given in several doses.</a:t>
            </a:r>
            <a:endParaRPr lang="en-US" altLang="en-US" b="1" dirty="0" smtClean="0">
              <a:solidFill>
                <a:srgbClr val="0033CC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2800" b="1" dirty="0" smtClean="0">
                <a:solidFill>
                  <a:srgbClr val="0033CC"/>
                </a:solidFill>
              </a:rPr>
              <a:t>Drug dependence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b="1" dirty="0" smtClean="0"/>
              <a:t>The patient becomes accustomed to the drug’s presence in his body.</a:t>
            </a:r>
          </a:p>
          <a:p>
            <a:pPr lvl="1" eaLnBrk="1" hangingPunct="1">
              <a:spcBef>
                <a:spcPts val="0"/>
              </a:spcBef>
              <a:buFontTx/>
              <a:buNone/>
            </a:pPr>
            <a:endParaRPr lang="en-US" sz="1700" b="1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dirty="0" smtClean="0"/>
              <a:t>Adverse  drug  reactions</a:t>
            </a:r>
          </a:p>
        </p:txBody>
      </p:sp>
    </p:spTree>
    <p:extLst>
      <p:ext uri="{BB962C8B-B14F-4D97-AF65-F5344CB8AC3E}">
        <p14:creationId xmlns="" xmlns:p14="http://schemas.microsoft.com/office/powerpoint/2010/main" val="1686290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04800" y="914400"/>
            <a:ext cx="8458200" cy="5715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33CC"/>
                </a:solidFill>
              </a:rPr>
              <a:t>Idiosyncrasy</a:t>
            </a:r>
          </a:p>
          <a:p>
            <a:pPr marL="825500" lvl="2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b="1" dirty="0" smtClean="0"/>
              <a:t>Drug effect unique to an individual,</a:t>
            </a:r>
          </a:p>
          <a:p>
            <a:pPr marL="825500" lvl="2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b="1" dirty="0" smtClean="0"/>
              <a:t>	A. a toxic reaction</a:t>
            </a:r>
          </a:p>
          <a:p>
            <a:pPr marL="825500" lvl="2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b="1" dirty="0" smtClean="0"/>
              <a:t>	B. an allergic reaction</a:t>
            </a:r>
          </a:p>
          <a:p>
            <a:pPr marL="825500" lvl="2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b="1" dirty="0" smtClean="0"/>
              <a:t>	C. a reaction peculiar to the patient</a:t>
            </a:r>
          </a:p>
          <a:p>
            <a:pPr marL="825500" lvl="2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b="1" dirty="0" smtClean="0"/>
              <a:t>	D. an anaphylactic reaction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33CC"/>
                </a:solidFill>
              </a:rPr>
              <a:t>Drug  allergy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Immunologically  mediated  reaction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Symptoms  unrelated  to pharmacodynamic  profile of  drug 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Independent  of  dosage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sz="2400" b="1" dirty="0" smtClean="0"/>
              <a:t>       </a:t>
            </a:r>
            <a:r>
              <a:rPr lang="en-US" sz="2400" dirty="0" smtClean="0"/>
              <a:t>E.g. 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400F4"/>
                </a:solidFill>
              </a:rPr>
              <a:t>Penicillin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33CC"/>
                </a:solidFill>
              </a:rPr>
              <a:t>Drug withdrawal symptoms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Functional  disturbances  induced  by a  drug Persists  even after offending  drug has been  withdrawn</a:t>
            </a:r>
            <a:br>
              <a:rPr lang="en-US" sz="2400" b="1" dirty="0" smtClean="0"/>
            </a:br>
            <a:r>
              <a:rPr lang="en-US" sz="2400" b="1" dirty="0" smtClean="0"/>
              <a:t>E.g. </a:t>
            </a:r>
            <a:r>
              <a:rPr lang="en-US" sz="2400" b="1" dirty="0" smtClean="0">
                <a:solidFill>
                  <a:srgbClr val="FF00FF"/>
                </a:solidFill>
              </a:rPr>
              <a:t>Peptic  ulcer  by  salicylates </a:t>
            </a:r>
            <a:r>
              <a:rPr lang="en-US" sz="2000" b="1" dirty="0" smtClean="0">
                <a:solidFill>
                  <a:srgbClr val="FF00FF"/>
                </a:solidFill>
              </a:rPr>
              <a:t/>
            </a:r>
            <a:br>
              <a:rPr lang="en-US" sz="2000" b="1" dirty="0" smtClean="0">
                <a:solidFill>
                  <a:srgbClr val="FF00FF"/>
                </a:solidFill>
              </a:rPr>
            </a:br>
            <a:endParaRPr lang="en-US" b="1" dirty="0" smtClean="0">
              <a:solidFill>
                <a:srgbClr val="FF00FF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533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dirty="0" smtClean="0"/>
              <a:t>Adverse  drug  reactions</a:t>
            </a:r>
          </a:p>
        </p:txBody>
      </p:sp>
    </p:spTree>
    <p:extLst>
      <p:ext uri="{BB962C8B-B14F-4D97-AF65-F5344CB8AC3E}">
        <p14:creationId xmlns="" xmlns:p14="http://schemas.microsoft.com/office/powerpoint/2010/main" val="486261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Adverse  drug  reactions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762000"/>
            <a:ext cx="8229600" cy="5867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eaLnBrk="1" hangingPunct="1">
              <a:lnSpc>
                <a:spcPct val="140000"/>
              </a:lnSpc>
              <a:spcBef>
                <a:spcPts val="0"/>
              </a:spcBef>
              <a:buNone/>
            </a:pPr>
            <a:r>
              <a:rPr lang="en-US" sz="2800" b="1" dirty="0" err="1" smtClean="0">
                <a:solidFill>
                  <a:srgbClr val="0033CC"/>
                </a:solidFill>
              </a:rPr>
              <a:t>Teratogenecity</a:t>
            </a:r>
            <a:r>
              <a:rPr lang="en-US" sz="2800" b="1" dirty="0" smtClean="0">
                <a:solidFill>
                  <a:srgbClr val="0033CC"/>
                </a:solidFill>
              </a:rPr>
              <a:t> – </a:t>
            </a:r>
            <a:r>
              <a:rPr lang="en-US" sz="2800" dirty="0" smtClean="0">
                <a:solidFill>
                  <a:srgbClr val="0033CC"/>
                </a:solidFill>
              </a:rPr>
              <a:t>induce birth defect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marL="0"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sz="2400" dirty="0" smtClean="0"/>
              <a:t>Capacity  of  a  drug  to  cause  </a:t>
            </a:r>
            <a:r>
              <a:rPr lang="en-US" sz="2400" dirty="0" err="1" smtClean="0"/>
              <a:t>foetal</a:t>
            </a:r>
            <a:r>
              <a:rPr lang="en-US" sz="2400" dirty="0" smtClean="0"/>
              <a:t>  abnormalities</a:t>
            </a:r>
          </a:p>
          <a:p>
            <a:pPr marL="0" lvl="2" indent="0" eaLnBrk="1" hangingPunct="1">
              <a:lnSpc>
                <a:spcPct val="14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400F4"/>
                </a:solidFill>
              </a:rPr>
              <a:t>          Thalidomide</a:t>
            </a:r>
          </a:p>
          <a:p>
            <a:pPr marL="0" indent="0" eaLnBrk="1" hangingPunct="1">
              <a:lnSpc>
                <a:spcPct val="14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0033CC"/>
                </a:solidFill>
              </a:rPr>
              <a:t>Mutagenic  Effect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  <a:p>
            <a:pPr marL="0"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sz="2400" dirty="0" smtClean="0"/>
              <a:t>Mutagenesis  involves  alteration  of  the genotype  by modification  of  the DNA</a:t>
            </a:r>
          </a:p>
          <a:p>
            <a:pPr marL="0"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sz="2400" dirty="0" smtClean="0"/>
              <a:t>Mutation   is  carried  to   the   next  generations</a:t>
            </a:r>
          </a:p>
          <a:p>
            <a:pPr marL="0" indent="0" eaLnBrk="1" hangingPunct="1">
              <a:lnSpc>
                <a:spcPct val="14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0033CC"/>
                </a:solidFill>
              </a:rPr>
              <a:t>Photosensitivity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marL="0"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sz="2400" dirty="0" smtClean="0"/>
              <a:t>Cutaneous  reaction  resulting  from  drug induced  sensitization  of  the  skin  to  UV  radiation</a:t>
            </a:r>
          </a:p>
          <a:p>
            <a:pPr marL="0"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sz="2400" dirty="0" smtClean="0">
                <a:solidFill>
                  <a:srgbClr val="F400F4"/>
                </a:solidFill>
              </a:rPr>
              <a:t>Quinolones</a:t>
            </a:r>
            <a:r>
              <a:rPr lang="en-US" b="1" dirty="0" smtClean="0">
                <a:solidFill>
                  <a:srgbClr val="F400F4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7964814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</a:bodyPr>
          <a:lstStyle/>
          <a:p>
            <a:pPr>
              <a:lnSpc>
                <a:spcPct val="105000"/>
              </a:lnSpc>
            </a:pPr>
            <a:r>
              <a:rPr lang="en-US" sz="3600">
                <a:solidFill>
                  <a:schemeClr val="tx2"/>
                </a:solidFill>
                <a:cs typeface="Arial" pitchFamily="34" charset="0"/>
              </a:rPr>
              <a:t>Pregnancy Considerations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533400" y="838200"/>
            <a:ext cx="8229600" cy="559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Increased maternal HR, CO and blood volume</a:t>
            </a:r>
          </a:p>
          <a:p>
            <a:pPr marL="500063" lvl="1" indent="-211138" algn="l" defTabSz="800100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sz="3200" dirty="0">
                <a:solidFill>
                  <a:srgbClr val="000000"/>
                </a:solidFill>
                <a:cs typeface="Arial" pitchFamily="34" charset="0"/>
              </a:rPr>
              <a:t>May affect absorption, distribution, effectiveness</a:t>
            </a:r>
          </a:p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Drugs may cross placenta</a:t>
            </a:r>
          </a:p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Drugs may cross into breast milk</a:t>
            </a:r>
          </a:p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dirty="0" err="1" smtClean="0">
                <a:solidFill>
                  <a:srgbClr val="000000"/>
                </a:solidFill>
                <a:cs typeface="Arial" pitchFamily="34" charset="0"/>
              </a:rPr>
              <a:t>Teratatogens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05121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57200" y="762000"/>
            <a:ext cx="8229600" cy="536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287338" indent="-287338" algn="just" defTabSz="800100">
              <a:lnSpc>
                <a:spcPct val="9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u="sng" dirty="0">
                <a:solidFill>
                  <a:srgbClr val="000000"/>
                </a:solidFill>
                <a:cs typeface="Arial" pitchFamily="34" charset="0"/>
              </a:rPr>
              <a:t>A: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 controlled studies in pregnancy (&lt;1 %).</a:t>
            </a:r>
          </a:p>
          <a:p>
            <a:pPr marL="287338" indent="-287338" algn="just" defTabSz="800100">
              <a:lnSpc>
                <a:spcPct val="9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u="sng" dirty="0">
                <a:solidFill>
                  <a:srgbClr val="000000"/>
                </a:solidFill>
                <a:cs typeface="Arial" pitchFamily="34" charset="0"/>
              </a:rPr>
              <a:t>B: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 animal studies show no risk; Inadequate human data.</a:t>
            </a:r>
          </a:p>
          <a:p>
            <a:pPr marL="287338" indent="-287338" algn="just" defTabSz="800100">
              <a:lnSpc>
                <a:spcPct val="9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u="sng" dirty="0">
                <a:solidFill>
                  <a:srgbClr val="000000"/>
                </a:solidFill>
                <a:cs typeface="Arial" pitchFamily="34" charset="0"/>
              </a:rPr>
              <a:t>C: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 animal studies show risk, inadequate human data.</a:t>
            </a:r>
          </a:p>
          <a:p>
            <a:pPr marL="287338" indent="-287338" algn="just" defTabSz="800100">
              <a:lnSpc>
                <a:spcPct val="9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u="sng" dirty="0">
                <a:solidFill>
                  <a:srgbClr val="000000"/>
                </a:solidFill>
                <a:cs typeface="Arial" pitchFamily="34" charset="0"/>
              </a:rPr>
              <a:t>D: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 human data show risk, benefit may outweigh risk.</a:t>
            </a:r>
          </a:p>
          <a:p>
            <a:pPr marL="287338" indent="-287338" algn="just" defTabSz="800100">
              <a:lnSpc>
                <a:spcPct val="9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u="sng" dirty="0">
                <a:solidFill>
                  <a:srgbClr val="000000"/>
                </a:solidFill>
                <a:cs typeface="Arial" pitchFamily="34" charset="0"/>
              </a:rPr>
              <a:t>X: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 animal or human data positive for risk. Use unwarranted.</a:t>
            </a:r>
          </a:p>
        </p:txBody>
      </p:sp>
      <p:sp>
        <p:nvSpPr>
          <p:cNvPr id="5" name="Tit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</a:bodyPr>
          <a:lstStyle/>
          <a:p>
            <a:pPr>
              <a:lnSpc>
                <a:spcPct val="105000"/>
              </a:lnSpc>
            </a:pPr>
            <a:r>
              <a:rPr lang="en-US" sz="3600">
                <a:solidFill>
                  <a:schemeClr val="tx2"/>
                </a:solidFill>
                <a:cs typeface="Arial" pitchFamily="34" charset="0"/>
              </a:rPr>
              <a:t>Pregnancy Categories</a:t>
            </a:r>
            <a:endParaRPr lang="en-US" sz="3600" b="1">
              <a:solidFill>
                <a:schemeClr val="tx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70482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381000" y="762000"/>
            <a:ext cx="84582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 Oral absorption</a:t>
            </a:r>
          </a:p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Thinner skin ( topical absorption)</a:t>
            </a:r>
          </a:p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 Plasma protein concentration</a:t>
            </a:r>
          </a:p>
          <a:p>
            <a:pPr marL="500063" lvl="1" indent="-211138" algn="l" defTabSz="800100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 Free protein-bound drug availability</a:t>
            </a:r>
          </a:p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 Extracellular fluid in neonate</a:t>
            </a:r>
          </a:p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Altered metabolic rates</a:t>
            </a:r>
          </a:p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 Elimination/metabolism</a:t>
            </a:r>
          </a:p>
          <a:p>
            <a:pPr marL="287338" indent="-287338" algn="l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BSA/weight based dosing important!</a:t>
            </a:r>
          </a:p>
        </p:txBody>
      </p:sp>
      <p:sp>
        <p:nvSpPr>
          <p:cNvPr id="5" name="Tit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</a:bodyPr>
          <a:lstStyle/>
          <a:p>
            <a:pPr>
              <a:lnSpc>
                <a:spcPct val="105000"/>
              </a:lnSpc>
            </a:pPr>
            <a:r>
              <a:rPr lang="en-US" sz="3600" dirty="0">
                <a:solidFill>
                  <a:schemeClr val="tx2"/>
                </a:solidFill>
                <a:cs typeface="Arial" pitchFamily="34" charset="0"/>
              </a:rPr>
              <a:t>Pediatric Considerations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1832964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cs typeface="Arial" pitchFamily="34" charset="0"/>
                <a:sym typeface="Symbol" pitchFamily="18" charset="2"/>
              </a:rPr>
              <a:t>Geriatric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7338" indent="-287338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 Oral absorption</a:t>
            </a:r>
          </a:p>
          <a:p>
            <a:pPr marL="287338" indent="-287338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 Plasma protein concentration</a:t>
            </a:r>
          </a:p>
          <a:p>
            <a:pPr marL="287338" indent="-287338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 Muscle mass,  body fat</a:t>
            </a:r>
          </a:p>
          <a:p>
            <a:pPr marL="287338" indent="-287338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 Liver/renal function</a:t>
            </a:r>
          </a:p>
          <a:p>
            <a:pPr marL="287338" indent="-287338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Multiple drugs</a:t>
            </a:r>
          </a:p>
          <a:p>
            <a:pPr marL="287338" indent="-287338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  <a:sym typeface="Symbol" pitchFamily="18" charset="2"/>
              </a:rPr>
              <a:t>Multiple diseases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545749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990600"/>
            <a:ext cx="8229600" cy="5334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en-US" dirty="0" smtClean="0"/>
              <a:t>The  rational  pharmacological treatment of  any  patient  requires  adequate  knowledge  about :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dirty="0" smtClean="0"/>
              <a:t> The  </a:t>
            </a:r>
            <a:r>
              <a:rPr lang="en-US" dirty="0" smtClean="0">
                <a:solidFill>
                  <a:srgbClr val="FF00FF"/>
                </a:solidFill>
              </a:rPr>
              <a:t>disease  process</a:t>
            </a:r>
            <a:r>
              <a:rPr lang="en-US" dirty="0" smtClean="0"/>
              <a:t>,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dirty="0" smtClean="0">
                <a:solidFill>
                  <a:srgbClr val="FF00FF"/>
                </a:solidFill>
              </a:rPr>
              <a:t> Pharmacodynamic</a:t>
            </a:r>
            <a:r>
              <a:rPr lang="en-US" dirty="0" smtClean="0"/>
              <a:t> properties  of  the  drug(s)  selected, and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dirty="0" smtClean="0"/>
              <a:t> The individual’s handling  of the  drug(s) [</a:t>
            </a:r>
            <a:r>
              <a:rPr lang="en-US" dirty="0" smtClean="0">
                <a:solidFill>
                  <a:srgbClr val="FF00FF"/>
                </a:solidFill>
              </a:rPr>
              <a:t>pharmacokinetics</a:t>
            </a:r>
            <a:r>
              <a:rPr lang="en-US" dirty="0" smtClean="0"/>
              <a:t>].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mtClean="0"/>
              <a:t>FUNDAMENTALS OF  PHARMACOLOGY</a:t>
            </a:r>
          </a:p>
        </p:txBody>
      </p:sp>
    </p:spTree>
    <p:extLst>
      <p:ext uri="{BB962C8B-B14F-4D97-AF65-F5344CB8AC3E}">
        <p14:creationId xmlns="" xmlns:p14="http://schemas.microsoft.com/office/powerpoint/2010/main" val="116240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en-US" smtClean="0"/>
              <a:t>Drugs  act  by  affecting  biochemical  or physiological process  in the body.  Most drugs  act  at  specific  receptors.</a:t>
            </a:r>
          </a:p>
          <a:p>
            <a:pPr algn="just" eaLnBrk="1" hangingPunct="1"/>
            <a:r>
              <a:rPr lang="en-US" smtClean="0"/>
              <a:t>The  action  of  a  drug  is  characterized  by  two variables: 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mtClean="0"/>
              <a:t> The  magnitude  of  the  response and 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n-US" smtClean="0"/>
              <a:t> The  concentration  required  to  produce the  response.</a:t>
            </a:r>
          </a:p>
        </p:txBody>
      </p:sp>
    </p:spTree>
    <p:extLst>
      <p:ext uri="{BB962C8B-B14F-4D97-AF65-F5344CB8AC3E}">
        <p14:creationId xmlns="" xmlns:p14="http://schemas.microsoft.com/office/powerpoint/2010/main" val="26537195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1143000"/>
            <a:ext cx="8229600" cy="5486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just" eaLnBrk="1" hangingPunct="1"/>
            <a:r>
              <a:rPr lang="en-US" dirty="0" smtClean="0"/>
              <a:t>A specific  drug  acts  only  at  one  receptor  but  may  produce  multiple  effects  due to  the  location  of  the  receptor  in various organs.</a:t>
            </a:r>
          </a:p>
          <a:p>
            <a:pPr algn="just" eaLnBrk="1" hangingPunct="1"/>
            <a:r>
              <a:rPr lang="en-US" dirty="0" smtClean="0"/>
              <a:t>A  selective  drug  acts  on  one  receptor  in  a particular tissue  at  concentrations  that  produce  little effect  on  the  receptor  in other organs.</a:t>
            </a:r>
          </a:p>
          <a:p>
            <a:pPr algn="just" eaLnBrk="1" hangingPunct="1"/>
            <a:r>
              <a:rPr lang="en-US" dirty="0" smtClean="0"/>
              <a:t>Most  drugs  have multiple  actions  and  it  is  usually  preferable  to  use  more  specific  or more selective agents</a:t>
            </a:r>
          </a:p>
        </p:txBody>
      </p:sp>
    </p:spTree>
    <p:extLst>
      <p:ext uri="{BB962C8B-B14F-4D97-AF65-F5344CB8AC3E}">
        <p14:creationId xmlns="" xmlns:p14="http://schemas.microsoft.com/office/powerpoint/2010/main" val="391874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DEFINATION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Pharmacology</a:t>
            </a:r>
            <a:r>
              <a:rPr lang="en-US" dirty="0" smtClean="0"/>
              <a:t>-:study of substances that interact with living systems through binding to regulatory molecules and activating or inhibiting normal body processes.</a:t>
            </a:r>
          </a:p>
          <a:p>
            <a:r>
              <a:rPr lang="en-US" b="1" i="1" dirty="0" smtClean="0"/>
              <a:t>Medical pharmacology</a:t>
            </a:r>
            <a:r>
              <a:rPr lang="en-US" dirty="0" smtClean="0"/>
              <a:t>:- the science of substances used to prevent, diagnose and treatment of a disease.</a:t>
            </a:r>
          </a:p>
          <a:p>
            <a:r>
              <a:rPr lang="en-US" b="1" i="1" dirty="0" smtClean="0"/>
              <a:t>Toxicology</a:t>
            </a:r>
            <a:r>
              <a:rPr lang="en-US" dirty="0" smtClean="0"/>
              <a:t>- the branch of pharmacology that deals with the undesirable effects of chemicals on living systems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ANTIBACTERIALS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2708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ANTIBACTERIALS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 err="1"/>
              <a:t>Antibacterials</a:t>
            </a:r>
            <a:r>
              <a:rPr lang="en-US" altLang="en-US" b="1" dirty="0"/>
              <a:t>/antimicrobial drugs </a:t>
            </a:r>
            <a:r>
              <a:rPr lang="en-US" altLang="en-US" dirty="0"/>
              <a:t>- Substances that inhibit the growth of or kill bacteria or other microorganisms (microscopic organisms = bacteria, viruses, fungi, protozoa)</a:t>
            </a:r>
          </a:p>
          <a:p>
            <a:r>
              <a:rPr lang="en-US" altLang="en-US" dirty="0"/>
              <a:t>Bacteriostatic = Inhibits growth of bacteria</a:t>
            </a:r>
          </a:p>
          <a:p>
            <a:r>
              <a:rPr lang="en-US" altLang="en-US" dirty="0"/>
              <a:t>Bactericidal = Kills bacteria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18157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Antibacterials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Mechanism of Action:</a:t>
            </a:r>
          </a:p>
          <a:p>
            <a:pPr lvl="1">
              <a:buFontTx/>
              <a:buNone/>
            </a:pPr>
            <a:r>
              <a:rPr lang="en-US" altLang="en-US" dirty="0"/>
              <a:t>1. Inhibition of cell wall synthesis - Bactericidal</a:t>
            </a:r>
          </a:p>
          <a:p>
            <a:pPr lvl="1">
              <a:buFontTx/>
              <a:buNone/>
            </a:pPr>
            <a:r>
              <a:rPr lang="en-US" altLang="en-US" dirty="0"/>
              <a:t>2. Alteration in membrane permeability - ‘</a:t>
            </a:r>
            <a:r>
              <a:rPr lang="en-US" altLang="en-US" dirty="0" err="1"/>
              <a:t>Cidal</a:t>
            </a:r>
            <a:r>
              <a:rPr lang="en-US" altLang="en-US" dirty="0"/>
              <a:t>’ or ‘Static’</a:t>
            </a:r>
          </a:p>
          <a:p>
            <a:pPr lvl="1">
              <a:buFontTx/>
              <a:buNone/>
            </a:pPr>
            <a:r>
              <a:rPr lang="en-US" altLang="en-US" dirty="0"/>
              <a:t>3. Inhibition protein synthesis - ‘</a:t>
            </a:r>
            <a:r>
              <a:rPr lang="en-US" altLang="en-US" dirty="0" err="1"/>
              <a:t>Cidal</a:t>
            </a:r>
            <a:r>
              <a:rPr lang="en-US" altLang="en-US" dirty="0"/>
              <a:t>’ or ‘Static’</a:t>
            </a:r>
          </a:p>
          <a:p>
            <a:pPr lvl="1">
              <a:buFontTx/>
              <a:buNone/>
            </a:pPr>
            <a:r>
              <a:rPr lang="en-US" altLang="en-US" dirty="0"/>
              <a:t>4. Inhibition of bacterial RNA &amp; DNA - Inhibits synthesis of RNA &amp; DNA</a:t>
            </a:r>
          </a:p>
          <a:p>
            <a:pPr lvl="1">
              <a:buFontTx/>
              <a:buNone/>
            </a:pPr>
            <a:r>
              <a:rPr lang="en-US" altLang="en-US" dirty="0"/>
              <a:t>5. Interferes with metabolism in the cell - ‘Static’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19906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antibacterials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dirty="0"/>
              <a:t>Pharmacodynamics - </a:t>
            </a:r>
          </a:p>
          <a:p>
            <a:pPr>
              <a:buFontTx/>
              <a:buNone/>
            </a:pPr>
            <a:r>
              <a:rPr lang="en-US" altLang="en-US" dirty="0"/>
              <a:t> - Concentration at site or exposure time for drug plays an important role in bacteria eradication</a:t>
            </a:r>
          </a:p>
          <a:p>
            <a:pPr>
              <a:buFontTx/>
              <a:buNone/>
            </a:pPr>
            <a:r>
              <a:rPr lang="en-US" altLang="en-US" dirty="0"/>
              <a:t> - Duration of time for use of antibacterial varies according to </a:t>
            </a:r>
            <a:r>
              <a:rPr lang="en-US" altLang="en-US" b="1" dirty="0"/>
              <a:t>type of pathogen, site of infection &amp; condition of host</a:t>
            </a:r>
          </a:p>
          <a:p>
            <a:pPr>
              <a:buFontTx/>
              <a:buNone/>
            </a:pPr>
            <a:r>
              <a:rPr lang="en-US" altLang="en-US" dirty="0"/>
              <a:t> - With some severe infections - continuous infusion </a:t>
            </a:r>
            <a:r>
              <a:rPr lang="en-US" altLang="en-US" dirty="0" smtClean="0"/>
              <a:t>is more </a:t>
            </a:r>
            <a:r>
              <a:rPr lang="en-US" altLang="en-US" dirty="0"/>
              <a:t>effective than intermittent</a:t>
            </a:r>
          </a:p>
          <a:p>
            <a:pPr>
              <a:buFontTx/>
              <a:buNone/>
            </a:pPr>
            <a:r>
              <a:rPr lang="en-US" altLang="en-US" dirty="0"/>
              <a:t> - Body defense &amp; drugs work together to stop infectious process</a:t>
            </a:r>
          </a:p>
          <a:p>
            <a:pPr>
              <a:buFontTx/>
              <a:buNone/>
            </a:pPr>
            <a:r>
              <a:rPr lang="en-US" altLang="en-US" dirty="0"/>
              <a:t>    - </a:t>
            </a:r>
            <a:r>
              <a:rPr lang="en-US" altLang="en-US" b="1" dirty="0"/>
              <a:t>Effect</a:t>
            </a:r>
            <a:r>
              <a:rPr lang="en-US" altLang="en-US" dirty="0"/>
              <a:t> = drug &amp; host’s defense mechanisms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85477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antibacterials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864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b="1" u="sng" dirty="0"/>
              <a:t>Bacterial Resistance</a:t>
            </a:r>
            <a:r>
              <a:rPr lang="en-US" altLang="en-US" b="1" dirty="0"/>
              <a:t> </a:t>
            </a:r>
            <a:r>
              <a:rPr lang="en-US" altLang="en-US" dirty="0"/>
              <a:t>- result naturally or may be acquired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* </a:t>
            </a:r>
            <a:r>
              <a:rPr lang="en-US" altLang="en-US" b="1" dirty="0"/>
              <a:t>Natural (inherent) </a:t>
            </a:r>
            <a:r>
              <a:rPr lang="en-US" altLang="en-US" dirty="0"/>
              <a:t>= w/o previous exposure to antibiotic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ie</a:t>
            </a:r>
            <a:r>
              <a:rPr lang="en-US" altLang="en-US" dirty="0"/>
              <a:t>. pseudomonas resistant to Penicillin 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* </a:t>
            </a:r>
            <a:r>
              <a:rPr lang="en-US" altLang="en-US" b="1" dirty="0"/>
              <a:t>Acquired</a:t>
            </a:r>
            <a:r>
              <a:rPr lang="en-US" altLang="en-US" dirty="0"/>
              <a:t> = prior exposure to antibacterial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ie</a:t>
            </a:r>
            <a:r>
              <a:rPr lang="en-US" altLang="en-US" dirty="0"/>
              <a:t>. staph </a:t>
            </a:r>
            <a:r>
              <a:rPr lang="en-US" altLang="en-US" dirty="0" err="1"/>
              <a:t>aureus</a:t>
            </a:r>
            <a:r>
              <a:rPr lang="en-US" altLang="en-US" dirty="0"/>
              <a:t> was sensitive to PCN G, now it’s not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b="1" u="sng" dirty="0"/>
              <a:t>Nosocomial infections</a:t>
            </a:r>
            <a:r>
              <a:rPr lang="en-US" altLang="en-US" b="1" dirty="0"/>
              <a:t> </a:t>
            </a:r>
            <a:r>
              <a:rPr lang="en-US" altLang="en-US" dirty="0"/>
              <a:t>- infections acquired while clients are in the hosp. Many are mutant strains resistant to many </a:t>
            </a:r>
            <a:r>
              <a:rPr lang="en-US" altLang="en-US" dirty="0" err="1" smtClean="0"/>
              <a:t>antibacterials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Antibacterial resistance occurs when antibiotics are used frequently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96021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antibacterials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en-US" b="1" u="sng" dirty="0"/>
              <a:t>Culture &amp; Sensitivity</a:t>
            </a:r>
            <a:r>
              <a:rPr lang="en-US" altLang="en-US" b="1" dirty="0"/>
              <a:t> </a:t>
            </a:r>
            <a:r>
              <a:rPr lang="en-US" altLang="en-US" dirty="0"/>
              <a:t>- </a:t>
            </a:r>
            <a:r>
              <a:rPr lang="en-US" altLang="en-US" dirty="0" err="1"/>
              <a:t>Bld</a:t>
            </a:r>
            <a:r>
              <a:rPr lang="en-US" altLang="en-US" dirty="0"/>
              <a:t> test done to determine effect drugs have on a specific organism</a:t>
            </a:r>
          </a:p>
          <a:p>
            <a:pPr>
              <a:buFontTx/>
              <a:buNone/>
            </a:pPr>
            <a:r>
              <a:rPr lang="en-US" altLang="en-US" dirty="0"/>
              <a:t>    Culture = organisms responsible</a:t>
            </a:r>
          </a:p>
          <a:p>
            <a:pPr>
              <a:buFontTx/>
              <a:buNone/>
            </a:pPr>
            <a:r>
              <a:rPr lang="en-US" altLang="en-US" dirty="0"/>
              <a:t>    Sensitivity = what antibiotic will work best</a:t>
            </a:r>
          </a:p>
          <a:p>
            <a:pPr marL="0" indent="0">
              <a:buNone/>
            </a:pPr>
            <a:r>
              <a:rPr lang="en-US" altLang="en-US" b="1" u="sng" dirty="0"/>
              <a:t>Narrow &amp; Broad Spectrum </a:t>
            </a:r>
            <a:r>
              <a:rPr lang="en-US" altLang="en-US" b="1" u="sng" dirty="0" err="1" smtClean="0"/>
              <a:t>antibacterials</a:t>
            </a:r>
            <a:endParaRPr lang="en-US" altLang="en-US" b="1" u="sng" dirty="0"/>
          </a:p>
          <a:p>
            <a:pPr>
              <a:buFontTx/>
              <a:buNone/>
            </a:pPr>
            <a:r>
              <a:rPr lang="en-US" altLang="en-US" dirty="0"/>
              <a:t>    Narrow - primarily effective against 1 type of organism</a:t>
            </a:r>
          </a:p>
          <a:p>
            <a:pPr>
              <a:buFontTx/>
              <a:buNone/>
            </a:pPr>
            <a:r>
              <a:rPr lang="en-US" altLang="en-US" dirty="0"/>
              <a:t>    Broad - effective against both gram + &amp; gram - organisms</a:t>
            </a:r>
          </a:p>
          <a:p>
            <a:pPr>
              <a:buFontTx/>
              <a:buNone/>
            </a:pPr>
            <a:r>
              <a:rPr lang="en-US" altLang="en-US" dirty="0"/>
              <a:t>     * Used before isolating organism through C &amp; S</a:t>
            </a:r>
          </a:p>
          <a:p>
            <a:pPr>
              <a:buFontTx/>
              <a:buNone/>
            </a:pPr>
            <a:r>
              <a:rPr lang="en-US" altLang="en-US" dirty="0"/>
              <a:t>     * Not as effective as narrow spectrum against those   		single organisms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9116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PENICILINS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From mold genus </a:t>
            </a:r>
            <a:r>
              <a:rPr lang="en-US" altLang="en-US" dirty="0" err="1"/>
              <a:t>Penicillium</a:t>
            </a:r>
            <a:r>
              <a:rPr lang="en-US" altLang="en-US" dirty="0"/>
              <a:t> - ‘miracle drug’ from </a:t>
            </a:r>
            <a:r>
              <a:rPr lang="en-US" altLang="en-US" dirty="0" smtClean="0"/>
              <a:t>World War II</a:t>
            </a:r>
            <a:endParaRPr lang="en-US" altLang="en-US" dirty="0"/>
          </a:p>
          <a:p>
            <a:r>
              <a:rPr lang="en-US" altLang="en-US" dirty="0"/>
              <a:t>A beta-</a:t>
            </a:r>
            <a:r>
              <a:rPr lang="en-US" altLang="en-US" dirty="0" err="1"/>
              <a:t>lactum</a:t>
            </a:r>
            <a:r>
              <a:rPr lang="en-US" altLang="en-US" dirty="0"/>
              <a:t> structure (beta-</a:t>
            </a:r>
            <a:r>
              <a:rPr lang="en-US" altLang="en-US" dirty="0" err="1"/>
              <a:t>lactum</a:t>
            </a:r>
            <a:r>
              <a:rPr lang="en-US" altLang="en-US" dirty="0"/>
              <a:t> ring) interferes w/ bacterial cell wall synthesis by inhibiting the bacterial enzyme necessary for cell division &amp; synthesis</a:t>
            </a:r>
          </a:p>
          <a:p>
            <a:r>
              <a:rPr lang="en-US" altLang="en-US" dirty="0"/>
              <a:t>Bacteria die of cell </a:t>
            </a:r>
            <a:r>
              <a:rPr lang="en-US" altLang="en-US" dirty="0" err="1"/>
              <a:t>lysis</a:t>
            </a:r>
            <a:r>
              <a:rPr lang="en-US" altLang="en-US" dirty="0"/>
              <a:t> (breakdown)</a:t>
            </a:r>
          </a:p>
          <a:p>
            <a:r>
              <a:rPr lang="en-US" altLang="en-US" dirty="0"/>
              <a:t>Both ‘static’ &amp; ‘</a:t>
            </a:r>
            <a:r>
              <a:rPr lang="en-US" altLang="en-US" dirty="0" err="1"/>
              <a:t>cidal</a:t>
            </a:r>
            <a:r>
              <a:rPr lang="en-US" altLang="en-US" dirty="0"/>
              <a:t>’ in nature</a:t>
            </a:r>
          </a:p>
          <a:p>
            <a:r>
              <a:rPr lang="en-US" altLang="en-US" dirty="0"/>
              <a:t>Mainly  referred to as beta-</a:t>
            </a:r>
            <a:r>
              <a:rPr lang="en-US" altLang="en-US" dirty="0" err="1"/>
              <a:t>lactum</a:t>
            </a:r>
            <a:r>
              <a:rPr lang="en-US" altLang="en-US" dirty="0"/>
              <a:t> antibiotics (enzymes produced by bacteria that can inactivate PCN - </a:t>
            </a:r>
            <a:r>
              <a:rPr lang="en-US" altLang="en-US" dirty="0" err="1"/>
              <a:t>Penicillinases</a:t>
            </a:r>
            <a:r>
              <a:rPr lang="en-US" altLang="en-US" dirty="0"/>
              <a:t> = beta-lactamases which attack PCN</a:t>
            </a:r>
          </a:p>
        </p:txBody>
      </p:sp>
    </p:spTree>
    <p:extLst>
      <p:ext uri="{BB962C8B-B14F-4D97-AF65-F5344CB8AC3E}">
        <p14:creationId xmlns="" xmlns:p14="http://schemas.microsoft.com/office/powerpoint/2010/main" val="10223791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Penicillins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/>
              <a:t>Natural </a:t>
            </a:r>
            <a:r>
              <a:rPr lang="en-US" altLang="en-US" u="sng" dirty="0" err="1"/>
              <a:t>Penicillins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   Penicillin G, Penicillin V, Procaine, </a:t>
            </a:r>
            <a:r>
              <a:rPr lang="en-US" altLang="en-US" dirty="0" err="1"/>
              <a:t>Bicillin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  - Good gram +, fair gram - , good </a:t>
            </a:r>
            <a:r>
              <a:rPr lang="en-US" altLang="en-US" dirty="0" smtClean="0"/>
              <a:t>anaerobic action.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  - PCN G = more effective IV or IM, but painful d/t aqueous solution</a:t>
            </a:r>
          </a:p>
          <a:p>
            <a:pPr>
              <a:buFontTx/>
              <a:buNone/>
            </a:pPr>
            <a:r>
              <a:rPr lang="en-US" altLang="en-US" dirty="0"/>
              <a:t>  - PCN V = PO; peak 2 - 4 </a:t>
            </a:r>
            <a:r>
              <a:rPr lang="en-US" altLang="en-US" dirty="0" err="1"/>
              <a:t>hrs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56219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Penicillins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u="sng" dirty="0" err="1"/>
              <a:t>Aminopenicillins</a:t>
            </a:r>
            <a:r>
              <a:rPr lang="en-US" altLang="en-US" u="sng" dirty="0"/>
              <a:t> (Broad Spectrum)</a:t>
            </a:r>
            <a:r>
              <a:rPr lang="en-US" altLang="en-US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Amoxicillin (</a:t>
            </a:r>
            <a:r>
              <a:rPr lang="en-US" altLang="en-US" dirty="0" err="1"/>
              <a:t>Amoxil</a:t>
            </a:r>
            <a:r>
              <a:rPr lang="en-US" altLang="en-US" dirty="0"/>
              <a:t>), </a:t>
            </a:r>
            <a:r>
              <a:rPr lang="en-US" altLang="en-US" dirty="0" smtClean="0"/>
              <a:t>Ampicillin, </a:t>
            </a:r>
            <a:r>
              <a:rPr lang="en-US" altLang="en-US" dirty="0" err="1"/>
              <a:t>Bacampicillin</a:t>
            </a:r>
            <a:r>
              <a:rPr lang="en-US" altLang="en-US" dirty="0"/>
              <a:t> HCL (</a:t>
            </a:r>
            <a:r>
              <a:rPr lang="en-US" altLang="en-US" dirty="0" err="1"/>
              <a:t>Spectrobid</a:t>
            </a:r>
            <a:r>
              <a:rPr lang="en-US" altLang="en-US" dirty="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</a:t>
            </a:r>
            <a:r>
              <a:rPr lang="en-US" altLang="en-US" dirty="0" smtClean="0"/>
              <a:t>effective against both Gram </a:t>
            </a:r>
            <a:r>
              <a:rPr lang="en-US" altLang="en-US" dirty="0"/>
              <a:t>+ &amp; Gram </a:t>
            </a:r>
            <a:r>
              <a:rPr lang="en-US" altLang="en-US" dirty="0" smtClean="0"/>
              <a:t>- bacteria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</a:t>
            </a:r>
            <a:r>
              <a:rPr lang="en-US" altLang="en-US" dirty="0" smtClean="0"/>
              <a:t>Costly 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Inactivated by beta-lactamases = ineffective against </a:t>
            </a:r>
            <a:r>
              <a:rPr lang="en-US" altLang="en-US" i="1" dirty="0"/>
              <a:t>Staphylococcus </a:t>
            </a:r>
            <a:r>
              <a:rPr lang="en-US" altLang="en-US" i="1" dirty="0" err="1"/>
              <a:t>aureus</a:t>
            </a:r>
            <a:r>
              <a:rPr lang="en-US" altLang="en-US" i="1" dirty="0"/>
              <a:t> (staph. A)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Amoxicillin = most prescribed PCN derivative for adults &amp; children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58588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Penicillins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 err="1"/>
              <a:t>Penicillinase</a:t>
            </a:r>
            <a:r>
              <a:rPr lang="en-US" altLang="en-US" u="sng" dirty="0"/>
              <a:t> - Resistant </a:t>
            </a:r>
            <a:r>
              <a:rPr lang="en-US" altLang="en-US" u="sng" dirty="0" err="1"/>
              <a:t>Penicillins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   Methicillin (</a:t>
            </a:r>
            <a:r>
              <a:rPr lang="en-US" altLang="en-US" dirty="0" err="1"/>
              <a:t>Staphcillin</a:t>
            </a:r>
            <a:r>
              <a:rPr lang="en-US" altLang="en-US" dirty="0"/>
              <a:t>), </a:t>
            </a:r>
            <a:r>
              <a:rPr lang="en-US" altLang="en-US" dirty="0" err="1"/>
              <a:t>Nafcillin</a:t>
            </a:r>
            <a:r>
              <a:rPr lang="en-US" altLang="en-US" dirty="0"/>
              <a:t> (</a:t>
            </a:r>
            <a:r>
              <a:rPr lang="en-US" altLang="en-US" dirty="0" err="1"/>
              <a:t>Unipen</a:t>
            </a:r>
            <a:r>
              <a:rPr lang="en-US" altLang="en-US" dirty="0"/>
              <a:t>), </a:t>
            </a:r>
            <a:r>
              <a:rPr lang="en-US" altLang="en-US" dirty="0" err="1"/>
              <a:t>Oxacillin</a:t>
            </a:r>
            <a:r>
              <a:rPr lang="en-US" altLang="en-US" dirty="0"/>
              <a:t> (</a:t>
            </a:r>
            <a:r>
              <a:rPr lang="en-US" altLang="en-US" dirty="0" err="1"/>
              <a:t>Bactocil</a:t>
            </a:r>
            <a:r>
              <a:rPr lang="en-US" altLang="en-US" dirty="0"/>
              <a:t>)</a:t>
            </a:r>
          </a:p>
          <a:p>
            <a:pPr>
              <a:buFontTx/>
              <a:buNone/>
            </a:pPr>
            <a:r>
              <a:rPr lang="en-US" altLang="en-US" dirty="0"/>
              <a:t> - Used to treat </a:t>
            </a:r>
            <a:r>
              <a:rPr lang="en-US" altLang="en-US" dirty="0" err="1"/>
              <a:t>penicillinase</a:t>
            </a:r>
            <a:r>
              <a:rPr lang="en-US" altLang="en-US" dirty="0"/>
              <a:t>-producing </a:t>
            </a:r>
            <a:r>
              <a:rPr lang="en-US" altLang="en-US" i="1" dirty="0"/>
              <a:t>Staph A.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 - Gram + , not effective against Gram -</a:t>
            </a:r>
          </a:p>
          <a:p>
            <a:pPr>
              <a:buFontTx/>
              <a:buNone/>
            </a:pPr>
            <a:r>
              <a:rPr lang="en-US" altLang="en-US" dirty="0"/>
              <a:t> - IV &amp; PO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6785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Drug</a:t>
            </a:r>
            <a:r>
              <a:rPr lang="en-US" dirty="0" smtClean="0"/>
              <a:t>:- any substance that brings about a change in biologic function trough it chemical actions.</a:t>
            </a:r>
          </a:p>
          <a:p>
            <a:r>
              <a:rPr lang="en-US" b="1" i="1" dirty="0" smtClean="0"/>
              <a:t>Poison</a:t>
            </a:r>
            <a:r>
              <a:rPr lang="en-US" dirty="0" smtClean="0"/>
              <a:t>:- these are drugs that have almost exclusively harmful effects. However, increase in dosage can make any drug harmful. Examples of poisons:</a:t>
            </a:r>
          </a:p>
          <a:p>
            <a:pPr lvl="2"/>
            <a:r>
              <a:rPr lang="en-US" dirty="0" smtClean="0"/>
              <a:t>Lead</a:t>
            </a:r>
          </a:p>
          <a:p>
            <a:pPr lvl="2"/>
            <a:r>
              <a:rPr lang="en-US" dirty="0" smtClean="0"/>
              <a:t>Arsenic</a:t>
            </a:r>
          </a:p>
          <a:p>
            <a:r>
              <a:rPr lang="en-US" b="1" i="1" dirty="0" smtClean="0"/>
              <a:t>Toxins</a:t>
            </a:r>
            <a:r>
              <a:rPr lang="en-US" dirty="0" smtClean="0"/>
              <a:t>:- poisons of biologic origin. Examples</a:t>
            </a:r>
          </a:p>
          <a:p>
            <a:pPr lvl="2"/>
            <a:r>
              <a:rPr lang="en-US" dirty="0" smtClean="0"/>
              <a:t>Bortulinum toxin</a:t>
            </a:r>
          </a:p>
          <a:p>
            <a:pPr lvl="2"/>
            <a:r>
              <a:rPr lang="en-US" dirty="0" smtClean="0"/>
              <a:t>Amanita toxin from mushrooms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Penicillins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/>
              <a:t>Extended - Spectrum </a:t>
            </a:r>
            <a:r>
              <a:rPr lang="en-US" altLang="en-US" u="sng" dirty="0" err="1"/>
              <a:t>Penicillins</a:t>
            </a:r>
            <a:endParaRPr lang="en-US" altLang="en-US" u="sng" dirty="0"/>
          </a:p>
          <a:p>
            <a:pPr>
              <a:buFontTx/>
              <a:buNone/>
            </a:pPr>
            <a:r>
              <a:rPr lang="en-US" altLang="en-US" dirty="0"/>
              <a:t>   </a:t>
            </a:r>
            <a:r>
              <a:rPr lang="en-US" altLang="en-US" dirty="0" err="1"/>
              <a:t>Carbenicillin</a:t>
            </a:r>
            <a:r>
              <a:rPr lang="en-US" altLang="en-US" dirty="0"/>
              <a:t> (PO), </a:t>
            </a:r>
            <a:r>
              <a:rPr lang="en-US" altLang="en-US" dirty="0" err="1"/>
              <a:t>Mezlocillin</a:t>
            </a:r>
            <a:r>
              <a:rPr lang="en-US" altLang="en-US" dirty="0"/>
              <a:t>, </a:t>
            </a:r>
            <a:r>
              <a:rPr lang="en-US" altLang="en-US" dirty="0" err="1"/>
              <a:t>Piperacillin</a:t>
            </a:r>
            <a:r>
              <a:rPr lang="en-US" altLang="en-US" dirty="0"/>
              <a:t>, </a:t>
            </a:r>
            <a:r>
              <a:rPr lang="en-US" altLang="en-US" dirty="0" err="1"/>
              <a:t>Ticarcillin</a:t>
            </a:r>
            <a:r>
              <a:rPr lang="en-US" altLang="en-US" dirty="0"/>
              <a:t>, </a:t>
            </a:r>
            <a:r>
              <a:rPr lang="en-US" altLang="en-US" dirty="0" err="1"/>
              <a:t>Ticarcillin-clavulanate</a:t>
            </a:r>
            <a:r>
              <a:rPr lang="en-US" altLang="en-US" dirty="0"/>
              <a:t> (</a:t>
            </a:r>
            <a:r>
              <a:rPr lang="en-US" altLang="en-US" dirty="0" err="1"/>
              <a:t>Timentin</a:t>
            </a:r>
            <a:r>
              <a:rPr lang="en-US" altLang="en-US" dirty="0"/>
              <a:t>) - IM &amp; IV</a:t>
            </a:r>
          </a:p>
          <a:p>
            <a:pPr>
              <a:buFontTx/>
              <a:buNone/>
            </a:pPr>
            <a:r>
              <a:rPr lang="en-US" altLang="en-US" dirty="0"/>
              <a:t>  - Broad spectrum - good gram (-), fair gram (+)</a:t>
            </a:r>
          </a:p>
          <a:p>
            <a:pPr>
              <a:buFontTx/>
              <a:buNone/>
            </a:pPr>
            <a:r>
              <a:rPr lang="en-US" altLang="en-US" dirty="0"/>
              <a:t>  - Good against </a:t>
            </a:r>
            <a:r>
              <a:rPr lang="en-US" altLang="en-US" i="1" dirty="0"/>
              <a:t>Pseudomonas </a:t>
            </a:r>
            <a:r>
              <a:rPr lang="en-US" altLang="en-US" i="1" dirty="0" err="1"/>
              <a:t>aeruginosa</a:t>
            </a:r>
            <a:r>
              <a:rPr lang="en-US" altLang="en-US" i="1" dirty="0"/>
              <a:t> </a:t>
            </a:r>
          </a:p>
          <a:p>
            <a:pPr>
              <a:buFontTx/>
              <a:buNone/>
            </a:pPr>
            <a:r>
              <a:rPr lang="en-US" altLang="en-US" dirty="0"/>
              <a:t>  - Not </a:t>
            </a:r>
            <a:r>
              <a:rPr lang="en-US" altLang="en-US" dirty="0" err="1"/>
              <a:t>penicillinase</a:t>
            </a:r>
            <a:r>
              <a:rPr lang="en-US" altLang="en-US" dirty="0"/>
              <a:t> resistant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165824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Penicillins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u="sng" dirty="0"/>
              <a:t>SE &amp; adverse reactions of </a:t>
            </a:r>
            <a:r>
              <a:rPr lang="en-US" altLang="en-US" u="sng" dirty="0" err="1"/>
              <a:t>Penicillins</a:t>
            </a:r>
            <a:endParaRPr lang="en-US" altLang="en-US" u="sng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1. Hypersensitivity - mild or severe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 Mild = rash, pruritus, &amp; hives - Rx w/     antihistamines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 Severe = anaphylactic shock - occurs w/ in 20 min. - Rx w/ epinephrine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2. </a:t>
            </a:r>
            <a:r>
              <a:rPr lang="en-US" altLang="en-US" dirty="0" err="1"/>
              <a:t>Superinfection</a:t>
            </a:r>
            <a:r>
              <a:rPr lang="en-US" altLang="en-US" dirty="0"/>
              <a:t> - secondary infection when normal microbial flora of the body disturbed during antibiotic Rx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 </a:t>
            </a:r>
            <a:r>
              <a:rPr lang="en-US" altLang="en-US" sz="2800" dirty="0"/>
              <a:t>Mouth, resp. tract, GI, GU or skin - usually fungus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3. Organ toxicity - esp. liver &amp; kidneys where drugs metabolized &amp; excreted (aminoglycosides)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91988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Cephalosporins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From a fungus </a:t>
            </a:r>
            <a:r>
              <a:rPr lang="en-US" altLang="en-US" i="1" dirty="0" err="1"/>
              <a:t>Cephalosperium</a:t>
            </a:r>
            <a:r>
              <a:rPr lang="en-US" altLang="en-US" i="1" dirty="0"/>
              <a:t> </a:t>
            </a:r>
            <a:r>
              <a:rPr lang="en-US" altLang="en-US" i="1" dirty="0" err="1"/>
              <a:t>acremonium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Gram (+) &amp; gram (-)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Resistant to beta - lactamase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Bactericidal - action similar to PCN’s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- 4 groups (generations) - each effective against a broader spectrum of bacteria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about 10% of people allergic to PCN also to allergic to </a:t>
            </a:r>
            <a:r>
              <a:rPr lang="en-US" altLang="en-US" dirty="0" err="1"/>
              <a:t>cephalosporins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Action - inhibits bacterial cell wall synthesis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- IM &amp; IV - onset = almost immediate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121545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Cephalosporins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/>
              <a:t>1st Generation </a:t>
            </a:r>
            <a:r>
              <a:rPr lang="en-US" altLang="en-US" u="sng" dirty="0" err="1"/>
              <a:t>Cephalosporins</a:t>
            </a:r>
            <a:r>
              <a:rPr lang="en-US" altLang="en-US" dirty="0"/>
              <a:t> - </a:t>
            </a:r>
            <a:r>
              <a:rPr lang="en-US" altLang="en-US" sz="2800" b="1" dirty="0" err="1"/>
              <a:t>cefadroxil</a:t>
            </a:r>
            <a:r>
              <a:rPr lang="en-US" altLang="en-US" sz="2800" b="1" dirty="0"/>
              <a:t> (</a:t>
            </a:r>
            <a:r>
              <a:rPr lang="en-US" altLang="en-US" sz="2800" b="1" dirty="0" err="1"/>
              <a:t>Duricef</a:t>
            </a:r>
            <a:r>
              <a:rPr lang="en-US" altLang="en-US" sz="2800" b="1" dirty="0"/>
              <a:t>) &amp; cephalexin (Keflex) - PO; </a:t>
            </a:r>
            <a:r>
              <a:rPr lang="en-US" altLang="en-US" sz="2800" b="1" dirty="0" err="1"/>
              <a:t>Cefazolin</a:t>
            </a:r>
            <a:r>
              <a:rPr lang="en-US" altLang="en-US" sz="2800" b="1" dirty="0"/>
              <a:t> (</a:t>
            </a:r>
            <a:r>
              <a:rPr lang="en-US" altLang="en-US" sz="2800" b="1" dirty="0" err="1"/>
              <a:t>Ancef</a:t>
            </a:r>
            <a:r>
              <a:rPr lang="en-US" altLang="en-US" sz="2800" b="1" dirty="0"/>
              <a:t>)  &amp; </a:t>
            </a:r>
            <a:r>
              <a:rPr lang="en-US" altLang="en-US" sz="2800" b="1" dirty="0" err="1"/>
              <a:t>cephalothin</a:t>
            </a:r>
            <a:r>
              <a:rPr lang="en-US" altLang="en-US" sz="2800" b="1" dirty="0"/>
              <a:t> (</a:t>
            </a:r>
            <a:r>
              <a:rPr lang="en-US" altLang="en-US" sz="2800" b="1" dirty="0" err="1"/>
              <a:t>Keflin</a:t>
            </a:r>
            <a:r>
              <a:rPr lang="en-US" altLang="en-US" sz="2800" b="1" dirty="0"/>
              <a:t>) - IM</a:t>
            </a:r>
          </a:p>
          <a:p>
            <a:pPr>
              <a:buFontTx/>
              <a:buNone/>
            </a:pPr>
            <a:r>
              <a:rPr lang="en-US" altLang="en-US" sz="2800" b="1" dirty="0"/>
              <a:t>  </a:t>
            </a:r>
            <a:r>
              <a:rPr lang="en-US" altLang="en-US" dirty="0"/>
              <a:t>- Gram (+), &amp; gram (-)</a:t>
            </a:r>
          </a:p>
          <a:p>
            <a:pPr>
              <a:buFontTx/>
              <a:buNone/>
            </a:pPr>
            <a:r>
              <a:rPr lang="en-US" altLang="en-US" dirty="0"/>
              <a:t>  - Esp. used for skin/skin structure infections</a:t>
            </a:r>
          </a:p>
          <a:p>
            <a:pPr>
              <a:buFontTx/>
              <a:buNone/>
            </a:pPr>
            <a:r>
              <a:rPr lang="en-US" altLang="en-US" dirty="0"/>
              <a:t>  - </a:t>
            </a:r>
            <a:r>
              <a:rPr lang="en-US" altLang="en-US" dirty="0" err="1"/>
              <a:t>Keflin</a:t>
            </a:r>
            <a:r>
              <a:rPr lang="en-US" altLang="en-US" dirty="0"/>
              <a:t> used for </a:t>
            </a:r>
            <a:r>
              <a:rPr lang="en-US" altLang="en-US" dirty="0" err="1"/>
              <a:t>resp</a:t>
            </a:r>
            <a:r>
              <a:rPr lang="en-US" altLang="en-US" dirty="0"/>
              <a:t>, GI, GU, bone, &amp; joint infections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675501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Cephalosporins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/>
              <a:t>2nd Generation </a:t>
            </a:r>
            <a:r>
              <a:rPr lang="en-US" altLang="en-US" u="sng" dirty="0" err="1"/>
              <a:t>Cephalosporins</a:t>
            </a:r>
            <a:r>
              <a:rPr lang="en-US" altLang="en-US" dirty="0"/>
              <a:t> -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cefaclor</a:t>
            </a:r>
            <a:r>
              <a:rPr lang="en-US" altLang="en-US" sz="2800" b="1" dirty="0"/>
              <a:t> (</a:t>
            </a:r>
            <a:r>
              <a:rPr lang="en-US" altLang="en-US" sz="2800" b="1" dirty="0" err="1"/>
              <a:t>ceclor</a:t>
            </a:r>
            <a:r>
              <a:rPr lang="en-US" altLang="en-US" sz="2800" b="1" dirty="0"/>
              <a:t>) - PO, </a:t>
            </a:r>
            <a:r>
              <a:rPr lang="en-US" altLang="en-US" sz="2800" b="1" dirty="0" err="1"/>
              <a:t>cefoxitin</a:t>
            </a:r>
            <a:r>
              <a:rPr lang="en-US" altLang="en-US" sz="2800" b="1" dirty="0"/>
              <a:t> (</a:t>
            </a:r>
            <a:r>
              <a:rPr lang="en-US" altLang="en-US" sz="2800" b="1" dirty="0" err="1"/>
              <a:t>Mefoxin</a:t>
            </a:r>
            <a:r>
              <a:rPr lang="en-US" altLang="en-US" sz="2800" b="1" dirty="0"/>
              <a:t>), cefuroxime (</a:t>
            </a:r>
            <a:r>
              <a:rPr lang="en-US" altLang="en-US" sz="2800" b="1" dirty="0" err="1"/>
              <a:t>Zinacef</a:t>
            </a:r>
            <a:r>
              <a:rPr lang="en-US" altLang="en-US" sz="2800" b="1" dirty="0"/>
              <a:t>), </a:t>
            </a:r>
            <a:r>
              <a:rPr lang="en-US" altLang="en-US" sz="2800" b="1" dirty="0" err="1"/>
              <a:t>cefotetan</a:t>
            </a:r>
            <a:r>
              <a:rPr lang="en-US" altLang="en-US" sz="2800" b="1" dirty="0"/>
              <a:t> (</a:t>
            </a:r>
            <a:r>
              <a:rPr lang="en-US" altLang="en-US" sz="2800" b="1" dirty="0" err="1"/>
              <a:t>Cefotan</a:t>
            </a:r>
            <a:r>
              <a:rPr lang="en-US" altLang="en-US" sz="2800" b="1" dirty="0"/>
              <a:t>) - IM &amp; IV</a:t>
            </a: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 </a:t>
            </a:r>
            <a:r>
              <a:rPr lang="en-US" altLang="en-US" dirty="0"/>
              <a:t>- Gram (+), slightly boarder gram (-) effect than 1st generation</a:t>
            </a:r>
          </a:p>
          <a:p>
            <a:pPr>
              <a:buFontTx/>
              <a:buNone/>
            </a:pPr>
            <a:r>
              <a:rPr lang="en-US" altLang="en-US" dirty="0"/>
              <a:t> - for harder to treat infections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849660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Cephalosporins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u="sng" dirty="0"/>
              <a:t>3rd Generation </a:t>
            </a:r>
            <a:r>
              <a:rPr lang="en-US" altLang="en-US" u="sng" dirty="0" err="1"/>
              <a:t>Cephalosporins</a:t>
            </a:r>
            <a:r>
              <a:rPr lang="en-US" altLang="en-US" dirty="0"/>
              <a:t> - </a:t>
            </a:r>
            <a:r>
              <a:rPr lang="en-US" altLang="en-US" b="1" dirty="0" err="1"/>
              <a:t>cefotaxime</a:t>
            </a:r>
            <a:r>
              <a:rPr lang="en-US" altLang="en-US" b="1" dirty="0"/>
              <a:t> (</a:t>
            </a:r>
            <a:r>
              <a:rPr lang="en-US" altLang="en-US" b="1" dirty="0" err="1"/>
              <a:t>Claforan</a:t>
            </a:r>
            <a:r>
              <a:rPr lang="en-US" altLang="en-US" b="1" dirty="0"/>
              <a:t>), </a:t>
            </a:r>
            <a:r>
              <a:rPr lang="en-US" altLang="en-US" b="1" dirty="0" err="1"/>
              <a:t>ceftazidime</a:t>
            </a:r>
            <a:r>
              <a:rPr lang="en-US" altLang="en-US" b="1" dirty="0"/>
              <a:t> (</a:t>
            </a:r>
            <a:r>
              <a:rPr lang="en-US" altLang="en-US" b="1" dirty="0" err="1"/>
              <a:t>Fortaz</a:t>
            </a:r>
            <a:r>
              <a:rPr lang="en-US" altLang="en-US" b="1" dirty="0"/>
              <a:t>), ceftriaxone (</a:t>
            </a:r>
            <a:r>
              <a:rPr lang="en-US" altLang="en-US" b="1" dirty="0" err="1"/>
              <a:t>Rocephin</a:t>
            </a:r>
            <a:r>
              <a:rPr lang="en-US" altLang="en-US" b="1" dirty="0"/>
              <a:t>), </a:t>
            </a:r>
            <a:r>
              <a:rPr lang="en-US" altLang="en-US" b="1" dirty="0" err="1"/>
              <a:t>cefixime</a:t>
            </a:r>
            <a:r>
              <a:rPr lang="en-US" altLang="en-US" b="1" dirty="0"/>
              <a:t> (</a:t>
            </a:r>
            <a:r>
              <a:rPr lang="en-US" altLang="en-US" b="1" dirty="0" err="1"/>
              <a:t>Suprax</a:t>
            </a:r>
            <a:r>
              <a:rPr lang="en-US" altLang="en-US" b="1" dirty="0"/>
              <a:t>) - IM or IV</a:t>
            </a:r>
          </a:p>
          <a:p>
            <a:pPr>
              <a:buFontTx/>
              <a:buNone/>
            </a:pPr>
            <a:r>
              <a:rPr lang="en-US" altLang="en-US" b="1" dirty="0"/>
              <a:t> - </a:t>
            </a:r>
            <a:r>
              <a:rPr lang="en-US" altLang="en-US" dirty="0"/>
              <a:t>More effective against gram (-), less effective against gram (+)</a:t>
            </a:r>
          </a:p>
          <a:p>
            <a:pPr>
              <a:buFontTx/>
              <a:buNone/>
            </a:pPr>
            <a:r>
              <a:rPr lang="en-US" altLang="en-US" dirty="0"/>
              <a:t> - for harder yet to treat infections</a:t>
            </a:r>
          </a:p>
          <a:p>
            <a:r>
              <a:rPr lang="en-US" altLang="en-US" u="sng" dirty="0"/>
              <a:t>4th Generation </a:t>
            </a:r>
            <a:r>
              <a:rPr lang="en-US" altLang="en-US" u="sng" dirty="0" err="1"/>
              <a:t>Cephalosporins</a:t>
            </a:r>
            <a:r>
              <a:rPr lang="en-US" altLang="en-US" dirty="0"/>
              <a:t> - </a:t>
            </a:r>
            <a:r>
              <a:rPr lang="en-US" altLang="en-US" b="1" dirty="0" err="1"/>
              <a:t>cefepime</a:t>
            </a:r>
            <a:r>
              <a:rPr lang="en-US" altLang="en-US" b="1" dirty="0"/>
              <a:t> (</a:t>
            </a:r>
            <a:r>
              <a:rPr lang="en-US" altLang="en-US" b="1" dirty="0" err="1"/>
              <a:t>Maxipime</a:t>
            </a:r>
            <a:r>
              <a:rPr lang="en-US" altLang="en-US" b="1" dirty="0"/>
              <a:t>) - IV or IM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 - Resistant to most beta-lactamase bacteria</a:t>
            </a:r>
          </a:p>
          <a:p>
            <a:pPr>
              <a:buFontTx/>
              <a:buNone/>
            </a:pPr>
            <a:r>
              <a:rPr lang="en-US" altLang="en-US" dirty="0"/>
              <a:t> - greater gram (+) coverage than 3rd generation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6216941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ea typeface="ＭＳ Ｐゴシック" pitchFamily="34" charset="-128"/>
              </a:rPr>
              <a:t>Erythromycin is a naturally-occurring macrolide derived from </a:t>
            </a:r>
            <a:r>
              <a:rPr lang="en-US" altLang="en-US" sz="2800" i="1" dirty="0">
                <a:ea typeface="ＭＳ Ｐゴシック" pitchFamily="34" charset="-128"/>
              </a:rPr>
              <a:t>Streptomyces </a:t>
            </a:r>
            <a:r>
              <a:rPr lang="en-US" altLang="en-US" sz="2800" i="1" dirty="0" err="1">
                <a:ea typeface="ＭＳ Ｐゴシック" pitchFamily="34" charset="-128"/>
              </a:rPr>
              <a:t>erythreus</a:t>
            </a:r>
            <a:r>
              <a:rPr lang="en-US" altLang="en-US" sz="2800" i="1" dirty="0">
                <a:ea typeface="ＭＳ Ｐゴシック" pitchFamily="34" charset="-128"/>
              </a:rPr>
              <a:t> – </a:t>
            </a:r>
            <a:r>
              <a:rPr lang="en-US" altLang="en-US" sz="2800" dirty="0">
                <a:ea typeface="ＭＳ Ｐゴシック" pitchFamily="34" charset="-128"/>
              </a:rPr>
              <a:t>problems with acid </a:t>
            </a:r>
            <a:r>
              <a:rPr lang="en-US" altLang="en-US" sz="2800" dirty="0" err="1">
                <a:ea typeface="ＭＳ Ｐゴシック" pitchFamily="34" charset="-128"/>
              </a:rPr>
              <a:t>lability</a:t>
            </a:r>
            <a:r>
              <a:rPr lang="en-US" altLang="en-US" sz="2800" dirty="0">
                <a:ea typeface="ＭＳ Ｐゴシック" pitchFamily="34" charset="-128"/>
              </a:rPr>
              <a:t>, narrow spectrum, poor GI intolerance, short elimination half-life</a:t>
            </a:r>
            <a:endParaRPr lang="en-US" altLang="en-US" sz="2800" i="1" dirty="0">
              <a:ea typeface="ＭＳ Ｐゴシック" pitchFamily="34" charset="-128"/>
            </a:endParaRPr>
          </a:p>
          <a:p>
            <a:r>
              <a:rPr lang="en-US" altLang="en-US" sz="2800" dirty="0">
                <a:ea typeface="ＭＳ Ｐゴシック" pitchFamily="34" charset="-128"/>
              </a:rPr>
              <a:t>Structural derivatives include clarithromycin and azithromycin: </a:t>
            </a:r>
          </a:p>
          <a:p>
            <a:pPr lvl="1">
              <a:buClr>
                <a:srgbClr val="66FFFF"/>
              </a:buClr>
              <a:buSzPct val="7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Broader spectrum of activity</a:t>
            </a:r>
          </a:p>
          <a:p>
            <a:pPr lvl="1">
              <a:buClr>
                <a:srgbClr val="66FFFF"/>
              </a:buClr>
              <a:buSzPct val="7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Improved PK properties – better bioavailability, better tissue penetration, prolonged half-lives</a:t>
            </a:r>
          </a:p>
          <a:p>
            <a:pPr lvl="1">
              <a:buClr>
                <a:srgbClr val="66FFFF"/>
              </a:buClr>
              <a:buSzPct val="7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Improved tolerability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692398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10000"/>
              <a:buNone/>
            </a:pPr>
            <a:r>
              <a:rPr lang="en-US" altLang="en-US" dirty="0">
                <a:ea typeface="ＭＳ Ｐゴシック" pitchFamily="34" charset="-128"/>
              </a:rPr>
              <a:t>Mechanism of Action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3000" dirty="0">
                <a:ea typeface="ＭＳ Ｐゴシック" pitchFamily="34" charset="-128"/>
              </a:rPr>
              <a:t>Inhibits protein synthesis by reversibly binding to the 50S ribosomal subunit </a:t>
            </a:r>
          </a:p>
          <a:p>
            <a:pPr lvl="2">
              <a:buClr>
                <a:srgbClr val="00FF00"/>
              </a:buClr>
              <a:buSzPct val="80000"/>
              <a:buFont typeface="Wingdings" pitchFamily="2" charset="2"/>
              <a:buChar char="§"/>
            </a:pPr>
            <a:r>
              <a:rPr lang="en-US" altLang="en-US" sz="2600" dirty="0">
                <a:ea typeface="ＭＳ Ｐゴシック" pitchFamily="34" charset="-128"/>
              </a:rPr>
              <a:t>Suppression of RNA-dependent protein synthesis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3000" dirty="0">
                <a:ea typeface="ＭＳ Ｐゴシック" pitchFamily="34" charset="-128"/>
              </a:rPr>
              <a:t>Macrolides typically display </a:t>
            </a:r>
            <a:r>
              <a:rPr lang="en-US" altLang="en-US" sz="3000" u="sng" dirty="0">
                <a:ea typeface="ＭＳ Ｐゴシック" pitchFamily="34" charset="-128"/>
              </a:rPr>
              <a:t>bacteriostatic</a:t>
            </a:r>
            <a:r>
              <a:rPr lang="en-US" altLang="en-US" sz="3000" dirty="0">
                <a:ea typeface="ＭＳ Ｐゴシック" pitchFamily="34" charset="-128"/>
              </a:rPr>
              <a:t> activity, but may be </a:t>
            </a:r>
            <a:r>
              <a:rPr lang="en-US" altLang="en-US" sz="3000" u="sng" dirty="0">
                <a:ea typeface="ＭＳ Ｐゴシック" pitchFamily="34" charset="-128"/>
              </a:rPr>
              <a:t>bactericidal</a:t>
            </a:r>
            <a:r>
              <a:rPr lang="en-US" altLang="en-US" sz="3000" dirty="0">
                <a:ea typeface="ＭＳ Ｐゴシック" pitchFamily="34" charset="-128"/>
              </a:rPr>
              <a:t> when present at high concentrations against very susceptible organisms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3000" dirty="0">
                <a:ea typeface="ＭＳ Ｐゴシック" pitchFamily="34" charset="-128"/>
              </a:rPr>
              <a:t>Time-dependent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773337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itchFamily="34" charset="-128"/>
              </a:rPr>
              <a:t>Macrolides</a:t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Pharmacology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10000"/>
              <a:buNone/>
            </a:pPr>
            <a:r>
              <a:rPr lang="en-US" altLang="en-US" sz="3600" dirty="0">
                <a:ea typeface="ＭＳ Ｐゴシック" pitchFamily="34" charset="-128"/>
              </a:rPr>
              <a:t>Absorption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>
                <a:solidFill>
                  <a:srgbClr val="66FFFF"/>
                </a:solidFill>
                <a:ea typeface="ＭＳ Ｐゴシック" pitchFamily="34" charset="-128"/>
              </a:rPr>
              <a:t>Erythromycin</a:t>
            </a:r>
            <a:r>
              <a:rPr lang="en-US" altLang="en-US" dirty="0">
                <a:ea typeface="ＭＳ Ｐゴシック" pitchFamily="34" charset="-128"/>
              </a:rPr>
              <a:t> – variable absorption (15-45%); food may decrease the absorption </a:t>
            </a:r>
          </a:p>
          <a:p>
            <a:pPr lvl="2">
              <a:buSzPct val="80000"/>
            </a:pPr>
            <a:r>
              <a:rPr lang="en-US" altLang="en-US" dirty="0">
                <a:ea typeface="ＭＳ Ｐゴシック" pitchFamily="34" charset="-128"/>
              </a:rPr>
              <a:t>Base: destroyed by gastric acid; enteric coated</a:t>
            </a:r>
          </a:p>
          <a:p>
            <a:pPr lvl="2">
              <a:buSzPct val="80000"/>
            </a:pPr>
            <a:r>
              <a:rPr lang="en-US" altLang="en-US" dirty="0">
                <a:ea typeface="ＭＳ Ｐゴシック" pitchFamily="34" charset="-128"/>
              </a:rPr>
              <a:t>Esters and ester salts: more acid stable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>
                <a:solidFill>
                  <a:srgbClr val="66FFFF"/>
                </a:solidFill>
                <a:ea typeface="ＭＳ Ｐゴシック" pitchFamily="34" charset="-128"/>
              </a:rPr>
              <a:t>Clarithromycin</a:t>
            </a:r>
            <a:r>
              <a:rPr lang="en-US" altLang="en-US" dirty="0">
                <a:ea typeface="ＭＳ Ｐゴシック" pitchFamily="34" charset="-128"/>
              </a:rPr>
              <a:t> – acid stable and well-absorbed, 55% bioavailable regardless of presence of food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>
                <a:solidFill>
                  <a:srgbClr val="66FFFF"/>
                </a:solidFill>
                <a:ea typeface="ＭＳ Ｐゴシック" pitchFamily="34" charset="-128"/>
              </a:rPr>
              <a:t>Azithromycin </a:t>
            </a:r>
            <a:r>
              <a:rPr lang="en-US" altLang="en-US" dirty="0">
                <a:ea typeface="ＭＳ Ｐゴシック" pitchFamily="34" charset="-128"/>
              </a:rPr>
              <a:t>–acid stable; 38% bioavailable; food decreases absorption of capsules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82368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itchFamily="34" charset="-128"/>
              </a:rPr>
              <a:t>Macrolides</a:t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Pharmacology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SzPct val="110000"/>
              <a:buNone/>
            </a:pPr>
            <a:r>
              <a:rPr lang="en-US" altLang="en-US" sz="2800" dirty="0">
                <a:ea typeface="ＭＳ Ｐゴシック" pitchFamily="34" charset="-128"/>
              </a:rPr>
              <a:t>Distribution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Extensive tissue and cellular distribution – clarithromycin and azithromycin with extensive penetration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Minimal CSF penetration </a:t>
            </a:r>
          </a:p>
          <a:p>
            <a:pPr>
              <a:lnSpc>
                <a:spcPct val="90000"/>
              </a:lnSpc>
              <a:buSzPct val="110000"/>
              <a:buNone/>
            </a:pPr>
            <a:r>
              <a:rPr lang="en-US" altLang="en-US" sz="2800" dirty="0">
                <a:ea typeface="ＭＳ Ｐゴシック" pitchFamily="34" charset="-128"/>
              </a:rPr>
              <a:t>Elimination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Clarithromycin is the only macrolide partially eliminated by the kidney (18% of parent and all metabolites); requires dose adjustment when </a:t>
            </a:r>
            <a:r>
              <a:rPr lang="en-US" altLang="en-US" sz="2400" dirty="0" err="1">
                <a:ea typeface="ＭＳ Ｐゴシック" pitchFamily="34" charset="-128"/>
              </a:rPr>
              <a:t>CrCl</a:t>
            </a:r>
            <a:r>
              <a:rPr lang="en-US" altLang="en-US" sz="2400" dirty="0">
                <a:ea typeface="ＭＳ Ｐゴシック" pitchFamily="34" charset="-128"/>
              </a:rPr>
              <a:t> &lt; 30 ml/min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 err="1">
                <a:solidFill>
                  <a:srgbClr val="66FFFF"/>
                </a:solidFill>
                <a:ea typeface="ＭＳ Ｐゴシック" pitchFamily="34" charset="-128"/>
              </a:rPr>
              <a:t>Hepatically</a:t>
            </a:r>
            <a:r>
              <a:rPr lang="en-US" altLang="en-US" sz="2400" dirty="0">
                <a:solidFill>
                  <a:srgbClr val="66FFFF"/>
                </a:solidFill>
                <a:ea typeface="ＭＳ Ｐゴシック" pitchFamily="34" charset="-128"/>
              </a:rPr>
              <a:t> eliminated:</a:t>
            </a:r>
            <a:r>
              <a:rPr lang="en-US" altLang="en-US" sz="2400" dirty="0">
                <a:ea typeface="ＭＳ Ｐゴシック" pitchFamily="34" charset="-128"/>
              </a:rPr>
              <a:t> ALL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NONE of the macrolides are removed during hemodialysis!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Variable elimination half-lives (1.4 hours for </a:t>
            </a:r>
            <a:r>
              <a:rPr lang="en-US" altLang="en-US" sz="2400" dirty="0" err="1">
                <a:ea typeface="ＭＳ Ｐゴシック" pitchFamily="34" charset="-128"/>
              </a:rPr>
              <a:t>erythro</a:t>
            </a:r>
            <a:r>
              <a:rPr lang="en-US" altLang="en-US" sz="2400" dirty="0">
                <a:ea typeface="ＭＳ Ｐゴシック" pitchFamily="34" charset="-128"/>
              </a:rPr>
              <a:t>; 3 to 7 hours for </a:t>
            </a:r>
            <a:r>
              <a:rPr lang="en-US" altLang="en-US" sz="2400" dirty="0" err="1">
                <a:ea typeface="ＭＳ Ｐゴシック" pitchFamily="34" charset="-128"/>
              </a:rPr>
              <a:t>clarithro</a:t>
            </a:r>
            <a:r>
              <a:rPr lang="en-US" altLang="en-US" sz="2400" dirty="0">
                <a:ea typeface="ＭＳ Ｐゴシック" pitchFamily="34" charset="-128"/>
              </a:rPr>
              <a:t>; </a:t>
            </a:r>
            <a:r>
              <a:rPr lang="en-US" altLang="en-US" sz="2400" dirty="0">
                <a:solidFill>
                  <a:srgbClr val="00FF00"/>
                </a:solidFill>
                <a:ea typeface="ＭＳ Ｐゴシック" pitchFamily="34" charset="-128"/>
              </a:rPr>
              <a:t>68 hours for </a:t>
            </a:r>
            <a:r>
              <a:rPr lang="en-US" altLang="en-US" sz="2400" dirty="0" err="1">
                <a:solidFill>
                  <a:srgbClr val="00FF00"/>
                </a:solidFill>
                <a:ea typeface="ＭＳ Ｐゴシック" pitchFamily="34" charset="-128"/>
              </a:rPr>
              <a:t>azithro</a:t>
            </a:r>
            <a:r>
              <a:rPr lang="en-US" altLang="en-US" sz="2400" dirty="0">
                <a:ea typeface="ＭＳ Ｐゴシック" pitchFamily="34" charset="-128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9340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7338" indent="-287338" algn="just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altLang="en-US" dirty="0">
                <a:solidFill>
                  <a:srgbClr val="3333FF"/>
                </a:solidFill>
                <a:cs typeface="Arial" pitchFamily="34" charset="0"/>
              </a:rPr>
              <a:t>Chemical</a:t>
            </a:r>
            <a:r>
              <a:rPr lang="en-US" altLang="en-US" dirty="0">
                <a:solidFill>
                  <a:srgbClr val="000000"/>
                </a:solidFill>
                <a:cs typeface="Arial" pitchFamily="34" charset="0"/>
              </a:rPr>
              <a:t>…states its chemical composition and molecular structure.</a:t>
            </a:r>
          </a:p>
          <a:p>
            <a:pPr marL="287338" indent="-287338" algn="just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altLang="en-US" dirty="0">
                <a:solidFill>
                  <a:srgbClr val="3333FF"/>
                </a:solidFill>
                <a:cs typeface="Arial" pitchFamily="34" charset="0"/>
              </a:rPr>
              <a:t>Generic</a:t>
            </a:r>
            <a:r>
              <a:rPr lang="en-US" altLang="en-US" dirty="0">
                <a:solidFill>
                  <a:srgbClr val="000000"/>
                </a:solidFill>
                <a:cs typeface="Arial" pitchFamily="34" charset="0"/>
              </a:rPr>
              <a:t>…usually suggested by the manufacturer.</a:t>
            </a:r>
          </a:p>
          <a:p>
            <a:pPr marL="287338" indent="-287338" algn="just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altLang="en-US" dirty="0">
                <a:solidFill>
                  <a:srgbClr val="3333FF"/>
                </a:solidFill>
                <a:cs typeface="Arial" pitchFamily="34" charset="0"/>
              </a:rPr>
              <a:t>Official</a:t>
            </a:r>
            <a:r>
              <a:rPr lang="en-US" altLang="en-US" dirty="0">
                <a:solidFill>
                  <a:srgbClr val="000000"/>
                </a:solidFill>
                <a:cs typeface="Arial" pitchFamily="34" charset="0"/>
              </a:rPr>
              <a:t>…as listed in the Pharmacopoeia. (I.P., B.P., U.S.P.)</a:t>
            </a:r>
          </a:p>
          <a:p>
            <a:pPr marL="287338" indent="-287338" algn="just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altLang="en-US" dirty="0">
                <a:solidFill>
                  <a:srgbClr val="3333FF"/>
                </a:solidFill>
                <a:cs typeface="Arial" pitchFamily="34" charset="0"/>
              </a:rPr>
              <a:t>Brand</a:t>
            </a:r>
            <a:r>
              <a:rPr lang="en-US" altLang="en-US" dirty="0">
                <a:solidFill>
                  <a:srgbClr val="000000"/>
                </a:solidFill>
                <a:cs typeface="Arial" pitchFamily="34" charset="0"/>
              </a:rPr>
              <a:t>…the trade or proprietary name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86700" y="5562600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25173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6600" dirty="0">
                <a:ea typeface="ＭＳ Ｐゴシック" pitchFamily="34" charset="-128"/>
              </a:rPr>
              <a:t>Macrolides</a:t>
            </a:r>
            <a:br>
              <a:rPr lang="en-US" altLang="en-US" sz="6600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110000"/>
            </a:pPr>
            <a:r>
              <a:rPr lang="en-US" altLang="en-US" dirty="0">
                <a:ea typeface="ＭＳ Ｐゴシック" pitchFamily="34" charset="-128"/>
              </a:rPr>
              <a:t>Gastrointestinal – up to 33 %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>
                <a:ea typeface="ＭＳ Ｐゴシック" pitchFamily="34" charset="-128"/>
              </a:rPr>
              <a:t>Nausea, vomiting, diarrhea, dyspepsia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>
                <a:ea typeface="ＭＳ Ｐゴシック" pitchFamily="34" charset="-128"/>
              </a:rPr>
              <a:t>Most common with </a:t>
            </a:r>
            <a:r>
              <a:rPr lang="en-US" altLang="en-US" dirty="0" err="1">
                <a:ea typeface="ＭＳ Ｐゴシック" pitchFamily="34" charset="-128"/>
              </a:rPr>
              <a:t>erythro</a:t>
            </a:r>
            <a:r>
              <a:rPr lang="en-US" altLang="en-US" dirty="0">
                <a:ea typeface="ＭＳ Ｐゴシック" pitchFamily="34" charset="-128"/>
              </a:rPr>
              <a:t>; less with new agents</a:t>
            </a:r>
          </a:p>
          <a:p>
            <a:pPr>
              <a:lnSpc>
                <a:spcPct val="90000"/>
              </a:lnSpc>
            </a:pPr>
            <a:r>
              <a:rPr lang="en-US" altLang="en-US" dirty="0" err="1">
                <a:ea typeface="ＭＳ Ｐゴシック" pitchFamily="34" charset="-128"/>
              </a:rPr>
              <a:t>Cholestatic</a:t>
            </a:r>
            <a:r>
              <a:rPr lang="en-US" altLang="en-US" dirty="0">
                <a:ea typeface="ＭＳ Ｐゴシック" pitchFamily="34" charset="-128"/>
              </a:rPr>
              <a:t> hepatitis - rare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>
                <a:ea typeface="ＭＳ Ｐゴシック" pitchFamily="34" charset="-128"/>
              </a:rPr>
              <a:t>&gt; 1 to 2 weeks of erythromycin </a:t>
            </a:r>
            <a:r>
              <a:rPr lang="en-US" altLang="en-US" dirty="0" err="1">
                <a:ea typeface="ＭＳ Ｐゴシック" pitchFamily="34" charset="-128"/>
              </a:rPr>
              <a:t>estolate</a:t>
            </a: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itchFamily="34" charset="-128"/>
              </a:rPr>
              <a:t>Thrombophlebitis – IV </a:t>
            </a:r>
            <a:r>
              <a:rPr lang="en-US" altLang="en-US" dirty="0" err="1">
                <a:ea typeface="ＭＳ Ｐゴシック" pitchFamily="34" charset="-128"/>
              </a:rPr>
              <a:t>Erythro</a:t>
            </a:r>
            <a:r>
              <a:rPr lang="en-US" altLang="en-US" dirty="0">
                <a:ea typeface="ＭＳ Ｐゴシック" pitchFamily="34" charset="-128"/>
              </a:rPr>
              <a:t> and </a:t>
            </a:r>
            <a:r>
              <a:rPr lang="en-US" altLang="en-US" dirty="0" err="1">
                <a:ea typeface="ＭＳ Ｐゴシック" pitchFamily="34" charset="-128"/>
              </a:rPr>
              <a:t>Azithro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>
                <a:ea typeface="ＭＳ Ｐゴシック" pitchFamily="34" charset="-128"/>
              </a:rPr>
              <a:t>Dilution of dose; slow administration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itchFamily="34" charset="-128"/>
              </a:rPr>
              <a:t>Other: ototoxicity (high dose </a:t>
            </a:r>
            <a:r>
              <a:rPr lang="en-US" altLang="en-US" dirty="0" err="1">
                <a:ea typeface="ＭＳ Ｐゴシック" pitchFamily="34" charset="-128"/>
              </a:rPr>
              <a:t>erythro</a:t>
            </a:r>
            <a:r>
              <a:rPr lang="en-US" altLang="en-US" dirty="0">
                <a:ea typeface="ＭＳ Ｐゴシック" pitchFamily="34" charset="-128"/>
              </a:rPr>
              <a:t> in patients with RI); </a:t>
            </a:r>
            <a:r>
              <a:rPr lang="en-US" altLang="en-US" dirty="0" err="1">
                <a:ea typeface="ＭＳ Ｐゴシック" pitchFamily="34" charset="-128"/>
              </a:rPr>
              <a:t>QTc</a:t>
            </a:r>
            <a:r>
              <a:rPr lang="en-US" altLang="en-US" dirty="0">
                <a:ea typeface="ＭＳ Ｐゴシック" pitchFamily="34" charset="-128"/>
              </a:rPr>
              <a:t> prolongation; allergy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267748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5400" dirty="0">
                <a:ea typeface="ＭＳ Ｐゴシック" pitchFamily="34" charset="-128"/>
              </a:rPr>
              <a:t>Macrolides</a:t>
            </a:r>
            <a:br>
              <a:rPr lang="en-US" altLang="en-US" sz="5400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Drug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110000"/>
              <a:buNone/>
            </a:pPr>
            <a:r>
              <a:rPr lang="en-US" altLang="en-US" dirty="0">
                <a:solidFill>
                  <a:srgbClr val="66FFFF"/>
                </a:solidFill>
                <a:ea typeface="ＭＳ Ｐゴシック" pitchFamily="34" charset="-128"/>
              </a:rPr>
              <a:t>Erythromycin</a:t>
            </a:r>
            <a:r>
              <a:rPr lang="en-US" altLang="en-US" dirty="0">
                <a:ea typeface="ＭＳ Ｐゴシック" pitchFamily="34" charset="-128"/>
              </a:rPr>
              <a:t> and </a:t>
            </a:r>
            <a:r>
              <a:rPr lang="en-US" altLang="en-US" dirty="0">
                <a:solidFill>
                  <a:srgbClr val="66FFFF"/>
                </a:solidFill>
                <a:ea typeface="ＭＳ Ｐゴシック" pitchFamily="34" charset="-128"/>
              </a:rPr>
              <a:t>Clarithromycin</a:t>
            </a:r>
            <a:r>
              <a:rPr lang="en-US" altLang="en-US" dirty="0">
                <a:ea typeface="ＭＳ Ｐゴシック" pitchFamily="34" charset="-128"/>
              </a:rPr>
              <a:t> ONLY– are</a:t>
            </a:r>
            <a:r>
              <a:rPr lang="en-US" altLang="en-US" b="1" i="1" dirty="0">
                <a:solidFill>
                  <a:srgbClr val="00FF00"/>
                </a:solidFill>
                <a:ea typeface="ＭＳ Ｐゴシック" pitchFamily="34" charset="-128"/>
              </a:rPr>
              <a:t> inhibitors</a:t>
            </a:r>
            <a:r>
              <a:rPr lang="en-US" altLang="en-US" dirty="0">
                <a:ea typeface="ＭＳ Ｐゴシック" pitchFamily="34" charset="-128"/>
              </a:rPr>
              <a:t> of cytochrome p450 system in the liver; may increase concentrations of:</a:t>
            </a:r>
          </a:p>
          <a:p>
            <a:pPr>
              <a:lnSpc>
                <a:spcPct val="90000"/>
              </a:lnSpc>
              <a:buSzPct val="110000"/>
              <a:buNone/>
            </a:pPr>
            <a:r>
              <a:rPr lang="en-US" altLang="en-US" dirty="0">
                <a:ea typeface="ＭＳ Ｐゴシック" pitchFamily="34" charset="-128"/>
              </a:rPr>
              <a:t>  </a:t>
            </a:r>
            <a:endParaRPr lang="en-US" altLang="en-US" dirty="0">
              <a:solidFill>
                <a:srgbClr val="66FFFF"/>
              </a:solidFill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None/>
            </a:pPr>
            <a:r>
              <a:rPr lang="en-US" altLang="en-US" dirty="0">
                <a:ea typeface="ＭＳ Ｐゴシック" pitchFamily="34" charset="-128"/>
              </a:rPr>
              <a:t>	Theophylline		Digoxin, </a:t>
            </a:r>
            <a:r>
              <a:rPr lang="en-US" altLang="en-US" dirty="0" err="1">
                <a:ea typeface="ＭＳ Ｐゴシック" pitchFamily="34" charset="-128"/>
              </a:rPr>
              <a:t>Disopyramide</a:t>
            </a:r>
            <a:r>
              <a:rPr lang="en-US" altLang="en-US" dirty="0">
                <a:ea typeface="ＭＳ Ｐゴシック" pitchFamily="34" charset="-128"/>
              </a:rPr>
              <a:t>	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None/>
            </a:pPr>
            <a:r>
              <a:rPr lang="en-US" altLang="en-US" dirty="0">
                <a:ea typeface="ＭＳ Ｐゴシック" pitchFamily="34" charset="-128"/>
              </a:rPr>
              <a:t>	Carbamazepine	</a:t>
            </a:r>
            <a:r>
              <a:rPr lang="en-US" altLang="en-US" dirty="0" err="1">
                <a:ea typeface="ＭＳ Ｐゴシック" pitchFamily="34" charset="-128"/>
              </a:rPr>
              <a:t>Valproic</a:t>
            </a:r>
            <a:r>
              <a:rPr lang="en-US" altLang="en-US" dirty="0">
                <a:ea typeface="ＭＳ Ｐゴシック" pitchFamily="34" charset="-128"/>
              </a:rPr>
              <a:t> acid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None/>
            </a:pPr>
            <a:r>
              <a:rPr lang="en-US" altLang="en-US" dirty="0">
                <a:ea typeface="ＭＳ Ｐゴシック" pitchFamily="34" charset="-128"/>
              </a:rPr>
              <a:t>	Cyclosporine		</a:t>
            </a:r>
            <a:r>
              <a:rPr lang="en-US" altLang="en-US" dirty="0" err="1">
                <a:ea typeface="ＭＳ Ｐゴシック" pitchFamily="34" charset="-128"/>
              </a:rPr>
              <a:t>Terfenadine</a:t>
            </a:r>
            <a:r>
              <a:rPr lang="en-US" altLang="en-US" dirty="0">
                <a:ea typeface="ＭＳ Ｐゴシック" pitchFamily="34" charset="-128"/>
              </a:rPr>
              <a:t>, </a:t>
            </a:r>
            <a:r>
              <a:rPr lang="en-US" altLang="en-US" dirty="0" err="1">
                <a:ea typeface="ＭＳ Ｐゴシック" pitchFamily="34" charset="-128"/>
              </a:rPr>
              <a:t>Astemizole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None/>
            </a:pPr>
            <a:r>
              <a:rPr lang="en-US" altLang="en-US" dirty="0">
                <a:ea typeface="ＭＳ Ｐゴシック" pitchFamily="34" charset="-128"/>
              </a:rPr>
              <a:t>	Phenytoin		</a:t>
            </a:r>
            <a:r>
              <a:rPr lang="en-US" altLang="en-US" dirty="0" err="1">
                <a:ea typeface="ＭＳ Ｐゴシック" pitchFamily="34" charset="-128"/>
              </a:rPr>
              <a:t>Cisapride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None/>
            </a:pPr>
            <a:r>
              <a:rPr lang="en-US" altLang="en-US" dirty="0">
                <a:ea typeface="ＭＳ Ｐゴシック" pitchFamily="34" charset="-128"/>
              </a:rPr>
              <a:t>	Warfarin		Ergot alkaloids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58778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Macrolide Spectrum of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b="1" u="sng" dirty="0">
                <a:ea typeface="ＭＳ Ｐゴシック" pitchFamily="34" charset="-128"/>
              </a:rPr>
              <a:t>Gram-Positive Aerobes</a:t>
            </a:r>
            <a:r>
              <a:rPr lang="en-US" altLang="en-US" dirty="0">
                <a:ea typeface="ＭＳ Ｐゴシック" pitchFamily="34" charset="-128"/>
              </a:rPr>
              <a:t> – erythromycin and clarithromycin display the best activity </a:t>
            </a:r>
          </a:p>
          <a:p>
            <a:pPr>
              <a:buNone/>
            </a:pPr>
            <a:r>
              <a:rPr lang="en-US" altLang="en-US" dirty="0">
                <a:ea typeface="ＭＳ Ｐゴシック" pitchFamily="34" charset="-128"/>
              </a:rPr>
              <a:t>			</a:t>
            </a:r>
            <a:r>
              <a:rPr lang="en-US" altLang="en-US" sz="2800" dirty="0">
                <a:ea typeface="ＭＳ Ｐゴシック" pitchFamily="34" charset="-128"/>
              </a:rPr>
              <a:t>(</a:t>
            </a:r>
            <a:r>
              <a:rPr lang="en-US" altLang="en-US" sz="2800" dirty="0" err="1">
                <a:ea typeface="ＭＳ Ｐゴシック" pitchFamily="34" charset="-128"/>
              </a:rPr>
              <a:t>Clarithro</a:t>
            </a:r>
            <a:r>
              <a:rPr lang="en-US" altLang="en-US" sz="2800" dirty="0">
                <a:ea typeface="ＭＳ Ｐゴシック" pitchFamily="34" charset="-128"/>
              </a:rPr>
              <a:t>&gt;</a:t>
            </a:r>
            <a:r>
              <a:rPr lang="en-US" altLang="en-US" sz="2800" dirty="0" err="1">
                <a:ea typeface="ＭＳ Ｐゴシック" pitchFamily="34" charset="-128"/>
              </a:rPr>
              <a:t>Erythro</a:t>
            </a:r>
            <a:r>
              <a:rPr lang="en-US" altLang="en-US" sz="2800" dirty="0">
                <a:ea typeface="ＭＳ Ｐゴシック" pitchFamily="34" charset="-128"/>
              </a:rPr>
              <a:t>&gt;</a:t>
            </a:r>
            <a:r>
              <a:rPr lang="en-US" altLang="en-US" sz="2800" dirty="0" err="1">
                <a:ea typeface="ＭＳ Ｐゴシック" pitchFamily="34" charset="-128"/>
              </a:rPr>
              <a:t>Azithro</a:t>
            </a:r>
            <a:r>
              <a:rPr lang="en-US" altLang="en-US" sz="2800" dirty="0">
                <a:ea typeface="ＭＳ Ｐゴシック" pitchFamily="34" charset="-128"/>
              </a:rPr>
              <a:t>)</a:t>
            </a:r>
          </a:p>
          <a:p>
            <a:pPr lvl="2"/>
            <a:r>
              <a:rPr lang="en-US" altLang="en-US" dirty="0">
                <a:ea typeface="ＭＳ Ｐゴシック" pitchFamily="34" charset="-128"/>
              </a:rPr>
              <a:t>Methicillin-susceptible </a:t>
            </a:r>
            <a:r>
              <a:rPr lang="en-US" altLang="en-US" i="1" dirty="0">
                <a:ea typeface="ＭＳ Ｐゴシック" pitchFamily="34" charset="-128"/>
              </a:rPr>
              <a:t>Staphylococcus </a:t>
            </a:r>
            <a:r>
              <a:rPr lang="en-US" altLang="en-US" i="1" dirty="0" err="1">
                <a:ea typeface="ＭＳ Ｐゴシック" pitchFamily="34" charset="-128"/>
              </a:rPr>
              <a:t>aureus</a:t>
            </a:r>
            <a:endParaRPr lang="en-US" altLang="en-US" i="1" dirty="0">
              <a:ea typeface="ＭＳ Ｐゴシック" pitchFamily="34" charset="-128"/>
            </a:endParaRPr>
          </a:p>
          <a:p>
            <a:pPr lvl="2"/>
            <a:r>
              <a:rPr lang="en-US" altLang="en-US" i="1" dirty="0">
                <a:ea typeface="ＭＳ Ｐゴシック" pitchFamily="34" charset="-128"/>
              </a:rPr>
              <a:t>Streptococcus </a:t>
            </a:r>
            <a:r>
              <a:rPr lang="en-US" altLang="en-US" i="1" dirty="0" err="1">
                <a:ea typeface="ＭＳ Ｐゴシック" pitchFamily="34" charset="-128"/>
              </a:rPr>
              <a:t>pneumoniae</a:t>
            </a:r>
            <a:r>
              <a:rPr lang="en-US" altLang="en-US" i="1" dirty="0">
                <a:ea typeface="ＭＳ Ｐゴシック" pitchFamily="34" charset="-128"/>
              </a:rPr>
              <a:t> </a:t>
            </a:r>
            <a:r>
              <a:rPr lang="en-US" altLang="en-US" dirty="0">
                <a:ea typeface="ＭＳ Ｐゴシック" pitchFamily="34" charset="-128"/>
              </a:rPr>
              <a:t>(only PSSP) – resistance is developing</a:t>
            </a:r>
          </a:p>
          <a:p>
            <a:pPr lvl="2"/>
            <a:r>
              <a:rPr lang="en-US" altLang="en-US" dirty="0">
                <a:ea typeface="ＭＳ Ｐゴシック" pitchFamily="34" charset="-128"/>
              </a:rPr>
              <a:t>Group A/B/C/G and </a:t>
            </a:r>
            <a:r>
              <a:rPr lang="en-US" altLang="en-US" dirty="0" err="1">
                <a:ea typeface="ＭＳ Ｐゴシック" pitchFamily="34" charset="-128"/>
              </a:rPr>
              <a:t>viridans</a:t>
            </a:r>
            <a:r>
              <a:rPr lang="en-US" altLang="en-US" dirty="0">
                <a:ea typeface="ＭＳ Ｐゴシック" pitchFamily="34" charset="-128"/>
              </a:rPr>
              <a:t> streptococci</a:t>
            </a:r>
          </a:p>
          <a:p>
            <a:pPr lvl="2"/>
            <a:r>
              <a:rPr lang="en-US" altLang="en-US" i="1" dirty="0">
                <a:ea typeface="ＭＳ Ｐゴシック" pitchFamily="34" charset="-128"/>
              </a:rPr>
              <a:t>Bacillus sp., </a:t>
            </a:r>
            <a:r>
              <a:rPr lang="en-US" altLang="en-US" i="1" dirty="0" err="1">
                <a:ea typeface="ＭＳ Ｐゴシック" pitchFamily="34" charset="-128"/>
              </a:rPr>
              <a:t>Corynebacterium</a:t>
            </a:r>
            <a:r>
              <a:rPr lang="en-US" altLang="en-US" i="1" dirty="0">
                <a:ea typeface="ＭＳ Ｐゴシック" pitchFamily="34" charset="-128"/>
              </a:rPr>
              <a:t> sp.</a:t>
            </a:r>
            <a:r>
              <a:rPr lang="en-US" altLang="en-US" dirty="0">
                <a:ea typeface="ＭＳ Ｐゴシック" pitchFamily="34" charset="-128"/>
              </a:rPr>
              <a:t> 	</a:t>
            </a:r>
          </a:p>
          <a:p>
            <a:pPr lvl="2">
              <a:buNone/>
            </a:pPr>
            <a:r>
              <a:rPr lang="en-US" altLang="en-US" sz="2800" b="1" dirty="0">
                <a:ea typeface="ＭＳ Ｐゴシック" pitchFamily="34" charset="-128"/>
              </a:rPr>
              <a:t>	 		</a:t>
            </a:r>
            <a:r>
              <a:rPr lang="en-US" altLang="en-US" dirty="0">
                <a:ea typeface="ＭＳ Ｐゴシック" pitchFamily="34" charset="-128"/>
              </a:rPr>
              <a:t>	</a:t>
            </a:r>
            <a:r>
              <a:rPr lang="en-US" altLang="en-US" b="1" dirty="0">
                <a:ea typeface="ＭＳ Ｐゴシック" pitchFamily="34" charset="-128"/>
              </a:rPr>
              <a:t>     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45723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Macrolide Spectrum of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b="1" u="sng" dirty="0">
                <a:solidFill>
                  <a:srgbClr val="00FF00"/>
                </a:solidFill>
                <a:ea typeface="ＭＳ Ｐゴシック" pitchFamily="34" charset="-128"/>
              </a:rPr>
              <a:t>Gram-Negative Aerobes</a:t>
            </a:r>
            <a:r>
              <a:rPr lang="en-US" altLang="en-US" dirty="0">
                <a:ea typeface="ＭＳ Ｐゴシック" pitchFamily="34" charset="-128"/>
              </a:rPr>
              <a:t> – newer macrolides with enhanced activity 						</a:t>
            </a:r>
            <a:r>
              <a:rPr lang="en-US" altLang="en-US" dirty="0">
                <a:solidFill>
                  <a:srgbClr val="00FF00"/>
                </a:solidFill>
                <a:ea typeface="ＭＳ Ｐゴシック" pitchFamily="34" charset="-128"/>
              </a:rPr>
              <a:t>(</a:t>
            </a:r>
            <a:r>
              <a:rPr lang="en-US" altLang="en-US" dirty="0" err="1">
                <a:solidFill>
                  <a:srgbClr val="00FF00"/>
                </a:solidFill>
                <a:ea typeface="ＭＳ Ｐゴシック" pitchFamily="34" charset="-128"/>
              </a:rPr>
              <a:t>Azithro</a:t>
            </a:r>
            <a:r>
              <a:rPr lang="en-US" altLang="en-US" dirty="0">
                <a:solidFill>
                  <a:srgbClr val="00FF00"/>
                </a:solidFill>
                <a:ea typeface="ＭＳ Ｐゴシック" pitchFamily="34" charset="-128"/>
              </a:rPr>
              <a:t>&gt;</a:t>
            </a:r>
            <a:r>
              <a:rPr lang="en-US" altLang="en-US" dirty="0" err="1">
                <a:solidFill>
                  <a:srgbClr val="00FF00"/>
                </a:solidFill>
                <a:ea typeface="ＭＳ Ｐゴシック" pitchFamily="34" charset="-128"/>
              </a:rPr>
              <a:t>Clarithro</a:t>
            </a:r>
            <a:r>
              <a:rPr lang="en-US" altLang="en-US" dirty="0">
                <a:solidFill>
                  <a:srgbClr val="00FF00"/>
                </a:solidFill>
                <a:ea typeface="ＭＳ Ｐゴシック" pitchFamily="34" charset="-128"/>
              </a:rPr>
              <a:t>&gt;</a:t>
            </a:r>
            <a:r>
              <a:rPr lang="en-US" altLang="en-US" dirty="0" err="1">
                <a:solidFill>
                  <a:srgbClr val="00FF00"/>
                </a:solidFill>
                <a:ea typeface="ＭＳ Ｐゴシック" pitchFamily="34" charset="-128"/>
              </a:rPr>
              <a:t>Erythro</a:t>
            </a:r>
            <a:r>
              <a:rPr lang="en-US" altLang="en-US" dirty="0">
                <a:solidFill>
                  <a:srgbClr val="00FF00"/>
                </a:solidFill>
                <a:ea typeface="ＭＳ Ｐゴシック" pitchFamily="34" charset="-128"/>
              </a:rPr>
              <a:t>)</a:t>
            </a:r>
          </a:p>
          <a:p>
            <a:pPr>
              <a:buNone/>
            </a:pPr>
            <a:endParaRPr lang="en-US" altLang="en-US" dirty="0">
              <a:solidFill>
                <a:srgbClr val="00FF00"/>
              </a:solidFill>
              <a:ea typeface="ＭＳ Ｐゴシック" pitchFamily="34" charset="-128"/>
            </a:endParaRPr>
          </a:p>
          <a:p>
            <a:pPr lvl="1">
              <a:buFontTx/>
              <a:buChar char="•"/>
            </a:pPr>
            <a:r>
              <a:rPr lang="en-US" altLang="en-US" i="1" dirty="0">
                <a:ea typeface="ＭＳ Ｐゴシック" pitchFamily="34" charset="-128"/>
              </a:rPr>
              <a:t>H. </a:t>
            </a:r>
            <a:r>
              <a:rPr lang="en-US" altLang="en-US" i="1" dirty="0" err="1">
                <a:ea typeface="ＭＳ Ｐゴシック" pitchFamily="34" charset="-128"/>
              </a:rPr>
              <a:t>influenzae</a:t>
            </a:r>
            <a:r>
              <a:rPr lang="en-US" altLang="en-US" i="1" dirty="0">
                <a:ea typeface="ＭＳ Ｐゴシック" pitchFamily="34" charset="-128"/>
              </a:rPr>
              <a:t> </a:t>
            </a:r>
            <a:r>
              <a:rPr lang="en-US" altLang="en-US" dirty="0">
                <a:ea typeface="ＭＳ Ｐゴシック" pitchFamily="34" charset="-128"/>
              </a:rPr>
              <a:t>(not </a:t>
            </a:r>
            <a:r>
              <a:rPr lang="en-US" altLang="en-US" dirty="0" err="1">
                <a:ea typeface="ＭＳ Ｐゴシック" pitchFamily="34" charset="-128"/>
              </a:rPr>
              <a:t>erythro</a:t>
            </a:r>
            <a:r>
              <a:rPr lang="en-US" altLang="en-US" dirty="0">
                <a:ea typeface="ＭＳ Ｐゴシック" pitchFamily="34" charset="-128"/>
              </a:rPr>
              <a:t>)</a:t>
            </a:r>
            <a:r>
              <a:rPr lang="en-US" altLang="en-US" i="1" dirty="0">
                <a:ea typeface="ＭＳ Ｐゴシック" pitchFamily="34" charset="-128"/>
              </a:rPr>
              <a:t>, M. </a:t>
            </a:r>
            <a:r>
              <a:rPr lang="en-US" altLang="en-US" i="1" dirty="0" err="1">
                <a:ea typeface="ＭＳ Ｐゴシック" pitchFamily="34" charset="-128"/>
              </a:rPr>
              <a:t>catarrhalis</a:t>
            </a:r>
            <a:r>
              <a:rPr lang="en-US" altLang="en-US" i="1" dirty="0">
                <a:ea typeface="ＭＳ Ｐゴシック" pitchFamily="34" charset="-128"/>
              </a:rPr>
              <a:t>, Neisseria sp., Campylobacter </a:t>
            </a:r>
            <a:r>
              <a:rPr lang="en-US" altLang="en-US" i="1" dirty="0" err="1">
                <a:ea typeface="ＭＳ Ｐゴシック" pitchFamily="34" charset="-128"/>
              </a:rPr>
              <a:t>jejuni</a:t>
            </a:r>
            <a:r>
              <a:rPr lang="en-US" altLang="en-US" i="1" dirty="0">
                <a:ea typeface="ＭＳ Ｐゴシック" pitchFamily="34" charset="-128"/>
              </a:rPr>
              <a:t>, </a:t>
            </a:r>
            <a:r>
              <a:rPr lang="en-US" altLang="en-US" i="1" dirty="0" err="1">
                <a:ea typeface="ＭＳ Ｐゴシック" pitchFamily="34" charset="-128"/>
              </a:rPr>
              <a:t>Bordetella</a:t>
            </a:r>
            <a:r>
              <a:rPr lang="en-US" altLang="en-US" i="1" dirty="0">
                <a:ea typeface="ＭＳ Ｐゴシック" pitchFamily="34" charset="-128"/>
              </a:rPr>
              <a:t> pertussis</a:t>
            </a:r>
          </a:p>
          <a:p>
            <a:pPr lvl="1">
              <a:buFontTx/>
              <a:buChar char="•"/>
            </a:pPr>
            <a:r>
              <a:rPr lang="en-US" altLang="en-US" dirty="0">
                <a:ea typeface="ＭＳ Ｐゴシック" pitchFamily="34" charset="-128"/>
              </a:rPr>
              <a:t>Do NOT have activity against any </a:t>
            </a:r>
            <a:r>
              <a:rPr lang="en-US" altLang="en-US" i="1" dirty="0" err="1">
                <a:ea typeface="ＭＳ Ｐゴシック" pitchFamily="34" charset="-128"/>
              </a:rPr>
              <a:t>Enterobacteriaceae</a:t>
            </a:r>
            <a:r>
              <a:rPr lang="en-US" altLang="en-US" i="1" dirty="0">
                <a:ea typeface="ＭＳ Ｐゴシック" pitchFamily="34" charset="-128"/>
              </a:rPr>
              <a:t> </a:t>
            </a:r>
            <a:r>
              <a:rPr lang="en-US" altLang="en-US" dirty="0">
                <a:ea typeface="ＭＳ Ｐゴシック" pitchFamily="34" charset="-128"/>
              </a:rPr>
              <a:t>or </a:t>
            </a:r>
            <a:r>
              <a:rPr lang="en-US" altLang="en-US" i="1" dirty="0">
                <a:ea typeface="ＭＳ Ｐゴシック" pitchFamily="34" charset="-128"/>
              </a:rPr>
              <a:t>Pseudomonas</a:t>
            </a:r>
            <a:endParaRPr lang="en-US" altLang="en-US" b="1" u="sng" dirty="0">
              <a:solidFill>
                <a:srgbClr val="00FF00"/>
              </a:solidFill>
              <a:ea typeface="ＭＳ Ｐゴシック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686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Macrolide Spectrum of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en-US" sz="2800" b="1" u="sng" dirty="0">
                <a:solidFill>
                  <a:srgbClr val="00FF00"/>
                </a:solidFill>
                <a:ea typeface="ＭＳ Ｐゴシック" pitchFamily="34" charset="-128"/>
              </a:rPr>
              <a:t>Anaerobes</a:t>
            </a:r>
            <a:r>
              <a:rPr lang="en-US" altLang="en-US" sz="2800" dirty="0">
                <a:ea typeface="ＭＳ Ｐゴシック" pitchFamily="34" charset="-128"/>
              </a:rPr>
              <a:t> – activity against upper airway anaerobes</a:t>
            </a:r>
            <a:endParaRPr lang="en-US" altLang="en-US" sz="2800" i="1" dirty="0"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800" b="1" u="sng" dirty="0">
                <a:solidFill>
                  <a:srgbClr val="00FF00"/>
                </a:solidFill>
                <a:ea typeface="ＭＳ Ｐゴシック" pitchFamily="34" charset="-128"/>
              </a:rPr>
              <a:t>Atypical Bacteria</a:t>
            </a:r>
            <a:r>
              <a:rPr lang="en-US" altLang="en-US" sz="2800" dirty="0">
                <a:ea typeface="ＭＳ Ｐゴシック" pitchFamily="34" charset="-128"/>
              </a:rPr>
              <a:t> – all macrolides have excellent activity against atypical bacteria including:</a:t>
            </a:r>
          </a:p>
          <a:p>
            <a:pPr lvl="2"/>
            <a:r>
              <a:rPr lang="en-US" altLang="en-US" sz="2000" i="1" dirty="0">
                <a:solidFill>
                  <a:srgbClr val="66FFFF"/>
                </a:solidFill>
                <a:ea typeface="ＭＳ Ｐゴシック" pitchFamily="34" charset="-128"/>
              </a:rPr>
              <a:t>Legionella </a:t>
            </a:r>
            <a:r>
              <a:rPr lang="en-US" altLang="en-US" sz="2000" i="1" dirty="0" err="1">
                <a:solidFill>
                  <a:srgbClr val="66FFFF"/>
                </a:solidFill>
                <a:ea typeface="ＭＳ Ｐゴシック" pitchFamily="34" charset="-128"/>
              </a:rPr>
              <a:t>pneumophila</a:t>
            </a:r>
            <a:r>
              <a:rPr lang="en-US" altLang="en-US" sz="2000" i="1" dirty="0">
                <a:solidFill>
                  <a:srgbClr val="66FFFF"/>
                </a:solidFill>
                <a:ea typeface="ＭＳ Ｐゴシック" pitchFamily="34" charset="-128"/>
              </a:rPr>
              <a:t> - </a:t>
            </a:r>
            <a:r>
              <a:rPr lang="en-US" altLang="en-US" sz="2000" dirty="0">
                <a:solidFill>
                  <a:srgbClr val="66FFFF"/>
                </a:solidFill>
                <a:ea typeface="ＭＳ Ｐゴシック" pitchFamily="34" charset="-128"/>
              </a:rPr>
              <a:t>DOC</a:t>
            </a:r>
          </a:p>
          <a:p>
            <a:pPr lvl="2"/>
            <a:r>
              <a:rPr lang="en-US" altLang="en-US" sz="2000" i="1" dirty="0">
                <a:ea typeface="ＭＳ Ｐゴシック" pitchFamily="34" charset="-128"/>
              </a:rPr>
              <a:t>Chlamydia sp.</a:t>
            </a:r>
          </a:p>
          <a:p>
            <a:pPr lvl="2"/>
            <a:r>
              <a:rPr lang="en-US" altLang="en-US" sz="2000" i="1" dirty="0">
                <a:ea typeface="ＭＳ Ｐゴシック" pitchFamily="34" charset="-128"/>
              </a:rPr>
              <a:t>Mycoplasma sp.</a:t>
            </a:r>
          </a:p>
          <a:p>
            <a:pPr lvl="2"/>
            <a:r>
              <a:rPr lang="en-US" altLang="en-US" sz="2000" i="1" dirty="0" err="1">
                <a:ea typeface="ＭＳ Ｐゴシック" pitchFamily="34" charset="-128"/>
              </a:rPr>
              <a:t>Ureaplasma</a:t>
            </a:r>
            <a:r>
              <a:rPr lang="en-US" altLang="en-US" sz="2000" i="1" dirty="0">
                <a:ea typeface="ＭＳ Ｐゴシック" pitchFamily="34" charset="-128"/>
              </a:rPr>
              <a:t> </a:t>
            </a:r>
            <a:r>
              <a:rPr lang="en-US" altLang="en-US" sz="2000" i="1" dirty="0" err="1">
                <a:ea typeface="ＭＳ Ｐゴシック" pitchFamily="34" charset="-128"/>
              </a:rPr>
              <a:t>urealyticum</a:t>
            </a:r>
            <a:r>
              <a:rPr lang="en-US" altLang="en-US" sz="2000" dirty="0">
                <a:ea typeface="ＭＳ Ｐゴシック" pitchFamily="34" charset="-128"/>
              </a:rPr>
              <a:t>		</a:t>
            </a:r>
          </a:p>
          <a:p>
            <a:pPr>
              <a:buNone/>
            </a:pPr>
            <a:r>
              <a:rPr lang="en-US" altLang="en-US" sz="2800" b="1" u="sng" dirty="0">
                <a:solidFill>
                  <a:srgbClr val="00FF00"/>
                </a:solidFill>
                <a:ea typeface="ＭＳ Ｐゴシック" pitchFamily="34" charset="-128"/>
              </a:rPr>
              <a:t>Other Bacteria</a:t>
            </a:r>
            <a:r>
              <a:rPr lang="en-US" altLang="en-US" sz="2800" dirty="0">
                <a:ea typeface="ＭＳ Ｐゴシック" pitchFamily="34" charset="-128"/>
              </a:rPr>
              <a:t> – </a:t>
            </a:r>
            <a:r>
              <a:rPr lang="en-US" altLang="en-US" sz="2800" i="1" dirty="0">
                <a:ea typeface="ＭＳ Ｐゴシック" pitchFamily="34" charset="-128"/>
              </a:rPr>
              <a:t>Mycobacterium </a:t>
            </a:r>
            <a:r>
              <a:rPr lang="en-US" altLang="en-US" sz="2800" i="1" dirty="0" err="1">
                <a:ea typeface="ＭＳ Ｐゴシック" pitchFamily="34" charset="-128"/>
              </a:rPr>
              <a:t>avium</a:t>
            </a:r>
            <a:r>
              <a:rPr lang="en-US" altLang="en-US" sz="2800" i="1" dirty="0">
                <a:ea typeface="ＭＳ Ｐゴシック" pitchFamily="34" charset="-128"/>
              </a:rPr>
              <a:t> complex </a:t>
            </a:r>
            <a:r>
              <a:rPr lang="en-US" altLang="en-US" sz="2800" dirty="0">
                <a:ea typeface="ＭＳ Ｐゴシック" pitchFamily="34" charset="-128"/>
              </a:rPr>
              <a:t>(MAC – only A and C),  </a:t>
            </a:r>
            <a:r>
              <a:rPr lang="en-US" altLang="en-US" sz="2800" i="1" dirty="0" err="1">
                <a:ea typeface="ＭＳ Ｐゴシック" pitchFamily="34" charset="-128"/>
              </a:rPr>
              <a:t>Treponema</a:t>
            </a:r>
            <a:r>
              <a:rPr lang="en-US" altLang="en-US" sz="2800" i="1" dirty="0">
                <a:ea typeface="ＭＳ Ｐゴシック" pitchFamily="34" charset="-128"/>
              </a:rPr>
              <a:t> </a:t>
            </a:r>
            <a:r>
              <a:rPr lang="en-US" altLang="en-US" sz="2800" i="1" dirty="0" err="1">
                <a:ea typeface="ＭＳ Ｐゴシック" pitchFamily="34" charset="-128"/>
              </a:rPr>
              <a:t>pallidum</a:t>
            </a:r>
            <a:r>
              <a:rPr lang="en-US" altLang="en-US" sz="2800" i="1" dirty="0">
                <a:ea typeface="ＭＳ Ｐゴシック" pitchFamily="34" charset="-128"/>
              </a:rPr>
              <a:t>, Campylobacter, </a:t>
            </a:r>
            <a:r>
              <a:rPr lang="en-US" altLang="en-US" sz="2800" i="1" dirty="0" err="1">
                <a:ea typeface="ＭＳ Ｐゴシック" pitchFamily="34" charset="-128"/>
              </a:rPr>
              <a:t>Borrelia</a:t>
            </a:r>
            <a:r>
              <a:rPr lang="en-US" altLang="en-US" sz="2800" i="1" dirty="0">
                <a:ea typeface="ＭＳ Ｐゴシック" pitchFamily="34" charset="-128"/>
              </a:rPr>
              <a:t>, </a:t>
            </a:r>
            <a:r>
              <a:rPr lang="en-US" altLang="en-US" sz="2800" i="1" dirty="0" err="1">
                <a:ea typeface="ＭＳ Ｐゴシック" pitchFamily="34" charset="-128"/>
              </a:rPr>
              <a:t>Bordetella</a:t>
            </a:r>
            <a:r>
              <a:rPr lang="en-US" altLang="en-US" sz="2800" i="1" dirty="0">
                <a:ea typeface="ＭＳ Ｐゴシック" pitchFamily="34" charset="-128"/>
              </a:rPr>
              <a:t>, </a:t>
            </a:r>
            <a:r>
              <a:rPr lang="en-US" altLang="en-US" sz="2800" i="1" dirty="0" err="1">
                <a:ea typeface="ＭＳ Ｐゴシック" pitchFamily="34" charset="-128"/>
              </a:rPr>
              <a:t>Brucella</a:t>
            </a:r>
            <a:r>
              <a:rPr lang="en-US" altLang="en-US" sz="2800" i="1" dirty="0">
                <a:ea typeface="ＭＳ Ｐゴシック" pitchFamily="34" charset="-128"/>
              </a:rPr>
              <a:t>. </a:t>
            </a:r>
            <a:r>
              <a:rPr lang="en-US" altLang="en-US" sz="2800" i="1" dirty="0" err="1">
                <a:ea typeface="ＭＳ Ｐゴシック" pitchFamily="34" charset="-128"/>
              </a:rPr>
              <a:t>Pasteurella</a:t>
            </a:r>
            <a:r>
              <a:rPr lang="en-US" altLang="en-US" sz="2800" dirty="0">
                <a:ea typeface="ＭＳ Ｐゴシック" pitchFamily="34" charset="-128"/>
              </a:rPr>
              <a:t>		</a:t>
            </a:r>
            <a:endParaRPr lang="en-US" altLang="en-US" sz="2800" b="1" u="sng" dirty="0">
              <a:solidFill>
                <a:srgbClr val="00FF00"/>
              </a:solidFill>
              <a:ea typeface="ＭＳ Ｐゴシック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87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err="1"/>
              <a:t>Fluoroquinolones</a:t>
            </a:r>
            <a:r>
              <a:rPr lang="en-US" altLang="en-US" dirty="0"/>
              <a:t> (Quinolones)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b="1" dirty="0" err="1"/>
              <a:t>Ciproflaxacin</a:t>
            </a:r>
            <a:r>
              <a:rPr lang="en-US" altLang="en-US" b="1" dirty="0"/>
              <a:t> (</a:t>
            </a:r>
            <a:r>
              <a:rPr lang="en-US" altLang="en-US" b="1" dirty="0" err="1"/>
              <a:t>Cipro</a:t>
            </a:r>
            <a:r>
              <a:rPr lang="en-US" altLang="en-US" b="1" dirty="0"/>
              <a:t>), Levofloxacin (</a:t>
            </a:r>
            <a:r>
              <a:rPr lang="en-US" altLang="en-US" b="1" dirty="0" err="1"/>
              <a:t>Levaquin</a:t>
            </a:r>
            <a:r>
              <a:rPr lang="en-US" altLang="en-US" b="1" dirty="0"/>
              <a:t>), </a:t>
            </a:r>
            <a:r>
              <a:rPr lang="en-US" altLang="en-US" b="1" dirty="0" err="1"/>
              <a:t>Ofloxacin</a:t>
            </a:r>
            <a:r>
              <a:rPr lang="en-US" altLang="en-US" b="1" dirty="0"/>
              <a:t> (</a:t>
            </a:r>
            <a:r>
              <a:rPr lang="en-US" altLang="en-US" b="1" dirty="0" err="1"/>
              <a:t>Floxin</a:t>
            </a:r>
            <a:r>
              <a:rPr lang="en-US" altLang="en-US" b="1" dirty="0"/>
              <a:t>), </a:t>
            </a:r>
            <a:r>
              <a:rPr lang="en-US" altLang="en-US" b="1" dirty="0" err="1"/>
              <a:t>Norfloxacin</a:t>
            </a:r>
            <a:r>
              <a:rPr lang="en-US" altLang="en-US" b="1" dirty="0"/>
              <a:t> (</a:t>
            </a:r>
            <a:r>
              <a:rPr lang="en-US" altLang="en-US" b="1" dirty="0" err="1"/>
              <a:t>Noroxin</a:t>
            </a:r>
            <a:r>
              <a:rPr lang="en-US" altLang="en-US" b="1" dirty="0"/>
              <a:t>) - IV or PO</a:t>
            </a:r>
          </a:p>
          <a:p>
            <a:pPr>
              <a:buFontTx/>
              <a:buNone/>
            </a:pPr>
            <a:r>
              <a:rPr lang="en-US" altLang="en-US" dirty="0"/>
              <a:t>  - Interferes w/ synthesis of bacterial DNA</a:t>
            </a:r>
          </a:p>
          <a:p>
            <a:pPr>
              <a:buFontTx/>
              <a:buNone/>
            </a:pPr>
            <a:r>
              <a:rPr lang="en-US" altLang="en-US" dirty="0"/>
              <a:t>  - Bactericidal</a:t>
            </a:r>
          </a:p>
          <a:p>
            <a:pPr>
              <a:buFontTx/>
              <a:buNone/>
            </a:pPr>
            <a:r>
              <a:rPr lang="en-US" altLang="en-US" dirty="0"/>
              <a:t>  - Broad spectrum - gram (-) &amp; gram (+)</a:t>
            </a:r>
          </a:p>
          <a:p>
            <a:pPr>
              <a:buFontTx/>
              <a:buNone/>
            </a:pPr>
            <a:r>
              <a:rPr lang="en-US" altLang="en-US" dirty="0"/>
              <a:t>  - Rx - UTI’s, lower resp. infections, bone &amp; joint infections, GI, skin</a:t>
            </a:r>
          </a:p>
          <a:p>
            <a:pPr>
              <a:buFontTx/>
              <a:buNone/>
            </a:pPr>
            <a:r>
              <a:rPr lang="en-US" altLang="en-US" dirty="0"/>
              <a:t>  - Wide safety margin</a:t>
            </a:r>
          </a:p>
          <a:p>
            <a:pPr>
              <a:buFontTx/>
              <a:buNone/>
            </a:pPr>
            <a:r>
              <a:rPr lang="en-US" altLang="en-US" dirty="0"/>
              <a:t>  - CI - Children &lt; 14 </a:t>
            </a:r>
            <a:r>
              <a:rPr lang="en-US" altLang="en-US" dirty="0" err="1"/>
              <a:t>yrs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180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err="1"/>
              <a:t>Fluoroquinolones</a:t>
            </a:r>
            <a:r>
              <a:rPr lang="en-US" altLang="en-US" dirty="0"/>
              <a:t> (Quinolones)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SzPct val="110000"/>
            </a:pPr>
            <a:r>
              <a:rPr lang="en-US" altLang="en-US" sz="2800" dirty="0">
                <a:ea typeface="ＭＳ Ｐゴシック" pitchFamily="34" charset="-128"/>
              </a:rPr>
              <a:t>Gastrointestinal – 5 % 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Nausea, vomiting, diarrhea, dyspepsia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ea typeface="ＭＳ Ｐゴシック" pitchFamily="34" charset="-128"/>
              </a:rPr>
              <a:t>Central Nervous System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Headache, agitation, insomnia, dizziness, rarely, hallucinations and seizures (elderly)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ea typeface="ＭＳ Ｐゴシック" pitchFamily="34" charset="-128"/>
              </a:rPr>
              <a:t>Hepatotoxicity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LFT elevation (led to withdrawal of </a:t>
            </a:r>
            <a:r>
              <a:rPr lang="en-US" altLang="en-US" sz="2400" dirty="0" err="1">
                <a:solidFill>
                  <a:srgbClr val="66FFFF"/>
                </a:solidFill>
                <a:ea typeface="ＭＳ Ｐゴシック" pitchFamily="34" charset="-128"/>
              </a:rPr>
              <a:t>trovafloxacin</a:t>
            </a:r>
            <a:r>
              <a:rPr lang="en-US" altLang="en-US" sz="2400" dirty="0">
                <a:ea typeface="ＭＳ Ｐゴシック" pitchFamily="34" charset="-128"/>
              </a:rPr>
              <a:t>) </a:t>
            </a:r>
          </a:p>
          <a:p>
            <a:pPr>
              <a:lnSpc>
                <a:spcPct val="90000"/>
              </a:lnSpc>
              <a:buSzPct val="110000"/>
            </a:pPr>
            <a:r>
              <a:rPr lang="en-US" altLang="en-US" sz="2800" dirty="0" err="1">
                <a:ea typeface="ＭＳ Ｐゴシック" pitchFamily="34" charset="-128"/>
              </a:rPr>
              <a:t>Phototoxicity</a:t>
            </a:r>
            <a:r>
              <a:rPr lang="en-US" altLang="en-US" sz="2800" dirty="0">
                <a:ea typeface="ＭＳ Ｐゴシック" pitchFamily="34" charset="-128"/>
              </a:rPr>
              <a:t> (uncommon with current FQs)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More common with older FQs (halogen at position 8)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ea typeface="ＭＳ Ｐゴシック" pitchFamily="34" charset="-128"/>
              </a:rPr>
              <a:t>Cardiac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Variable prolongation in </a:t>
            </a:r>
            <a:r>
              <a:rPr lang="en-US" altLang="en-US" sz="2400" dirty="0" err="1">
                <a:ea typeface="ＭＳ Ｐゴシック" pitchFamily="34" charset="-128"/>
              </a:rPr>
              <a:t>QTc</a:t>
            </a:r>
            <a:r>
              <a:rPr lang="en-US" altLang="en-US" sz="2400" dirty="0">
                <a:ea typeface="ＭＳ Ｐゴシック" pitchFamily="34" charset="-128"/>
              </a:rPr>
              <a:t> interval </a:t>
            </a:r>
          </a:p>
          <a:p>
            <a:pPr lvl="1">
              <a:lnSpc>
                <a:spcPct val="90000"/>
              </a:lnSpc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sz="2400" dirty="0">
                <a:ea typeface="ＭＳ Ｐゴシック" pitchFamily="34" charset="-128"/>
              </a:rPr>
              <a:t>Led to withdrawal of </a:t>
            </a:r>
            <a:r>
              <a:rPr lang="en-US" altLang="en-US" sz="2400" dirty="0" err="1">
                <a:solidFill>
                  <a:srgbClr val="66FFFF"/>
                </a:solidFill>
                <a:ea typeface="ＭＳ Ｐゴシック" pitchFamily="34" charset="-128"/>
              </a:rPr>
              <a:t>grepafloxacin</a:t>
            </a:r>
            <a:r>
              <a:rPr lang="en-US" altLang="en-US" sz="2400" dirty="0">
                <a:solidFill>
                  <a:srgbClr val="66FFFF"/>
                </a:solidFill>
                <a:ea typeface="ＭＳ Ｐゴシック" pitchFamily="34" charset="-128"/>
              </a:rPr>
              <a:t>, </a:t>
            </a:r>
            <a:r>
              <a:rPr lang="en-US" altLang="en-US" sz="2400" dirty="0" err="1">
                <a:solidFill>
                  <a:srgbClr val="66FFFF"/>
                </a:solidFill>
                <a:ea typeface="ＭＳ Ｐゴシック" pitchFamily="34" charset="-128"/>
              </a:rPr>
              <a:t>sparfloxacin</a:t>
            </a:r>
            <a:endParaRPr lang="en-US" altLang="en-US" sz="2400" dirty="0">
              <a:solidFill>
                <a:srgbClr val="66FFFF"/>
              </a:solidFill>
              <a:ea typeface="ＭＳ Ｐゴシック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149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err="1"/>
              <a:t>Fluoroquinolones</a:t>
            </a:r>
            <a:r>
              <a:rPr lang="en-US" altLang="en-US" dirty="0"/>
              <a:t> (Quinolones)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10000"/>
            </a:pPr>
            <a:r>
              <a:rPr lang="en-US" altLang="en-US" dirty="0">
                <a:ea typeface="ＭＳ Ｐゴシック" pitchFamily="34" charset="-128"/>
              </a:rPr>
              <a:t>Articular Damage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 err="1">
                <a:ea typeface="ＭＳ Ｐゴシック" pitchFamily="34" charset="-128"/>
              </a:rPr>
              <a:t>Arthopathy</a:t>
            </a:r>
            <a:r>
              <a:rPr lang="en-US" altLang="en-US" dirty="0">
                <a:ea typeface="ＭＳ Ｐゴシック" pitchFamily="34" charset="-128"/>
              </a:rPr>
              <a:t> including articular cartilage damage, </a:t>
            </a:r>
            <a:r>
              <a:rPr lang="en-US" altLang="en-US" dirty="0" err="1">
                <a:ea typeface="ＭＳ Ｐゴシック" pitchFamily="34" charset="-128"/>
              </a:rPr>
              <a:t>arthralgias</a:t>
            </a:r>
            <a:r>
              <a:rPr lang="en-US" altLang="en-US" dirty="0">
                <a:ea typeface="ＭＳ Ｐゴシック" pitchFamily="34" charset="-128"/>
              </a:rPr>
              <a:t>, and joint swelling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>
                <a:ea typeface="ＭＳ Ｐゴシック" pitchFamily="34" charset="-128"/>
              </a:rPr>
              <a:t>Observed in toxicology studies in immature dogs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>
                <a:solidFill>
                  <a:srgbClr val="99FF33"/>
                </a:solidFill>
                <a:ea typeface="ＭＳ Ｐゴシック" pitchFamily="34" charset="-128"/>
              </a:rPr>
              <a:t>Led to contraindication in </a:t>
            </a:r>
            <a:r>
              <a:rPr lang="en-US" altLang="en-US" b="1" dirty="0">
                <a:solidFill>
                  <a:srgbClr val="99FF33"/>
                </a:solidFill>
                <a:ea typeface="ＭＳ Ｐゴシック" pitchFamily="34" charset="-128"/>
              </a:rPr>
              <a:t>pediatric patients</a:t>
            </a:r>
            <a:r>
              <a:rPr lang="en-US" altLang="en-US" dirty="0">
                <a:solidFill>
                  <a:srgbClr val="99FF33"/>
                </a:solidFill>
                <a:ea typeface="ＭＳ Ｐゴシック" pitchFamily="34" charset="-128"/>
              </a:rPr>
              <a:t> and  pregnant or breastfeeding women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r>
              <a:rPr lang="en-US" altLang="en-US" dirty="0">
                <a:ea typeface="ＭＳ Ｐゴシック" pitchFamily="34" charset="-128"/>
              </a:rPr>
              <a:t>Risk versus benefit</a:t>
            </a:r>
          </a:p>
          <a:p>
            <a:r>
              <a:rPr lang="en-US" altLang="en-US" dirty="0">
                <a:ea typeface="ＭＳ Ｐゴシック" pitchFamily="34" charset="-128"/>
              </a:rPr>
              <a:t>Other adverse reactions: tendon rupture, </a:t>
            </a:r>
            <a:r>
              <a:rPr lang="en-US" altLang="en-US" dirty="0" err="1">
                <a:ea typeface="ＭＳ Ｐゴシック" pitchFamily="34" charset="-128"/>
              </a:rPr>
              <a:t>dysglycemias</a:t>
            </a:r>
            <a:r>
              <a:rPr lang="en-US" altLang="en-US" dirty="0">
                <a:ea typeface="ＭＳ Ｐゴシック" pitchFamily="34" charset="-128"/>
              </a:rPr>
              <a:t>, hypersensitivity</a:t>
            </a:r>
          </a:p>
          <a:p>
            <a:pPr lvl="1">
              <a:buClr>
                <a:srgbClr val="66FFFF"/>
              </a:buClr>
              <a:buSzPct val="80000"/>
              <a:buFont typeface="Wingdings" pitchFamily="2" charset="2"/>
              <a:buChar char="Ø"/>
            </a:pPr>
            <a:endParaRPr lang="en-US" altLang="en-US" dirty="0">
              <a:ea typeface="ＭＳ Ｐゴシック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389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Sulfonamides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dirty="0"/>
              <a:t>One of the oldest - broad spectrum - gram - &amp; gram +</a:t>
            </a:r>
          </a:p>
          <a:p>
            <a:r>
              <a:rPr lang="en-US" altLang="en-US" dirty="0"/>
              <a:t>First group of drugs used against bacteria</a:t>
            </a:r>
          </a:p>
          <a:p>
            <a:r>
              <a:rPr lang="en-US" altLang="en-US" dirty="0"/>
              <a:t>Bacteriostatic - inhibits bacterial synthesis of folic acid, essential for bacterial growth</a:t>
            </a:r>
          </a:p>
          <a:p>
            <a:r>
              <a:rPr lang="en-US" altLang="en-US" dirty="0"/>
              <a:t>Alt. for people allergic to PCN</a:t>
            </a:r>
          </a:p>
          <a:p>
            <a:r>
              <a:rPr lang="en-US" altLang="en-US" dirty="0"/>
              <a:t>Use - UTI’s, ear infections, newborn eye prophylaxis</a:t>
            </a:r>
          </a:p>
          <a:p>
            <a:pPr>
              <a:buFontTx/>
              <a:buNone/>
            </a:pPr>
            <a:r>
              <a:rPr lang="en-US" altLang="en-US" dirty="0"/>
              <a:t>    - Not effective against viruses or fungi</a:t>
            </a:r>
          </a:p>
          <a:p>
            <a:r>
              <a:rPr lang="en-US" altLang="en-US" dirty="0"/>
              <a:t>PO, </a:t>
            </a:r>
            <a:r>
              <a:rPr lang="en-US" altLang="en-US" dirty="0" err="1"/>
              <a:t>sol’n</a:t>
            </a:r>
            <a:r>
              <a:rPr lang="en-US" altLang="en-US" dirty="0"/>
              <a:t> &amp; ointment for ophthalmic use &amp; cream</a:t>
            </a:r>
          </a:p>
          <a:p>
            <a:pPr>
              <a:buFontTx/>
              <a:buNone/>
            </a:pPr>
            <a:r>
              <a:rPr lang="en-US" altLang="en-US" dirty="0"/>
              <a:t>    - Silver sulfadiazine (</a:t>
            </a:r>
            <a:r>
              <a:rPr lang="en-US" altLang="en-US" dirty="0" err="1"/>
              <a:t>Silvadene</a:t>
            </a:r>
            <a:r>
              <a:rPr lang="en-US" altLang="en-US" dirty="0"/>
              <a:t>) - for burns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326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Sulfonamides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u="sng" dirty="0"/>
              <a:t>Special consideration</a:t>
            </a:r>
            <a:r>
              <a:rPr lang="en-US" altLang="en-US" dirty="0"/>
              <a:t> - Drink fluids to prevent </a:t>
            </a:r>
            <a:r>
              <a:rPr lang="en-US" altLang="en-US" dirty="0" err="1"/>
              <a:t>crystalluria</a:t>
            </a:r>
            <a:r>
              <a:rPr lang="en-US" altLang="en-US" dirty="0"/>
              <a:t> (d/t poor water solubility) &amp; hematuria</a:t>
            </a:r>
          </a:p>
          <a:p>
            <a:r>
              <a:rPr lang="en-US" altLang="en-US" dirty="0"/>
              <a:t>SE - </a:t>
            </a:r>
          </a:p>
          <a:p>
            <a:pPr>
              <a:buFontTx/>
              <a:buNone/>
            </a:pPr>
            <a:r>
              <a:rPr lang="en-US" altLang="en-US" dirty="0"/>
              <a:t>   - allergic response - skin rash &amp; itching</a:t>
            </a:r>
          </a:p>
          <a:p>
            <a:pPr>
              <a:buFontTx/>
              <a:buNone/>
            </a:pPr>
            <a:r>
              <a:rPr lang="en-US" altLang="en-US" dirty="0"/>
              <a:t>   - Anaphylaxis not common</a:t>
            </a:r>
          </a:p>
          <a:p>
            <a:pPr>
              <a:buFontTx/>
              <a:buNone/>
            </a:pPr>
            <a:r>
              <a:rPr lang="en-US" altLang="en-US" dirty="0"/>
              <a:t>   - </a:t>
            </a:r>
            <a:r>
              <a:rPr lang="en-US" altLang="en-US" dirty="0" err="1"/>
              <a:t>Bld</a:t>
            </a:r>
            <a:r>
              <a:rPr lang="en-US" altLang="en-US" dirty="0"/>
              <a:t> disorders w/ prolonged use &amp; high doses</a:t>
            </a:r>
          </a:p>
          <a:p>
            <a:pPr>
              <a:buFontTx/>
              <a:buNone/>
            </a:pPr>
            <a:r>
              <a:rPr lang="en-US" altLang="en-US" dirty="0"/>
              <a:t>   - GI disturbances</a:t>
            </a:r>
          </a:p>
          <a:p>
            <a:pPr>
              <a:buFontTx/>
              <a:buNone/>
            </a:pPr>
            <a:r>
              <a:rPr lang="en-US" altLang="en-US" dirty="0"/>
              <a:t>   - Photosensitivity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9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17451809"/>
              </p:ext>
            </p:extLst>
          </p:nvPr>
        </p:nvGraphicFramePr>
        <p:xfrm>
          <a:off x="457200" y="1600200"/>
          <a:ext cx="82296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4800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1,4 benzodiazepine analog </a:t>
                      </a:r>
                    </a:p>
                  </a:txBody>
                  <a:tcPr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 Generic Name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Alprazolam 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 Chemical Name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Alprazolam, USP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 Brand Name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800100" rtl="0" eaLnBrk="1" fontAlgn="base" latinLnBrk="0" hangingPunct="1">
                        <a:lnSpc>
                          <a:spcPct val="7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Alprax</a:t>
                      </a: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®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4509652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itchFamily="34" charset="-128"/>
              </a:rPr>
              <a:t>Aminoglycosides</a:t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b="1" dirty="0" err="1"/>
              <a:t>Amikacin</a:t>
            </a:r>
            <a:r>
              <a:rPr lang="en-US" altLang="en-US" b="1" dirty="0"/>
              <a:t> (</a:t>
            </a:r>
            <a:r>
              <a:rPr lang="en-US" altLang="en-US" b="1" dirty="0" err="1"/>
              <a:t>Amikin</a:t>
            </a:r>
            <a:r>
              <a:rPr lang="en-US" altLang="en-US" b="1" dirty="0"/>
              <a:t>), Gentamicin (</a:t>
            </a:r>
            <a:r>
              <a:rPr lang="en-US" altLang="en-US" b="1" dirty="0" err="1"/>
              <a:t>Garamycin</a:t>
            </a:r>
            <a:r>
              <a:rPr lang="en-US" altLang="en-US" b="1" dirty="0"/>
              <a:t>), Tobramycin (</a:t>
            </a:r>
            <a:r>
              <a:rPr lang="en-US" altLang="en-US" b="1" dirty="0" err="1"/>
              <a:t>Nebcin</a:t>
            </a:r>
            <a:r>
              <a:rPr lang="en-US" altLang="en-US" b="1" dirty="0"/>
              <a:t>), </a:t>
            </a:r>
            <a:r>
              <a:rPr lang="en-US" altLang="en-US" b="1" dirty="0" err="1"/>
              <a:t>Netilmicin</a:t>
            </a:r>
            <a:r>
              <a:rPr lang="en-US" altLang="en-US" b="1" dirty="0"/>
              <a:t> (</a:t>
            </a:r>
            <a:r>
              <a:rPr lang="en-US" altLang="en-US" b="1" dirty="0" err="1"/>
              <a:t>Netromycin</a:t>
            </a:r>
            <a:r>
              <a:rPr lang="en-US" altLang="en-US" b="1" dirty="0" smtClean="0"/>
              <a:t>)</a:t>
            </a:r>
            <a:endParaRPr lang="en-US" altLang="en-US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itchFamily="34" charset="-128"/>
              </a:rPr>
              <a:t>Multifactorial</a:t>
            </a:r>
            <a:r>
              <a:rPr lang="en-US" altLang="en-US" dirty="0">
                <a:ea typeface="ＭＳ Ｐゴシック" pitchFamily="34" charset="-128"/>
              </a:rPr>
              <a:t>, but ultimately involves </a:t>
            </a:r>
            <a:r>
              <a:rPr lang="en-US" altLang="en-US" dirty="0">
                <a:solidFill>
                  <a:srgbClr val="66FFFF"/>
                </a:solidFill>
                <a:ea typeface="ＭＳ Ｐゴシック" pitchFamily="34" charset="-128"/>
              </a:rPr>
              <a:t>inhibition of protein synthesis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itchFamily="34" charset="-128"/>
              </a:rPr>
              <a:t>Irreversibly bind to </a:t>
            </a:r>
            <a:r>
              <a:rPr lang="en-US" altLang="en-US" dirty="0">
                <a:solidFill>
                  <a:srgbClr val="66FFFF"/>
                </a:solidFill>
                <a:ea typeface="ＭＳ Ｐゴシック" pitchFamily="34" charset="-128"/>
              </a:rPr>
              <a:t>30S ribosomes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ea typeface="ＭＳ Ｐゴシック" pitchFamily="34" charset="-128"/>
              </a:rPr>
              <a:t>must bind to and diffuse through outer membrane and cytoplasmic membrane and bind to the ribosome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ea typeface="ＭＳ Ｐゴシック" pitchFamily="34" charset="-128"/>
              </a:rPr>
              <a:t>disrupt the initiation of protein synthesis, decreases overall protein synthesis, and produces misreading of mRNA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itchFamily="34" charset="-128"/>
              </a:rPr>
              <a:t>Are bactericidal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690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itchFamily="34" charset="-128"/>
              </a:rPr>
              <a:t>Aminoglycosides</a:t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Spectrum of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b="1" i="1" dirty="0">
                <a:solidFill>
                  <a:srgbClr val="99FF66"/>
                </a:solidFill>
                <a:ea typeface="ＭＳ Ｐゴシック" pitchFamily="34" charset="-128"/>
              </a:rPr>
              <a:t>Gram-Positive Aerobes 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400" dirty="0">
                <a:ea typeface="ＭＳ Ｐゴシック" pitchFamily="34" charset="-128"/>
              </a:rPr>
              <a:t>most </a:t>
            </a:r>
            <a:r>
              <a:rPr lang="en-US" altLang="en-US" sz="2400" i="1" dirty="0">
                <a:ea typeface="ＭＳ Ｐゴシック" pitchFamily="34" charset="-128"/>
              </a:rPr>
              <a:t>S. </a:t>
            </a:r>
            <a:r>
              <a:rPr lang="en-US" altLang="en-US" sz="2400" i="1" dirty="0" err="1">
                <a:ea typeface="ＭＳ Ｐゴシック" pitchFamily="34" charset="-128"/>
              </a:rPr>
              <a:t>aureus</a:t>
            </a:r>
            <a:r>
              <a:rPr lang="en-US" altLang="en-US" sz="2400" dirty="0">
                <a:ea typeface="ＭＳ Ｐゴシック" pitchFamily="34" charset="-128"/>
              </a:rPr>
              <a:t> and coagulase-negative staph (but not DOC)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400" dirty="0" err="1">
                <a:ea typeface="ＭＳ Ｐゴシック" pitchFamily="34" charset="-128"/>
              </a:rPr>
              <a:t>viridans</a:t>
            </a:r>
            <a:r>
              <a:rPr lang="en-US" altLang="en-US" sz="2400" dirty="0">
                <a:ea typeface="ＭＳ Ｐゴシック" pitchFamily="34" charset="-128"/>
              </a:rPr>
              <a:t> streptococci (in combination with a cell-wall agent)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400" i="1" dirty="0">
                <a:ea typeface="ＭＳ Ｐゴシック" pitchFamily="34" charset="-128"/>
              </a:rPr>
              <a:t>Enterococcus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i="1" dirty="0">
                <a:ea typeface="ＭＳ Ｐゴシック" pitchFamily="34" charset="-128"/>
              </a:rPr>
              <a:t>sp. </a:t>
            </a:r>
            <a:r>
              <a:rPr lang="en-US" altLang="en-US" sz="2400" dirty="0">
                <a:ea typeface="ＭＳ Ｐゴシック" pitchFamily="34" charset="-128"/>
              </a:rPr>
              <a:t>(only in combination with a cell-wall agent)</a:t>
            </a:r>
            <a:endParaRPr lang="en-US" altLang="en-US" sz="2400" i="1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b="1" i="1" dirty="0">
                <a:solidFill>
                  <a:srgbClr val="99FF66"/>
                </a:solidFill>
                <a:ea typeface="ＭＳ Ｐゴシック" pitchFamily="34" charset="-128"/>
              </a:rPr>
              <a:t>Gram-Negative Aerobes </a:t>
            </a:r>
            <a:r>
              <a:rPr lang="en-US" altLang="en-US" b="1" dirty="0">
                <a:ea typeface="ＭＳ Ｐゴシック" pitchFamily="34" charset="-128"/>
              </a:rPr>
              <a:t>(not streptomycin)</a:t>
            </a:r>
            <a:endParaRPr lang="en-US" altLang="en-US" sz="28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400" i="1" dirty="0">
                <a:ea typeface="ＭＳ Ｐゴシック" pitchFamily="34" charset="-128"/>
              </a:rPr>
              <a:t>E. coli, K. </a:t>
            </a:r>
            <a:r>
              <a:rPr lang="en-US" altLang="en-US" sz="2400" i="1" dirty="0" err="1">
                <a:ea typeface="ＭＳ Ｐゴシック" pitchFamily="34" charset="-128"/>
              </a:rPr>
              <a:t>pneumoniae</a:t>
            </a:r>
            <a:r>
              <a:rPr lang="en-US" altLang="en-US" sz="2400" i="1" dirty="0">
                <a:ea typeface="ＭＳ Ｐゴシック" pitchFamily="34" charset="-128"/>
              </a:rPr>
              <a:t>, Proteus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i="1" dirty="0">
                <a:ea typeface="ＭＳ Ｐゴシック" pitchFamily="34" charset="-128"/>
              </a:rPr>
              <a:t>sp.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400" i="1" dirty="0" err="1">
                <a:ea typeface="ＭＳ Ｐゴシック" pitchFamily="34" charset="-128"/>
              </a:rPr>
              <a:t>Acinetobacter</a:t>
            </a:r>
            <a:r>
              <a:rPr lang="en-US" altLang="en-US" sz="2400" i="1" dirty="0">
                <a:ea typeface="ＭＳ Ｐゴシック" pitchFamily="34" charset="-128"/>
              </a:rPr>
              <a:t>, </a:t>
            </a:r>
            <a:r>
              <a:rPr lang="en-US" altLang="en-US" sz="2400" i="1" dirty="0" err="1">
                <a:ea typeface="ＭＳ Ｐゴシック" pitchFamily="34" charset="-128"/>
              </a:rPr>
              <a:t>Citrobacter</a:t>
            </a:r>
            <a:r>
              <a:rPr lang="en-US" altLang="en-US" sz="2400" i="1" dirty="0">
                <a:ea typeface="ＭＳ Ｐゴシック" pitchFamily="34" charset="-128"/>
              </a:rPr>
              <a:t>, </a:t>
            </a:r>
            <a:r>
              <a:rPr lang="en-US" altLang="en-US" sz="2400" i="1" dirty="0" err="1">
                <a:ea typeface="ＭＳ Ｐゴシック" pitchFamily="34" charset="-128"/>
              </a:rPr>
              <a:t>Enterobacter</a:t>
            </a:r>
            <a:r>
              <a:rPr lang="en-US" altLang="en-US" sz="2400" dirty="0">
                <a:ea typeface="ＭＳ Ｐゴシック" pitchFamily="34" charset="-128"/>
              </a:rPr>
              <a:t> </a:t>
            </a:r>
            <a:r>
              <a:rPr lang="en-US" altLang="en-US" sz="2400" i="1" dirty="0">
                <a:ea typeface="ＭＳ Ｐゴシック" pitchFamily="34" charset="-128"/>
              </a:rPr>
              <a:t>sp.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400" i="1" dirty="0" err="1">
                <a:ea typeface="ＭＳ Ｐゴシック" pitchFamily="34" charset="-128"/>
              </a:rPr>
              <a:t>Morganella</a:t>
            </a:r>
            <a:r>
              <a:rPr lang="en-US" altLang="en-US" sz="2400" i="1" dirty="0">
                <a:ea typeface="ＭＳ Ｐゴシック" pitchFamily="34" charset="-128"/>
              </a:rPr>
              <a:t>, </a:t>
            </a:r>
            <a:r>
              <a:rPr lang="en-US" altLang="en-US" sz="2400" i="1" dirty="0" err="1">
                <a:ea typeface="ＭＳ Ｐゴシック" pitchFamily="34" charset="-128"/>
              </a:rPr>
              <a:t>Providencia</a:t>
            </a:r>
            <a:r>
              <a:rPr lang="en-US" altLang="en-US" sz="2400" i="1" dirty="0">
                <a:ea typeface="ＭＳ Ｐゴシック" pitchFamily="34" charset="-128"/>
              </a:rPr>
              <a:t>, </a:t>
            </a:r>
            <a:r>
              <a:rPr lang="en-US" altLang="en-US" sz="2400" i="1" dirty="0" err="1">
                <a:ea typeface="ＭＳ Ｐゴシック" pitchFamily="34" charset="-128"/>
              </a:rPr>
              <a:t>Serratia</a:t>
            </a:r>
            <a:r>
              <a:rPr lang="en-US" altLang="en-US" sz="2400" i="1" dirty="0">
                <a:ea typeface="ＭＳ Ｐゴシック" pitchFamily="34" charset="-128"/>
              </a:rPr>
              <a:t>, Salmonella, </a:t>
            </a:r>
            <a:r>
              <a:rPr lang="en-US" altLang="en-US" sz="2400" i="1" dirty="0" err="1">
                <a:ea typeface="ＭＳ Ｐゴシック" pitchFamily="34" charset="-128"/>
              </a:rPr>
              <a:t>Shigella</a:t>
            </a:r>
            <a:endParaRPr lang="en-US" altLang="en-US" sz="2400" i="1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400" i="1" dirty="0">
                <a:ea typeface="ＭＳ Ｐゴシック" pitchFamily="34" charset="-128"/>
              </a:rPr>
              <a:t>Pseudomonas </a:t>
            </a:r>
            <a:r>
              <a:rPr lang="en-US" altLang="en-US" sz="2400" i="1" dirty="0" err="1">
                <a:ea typeface="ＭＳ Ｐゴシック" pitchFamily="34" charset="-128"/>
              </a:rPr>
              <a:t>aeruginosa</a:t>
            </a:r>
            <a:r>
              <a:rPr lang="en-US" altLang="en-US" sz="2400" i="1" dirty="0">
                <a:ea typeface="ＭＳ Ｐゴシック" pitchFamily="34" charset="-128"/>
              </a:rPr>
              <a:t> </a:t>
            </a:r>
            <a:r>
              <a:rPr lang="en-US" altLang="en-US" sz="2400" dirty="0">
                <a:ea typeface="ＭＳ Ｐゴシック" pitchFamily="34" charset="-128"/>
              </a:rPr>
              <a:t>(</a:t>
            </a:r>
            <a:r>
              <a:rPr lang="en-US" altLang="en-US" sz="2400" dirty="0" err="1">
                <a:ea typeface="ＭＳ Ｐゴシック" pitchFamily="34" charset="-128"/>
              </a:rPr>
              <a:t>amik</a:t>
            </a:r>
            <a:r>
              <a:rPr lang="en-US" altLang="en-US" sz="2400" dirty="0">
                <a:ea typeface="ＭＳ Ｐゴシック" pitchFamily="34" charset="-128"/>
              </a:rPr>
              <a:t>&gt;</a:t>
            </a:r>
            <a:r>
              <a:rPr lang="en-US" altLang="en-US" sz="2400" dirty="0" err="1">
                <a:ea typeface="ＭＳ Ｐゴシック" pitchFamily="34" charset="-128"/>
              </a:rPr>
              <a:t>tobra</a:t>
            </a:r>
            <a:r>
              <a:rPr lang="en-US" altLang="en-US" sz="2400" dirty="0">
                <a:ea typeface="ＭＳ Ｐゴシック" pitchFamily="34" charset="-128"/>
              </a:rPr>
              <a:t>&gt;gent) 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b="1" i="1" dirty="0">
                <a:solidFill>
                  <a:srgbClr val="99FF33"/>
                </a:solidFill>
                <a:ea typeface="ＭＳ Ｐゴシック" pitchFamily="34" charset="-128"/>
              </a:rPr>
              <a:t>Mycobacteria</a:t>
            </a:r>
          </a:p>
          <a:p>
            <a:pPr lvl="1">
              <a:lnSpc>
                <a:spcPct val="85000"/>
              </a:lnSpc>
            </a:pPr>
            <a:r>
              <a:rPr lang="en-US" altLang="en-US" sz="2400" dirty="0">
                <a:ea typeface="ＭＳ Ｐゴシック" pitchFamily="34" charset="-128"/>
              </a:rPr>
              <a:t>tuberculosis - streptomycin</a:t>
            </a:r>
          </a:p>
          <a:p>
            <a:pPr lvl="1">
              <a:lnSpc>
                <a:spcPct val="85000"/>
              </a:lnSpc>
            </a:pPr>
            <a:r>
              <a:rPr lang="en-US" altLang="en-US" sz="2400" dirty="0">
                <a:ea typeface="ＭＳ Ｐゴシック" pitchFamily="34" charset="-128"/>
              </a:rPr>
              <a:t>atypical - streptomycin or </a:t>
            </a:r>
            <a:r>
              <a:rPr lang="en-US" altLang="en-US" sz="2400" dirty="0" err="1">
                <a:ea typeface="ＭＳ Ｐゴシック" pitchFamily="34" charset="-128"/>
              </a:rPr>
              <a:t>amikacin</a:t>
            </a:r>
            <a:endParaRPr lang="en-US" altLang="en-US" sz="20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None/>
            </a:pPr>
            <a:endParaRPr lang="en-US" altLang="en-US" sz="2400" dirty="0">
              <a:ea typeface="ＭＳ Ｐゴシック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993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itchFamily="34" charset="-128"/>
              </a:rPr>
              <a:t>Aminoglycosides</a:t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sz="3200" dirty="0">
                <a:ea typeface="ＭＳ Ｐゴシック" pitchFamily="34" charset="-128"/>
              </a:rPr>
              <a:t>Pharmacology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ea typeface="ＭＳ Ｐゴシック" pitchFamily="34" charset="-128"/>
              </a:rPr>
              <a:t>Absorption - poorly absorbed from </a:t>
            </a:r>
            <a:r>
              <a:rPr lang="en-US" altLang="en-US" sz="2800" dirty="0" err="1">
                <a:ea typeface="ＭＳ Ｐゴシック" pitchFamily="34" charset="-128"/>
              </a:rPr>
              <a:t>gi</a:t>
            </a:r>
            <a:r>
              <a:rPr lang="en-US" altLang="en-US" sz="2800" dirty="0">
                <a:ea typeface="ＭＳ Ｐゴシック" pitchFamily="34" charset="-128"/>
              </a:rPr>
              <a:t> tract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ea typeface="ＭＳ Ｐゴシック" pitchFamily="34" charset="-128"/>
              </a:rPr>
              <a:t>Distribution</a:t>
            </a:r>
          </a:p>
          <a:p>
            <a:pPr lvl="1">
              <a:lnSpc>
                <a:spcPct val="85000"/>
              </a:lnSpc>
            </a:pPr>
            <a:r>
              <a:rPr lang="en-US" altLang="en-US" sz="2400" dirty="0">
                <a:ea typeface="ＭＳ Ｐゴシック" pitchFamily="34" charset="-128"/>
              </a:rPr>
              <a:t>primarily in extracellular fluid volume; are widely distributed into body fluids but NOT the CSF</a:t>
            </a:r>
          </a:p>
          <a:p>
            <a:pPr lvl="1">
              <a:lnSpc>
                <a:spcPct val="85000"/>
              </a:lnSpc>
            </a:pPr>
            <a:r>
              <a:rPr lang="en-US" altLang="en-US" sz="2400" dirty="0">
                <a:ea typeface="ＭＳ Ｐゴシック" pitchFamily="34" charset="-128"/>
              </a:rPr>
              <a:t>distribute poorly into adipose tissue, use LBW for dosing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ea typeface="ＭＳ Ｐゴシック" pitchFamily="34" charset="-128"/>
              </a:rPr>
              <a:t>Elimination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itchFamily="34" charset="-128"/>
              </a:rPr>
              <a:t>eliminated unchanged by the kidney via glomerular filtration; 85-95% of dose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itchFamily="34" charset="-128"/>
              </a:rPr>
              <a:t>elimination half-life dependent on renal </a:t>
            </a:r>
            <a:r>
              <a:rPr lang="en-US" altLang="en-US" sz="2400" dirty="0" err="1">
                <a:ea typeface="ＭＳ Ｐゴシック" pitchFamily="34" charset="-128"/>
              </a:rPr>
              <a:t>fxn</a:t>
            </a:r>
            <a:endParaRPr lang="en-US" altLang="en-US" sz="2400" dirty="0">
              <a:ea typeface="ＭＳ Ｐゴシック" pitchFamily="34" charset="-128"/>
            </a:endParaRPr>
          </a:p>
          <a:p>
            <a:pPr lvl="2">
              <a:lnSpc>
                <a:spcPct val="90000"/>
              </a:lnSpc>
              <a:buSzPct val="75000"/>
              <a:buFont typeface="Wingdings" pitchFamily="2" charset="2"/>
              <a:buChar char="w"/>
            </a:pPr>
            <a:r>
              <a:rPr lang="en-US" altLang="en-US" sz="2000" dirty="0">
                <a:ea typeface="ＭＳ Ｐゴシック" pitchFamily="34" charset="-128"/>
              </a:rPr>
              <a:t>normal renal function - 2.5 to 4 hours</a:t>
            </a:r>
          </a:p>
          <a:p>
            <a:pPr lvl="2">
              <a:lnSpc>
                <a:spcPct val="90000"/>
              </a:lnSpc>
              <a:buSzPct val="75000"/>
              <a:buFont typeface="Wingdings" pitchFamily="2" charset="2"/>
              <a:buChar char="w"/>
            </a:pPr>
            <a:r>
              <a:rPr lang="en-US" altLang="en-US" sz="2000" dirty="0">
                <a:ea typeface="ＭＳ Ｐゴシック" pitchFamily="34" charset="-128"/>
              </a:rPr>
              <a:t>impaired renal function - prolonged</a:t>
            </a:r>
          </a:p>
          <a:p>
            <a:pPr>
              <a:lnSpc>
                <a:spcPct val="85000"/>
              </a:lnSpc>
            </a:pPr>
            <a:endParaRPr lang="en-US" altLang="en-US" sz="2800" dirty="0">
              <a:ea typeface="ＭＳ Ｐゴシック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218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itchFamily="34" charset="-128"/>
              </a:rPr>
              <a:t>Aminoglycosides</a:t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sz="3600" dirty="0">
                <a:ea typeface="ＭＳ Ｐゴシック" pitchFamily="34" charset="-128"/>
              </a:rPr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dirty="0">
                <a:ea typeface="ＭＳ Ｐゴシック" pitchFamily="34" charset="-128"/>
              </a:rPr>
              <a:t>Nephrotoxicity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>
                <a:ea typeface="ＭＳ Ｐゴシック" pitchFamily="34" charset="-128"/>
              </a:rPr>
              <a:t>nonoliguric</a:t>
            </a:r>
            <a:r>
              <a:rPr lang="en-US" altLang="en-US" sz="2400" dirty="0">
                <a:ea typeface="ＭＳ Ｐゴシック" pitchFamily="34" charset="-128"/>
              </a:rPr>
              <a:t> azotemia due to proximal tubule damage; increase in BUN and serum Cr; reversible if caught early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itchFamily="34" charset="-128"/>
              </a:rPr>
              <a:t>risk factors: prolonged high troughs, long duration of therapy (&gt; 2 weeks), underlying renal dysfunction, elderly, other </a:t>
            </a:r>
            <a:r>
              <a:rPr lang="en-US" altLang="en-US" sz="2400" dirty="0" err="1">
                <a:ea typeface="ＭＳ Ｐゴシック" pitchFamily="34" charset="-128"/>
              </a:rPr>
              <a:t>nephrotoxins</a:t>
            </a:r>
            <a:endParaRPr lang="en-US" altLang="en-US" sz="2400" dirty="0">
              <a:ea typeface="ＭＳ Ｐゴシック" pitchFamily="34" charset="-128"/>
            </a:endParaRPr>
          </a:p>
          <a:p>
            <a:pPr>
              <a:lnSpc>
                <a:spcPct val="85000"/>
              </a:lnSpc>
              <a:buNone/>
            </a:pPr>
            <a:r>
              <a:rPr lang="en-US" altLang="en-US" dirty="0">
                <a:ea typeface="ＭＳ Ｐゴシック" pitchFamily="34" charset="-128"/>
              </a:rPr>
              <a:t>Ototoxicity</a:t>
            </a:r>
          </a:p>
          <a:p>
            <a:pPr lvl="1">
              <a:lnSpc>
                <a:spcPct val="85000"/>
              </a:lnSpc>
            </a:pPr>
            <a:r>
              <a:rPr lang="en-US" altLang="en-US" sz="2400" dirty="0">
                <a:ea typeface="ＭＳ Ｐゴシック" pitchFamily="34" charset="-128"/>
              </a:rPr>
              <a:t>8th cranial nerve damage - vestibular and auditory toxicity; irreversible and </a:t>
            </a:r>
            <a:r>
              <a:rPr lang="en-US" altLang="en-US" sz="2400" dirty="0" err="1">
                <a:ea typeface="ＭＳ Ｐゴシック" pitchFamily="34" charset="-128"/>
              </a:rPr>
              <a:t>saturable</a:t>
            </a:r>
            <a:endParaRPr lang="en-US" altLang="en-US" sz="2400" dirty="0">
              <a:ea typeface="ＭＳ Ｐゴシック" pitchFamily="34" charset="-128"/>
            </a:endParaRPr>
          </a:p>
          <a:p>
            <a:pPr lvl="1">
              <a:lnSpc>
                <a:spcPct val="85000"/>
              </a:lnSpc>
            </a:pPr>
            <a:r>
              <a:rPr lang="en-US" altLang="en-US" sz="2400" dirty="0">
                <a:ea typeface="ＭＳ Ｐゴシック" pitchFamily="34" charset="-128"/>
              </a:rPr>
              <a:t>vestibular: dizziness, vertigo, ataxia </a:t>
            </a:r>
          </a:p>
          <a:p>
            <a:pPr lvl="1">
              <a:lnSpc>
                <a:spcPct val="85000"/>
              </a:lnSpc>
            </a:pPr>
            <a:r>
              <a:rPr lang="en-US" altLang="en-US" sz="2400" dirty="0">
                <a:ea typeface="ＭＳ Ｐゴシック" pitchFamily="34" charset="-128"/>
              </a:rPr>
              <a:t>auditory: tinnitus, decreased hearing </a:t>
            </a:r>
          </a:p>
          <a:p>
            <a:pPr lvl="1">
              <a:lnSpc>
                <a:spcPct val="85000"/>
              </a:lnSpc>
            </a:pPr>
            <a:r>
              <a:rPr lang="en-US" altLang="en-US" sz="2400" dirty="0">
                <a:ea typeface="ＭＳ Ｐゴシック" pitchFamily="34" charset="-128"/>
              </a:rPr>
              <a:t>risk factors: same as for nephrotoxicity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395902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Tetracyclines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b="1" dirty="0"/>
              <a:t>Tetracycline, Doxycycline (</a:t>
            </a:r>
            <a:r>
              <a:rPr lang="en-US" altLang="en-US" b="1" dirty="0" err="1"/>
              <a:t>Vivbamycin</a:t>
            </a:r>
            <a:r>
              <a:rPr lang="en-US" altLang="en-US" b="1" dirty="0"/>
              <a:t>), Minocycline (</a:t>
            </a:r>
            <a:r>
              <a:rPr lang="en-US" altLang="en-US" b="1" dirty="0" err="1"/>
              <a:t>Minocin</a:t>
            </a:r>
            <a:r>
              <a:rPr lang="en-US" altLang="en-US" b="1" dirty="0"/>
              <a:t>)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  - Broad spectrum - Gram (+) &amp; gram (-) bacteria</a:t>
            </a:r>
          </a:p>
          <a:p>
            <a:pPr>
              <a:buFontTx/>
              <a:buNone/>
            </a:pPr>
            <a:r>
              <a:rPr lang="en-US" altLang="en-US" dirty="0"/>
              <a:t>  - Bacteriostatic</a:t>
            </a:r>
          </a:p>
          <a:p>
            <a:pPr>
              <a:buFontTx/>
              <a:buNone/>
            </a:pPr>
            <a:r>
              <a:rPr lang="en-US" altLang="en-US" dirty="0"/>
              <a:t>  - Wide safety margin, but many side effects</a:t>
            </a:r>
          </a:p>
          <a:p>
            <a:pPr>
              <a:buFontTx/>
              <a:buNone/>
            </a:pPr>
            <a:r>
              <a:rPr lang="en-US" altLang="en-US" dirty="0"/>
              <a:t>  - Primarily used for skin/skin structure infections</a:t>
            </a:r>
          </a:p>
          <a:p>
            <a:pPr>
              <a:buFontTx/>
              <a:buNone/>
            </a:pPr>
            <a:r>
              <a:rPr lang="en-US" altLang="en-US" dirty="0"/>
              <a:t>  - Also used to treat </a:t>
            </a:r>
            <a:r>
              <a:rPr lang="en-US" altLang="en-US" i="1" dirty="0"/>
              <a:t>Helicobacter pylori (H. pylori)</a:t>
            </a:r>
            <a:r>
              <a:rPr lang="en-US" altLang="en-US" dirty="0"/>
              <a:t> - bacterium in stomach that can cause peptic ulcers</a:t>
            </a:r>
          </a:p>
          <a:p>
            <a:pPr>
              <a:buFontTx/>
              <a:buNone/>
            </a:pPr>
            <a:r>
              <a:rPr lang="en-US" altLang="en-US" dirty="0"/>
              <a:t>    - Tetracycline mostly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1549479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Tetracyclines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/>
              <a:t>Considerations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- SE = Photosensitivity - sunburn </a:t>
            </a:r>
            <a:r>
              <a:rPr lang="en-US" altLang="en-US" dirty="0" err="1"/>
              <a:t>rxn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- Should not be given to children &lt; 8 </a:t>
            </a:r>
            <a:r>
              <a:rPr lang="en-US" altLang="en-US" dirty="0" err="1"/>
              <a:t>yrs</a:t>
            </a:r>
            <a:r>
              <a:rPr lang="en-US" altLang="en-US" dirty="0"/>
              <a:t> or to women in last trimester of pregnancy - Irreversibly discolors permanent teeth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- Tetracycline during 1st trimester of pregnancy can cause birth defects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- Take on an empty stomach - antacids &amp; dairy products prevent absorption of the drug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197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b="1" dirty="0" err="1"/>
              <a:t>Vancomycin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Glycopeptide</a:t>
            </a:r>
            <a:r>
              <a:rPr lang="en-US" altLang="en-US" dirty="0"/>
              <a:t> bactericidal antibiotic - IV</a:t>
            </a:r>
          </a:p>
          <a:p>
            <a:pPr>
              <a:buFontTx/>
              <a:buNone/>
            </a:pPr>
            <a:r>
              <a:rPr lang="en-US" altLang="en-US" dirty="0"/>
              <a:t>   - Use: Drug resistant </a:t>
            </a:r>
            <a:r>
              <a:rPr lang="en-US" altLang="en-US" i="1" dirty="0"/>
              <a:t>Staph A.</a:t>
            </a:r>
            <a:r>
              <a:rPr lang="en-US" altLang="en-US" dirty="0"/>
              <a:t>, cardiac surgery -</a:t>
            </a:r>
          </a:p>
          <a:p>
            <a:pPr>
              <a:buFontTx/>
              <a:buNone/>
            </a:pPr>
            <a:r>
              <a:rPr lang="en-US" altLang="en-US" dirty="0"/>
              <a:t>              prophylaxis for clients w/ PCN allergies</a:t>
            </a:r>
          </a:p>
          <a:p>
            <a:pPr>
              <a:buFontTx/>
              <a:buNone/>
            </a:pPr>
            <a:r>
              <a:rPr lang="en-US" altLang="en-US" dirty="0"/>
              <a:t>   - SE = Ototoxicity - damage to auditory branch of 8th cranial nerve     permanent hearing loss or loss of balance &amp; Nephrotoxicity</a:t>
            </a:r>
          </a:p>
          <a:p>
            <a:pPr>
              <a:buFontTx/>
              <a:buNone/>
            </a:pPr>
            <a:r>
              <a:rPr lang="en-US" altLang="en-US" dirty="0"/>
              <a:t>   - Serum </a:t>
            </a:r>
            <a:r>
              <a:rPr lang="en-US" altLang="en-US" dirty="0" err="1"/>
              <a:t>Vanco</a:t>
            </a:r>
            <a:r>
              <a:rPr lang="en-US" altLang="en-US" dirty="0"/>
              <a:t> levels drawn to minimize toxic effects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697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>
                <a:ea typeface="ＭＳ Ｐゴシック" pitchFamily="34" charset="-128"/>
              </a:rPr>
              <a:t>Vancomycin</a:t>
            </a:r>
            <a:r>
              <a:rPr lang="en-US" altLang="en-US" dirty="0">
                <a:ea typeface="ＭＳ Ｐゴシック" pitchFamily="34" charset="-128"/>
              </a:rPr>
              <a:t/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Clinical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5000"/>
              </a:lnSpc>
            </a:pPr>
            <a:r>
              <a:rPr lang="en-US" altLang="en-US" dirty="0">
                <a:ea typeface="ＭＳ Ｐゴシック" pitchFamily="34" charset="-128"/>
              </a:rPr>
              <a:t>Infections due to </a:t>
            </a:r>
            <a:r>
              <a:rPr lang="en-US" altLang="en-US" dirty="0">
                <a:solidFill>
                  <a:srgbClr val="00FFFF"/>
                </a:solidFill>
                <a:ea typeface="ＭＳ Ｐゴシック" pitchFamily="34" charset="-128"/>
              </a:rPr>
              <a:t>methicillin-resistant staph</a:t>
            </a:r>
            <a:r>
              <a:rPr lang="en-US" altLang="en-US" dirty="0">
                <a:ea typeface="ＭＳ Ｐゴシック" pitchFamily="34" charset="-128"/>
              </a:rPr>
              <a:t>  including bacteremia, empyema, endocarditis, peritonitis, pneumonia, skin and soft tissue infections, osteomyelitis</a:t>
            </a:r>
          </a:p>
          <a:p>
            <a:pPr>
              <a:lnSpc>
                <a:spcPct val="85000"/>
              </a:lnSpc>
            </a:pPr>
            <a:r>
              <a:rPr lang="en-US" altLang="en-US" dirty="0">
                <a:ea typeface="ＭＳ Ｐゴシック" pitchFamily="34" charset="-128"/>
              </a:rPr>
              <a:t>Serious gram-positive infections in </a:t>
            </a:r>
            <a:r>
              <a:rPr lang="en-US" altLang="en-US" dirty="0">
                <a:solidFill>
                  <a:srgbClr val="00FFFF"/>
                </a:solidFill>
                <a:ea typeface="ＭＳ Ｐゴシック" pitchFamily="34" charset="-128"/>
                <a:sym typeface="Symbol" pitchFamily="18" charset="2"/>
              </a:rPr>
              <a:t></a:t>
            </a:r>
            <a:r>
              <a:rPr lang="en-US" altLang="en-US" dirty="0">
                <a:solidFill>
                  <a:srgbClr val="00FFFF"/>
                </a:solidFill>
                <a:ea typeface="ＭＳ Ｐゴシック" pitchFamily="34" charset="-128"/>
              </a:rPr>
              <a:t>-lactam allergic patients</a:t>
            </a:r>
          </a:p>
          <a:p>
            <a:pPr>
              <a:lnSpc>
                <a:spcPct val="85000"/>
              </a:lnSpc>
            </a:pPr>
            <a:r>
              <a:rPr lang="en-US" altLang="en-US" dirty="0">
                <a:ea typeface="ＭＳ Ｐゴシック" pitchFamily="34" charset="-128"/>
              </a:rPr>
              <a:t>Infections caused by multidrug resistant bacteria</a:t>
            </a:r>
          </a:p>
          <a:p>
            <a:pPr>
              <a:lnSpc>
                <a:spcPct val="85000"/>
              </a:lnSpc>
            </a:pPr>
            <a:r>
              <a:rPr lang="en-US" altLang="en-US" dirty="0">
                <a:ea typeface="ＭＳ Ｐゴシック" pitchFamily="34" charset="-128"/>
              </a:rPr>
              <a:t>Endocarditis or surgical prophylaxis in select cases</a:t>
            </a:r>
          </a:p>
          <a:p>
            <a:pPr>
              <a:lnSpc>
                <a:spcPct val="85000"/>
              </a:lnSpc>
            </a:pPr>
            <a:r>
              <a:rPr lang="en-US" altLang="en-US" dirty="0">
                <a:ea typeface="ＭＳ Ｐゴシック" pitchFamily="34" charset="-128"/>
              </a:rPr>
              <a:t>Oral </a:t>
            </a:r>
            <a:r>
              <a:rPr lang="en-US" altLang="en-US" dirty="0" err="1">
                <a:ea typeface="ＭＳ Ｐゴシック" pitchFamily="34" charset="-128"/>
              </a:rPr>
              <a:t>vancomycin</a:t>
            </a:r>
            <a:r>
              <a:rPr lang="en-US" altLang="en-US" dirty="0">
                <a:ea typeface="ＭＳ Ｐゴシック" pitchFamily="34" charset="-128"/>
              </a:rPr>
              <a:t> for </a:t>
            </a:r>
            <a:r>
              <a:rPr lang="en-US" altLang="en-US" dirty="0">
                <a:solidFill>
                  <a:srgbClr val="00FFFF"/>
                </a:solidFill>
                <a:ea typeface="ＭＳ Ｐゴシック" pitchFamily="34" charset="-128"/>
              </a:rPr>
              <a:t>refractory </a:t>
            </a:r>
            <a:r>
              <a:rPr lang="en-US" altLang="en-US" i="1" dirty="0">
                <a:solidFill>
                  <a:srgbClr val="00FFFF"/>
                </a:solidFill>
                <a:ea typeface="ＭＳ Ｐゴシック" pitchFamily="34" charset="-128"/>
              </a:rPr>
              <a:t>C. </a:t>
            </a:r>
            <a:r>
              <a:rPr lang="en-US" altLang="en-US" i="1" dirty="0" err="1">
                <a:solidFill>
                  <a:srgbClr val="00FFFF"/>
                </a:solidFill>
                <a:ea typeface="ＭＳ Ｐゴシック" pitchFamily="34" charset="-128"/>
              </a:rPr>
              <a:t>difficile</a:t>
            </a:r>
            <a:r>
              <a:rPr lang="en-US" altLang="en-US" dirty="0">
                <a:solidFill>
                  <a:srgbClr val="00FFFF"/>
                </a:solidFill>
                <a:ea typeface="ＭＳ Ｐゴシック" pitchFamily="34" charset="-128"/>
              </a:rPr>
              <a:t> colitis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121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err="1"/>
              <a:t>Antibacterials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3600" dirty="0" err="1"/>
              <a:t>Lincosamides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Clindamycin (</a:t>
            </a:r>
            <a:r>
              <a:rPr lang="en-US" altLang="en-US" b="1" dirty="0" err="1"/>
              <a:t>Cleosin</a:t>
            </a:r>
            <a:r>
              <a:rPr lang="en-US" altLang="en-US" b="1" dirty="0"/>
              <a:t>), </a:t>
            </a:r>
            <a:r>
              <a:rPr lang="en-US" altLang="en-US" b="1" dirty="0" err="1"/>
              <a:t>Lincomycin</a:t>
            </a:r>
            <a:r>
              <a:rPr lang="en-US" altLang="en-US" b="1" dirty="0"/>
              <a:t> (</a:t>
            </a:r>
            <a:r>
              <a:rPr lang="en-US" altLang="en-US" b="1" dirty="0" err="1"/>
              <a:t>Lincorex</a:t>
            </a:r>
            <a:r>
              <a:rPr lang="en-US" altLang="en-US" b="1" dirty="0"/>
              <a:t>) - PO, IM, IV</a:t>
            </a:r>
          </a:p>
          <a:p>
            <a:pPr>
              <a:buFontTx/>
              <a:buNone/>
            </a:pPr>
            <a:r>
              <a:rPr lang="en-US" altLang="en-US" dirty="0"/>
              <a:t>   - Inhibit bacterial protein synthesis</a:t>
            </a:r>
          </a:p>
          <a:p>
            <a:pPr>
              <a:buFontTx/>
              <a:buNone/>
            </a:pPr>
            <a:r>
              <a:rPr lang="en-US" altLang="en-US" dirty="0"/>
              <a:t>   - ‘Static’ &amp; ‘</a:t>
            </a:r>
            <a:r>
              <a:rPr lang="en-US" altLang="en-US" dirty="0" err="1"/>
              <a:t>cidal</a:t>
            </a:r>
            <a:r>
              <a:rPr lang="en-US" altLang="en-US" dirty="0"/>
              <a:t>’ actions depending on drug dosage</a:t>
            </a:r>
          </a:p>
          <a:p>
            <a:pPr>
              <a:buFontTx/>
              <a:buNone/>
            </a:pPr>
            <a:r>
              <a:rPr lang="en-US" altLang="en-US" dirty="0"/>
              <a:t>   - effective against most gram (+), no gram (-)</a:t>
            </a:r>
          </a:p>
          <a:p>
            <a:pPr>
              <a:buFontTx/>
              <a:buNone/>
            </a:pPr>
            <a:r>
              <a:rPr lang="en-US" altLang="en-US" dirty="0"/>
              <a:t>   - Clindamycin more effective than </a:t>
            </a:r>
            <a:r>
              <a:rPr lang="en-US" altLang="en-US" dirty="0" err="1"/>
              <a:t>lincomycin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394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Antibiotics and pregnancy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03241572"/>
              </p:ext>
            </p:extLst>
          </p:nvPr>
        </p:nvGraphicFramePr>
        <p:xfrm>
          <a:off x="457200" y="990601"/>
          <a:ext cx="8229600" cy="4018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6553200"/>
              </a:tblGrid>
              <a:tr h="533399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FDA Category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Antibiotics in Category</a:t>
                      </a:r>
                    </a:p>
                  </a:txBody>
                  <a:tcPr marT="45724" marB="45724" horzOverflow="overflow"/>
                </a:tc>
              </a:tr>
              <a:tr h="37084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A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35" charset="0"/>
                        <a:ea typeface="ＭＳ Ｐゴシック" pitchFamily="35" charset="-128"/>
                      </a:endParaRPr>
                    </a:p>
                  </a:txBody>
                  <a:tcPr marT="45724" marB="45724" horzOverflow="overflow"/>
                </a:tc>
              </a:tr>
              <a:tr h="37084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B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Penicillins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Cephalosporins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Carbapenems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 (except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Imipenem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),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Daptomycin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Vancomycin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 (oral), Clindamycin, Erythromycin, Azithromycin, Metronidazole (avoid first trimester),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Nitrofurantoin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, Acyclovir,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Amphoterocin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 B,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Ethambutol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35" charset="0"/>
                        <a:ea typeface="ＭＳ Ｐゴシック" pitchFamily="35" charset="-128"/>
                      </a:endParaRPr>
                    </a:p>
                  </a:txBody>
                  <a:tcPr marT="45724" marB="45724" horzOverflow="overflow"/>
                </a:tc>
              </a:tr>
              <a:tr h="37084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C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Quinolones, Chloramphenicol, Clarithromycin, Imipenem, Linezolid, Trimethoprim/Sulfa (D if used near term), Vancomycin (IV), Rifampin, INH, PZA, PAS, Fluconazole, Caspofungin  </a:t>
                      </a:r>
                    </a:p>
                  </a:txBody>
                  <a:tcPr marT="45724" marB="45724" horzOverflow="overflow"/>
                </a:tc>
              </a:tr>
              <a:tr h="37084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D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Tetracyclines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 (Doxy,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Tige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, Mino),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Voriconazole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, Aminoglycosides (some put gentamicin as a category C)</a:t>
                      </a:r>
                    </a:p>
                  </a:txBody>
                  <a:tcPr marT="45724" marB="45724" horzOverflow="overflow"/>
                </a:tc>
              </a:tr>
              <a:tr h="37084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X</a:t>
                      </a:r>
                    </a:p>
                  </a:txBody>
                  <a:tcPr marT="45724" marB="45724" horzOverflow="overflow"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bg1"/>
                          </a:solidFill>
                          <a:latin typeface="Times New Roman" pitchFamily="35" charset="0"/>
                          <a:ea typeface="ＭＳ Ｐゴシック" pitchFamily="3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35" charset="0"/>
                          <a:ea typeface="ＭＳ Ｐゴシック" pitchFamily="35" charset="-128"/>
                        </a:rPr>
                        <a:t>Ribavarin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35" charset="0"/>
                        <a:ea typeface="ＭＳ Ｐゴシック" pitchFamily="35" charset="-128"/>
                      </a:endParaRPr>
                    </a:p>
                  </a:txBody>
                  <a:tcPr marT="45724" marB="45724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0026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sources of drugs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10562429"/>
              </p:ext>
            </p:extLst>
          </p:nvPr>
        </p:nvGraphicFramePr>
        <p:xfrm>
          <a:off x="533400" y="1676400"/>
          <a:ext cx="8229600" cy="507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Source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Mineral</a:t>
                      </a:r>
                    </a:p>
                    <a:p>
                      <a:pPr marL="0" indent="0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None/>
                      </a:pPr>
                      <a:endParaRPr lang="en-US" sz="2800" dirty="0" smtClean="0">
                        <a:solidFill>
                          <a:srgbClr val="000000"/>
                        </a:solidFill>
                        <a:cs typeface="Arial" pitchFamily="34" charset="0"/>
                      </a:endParaRPr>
                    </a:p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Animal</a:t>
                      </a:r>
                    </a:p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Plant</a:t>
                      </a:r>
                    </a:p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Synthetic</a:t>
                      </a:r>
                    </a:p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Micro-organisms</a:t>
                      </a:r>
                    </a:p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Drugs produced by genetic  engineering </a:t>
                      </a:r>
                      <a:endParaRPr lang="en-US" sz="2800" dirty="0">
                        <a:solidFill>
                          <a:srgbClr val="000000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Liquid paraffin, magnesium sulfate, 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etc</a:t>
                      </a:r>
                      <a:endParaRPr lang="en-US" sz="2800" dirty="0" smtClean="0">
                        <a:solidFill>
                          <a:srgbClr val="000000"/>
                        </a:solidFill>
                        <a:cs typeface="Arial" pitchFamily="34" charset="0"/>
                      </a:endParaRPr>
                    </a:p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Insulin, Thyroid, etc.</a:t>
                      </a:r>
                    </a:p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Morphine, Quinine  </a:t>
                      </a:r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etc</a:t>
                      </a:r>
                      <a:endParaRPr lang="en-US" sz="2800" dirty="0" smtClean="0">
                        <a:solidFill>
                          <a:srgbClr val="000000"/>
                        </a:solidFill>
                        <a:cs typeface="Arial" pitchFamily="34" charset="0"/>
                      </a:endParaRPr>
                    </a:p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Aspirin, Sulfonamides, etc.</a:t>
                      </a:r>
                    </a:p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Penicillin &amp; other antibiotics.</a:t>
                      </a:r>
                    </a:p>
                    <a:p>
                      <a:pPr marL="287338" indent="-287338" algn="l" defTabSz="800100">
                        <a:spcBef>
                          <a:spcPct val="30000"/>
                        </a:spcBef>
                        <a:buClr>
                          <a:srgbClr val="0000FF"/>
                        </a:buClr>
                        <a:buFontTx/>
                        <a:buChar char="•"/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cs typeface="Arial" pitchFamily="34" charset="0"/>
                        </a:rPr>
                        <a:t>Human insulin,  human  growth, hormone etc.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1097597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76425"/>
            <a:ext cx="7772400" cy="1349375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smtClean="0"/>
              <a:t>Antitubercular Agents</a:t>
            </a:r>
          </a:p>
        </p:txBody>
      </p:sp>
    </p:spTree>
    <p:extLst>
      <p:ext uri="{BB962C8B-B14F-4D97-AF65-F5344CB8AC3E}">
        <p14:creationId xmlns="" xmlns:p14="http://schemas.microsoft.com/office/powerpoint/2010/main" val="279886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Antitubercular</a:t>
            </a:r>
            <a:r>
              <a:rPr lang="en-US" dirty="0" smtClean="0"/>
              <a:t> Agents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Tuberculosis, “TB” Caused by Mycobacterium is tuberculosis.</a:t>
            </a:r>
          </a:p>
          <a:p>
            <a:pPr>
              <a:buNone/>
              <a:defRPr/>
            </a:pPr>
            <a:r>
              <a:rPr lang="en-US" dirty="0" err="1" smtClean="0"/>
              <a:t>Antitubercular</a:t>
            </a:r>
            <a:r>
              <a:rPr lang="en-US" dirty="0" smtClean="0"/>
              <a:t> agents treat all forms of mycobacterium infections.</a:t>
            </a:r>
          </a:p>
          <a:p>
            <a:pPr>
              <a:buNone/>
              <a:defRPr/>
            </a:pPr>
            <a:r>
              <a:rPr lang="en-US" dirty="0" smtClean="0"/>
              <a:t>Common TB Infection </a:t>
            </a:r>
            <a:r>
              <a:rPr lang="en-US" dirty="0"/>
              <a:t>Sites</a:t>
            </a:r>
          </a:p>
          <a:p>
            <a:pPr lvl="1">
              <a:defRPr/>
            </a:pPr>
            <a:r>
              <a:rPr lang="en-US" dirty="0"/>
              <a:t>lung (primary site)</a:t>
            </a:r>
          </a:p>
          <a:p>
            <a:pPr lvl="1">
              <a:defRPr/>
            </a:pPr>
            <a:r>
              <a:rPr lang="en-US" dirty="0"/>
              <a:t>brain</a:t>
            </a:r>
          </a:p>
          <a:p>
            <a:pPr lvl="1">
              <a:defRPr/>
            </a:pPr>
            <a:r>
              <a:rPr lang="en-US" dirty="0"/>
              <a:t>bone</a:t>
            </a:r>
          </a:p>
          <a:p>
            <a:pPr lvl="1">
              <a:defRPr/>
            </a:pPr>
            <a:r>
              <a:rPr lang="en-US" dirty="0"/>
              <a:t>liver</a:t>
            </a:r>
          </a:p>
          <a:p>
            <a:pPr lvl="1">
              <a:defRPr/>
            </a:pPr>
            <a:r>
              <a:rPr lang="en-US" dirty="0" smtClean="0"/>
              <a:t>Kidney</a:t>
            </a:r>
          </a:p>
          <a:p>
            <a:pPr lvl="1">
              <a:defRPr/>
            </a:pPr>
            <a:r>
              <a:rPr lang="en-US" dirty="0" smtClean="0"/>
              <a:t>Spine</a:t>
            </a:r>
            <a:endParaRPr lang="en-US" dirty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47810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Mycobacterium Infections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Common Infection Sites</a:t>
            </a:r>
          </a:p>
          <a:p>
            <a:pPr eaLnBrk="1" hangingPunct="1">
              <a:defRPr/>
            </a:pPr>
            <a:r>
              <a:rPr lang="en-US" sz="2800" dirty="0" smtClean="0"/>
              <a:t>lung (primary site)</a:t>
            </a:r>
          </a:p>
          <a:p>
            <a:pPr eaLnBrk="1" hangingPunct="1">
              <a:defRPr/>
            </a:pPr>
            <a:r>
              <a:rPr lang="en-US" sz="2800" dirty="0" smtClean="0"/>
              <a:t>brain</a:t>
            </a:r>
          </a:p>
          <a:p>
            <a:pPr eaLnBrk="1" hangingPunct="1">
              <a:defRPr/>
            </a:pPr>
            <a:r>
              <a:rPr lang="en-US" sz="2800" dirty="0" smtClean="0"/>
              <a:t>bone</a:t>
            </a:r>
          </a:p>
          <a:p>
            <a:pPr eaLnBrk="1" hangingPunct="1">
              <a:defRPr/>
            </a:pPr>
            <a:r>
              <a:rPr lang="en-US" sz="2800" dirty="0" smtClean="0"/>
              <a:t>liver</a:t>
            </a:r>
          </a:p>
          <a:p>
            <a:pPr eaLnBrk="1" hangingPunct="1">
              <a:defRPr/>
            </a:pPr>
            <a:r>
              <a:rPr lang="en-US" sz="2800" dirty="0" smtClean="0"/>
              <a:t>kidney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4412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Mycobacterium Infections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Aerobic bacillus</a:t>
            </a:r>
          </a:p>
          <a:p>
            <a:pPr eaLnBrk="1" hangingPunct="1">
              <a:defRPr/>
            </a:pPr>
            <a:r>
              <a:rPr lang="en-US" smtClean="0"/>
              <a:t>Passed from infected:</a:t>
            </a:r>
          </a:p>
          <a:p>
            <a:pPr lvl="1" eaLnBrk="1" hangingPunct="1">
              <a:defRPr/>
            </a:pPr>
            <a:r>
              <a:rPr lang="en-US" smtClean="0"/>
              <a:t>Humans</a:t>
            </a:r>
          </a:p>
          <a:p>
            <a:pPr lvl="1" eaLnBrk="1" hangingPunct="1">
              <a:defRPr/>
            </a:pPr>
            <a:r>
              <a:rPr lang="en-US" smtClean="0"/>
              <a:t>Cows (bovine)</a:t>
            </a:r>
          </a:p>
          <a:p>
            <a:pPr lvl="1" eaLnBrk="1" hangingPunct="1">
              <a:defRPr/>
            </a:pPr>
            <a:r>
              <a:rPr lang="en-US" smtClean="0"/>
              <a:t>Birds (avian)</a:t>
            </a:r>
          </a:p>
        </p:txBody>
      </p:sp>
    </p:spTree>
    <p:extLst>
      <p:ext uri="{BB962C8B-B14F-4D97-AF65-F5344CB8AC3E}">
        <p14:creationId xmlns="" xmlns:p14="http://schemas.microsoft.com/office/powerpoint/2010/main" val="18869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Mycobacterium Infections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600200"/>
            <a:ext cx="8207375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Tubercle bacilli are conveyed by droplets.</a:t>
            </a:r>
          </a:p>
          <a:p>
            <a:pPr eaLnBrk="1" hangingPunct="1">
              <a:defRPr/>
            </a:pPr>
            <a:r>
              <a:rPr lang="en-US" sz="2800" smtClean="0"/>
              <a:t>Droplets are expelled by coughing or sneezing, </a:t>
            </a:r>
            <a:br>
              <a:rPr lang="en-US" sz="2800" smtClean="0"/>
            </a:br>
            <a:r>
              <a:rPr lang="en-US" sz="2800" smtClean="0"/>
              <a:t>then gain entry into the body </a:t>
            </a:r>
            <a:br>
              <a:rPr lang="en-US" sz="2800" smtClean="0"/>
            </a:br>
            <a:r>
              <a:rPr lang="en-US" sz="2800" smtClean="0"/>
              <a:t>by inhalation.</a:t>
            </a:r>
          </a:p>
          <a:p>
            <a:pPr eaLnBrk="1" hangingPunct="1">
              <a:defRPr/>
            </a:pPr>
            <a:r>
              <a:rPr lang="en-US" sz="2800" smtClean="0"/>
              <a:t>Tubercle bacilli then spread to other body organs </a:t>
            </a:r>
            <a:br>
              <a:rPr lang="en-US" sz="2800" smtClean="0"/>
            </a:br>
            <a:r>
              <a:rPr lang="en-US" sz="2800" smtClean="0"/>
              <a:t>via blood and lymphatic systems.</a:t>
            </a:r>
          </a:p>
          <a:p>
            <a:pPr eaLnBrk="1" hangingPunct="1">
              <a:defRPr/>
            </a:pPr>
            <a:r>
              <a:rPr lang="en-US" sz="2800" smtClean="0"/>
              <a:t>Tubercle bacilli may become dormant, or walled </a:t>
            </a:r>
            <a:br>
              <a:rPr lang="en-US" sz="2800" smtClean="0"/>
            </a:br>
            <a:r>
              <a:rPr lang="en-US" sz="2800" smtClean="0"/>
              <a:t>off by calcified or fibrous tissue.</a:t>
            </a:r>
          </a:p>
        </p:txBody>
      </p:sp>
    </p:spTree>
    <p:extLst>
      <p:ext uri="{BB962C8B-B14F-4D97-AF65-F5344CB8AC3E}">
        <p14:creationId xmlns="" xmlns:p14="http://schemas.microsoft.com/office/powerpoint/2010/main" val="126660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36625" y="1711325"/>
            <a:ext cx="263683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dirty="0" smtClean="0"/>
              <a:t>Isoniazid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dirty="0" smtClean="0"/>
              <a:t>Rifampin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dirty="0" smtClean="0"/>
              <a:t>Pyrazinamide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dirty="0" err="1" smtClean="0"/>
              <a:t>Ethambutol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dirty="0" err="1" smtClean="0"/>
              <a:t>Rifabutin</a:t>
            </a:r>
            <a:r>
              <a:rPr lang="en-US" altLang="en-US" sz="2400" dirty="0" smtClean="0"/>
              <a:t>*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dirty="0" err="1" smtClean="0"/>
              <a:t>Rifapentine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endParaRPr lang="en-US" altLang="en-US" sz="2400" dirty="0" smtClean="0"/>
          </a:p>
        </p:txBody>
      </p:sp>
      <p:sp>
        <p:nvSpPr>
          <p:cNvPr id="9219" name="Text Box 1033"/>
          <p:cNvSpPr txBox="1">
            <a:spLocks noChangeArrowheads="1"/>
          </p:cNvSpPr>
          <p:nvPr/>
        </p:nvSpPr>
        <p:spPr bwMode="auto">
          <a:xfrm>
            <a:off x="975679" y="1174750"/>
            <a:ext cx="2560316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rgbClr val="FFFFFF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rgbClr val="FFFFFF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rgbClr val="FFFFFF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rgbClr val="FFFFFF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rgbClr val="FFFFFF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35000"/>
              </a:spcBef>
              <a:spcAft>
                <a:spcPct val="35000"/>
              </a:spcAft>
              <a:buClr>
                <a:srgbClr val="FFFF00"/>
              </a:buClr>
            </a:pPr>
            <a:r>
              <a:rPr lang="en-US" altLang="en-US" sz="2400" b="1" u="sng" dirty="0">
                <a:solidFill>
                  <a:schemeClr val="tx1"/>
                </a:solidFill>
              </a:rPr>
              <a:t>First-Line Drugs</a:t>
            </a:r>
          </a:p>
        </p:txBody>
      </p:sp>
      <p:sp>
        <p:nvSpPr>
          <p:cNvPr id="9220" name="Text Box 1034"/>
          <p:cNvSpPr txBox="1">
            <a:spLocks noChangeArrowheads="1"/>
          </p:cNvSpPr>
          <p:nvPr/>
        </p:nvSpPr>
        <p:spPr bwMode="auto">
          <a:xfrm>
            <a:off x="4687888" y="1212850"/>
            <a:ext cx="2976562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rgbClr val="FFFFFF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rgbClr val="FFFFFF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rgbClr val="FFFFFF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rgbClr val="FFFFFF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rgbClr val="FFFFFF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35000"/>
              </a:spcBef>
              <a:spcAft>
                <a:spcPct val="35000"/>
              </a:spcAft>
              <a:buClr>
                <a:srgbClr val="FFFF00"/>
              </a:buClr>
            </a:pPr>
            <a:r>
              <a:rPr lang="en-US" altLang="en-US" sz="2400" b="1" u="sng" dirty="0">
                <a:solidFill>
                  <a:schemeClr val="tx1"/>
                </a:solidFill>
              </a:rPr>
              <a:t>Second-Line Drugs</a:t>
            </a:r>
          </a:p>
        </p:txBody>
      </p:sp>
      <p:sp>
        <p:nvSpPr>
          <p:cNvPr id="9221" name="Rectangle 10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Antituberculosis Drugs</a:t>
            </a:r>
          </a:p>
        </p:txBody>
      </p:sp>
      <p:sp>
        <p:nvSpPr>
          <p:cNvPr id="9222" name="Rectangle 102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25" y="1711325"/>
            <a:ext cx="3810000" cy="47117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smtClean="0"/>
              <a:t>Streptomycin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smtClean="0"/>
              <a:t>Cycloserine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smtClean="0"/>
              <a:t>p-Aminosalicylic acid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smtClean="0"/>
              <a:t>Ethionamide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smtClean="0"/>
              <a:t>Amikacin or kanamycin*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smtClean="0"/>
              <a:t>Capreomycin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smtClean="0"/>
              <a:t>Levofloxacin*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smtClean="0"/>
              <a:t>Moxifloxacin*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smtClean="0"/>
              <a:t>Gatifloxacin*</a:t>
            </a:r>
          </a:p>
        </p:txBody>
      </p:sp>
      <p:sp>
        <p:nvSpPr>
          <p:cNvPr id="285703" name="Text Box 1031"/>
          <p:cNvSpPr txBox="1">
            <a:spLocks noChangeArrowheads="1"/>
          </p:cNvSpPr>
          <p:nvPr/>
        </p:nvSpPr>
        <p:spPr bwMode="auto">
          <a:xfrm>
            <a:off x="133350" y="6056313"/>
            <a:ext cx="7773988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68275" indent="-168275">
              <a:defRPr sz="2400">
                <a:solidFill>
                  <a:schemeClr val="tx1"/>
                </a:solidFill>
                <a:latin typeface="Times New Roman" pitchFamily="35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35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35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35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35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35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35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35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35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defRPr/>
            </a:pPr>
            <a:r>
              <a:rPr lang="en-US" altLang="en-US" sz="1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	</a:t>
            </a:r>
            <a:r>
              <a:rPr lang="en-US" altLang="en-US" sz="18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Not approved by the U.S. Food and Drug Administration for use in the treatment of TB</a:t>
            </a:r>
            <a:endParaRPr lang="en-US" altLang="en-US" sz="1800" smtClean="0">
              <a:latin typeface="Arial" charset="0"/>
            </a:endParaRPr>
          </a:p>
        </p:txBody>
      </p:sp>
      <p:sp>
        <p:nvSpPr>
          <p:cNvPr id="9224" name="Line 1035"/>
          <p:cNvSpPr>
            <a:spLocks noChangeShapeType="1"/>
          </p:cNvSpPr>
          <p:nvPr/>
        </p:nvSpPr>
        <p:spPr bwMode="auto">
          <a:xfrm>
            <a:off x="171450" y="6000750"/>
            <a:ext cx="73914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40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Drug Abbreviations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2286001" y="1712912"/>
            <a:ext cx="4648200" cy="4383087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US" altLang="en-US" dirty="0" err="1" smtClean="0"/>
              <a:t>Ethambutol</a:t>
            </a:r>
            <a:r>
              <a:rPr lang="en-US" altLang="en-US" dirty="0" smtClean="0"/>
              <a:t>	EMB</a:t>
            </a:r>
          </a:p>
          <a:p>
            <a:pPr marL="0" indent="0" eaLnBrk="1" hangingPunct="1">
              <a:buFontTx/>
              <a:buNone/>
            </a:pPr>
            <a:r>
              <a:rPr lang="en-US" altLang="en-US" dirty="0" smtClean="0"/>
              <a:t>Isoniazid		INH</a:t>
            </a:r>
          </a:p>
          <a:p>
            <a:pPr marL="0" indent="0" eaLnBrk="1" hangingPunct="1">
              <a:buFontTx/>
              <a:buNone/>
            </a:pPr>
            <a:r>
              <a:rPr lang="en-US" altLang="en-US" dirty="0" smtClean="0"/>
              <a:t>Pyrazinamide	PZA</a:t>
            </a:r>
          </a:p>
          <a:p>
            <a:pPr marL="0" indent="0" eaLnBrk="1" hangingPunct="1">
              <a:buFontTx/>
              <a:buNone/>
            </a:pPr>
            <a:r>
              <a:rPr lang="en-US" altLang="en-US" dirty="0" smtClean="0"/>
              <a:t>Rifampin		RIF</a:t>
            </a:r>
          </a:p>
          <a:p>
            <a:pPr marL="0" indent="0" eaLnBrk="1" hangingPunct="1">
              <a:buFontTx/>
              <a:buNone/>
            </a:pPr>
            <a:r>
              <a:rPr lang="en-US" altLang="en-US" dirty="0" err="1" smtClean="0"/>
              <a:t>Rifapentine</a:t>
            </a:r>
            <a:r>
              <a:rPr lang="en-US" altLang="en-US" dirty="0" smtClean="0"/>
              <a:t>	RPT</a:t>
            </a:r>
          </a:p>
          <a:p>
            <a:pPr marL="0" indent="0" eaLnBrk="1" hangingPunct="1">
              <a:buFontTx/>
              <a:buNone/>
            </a:pPr>
            <a:r>
              <a:rPr lang="en-US" altLang="en-US" dirty="0" smtClean="0"/>
              <a:t>Streptomycin	SM</a:t>
            </a:r>
          </a:p>
        </p:txBody>
      </p:sp>
    </p:spTree>
    <p:extLst>
      <p:ext uri="{BB962C8B-B14F-4D97-AF65-F5344CB8AC3E}">
        <p14:creationId xmlns="" xmlns:p14="http://schemas.microsoft.com/office/powerpoint/2010/main" val="100318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Antitubercular Agents: </a:t>
            </a:r>
            <a:br>
              <a:rPr lang="en-US" smtClean="0"/>
            </a:br>
            <a:r>
              <a:rPr lang="en-US" smtClean="0"/>
              <a:t>Mechanism of Action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Three Groups</a:t>
            </a:r>
          </a:p>
          <a:p>
            <a:pPr eaLnBrk="1" hangingPunct="1">
              <a:defRPr/>
            </a:pPr>
            <a:r>
              <a:rPr lang="en-US" sz="2800" smtClean="0"/>
              <a:t>Protein wall synthesis inhibitors streptomycin, kanamycin, capreomycin, rifampin, rifabutin</a:t>
            </a:r>
          </a:p>
          <a:p>
            <a:pPr eaLnBrk="1" hangingPunct="1">
              <a:defRPr/>
            </a:pPr>
            <a:r>
              <a:rPr lang="en-US" sz="2800" smtClean="0"/>
              <a:t>Cell wall synthesis inhibitors cycloserine, ethionamide, isoniazid</a:t>
            </a:r>
          </a:p>
          <a:p>
            <a:pPr eaLnBrk="1" hangingPunct="1">
              <a:defRPr/>
            </a:pPr>
            <a:r>
              <a:rPr lang="en-US" sz="2800" smtClean="0"/>
              <a:t>Other mechanisms of action</a:t>
            </a: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87494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Used for the prophylaxis</a:t>
            </a:r>
            <a:br>
              <a:rPr lang="en-US" sz="3600" smtClean="0"/>
            </a:br>
            <a:r>
              <a:rPr lang="en-US" sz="3600" smtClean="0"/>
              <a:t>or treatment of TB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876425"/>
            <a:ext cx="7772400" cy="1349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6600" smtClean="0"/>
              <a:t>Antitubercular Agents:</a:t>
            </a:r>
            <a:br>
              <a:rPr lang="en-US" sz="6600" smtClean="0"/>
            </a:br>
            <a:r>
              <a:rPr lang="en-US" sz="6600" smtClean="0"/>
              <a:t>Therapeutic Uses</a:t>
            </a:r>
          </a:p>
        </p:txBody>
      </p:sp>
    </p:spTree>
    <p:extLst>
      <p:ext uri="{BB962C8B-B14F-4D97-AF65-F5344CB8AC3E}">
        <p14:creationId xmlns="" xmlns:p14="http://schemas.microsoft.com/office/powerpoint/2010/main" val="339724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Treatment Regimens </a:t>
            </a:r>
          </a:p>
        </p:txBody>
      </p:sp>
      <p:sp>
        <p:nvSpPr>
          <p:cNvPr id="19459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609600" y="1397000"/>
            <a:ext cx="8031163" cy="49244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Four regimens recommended for treatment of culture-positive TB, with different options for dosing intervals in continuation phase</a:t>
            </a:r>
          </a:p>
          <a:p>
            <a:pPr eaLnBrk="1" hangingPunct="1"/>
            <a:r>
              <a:rPr lang="en-US" altLang="en-US" dirty="0" smtClean="0"/>
              <a:t>Initial phase: standard four drug regimens (INH, RIF, PZA, EMB), for 2 months, (except one regimen that excludes PZA)</a:t>
            </a:r>
          </a:p>
          <a:p>
            <a:pPr eaLnBrk="1" hangingPunct="1"/>
            <a:r>
              <a:rPr lang="en-US" altLang="en-US" dirty="0" smtClean="0"/>
              <a:t>Continuation phase: additional 4 months or (7 months for some patients) </a:t>
            </a:r>
          </a:p>
        </p:txBody>
      </p:sp>
    </p:spTree>
    <p:extLst>
      <p:ext uri="{BB962C8B-B14F-4D97-AF65-F5344CB8AC3E}">
        <p14:creationId xmlns="" xmlns:p14="http://schemas.microsoft.com/office/powerpoint/2010/main" val="284238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Doses and 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8463" indent="-398463" defTabSz="800100">
              <a:lnSpc>
                <a:spcPct val="9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800" b="1" dirty="0">
                <a:solidFill>
                  <a:srgbClr val="FD4162"/>
                </a:solidFill>
                <a:cs typeface="Arial" pitchFamily="34" charset="0"/>
              </a:rPr>
              <a:t>Dose</a:t>
            </a:r>
            <a:r>
              <a:rPr lang="en-US" sz="2800" dirty="0">
                <a:solidFill>
                  <a:srgbClr val="FD4162"/>
                </a:solidFill>
                <a:cs typeface="Arial" pitchFamily="34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 The quantity of drug administered </a:t>
            </a:r>
            <a:r>
              <a:rPr lang="en-US" sz="2800" dirty="0">
                <a:solidFill>
                  <a:srgbClr val="FF00FF"/>
                </a:solidFill>
                <a:cs typeface="Arial" pitchFamily="34" charset="0"/>
              </a:rPr>
              <a:t>at one time</a:t>
            </a:r>
          </a:p>
          <a:p>
            <a:pPr marL="1027113" lvl="1" indent="-387350" defTabSz="800100">
              <a:lnSpc>
                <a:spcPct val="90000"/>
              </a:lnSpc>
              <a:spcBef>
                <a:spcPct val="30000"/>
              </a:spcBef>
              <a:buClr>
                <a:srgbClr val="FF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500mg of Paracetamol</a:t>
            </a:r>
            <a:r>
              <a:rPr lang="en-US" sz="3200" dirty="0">
                <a:solidFill>
                  <a:srgbClr val="000000"/>
                </a:solidFill>
                <a:cs typeface="Arial" pitchFamily="34" charset="0"/>
              </a:rPr>
              <a:t> </a:t>
            </a:r>
          </a:p>
          <a:p>
            <a:pPr marL="1027113" lvl="1" indent="-387350" defTabSz="800100">
              <a:lnSpc>
                <a:spcPct val="90000"/>
              </a:lnSpc>
              <a:spcBef>
                <a:spcPct val="30000"/>
              </a:spcBef>
              <a:buClr>
                <a:srgbClr val="FF0000"/>
              </a:buClr>
            </a:pPr>
            <a:endParaRPr lang="en-US" sz="2400" b="1" dirty="0">
              <a:solidFill>
                <a:srgbClr val="FD4162"/>
              </a:solidFill>
              <a:cs typeface="Arial" pitchFamily="34" charset="0"/>
            </a:endParaRPr>
          </a:p>
          <a:p>
            <a:pPr marL="398463" indent="-398463" algn="just" defTabSz="800100">
              <a:lnSpc>
                <a:spcPct val="120000"/>
              </a:lnSpc>
              <a:spcBef>
                <a:spcPct val="30000"/>
              </a:spcBef>
              <a:buClr>
                <a:srgbClr val="0000FF"/>
              </a:buClr>
              <a:buFontTx/>
              <a:buChar char="•"/>
            </a:pPr>
            <a:r>
              <a:rPr lang="en-US" sz="2800" b="1" dirty="0">
                <a:solidFill>
                  <a:srgbClr val="FD4162"/>
                </a:solidFill>
                <a:cs typeface="Arial" pitchFamily="34" charset="0"/>
              </a:rPr>
              <a:t>Dosage</a:t>
            </a:r>
            <a:r>
              <a:rPr lang="en-US" sz="2800" dirty="0">
                <a:solidFill>
                  <a:srgbClr val="FD4162"/>
                </a:solidFill>
                <a:cs typeface="Arial" pitchFamily="34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T</a:t>
            </a:r>
            <a:r>
              <a:rPr lang="en-US" altLang="en-US" sz="2800" dirty="0">
                <a:solidFill>
                  <a:srgbClr val="000000"/>
                </a:solidFill>
                <a:cs typeface="Arial" pitchFamily="34" charset="0"/>
              </a:rPr>
              <a:t>he amount of the drug that should be </a:t>
            </a:r>
            <a:r>
              <a:rPr lang="en-US" altLang="en-US" sz="2800" dirty="0">
                <a:solidFill>
                  <a:srgbClr val="FF00FF"/>
                </a:solidFill>
                <a:cs typeface="Arial" pitchFamily="34" charset="0"/>
              </a:rPr>
              <a:t>given </a:t>
            </a:r>
            <a:r>
              <a:rPr lang="en-US" sz="2800" dirty="0">
                <a:solidFill>
                  <a:srgbClr val="FF00FF"/>
                </a:solidFill>
                <a:cs typeface="Arial" pitchFamily="34" charset="0"/>
              </a:rPr>
              <a:t>over time</a:t>
            </a:r>
          </a:p>
          <a:p>
            <a:pPr marL="1027113" lvl="1" indent="-387350" defTabSz="800100">
              <a:lnSpc>
                <a:spcPct val="120000"/>
              </a:lnSpc>
              <a:buFontTx/>
              <a:buChar char="•"/>
            </a:pP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500 mg Paracetamol TID for 3 days</a:t>
            </a:r>
          </a:p>
        </p:txBody>
      </p:sp>
    </p:spTree>
    <p:extLst>
      <p:ext uri="{BB962C8B-B14F-4D97-AF65-F5344CB8AC3E}">
        <p14:creationId xmlns="" xmlns:p14="http://schemas.microsoft.com/office/powerpoint/2010/main" val="420230663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Why Extend Continuation-Phase Treatment for 3 Months?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Cavitary disease and positive sputum culture  at 2 months associated with increased relapse in clinical trials</a:t>
            </a:r>
          </a:p>
          <a:p>
            <a:pPr eaLnBrk="1" hangingPunct="1"/>
            <a:r>
              <a:rPr lang="en-US" altLang="en-US" smtClean="0"/>
              <a:t>Extended continuation phase decreased relapses in silicotuberculosis (from 20% to 3%) </a:t>
            </a:r>
          </a:p>
        </p:txBody>
      </p:sp>
    </p:spTree>
    <p:extLst>
      <p:ext uri="{BB962C8B-B14F-4D97-AF65-F5344CB8AC3E}">
        <p14:creationId xmlns="" xmlns:p14="http://schemas.microsoft.com/office/powerpoint/2010/main" val="341978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When to Extend Continuation-Phase Treatment for 3 Months? 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511300"/>
            <a:ext cx="8488363" cy="5213350"/>
          </a:xfrm>
        </p:spPr>
        <p:txBody>
          <a:bodyPr/>
          <a:lstStyle/>
          <a:p>
            <a:pPr eaLnBrk="1" hangingPunct="1"/>
            <a:r>
              <a:rPr lang="en-US" altLang="en-US" smtClean="0"/>
              <a:t>Cavitary pulmonary disease and positive sputum cultures at completion of initial phase</a:t>
            </a:r>
          </a:p>
          <a:p>
            <a:pPr eaLnBrk="1" hangingPunct="1"/>
            <a:r>
              <a:rPr lang="en-US" altLang="en-US" smtClean="0"/>
              <a:t>Initial phase excluded PZA</a:t>
            </a:r>
          </a:p>
          <a:p>
            <a:pPr eaLnBrk="1" hangingPunct="1"/>
            <a:r>
              <a:rPr lang="en-US" altLang="en-US" smtClean="0"/>
              <a:t>Once-weekly INH and rifapentine started in  continuation phase and sputum specimen collected at the end of initial phase is culture positive</a:t>
            </a:r>
          </a:p>
          <a:p>
            <a:pPr eaLnBrk="1" hangingPunct="1"/>
            <a:r>
              <a:rPr lang="en-US" altLang="en-US" smtClean="0"/>
              <a:t>HIV-infected with positive 2-month sputum culture 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23454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Antitubercular Therapy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363" y="1905000"/>
            <a:ext cx="7640637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Effectiveness depends upon:</a:t>
            </a:r>
          </a:p>
          <a:p>
            <a:pPr eaLnBrk="1" hangingPunct="1">
              <a:defRPr/>
            </a:pPr>
            <a:r>
              <a:rPr lang="en-US" sz="2800" smtClean="0"/>
              <a:t>Type of infection</a:t>
            </a:r>
          </a:p>
          <a:p>
            <a:pPr eaLnBrk="1" hangingPunct="1">
              <a:defRPr/>
            </a:pPr>
            <a:r>
              <a:rPr lang="en-US" sz="2800" smtClean="0"/>
              <a:t>Adequate dosing</a:t>
            </a:r>
          </a:p>
          <a:p>
            <a:pPr eaLnBrk="1" hangingPunct="1">
              <a:defRPr/>
            </a:pPr>
            <a:r>
              <a:rPr lang="en-US" sz="2800" smtClean="0"/>
              <a:t>Sufficient duration of treatment</a:t>
            </a:r>
          </a:p>
          <a:p>
            <a:pPr eaLnBrk="1" hangingPunct="1">
              <a:defRPr/>
            </a:pPr>
            <a:r>
              <a:rPr lang="en-US" sz="2800" smtClean="0"/>
              <a:t>Drug compliance</a:t>
            </a:r>
          </a:p>
          <a:p>
            <a:pPr eaLnBrk="1" hangingPunct="1">
              <a:defRPr/>
            </a:pPr>
            <a:r>
              <a:rPr lang="en-US" sz="2800" smtClean="0"/>
              <a:t>Selection of an effective drug combination</a:t>
            </a: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584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Antitubercular Agents: Side Effects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INH</a:t>
            </a:r>
            <a:br>
              <a:rPr lang="en-US" smtClean="0"/>
            </a:br>
            <a:r>
              <a:rPr lang="en-US" smtClean="0"/>
              <a:t>peripheral neuritis, hepatotoxicity</a:t>
            </a:r>
          </a:p>
          <a:p>
            <a:pPr eaLnBrk="1" hangingPunct="1">
              <a:defRPr/>
            </a:pPr>
            <a:r>
              <a:rPr lang="en-US" smtClean="0"/>
              <a:t>ethambutol</a:t>
            </a:r>
            <a:br>
              <a:rPr lang="en-US" smtClean="0"/>
            </a:br>
            <a:r>
              <a:rPr lang="en-US" smtClean="0"/>
              <a:t>retrobulbar neuritis, blindness</a:t>
            </a:r>
          </a:p>
          <a:p>
            <a:pPr eaLnBrk="1" hangingPunct="1">
              <a:defRPr/>
            </a:pPr>
            <a:r>
              <a:rPr lang="en-US" smtClean="0"/>
              <a:t>rifampin</a:t>
            </a:r>
            <a:br>
              <a:rPr lang="en-US" smtClean="0"/>
            </a:br>
            <a:r>
              <a:rPr lang="en-US" smtClean="0"/>
              <a:t>hepatitis, discoloration of urine, stools</a:t>
            </a:r>
          </a:p>
        </p:txBody>
      </p:sp>
    </p:spTree>
    <p:extLst>
      <p:ext uri="{BB962C8B-B14F-4D97-AF65-F5344CB8AC3E}">
        <p14:creationId xmlns="" xmlns:p14="http://schemas.microsoft.com/office/powerpoint/2010/main" val="260972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Antitubercular Agents: </a:t>
            </a:r>
            <a:br>
              <a:rPr lang="en-US" smtClean="0"/>
            </a:br>
            <a:r>
              <a:rPr lang="en-US" smtClean="0"/>
              <a:t>Nursing Implications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363" y="1905000"/>
            <a:ext cx="7640637" cy="41957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Obtain a thorough medical history and assessment.</a:t>
            </a:r>
          </a:p>
          <a:p>
            <a:pPr eaLnBrk="1" hangingPunct="1">
              <a:defRPr/>
            </a:pPr>
            <a:r>
              <a:rPr lang="en-US" sz="2800" smtClean="0"/>
              <a:t>Perform liver function studies in patients </a:t>
            </a:r>
            <a:br>
              <a:rPr lang="en-US" sz="2800" smtClean="0"/>
            </a:br>
            <a:r>
              <a:rPr lang="en-US" sz="2800" smtClean="0"/>
              <a:t>who are to receive isoniazid or rifampin </a:t>
            </a:r>
            <a:br>
              <a:rPr lang="en-US" sz="2800" smtClean="0"/>
            </a:br>
            <a:r>
              <a:rPr lang="en-US" sz="2800" smtClean="0"/>
              <a:t>(especially in elderly patients or those who use alcohol daily).</a:t>
            </a:r>
          </a:p>
          <a:p>
            <a:pPr eaLnBrk="1" hangingPunct="1">
              <a:defRPr/>
            </a:pPr>
            <a:r>
              <a:rPr lang="en-US" sz="2800" smtClean="0"/>
              <a:t>Assess for contraindications to the various agents, conditions for cautious use, and potential drug interactions.</a:t>
            </a: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418652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Antitubercular Agents: </a:t>
            </a:r>
            <a:br>
              <a:rPr lang="en-US" smtClean="0"/>
            </a:br>
            <a:r>
              <a:rPr lang="en-US" smtClean="0"/>
              <a:t>Nursing Implications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Patient education is CRITICAL:</a:t>
            </a:r>
          </a:p>
          <a:p>
            <a:pPr eaLnBrk="1" hangingPunct="1">
              <a:defRPr/>
            </a:pPr>
            <a:r>
              <a:rPr lang="en-US" sz="2800" smtClean="0"/>
              <a:t>Therapy may last for up to 24 months.</a:t>
            </a:r>
          </a:p>
          <a:p>
            <a:pPr eaLnBrk="1" hangingPunct="1">
              <a:defRPr/>
            </a:pPr>
            <a:r>
              <a:rPr lang="en-US" sz="2800" smtClean="0"/>
              <a:t>Take medications exactly as ordered, </a:t>
            </a:r>
            <a:br>
              <a:rPr lang="en-US" sz="2800" smtClean="0"/>
            </a:br>
            <a:r>
              <a:rPr lang="en-US" sz="2800" smtClean="0"/>
              <a:t>at the same time every day.</a:t>
            </a:r>
          </a:p>
          <a:p>
            <a:pPr eaLnBrk="1" hangingPunct="1">
              <a:defRPr/>
            </a:pPr>
            <a:r>
              <a:rPr lang="en-US" sz="2800" smtClean="0"/>
              <a:t>Emphasize the importance of strict compliance </a:t>
            </a:r>
            <a:br>
              <a:rPr lang="en-US" sz="2800" smtClean="0"/>
            </a:br>
            <a:r>
              <a:rPr lang="en-US" sz="2800" smtClean="0"/>
              <a:t>to regimen for improvement of condition or cure.</a:t>
            </a: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16922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Antitubercular Agents: </a:t>
            </a:r>
            <a:br>
              <a:rPr lang="en-US" smtClean="0"/>
            </a:br>
            <a:r>
              <a:rPr lang="en-US" smtClean="0"/>
              <a:t>Nursing Implications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Patient education is CRITICAL:</a:t>
            </a:r>
          </a:p>
          <a:p>
            <a:pPr eaLnBrk="1" hangingPunct="1">
              <a:defRPr/>
            </a:pPr>
            <a:r>
              <a:rPr lang="en-US" sz="2800" smtClean="0"/>
              <a:t>Remind patients that they are contagious during </a:t>
            </a:r>
            <a:br>
              <a:rPr lang="en-US" sz="2800" smtClean="0"/>
            </a:br>
            <a:r>
              <a:rPr lang="en-US" sz="2800" smtClean="0"/>
              <a:t>the initial period of their illness—instruct in proper hygiene and prevention of the spread of infected droplets.</a:t>
            </a:r>
          </a:p>
          <a:p>
            <a:pPr eaLnBrk="1" hangingPunct="1">
              <a:defRPr/>
            </a:pPr>
            <a:r>
              <a:rPr lang="en-US" sz="2800" smtClean="0"/>
              <a:t>Emphasize to patients to take care of themselves, including adequate nutrition and rest.</a:t>
            </a: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0844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Antitubercular Agents: </a:t>
            </a:r>
            <a:br>
              <a:rPr lang="en-US" smtClean="0"/>
            </a:br>
            <a:r>
              <a:rPr lang="en-US" smtClean="0"/>
              <a:t>Nursing Implications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363" y="1965325"/>
            <a:ext cx="7640637" cy="42830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800" smtClean="0"/>
              <a:t>Patients should not consume alcohol while on these medications nor take other medications, including OTC, unless they check with their physician.</a:t>
            </a:r>
          </a:p>
          <a:p>
            <a:pPr eaLnBrk="1" hangingPunct="1">
              <a:defRPr/>
            </a:pPr>
            <a:r>
              <a:rPr lang="en-US" sz="2800" smtClean="0"/>
              <a:t>Diabetic patients taking INH should monitor their blood glucose levels because hyperglycemia may occur.</a:t>
            </a:r>
          </a:p>
          <a:p>
            <a:pPr eaLnBrk="1" hangingPunct="1">
              <a:defRPr/>
            </a:pPr>
            <a:r>
              <a:rPr lang="en-US" sz="2800" smtClean="0"/>
              <a:t>INH and rifampin cause oral contraceptives to become ineffective; another form of birth control </a:t>
            </a:r>
            <a:br>
              <a:rPr lang="en-US" sz="2800" smtClean="0"/>
            </a:br>
            <a:r>
              <a:rPr lang="en-US" sz="2800" smtClean="0"/>
              <a:t>will be needed.</a:t>
            </a:r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7070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dirty="0" err="1" smtClean="0"/>
              <a:t>Antitubercular</a:t>
            </a:r>
            <a:r>
              <a:rPr lang="en-US" sz="2800" dirty="0" smtClean="0"/>
              <a:t> Agents: Nursing Implications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Patients who are taking rifampin should be told that their urine, stool, saliva, sputum, sweat, or tears may become reddish-orange; even contact lenses may be stained.</a:t>
            </a:r>
          </a:p>
          <a:p>
            <a:pPr eaLnBrk="1" hangingPunct="1">
              <a:defRPr/>
            </a:pPr>
            <a:r>
              <a:rPr lang="en-US" sz="2800" dirty="0" smtClean="0"/>
              <a:t>Vitamin B</a:t>
            </a:r>
            <a:r>
              <a:rPr lang="en-US" sz="2800" baseline="-14000" dirty="0" smtClean="0"/>
              <a:t>6</a:t>
            </a:r>
            <a:r>
              <a:rPr lang="en-US" sz="2800" dirty="0" smtClean="0"/>
              <a:t> may is needed to combat peripheral neuritis associated with INH therapy.</a:t>
            </a:r>
            <a:r>
              <a:rPr lang="en-US" sz="2800" dirty="0"/>
              <a:t> </a:t>
            </a: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Monitor </a:t>
            </a:r>
            <a:r>
              <a:rPr lang="en-US" sz="2800" dirty="0"/>
              <a:t>for side effects</a:t>
            </a:r>
          </a:p>
          <a:p>
            <a:pPr>
              <a:defRPr/>
            </a:pPr>
            <a:r>
              <a:rPr lang="en-US" sz="2800" dirty="0"/>
              <a:t>Instruct patients on the side effects that should be reported to the physician immediately.</a:t>
            </a:r>
          </a:p>
          <a:p>
            <a:pPr>
              <a:defRPr/>
            </a:pPr>
            <a:r>
              <a:rPr lang="en-US" sz="2800" dirty="0"/>
              <a:t>These include fatigue, nausea, vomiting, numbness and tingling of the extremities, fever, loss of appetite, depression, jaundice.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4358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 err="1" smtClean="0"/>
              <a:t>Antitubercular</a:t>
            </a:r>
            <a:r>
              <a:rPr lang="en-US" sz="3200" b="1" dirty="0" smtClean="0"/>
              <a:t> Agents: Nursing Implications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363" y="1066800"/>
            <a:ext cx="7640637" cy="5486399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Monitor for therapeutic effects:</a:t>
            </a:r>
          </a:p>
          <a:p>
            <a:pPr eaLnBrk="1" hangingPunct="1">
              <a:defRPr/>
            </a:pPr>
            <a:r>
              <a:rPr lang="en-US" dirty="0" smtClean="0"/>
              <a:t>Decrease in symptoms of TB, such as cough </a:t>
            </a:r>
            <a:br>
              <a:rPr lang="en-US" dirty="0" smtClean="0"/>
            </a:br>
            <a:r>
              <a:rPr lang="en-US" dirty="0" smtClean="0"/>
              <a:t>and fever</a:t>
            </a:r>
          </a:p>
          <a:p>
            <a:pPr eaLnBrk="1" hangingPunct="1">
              <a:defRPr/>
            </a:pPr>
            <a:r>
              <a:rPr lang="en-US" dirty="0" smtClean="0"/>
              <a:t>Lab studies (culture and sensitivity tests) </a:t>
            </a:r>
            <a:br>
              <a:rPr lang="en-US" dirty="0" smtClean="0"/>
            </a:br>
            <a:r>
              <a:rPr lang="en-US" dirty="0" smtClean="0"/>
              <a:t>and CXR should confirm clinical findings</a:t>
            </a:r>
          </a:p>
          <a:p>
            <a:pPr eaLnBrk="1" hangingPunct="1">
              <a:defRPr/>
            </a:pPr>
            <a:r>
              <a:rPr lang="en-US" dirty="0" smtClean="0"/>
              <a:t>Watch for lack of clinical response to therapy, indicating possible drug resistance</a:t>
            </a:r>
          </a:p>
        </p:txBody>
      </p:sp>
    </p:spTree>
    <p:extLst>
      <p:ext uri="{BB962C8B-B14F-4D97-AF65-F5344CB8AC3E}">
        <p14:creationId xmlns="" xmlns:p14="http://schemas.microsoft.com/office/powerpoint/2010/main" val="30540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4602</Words>
  <Application>Microsoft Office PowerPoint</Application>
  <PresentationFormat>On-screen Show (4:3)</PresentationFormat>
  <Paragraphs>726</Paragraphs>
  <Slides>99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1" baseType="lpstr">
      <vt:lpstr>Office Theme</vt:lpstr>
      <vt:lpstr>Worksheet</vt:lpstr>
      <vt:lpstr>Slide 1</vt:lpstr>
      <vt:lpstr>PHARMACOLOGY</vt:lpstr>
      <vt:lpstr>Lesson 1: Introduction to pharmacology</vt:lpstr>
      <vt:lpstr>DEFINATION OF TERMS</vt:lpstr>
      <vt:lpstr> </vt:lpstr>
      <vt:lpstr>Drugs names</vt:lpstr>
      <vt:lpstr>Slide 7</vt:lpstr>
      <vt:lpstr>The sources of drugs</vt:lpstr>
      <vt:lpstr>Doses and dosage</vt:lpstr>
      <vt:lpstr>Drug dosage forms</vt:lpstr>
      <vt:lpstr>Routes of drug administration</vt:lpstr>
      <vt:lpstr>Advantages and disadvantages of various routes of drug administration</vt:lpstr>
      <vt:lpstr>PHARMACOKINETICS</vt:lpstr>
      <vt:lpstr>bioavailability</vt:lpstr>
      <vt:lpstr>Concept of Critical Threshold</vt:lpstr>
      <vt:lpstr>DRUG HALF-LIFE (t1/2 )</vt:lpstr>
      <vt:lpstr>Slide 17</vt:lpstr>
      <vt:lpstr>DISTRIBUTION</vt:lpstr>
      <vt:lpstr>METABOLISM</vt:lpstr>
      <vt:lpstr>First Pass Metabolism </vt:lpstr>
      <vt:lpstr>Slide 21</vt:lpstr>
      <vt:lpstr>prodrug</vt:lpstr>
      <vt:lpstr>Elimination of drug</vt:lpstr>
      <vt:lpstr>PHARMACODYNAMICS</vt:lpstr>
      <vt:lpstr>Slide 25</vt:lpstr>
      <vt:lpstr>Effects of combining drugs</vt:lpstr>
      <vt:lpstr>Factors affecting drug response</vt:lpstr>
      <vt:lpstr>Indication &amp; Contraindication</vt:lpstr>
      <vt:lpstr>Adverse  drug  reactions</vt:lpstr>
      <vt:lpstr>Adverse  drug  reactions</vt:lpstr>
      <vt:lpstr>Adverse  drug  reactions</vt:lpstr>
      <vt:lpstr>Adverse  drug  reactions</vt:lpstr>
      <vt:lpstr>Pregnancy Considerations</vt:lpstr>
      <vt:lpstr>Pregnancy Categories</vt:lpstr>
      <vt:lpstr>Pediatric Considerations</vt:lpstr>
      <vt:lpstr>Geriatric Considerations</vt:lpstr>
      <vt:lpstr>FUNDAMENTALS OF  PHARMACOLOGY</vt:lpstr>
      <vt:lpstr>Slide 38</vt:lpstr>
      <vt:lpstr>Slide 39</vt:lpstr>
      <vt:lpstr>ANTIBACTERIALS</vt:lpstr>
      <vt:lpstr>ANTIBACTERIALS</vt:lpstr>
      <vt:lpstr>Antibacterials</vt:lpstr>
      <vt:lpstr>antibacterials</vt:lpstr>
      <vt:lpstr>antibacterials</vt:lpstr>
      <vt:lpstr>antibacterials</vt:lpstr>
      <vt:lpstr>PENICILINS</vt:lpstr>
      <vt:lpstr>Antibacterials Penicillins</vt:lpstr>
      <vt:lpstr>Antibacterials Penicillins</vt:lpstr>
      <vt:lpstr>Antibacterials Penicillins</vt:lpstr>
      <vt:lpstr>Antibacterials Penicillins</vt:lpstr>
      <vt:lpstr>Antibacterials Penicillins</vt:lpstr>
      <vt:lpstr>Antibacterials Cephalosporins</vt:lpstr>
      <vt:lpstr>Antibacterials Cephalosporins</vt:lpstr>
      <vt:lpstr>Antibacterials Cephalosporins</vt:lpstr>
      <vt:lpstr>Antibacterials Cephalosporins</vt:lpstr>
      <vt:lpstr>MACROLIDES</vt:lpstr>
      <vt:lpstr>Slide 57</vt:lpstr>
      <vt:lpstr>Macrolides Pharmacology</vt:lpstr>
      <vt:lpstr>Macrolides Pharmacology</vt:lpstr>
      <vt:lpstr>Macrolides Adverse Effects</vt:lpstr>
      <vt:lpstr>Macrolides Drug Interactions</vt:lpstr>
      <vt:lpstr>Macrolide Spectrum of Activity</vt:lpstr>
      <vt:lpstr>Macrolide Spectrum of Activity</vt:lpstr>
      <vt:lpstr>Macrolide Spectrum of Activity</vt:lpstr>
      <vt:lpstr>Antibacterials Fluoroquinolones (Quinolones)</vt:lpstr>
      <vt:lpstr>Antibacterials Fluoroquinolones (Quinolones)</vt:lpstr>
      <vt:lpstr>Antibacterials Fluoroquinolones (Quinolones)</vt:lpstr>
      <vt:lpstr>Antibacterials Sulfonamides</vt:lpstr>
      <vt:lpstr>Antibacterials Sulfonamides</vt:lpstr>
      <vt:lpstr>Aminoglycosides Mechanism of Action</vt:lpstr>
      <vt:lpstr>Aminoglycosides Spectrum of Activity</vt:lpstr>
      <vt:lpstr>Aminoglycosides Pharmacology</vt:lpstr>
      <vt:lpstr>Aminoglycosides Adverse Effects</vt:lpstr>
      <vt:lpstr>Antibacterials Tetracyclines</vt:lpstr>
      <vt:lpstr>Antibacterials Tetracyclines</vt:lpstr>
      <vt:lpstr>Antibacterials Vancomycin</vt:lpstr>
      <vt:lpstr>Vancomycin Clinical Uses</vt:lpstr>
      <vt:lpstr>Antibacterials Lincosamides</vt:lpstr>
      <vt:lpstr>Antibiotics and pregnancy</vt:lpstr>
      <vt:lpstr>Antitubercular Agents</vt:lpstr>
      <vt:lpstr>Antitubercular Agents</vt:lpstr>
      <vt:lpstr>Mycobacterium Infections</vt:lpstr>
      <vt:lpstr>Mycobacterium Infections</vt:lpstr>
      <vt:lpstr>Mycobacterium Infections</vt:lpstr>
      <vt:lpstr>Antituberculosis Drugs</vt:lpstr>
      <vt:lpstr>Drug Abbreviations</vt:lpstr>
      <vt:lpstr>Antitubercular Agents:  Mechanism of Action</vt:lpstr>
      <vt:lpstr>Antitubercular Agents: Therapeutic Uses</vt:lpstr>
      <vt:lpstr>Treatment Regimens </vt:lpstr>
      <vt:lpstr> Why Extend Continuation-Phase Treatment for 3 Months? </vt:lpstr>
      <vt:lpstr>When to Extend Continuation-Phase Treatment for 3 Months? </vt:lpstr>
      <vt:lpstr>Antitubercular Therapy</vt:lpstr>
      <vt:lpstr>Antitubercular Agents: Side Effects</vt:lpstr>
      <vt:lpstr>Antitubercular Agents:  Nursing Implications</vt:lpstr>
      <vt:lpstr>Antitubercular Agents:  Nursing Implications</vt:lpstr>
      <vt:lpstr>Antitubercular Agents:  Nursing Implications</vt:lpstr>
      <vt:lpstr>Antitubercular Agents:  Nursing Implications</vt:lpstr>
      <vt:lpstr>Antitubercular Agents: Nursing Implications</vt:lpstr>
      <vt:lpstr>Antitubercular Agents: Nursing Implications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HOSEA KIP KIPKEMOI</dc:creator>
  <cp:lastModifiedBy>HOSEA KIP KIPKEMOI</cp:lastModifiedBy>
  <cp:revision>1</cp:revision>
  <dcterms:created xsi:type="dcterms:W3CDTF">2018-10-04T05:57:57Z</dcterms:created>
  <dcterms:modified xsi:type="dcterms:W3CDTF">2018-10-04T05:58:28Z</dcterms:modified>
</cp:coreProperties>
</file>