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9F9286-8CC5-4FB1-BAD9-CE983BAB33F4}" type="datetimeFigureOut">
              <a:rPr lang="en-US" smtClean="0"/>
              <a:t>10/30/2021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2DFDE-56B5-49B9-AB38-272AEFBB37AD}" type="slidenum">
              <a:rPr lang="en-US" smtClean="0"/>
              <a:t>‹#›</a:t>
            </a:fld>
            <a:endParaRPr lang="en-US"/>
          </a:p>
        </p:txBody>
      </p:sp>
    </p:spTree>
    <p:extLst>
      <p:ext uri="{BB962C8B-B14F-4D97-AF65-F5344CB8AC3E}">
        <p14:creationId xmlns:p14="http://schemas.microsoft.com/office/powerpoint/2010/main" val="3830452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Slide Image Placeholder 1"/>
          <p:cNvSpPr>
            <a:spLocks noGrp="1" noRot="1" noChangeAspect="1"/>
          </p:cNvSpPr>
          <p:nvPr>
            <p:ph type="sldImg"/>
          </p:nvPr>
        </p:nvSpPr>
        <p:spPr/>
      </p:sp>
      <p:sp>
        <p:nvSpPr>
          <p:cNvPr id="1048642" name="Notes Placeholder 2"/>
          <p:cNvSpPr>
            <a:spLocks noGrp="1"/>
          </p:cNvSpPr>
          <p:nvPr>
            <p:ph type="body" idx="1"/>
          </p:nvPr>
        </p:nvSpPr>
        <p:spPr/>
        <p:txBody>
          <a:bodyPr/>
          <a:lstStyle/>
          <a:p>
            <a:endParaRPr lang="en-US" dirty="0"/>
          </a:p>
        </p:txBody>
      </p:sp>
      <p:sp>
        <p:nvSpPr>
          <p:cNvPr id="1048643" name="Slide Number Placeholder 3"/>
          <p:cNvSpPr>
            <a:spLocks noGrp="1"/>
          </p:cNvSpPr>
          <p:nvPr>
            <p:ph type="sldNum" sz="quarter" idx="10"/>
          </p:nvPr>
        </p:nvSpPr>
        <p:spPr/>
        <p:txBody>
          <a:bodyPr/>
          <a:lstStyle/>
          <a:p>
            <a:fld id="{25CAF8D3-F54B-48E0-BF50-C8E8DB55381B}" type="slidenum">
              <a:rPr lang="en-US" smtClean="0"/>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Slide Image Placeholder 1"/>
          <p:cNvSpPr>
            <a:spLocks noGrp="1" noRot="1" noChangeAspect="1"/>
          </p:cNvSpPr>
          <p:nvPr>
            <p:ph type="sldImg"/>
          </p:nvPr>
        </p:nvSpPr>
        <p:spPr/>
      </p:sp>
      <p:sp>
        <p:nvSpPr>
          <p:cNvPr id="1048649" name="Notes Placeholder 2"/>
          <p:cNvSpPr>
            <a:spLocks noGrp="1"/>
          </p:cNvSpPr>
          <p:nvPr>
            <p:ph type="body" idx="1"/>
          </p:nvPr>
        </p:nvSpPr>
        <p:spPr/>
        <p:txBody>
          <a:bodyPr/>
          <a:lstStyle/>
          <a:p>
            <a:endParaRPr lang="en-US" dirty="0"/>
          </a:p>
        </p:txBody>
      </p:sp>
      <p:sp>
        <p:nvSpPr>
          <p:cNvPr id="1048650" name="Slide Number Placeholder 3"/>
          <p:cNvSpPr>
            <a:spLocks noGrp="1"/>
          </p:cNvSpPr>
          <p:nvPr>
            <p:ph type="sldNum" sz="quarter" idx="10"/>
          </p:nvPr>
        </p:nvSpPr>
        <p:spPr/>
        <p:txBody>
          <a:bodyPr/>
          <a:lstStyle/>
          <a:p>
            <a:fld id="{25CAF8D3-F54B-48E0-BF50-C8E8DB55381B}" type="slidenum">
              <a:rPr lang="en-US" smtClean="0"/>
              <a:t>21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F22A46-F783-49E4-A8AE-D19E7D897E8A}" type="datetimeFigureOut">
              <a:rPr lang="en-US" smtClean="0"/>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1195303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22A46-F783-49E4-A8AE-D19E7D897E8A}" type="datetimeFigureOut">
              <a:rPr lang="en-US" smtClean="0"/>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199751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22A46-F783-49E4-A8AE-D19E7D897E8A}" type="datetimeFigureOut">
              <a:rPr lang="en-US" smtClean="0"/>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184785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22A46-F783-49E4-A8AE-D19E7D897E8A}" type="datetimeFigureOut">
              <a:rPr lang="en-US" smtClean="0"/>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2410054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F22A46-F783-49E4-A8AE-D19E7D897E8A}" type="datetimeFigureOut">
              <a:rPr lang="en-US" smtClean="0"/>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329015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F22A46-F783-49E4-A8AE-D19E7D897E8A}" type="datetimeFigureOut">
              <a:rPr lang="en-US" smtClean="0"/>
              <a:t>10/30/2021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3950336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F22A46-F783-49E4-A8AE-D19E7D897E8A}" type="datetimeFigureOut">
              <a:rPr lang="en-US" smtClean="0"/>
              <a:t>10/30/2021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62491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F22A46-F783-49E4-A8AE-D19E7D897E8A}" type="datetimeFigureOut">
              <a:rPr lang="en-US" smtClean="0"/>
              <a:t>10/30/2021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4116496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22A46-F783-49E4-A8AE-D19E7D897E8A}" type="datetimeFigureOut">
              <a:rPr lang="en-US" smtClean="0"/>
              <a:t>10/30/2021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55569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22A46-F783-49E4-A8AE-D19E7D897E8A}" type="datetimeFigureOut">
              <a:rPr lang="en-US" smtClean="0"/>
              <a:t>10/30/2021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2658421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22A46-F783-49E4-A8AE-D19E7D897E8A}" type="datetimeFigureOut">
              <a:rPr lang="en-US" smtClean="0"/>
              <a:t>10/30/2021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B881B7-4F63-417C-B71D-67229007AB89}" type="slidenum">
              <a:rPr lang="en-US" smtClean="0"/>
              <a:t>‹#›</a:t>
            </a:fld>
            <a:endParaRPr lang="en-US"/>
          </a:p>
        </p:txBody>
      </p:sp>
    </p:spTree>
    <p:extLst>
      <p:ext uri="{BB962C8B-B14F-4D97-AF65-F5344CB8AC3E}">
        <p14:creationId xmlns:p14="http://schemas.microsoft.com/office/powerpoint/2010/main" val="464348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22A46-F783-49E4-A8AE-D19E7D897E8A}" type="datetimeFigureOut">
              <a:rPr lang="en-US" smtClean="0"/>
              <a:t>10/30/2021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881B7-4F63-417C-B71D-67229007AB89}" type="slidenum">
              <a:rPr lang="en-US" smtClean="0"/>
              <a:t>‹#›</a:t>
            </a:fld>
            <a:endParaRPr lang="en-US"/>
          </a:p>
        </p:txBody>
      </p:sp>
    </p:spTree>
    <p:extLst>
      <p:ext uri="{BB962C8B-B14F-4D97-AF65-F5344CB8AC3E}">
        <p14:creationId xmlns:p14="http://schemas.microsoft.com/office/powerpoint/2010/main" val="1464063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ctrTitle"/>
          </p:nvPr>
        </p:nvSpPr>
        <p:spPr/>
        <p:txBody>
          <a:bodyPr>
            <a:normAutofit fontScale="90000"/>
          </a:bodyPr>
          <a:lstStyle/>
          <a:p>
            <a:r>
              <a:rPr lang="en-US" sz="8000" dirty="0">
                <a:latin typeface="Aharoni" panose="02010803020104030203" pitchFamily="2" charset="-79"/>
                <a:cs typeface="Aharoni" panose="02010803020104030203" pitchFamily="2" charset="-79"/>
              </a:rPr>
              <a:t>PHARMACOLOGY</a:t>
            </a:r>
          </a:p>
        </p:txBody>
      </p:sp>
      <p:sp>
        <p:nvSpPr>
          <p:cNvPr id="1048604" name="Subtitle 2"/>
          <p:cNvSpPr>
            <a:spLocks noGrp="1"/>
          </p:cNvSpPr>
          <p:nvPr>
            <p:ph type="subTitle" idx="1"/>
          </p:nvPr>
        </p:nvSpPr>
        <p:spPr/>
        <p:txBody>
          <a:bodyPr>
            <a:normAutofit/>
          </a:bodyPr>
          <a:lstStyle/>
          <a:p>
            <a:r>
              <a:rPr lang="en-US" sz="4800" dirty="0" smtClean="0">
                <a:latin typeface="Times New Roman" panose="02020603050405020304" pitchFamily="18" charset="0"/>
                <a:cs typeface="Times New Roman" panose="02020603050405020304" pitchFamily="18" charset="0"/>
              </a:rPr>
              <a:t>MR SHUKRI MOHAMED ELMI</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8582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p:txBody>
          <a:bodyPr/>
          <a:lstStyle/>
          <a:p>
            <a:r>
              <a:rPr lang="en-US" dirty="0"/>
              <a:t> cont.</a:t>
            </a:r>
          </a:p>
        </p:txBody>
      </p:sp>
      <p:sp>
        <p:nvSpPr>
          <p:cNvPr id="1048622" name="Content Placeholder 2"/>
          <p:cNvSpPr>
            <a:spLocks noGrp="1"/>
          </p:cNvSpPr>
          <p:nvPr>
            <p:ph idx="1"/>
          </p:nvPr>
        </p:nvSpPr>
        <p:spPr/>
        <p:txBody>
          <a:bodyPr>
            <a:normAutofit fontScale="70000" lnSpcReduction="20000"/>
          </a:bodyPr>
          <a:lstStyle/>
          <a:p>
            <a:r>
              <a:rPr lang="en-US" dirty="0"/>
              <a:t>There three basic types of tolerance.</a:t>
            </a:r>
          </a:p>
          <a:p>
            <a:pPr marL="0" indent="0">
              <a:buNone/>
            </a:pPr>
            <a:r>
              <a:rPr lang="en-US" dirty="0"/>
              <a:t>       </a:t>
            </a:r>
            <a:r>
              <a:rPr lang="en-US" b="1" dirty="0"/>
              <a:t>metabolic /pharmacokinetics tolerance</a:t>
            </a:r>
            <a:r>
              <a:rPr lang="en-US" dirty="0"/>
              <a:t> this occurs due to  increased metabolism of a drug leading to reduction in drug concentration at the receptor site.</a:t>
            </a:r>
          </a:p>
          <a:p>
            <a:pPr marL="0" indent="0">
              <a:buNone/>
            </a:pPr>
            <a:r>
              <a:rPr lang="en-US" b="1" dirty="0"/>
              <a:t>       cellular/pharmacodynamic tolerance </a:t>
            </a:r>
            <a:r>
              <a:rPr lang="en-US" dirty="0"/>
              <a:t>this caused by adaptive changes that take place at the receptor site or drug action site.</a:t>
            </a:r>
          </a:p>
          <a:p>
            <a:pPr marL="0" indent="0">
              <a:buNone/>
            </a:pPr>
            <a:r>
              <a:rPr lang="en-US" b="1" dirty="0"/>
              <a:t>        cross tolerance </a:t>
            </a:r>
            <a:r>
              <a:rPr lang="en-US" dirty="0"/>
              <a:t>when tolerance to one drug confers tolerance to another drug. Drugs that have the same chemical structure tend to portray cross tolerance e.g. people tolerance to one barbiturates are usually tolerant to all barbiturates e.g., phenobarbital, thiopental. However drugs of similar class can also portray cross-tolerance.</a:t>
            </a:r>
          </a:p>
          <a:p>
            <a:r>
              <a:rPr lang="en-US" b="1" dirty="0"/>
              <a:t>Intolerance: </a:t>
            </a:r>
            <a:r>
              <a:rPr lang="en-US" dirty="0"/>
              <a:t>low threshold to normal pharmacological response. A drug causes an exaggeration of a normal pharmacological response e.g. morphine may cause coma instead of respiratory distress which occurs with administration of a normal dose.</a:t>
            </a:r>
          </a:p>
        </p:txBody>
      </p:sp>
    </p:spTree>
    <p:extLst>
      <p:ext uri="{BB962C8B-B14F-4D97-AF65-F5344CB8AC3E}">
        <p14:creationId xmlns:p14="http://schemas.microsoft.com/office/powerpoint/2010/main" val="225082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p:txBody>
          <a:bodyPr/>
          <a:lstStyle/>
          <a:p>
            <a:r>
              <a:rPr lang="en-US" dirty="0"/>
              <a:t>Cont.</a:t>
            </a:r>
          </a:p>
        </p:txBody>
      </p:sp>
      <p:sp>
        <p:nvSpPr>
          <p:cNvPr id="1048624" name="Content Placeholder 2"/>
          <p:cNvSpPr>
            <a:spLocks noGrp="1"/>
          </p:cNvSpPr>
          <p:nvPr>
            <p:ph idx="1"/>
          </p:nvPr>
        </p:nvSpPr>
        <p:spPr/>
        <p:txBody>
          <a:bodyPr>
            <a:normAutofit fontScale="70000" lnSpcReduction="20000"/>
          </a:bodyPr>
          <a:lstStyle/>
          <a:p>
            <a:r>
              <a:rPr lang="en-US" b="1" dirty="0"/>
              <a:t>Dependence</a:t>
            </a:r>
            <a:r>
              <a:rPr lang="en-US" dirty="0"/>
              <a:t>: A state arising from repeated periodic or continuous administration of a drug that results in harm to the individual or sometimes society. People feel desire or compulsion to continue using the drug and feel ill if abruptly withdrawn or an antidote is used. Substance that cause dependence are taken to induce a good feelings or avoid discomfort of their absence.</a:t>
            </a:r>
          </a:p>
          <a:p>
            <a:pPr marL="0" indent="0">
              <a:buNone/>
            </a:pPr>
            <a:r>
              <a:rPr lang="en-US" b="1" dirty="0"/>
              <a:t>Types dependence:</a:t>
            </a:r>
          </a:p>
          <a:p>
            <a:pPr marL="0" indent="0">
              <a:buNone/>
            </a:pPr>
            <a:r>
              <a:rPr lang="en-US" b="1" dirty="0"/>
              <a:t>   a.  psychological dependence: </a:t>
            </a:r>
            <a:r>
              <a:rPr lang="en-US" dirty="0"/>
              <a:t>usually first to appear, where the individual have a craving for the effect the drug produces motional distress like fear, anxiety and irritability occur when the drug is withdrawn.</a:t>
            </a:r>
          </a:p>
          <a:p>
            <a:pPr marL="0" indent="0">
              <a:buNone/>
            </a:pPr>
            <a:r>
              <a:rPr lang="en-US" b="1" dirty="0"/>
              <a:t>    b. Physical dependence: </a:t>
            </a:r>
            <a:r>
              <a:rPr lang="en-US" dirty="0"/>
              <a:t>this dependence is usually defined in terms of withdrawal/abstinence syndrome that are physical in nature e.g. tremors, ataxia, shivering.</a:t>
            </a:r>
            <a:endParaRPr lang="en-US" b="1" dirty="0"/>
          </a:p>
        </p:txBody>
      </p:sp>
    </p:spTree>
    <p:extLst>
      <p:ext uri="{BB962C8B-B14F-4D97-AF65-F5344CB8AC3E}">
        <p14:creationId xmlns:p14="http://schemas.microsoft.com/office/powerpoint/2010/main" val="4070129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dirty="0"/>
              <a:t>Cont.</a:t>
            </a:r>
          </a:p>
        </p:txBody>
      </p:sp>
      <p:sp>
        <p:nvSpPr>
          <p:cNvPr id="1048626" name="Content Placeholder 2"/>
          <p:cNvSpPr>
            <a:spLocks noGrp="1"/>
          </p:cNvSpPr>
          <p:nvPr>
            <p:ph idx="1"/>
          </p:nvPr>
        </p:nvSpPr>
        <p:spPr/>
        <p:txBody>
          <a:bodyPr>
            <a:normAutofit fontScale="92500" lnSpcReduction="10000"/>
          </a:bodyPr>
          <a:lstStyle/>
          <a:p>
            <a:r>
              <a:rPr lang="en-US" b="1" dirty="0"/>
              <a:t>Iatrogenic responses: </a:t>
            </a:r>
            <a:r>
              <a:rPr lang="en-US" dirty="0"/>
              <a:t>these are responses produced an intentionally during the cause of treatment e.g. penicillin may cause hepatic toxicity, steroid may cause Cushing's syndrome.</a:t>
            </a:r>
          </a:p>
          <a:p>
            <a:r>
              <a:rPr lang="en-US" b="1" dirty="0"/>
              <a:t>Anaphylaxis: </a:t>
            </a:r>
            <a:r>
              <a:rPr lang="en-US" dirty="0"/>
              <a:t>A  sudden serious life threating allergic reaction and should be treated as a medical emergency, it causes more than one of the following ;  an itchy rash throat and tongue swelling, shortness of breath ,vomiting, lightheadedness and low blood sugar.</a:t>
            </a:r>
          </a:p>
        </p:txBody>
      </p:sp>
    </p:spTree>
    <p:extLst>
      <p:ext uri="{BB962C8B-B14F-4D97-AF65-F5344CB8AC3E}">
        <p14:creationId xmlns:p14="http://schemas.microsoft.com/office/powerpoint/2010/main" val="979055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p:txBody>
          <a:bodyPr/>
          <a:lstStyle/>
          <a:p>
            <a:r>
              <a:rPr lang="en-US" dirty="0"/>
              <a:t>                   </a:t>
            </a:r>
            <a:r>
              <a:rPr lang="en-US" b="1" dirty="0"/>
              <a:t>drug development</a:t>
            </a:r>
          </a:p>
        </p:txBody>
      </p:sp>
      <p:sp>
        <p:nvSpPr>
          <p:cNvPr id="1048628" name="Content Placeholder 2"/>
          <p:cNvSpPr>
            <a:spLocks noGrp="1"/>
          </p:cNvSpPr>
          <p:nvPr>
            <p:ph idx="1"/>
          </p:nvPr>
        </p:nvSpPr>
        <p:spPr/>
        <p:txBody>
          <a:bodyPr>
            <a:normAutofit fontScale="77500" lnSpcReduction="20000"/>
          </a:bodyPr>
          <a:lstStyle/>
          <a:p>
            <a:r>
              <a:rPr lang="en-US" dirty="0"/>
              <a:t>After a chemical that has shown therapeutic value has been identified, it must under go a series of  scientific test to evaluate its actual therapeutic and toxic effects. The process is controlled by legally established bodies e.g. pharmacy and poisons board and food &amp; drug administration (FDA)development IN Kenya and USA respectively. Before receiving legal approval to be marketed to the public ,drugs must pass through several sequential stages of development.</a:t>
            </a:r>
          </a:p>
          <a:p>
            <a:pPr marL="0" indent="0">
              <a:buNone/>
            </a:pPr>
            <a:r>
              <a:rPr lang="en-US" b="1" dirty="0"/>
              <a:t>    Pre-clinical trials: this</a:t>
            </a:r>
            <a:r>
              <a:rPr lang="en-US" dirty="0"/>
              <a:t> phase involves testing the drug on laboratory animals to test their pharmacodynamics,  pharmacokinetics and toxicology.  The toxicity studies include mutagenic, carcinogenic and reproductive studies.  </a:t>
            </a:r>
          </a:p>
        </p:txBody>
      </p:sp>
    </p:spTree>
    <p:extLst>
      <p:ext uri="{BB962C8B-B14F-4D97-AF65-F5344CB8AC3E}">
        <p14:creationId xmlns:p14="http://schemas.microsoft.com/office/powerpoint/2010/main" val="818871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p:txBody>
          <a:bodyPr/>
          <a:lstStyle/>
          <a:p>
            <a:r>
              <a:rPr lang="en-US" dirty="0"/>
              <a:t>Conti.</a:t>
            </a:r>
          </a:p>
        </p:txBody>
      </p:sp>
      <p:sp>
        <p:nvSpPr>
          <p:cNvPr id="1048630" name="Content Placeholder 2"/>
          <p:cNvSpPr>
            <a:spLocks noGrp="1"/>
          </p:cNvSpPr>
          <p:nvPr>
            <p:ph idx="1"/>
          </p:nvPr>
        </p:nvSpPr>
        <p:spPr/>
        <p:txBody>
          <a:bodyPr>
            <a:normAutofit fontScale="70000" lnSpcReduction="20000"/>
          </a:bodyPr>
          <a:lstStyle/>
          <a:p>
            <a:pPr marL="0" indent="0">
              <a:buNone/>
            </a:pPr>
            <a:r>
              <a:rPr lang="en-US" b="1" dirty="0"/>
              <a:t>Phase I</a:t>
            </a:r>
            <a:r>
              <a:rPr lang="en-US" dirty="0"/>
              <a:t>: </a:t>
            </a:r>
            <a:r>
              <a:rPr lang="en-US" b="1" dirty="0"/>
              <a:t>clinical pharmacology</a:t>
            </a:r>
          </a:p>
          <a:p>
            <a:pPr marL="0" indent="0">
              <a:buNone/>
            </a:pPr>
            <a:r>
              <a:rPr lang="en-US" dirty="0"/>
              <a:t> This is first phase human volunteers, usually 20-50 (healthy volunteers or volunteer patients depending on the class of drug and its safety)are used to test the drug. Pharmacodynamics and pharmacokinetics era tested. Toxicity and therapeutic effects are further tested.</a:t>
            </a:r>
          </a:p>
          <a:p>
            <a:pPr marL="0" indent="0">
              <a:buNone/>
            </a:pPr>
            <a:r>
              <a:rPr lang="en-US" b="1" dirty="0"/>
              <a:t>Phase II: therapeutic exploration</a:t>
            </a:r>
          </a:p>
          <a:p>
            <a:pPr marL="0" indent="0">
              <a:buNone/>
            </a:pPr>
            <a:r>
              <a:rPr lang="en-US" b="1" dirty="0"/>
              <a:t>T</a:t>
            </a:r>
            <a:r>
              <a:rPr lang="en-US" dirty="0"/>
              <a:t>ests are done on patients who have the disease usually 100-200 patients are involved in the study. Pharmacodynamics and pharmacokinetics era determined as well as dosing requirements and efficacy of the drug at the given dose</a:t>
            </a:r>
          </a:p>
          <a:p>
            <a:pPr marL="0" indent="0">
              <a:buNone/>
            </a:pPr>
            <a:r>
              <a:rPr lang="en-US" b="1" dirty="0"/>
              <a:t>Phase III: Therapeutic confirmation</a:t>
            </a:r>
          </a:p>
          <a:p>
            <a:pPr marL="0" indent="0">
              <a:buNone/>
            </a:pPr>
            <a:r>
              <a:rPr lang="en-US" dirty="0"/>
              <a:t>The drug is used on Avast clinical market 300-3000 patients are involved. Prescriber observes patients closely for drug adverse effects and therapeutic  effects.</a:t>
            </a:r>
          </a:p>
          <a:p>
            <a:pPr marL="0" indent="0">
              <a:buNone/>
            </a:pPr>
            <a:endParaRPr lang="en-US" dirty="0"/>
          </a:p>
        </p:txBody>
      </p:sp>
    </p:spTree>
    <p:extLst>
      <p:ext uri="{BB962C8B-B14F-4D97-AF65-F5344CB8AC3E}">
        <p14:creationId xmlns:p14="http://schemas.microsoft.com/office/powerpoint/2010/main" val="2506163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p:txBody>
          <a:bodyPr/>
          <a:lstStyle/>
          <a:p>
            <a:r>
              <a:rPr lang="en-US" dirty="0"/>
              <a:t>Conti.</a:t>
            </a:r>
          </a:p>
        </p:txBody>
      </p:sp>
      <p:sp>
        <p:nvSpPr>
          <p:cNvPr id="1048632" name="Content Placeholder 2"/>
          <p:cNvSpPr>
            <a:spLocks noGrp="1"/>
          </p:cNvSpPr>
          <p:nvPr>
            <p:ph idx="1"/>
          </p:nvPr>
        </p:nvSpPr>
        <p:spPr/>
        <p:txBody>
          <a:bodyPr>
            <a:normAutofit fontScale="85000" lnSpcReduction="20000"/>
          </a:bodyPr>
          <a:lstStyle/>
          <a:p>
            <a:pPr marL="0" indent="0">
              <a:buNone/>
            </a:pPr>
            <a:r>
              <a:rPr lang="en-US" b="1" dirty="0"/>
              <a:t>Phase IV: continuous evaluation</a:t>
            </a:r>
            <a:endParaRPr lang="en-US" dirty="0"/>
          </a:p>
          <a:p>
            <a:pPr marL="0" indent="0">
              <a:buNone/>
            </a:pPr>
            <a:r>
              <a:rPr lang="en-US" dirty="0"/>
              <a:t>the prescribers are expected to report to the regulatory bodies any unexpected effects which then evaluates this information.  A drug may be withdrawn from the market if it produces toxic effects e.g. thalidomide.</a:t>
            </a:r>
          </a:p>
          <a:p>
            <a:r>
              <a:rPr lang="en-US" b="1" dirty="0"/>
              <a:t>Orphan drug : </a:t>
            </a:r>
            <a:r>
              <a:rPr lang="en-US" dirty="0"/>
              <a:t>drugs that have been discovered but are not financially viable and therefore have not been adopted by any drug company. may be useful in treating a rare disease or may have potentially dangerous adverse effects. They are often abandoned after </a:t>
            </a:r>
            <a:r>
              <a:rPr lang="en-US" b="1" dirty="0"/>
              <a:t>preclinical trials</a:t>
            </a:r>
            <a:r>
              <a:rPr lang="en-US" dirty="0"/>
              <a:t> or </a:t>
            </a:r>
            <a:r>
              <a:rPr lang="en-US" b="1" dirty="0"/>
              <a:t>phase I </a:t>
            </a:r>
            <a:r>
              <a:rPr lang="en-US" dirty="0"/>
              <a:t>studies.</a:t>
            </a:r>
            <a:endParaRPr lang="en-US" b="1" dirty="0"/>
          </a:p>
          <a:p>
            <a:pPr marL="0" indent="0">
              <a:buNone/>
            </a:pPr>
            <a:r>
              <a:rPr lang="en-US" b="1" dirty="0"/>
              <a:t> </a:t>
            </a:r>
          </a:p>
        </p:txBody>
      </p:sp>
    </p:spTree>
    <p:extLst>
      <p:ext uri="{BB962C8B-B14F-4D97-AF65-F5344CB8AC3E}">
        <p14:creationId xmlns:p14="http://schemas.microsoft.com/office/powerpoint/2010/main" val="2960431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b="1" dirty="0"/>
              <a:t>                      sources of drugs</a:t>
            </a:r>
          </a:p>
        </p:txBody>
      </p:sp>
      <p:sp>
        <p:nvSpPr>
          <p:cNvPr id="1048634" name="Content Placeholder 2"/>
          <p:cNvSpPr>
            <a:spLocks noGrp="1"/>
          </p:cNvSpPr>
          <p:nvPr>
            <p:ph idx="1"/>
          </p:nvPr>
        </p:nvSpPr>
        <p:spPr/>
        <p:txBody>
          <a:bodyPr>
            <a:normAutofit fontScale="70000" lnSpcReduction="20000"/>
          </a:bodyPr>
          <a:lstStyle/>
          <a:p>
            <a:pPr marL="0" indent="0">
              <a:buNone/>
            </a:pPr>
            <a:r>
              <a:rPr lang="en-US" dirty="0"/>
              <a:t>a</a:t>
            </a:r>
            <a:r>
              <a:rPr lang="en-US" b="1" dirty="0"/>
              <a:t>)Plants sources: </a:t>
            </a:r>
            <a:r>
              <a:rPr lang="en-US" dirty="0"/>
              <a:t>plants have been used as a source of drugs since pre-historic times. Plants are an important source of chemicals that are developed into drugs. Any part of a plant; including  </a:t>
            </a:r>
            <a:r>
              <a:rPr lang="en-US" b="1" dirty="0"/>
              <a:t>leaves, roots </a:t>
            </a:r>
            <a:r>
              <a:rPr lang="en-US" dirty="0"/>
              <a:t>and</a:t>
            </a:r>
            <a:r>
              <a:rPr lang="en-US" b="1" dirty="0"/>
              <a:t> back  </a:t>
            </a:r>
            <a:r>
              <a:rPr lang="en-US" dirty="0"/>
              <a:t>can be used. Drug can be processed using the synthetic version of the active chemical found in plants e.g.</a:t>
            </a:r>
            <a:r>
              <a:rPr lang="en-US" b="1" dirty="0"/>
              <a:t> dronabinol </a:t>
            </a:r>
            <a:r>
              <a:rPr lang="en-US" dirty="0"/>
              <a:t>which contains the active ingredients </a:t>
            </a:r>
            <a:r>
              <a:rPr lang="en-US" b="1" dirty="0"/>
              <a:t>delta-9-tetrahydrocannabinol</a:t>
            </a:r>
            <a:r>
              <a:rPr lang="en-US" dirty="0"/>
              <a:t> found in marijuana.it prevents nausea and vomiting in cancer patients but does not cause adverse effects as when one smokes marijuana.</a:t>
            </a:r>
          </a:p>
          <a:p>
            <a:pPr marL="0" indent="0">
              <a:buNone/>
            </a:pPr>
            <a:r>
              <a:rPr lang="en-US" b="1" dirty="0"/>
              <a:t>Examples of active ingredients in plants.</a:t>
            </a:r>
          </a:p>
          <a:p>
            <a:pPr marL="0" indent="0">
              <a:buNone/>
            </a:pPr>
            <a:r>
              <a:rPr lang="en-US" b="1" dirty="0"/>
              <a:t>i)alkaloids: </a:t>
            </a:r>
            <a:r>
              <a:rPr lang="en-US" dirty="0"/>
              <a:t>Taste bitter and are poorly absorbed in water but become soluble if dissolved in acids examples of drugs derived from alkaloids includes; atropine, caffeine,  cocaine,  quinine, codeine and morphine.</a:t>
            </a:r>
          </a:p>
          <a:p>
            <a:pPr marL="0" indent="0">
              <a:buNone/>
            </a:pPr>
            <a:endParaRPr lang="en-US" dirty="0"/>
          </a:p>
        </p:txBody>
      </p:sp>
    </p:spTree>
    <p:extLst>
      <p:ext uri="{BB962C8B-B14F-4D97-AF65-F5344CB8AC3E}">
        <p14:creationId xmlns:p14="http://schemas.microsoft.com/office/powerpoint/2010/main" val="2528600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p:txBody>
          <a:bodyPr/>
          <a:lstStyle/>
          <a:p>
            <a:r>
              <a:rPr lang="en-US" dirty="0"/>
              <a:t>Conti.</a:t>
            </a:r>
          </a:p>
        </p:txBody>
      </p:sp>
      <p:sp>
        <p:nvSpPr>
          <p:cNvPr id="1048636" name="Content Placeholder 2"/>
          <p:cNvSpPr>
            <a:spLocks noGrp="1"/>
          </p:cNvSpPr>
          <p:nvPr>
            <p:ph idx="1"/>
          </p:nvPr>
        </p:nvSpPr>
        <p:spPr/>
        <p:txBody>
          <a:bodyPr>
            <a:normAutofit fontScale="77500" lnSpcReduction="20000"/>
          </a:bodyPr>
          <a:lstStyle/>
          <a:p>
            <a:pPr marL="0" indent="0">
              <a:buNone/>
            </a:pPr>
            <a:r>
              <a:rPr lang="en-US" b="1" dirty="0"/>
              <a:t>ii)Glycoside</a:t>
            </a:r>
            <a:r>
              <a:rPr lang="en-US" dirty="0"/>
              <a:t>s: these are digitalis products e.g. digoxin, digitoxin which are gotten from digitalis purpureal or foxglove plants.</a:t>
            </a:r>
          </a:p>
          <a:p>
            <a:pPr marL="0" indent="0">
              <a:buNone/>
            </a:pPr>
            <a:r>
              <a:rPr lang="en-US" dirty="0"/>
              <a:t>iii)</a:t>
            </a:r>
            <a:r>
              <a:rPr lang="en-US" b="1" dirty="0"/>
              <a:t>Gums:</a:t>
            </a:r>
            <a:r>
              <a:rPr lang="en-US" dirty="0"/>
              <a:t> these are polysaccharides exudates that can be used for bulk laxatives and dental adhesives.</a:t>
            </a:r>
          </a:p>
          <a:p>
            <a:pPr marL="0" indent="0">
              <a:buNone/>
            </a:pPr>
            <a:r>
              <a:rPr lang="en-US" dirty="0"/>
              <a:t>iii)</a:t>
            </a:r>
            <a:r>
              <a:rPr lang="en-US" b="1" dirty="0"/>
              <a:t>Resins</a:t>
            </a:r>
            <a:r>
              <a:rPr lang="en-US" dirty="0"/>
              <a:t>: the most common resins is  </a:t>
            </a:r>
            <a:r>
              <a:rPr lang="en-US" b="1" dirty="0"/>
              <a:t>benzoin</a:t>
            </a:r>
            <a:r>
              <a:rPr lang="en-US" dirty="0"/>
              <a:t> which is used as an antiseptic.</a:t>
            </a:r>
          </a:p>
          <a:p>
            <a:pPr marL="0" indent="0">
              <a:buNone/>
            </a:pPr>
            <a:r>
              <a:rPr lang="en-US" dirty="0"/>
              <a:t>iv)</a:t>
            </a:r>
            <a:r>
              <a:rPr lang="en-US" b="1" dirty="0"/>
              <a:t>Oils: </a:t>
            </a:r>
            <a:r>
              <a:rPr lang="en-US" dirty="0"/>
              <a:t>These can be volatile oils like </a:t>
            </a:r>
            <a:r>
              <a:rPr lang="en-US" b="1" dirty="0"/>
              <a:t>peppermint, spearmint, menthol</a:t>
            </a:r>
            <a:r>
              <a:rPr lang="en-US" dirty="0"/>
              <a:t>, </a:t>
            </a:r>
            <a:r>
              <a:rPr lang="en-US" b="1" dirty="0"/>
              <a:t>cinnamon, lemon camphor</a:t>
            </a:r>
            <a:r>
              <a:rPr lang="en-US" dirty="0"/>
              <a:t>. They have pleasant fragrance and evaporate easily. The other types of oils is fixed oils which include </a:t>
            </a:r>
            <a:r>
              <a:rPr lang="en-US" b="1" dirty="0"/>
              <a:t>castor oil </a:t>
            </a:r>
            <a:r>
              <a:rPr lang="en-US" dirty="0"/>
              <a:t>used as a laxative, </a:t>
            </a:r>
            <a:r>
              <a:rPr lang="en-US" b="1" dirty="0"/>
              <a:t>olive oil </a:t>
            </a:r>
            <a:r>
              <a:rPr lang="en-US" dirty="0"/>
              <a:t>for cooking, </a:t>
            </a:r>
            <a:r>
              <a:rPr lang="en-US" b="1" dirty="0"/>
              <a:t>emollients</a:t>
            </a:r>
            <a:r>
              <a:rPr lang="en-US" dirty="0"/>
              <a:t> used in cosmetics and</a:t>
            </a:r>
            <a:r>
              <a:rPr lang="en-US" b="1" dirty="0"/>
              <a:t> solvents </a:t>
            </a:r>
            <a:r>
              <a:rPr lang="en-US" dirty="0"/>
              <a:t>for injections.</a:t>
            </a:r>
          </a:p>
          <a:p>
            <a:pPr marL="0" indent="0">
              <a:buNone/>
            </a:pPr>
            <a:endParaRPr lang="en-US" dirty="0"/>
          </a:p>
        </p:txBody>
      </p:sp>
    </p:spTree>
    <p:extLst>
      <p:ext uri="{BB962C8B-B14F-4D97-AF65-F5344CB8AC3E}">
        <p14:creationId xmlns:p14="http://schemas.microsoft.com/office/powerpoint/2010/main" val="1333684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p:txBody>
          <a:bodyPr/>
          <a:lstStyle/>
          <a:p>
            <a:r>
              <a:rPr lang="en-US" dirty="0"/>
              <a:t>Conti.</a:t>
            </a:r>
          </a:p>
        </p:txBody>
      </p:sp>
      <p:sp>
        <p:nvSpPr>
          <p:cNvPr id="1048638" name="Content Placeholder 2"/>
          <p:cNvSpPr>
            <a:spLocks noGrp="1"/>
          </p:cNvSpPr>
          <p:nvPr>
            <p:ph idx="1"/>
          </p:nvPr>
        </p:nvSpPr>
        <p:spPr/>
        <p:txBody>
          <a:bodyPr>
            <a:normAutofit fontScale="77500" lnSpcReduction="20000"/>
          </a:bodyPr>
          <a:lstStyle/>
          <a:p>
            <a:pPr marL="0" indent="0">
              <a:buNone/>
            </a:pPr>
            <a:r>
              <a:rPr lang="en-US" dirty="0"/>
              <a:t>b) </a:t>
            </a:r>
            <a:r>
              <a:rPr lang="en-US" b="1" dirty="0"/>
              <a:t>Animal sources: these</a:t>
            </a:r>
            <a:r>
              <a:rPr lang="en-US" dirty="0"/>
              <a:t> are used to replace human chemicals that are not produced adequately due to disease or genetic problems e.g. </a:t>
            </a:r>
            <a:r>
              <a:rPr lang="en-US" b="1" dirty="0"/>
              <a:t>insulin</a:t>
            </a:r>
            <a:r>
              <a:rPr lang="en-US" dirty="0"/>
              <a:t> from pancreases of pigs and cows. </a:t>
            </a:r>
            <a:r>
              <a:rPr lang="en-US" b="1" dirty="0"/>
              <a:t>Thyroid drugs </a:t>
            </a:r>
            <a:r>
              <a:rPr lang="en-US" dirty="0"/>
              <a:t>and </a:t>
            </a:r>
            <a:r>
              <a:rPr lang="en-US" b="1" dirty="0"/>
              <a:t>growth </a:t>
            </a:r>
            <a:r>
              <a:rPr lang="en-US" dirty="0"/>
              <a:t>hormone</a:t>
            </a:r>
            <a:r>
              <a:rPr lang="en-US" b="1" dirty="0"/>
              <a:t> preparations </a:t>
            </a:r>
            <a:r>
              <a:rPr lang="en-US" dirty="0"/>
              <a:t>from animals hypothalamus. Despite these animal sources most of these products are being currently produced synthetically which  provides purer and safer products than animal sources.</a:t>
            </a:r>
          </a:p>
          <a:p>
            <a:pPr marL="0" indent="0">
              <a:buNone/>
            </a:pPr>
            <a:r>
              <a:rPr lang="en-US" dirty="0"/>
              <a:t>c)</a:t>
            </a:r>
            <a:r>
              <a:rPr lang="en-US" b="1" dirty="0"/>
              <a:t>Inorganic sources: </a:t>
            </a:r>
            <a:r>
              <a:rPr lang="en-US" dirty="0"/>
              <a:t>salts of various elements have therapeutic effect in the human body e.g., </a:t>
            </a:r>
            <a:r>
              <a:rPr lang="en-US" b="1" dirty="0"/>
              <a:t>aluminum </a:t>
            </a:r>
            <a:r>
              <a:rPr lang="en-US" dirty="0"/>
              <a:t>  ( used as antacids),</a:t>
            </a:r>
            <a:r>
              <a:rPr lang="en-US" b="1" dirty="0"/>
              <a:t>fluoride(</a:t>
            </a:r>
            <a:r>
              <a:rPr lang="en-US" dirty="0"/>
              <a:t> used to prevent dental cavities and osteoporosis), </a:t>
            </a:r>
            <a:r>
              <a:rPr lang="en-US" b="1" dirty="0"/>
              <a:t>gold( </a:t>
            </a:r>
            <a:r>
              <a:rPr lang="en-US" dirty="0"/>
              <a:t>used  for rheumatoid arthritis)</a:t>
            </a:r>
            <a:r>
              <a:rPr lang="en-US" b="1" dirty="0"/>
              <a:t>, iron( </a:t>
            </a:r>
            <a:r>
              <a:rPr lang="en-US" dirty="0"/>
              <a:t>used for anemia) and </a:t>
            </a:r>
            <a:r>
              <a:rPr lang="en-US" b="1" dirty="0"/>
              <a:t>potassium</a:t>
            </a:r>
            <a:r>
              <a:rPr lang="en-US" dirty="0"/>
              <a:t> (used in potassium K+ supplements.)</a:t>
            </a:r>
          </a:p>
          <a:p>
            <a:pPr marL="0" indent="0">
              <a:buNone/>
            </a:pPr>
            <a:endParaRPr lang="en-US" dirty="0"/>
          </a:p>
        </p:txBody>
      </p:sp>
    </p:spTree>
    <p:extLst>
      <p:ext uri="{BB962C8B-B14F-4D97-AF65-F5344CB8AC3E}">
        <p14:creationId xmlns:p14="http://schemas.microsoft.com/office/powerpoint/2010/main" val="3449823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p:txBody>
          <a:bodyPr/>
          <a:lstStyle/>
          <a:p>
            <a:r>
              <a:rPr lang="en-US" dirty="0"/>
              <a:t>Conti.</a:t>
            </a:r>
          </a:p>
        </p:txBody>
      </p:sp>
      <p:sp>
        <p:nvSpPr>
          <p:cNvPr id="1048640" name="Content Placeholder 2"/>
          <p:cNvSpPr>
            <a:spLocks noGrp="1"/>
          </p:cNvSpPr>
          <p:nvPr>
            <p:ph idx="1"/>
          </p:nvPr>
        </p:nvSpPr>
        <p:spPr/>
        <p:txBody>
          <a:bodyPr>
            <a:normAutofit fontScale="92500" lnSpcReduction="20000"/>
          </a:bodyPr>
          <a:lstStyle/>
          <a:p>
            <a:pPr marL="0" indent="0">
              <a:buNone/>
            </a:pPr>
            <a:r>
              <a:rPr lang="en-US" dirty="0"/>
              <a:t>d)</a:t>
            </a:r>
            <a:r>
              <a:rPr lang="en-US" b="1" dirty="0"/>
              <a:t>Synthetic sources: </a:t>
            </a:r>
            <a:r>
              <a:rPr lang="en-US" dirty="0"/>
              <a:t>Many drugs are developed synthetically after chemicals in plants ,animals or other environment have been screened for signs of therapeutic activity. This eliminates side effects and increases drug potency. Drugs have  genetic engineering are used to produce chemicals that have therapeutic effects.</a:t>
            </a:r>
          </a:p>
          <a:p>
            <a:pPr marL="0" indent="0">
              <a:buNone/>
            </a:pPr>
            <a:r>
              <a:rPr lang="en-US" dirty="0"/>
              <a:t>e)</a:t>
            </a:r>
            <a:r>
              <a:rPr lang="en-US" b="1" dirty="0"/>
              <a:t>Microbiological sources: </a:t>
            </a:r>
            <a:r>
              <a:rPr lang="en-US" dirty="0"/>
              <a:t>example </a:t>
            </a:r>
            <a:r>
              <a:rPr lang="en-US" dirty="0" err="1"/>
              <a:t>penicillins,tetracycline</a:t>
            </a:r>
            <a:endParaRPr lang="en-US" b="1" dirty="0"/>
          </a:p>
          <a:p>
            <a:pPr marL="0" indent="0">
              <a:buNone/>
            </a:pPr>
            <a:r>
              <a:rPr lang="en-US" dirty="0"/>
              <a:t>f)</a:t>
            </a:r>
            <a:r>
              <a:rPr lang="en-US" b="1" dirty="0"/>
              <a:t>recombinant DNA technology</a:t>
            </a:r>
          </a:p>
          <a:p>
            <a:pPr marL="0" indent="0">
              <a:buNone/>
            </a:pPr>
            <a:r>
              <a:rPr lang="en-US" dirty="0"/>
              <a:t>  </a:t>
            </a:r>
            <a:r>
              <a:rPr lang="en-US" b="1" dirty="0"/>
              <a:t>        </a:t>
            </a:r>
          </a:p>
          <a:p>
            <a:pPr marL="0" indent="0">
              <a:buNone/>
            </a:pPr>
            <a:endParaRPr lang="en-US" b="1" dirty="0"/>
          </a:p>
        </p:txBody>
      </p:sp>
    </p:spTree>
    <p:extLst>
      <p:ext uri="{BB962C8B-B14F-4D97-AF65-F5344CB8AC3E}">
        <p14:creationId xmlns:p14="http://schemas.microsoft.com/office/powerpoint/2010/main" val="1776599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pPr algn="just"/>
            <a:r>
              <a:rPr lang="en-US" dirty="0"/>
              <a:t>                                 </a:t>
            </a:r>
            <a:r>
              <a:rPr lang="en-US" b="1" dirty="0">
                <a:latin typeface="Times New Roman" panose="02020603050405020304" pitchFamily="18" charset="0"/>
                <a:cs typeface="Times New Roman" panose="02020603050405020304" pitchFamily="18" charset="0"/>
              </a:rPr>
              <a:t>Objective</a:t>
            </a:r>
          </a:p>
        </p:txBody>
      </p:sp>
      <p:sp>
        <p:nvSpPr>
          <p:cNvPr id="1048606" name="Content Placeholder 2"/>
          <p:cNvSpPr>
            <a:spLocks noGrp="1"/>
          </p:cNvSpPr>
          <p:nvPr>
            <p:ph idx="1"/>
          </p:nvPr>
        </p:nvSpPr>
        <p:spPr/>
        <p:txBody>
          <a:bodyPr/>
          <a:lstStyle/>
          <a:p>
            <a:pPr marL="0" indent="0">
              <a:buNone/>
            </a:pPr>
            <a:endParaRPr lang="en-US" dirty="0"/>
          </a:p>
          <a:p>
            <a:pPr marL="0" indent="0">
              <a:buNone/>
            </a:pPr>
            <a:r>
              <a:rPr lang="en-US" sz="3200" dirty="0">
                <a:latin typeface="Times New Roman" panose="02020603050405020304" pitchFamily="18" charset="0"/>
                <a:cs typeface="Times New Roman" panose="02020603050405020304" pitchFamily="18" charset="0"/>
              </a:rPr>
              <a:t>By the end of this unit the learner should be able to administer drugs safely in  the management of patients and to promote health and prevent illness.</a:t>
            </a:r>
          </a:p>
        </p:txBody>
      </p:sp>
    </p:spTree>
    <p:extLst>
      <p:ext uri="{BB962C8B-B14F-4D97-AF65-F5344CB8AC3E}">
        <p14:creationId xmlns:p14="http://schemas.microsoft.com/office/powerpoint/2010/main" val="1973557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
          <p:cNvSpPr>
            <a:spLocks noGrp="1"/>
          </p:cNvSpPr>
          <p:nvPr>
            <p:ph type="title"/>
          </p:nvPr>
        </p:nvSpPr>
        <p:spPr/>
        <p:txBody>
          <a:bodyPr/>
          <a:lstStyle/>
          <a:p>
            <a:r>
              <a:rPr lang="en-US" dirty="0"/>
              <a:t>                           </a:t>
            </a:r>
            <a:r>
              <a:rPr lang="en-US" b="1" dirty="0"/>
              <a:t>uses of drugs</a:t>
            </a:r>
          </a:p>
        </p:txBody>
      </p:sp>
      <p:sp>
        <p:nvSpPr>
          <p:cNvPr id="1048645" name="Content Placeholder 2"/>
          <p:cNvSpPr>
            <a:spLocks noGrp="1"/>
          </p:cNvSpPr>
          <p:nvPr>
            <p:ph idx="1"/>
          </p:nvPr>
        </p:nvSpPr>
        <p:spPr>
          <a:xfrm>
            <a:off x="628650" y="1939925"/>
            <a:ext cx="7886700" cy="4351338"/>
          </a:xfrm>
        </p:spPr>
        <p:txBody>
          <a:bodyPr>
            <a:normAutofit fontScale="85000" lnSpcReduction="20000"/>
          </a:bodyPr>
          <a:lstStyle/>
          <a:p>
            <a:pPr marL="571500" indent="-571500">
              <a:buFont typeface="+mj-lt"/>
              <a:buAutoNum type="arabicPeriod"/>
            </a:pPr>
            <a:r>
              <a:rPr lang="en-US" b="1" dirty="0"/>
              <a:t>curative: </a:t>
            </a:r>
            <a:r>
              <a:rPr lang="en-US" dirty="0"/>
              <a:t>this is the primary therapy e.g. in treating infections or auxiliary therapy  e.g. application of anaesthetic medication.</a:t>
            </a:r>
          </a:p>
          <a:p>
            <a:pPr marL="571500" indent="-571500">
              <a:buFont typeface="+mj-lt"/>
              <a:buAutoNum type="arabicPeriod"/>
            </a:pPr>
            <a:r>
              <a:rPr lang="en-US" b="1" dirty="0"/>
              <a:t>suppress signs and symptoms</a:t>
            </a:r>
            <a:r>
              <a:rPr lang="en-US" dirty="0"/>
              <a:t>, hence improve quality of life without attaining cure e.g. anti diabetics.</a:t>
            </a:r>
          </a:p>
          <a:p>
            <a:pPr marL="514350" indent="-514350">
              <a:buFont typeface="+mj-lt"/>
              <a:buAutoNum type="arabicPeriod"/>
            </a:pPr>
            <a:r>
              <a:rPr lang="en-US" b="1" dirty="0"/>
              <a:t> prevent/prophylaxis- </a:t>
            </a:r>
            <a:r>
              <a:rPr lang="en-US" dirty="0"/>
              <a:t>this could be primary e.g. use of vaccines to prevent one from getting a disease or secondary to stop progression of an existing disease.</a:t>
            </a:r>
          </a:p>
          <a:p>
            <a:pPr marL="571500" indent="-571500">
              <a:buFont typeface="+mj-lt"/>
              <a:buAutoNum type="arabicPeriod"/>
            </a:pPr>
            <a:r>
              <a:rPr lang="en-US" b="1" dirty="0"/>
              <a:t>diagnosis-</a:t>
            </a:r>
            <a:r>
              <a:rPr lang="en-US" dirty="0"/>
              <a:t> for instance the use of tuberculin test to diagnose PTB</a:t>
            </a:r>
            <a:endParaRPr lang="en-US" b="1" dirty="0"/>
          </a:p>
        </p:txBody>
      </p:sp>
    </p:spTree>
    <p:extLst>
      <p:ext uri="{BB962C8B-B14F-4D97-AF65-F5344CB8AC3E}">
        <p14:creationId xmlns:p14="http://schemas.microsoft.com/office/powerpoint/2010/main" val="1073437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Title 1"/>
          <p:cNvSpPr>
            <a:spLocks noGrp="1"/>
          </p:cNvSpPr>
          <p:nvPr>
            <p:ph type="title"/>
          </p:nvPr>
        </p:nvSpPr>
        <p:spPr/>
        <p:txBody>
          <a:bodyPr/>
          <a:lstStyle/>
          <a:p>
            <a:r>
              <a:rPr lang="en-US" dirty="0"/>
              <a:t>                     </a:t>
            </a:r>
            <a:r>
              <a:rPr lang="en-US" b="1" dirty="0"/>
              <a:t>drug nomenclature</a:t>
            </a:r>
          </a:p>
        </p:txBody>
      </p:sp>
      <p:sp>
        <p:nvSpPr>
          <p:cNvPr id="1048647" name="Content Placeholder 2"/>
          <p:cNvSpPr>
            <a:spLocks noGrp="1"/>
          </p:cNvSpPr>
          <p:nvPr>
            <p:ph idx="1"/>
          </p:nvPr>
        </p:nvSpPr>
        <p:spPr/>
        <p:txBody>
          <a:bodyPr>
            <a:normAutofit fontScale="62500" lnSpcReduction="20000"/>
          </a:bodyPr>
          <a:lstStyle/>
          <a:p>
            <a:pPr marL="0" indent="0">
              <a:buNone/>
            </a:pPr>
            <a:r>
              <a:rPr lang="en-US" dirty="0"/>
              <a:t>Nomenclature is the   systematic naming of drugs especially pharmaceutical drug</a:t>
            </a:r>
          </a:p>
          <a:p>
            <a:pPr marL="0" indent="0">
              <a:buNone/>
            </a:pPr>
            <a:r>
              <a:rPr lang="en-US" dirty="0"/>
              <a:t>Drugs in majority of circumstances have three types of names.</a:t>
            </a:r>
          </a:p>
          <a:p>
            <a:pPr marL="514350" indent="-514350">
              <a:buFont typeface="+mj-lt"/>
              <a:buAutoNum type="arabicPeriod"/>
            </a:pPr>
            <a:r>
              <a:rPr lang="en-US" dirty="0"/>
              <a:t>i)</a:t>
            </a:r>
            <a:r>
              <a:rPr lang="en-US" b="1" dirty="0"/>
              <a:t>Chemical/molecular/ scientific  name: </a:t>
            </a:r>
            <a:r>
              <a:rPr lang="en-US" dirty="0"/>
              <a:t>this is the chemical/molecular structure of a drug. It states the structure in terms of  atoms and molecules accompanied by a diagram of the chemical structure. Most useful to a few technically trained personnel e.g. chemist or research pharmacist the names are unsuitable for general use since they are long. e.g. </a:t>
            </a:r>
            <a:r>
              <a:rPr lang="en-US" b="1" dirty="0"/>
              <a:t>acetyl-p-amino-phenol  </a:t>
            </a:r>
            <a:r>
              <a:rPr lang="en-US" dirty="0"/>
              <a:t>is for </a:t>
            </a:r>
            <a:r>
              <a:rPr lang="en-US" b="1" dirty="0"/>
              <a:t>paracetamol </a:t>
            </a:r>
            <a:r>
              <a:rPr lang="en-US" dirty="0"/>
              <a:t>or</a:t>
            </a:r>
            <a:r>
              <a:rPr lang="en-US" b="1" dirty="0"/>
              <a:t> acetaminophen</a:t>
            </a:r>
          </a:p>
          <a:p>
            <a:pPr marL="514350" indent="-514350">
              <a:buFont typeface="+mj-lt"/>
              <a:buAutoNum type="arabicPeriod"/>
            </a:pPr>
            <a:r>
              <a:rPr lang="en-US" dirty="0"/>
              <a:t>ii)</a:t>
            </a:r>
            <a:r>
              <a:rPr lang="en-US" b="1" dirty="0"/>
              <a:t>generic/non-proprietary/approved name; </a:t>
            </a:r>
            <a:r>
              <a:rPr lang="en-US" dirty="0"/>
              <a:t>this is the abbreviated and approved name. it is the official medical name assigned by the producer in collaboration  with the food and drugs board and nomenclature committee. The generic name can be used by any interested party and it removes confusion of giving several names to the same drug regardless of who manufactures them once they have the same chemical structure. A  generic name is not capitalized e.g. </a:t>
            </a:r>
            <a:r>
              <a:rPr lang="en-US" b="1" dirty="0"/>
              <a:t>acetylsalicylic acid</a:t>
            </a:r>
            <a:r>
              <a:rPr lang="en-US" dirty="0"/>
              <a:t> commonly known as </a:t>
            </a:r>
            <a:r>
              <a:rPr lang="en-US" b="1" dirty="0"/>
              <a:t>aspirin,</a:t>
            </a:r>
          </a:p>
          <a:p>
            <a:pPr marL="0" indent="0">
              <a:buNone/>
            </a:pPr>
            <a:endParaRPr lang="en-US" dirty="0"/>
          </a:p>
        </p:txBody>
      </p:sp>
    </p:spTree>
    <p:extLst>
      <p:ext uri="{BB962C8B-B14F-4D97-AF65-F5344CB8AC3E}">
        <p14:creationId xmlns:p14="http://schemas.microsoft.com/office/powerpoint/2010/main" val="2601903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
          <p:cNvSpPr>
            <a:spLocks noGrp="1"/>
          </p:cNvSpPr>
          <p:nvPr>
            <p:ph type="title"/>
          </p:nvPr>
        </p:nvSpPr>
        <p:spPr/>
        <p:txBody>
          <a:bodyPr/>
          <a:lstStyle/>
          <a:p>
            <a:r>
              <a:rPr lang="en-US" dirty="0"/>
              <a:t>Conti.</a:t>
            </a:r>
          </a:p>
        </p:txBody>
      </p:sp>
      <p:sp>
        <p:nvSpPr>
          <p:cNvPr id="1048652" name="Content Placeholder 2"/>
          <p:cNvSpPr>
            <a:spLocks noGrp="1"/>
          </p:cNvSpPr>
          <p:nvPr>
            <p:ph idx="1"/>
          </p:nvPr>
        </p:nvSpPr>
        <p:spPr/>
        <p:txBody>
          <a:bodyPr/>
          <a:lstStyle/>
          <a:p>
            <a:pPr marL="0" indent="0">
              <a:buNone/>
            </a:pPr>
            <a:r>
              <a:rPr lang="en-US" dirty="0"/>
              <a:t>iii)</a:t>
            </a:r>
            <a:r>
              <a:rPr lang="en-US" b="1" dirty="0"/>
              <a:t>Trade name/proprietary/brand name: </a:t>
            </a:r>
            <a:r>
              <a:rPr lang="en-US" dirty="0"/>
              <a:t>name given to the drug by the manufacturing and marketing  company. One drug may have so many trade name e.g. acetaminophen has about 30 names some are paramol, Tylenol, Panadol etc. they are usually capitalized.</a:t>
            </a:r>
          </a:p>
          <a:p>
            <a:pPr marL="0" indent="0">
              <a:buNone/>
            </a:pPr>
            <a:endParaRPr lang="en-US" dirty="0"/>
          </a:p>
        </p:txBody>
      </p:sp>
    </p:spTree>
    <p:extLst>
      <p:ext uri="{BB962C8B-B14F-4D97-AF65-F5344CB8AC3E}">
        <p14:creationId xmlns:p14="http://schemas.microsoft.com/office/powerpoint/2010/main" val="4206720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
          <p:cNvSpPr>
            <a:spLocks noGrp="1"/>
          </p:cNvSpPr>
          <p:nvPr>
            <p:ph type="title"/>
          </p:nvPr>
        </p:nvSpPr>
        <p:spPr/>
        <p:txBody>
          <a:bodyPr>
            <a:normAutofit fontScale="90000"/>
          </a:bodyPr>
          <a:lstStyle/>
          <a:p>
            <a:r>
              <a:rPr lang="en-US" dirty="0"/>
              <a:t> </a:t>
            </a:r>
            <a:r>
              <a:rPr lang="en-US" b="1" dirty="0"/>
              <a:t>example of drugs chemical name, generic name and trade name</a:t>
            </a:r>
            <a:r>
              <a:rPr lang="en-US" dirty="0"/>
              <a:t>.</a:t>
            </a:r>
          </a:p>
        </p:txBody>
      </p:sp>
      <p:graphicFrame>
        <p:nvGraphicFramePr>
          <p:cNvPr id="4194304" name="Content Placeholder 6"/>
          <p:cNvGraphicFramePr>
            <a:graphicFrameLocks noGrp="1"/>
          </p:cNvGraphicFramePr>
          <p:nvPr>
            <p:ph idx="1"/>
          </p:nvPr>
        </p:nvGraphicFramePr>
        <p:xfrm>
          <a:off x="628650" y="1825625"/>
          <a:ext cx="7886700" cy="2839720"/>
        </p:xfrm>
        <a:graphic>
          <a:graphicData uri="http://schemas.openxmlformats.org/drawingml/2006/table">
            <a:tbl>
              <a:tblPr firstRow="1" bandRow="1">
                <a:tableStyleId>{5C22544A-7EE6-4342-B048-85BDC9FD1C3A}</a:tableStyleId>
              </a:tblPr>
              <a:tblGrid>
                <a:gridCol w="2628900"/>
                <a:gridCol w="2628900"/>
                <a:gridCol w="2628900"/>
              </a:tblGrid>
              <a:tr h="370840">
                <a:tc>
                  <a:txBody>
                    <a:bodyPr/>
                    <a:lstStyle/>
                    <a:p>
                      <a:r>
                        <a:rPr lang="en-US" dirty="0"/>
                        <a:t>Chemical name</a:t>
                      </a:r>
                    </a:p>
                  </a:txBody>
                  <a:tcPr marL="68580" marR="68580"/>
                </a:tc>
                <a:tc>
                  <a:txBody>
                    <a:bodyPr/>
                    <a:lstStyle/>
                    <a:p>
                      <a:r>
                        <a:rPr lang="en-US" dirty="0"/>
                        <a:t>Generic name</a:t>
                      </a:r>
                    </a:p>
                  </a:txBody>
                  <a:tcPr marL="68580" marR="68580"/>
                </a:tc>
                <a:tc>
                  <a:txBody>
                    <a:bodyPr/>
                    <a:lstStyle/>
                    <a:p>
                      <a:r>
                        <a:rPr lang="en-US" dirty="0"/>
                        <a:t>Trade names</a:t>
                      </a:r>
                    </a:p>
                  </a:txBody>
                  <a:tcPr marL="68580" marR="68580"/>
                </a:tc>
              </a:tr>
              <a:tr h="370840">
                <a:tc>
                  <a:txBody>
                    <a:bodyPr/>
                    <a:lstStyle/>
                    <a:p>
                      <a:r>
                        <a:rPr lang="en-US" dirty="0"/>
                        <a:t>2-(4-isobutylphenyl)propanoic acid</a:t>
                      </a:r>
                    </a:p>
                  </a:txBody>
                  <a:tcPr marL="68580" marR="68580"/>
                </a:tc>
                <a:tc>
                  <a:txBody>
                    <a:bodyPr/>
                    <a:lstStyle/>
                    <a:p>
                      <a:r>
                        <a:rPr lang="en-US" dirty="0"/>
                        <a:t>ibrufen</a:t>
                      </a:r>
                    </a:p>
                  </a:txBody>
                  <a:tcPr marL="68580" marR="68580"/>
                </a:tc>
                <a:tc>
                  <a:txBody>
                    <a:bodyPr/>
                    <a:lstStyle/>
                    <a:p>
                      <a:r>
                        <a:rPr lang="en-US" dirty="0"/>
                        <a:t>Brufen, advil, nurofen</a:t>
                      </a:r>
                    </a:p>
                  </a:txBody>
                  <a:tcPr marL="68580" marR="68580"/>
                </a:tc>
              </a:tr>
              <a:tr h="370840">
                <a:tc>
                  <a:txBody>
                    <a:bodyPr/>
                    <a:lstStyle/>
                    <a:p>
                      <a:r>
                        <a:rPr lang="en-US" dirty="0"/>
                        <a:t>N-acetyl-para-aminophenol</a:t>
                      </a:r>
                    </a:p>
                  </a:txBody>
                  <a:tcPr marL="68580" marR="68580"/>
                </a:tc>
                <a:tc>
                  <a:txBody>
                    <a:bodyPr/>
                    <a:lstStyle/>
                    <a:p>
                      <a:r>
                        <a:rPr lang="en-US" dirty="0"/>
                        <a:t>Paracetamol, acetaminophen</a:t>
                      </a:r>
                    </a:p>
                  </a:txBody>
                  <a:tcPr marL="68580" marR="68580"/>
                </a:tc>
                <a:tc>
                  <a:txBody>
                    <a:bodyPr/>
                    <a:lstStyle/>
                    <a:p>
                      <a:r>
                        <a:rPr lang="en-US" dirty="0"/>
                        <a:t>Calpol, Panadol, tylenol</a:t>
                      </a:r>
                    </a:p>
                  </a:txBody>
                  <a:tcPr marL="68580" marR="68580"/>
                </a:tc>
              </a:tr>
              <a:tr h="370840">
                <a:tc>
                  <a:txBody>
                    <a:bodyPr/>
                    <a:lstStyle/>
                    <a:p>
                      <a:r>
                        <a:rPr lang="en-US" dirty="0"/>
                        <a:t>2-(2-methl-5-nitro-1h-imidazol1-y)ethyl benzoate.</a:t>
                      </a:r>
                    </a:p>
                  </a:txBody>
                  <a:tcPr marL="68580" marR="68580"/>
                </a:tc>
                <a:tc>
                  <a:txBody>
                    <a:bodyPr/>
                    <a:lstStyle/>
                    <a:p>
                      <a:r>
                        <a:rPr lang="en-US" dirty="0"/>
                        <a:t>metronidazole</a:t>
                      </a:r>
                    </a:p>
                  </a:txBody>
                  <a:tcPr marL="68580" marR="68580"/>
                </a:tc>
                <a:tc>
                  <a:txBody>
                    <a:bodyPr/>
                    <a:lstStyle/>
                    <a:p>
                      <a:r>
                        <a:rPr lang="en-US" dirty="0"/>
                        <a:t>Flagyl ,metrogyl</a:t>
                      </a:r>
                    </a:p>
                  </a:txBody>
                  <a:tcPr marL="68580" marR="68580"/>
                </a:tc>
              </a:tr>
            </a:tbl>
          </a:graphicData>
        </a:graphic>
      </p:graphicFrame>
    </p:spTree>
    <p:extLst>
      <p:ext uri="{BB962C8B-B14F-4D97-AF65-F5344CB8AC3E}">
        <p14:creationId xmlns:p14="http://schemas.microsoft.com/office/powerpoint/2010/main" val="2888274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
          <p:cNvSpPr>
            <a:spLocks noGrp="1"/>
          </p:cNvSpPr>
          <p:nvPr>
            <p:ph type="title"/>
          </p:nvPr>
        </p:nvSpPr>
        <p:spPr/>
        <p:txBody>
          <a:bodyPr>
            <a:normAutofit fontScale="90000"/>
          </a:bodyPr>
          <a:lstStyle/>
          <a:p>
            <a:r>
              <a:rPr lang="en-US" dirty="0"/>
              <a:t> </a:t>
            </a:r>
            <a:r>
              <a:rPr lang="en-US" b="1" dirty="0"/>
              <a:t>two major methods of dispensing drugs</a:t>
            </a:r>
          </a:p>
        </p:txBody>
      </p:sp>
      <p:sp>
        <p:nvSpPr>
          <p:cNvPr id="1048655" name="Content Placeholder 2"/>
          <p:cNvSpPr>
            <a:spLocks noGrp="1"/>
          </p:cNvSpPr>
          <p:nvPr>
            <p:ph idx="1"/>
          </p:nvPr>
        </p:nvSpPr>
        <p:spPr>
          <a:xfrm>
            <a:off x="289984" y="1374069"/>
            <a:ext cx="7886700" cy="4351338"/>
          </a:xfrm>
        </p:spPr>
        <p:txBody>
          <a:bodyPr>
            <a:normAutofit fontScale="92500"/>
          </a:bodyPr>
          <a:lstStyle/>
          <a:p>
            <a:r>
              <a:rPr lang="en-US" b="1" dirty="0"/>
              <a:t>Over the counter drugs (OTC):</a:t>
            </a:r>
            <a:r>
              <a:rPr lang="en-US" dirty="0"/>
              <a:t>they do not need a prescription and can be purchased  at the chemical shops;  examples pain relief, blood tonics, vitamin preparation, ORS, antacids, antimalarial.</a:t>
            </a:r>
          </a:p>
          <a:p>
            <a:r>
              <a:rPr lang="en-US" b="1" dirty="0"/>
              <a:t>Prescription drugs: T</a:t>
            </a:r>
            <a:r>
              <a:rPr lang="en-US" dirty="0"/>
              <a:t>hey need a prescription and must be controlled from abuse and dependence; e.g. antibiotics, anti-hypertensives, sedatives,  diabetics drugs etc.</a:t>
            </a:r>
            <a:endParaRPr lang="en-US" b="1" dirty="0"/>
          </a:p>
        </p:txBody>
      </p:sp>
    </p:spTree>
    <p:extLst>
      <p:ext uri="{BB962C8B-B14F-4D97-AF65-F5344CB8AC3E}">
        <p14:creationId xmlns:p14="http://schemas.microsoft.com/office/powerpoint/2010/main" val="724042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
          <p:cNvSpPr>
            <a:spLocks noGrp="1"/>
          </p:cNvSpPr>
          <p:nvPr>
            <p:ph type="title"/>
          </p:nvPr>
        </p:nvSpPr>
        <p:spPr/>
        <p:txBody>
          <a:bodyPr>
            <a:normAutofit fontScale="90000"/>
          </a:bodyPr>
          <a:lstStyle/>
          <a:p>
            <a:r>
              <a:rPr lang="en-US" b="1" dirty="0"/>
              <a:t>Patients education -about OTC drugs</a:t>
            </a:r>
          </a:p>
        </p:txBody>
      </p:sp>
      <p:sp>
        <p:nvSpPr>
          <p:cNvPr id="1048657" name="Content Placeholder 2"/>
          <p:cNvSpPr>
            <a:spLocks noGrp="1"/>
          </p:cNvSpPr>
          <p:nvPr>
            <p:ph idx="1"/>
          </p:nvPr>
        </p:nvSpPr>
        <p:spPr/>
        <p:txBody>
          <a:bodyPr>
            <a:normAutofit fontScale="92500" lnSpcReduction="10000"/>
          </a:bodyPr>
          <a:lstStyle/>
          <a:p>
            <a:r>
              <a:rPr lang="en-US" dirty="0"/>
              <a:t>You need to give your attention to all the drugs the patient is  taking whether prescription or OTC.</a:t>
            </a:r>
          </a:p>
          <a:p>
            <a:r>
              <a:rPr lang="en-US" dirty="0"/>
              <a:t> Caution patient not to treat themselves with OTC drugs.</a:t>
            </a:r>
          </a:p>
          <a:p>
            <a:r>
              <a:rPr lang="en-US" dirty="0"/>
              <a:t>Inform them that most of the OTC medication contain more than one active ingredient.</a:t>
            </a:r>
          </a:p>
          <a:p>
            <a:r>
              <a:rPr lang="en-US" dirty="0"/>
              <a:t>Tell he patient that interactions can occur when takes more than one OTC medication at a time or takes one with a prescription drugs.</a:t>
            </a:r>
          </a:p>
        </p:txBody>
      </p:sp>
    </p:spTree>
    <p:extLst>
      <p:ext uri="{BB962C8B-B14F-4D97-AF65-F5344CB8AC3E}">
        <p14:creationId xmlns:p14="http://schemas.microsoft.com/office/powerpoint/2010/main" val="3383040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Title 1"/>
          <p:cNvSpPr>
            <a:spLocks noGrp="1"/>
          </p:cNvSpPr>
          <p:nvPr>
            <p:ph type="title"/>
          </p:nvPr>
        </p:nvSpPr>
        <p:spPr/>
        <p:txBody>
          <a:bodyPr>
            <a:normAutofit fontScale="90000"/>
          </a:bodyPr>
          <a:lstStyle/>
          <a:p>
            <a:r>
              <a:rPr lang="en-US" dirty="0"/>
              <a:t> </a:t>
            </a:r>
            <a:r>
              <a:rPr lang="en-US" b="1" dirty="0"/>
              <a:t>patients  education  about drugs –prescription drugs </a:t>
            </a:r>
          </a:p>
        </p:txBody>
      </p:sp>
      <p:sp>
        <p:nvSpPr>
          <p:cNvPr id="1048659" name="Content Placeholder 2"/>
          <p:cNvSpPr>
            <a:spLocks noGrp="1"/>
          </p:cNvSpPr>
          <p:nvPr>
            <p:ph idx="1"/>
          </p:nvPr>
        </p:nvSpPr>
        <p:spPr/>
        <p:txBody>
          <a:bodyPr/>
          <a:lstStyle/>
          <a:p>
            <a:r>
              <a:rPr lang="en-US" dirty="0"/>
              <a:t>Inform patient about special consideration  and drug safety precaution.</a:t>
            </a:r>
          </a:p>
          <a:p>
            <a:r>
              <a:rPr lang="en-US" dirty="0"/>
              <a:t>Encourage: complete medication list complete adverse reaction list.</a:t>
            </a:r>
          </a:p>
          <a:p>
            <a:r>
              <a:rPr lang="en-US" dirty="0"/>
              <a:t>Patients compliance.</a:t>
            </a:r>
          </a:p>
        </p:txBody>
      </p:sp>
    </p:spTree>
    <p:extLst>
      <p:ext uri="{BB962C8B-B14F-4D97-AF65-F5344CB8AC3E}">
        <p14:creationId xmlns:p14="http://schemas.microsoft.com/office/powerpoint/2010/main" val="2254206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0" name="Title 1"/>
          <p:cNvSpPr>
            <a:spLocks noGrp="1"/>
          </p:cNvSpPr>
          <p:nvPr>
            <p:ph type="title"/>
          </p:nvPr>
        </p:nvSpPr>
        <p:spPr/>
        <p:txBody>
          <a:bodyPr/>
          <a:lstStyle/>
          <a:p>
            <a:r>
              <a:rPr lang="en-US" dirty="0"/>
              <a:t>                        </a:t>
            </a:r>
            <a:r>
              <a:rPr lang="en-US" b="1" dirty="0"/>
              <a:t>pharmacokinetics </a:t>
            </a:r>
          </a:p>
        </p:txBody>
      </p:sp>
      <p:sp>
        <p:nvSpPr>
          <p:cNvPr id="1048661" name="Content Placeholder 2"/>
          <p:cNvSpPr>
            <a:spLocks noGrp="1"/>
          </p:cNvSpPr>
          <p:nvPr>
            <p:ph idx="1"/>
          </p:nvPr>
        </p:nvSpPr>
        <p:spPr/>
        <p:txBody>
          <a:bodyPr>
            <a:normAutofit fontScale="70000" lnSpcReduction="20000"/>
          </a:bodyPr>
          <a:lstStyle/>
          <a:p>
            <a:r>
              <a:rPr lang="en-US" dirty="0"/>
              <a:t>Pharmacokinetics is the process by which the body, sick or well, handles and affects the drug.</a:t>
            </a:r>
          </a:p>
          <a:p>
            <a:r>
              <a:rPr lang="en-US" dirty="0"/>
              <a:t>It is characterized by four processes </a:t>
            </a:r>
          </a:p>
          <a:p>
            <a:pPr marL="571500" indent="-571500">
              <a:buAutoNum type="romanLcParenR"/>
            </a:pPr>
            <a:r>
              <a:rPr lang="en-US" b="1" dirty="0"/>
              <a:t>absorption</a:t>
            </a:r>
            <a:r>
              <a:rPr lang="en-US" dirty="0"/>
              <a:t> ;This is the process by which a drug is transferred from the site of administration into the circulating fluids of the body e.g. Blood and lymph.</a:t>
            </a:r>
          </a:p>
          <a:p>
            <a:r>
              <a:rPr lang="en-US" dirty="0"/>
              <a:t>The rate of absorption is vital because it determines when the drug is available to exert its action.</a:t>
            </a:r>
          </a:p>
          <a:p>
            <a:r>
              <a:rPr lang="en-US" b="1" dirty="0"/>
              <a:t>Bioavailability: </a:t>
            </a:r>
            <a:r>
              <a:rPr lang="en-US" dirty="0"/>
              <a:t>This is the fraction extent to which a dose of  drug reaches its site of action .</a:t>
            </a:r>
            <a:r>
              <a:rPr lang="en-US" b="1" dirty="0"/>
              <a:t>for example;1. </a:t>
            </a:r>
            <a:r>
              <a:rPr lang="en-US" dirty="0"/>
              <a:t>hepatic metabolism and biliary excretion may occur before a drug taken orally reaches systemic circulation</a:t>
            </a:r>
            <a:r>
              <a:rPr lang="en-US" b="1" dirty="0"/>
              <a:t>.(first pass effect)</a:t>
            </a:r>
          </a:p>
          <a:p>
            <a:pPr marL="0" indent="0">
              <a:buNone/>
            </a:pPr>
            <a:r>
              <a:rPr lang="en-US" b="1" dirty="0"/>
              <a:t>2</a:t>
            </a:r>
            <a:r>
              <a:rPr lang="en-US" dirty="0"/>
              <a:t>. Drug given intravenously its bioavailability is 100%thus bioavailability must be considered when calculating none intravenous routes of administration. </a:t>
            </a:r>
            <a:endParaRPr lang="en-US" b="1" dirty="0"/>
          </a:p>
        </p:txBody>
      </p:sp>
    </p:spTree>
    <p:extLst>
      <p:ext uri="{BB962C8B-B14F-4D97-AF65-F5344CB8AC3E}">
        <p14:creationId xmlns:p14="http://schemas.microsoft.com/office/powerpoint/2010/main" val="39823109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2" name="Title 1"/>
          <p:cNvSpPr>
            <a:spLocks noGrp="1"/>
          </p:cNvSpPr>
          <p:nvPr>
            <p:ph type="title"/>
          </p:nvPr>
        </p:nvSpPr>
        <p:spPr/>
        <p:txBody>
          <a:bodyPr/>
          <a:lstStyle/>
          <a:p>
            <a:r>
              <a:rPr lang="en-US" dirty="0"/>
              <a:t> </a:t>
            </a:r>
            <a:r>
              <a:rPr lang="en-US" b="1" dirty="0"/>
              <a:t>factors affecting absorption</a:t>
            </a:r>
          </a:p>
        </p:txBody>
      </p:sp>
      <p:sp>
        <p:nvSpPr>
          <p:cNvPr id="1048663" name="Content Placeholder 2"/>
          <p:cNvSpPr>
            <a:spLocks noGrp="1"/>
          </p:cNvSpPr>
          <p:nvPr>
            <p:ph idx="1"/>
          </p:nvPr>
        </p:nvSpPr>
        <p:spPr/>
        <p:txBody>
          <a:bodyPr>
            <a:normAutofit lnSpcReduction="10000"/>
          </a:bodyPr>
          <a:lstStyle/>
          <a:p>
            <a:r>
              <a:rPr lang="en-US" dirty="0"/>
              <a:t>Route of drug administration.</a:t>
            </a:r>
          </a:p>
          <a:p>
            <a:r>
              <a:rPr lang="en-US" dirty="0"/>
              <a:t>Dose.</a:t>
            </a:r>
          </a:p>
          <a:p>
            <a:r>
              <a:rPr lang="en-US" dirty="0"/>
              <a:t>Dosage formulation.</a:t>
            </a:r>
          </a:p>
          <a:p>
            <a:r>
              <a:rPr lang="en-US" dirty="0"/>
              <a:t>Food and fluids administered with the drugs.</a:t>
            </a:r>
          </a:p>
          <a:p>
            <a:r>
              <a:rPr lang="en-US" dirty="0"/>
              <a:t>Status of the absorptive surface. </a:t>
            </a:r>
          </a:p>
          <a:p>
            <a:r>
              <a:rPr lang="en-US" dirty="0"/>
              <a:t>Rate of blood flow to the small intestines.</a:t>
            </a:r>
          </a:p>
          <a:p>
            <a:r>
              <a:rPr lang="en-US" dirty="0"/>
              <a:t> acidity of the stomach</a:t>
            </a:r>
          </a:p>
          <a:p>
            <a:r>
              <a:rPr lang="en-US" dirty="0"/>
              <a:t>Status of GI motility.</a:t>
            </a:r>
          </a:p>
        </p:txBody>
      </p:sp>
    </p:spTree>
    <p:extLst>
      <p:ext uri="{BB962C8B-B14F-4D97-AF65-F5344CB8AC3E}">
        <p14:creationId xmlns:p14="http://schemas.microsoft.com/office/powerpoint/2010/main" val="27762556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4" name="Title 1"/>
          <p:cNvSpPr>
            <a:spLocks noGrp="1"/>
          </p:cNvSpPr>
          <p:nvPr>
            <p:ph type="title"/>
          </p:nvPr>
        </p:nvSpPr>
        <p:spPr/>
        <p:txBody>
          <a:bodyPr>
            <a:normAutofit fontScale="90000"/>
          </a:bodyPr>
          <a:lstStyle/>
          <a:p>
            <a:r>
              <a:rPr lang="en-US" b="1" dirty="0"/>
              <a:t>Factors influencing drug administration</a:t>
            </a:r>
          </a:p>
        </p:txBody>
      </p:sp>
      <p:sp>
        <p:nvSpPr>
          <p:cNvPr id="1048665" name="Content Placeholder 2"/>
          <p:cNvSpPr>
            <a:spLocks noGrp="1"/>
          </p:cNvSpPr>
          <p:nvPr>
            <p:ph idx="1"/>
          </p:nvPr>
        </p:nvSpPr>
        <p:spPr/>
        <p:txBody>
          <a:bodyPr>
            <a:normAutofit fontScale="85000" lnSpcReduction="10000"/>
          </a:bodyPr>
          <a:lstStyle/>
          <a:p>
            <a:r>
              <a:rPr lang="en-US" dirty="0"/>
              <a:t>The  nature of the absorbing surface.</a:t>
            </a:r>
          </a:p>
          <a:p>
            <a:r>
              <a:rPr lang="en-US" dirty="0"/>
              <a:t>Blood flow to the site of administration; increase in blood flow facilitates abortion ; and e.g.  sublingual route and pulmonary epithelium.</a:t>
            </a:r>
          </a:p>
          <a:p>
            <a:r>
              <a:rPr lang="en-US" dirty="0"/>
              <a:t>The health status of the person taking the drug. This affects the rate of absorption and transportation.</a:t>
            </a:r>
          </a:p>
          <a:p>
            <a:r>
              <a:rPr lang="en-US" dirty="0"/>
              <a:t>The lipid solubility of drugs the higher the solubility the more a drug is absorbed especially in the GIT.</a:t>
            </a:r>
          </a:p>
          <a:p>
            <a:r>
              <a:rPr lang="en-US" dirty="0"/>
              <a:t>The PH of the drug.</a:t>
            </a:r>
          </a:p>
          <a:p>
            <a:r>
              <a:rPr lang="en-US" dirty="0"/>
              <a:t>Drug concentration and critical concentration.</a:t>
            </a:r>
          </a:p>
          <a:p>
            <a:pPr marL="0" indent="0">
              <a:buNone/>
            </a:pPr>
            <a:endParaRPr lang="en-US" dirty="0"/>
          </a:p>
          <a:p>
            <a:endParaRPr lang="en-US" dirty="0"/>
          </a:p>
        </p:txBody>
      </p:sp>
    </p:spTree>
    <p:extLst>
      <p:ext uri="{BB962C8B-B14F-4D97-AF65-F5344CB8AC3E}">
        <p14:creationId xmlns:p14="http://schemas.microsoft.com/office/powerpoint/2010/main" val="3501368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normAutofit fontScale="90000"/>
          </a:bodyPr>
          <a:lstStyle/>
          <a:p>
            <a:r>
              <a:rPr lang="en-US" sz="4000" dirty="0">
                <a:latin typeface="Times New Roman" panose="02020603050405020304" pitchFamily="18" charset="0"/>
                <a:cs typeface="Times New Roman" panose="02020603050405020304" pitchFamily="18" charset="0"/>
              </a:rPr>
              <a:t>INTRODUCTION TO PHARMACOLOGY</a:t>
            </a:r>
          </a:p>
        </p:txBody>
      </p:sp>
      <p:sp>
        <p:nvSpPr>
          <p:cNvPr id="1048608" name="Content Placeholder 2"/>
          <p:cNvSpPr>
            <a:spLocks noGrp="1"/>
          </p:cNvSpPr>
          <p:nvPr>
            <p:ph idx="1"/>
          </p:nvPr>
        </p:nvSpPr>
        <p:spPr/>
        <p:txBody>
          <a:bodyPr>
            <a:normAutofit fontScale="85000" lnSpcReduction="20000"/>
          </a:bodyPr>
          <a:lstStyle/>
          <a:p>
            <a:r>
              <a:rPr lang="en-US" b="1" dirty="0">
                <a:latin typeface="Times New Roman" panose="02020603050405020304" pitchFamily="18" charset="0"/>
                <a:cs typeface="Times New Roman" panose="02020603050405020304" pitchFamily="18" charset="0"/>
              </a:rPr>
              <a:t>Definition of terms: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Pharmacology </a:t>
            </a:r>
            <a:r>
              <a:rPr lang="en-US" dirty="0">
                <a:latin typeface="Times New Roman" panose="02020603050405020304" pitchFamily="18" charset="0"/>
                <a:cs typeface="Times New Roman" panose="02020603050405020304" pitchFamily="18" charset="0"/>
              </a:rPr>
              <a:t>is the study of effects of chemical substances on the function of living</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systems.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 pharmacology </a:t>
            </a:r>
            <a:r>
              <a:rPr lang="en-US" dirty="0">
                <a:latin typeface="Times New Roman" panose="02020603050405020304" pitchFamily="18" charset="0"/>
                <a:cs typeface="Times New Roman" panose="02020603050405020304" pitchFamily="18" charset="0"/>
              </a:rPr>
              <a:t>is the science of drugs which includes their preparation, use and effects.</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It is also the science that deals with the </a:t>
            </a:r>
            <a:r>
              <a:rPr lang="en-US" b="1" dirty="0">
                <a:latin typeface="Times New Roman" panose="02020603050405020304" pitchFamily="18" charset="0"/>
                <a:cs typeface="Times New Roman" panose="02020603050405020304" pitchFamily="18" charset="0"/>
              </a:rPr>
              <a:t>origin, chemistry, effects</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uses</a:t>
            </a:r>
            <a:r>
              <a:rPr lang="en-US" dirty="0">
                <a:latin typeface="Times New Roman" panose="02020603050405020304" pitchFamily="18" charset="0"/>
                <a:cs typeface="Times New Roman" panose="02020603050405020304" pitchFamily="18" charset="0"/>
              </a:rPr>
              <a:t> of drugs.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Pharmacy: </a:t>
            </a:r>
            <a:r>
              <a:rPr lang="en-US" dirty="0">
                <a:latin typeface="Times New Roman" panose="02020603050405020304" pitchFamily="18" charset="0"/>
                <a:cs typeface="Times New Roman" panose="02020603050405020304" pitchFamily="18" charset="0"/>
              </a:rPr>
              <a:t>Branch of health science that deals with preparation and dispensing of drugs.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pharmacotherapy: </a:t>
            </a:r>
            <a:r>
              <a:rPr lang="en-US" dirty="0">
                <a:latin typeface="Times New Roman" panose="02020603050405020304" pitchFamily="18" charset="0"/>
                <a:cs typeface="Times New Roman" panose="02020603050405020304" pitchFamily="18" charset="0"/>
              </a:rPr>
              <a:t>The study of therapeutic uses and effects of drugs.</a:t>
            </a:r>
          </a:p>
        </p:txBody>
      </p:sp>
    </p:spTree>
    <p:extLst>
      <p:ext uri="{BB962C8B-B14F-4D97-AF65-F5344CB8AC3E}">
        <p14:creationId xmlns:p14="http://schemas.microsoft.com/office/powerpoint/2010/main" val="37786387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6" name="Title 1"/>
          <p:cNvSpPr>
            <a:spLocks noGrp="1"/>
          </p:cNvSpPr>
          <p:nvPr>
            <p:ph type="title"/>
          </p:nvPr>
        </p:nvSpPr>
        <p:spPr/>
        <p:txBody>
          <a:bodyPr>
            <a:normAutofit fontScale="90000"/>
          </a:bodyPr>
          <a:lstStyle/>
          <a:p>
            <a:r>
              <a:rPr lang="en-US" b="1" dirty="0"/>
              <a:t>              routes of drug administration</a:t>
            </a:r>
          </a:p>
        </p:txBody>
      </p:sp>
      <p:sp>
        <p:nvSpPr>
          <p:cNvPr id="1048667" name="Content Placeholder 2"/>
          <p:cNvSpPr>
            <a:spLocks noGrp="1"/>
          </p:cNvSpPr>
          <p:nvPr>
            <p:ph idx="1"/>
          </p:nvPr>
        </p:nvSpPr>
        <p:spPr/>
        <p:txBody>
          <a:bodyPr>
            <a:normAutofit fontScale="85000" lnSpcReduction="10000"/>
          </a:bodyPr>
          <a:lstStyle/>
          <a:p>
            <a:pPr marL="0" indent="0">
              <a:buNone/>
            </a:pPr>
            <a:r>
              <a:rPr lang="en-US" dirty="0"/>
              <a:t>A drugs route of administration affects the rate and extend of absorption.</a:t>
            </a:r>
          </a:p>
          <a:p>
            <a:r>
              <a:rPr lang="en-US" b="1" dirty="0"/>
              <a:t> Enteral route</a:t>
            </a:r>
            <a:r>
              <a:rPr lang="en-US" dirty="0"/>
              <a:t> : drugs given along any portion of  the GIT.it is most </a:t>
            </a:r>
            <a:r>
              <a:rPr lang="en-US" b="1" dirty="0"/>
              <a:t>common, safe, convenient. and economical</a:t>
            </a:r>
            <a:r>
              <a:rPr lang="en-US" dirty="0"/>
              <a:t>. but it is the </a:t>
            </a:r>
            <a:r>
              <a:rPr lang="en-US" b="1" dirty="0"/>
              <a:t>slowest, </a:t>
            </a:r>
            <a:r>
              <a:rPr lang="en-US" dirty="0"/>
              <a:t>it can be  orally, sublingually, and rectally.</a:t>
            </a:r>
            <a:endParaRPr lang="en-US" b="1" dirty="0"/>
          </a:p>
          <a:p>
            <a:r>
              <a:rPr lang="en-US" b="1" dirty="0"/>
              <a:t>Parenteral route: </a:t>
            </a:r>
            <a:r>
              <a:rPr lang="en-US" dirty="0"/>
              <a:t>intradermally, subcutaneous, intramuscular, intrathecal intravenous.</a:t>
            </a:r>
          </a:p>
          <a:p>
            <a:r>
              <a:rPr lang="en-US" b="1" dirty="0"/>
              <a:t>Pulmonary route</a:t>
            </a:r>
            <a:r>
              <a:rPr lang="en-US" dirty="0"/>
              <a:t>: administered by in halation.</a:t>
            </a:r>
          </a:p>
          <a:p>
            <a:r>
              <a:rPr lang="en-US" b="1" dirty="0"/>
              <a:t>topical: </a:t>
            </a:r>
            <a:r>
              <a:rPr lang="en-US" dirty="0"/>
              <a:t>applied on the skin, mucus membrane of eyes, ears, nasal mucosa, bladder, vagina and the penis.</a:t>
            </a:r>
          </a:p>
        </p:txBody>
      </p:sp>
    </p:spTree>
    <p:extLst>
      <p:ext uri="{BB962C8B-B14F-4D97-AF65-F5344CB8AC3E}">
        <p14:creationId xmlns:p14="http://schemas.microsoft.com/office/powerpoint/2010/main" val="8597625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8" name="Title 1"/>
          <p:cNvSpPr>
            <a:spLocks noGrp="1"/>
          </p:cNvSpPr>
          <p:nvPr>
            <p:ph type="title"/>
          </p:nvPr>
        </p:nvSpPr>
        <p:spPr/>
        <p:txBody>
          <a:bodyPr>
            <a:normAutofit fontScale="90000"/>
          </a:bodyPr>
          <a:lstStyle/>
          <a:p>
            <a:r>
              <a:rPr lang="en-US" b="1" dirty="0"/>
              <a:t>Factors to consider when choosing the route of drug administration</a:t>
            </a:r>
          </a:p>
        </p:txBody>
      </p:sp>
      <p:sp>
        <p:nvSpPr>
          <p:cNvPr id="1048669" name="Content Placeholder 2"/>
          <p:cNvSpPr>
            <a:spLocks noGrp="1"/>
          </p:cNvSpPr>
          <p:nvPr>
            <p:ph idx="1"/>
          </p:nvPr>
        </p:nvSpPr>
        <p:spPr/>
        <p:txBody>
          <a:bodyPr/>
          <a:lstStyle/>
          <a:p>
            <a:pPr marL="514350" indent="-514350">
              <a:buFont typeface="+mj-lt"/>
              <a:buAutoNum type="arabicPeriod"/>
            </a:pPr>
            <a:r>
              <a:rPr lang="en-US" dirty="0"/>
              <a:t>The time at which the effect of the drug is required.</a:t>
            </a:r>
          </a:p>
          <a:p>
            <a:pPr marL="514350" indent="-514350">
              <a:buFont typeface="+mj-lt"/>
              <a:buAutoNum type="arabicPeriod"/>
            </a:pPr>
            <a:r>
              <a:rPr lang="en-US" dirty="0"/>
              <a:t>The method most suitable for the drug required.</a:t>
            </a:r>
          </a:p>
          <a:p>
            <a:pPr marL="514350" indent="-514350">
              <a:buFont typeface="+mj-lt"/>
              <a:buAutoNum type="arabicPeriod"/>
            </a:pPr>
            <a:r>
              <a:rPr lang="en-US" dirty="0"/>
              <a:t>The site of drug action.</a:t>
            </a:r>
          </a:p>
          <a:p>
            <a:pPr marL="514350" indent="-514350">
              <a:buFont typeface="+mj-lt"/>
              <a:buAutoNum type="arabicPeriod"/>
            </a:pPr>
            <a:r>
              <a:rPr lang="en-US" dirty="0"/>
              <a:t>Patients status whether conscious or unconscious.</a:t>
            </a:r>
          </a:p>
          <a:p>
            <a:pPr marL="514350" indent="-514350">
              <a:buFont typeface="+mj-lt"/>
              <a:buAutoNum type="arabicPeriod"/>
            </a:pPr>
            <a:r>
              <a:rPr lang="en-US" dirty="0"/>
              <a:t>Desire off the patient.</a:t>
            </a:r>
          </a:p>
        </p:txBody>
      </p:sp>
    </p:spTree>
    <p:extLst>
      <p:ext uri="{BB962C8B-B14F-4D97-AF65-F5344CB8AC3E}">
        <p14:creationId xmlns:p14="http://schemas.microsoft.com/office/powerpoint/2010/main" val="1817911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0" name="Title 1"/>
          <p:cNvSpPr>
            <a:spLocks noGrp="1"/>
          </p:cNvSpPr>
          <p:nvPr>
            <p:ph type="title"/>
          </p:nvPr>
        </p:nvSpPr>
        <p:spPr/>
        <p:txBody>
          <a:bodyPr/>
          <a:lstStyle/>
          <a:p>
            <a:r>
              <a:rPr lang="en-US" dirty="0"/>
              <a:t>Conti.</a:t>
            </a:r>
          </a:p>
        </p:txBody>
      </p:sp>
      <p:sp>
        <p:nvSpPr>
          <p:cNvPr id="1048671" name="Content Placeholder 2"/>
          <p:cNvSpPr>
            <a:spLocks noGrp="1"/>
          </p:cNvSpPr>
          <p:nvPr>
            <p:ph idx="1"/>
          </p:nvPr>
        </p:nvSpPr>
        <p:spPr/>
        <p:txBody>
          <a:bodyPr>
            <a:normAutofit fontScale="77500" lnSpcReduction="20000"/>
          </a:bodyPr>
          <a:lstStyle/>
          <a:p>
            <a:r>
              <a:rPr lang="en-US" dirty="0"/>
              <a:t>When prescribing drugs the dose may vary with certain factors ; </a:t>
            </a:r>
            <a:r>
              <a:rPr lang="en-US" b="1" dirty="0"/>
              <a:t>age</a:t>
            </a:r>
            <a:r>
              <a:rPr lang="en-US" dirty="0"/>
              <a:t>, </a:t>
            </a:r>
            <a:r>
              <a:rPr lang="en-US" b="1" dirty="0"/>
              <a:t>route, assimilation.</a:t>
            </a:r>
          </a:p>
          <a:p>
            <a:pPr marL="0" indent="0">
              <a:buNone/>
            </a:pPr>
            <a:r>
              <a:rPr lang="en-US" b="1" dirty="0"/>
              <a:t>ii)</a:t>
            </a:r>
            <a:r>
              <a:rPr lang="en-US" sz="3900" b="1" dirty="0"/>
              <a:t>distribution: </a:t>
            </a:r>
            <a:r>
              <a:rPr lang="en-US" dirty="0"/>
              <a:t>this is the transport of a drug in body  fluids to various tissues of the body and ultimately site of action.</a:t>
            </a:r>
          </a:p>
          <a:p>
            <a:pPr marL="0" indent="0">
              <a:buNone/>
            </a:pPr>
            <a:r>
              <a:rPr lang="en-US" b="1" dirty="0"/>
              <a:t>The rate of distribution depends on;</a:t>
            </a:r>
          </a:p>
          <a:p>
            <a:r>
              <a:rPr lang="en-US" dirty="0"/>
              <a:t>The permeability of the capillary to the drug.</a:t>
            </a:r>
          </a:p>
          <a:p>
            <a:r>
              <a:rPr lang="en-US" dirty="0"/>
              <a:t>Lipid solubility and ionization of the drug. lipid soluble drugs are more rapidly absorbed and distributed than their lipid insoluble drugs</a:t>
            </a:r>
          </a:p>
          <a:p>
            <a:r>
              <a:rPr lang="en-US" dirty="0"/>
              <a:t>Cardiac function e.g. cardiac out put and regional blood, drug are fast distributed to areas with rich blood flow(</a:t>
            </a:r>
            <a:r>
              <a:rPr lang="en-US" b="1" dirty="0"/>
              <a:t>Heart, kidneys, brain</a:t>
            </a:r>
            <a:r>
              <a:rPr lang="en-US" dirty="0"/>
              <a:t>) later to areas of low blood flow (</a:t>
            </a:r>
            <a:r>
              <a:rPr lang="en-US" b="1" dirty="0"/>
              <a:t>muscle</a:t>
            </a:r>
            <a:r>
              <a:rPr lang="en-US" dirty="0"/>
              <a:t>, </a:t>
            </a:r>
            <a:r>
              <a:rPr lang="en-US" b="1" dirty="0"/>
              <a:t>fat tissue).</a:t>
            </a:r>
          </a:p>
          <a:p>
            <a:endParaRPr lang="en-US" b="1"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4184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2" name="Title 1"/>
          <p:cNvSpPr>
            <a:spLocks noGrp="1"/>
          </p:cNvSpPr>
          <p:nvPr>
            <p:ph type="title"/>
          </p:nvPr>
        </p:nvSpPr>
        <p:spPr/>
        <p:txBody>
          <a:bodyPr/>
          <a:lstStyle/>
          <a:p>
            <a:r>
              <a:rPr lang="en-US" dirty="0"/>
              <a:t>Conti.</a:t>
            </a:r>
          </a:p>
        </p:txBody>
      </p:sp>
      <p:sp>
        <p:nvSpPr>
          <p:cNvPr id="1048673" name="Content Placeholder 2"/>
          <p:cNvSpPr>
            <a:spLocks noGrp="1"/>
          </p:cNvSpPr>
          <p:nvPr>
            <p:ph idx="1"/>
          </p:nvPr>
        </p:nvSpPr>
        <p:spPr/>
        <p:txBody>
          <a:bodyPr>
            <a:normAutofit fontScale="92500"/>
          </a:bodyPr>
          <a:lstStyle/>
          <a:p>
            <a:r>
              <a:rPr lang="en-US" dirty="0"/>
              <a:t>Drugs are widely distributed in body water (</a:t>
            </a:r>
            <a:r>
              <a:rPr lang="en-US" b="1" dirty="0"/>
              <a:t>free fraction of drug</a:t>
            </a:r>
            <a:r>
              <a:rPr lang="en-US" dirty="0"/>
              <a:t>)and partly as bound to </a:t>
            </a:r>
            <a:r>
              <a:rPr lang="en-US" b="1" dirty="0"/>
              <a:t>plasma proteins </a:t>
            </a:r>
            <a:r>
              <a:rPr lang="en-US" dirty="0"/>
              <a:t>and or tissues.</a:t>
            </a:r>
          </a:p>
          <a:p>
            <a:r>
              <a:rPr lang="en-US" dirty="0"/>
              <a:t>Plasma protein and tissue binding of drug reservoirs that sustain pharmacological action of a drug. The bound fraction and the free fraction are usually in a state of equilibrium </a:t>
            </a:r>
          </a:p>
          <a:p>
            <a:r>
              <a:rPr lang="en-US" dirty="0"/>
              <a:t>other proteins involved in drug binding include; </a:t>
            </a:r>
            <a:r>
              <a:rPr lang="en-US" b="1" dirty="0"/>
              <a:t>lipoproteins, glycoprotein and globulins.</a:t>
            </a:r>
          </a:p>
          <a:p>
            <a:endParaRPr lang="en-US" dirty="0"/>
          </a:p>
        </p:txBody>
      </p:sp>
    </p:spTree>
    <p:extLst>
      <p:ext uri="{BB962C8B-B14F-4D97-AF65-F5344CB8AC3E}">
        <p14:creationId xmlns:p14="http://schemas.microsoft.com/office/powerpoint/2010/main" val="28539721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4" name="Title 1"/>
          <p:cNvSpPr>
            <a:spLocks noGrp="1"/>
          </p:cNvSpPr>
          <p:nvPr>
            <p:ph type="title"/>
          </p:nvPr>
        </p:nvSpPr>
        <p:spPr/>
        <p:txBody>
          <a:bodyPr>
            <a:normAutofit fontScale="90000"/>
          </a:bodyPr>
          <a:lstStyle/>
          <a:p>
            <a:r>
              <a:rPr lang="en-US" dirty="0"/>
              <a:t>    </a:t>
            </a:r>
            <a:r>
              <a:rPr lang="en-US" b="1" dirty="0"/>
              <a:t>Biological membranes which limit the                       distribution of drugs</a:t>
            </a:r>
          </a:p>
        </p:txBody>
      </p:sp>
      <p:sp>
        <p:nvSpPr>
          <p:cNvPr id="1048675" name="Content Placeholder 2"/>
          <p:cNvSpPr>
            <a:spLocks noGrp="1"/>
          </p:cNvSpPr>
          <p:nvPr>
            <p:ph idx="1"/>
          </p:nvPr>
        </p:nvSpPr>
        <p:spPr/>
        <p:txBody>
          <a:bodyPr>
            <a:normAutofit fontScale="92500" lnSpcReduction="20000"/>
          </a:bodyPr>
          <a:lstStyle/>
          <a:p>
            <a:r>
              <a:rPr lang="en-US" b="1" dirty="0"/>
              <a:t>Blood brain barrier: </a:t>
            </a:r>
            <a:r>
              <a:rPr lang="en-US" dirty="0"/>
              <a:t>allows distribution of only lipid soluble drugs e.g. </a:t>
            </a:r>
            <a:r>
              <a:rPr lang="en-US" b="1" dirty="0"/>
              <a:t>general anesthetics, barbiturates </a:t>
            </a:r>
            <a:r>
              <a:rPr lang="en-US" dirty="0"/>
              <a:t>into the brain and spinal cord.</a:t>
            </a:r>
          </a:p>
          <a:p>
            <a:r>
              <a:rPr lang="en-US" b="1" dirty="0"/>
              <a:t>Placenta barrier:</a:t>
            </a:r>
            <a:r>
              <a:rPr lang="en-US" dirty="0"/>
              <a:t> lipid soluble and some lipid insoluble can diffuse through hence some drug meant for the mother may pass through and harm the baby e.g</a:t>
            </a:r>
            <a:r>
              <a:rPr lang="en-US" b="1" dirty="0"/>
              <a:t>. steroids ,narcotis </a:t>
            </a:r>
            <a:r>
              <a:rPr lang="en-US" dirty="0"/>
              <a:t>and</a:t>
            </a:r>
            <a:r>
              <a:rPr lang="en-US" b="1" dirty="0"/>
              <a:t> anaesthetics.</a:t>
            </a:r>
          </a:p>
          <a:p>
            <a:r>
              <a:rPr lang="en-US" b="1" dirty="0"/>
              <a:t>Blood-testes barrier: </a:t>
            </a:r>
            <a:r>
              <a:rPr lang="en-US" dirty="0"/>
              <a:t>this may limit some chemotherapeutic agents used for treating testicular neoplasms.</a:t>
            </a:r>
            <a:endParaRPr lang="en-US" b="1" dirty="0"/>
          </a:p>
        </p:txBody>
      </p:sp>
    </p:spTree>
    <p:extLst>
      <p:ext uri="{BB962C8B-B14F-4D97-AF65-F5344CB8AC3E}">
        <p14:creationId xmlns:p14="http://schemas.microsoft.com/office/powerpoint/2010/main" val="24445561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Title 1"/>
          <p:cNvSpPr>
            <a:spLocks noGrp="1"/>
          </p:cNvSpPr>
          <p:nvPr>
            <p:ph type="title"/>
          </p:nvPr>
        </p:nvSpPr>
        <p:spPr/>
        <p:txBody>
          <a:bodyPr/>
          <a:lstStyle/>
          <a:p>
            <a:r>
              <a:rPr lang="en-US" dirty="0"/>
              <a:t>metabolism</a:t>
            </a:r>
          </a:p>
        </p:txBody>
      </p:sp>
      <p:sp>
        <p:nvSpPr>
          <p:cNvPr id="1048677" name="Content Placeholder 2"/>
          <p:cNvSpPr>
            <a:spLocks noGrp="1"/>
          </p:cNvSpPr>
          <p:nvPr>
            <p:ph idx="1"/>
          </p:nvPr>
        </p:nvSpPr>
        <p:spPr/>
        <p:txBody>
          <a:bodyPr>
            <a:normAutofit fontScale="92500" lnSpcReduction="20000"/>
          </a:bodyPr>
          <a:lstStyle/>
          <a:p>
            <a:pPr marL="0" indent="0">
              <a:buNone/>
            </a:pPr>
            <a:r>
              <a:rPr lang="en-US" b="1" dirty="0"/>
              <a:t>iii)metabolism/biotransformation</a:t>
            </a:r>
            <a:r>
              <a:rPr lang="en-US" dirty="0"/>
              <a:t>:</a:t>
            </a:r>
          </a:p>
          <a:p>
            <a:pPr marL="0" indent="0">
              <a:buNone/>
            </a:pPr>
            <a:r>
              <a:rPr lang="en-US" dirty="0"/>
              <a:t>the biological transformation of a drug into an inactive metabolite, a more soluble compound ,or a more potent metabolite.</a:t>
            </a:r>
          </a:p>
          <a:p>
            <a:pPr marL="0" indent="0">
              <a:buNone/>
            </a:pPr>
            <a:r>
              <a:rPr lang="en-US" dirty="0"/>
              <a:t>The </a:t>
            </a:r>
            <a:r>
              <a:rPr lang="en-US" b="1" dirty="0"/>
              <a:t>Liver</a:t>
            </a:r>
            <a:r>
              <a:rPr lang="en-US" dirty="0"/>
              <a:t> is the main organ of metabolism.</a:t>
            </a:r>
          </a:p>
          <a:p>
            <a:pPr marL="0" indent="0">
              <a:buNone/>
            </a:pPr>
            <a:r>
              <a:rPr lang="en-US" dirty="0"/>
              <a:t>The </a:t>
            </a:r>
            <a:r>
              <a:rPr lang="en-US" b="1" dirty="0"/>
              <a:t>Kidneys, gut mucosa, lungs </a:t>
            </a:r>
            <a:r>
              <a:rPr lang="en-US" dirty="0"/>
              <a:t>and </a:t>
            </a:r>
            <a:r>
              <a:rPr lang="en-US" b="1" dirty="0"/>
              <a:t>the skin </a:t>
            </a:r>
            <a:r>
              <a:rPr lang="en-US" dirty="0"/>
              <a:t>are also involved in drug metabolism.</a:t>
            </a:r>
          </a:p>
          <a:p>
            <a:pPr marL="0" indent="0">
              <a:buNone/>
            </a:pPr>
            <a:r>
              <a:rPr lang="en-US" dirty="0"/>
              <a:t>NB: Delayed drug metabolism results in accumulation of drug in the body and prolonged effect of the drug</a:t>
            </a:r>
          </a:p>
        </p:txBody>
      </p:sp>
    </p:spTree>
    <p:extLst>
      <p:ext uri="{BB962C8B-B14F-4D97-AF65-F5344CB8AC3E}">
        <p14:creationId xmlns:p14="http://schemas.microsoft.com/office/powerpoint/2010/main" val="19138763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Title 1"/>
          <p:cNvSpPr>
            <a:spLocks noGrp="1"/>
          </p:cNvSpPr>
          <p:nvPr>
            <p:ph type="title"/>
          </p:nvPr>
        </p:nvSpPr>
        <p:spPr/>
        <p:txBody>
          <a:bodyPr/>
          <a:lstStyle/>
          <a:p>
            <a:r>
              <a:rPr lang="en-US" b="1" dirty="0"/>
              <a:t>Factors influencing metabolism</a:t>
            </a:r>
          </a:p>
        </p:txBody>
      </p:sp>
      <p:sp>
        <p:nvSpPr>
          <p:cNvPr id="1048679" name="Content Placeholder 2"/>
          <p:cNvSpPr>
            <a:spLocks noGrp="1"/>
          </p:cNvSpPr>
          <p:nvPr>
            <p:ph idx="1"/>
          </p:nvPr>
        </p:nvSpPr>
        <p:spPr>
          <a:xfrm>
            <a:off x="628650" y="1836914"/>
            <a:ext cx="7886700" cy="4351338"/>
          </a:xfrm>
        </p:spPr>
        <p:txBody>
          <a:bodyPr>
            <a:normAutofit fontScale="88929" lnSpcReduction="20000"/>
          </a:bodyPr>
          <a:lstStyle/>
          <a:p>
            <a:endParaRPr lang="en-US" dirty="0"/>
          </a:p>
          <a:p>
            <a:r>
              <a:rPr lang="en-US" b="1" dirty="0"/>
              <a:t>Physiological factors </a:t>
            </a:r>
            <a:r>
              <a:rPr lang="en-US" dirty="0"/>
              <a:t>like starvation, liver diseases, cardiovascular problems, these depress microsomal enzyme systems.</a:t>
            </a:r>
          </a:p>
          <a:p>
            <a:r>
              <a:rPr lang="en-US" b="1" dirty="0"/>
              <a:t>Age</a:t>
            </a:r>
            <a:r>
              <a:rPr lang="en-US" dirty="0"/>
              <a:t> people with extreme ages have decreased metabolism</a:t>
            </a:r>
          </a:p>
          <a:p>
            <a:r>
              <a:rPr lang="en-US" b="1" dirty="0"/>
              <a:t>Genetic predisposition</a:t>
            </a:r>
            <a:r>
              <a:rPr lang="en-US" dirty="0"/>
              <a:t> genetic differences in the rate of metabolism of some drugs exist.</a:t>
            </a:r>
          </a:p>
          <a:p>
            <a:r>
              <a:rPr lang="en-US" b="1" dirty="0"/>
              <a:t>Prior administration of the particular drugs or other drugs </a:t>
            </a:r>
            <a:r>
              <a:rPr lang="en-US" dirty="0"/>
              <a:t>e.g. repeated administration of a particular drug may cause induction or inhibition</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3038791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0" name="Title 1"/>
          <p:cNvSpPr>
            <a:spLocks noGrp="1"/>
          </p:cNvSpPr>
          <p:nvPr>
            <p:ph type="title"/>
          </p:nvPr>
        </p:nvSpPr>
        <p:spPr/>
        <p:txBody>
          <a:bodyPr/>
          <a:lstStyle/>
          <a:p>
            <a:r>
              <a:rPr lang="en-US" b="1" dirty="0"/>
              <a:t>Enzyme induction or inhibition</a:t>
            </a:r>
          </a:p>
        </p:txBody>
      </p:sp>
      <p:sp>
        <p:nvSpPr>
          <p:cNvPr id="1048681" name="Content Placeholder 2"/>
          <p:cNvSpPr>
            <a:spLocks noGrp="1"/>
          </p:cNvSpPr>
          <p:nvPr>
            <p:ph idx="1"/>
          </p:nvPr>
        </p:nvSpPr>
        <p:spPr/>
        <p:txBody>
          <a:bodyPr>
            <a:normAutofit fontScale="92500" lnSpcReduction="20000"/>
          </a:bodyPr>
          <a:lstStyle/>
          <a:p>
            <a:r>
              <a:rPr lang="en-US" dirty="0"/>
              <a:t> enzyme induction this is a situation whereby the re is an increase in amount and activity of the liver microsomal enzymes usually due to exposure to certain substances such as drugs and endogenous substances.</a:t>
            </a:r>
          </a:p>
          <a:p>
            <a:r>
              <a:rPr lang="en-US" dirty="0"/>
              <a:t>A drug may induce its own metabolism</a:t>
            </a:r>
          </a:p>
          <a:p>
            <a:pPr marL="0" indent="0">
              <a:buNone/>
            </a:pPr>
            <a:r>
              <a:rPr lang="en-US" b="1" dirty="0"/>
              <a:t> pharmacological Importance of enzyme induction</a:t>
            </a:r>
          </a:p>
          <a:p>
            <a:pPr marL="514350" indent="-514350">
              <a:buFont typeface="+mj-lt"/>
              <a:buAutoNum type="arabicPeriod"/>
            </a:pPr>
            <a:r>
              <a:rPr lang="en-US" dirty="0"/>
              <a:t>Drug interaction may occur.</a:t>
            </a:r>
          </a:p>
          <a:p>
            <a:pPr marL="514350" indent="-514350">
              <a:buFont typeface="+mj-lt"/>
              <a:buAutoNum type="arabicPeriod"/>
            </a:pPr>
            <a:r>
              <a:rPr lang="en-US" dirty="0"/>
              <a:t>Disease may result .</a:t>
            </a:r>
          </a:p>
          <a:p>
            <a:pPr marL="514350" indent="-514350">
              <a:buFont typeface="+mj-lt"/>
              <a:buAutoNum type="arabicPeriod"/>
            </a:pPr>
            <a:r>
              <a:rPr lang="en-US" dirty="0"/>
              <a:t>Tolerance (metabolic) to the drug.</a:t>
            </a:r>
          </a:p>
        </p:txBody>
      </p:sp>
    </p:spTree>
    <p:extLst>
      <p:ext uri="{BB962C8B-B14F-4D97-AF65-F5344CB8AC3E}">
        <p14:creationId xmlns:p14="http://schemas.microsoft.com/office/powerpoint/2010/main" val="2610413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2" name="Title 1"/>
          <p:cNvSpPr>
            <a:spLocks noGrp="1"/>
          </p:cNvSpPr>
          <p:nvPr>
            <p:ph type="title"/>
          </p:nvPr>
        </p:nvSpPr>
        <p:spPr/>
        <p:txBody>
          <a:bodyPr/>
          <a:lstStyle/>
          <a:p>
            <a:r>
              <a:rPr lang="en-US" dirty="0"/>
              <a:t> conti.</a:t>
            </a:r>
          </a:p>
        </p:txBody>
      </p:sp>
      <p:sp>
        <p:nvSpPr>
          <p:cNvPr id="1048683" name="Content Placeholder 2"/>
          <p:cNvSpPr>
            <a:spLocks noGrp="1"/>
          </p:cNvSpPr>
          <p:nvPr>
            <p:ph idx="1"/>
          </p:nvPr>
        </p:nvSpPr>
        <p:spPr/>
        <p:txBody>
          <a:bodyPr>
            <a:normAutofit fontScale="92500" lnSpcReduction="10000"/>
          </a:bodyPr>
          <a:lstStyle/>
          <a:p>
            <a:r>
              <a:rPr lang="en-US" b="1" dirty="0"/>
              <a:t>Enzyme inhibition</a:t>
            </a:r>
            <a:r>
              <a:rPr lang="en-US" dirty="0"/>
              <a:t> this refers to decrease synthesis and activity of liver microsomal enzymes.it results in reduced metabolism  of other drugs/inhibiting drug and endogenous substance.</a:t>
            </a:r>
          </a:p>
          <a:p>
            <a:r>
              <a:rPr lang="en-US" dirty="0"/>
              <a:t>General enzyme inhibition(beyond  liver enzymes  )has  a greater pharmacological importance utility than enzyme induction.</a:t>
            </a:r>
          </a:p>
          <a:p>
            <a:r>
              <a:rPr lang="en-US" dirty="0"/>
              <a:t>Examples of drugs that inhibit enzymes include </a:t>
            </a:r>
            <a:r>
              <a:rPr lang="en-US" b="1" dirty="0"/>
              <a:t>chloramphenicol </a:t>
            </a:r>
            <a:r>
              <a:rPr lang="en-US" dirty="0"/>
              <a:t>and </a:t>
            </a:r>
            <a:r>
              <a:rPr lang="en-US" b="1" dirty="0"/>
              <a:t>cimetidine</a:t>
            </a:r>
            <a:r>
              <a:rPr lang="en-US" dirty="0"/>
              <a:t>.</a:t>
            </a:r>
          </a:p>
        </p:txBody>
      </p:sp>
    </p:spTree>
    <p:extLst>
      <p:ext uri="{BB962C8B-B14F-4D97-AF65-F5344CB8AC3E}">
        <p14:creationId xmlns:p14="http://schemas.microsoft.com/office/powerpoint/2010/main" val="24938574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4" name="Title 1"/>
          <p:cNvSpPr>
            <a:spLocks noGrp="1"/>
          </p:cNvSpPr>
          <p:nvPr>
            <p:ph type="title"/>
          </p:nvPr>
        </p:nvSpPr>
        <p:spPr/>
        <p:txBody>
          <a:bodyPr/>
          <a:lstStyle/>
          <a:p>
            <a:r>
              <a:rPr lang="en-US" dirty="0"/>
              <a:t>excretion</a:t>
            </a:r>
          </a:p>
        </p:txBody>
      </p:sp>
      <p:sp>
        <p:nvSpPr>
          <p:cNvPr id="1048685" name="Content Placeholder 2"/>
          <p:cNvSpPr>
            <a:spLocks noGrp="1"/>
          </p:cNvSpPr>
          <p:nvPr>
            <p:ph idx="1"/>
          </p:nvPr>
        </p:nvSpPr>
        <p:spPr/>
        <p:txBody>
          <a:bodyPr>
            <a:normAutofit fontScale="71071" lnSpcReduction="20000"/>
          </a:bodyPr>
          <a:lstStyle/>
          <a:p>
            <a:pPr marL="0" indent="0">
              <a:buNone/>
            </a:pPr>
            <a:r>
              <a:rPr lang="en-US" b="1" dirty="0"/>
              <a:t>iv) Excretion: </a:t>
            </a:r>
            <a:r>
              <a:rPr lang="en-US" dirty="0"/>
              <a:t> this the process by which drugs and pharmacologically active or inactive metabolites are eliminated from he body primarily through the </a:t>
            </a:r>
            <a:r>
              <a:rPr lang="en-US" b="1" dirty="0"/>
              <a:t>Kidneys. </a:t>
            </a:r>
          </a:p>
          <a:p>
            <a:pPr marL="0" indent="0">
              <a:buNone/>
            </a:pPr>
            <a:r>
              <a:rPr lang="en-US" b="1" dirty="0"/>
              <a:t>Net</a:t>
            </a:r>
            <a:r>
              <a:rPr lang="en-US" dirty="0"/>
              <a:t> renal excretion of a drug is as a result of  3 processes</a:t>
            </a:r>
          </a:p>
          <a:p>
            <a:pPr marL="514350" indent="-514350">
              <a:buFont typeface="+mj-lt"/>
              <a:buAutoNum type="arabicPeriod"/>
            </a:pPr>
            <a:r>
              <a:rPr lang="en-US" dirty="0"/>
              <a:t> </a:t>
            </a:r>
            <a:r>
              <a:rPr lang="en-US" b="1" dirty="0"/>
              <a:t>filtration (passive glomerular filtration)</a:t>
            </a:r>
          </a:p>
          <a:p>
            <a:pPr marL="514350" indent="-514350">
              <a:buFont typeface="+mj-lt"/>
              <a:buAutoNum type="arabicPeriod"/>
            </a:pPr>
            <a:r>
              <a:rPr lang="en-US" b="1" dirty="0"/>
              <a:t> re-absorption,</a:t>
            </a:r>
          </a:p>
          <a:p>
            <a:pPr marL="514350" indent="-514350">
              <a:buFont typeface="+mj-lt"/>
              <a:buAutoNum type="arabicPeriod"/>
            </a:pPr>
            <a:r>
              <a:rPr lang="en-US" b="1" dirty="0"/>
              <a:t>active tubular secretion.</a:t>
            </a:r>
          </a:p>
          <a:p>
            <a:pPr marL="0" indent="0">
              <a:buNone/>
            </a:pPr>
            <a:r>
              <a:rPr lang="en-US" dirty="0"/>
              <a:t>other routes through which drugs are eliminated include</a:t>
            </a:r>
          </a:p>
          <a:p>
            <a:pPr marL="0" indent="0">
              <a:buNone/>
            </a:pPr>
            <a:r>
              <a:rPr lang="en-US" dirty="0"/>
              <a:t> </a:t>
            </a:r>
            <a:r>
              <a:rPr lang="en-US" b="1" dirty="0"/>
              <a:t>intestines or biliary excretion e.g. </a:t>
            </a:r>
            <a:r>
              <a:rPr lang="en-US" dirty="0"/>
              <a:t>neomycin</a:t>
            </a:r>
          </a:p>
          <a:p>
            <a:pPr marL="0" indent="0">
              <a:buNone/>
            </a:pPr>
            <a:r>
              <a:rPr lang="en-US" b="1" dirty="0"/>
              <a:t>Pulmonary elimination e.g. </a:t>
            </a:r>
            <a:r>
              <a:rPr lang="en-US" dirty="0"/>
              <a:t>volatile liquids (general anaesthetics</a:t>
            </a:r>
            <a:r>
              <a:rPr lang="en-US" b="1" dirty="0"/>
              <a:t>)</a:t>
            </a:r>
          </a:p>
          <a:p>
            <a:pPr marL="0" indent="0">
              <a:buNone/>
            </a:pPr>
            <a:r>
              <a:rPr lang="en-US" b="1" dirty="0"/>
              <a:t>Sweat and saliva elimination </a:t>
            </a:r>
            <a:r>
              <a:rPr lang="en-US" dirty="0"/>
              <a:t>e.g. thiazides.</a:t>
            </a:r>
          </a:p>
          <a:p>
            <a:pPr marL="0" indent="0">
              <a:buNone/>
            </a:pPr>
            <a:r>
              <a:rPr lang="en-US" b="1" dirty="0"/>
              <a:t>Breast milk elimination </a:t>
            </a:r>
            <a:r>
              <a:rPr lang="en-US" dirty="0"/>
              <a:t>e.g. narcotics.</a:t>
            </a:r>
            <a:endParaRPr lang="en-US" b="1" dirty="0"/>
          </a:p>
          <a:p>
            <a:pPr marL="0" indent="0">
              <a:buNone/>
            </a:pPr>
            <a:endParaRPr lang="en-US" b="1" dirty="0"/>
          </a:p>
        </p:txBody>
      </p:sp>
    </p:spTree>
    <p:extLst>
      <p:ext uri="{BB962C8B-B14F-4D97-AF65-F5344CB8AC3E}">
        <p14:creationId xmlns:p14="http://schemas.microsoft.com/office/powerpoint/2010/main" val="2924663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pPr algn="just"/>
            <a:r>
              <a:rPr lang="en-US" dirty="0"/>
              <a:t>                 </a:t>
            </a:r>
            <a:r>
              <a:rPr lang="en-US" dirty="0">
                <a:latin typeface="Times New Roman" panose="02020603050405020304" pitchFamily="18" charset="0"/>
                <a:cs typeface="Times New Roman" panose="02020603050405020304" pitchFamily="18" charset="0"/>
              </a:rPr>
              <a:t>Terminology</a:t>
            </a:r>
          </a:p>
        </p:txBody>
      </p:sp>
      <p:sp>
        <p:nvSpPr>
          <p:cNvPr id="1048610" name="Content Placeholder 2"/>
          <p:cNvSpPr>
            <a:spLocks noGrp="1"/>
          </p:cNvSpPr>
          <p:nvPr>
            <p:ph idx="1"/>
          </p:nvPr>
        </p:nvSpPr>
        <p:spPr/>
        <p:txBody>
          <a:bodyPr>
            <a:normAutofit fontScale="85000" lnSpcReduction="10000"/>
          </a:bodyPr>
          <a:lstStyle/>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Pharmacognosy: </a:t>
            </a:r>
            <a:r>
              <a:rPr lang="en-US" dirty="0">
                <a:latin typeface="Times New Roman" panose="02020603050405020304" pitchFamily="18" charset="0"/>
                <a:cs typeface="Times New Roman" panose="02020603050405020304" pitchFamily="18" charset="0"/>
              </a:rPr>
              <a:t>the study of drugs that come from natural sources e.g. plants, animals and minerals as well as search for new drugs from natural sources.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Pharmacokinetics :</a:t>
            </a:r>
            <a:r>
              <a:rPr lang="en-US" dirty="0">
                <a:latin typeface="Times New Roman" panose="02020603050405020304" pitchFamily="18" charset="0"/>
                <a:cs typeface="Times New Roman" panose="02020603050405020304" pitchFamily="18" charset="0"/>
              </a:rPr>
              <a:t>this is the study of the body acts on the drugs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characterized by absorption, distribution, metabolism(biotransformation)and excretion/elimination. It can 	further be described as how the body handles a drug from site of administration to the site of action and elimination.</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  Pharmacodynamics/mechanism of action: </a:t>
            </a:r>
            <a:r>
              <a:rPr lang="en-US" dirty="0">
                <a:latin typeface="Times New Roman" panose="02020603050405020304" pitchFamily="18" charset="0"/>
                <a:cs typeface="Times New Roman" panose="02020603050405020304" pitchFamily="18" charset="0"/>
              </a:rPr>
              <a:t>the study of how drugs act on the body.</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5307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6" name="Title 1"/>
          <p:cNvSpPr>
            <a:spLocks noGrp="1"/>
          </p:cNvSpPr>
          <p:nvPr>
            <p:ph type="title"/>
          </p:nvPr>
        </p:nvSpPr>
        <p:spPr/>
        <p:txBody>
          <a:bodyPr>
            <a:normAutofit fontScale="90000"/>
          </a:bodyPr>
          <a:lstStyle/>
          <a:p>
            <a:r>
              <a:rPr lang="en-US" dirty="0"/>
              <a:t>Pharmacodynamics/mechanism of action</a:t>
            </a:r>
          </a:p>
        </p:txBody>
      </p:sp>
      <p:sp>
        <p:nvSpPr>
          <p:cNvPr id="1048687" name="Content Placeholder 2"/>
          <p:cNvSpPr>
            <a:spLocks noGrp="1"/>
          </p:cNvSpPr>
          <p:nvPr>
            <p:ph idx="1"/>
          </p:nvPr>
        </p:nvSpPr>
        <p:spPr/>
        <p:txBody>
          <a:bodyPr>
            <a:normAutofit fontScale="71071" lnSpcReduction="20000"/>
          </a:bodyPr>
          <a:lstStyle/>
          <a:p>
            <a:pPr marL="0" lvl="0" indent="0">
              <a:buNone/>
            </a:pPr>
            <a:r>
              <a:rPr lang="en-US" dirty="0"/>
              <a:t>The study of how drugs act on the body. It is the chemical changes or effects that a drug has on body cell and tissues.</a:t>
            </a:r>
            <a:r>
              <a:rPr lang="en-US" dirty="0">
                <a:solidFill>
                  <a:prstClr val="black"/>
                </a:solidFill>
              </a:rPr>
              <a:t> </a:t>
            </a:r>
            <a:endParaRPr lang="en-US" dirty="0"/>
          </a:p>
          <a:p>
            <a:r>
              <a:rPr lang="en-US" b="1" dirty="0"/>
              <a:t>Drug action</a:t>
            </a:r>
            <a:r>
              <a:rPr lang="en-US" dirty="0"/>
              <a:t>: the cellular process involved in the drug and cell interaction.</a:t>
            </a:r>
          </a:p>
          <a:p>
            <a:r>
              <a:rPr lang="en-US" b="1" dirty="0"/>
              <a:t>Drug effects</a:t>
            </a:r>
            <a:r>
              <a:rPr lang="en-US" dirty="0"/>
              <a:t>: the physiology reaction of the body to the drug.</a:t>
            </a:r>
          </a:p>
          <a:p>
            <a:pPr marL="0" indent="0">
              <a:buNone/>
            </a:pPr>
            <a:r>
              <a:rPr lang="en-US" dirty="0"/>
              <a:t>The common drug molecules  (targets) on which drugs bind to produce therapeutic effects include </a:t>
            </a:r>
            <a:r>
              <a:rPr lang="en-US" b="1" dirty="0"/>
              <a:t>enzymes, carrier molecules, ion channels, and receptors.</a:t>
            </a:r>
            <a:endParaRPr lang="en-US" dirty="0"/>
          </a:p>
          <a:p>
            <a:r>
              <a:rPr lang="en-US" b="1" dirty="0"/>
              <a:t>The receptor : </a:t>
            </a:r>
            <a:r>
              <a:rPr lang="en-US" dirty="0"/>
              <a:t>these are proteins  that are found within or on the surface of cells</a:t>
            </a:r>
          </a:p>
          <a:p>
            <a:pPr marL="0" indent="0">
              <a:buNone/>
            </a:pPr>
            <a:r>
              <a:rPr lang="en-US" dirty="0"/>
              <a:t>Two terms related to  receptors are </a:t>
            </a:r>
            <a:r>
              <a:rPr lang="en-US" b="1" dirty="0"/>
              <a:t>affinity and efficacy.</a:t>
            </a:r>
          </a:p>
          <a:p>
            <a:r>
              <a:rPr lang="en-US" b="1" dirty="0"/>
              <a:t>Efficacy </a:t>
            </a:r>
            <a:r>
              <a:rPr lang="en-US" dirty="0"/>
              <a:t>the tendency of a drug to activate the receptor once bound.</a:t>
            </a:r>
          </a:p>
          <a:p>
            <a:r>
              <a:rPr lang="en-US" b="1" dirty="0"/>
              <a:t>Affinity </a:t>
            </a:r>
            <a:r>
              <a:rPr lang="en-US" dirty="0"/>
              <a:t>the tendency of a drug to bind to the receptor.</a:t>
            </a:r>
            <a:endParaRPr lang="en-US" b="1" dirty="0"/>
          </a:p>
        </p:txBody>
      </p:sp>
    </p:spTree>
    <p:extLst>
      <p:ext uri="{BB962C8B-B14F-4D97-AF65-F5344CB8AC3E}">
        <p14:creationId xmlns:p14="http://schemas.microsoft.com/office/powerpoint/2010/main" val="41386183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8" name="Title 1"/>
          <p:cNvSpPr>
            <a:spLocks noGrp="1"/>
          </p:cNvSpPr>
          <p:nvPr>
            <p:ph type="title"/>
          </p:nvPr>
        </p:nvSpPr>
        <p:spPr/>
        <p:txBody>
          <a:bodyPr/>
          <a:lstStyle/>
          <a:p>
            <a:r>
              <a:rPr lang="en-US" dirty="0"/>
              <a:t>                  </a:t>
            </a:r>
            <a:r>
              <a:rPr lang="en-US" b="1" dirty="0"/>
              <a:t>Drug interactions</a:t>
            </a:r>
          </a:p>
        </p:txBody>
      </p:sp>
      <p:sp>
        <p:nvSpPr>
          <p:cNvPr id="1048689" name="Content Placeholder 2"/>
          <p:cNvSpPr>
            <a:spLocks noGrp="1"/>
          </p:cNvSpPr>
          <p:nvPr>
            <p:ph idx="1"/>
          </p:nvPr>
        </p:nvSpPr>
        <p:spPr/>
        <p:txBody>
          <a:bodyPr>
            <a:normAutofit fontScale="77857" lnSpcReduction="10000"/>
          </a:bodyPr>
          <a:lstStyle/>
          <a:p>
            <a:pPr marL="0" indent="0">
              <a:buNone/>
            </a:pPr>
            <a:endParaRPr lang="en-US" dirty="0"/>
          </a:p>
          <a:p>
            <a:pPr marL="0" indent="0">
              <a:buNone/>
            </a:pPr>
            <a:r>
              <a:rPr lang="en-US" b="1" dirty="0"/>
              <a:t>Harmful interactions- </a:t>
            </a:r>
            <a:endParaRPr lang="en-US" dirty="0"/>
          </a:p>
          <a:p>
            <a:pPr marL="0" indent="0">
              <a:buNone/>
            </a:pPr>
            <a:r>
              <a:rPr lang="en-US" dirty="0"/>
              <a:t>-Oral contraceptives and anti TB drugs – contraceptive failure.</a:t>
            </a:r>
          </a:p>
          <a:p>
            <a:pPr marL="0" indent="0">
              <a:buNone/>
            </a:pPr>
            <a:r>
              <a:rPr lang="en-US" dirty="0"/>
              <a:t>-Tetracycline and antacids – cimetidine renders tetracycline ineffective.</a:t>
            </a:r>
          </a:p>
          <a:p>
            <a:pPr marL="0" indent="0">
              <a:buNone/>
            </a:pPr>
            <a:r>
              <a:rPr lang="en-US" dirty="0"/>
              <a:t>-Anticoagulants warfarin and aspirin – may result to bleeding.</a:t>
            </a:r>
            <a:endParaRPr lang="en-US" b="1" dirty="0"/>
          </a:p>
          <a:p>
            <a:pPr marL="0" indent="0">
              <a:buNone/>
            </a:pPr>
            <a:r>
              <a:rPr lang="en-US" b="1" dirty="0"/>
              <a:t>Beneficial drug interactions-</a:t>
            </a:r>
          </a:p>
          <a:p>
            <a:pPr marL="0" indent="0">
              <a:buNone/>
            </a:pPr>
            <a:r>
              <a:rPr lang="en-US" dirty="0"/>
              <a:t>-Amino glycoside &amp; penicillin's achieve </a:t>
            </a:r>
            <a:r>
              <a:rPr lang="en-US" b="1" dirty="0"/>
              <a:t>synergic</a:t>
            </a:r>
            <a:r>
              <a:rPr lang="en-US" dirty="0"/>
              <a:t> antimicrobial effects</a:t>
            </a:r>
          </a:p>
          <a:p>
            <a:pPr marL="0" indent="0">
              <a:buNone/>
            </a:pPr>
            <a:r>
              <a:rPr lang="en-US" dirty="0"/>
              <a:t> -probenecid plus penicillin prolong action of penicillin..</a:t>
            </a:r>
          </a:p>
          <a:p>
            <a:pPr marL="0" indent="0">
              <a:buNone/>
            </a:pPr>
            <a:r>
              <a:rPr lang="en-US" dirty="0"/>
              <a:t>-Morphine poisoning-naloxone is used as an antidote.</a:t>
            </a:r>
          </a:p>
          <a:p>
            <a:pPr marL="0" indent="0">
              <a:buNone/>
            </a:pPr>
            <a:endParaRPr lang="en-US" dirty="0"/>
          </a:p>
        </p:txBody>
      </p:sp>
    </p:spTree>
    <p:extLst>
      <p:ext uri="{BB962C8B-B14F-4D97-AF65-F5344CB8AC3E}">
        <p14:creationId xmlns:p14="http://schemas.microsoft.com/office/powerpoint/2010/main" val="1382452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0" name="Title 1"/>
          <p:cNvSpPr>
            <a:spLocks noGrp="1"/>
          </p:cNvSpPr>
          <p:nvPr>
            <p:ph type="title"/>
          </p:nvPr>
        </p:nvSpPr>
        <p:spPr/>
        <p:txBody>
          <a:bodyPr/>
          <a:lstStyle/>
          <a:p>
            <a:r>
              <a:rPr lang="en-US" dirty="0"/>
              <a:t>Conti.</a:t>
            </a:r>
          </a:p>
        </p:txBody>
      </p:sp>
      <p:sp>
        <p:nvSpPr>
          <p:cNvPr id="1048691" name="Content Placeholder 2"/>
          <p:cNvSpPr>
            <a:spLocks noGrp="1"/>
          </p:cNvSpPr>
          <p:nvPr>
            <p:ph idx="1"/>
          </p:nvPr>
        </p:nvSpPr>
        <p:spPr/>
        <p:txBody>
          <a:bodyPr>
            <a:normAutofit fontScale="92500" lnSpcReduction="20000"/>
          </a:bodyPr>
          <a:lstStyle/>
          <a:p>
            <a:pPr marL="0" indent="0">
              <a:buNone/>
            </a:pPr>
            <a:r>
              <a:rPr lang="en-US" sz="4000" b="1" dirty="0"/>
              <a:t>Synergism</a:t>
            </a:r>
          </a:p>
          <a:p>
            <a:pPr marL="0" indent="0">
              <a:buNone/>
            </a:pPr>
            <a:r>
              <a:rPr lang="en-US" dirty="0"/>
              <a:t>This can either be</a:t>
            </a:r>
          </a:p>
          <a:p>
            <a:pPr marL="0" indent="0">
              <a:buNone/>
            </a:pPr>
            <a:r>
              <a:rPr lang="en-US" b="1" dirty="0"/>
              <a:t> summation- </a:t>
            </a:r>
            <a:r>
              <a:rPr lang="en-US" dirty="0"/>
              <a:t>this occurs when the effect of two drugs having the same action are additive e.g. beta blockers plus thiazide diuretics have an additive anti hypertensive effects.</a:t>
            </a:r>
          </a:p>
          <a:p>
            <a:pPr marL="0" indent="0">
              <a:buNone/>
            </a:pPr>
            <a:r>
              <a:rPr lang="en-US" b="1" dirty="0"/>
              <a:t>Potentiating- </a:t>
            </a:r>
            <a:r>
              <a:rPr lang="en-US" dirty="0"/>
              <a:t>this means to make more powerful, occurs when the action of one drug increases the action of another. e.g trimethoprim plus sulfamethoxazole.</a:t>
            </a:r>
            <a:endParaRPr lang="en-US" b="1" dirty="0"/>
          </a:p>
        </p:txBody>
      </p:sp>
    </p:spTree>
    <p:extLst>
      <p:ext uri="{BB962C8B-B14F-4D97-AF65-F5344CB8AC3E}">
        <p14:creationId xmlns:p14="http://schemas.microsoft.com/office/powerpoint/2010/main" val="16740914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2" name="Title 1"/>
          <p:cNvSpPr>
            <a:spLocks noGrp="1"/>
          </p:cNvSpPr>
          <p:nvPr>
            <p:ph type="title"/>
          </p:nvPr>
        </p:nvSpPr>
        <p:spPr/>
        <p:txBody>
          <a:bodyPr/>
          <a:lstStyle/>
          <a:p>
            <a:r>
              <a:rPr lang="en-US" b="1" dirty="0"/>
              <a:t>antagonism</a:t>
            </a:r>
          </a:p>
        </p:txBody>
      </p:sp>
      <p:sp>
        <p:nvSpPr>
          <p:cNvPr id="1048693" name="Content Placeholder 2"/>
          <p:cNvSpPr>
            <a:spLocks noGrp="1"/>
          </p:cNvSpPr>
          <p:nvPr>
            <p:ph idx="1"/>
          </p:nvPr>
        </p:nvSpPr>
        <p:spPr/>
        <p:txBody>
          <a:bodyPr>
            <a:normAutofit fontScale="88929" lnSpcReduction="10000"/>
          </a:bodyPr>
          <a:lstStyle/>
          <a:p>
            <a:pPr lvl="0"/>
            <a:r>
              <a:rPr lang="en-US" b="1" dirty="0">
                <a:solidFill>
                  <a:prstClr val="black"/>
                </a:solidFill>
              </a:rPr>
              <a:t>Agonist</a:t>
            </a:r>
            <a:r>
              <a:rPr lang="en-US" dirty="0">
                <a:solidFill>
                  <a:prstClr val="black"/>
                </a:solidFill>
              </a:rPr>
              <a:t>- drug binds to a receptor there is a response.</a:t>
            </a:r>
          </a:p>
          <a:p>
            <a:pPr lvl="0"/>
            <a:r>
              <a:rPr lang="en-US" b="1" dirty="0">
                <a:solidFill>
                  <a:prstClr val="black"/>
                </a:solidFill>
              </a:rPr>
              <a:t>Antagonist</a:t>
            </a:r>
            <a:r>
              <a:rPr lang="en-US" dirty="0">
                <a:solidFill>
                  <a:prstClr val="black"/>
                </a:solidFill>
              </a:rPr>
              <a:t>-drug binds to a receptor-no response, prevents binding of agonist(alpha </a:t>
            </a:r>
            <a:r>
              <a:rPr lang="en-US" i="1" dirty="0">
                <a:solidFill>
                  <a:prstClr val="black"/>
                </a:solidFill>
              </a:rPr>
              <a:t>and</a:t>
            </a:r>
            <a:r>
              <a:rPr lang="en-US" dirty="0">
                <a:solidFill>
                  <a:prstClr val="black"/>
                </a:solidFill>
              </a:rPr>
              <a:t> beta blockers)</a:t>
            </a:r>
          </a:p>
          <a:p>
            <a:pPr lvl="0"/>
            <a:r>
              <a:rPr lang="en-US" b="1" dirty="0">
                <a:solidFill>
                  <a:prstClr val="black"/>
                </a:solidFill>
              </a:rPr>
              <a:t>Partial agonist-a </a:t>
            </a:r>
            <a:r>
              <a:rPr lang="en-US" dirty="0">
                <a:solidFill>
                  <a:prstClr val="black"/>
                </a:solidFill>
              </a:rPr>
              <a:t>drug that is able to both stimulate and block at receptor.</a:t>
            </a:r>
          </a:p>
          <a:p>
            <a:pPr lvl="0"/>
            <a:r>
              <a:rPr lang="en-US" b="1" dirty="0">
                <a:solidFill>
                  <a:prstClr val="black"/>
                </a:solidFill>
              </a:rPr>
              <a:t>Antagonism-</a:t>
            </a:r>
            <a:r>
              <a:rPr lang="en-US" dirty="0">
                <a:solidFill>
                  <a:prstClr val="black"/>
                </a:solidFill>
              </a:rPr>
              <a:t> occurs when two or more drugs oppose the action of one another producing opposite pharmacodynamic effects e.g.</a:t>
            </a:r>
          </a:p>
          <a:p>
            <a:pPr marL="0" lvl="0" indent="0">
              <a:buNone/>
            </a:pPr>
            <a:r>
              <a:rPr lang="en-US" dirty="0">
                <a:solidFill>
                  <a:prstClr val="black"/>
                </a:solidFill>
              </a:rPr>
              <a:t>Antacids and tetracycline form a complex which is excreted in feaces chemical antagonism.</a:t>
            </a:r>
          </a:p>
          <a:p>
            <a:endParaRPr lang="en-US" dirty="0"/>
          </a:p>
        </p:txBody>
      </p:sp>
    </p:spTree>
    <p:extLst>
      <p:ext uri="{BB962C8B-B14F-4D97-AF65-F5344CB8AC3E}">
        <p14:creationId xmlns:p14="http://schemas.microsoft.com/office/powerpoint/2010/main" val="38125620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Title 1"/>
          <p:cNvSpPr>
            <a:spLocks noGrp="1"/>
          </p:cNvSpPr>
          <p:nvPr>
            <p:ph type="title"/>
          </p:nvPr>
        </p:nvSpPr>
        <p:spPr/>
        <p:txBody>
          <a:bodyPr>
            <a:normAutofit fontScale="90000"/>
          </a:bodyPr>
          <a:lstStyle/>
          <a:p>
            <a:r>
              <a:rPr lang="en-US" dirty="0"/>
              <a:t>              </a:t>
            </a:r>
            <a:r>
              <a:rPr lang="en-US" b="1" dirty="0"/>
              <a:t>Administration of medication</a:t>
            </a:r>
          </a:p>
        </p:txBody>
      </p:sp>
      <p:sp>
        <p:nvSpPr>
          <p:cNvPr id="1048695" name="Content Placeholder 2"/>
          <p:cNvSpPr>
            <a:spLocks noGrp="1"/>
          </p:cNvSpPr>
          <p:nvPr>
            <p:ph idx="1"/>
          </p:nvPr>
        </p:nvSpPr>
        <p:spPr/>
        <p:txBody>
          <a:bodyPr>
            <a:normAutofit fontScale="85000" lnSpcReduction="20000"/>
          </a:bodyPr>
          <a:lstStyle/>
          <a:p>
            <a:r>
              <a:rPr lang="en-US" dirty="0"/>
              <a:t>Administration of medication involves all the activities related to safe drug use which are the </a:t>
            </a:r>
            <a:r>
              <a:rPr lang="en-US" b="1" dirty="0"/>
              <a:t>nursing responsibilities</a:t>
            </a:r>
            <a:r>
              <a:rPr lang="en-US" dirty="0"/>
              <a:t>.</a:t>
            </a:r>
          </a:p>
          <a:p>
            <a:pPr marL="514350" indent="-514350">
              <a:buFont typeface="+mj-lt"/>
              <a:buAutoNum type="arabicPeriod"/>
            </a:pPr>
            <a:r>
              <a:rPr lang="en-US" dirty="0"/>
              <a:t>Assessing  the risk to a client of a new drug order.</a:t>
            </a:r>
          </a:p>
          <a:p>
            <a:pPr marL="514350" indent="-514350">
              <a:buFont typeface="+mj-lt"/>
              <a:buAutoNum type="arabicPeriod"/>
            </a:pPr>
            <a:r>
              <a:rPr lang="en-US" dirty="0"/>
              <a:t>Delivering the drug dose to the proper body tissues.</a:t>
            </a:r>
          </a:p>
          <a:p>
            <a:pPr marL="514350" indent="-514350">
              <a:buFont typeface="+mj-lt"/>
              <a:buAutoNum type="arabicPeriod"/>
            </a:pPr>
            <a:r>
              <a:rPr lang="en-US" dirty="0"/>
              <a:t>Assessing the client’s response to drug therapy.</a:t>
            </a:r>
          </a:p>
          <a:p>
            <a:pPr marL="514350" indent="-514350">
              <a:buFont typeface="+mj-lt"/>
              <a:buAutoNum type="arabicPeriod"/>
            </a:pPr>
            <a:r>
              <a:rPr lang="en-US" dirty="0"/>
              <a:t>Treatment of adverse reactions to drugs.</a:t>
            </a:r>
          </a:p>
          <a:p>
            <a:pPr marL="514350" indent="-514350">
              <a:buFont typeface="+mj-lt"/>
              <a:buAutoNum type="arabicPeriod"/>
            </a:pPr>
            <a:r>
              <a:rPr lang="en-US" dirty="0"/>
              <a:t>Consulting with the doctor about adjusting the prescribed regime. </a:t>
            </a:r>
          </a:p>
          <a:p>
            <a:pPr marL="514350" indent="-514350">
              <a:buFont typeface="+mj-lt"/>
              <a:buAutoNum type="arabicPeriod"/>
            </a:pPr>
            <a:r>
              <a:rPr lang="en-US" dirty="0"/>
              <a:t>Educating the client about proper use of drugs substances.</a:t>
            </a:r>
          </a:p>
        </p:txBody>
      </p:sp>
    </p:spTree>
    <p:extLst>
      <p:ext uri="{BB962C8B-B14F-4D97-AF65-F5344CB8AC3E}">
        <p14:creationId xmlns:p14="http://schemas.microsoft.com/office/powerpoint/2010/main" val="5461826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Title 1"/>
          <p:cNvSpPr>
            <a:spLocks noGrp="1"/>
          </p:cNvSpPr>
          <p:nvPr>
            <p:ph type="title"/>
          </p:nvPr>
        </p:nvSpPr>
        <p:spPr/>
        <p:txBody>
          <a:bodyPr>
            <a:normAutofit fontScale="90000"/>
          </a:bodyPr>
          <a:lstStyle/>
          <a:p>
            <a:r>
              <a:rPr lang="en-US" dirty="0"/>
              <a:t>        </a:t>
            </a:r>
            <a:r>
              <a:rPr lang="en-US" b="1" dirty="0"/>
              <a:t>Principles of drug administration</a:t>
            </a:r>
          </a:p>
        </p:txBody>
      </p:sp>
      <p:sp>
        <p:nvSpPr>
          <p:cNvPr id="1048697" name="Content Placeholder 2"/>
          <p:cNvSpPr>
            <a:spLocks noGrp="1"/>
          </p:cNvSpPr>
          <p:nvPr>
            <p:ph idx="1"/>
          </p:nvPr>
        </p:nvSpPr>
        <p:spPr/>
        <p:txBody>
          <a:bodyPr>
            <a:normAutofit fontScale="85357" lnSpcReduction="10000"/>
          </a:bodyPr>
          <a:lstStyle/>
          <a:p>
            <a:r>
              <a:rPr lang="en-US" dirty="0"/>
              <a:t> For a Nurse administration of medication is an important responsibility.to avoid errors  a nurse must adhere to the principles of drug administration.</a:t>
            </a:r>
          </a:p>
          <a:p>
            <a:r>
              <a:rPr lang="en-US" dirty="0"/>
              <a:t>To provide safe administration of drugs a nurse should practice  the rights of drug administration. they are</a:t>
            </a:r>
          </a:p>
          <a:p>
            <a:pPr marL="514350" indent="-514350">
              <a:buFont typeface="+mj-lt"/>
              <a:buAutoNum type="arabicPeriod"/>
            </a:pPr>
            <a:r>
              <a:rPr lang="en-US" dirty="0"/>
              <a:t>Right patient.</a:t>
            </a:r>
          </a:p>
          <a:p>
            <a:pPr marL="514350" indent="-514350">
              <a:buFont typeface="+mj-lt"/>
              <a:buAutoNum type="arabicPeriod"/>
            </a:pPr>
            <a:r>
              <a:rPr lang="en-US" dirty="0"/>
              <a:t>Right drug.</a:t>
            </a:r>
          </a:p>
          <a:p>
            <a:pPr marL="514350" indent="-514350">
              <a:buFont typeface="+mj-lt"/>
              <a:buAutoNum type="arabicPeriod"/>
            </a:pPr>
            <a:r>
              <a:rPr lang="en-US" dirty="0"/>
              <a:t>Right dose.</a:t>
            </a:r>
          </a:p>
          <a:p>
            <a:pPr marL="514350" indent="-514350">
              <a:buFont typeface="+mj-lt"/>
              <a:buAutoNum type="arabicPeriod"/>
            </a:pPr>
            <a:r>
              <a:rPr lang="en-US" dirty="0"/>
              <a:t>Right time.</a:t>
            </a:r>
          </a:p>
          <a:p>
            <a:pPr marL="514350" indent="-514350">
              <a:buFont typeface="+mj-lt"/>
              <a:buAutoNum type="arabicPeriod"/>
            </a:pPr>
            <a:r>
              <a:rPr lang="en-US" dirty="0"/>
              <a:t>Right route.</a:t>
            </a:r>
          </a:p>
          <a:p>
            <a:pPr marL="0" indent="0">
              <a:buNone/>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527914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8" name="Title 1"/>
          <p:cNvSpPr>
            <a:spLocks noGrp="1"/>
          </p:cNvSpPr>
          <p:nvPr>
            <p:ph type="title"/>
          </p:nvPr>
        </p:nvSpPr>
        <p:spPr/>
        <p:txBody>
          <a:bodyPr/>
          <a:lstStyle/>
          <a:p>
            <a:r>
              <a:rPr lang="en-US" dirty="0"/>
              <a:t> conti.</a:t>
            </a:r>
          </a:p>
        </p:txBody>
      </p:sp>
      <p:sp>
        <p:nvSpPr>
          <p:cNvPr id="1048699" name="Content Placeholder 2"/>
          <p:cNvSpPr>
            <a:spLocks noGrp="1"/>
          </p:cNvSpPr>
          <p:nvPr>
            <p:ph idx="1"/>
          </p:nvPr>
        </p:nvSpPr>
        <p:spPr>
          <a:xfrm>
            <a:off x="467783" y="1882069"/>
            <a:ext cx="7886700" cy="4351338"/>
          </a:xfrm>
        </p:spPr>
        <p:txBody>
          <a:bodyPr>
            <a:normAutofit fontScale="81786" lnSpcReduction="20000"/>
          </a:bodyPr>
          <a:lstStyle/>
          <a:p>
            <a:pPr marL="0" indent="0">
              <a:buNone/>
            </a:pPr>
            <a:r>
              <a:rPr lang="en-US" dirty="0"/>
              <a:t>Five additional right  are essential in professional nursing practice. they are</a:t>
            </a:r>
          </a:p>
          <a:p>
            <a:pPr marL="514350" indent="-514350">
              <a:buFont typeface="+mj-lt"/>
              <a:buAutoNum type="arabicPeriod"/>
            </a:pPr>
            <a:r>
              <a:rPr lang="en-US" dirty="0"/>
              <a:t>The right assessment e.g. patients ability to swallow, allergies, contraindication, new signs and symptoms that may indicate adverse effects of administration, heart, liver or kidney disorders. </a:t>
            </a:r>
          </a:p>
          <a:p>
            <a:pPr marL="514350" indent="-514350">
              <a:buFont typeface="+mj-lt"/>
              <a:buAutoNum type="arabicPeriod"/>
            </a:pPr>
            <a:r>
              <a:rPr lang="en-US" dirty="0"/>
              <a:t>The right documentation.</a:t>
            </a:r>
          </a:p>
          <a:p>
            <a:pPr marL="514350" indent="-514350">
              <a:buFont typeface="+mj-lt"/>
              <a:buAutoNum type="arabicPeriod"/>
            </a:pPr>
            <a:r>
              <a:rPr lang="en-US" dirty="0"/>
              <a:t>The clients right to information  of name, purpose, action and potential side effects. </a:t>
            </a:r>
          </a:p>
          <a:p>
            <a:pPr marL="514350" indent="-514350">
              <a:buFont typeface="+mj-lt"/>
              <a:buAutoNum type="arabicPeriod"/>
            </a:pPr>
            <a:r>
              <a:rPr lang="en-US" dirty="0"/>
              <a:t>The right evaluation.</a:t>
            </a:r>
          </a:p>
          <a:p>
            <a:pPr marL="514350" indent="-514350">
              <a:buFont typeface="+mj-lt"/>
              <a:buAutoNum type="arabicPeriod"/>
            </a:pPr>
            <a:r>
              <a:rPr lang="en-US" dirty="0"/>
              <a:t>The clients right to refuse medication regardless of the consequences. </a:t>
            </a:r>
          </a:p>
          <a:p>
            <a:pPr marL="0" indent="0">
              <a:buNone/>
            </a:pPr>
            <a:endParaRPr lang="en-US" dirty="0"/>
          </a:p>
        </p:txBody>
      </p:sp>
    </p:spTree>
    <p:extLst>
      <p:ext uri="{BB962C8B-B14F-4D97-AF65-F5344CB8AC3E}">
        <p14:creationId xmlns:p14="http://schemas.microsoft.com/office/powerpoint/2010/main" val="2813248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0" name="Title 1"/>
          <p:cNvSpPr>
            <a:spLocks noGrp="1"/>
          </p:cNvSpPr>
          <p:nvPr>
            <p:ph type="title"/>
          </p:nvPr>
        </p:nvSpPr>
        <p:spPr/>
        <p:txBody>
          <a:bodyPr/>
          <a:lstStyle/>
          <a:p>
            <a:r>
              <a:rPr lang="en-US" dirty="0"/>
              <a:t>Conti.</a:t>
            </a:r>
          </a:p>
        </p:txBody>
      </p:sp>
      <p:sp>
        <p:nvSpPr>
          <p:cNvPr id="1048701" name="Content Placeholder 2"/>
          <p:cNvSpPr>
            <a:spLocks noGrp="1"/>
          </p:cNvSpPr>
          <p:nvPr>
            <p:ph idx="1"/>
          </p:nvPr>
        </p:nvSpPr>
        <p:spPr/>
        <p:txBody>
          <a:bodyPr>
            <a:normAutofit fontScale="85000" lnSpcReduction="20000"/>
          </a:bodyPr>
          <a:lstStyle/>
          <a:p>
            <a:r>
              <a:rPr lang="en-US" sz="4000" b="1" dirty="0"/>
              <a:t>Right client/patient:</a:t>
            </a:r>
          </a:p>
          <a:p>
            <a:pPr marL="0" indent="0">
              <a:buNone/>
            </a:pPr>
            <a:r>
              <a:rPr lang="en-US" dirty="0"/>
              <a:t>-You should make sure that the right client receives the right drug</a:t>
            </a:r>
            <a:r>
              <a:rPr lang="en-US" b="1" dirty="0"/>
              <a:t>.</a:t>
            </a:r>
          </a:p>
          <a:p>
            <a:pPr marL="0" indent="0">
              <a:buNone/>
            </a:pPr>
            <a:r>
              <a:rPr lang="en-US" dirty="0"/>
              <a:t>-You should only give drugs to the person for whom they are prescribed or recommended for.</a:t>
            </a:r>
          </a:p>
          <a:p>
            <a:pPr marL="0" indent="0">
              <a:buNone/>
            </a:pPr>
            <a:r>
              <a:rPr lang="en-US" dirty="0"/>
              <a:t>-If the patient is wearing an identification bracelet, check the clients name on the identification bracelet with the name, hospital  number on the medication card in your hand.</a:t>
            </a:r>
          </a:p>
          <a:p>
            <a:pPr marL="0" indent="0">
              <a:buNone/>
            </a:pPr>
            <a:r>
              <a:rPr lang="en-US" dirty="0"/>
              <a:t>-Alternatively if the patient is conscious and sane simply call out the patients name.</a:t>
            </a:r>
          </a:p>
        </p:txBody>
      </p:sp>
    </p:spTree>
    <p:extLst>
      <p:ext uri="{BB962C8B-B14F-4D97-AF65-F5344CB8AC3E}">
        <p14:creationId xmlns:p14="http://schemas.microsoft.com/office/powerpoint/2010/main" val="41286861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2" name="Title 1"/>
          <p:cNvSpPr>
            <a:spLocks noGrp="1"/>
          </p:cNvSpPr>
          <p:nvPr>
            <p:ph type="title"/>
          </p:nvPr>
        </p:nvSpPr>
        <p:spPr/>
        <p:txBody>
          <a:bodyPr/>
          <a:lstStyle/>
          <a:p>
            <a:r>
              <a:rPr lang="en-US" dirty="0"/>
              <a:t>Conti.</a:t>
            </a:r>
          </a:p>
        </p:txBody>
      </p:sp>
      <p:sp>
        <p:nvSpPr>
          <p:cNvPr id="1048703" name="Content Placeholder 2"/>
          <p:cNvSpPr>
            <a:spLocks noGrp="1"/>
          </p:cNvSpPr>
          <p:nvPr>
            <p:ph idx="1"/>
          </p:nvPr>
        </p:nvSpPr>
        <p:spPr>
          <a:xfrm>
            <a:off x="628650" y="1859492"/>
            <a:ext cx="7886700" cy="4351338"/>
          </a:xfrm>
        </p:spPr>
        <p:txBody>
          <a:bodyPr>
            <a:normAutofit fontScale="56786" lnSpcReduction="20000"/>
          </a:bodyPr>
          <a:lstStyle/>
          <a:p>
            <a:pPr marL="0" indent="0">
              <a:buNone/>
            </a:pPr>
            <a:r>
              <a:rPr lang="en-US" sz="5700" b="1" dirty="0"/>
              <a:t>Right drug</a:t>
            </a:r>
          </a:p>
          <a:p>
            <a:r>
              <a:rPr lang="en-US" dirty="0"/>
              <a:t>You must check and double check the package label , the cardex and the medication card or sheet.</a:t>
            </a:r>
          </a:p>
          <a:p>
            <a:r>
              <a:rPr lang="en-US" dirty="0"/>
              <a:t>The right drug label should be read at list three times;</a:t>
            </a:r>
          </a:p>
          <a:p>
            <a:pPr marL="0" indent="0">
              <a:buNone/>
            </a:pPr>
            <a:r>
              <a:rPr lang="en-US" dirty="0"/>
              <a:t>-before removing the drug from the cupboard.</a:t>
            </a:r>
          </a:p>
          <a:p>
            <a:pPr marL="0" indent="0">
              <a:buNone/>
            </a:pPr>
            <a:r>
              <a:rPr lang="en-US" dirty="0"/>
              <a:t>-Before preparing or measuring the actual prescribed does.</a:t>
            </a:r>
          </a:p>
          <a:p>
            <a:pPr marL="0" indent="0">
              <a:buNone/>
            </a:pPr>
            <a:r>
              <a:rPr lang="en-US" dirty="0"/>
              <a:t>-Before replacing the drug on the shelf just before administering the drug to the client.</a:t>
            </a:r>
          </a:p>
          <a:p>
            <a:r>
              <a:rPr lang="en-US" dirty="0"/>
              <a:t>You must prepare the medication you give yourself and </a:t>
            </a:r>
            <a:r>
              <a:rPr lang="en-US" b="1" dirty="0"/>
              <a:t>DO NOT </a:t>
            </a:r>
            <a:r>
              <a:rPr lang="en-US" dirty="0"/>
              <a:t>giver drugs prepared by someone else.</a:t>
            </a:r>
          </a:p>
          <a:p>
            <a:r>
              <a:rPr lang="en-US" dirty="0"/>
              <a:t>You should recheck the order, label and the medication card if a client questions the medication.</a:t>
            </a:r>
          </a:p>
          <a:p>
            <a:pPr marL="0" indent="0">
              <a:buNone/>
            </a:pPr>
            <a:r>
              <a:rPr lang="en-US" dirty="0"/>
              <a:t>A Mentally alert person will notice a change in medication or mention problems that have arisen from the medication. </a:t>
            </a:r>
          </a:p>
          <a:p>
            <a:pPr marL="0" indent="0">
              <a:buNone/>
            </a:pPr>
            <a:r>
              <a:rPr lang="en-US" dirty="0"/>
              <a:t> </a:t>
            </a:r>
          </a:p>
        </p:txBody>
      </p:sp>
    </p:spTree>
    <p:extLst>
      <p:ext uri="{BB962C8B-B14F-4D97-AF65-F5344CB8AC3E}">
        <p14:creationId xmlns:p14="http://schemas.microsoft.com/office/powerpoint/2010/main" val="898232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4" name="Content Placeholder 2"/>
          <p:cNvSpPr>
            <a:spLocks noGrp="1"/>
          </p:cNvSpPr>
          <p:nvPr>
            <p:ph idx="1"/>
          </p:nvPr>
        </p:nvSpPr>
        <p:spPr/>
        <p:txBody>
          <a:bodyPr>
            <a:normAutofit fontScale="85357" lnSpcReduction="20000"/>
          </a:bodyPr>
          <a:lstStyle/>
          <a:p>
            <a:pPr marL="0" indent="0">
              <a:buNone/>
            </a:pPr>
            <a:r>
              <a:rPr lang="en-US" dirty="0"/>
              <a:t>ensure  that you take the following precaution when administering medicine.</a:t>
            </a:r>
          </a:p>
          <a:p>
            <a:pPr marL="514350" indent="-514350">
              <a:buFont typeface="+mj-lt"/>
              <a:buAutoNum type="arabicPeriod"/>
            </a:pPr>
            <a:r>
              <a:rPr lang="en-US" dirty="0"/>
              <a:t>All doses are best prepared from the original container.</a:t>
            </a:r>
          </a:p>
          <a:p>
            <a:pPr marL="514350" indent="-514350">
              <a:buFont typeface="+mj-lt"/>
              <a:buAutoNum type="arabicPeriod"/>
            </a:pPr>
            <a:r>
              <a:rPr lang="en-US" dirty="0"/>
              <a:t>Medicines should not be prepared in the dark</a:t>
            </a:r>
          </a:p>
          <a:p>
            <a:pPr marL="514350" indent="-514350">
              <a:buFont typeface="+mj-lt"/>
              <a:buAutoNum type="arabicPeriod"/>
            </a:pPr>
            <a:r>
              <a:rPr lang="en-US" dirty="0"/>
              <a:t>You should caution clients about the use of non-labelled pillboxes</a:t>
            </a:r>
          </a:p>
          <a:p>
            <a:pPr marL="514350" indent="-514350">
              <a:buFont typeface="+mj-lt"/>
              <a:buAutoNum type="arabicPeriod"/>
            </a:pPr>
            <a:r>
              <a:rPr lang="en-US" dirty="0"/>
              <a:t>Do not mix supplies of several tablets or capsules in a single container</a:t>
            </a:r>
          </a:p>
          <a:p>
            <a:pPr marL="514350" indent="-514350">
              <a:buFont typeface="+mj-lt"/>
              <a:buAutoNum type="arabicPeriod"/>
            </a:pPr>
            <a:r>
              <a:rPr lang="en-US" dirty="0"/>
              <a:t> make sure you check medication label  before removing from the shelf before pouring or measuring  and when returning to the shelf.</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148695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a:xfrm>
            <a:off x="822960" y="738554"/>
            <a:ext cx="7543800" cy="984738"/>
          </a:xfrm>
        </p:spPr>
        <p:txBody>
          <a:bodyPr/>
          <a:lstStyle/>
          <a:p>
            <a:r>
              <a:rPr lang="en-US" dirty="0"/>
              <a:t> </a:t>
            </a:r>
            <a:r>
              <a:rPr lang="en-US" dirty="0">
                <a:latin typeface="Times New Roman" panose="02020603050405020304" pitchFamily="18" charset="0"/>
                <a:cs typeface="Times New Roman" panose="02020603050405020304" pitchFamily="18" charset="0"/>
              </a:rPr>
              <a:t>Conti.</a:t>
            </a:r>
          </a:p>
        </p:txBody>
      </p:sp>
      <p:sp>
        <p:nvSpPr>
          <p:cNvPr id="1048612" name="Content Placeholder 2"/>
          <p:cNvSpPr>
            <a:spLocks noGrp="1"/>
          </p:cNvSpPr>
          <p:nvPr>
            <p:ph idx="1"/>
          </p:nvPr>
        </p:nvSpPr>
        <p:spPr>
          <a:xfrm>
            <a:off x="628650" y="1723292"/>
            <a:ext cx="7886700" cy="4464960"/>
          </a:xfrm>
        </p:spPr>
        <p:txBody>
          <a:bodyPr>
            <a:normAutofit fontScale="70000" lnSpcReduction="20000"/>
          </a:bodyPr>
          <a:lstStyle/>
          <a:p>
            <a:endParaRPr lang="en-US" b="1" dirty="0"/>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Pharmacogenetics: </a:t>
            </a:r>
            <a:r>
              <a:rPr lang="en-US" dirty="0">
                <a:latin typeface="Times New Roman" panose="02020603050405020304" pitchFamily="18" charset="0"/>
                <a:cs typeface="Times New Roman" panose="02020603050405020304" pitchFamily="18" charset="0"/>
              </a:rPr>
              <a:t>the study of the effects that genetics have on an individuals response to drugs.</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Contra-indication: </a:t>
            </a:r>
            <a:r>
              <a:rPr lang="en-US" dirty="0">
                <a:latin typeface="Times New Roman" panose="02020603050405020304" pitchFamily="18" charset="0"/>
                <a:cs typeface="Times New Roman" panose="02020603050405020304" pitchFamily="18" charset="0"/>
              </a:rPr>
              <a:t>A health condition/ state that will prelude the administration of a drug e.g. aspirin is contraindicated in peptic ulcer disease.</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Half life or half time (t1/2):</a:t>
            </a:r>
            <a:r>
              <a:rPr lang="en-US" dirty="0">
                <a:latin typeface="Times New Roman" panose="02020603050405020304" pitchFamily="18" charset="0"/>
                <a:cs typeface="Times New Roman" panose="02020603050405020304" pitchFamily="18" charset="0"/>
              </a:rPr>
              <a:t>Time taken for plasma concentration to fall by half following its elimination in the body.</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Drug interactions</a:t>
            </a:r>
            <a:r>
              <a:rPr lang="en-US" dirty="0">
                <a:latin typeface="Times New Roman" panose="02020603050405020304" pitchFamily="18" charset="0"/>
                <a:cs typeface="Times New Roman" panose="02020603050405020304" pitchFamily="18" charset="0"/>
              </a:rPr>
              <a:t> :effects produced when some drugs are given  together</a:t>
            </a:r>
            <a:endParaRPr lang="en-US"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Desired therapeutic effect</a:t>
            </a:r>
            <a:r>
              <a:rPr lang="en-US" dirty="0">
                <a:latin typeface="Times New Roman" panose="02020603050405020304" pitchFamily="18" charset="0"/>
                <a:cs typeface="Times New Roman" panose="02020603050405020304" pitchFamily="18" charset="0"/>
              </a:rPr>
              <a:t>: This should indicate the mechanism of action of a drug e.g.an analgesic is for pain relief, accompanied by central nervous  system depression inhibition of inflammation, neutralization of acid in the stomach, vasodilation in angina or muscle relaxation.</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57905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5" name="Content Placeholder 2"/>
          <p:cNvSpPr>
            <a:spLocks noGrp="1"/>
          </p:cNvSpPr>
          <p:nvPr>
            <p:ph idx="1"/>
          </p:nvPr>
        </p:nvSpPr>
        <p:spPr/>
        <p:txBody>
          <a:bodyPr>
            <a:normAutofit fontScale="74286" lnSpcReduction="20000"/>
          </a:bodyPr>
          <a:lstStyle/>
          <a:p>
            <a:pPr marL="0" indent="0">
              <a:buNone/>
            </a:pPr>
            <a:r>
              <a:rPr lang="en-US" sz="4300" b="1" dirty="0"/>
              <a:t>right dose:</a:t>
            </a:r>
          </a:p>
          <a:p>
            <a:pPr marL="0" indent="0">
              <a:buNone/>
            </a:pPr>
            <a:r>
              <a:rPr lang="en-US" dirty="0"/>
              <a:t>-to obtain the right dose you must carefully measure the medicine.</a:t>
            </a:r>
          </a:p>
          <a:p>
            <a:pPr marL="0" indent="0">
              <a:buNone/>
            </a:pPr>
            <a:r>
              <a:rPr lang="en-US" dirty="0"/>
              <a:t>-when pouring solid drugs such as capsules and tablets use proper technique to avoid contaminating the drugs. you should pour the medication in the container cap, and transfer the number of units required from the cap to the medication cup</a:t>
            </a:r>
          </a:p>
          <a:p>
            <a:pPr marL="0" indent="0">
              <a:buNone/>
            </a:pPr>
            <a:r>
              <a:rPr lang="en-US" dirty="0"/>
              <a:t>-if a half a tablet is required a scored tablet may be cut into two pieces with a knife-edge or folded in a clean paper and broken with the fingers. this procedure is easiest with large tablets.</a:t>
            </a:r>
          </a:p>
          <a:p>
            <a:pPr marL="0" indent="0">
              <a:buNone/>
            </a:pPr>
            <a:r>
              <a:rPr lang="en-US" dirty="0"/>
              <a:t>-for small tablets which provide little leverage for fingers ,should be cut with a knife.</a:t>
            </a:r>
          </a:p>
          <a:p>
            <a:pPr marL="0" indent="0">
              <a:buNone/>
            </a:pPr>
            <a:endParaRPr lang="en-US" dirty="0"/>
          </a:p>
        </p:txBody>
      </p:sp>
    </p:spTree>
    <p:extLst>
      <p:ext uri="{BB962C8B-B14F-4D97-AF65-F5344CB8AC3E}">
        <p14:creationId xmlns:p14="http://schemas.microsoft.com/office/powerpoint/2010/main" val="31973122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6" name="Content Placeholder 2"/>
          <p:cNvSpPr>
            <a:spLocks noGrp="1"/>
          </p:cNvSpPr>
          <p:nvPr>
            <p:ph idx="1"/>
          </p:nvPr>
        </p:nvSpPr>
        <p:spPr/>
        <p:txBody>
          <a:bodyPr>
            <a:normAutofit fontScale="85357" lnSpcReduction="20000"/>
          </a:bodyPr>
          <a:lstStyle/>
          <a:p>
            <a:pPr marL="0" indent="0">
              <a:buNone/>
            </a:pPr>
            <a:r>
              <a:rPr lang="en-US" dirty="0"/>
              <a:t>-</a:t>
            </a:r>
            <a:r>
              <a:rPr lang="en-US" b="1" dirty="0"/>
              <a:t>DO NOT ATTEMPT  </a:t>
            </a:r>
            <a:r>
              <a:rPr lang="en-US" dirty="0"/>
              <a:t>to split </a:t>
            </a:r>
            <a:r>
              <a:rPr lang="en-US" b="1" dirty="0"/>
              <a:t>NON-SCORED</a:t>
            </a:r>
            <a:r>
              <a:rPr lang="en-US" dirty="0"/>
              <a:t> tablets or to divide a dose of a single capsule.</a:t>
            </a:r>
          </a:p>
          <a:p>
            <a:pPr marL="0" indent="0">
              <a:buNone/>
            </a:pPr>
            <a:r>
              <a:rPr lang="en-US" dirty="0"/>
              <a:t>-when you split  tablets, give the two halves in successive doses so that any deviation from the prescribed dose due to uneven breakage is levelled out as quickly as possible.</a:t>
            </a:r>
          </a:p>
          <a:p>
            <a:pPr marL="0" indent="0">
              <a:buNone/>
            </a:pPr>
            <a:r>
              <a:rPr lang="en-US" dirty="0"/>
              <a:t>-</a:t>
            </a:r>
            <a:r>
              <a:rPr lang="en-US" b="1" dirty="0"/>
              <a:t>DO NOT </a:t>
            </a:r>
            <a:r>
              <a:rPr lang="en-US" dirty="0"/>
              <a:t>break all the tablets available and mix the halves.</a:t>
            </a:r>
          </a:p>
          <a:p>
            <a:pPr marL="0" indent="0">
              <a:buNone/>
            </a:pPr>
            <a:r>
              <a:rPr lang="en-US" dirty="0"/>
              <a:t>Liquids should be measured with a scale that provides a mark for the required dose e.g. plastic glasses or spoons.</a:t>
            </a:r>
          </a:p>
          <a:p>
            <a:pPr marL="0" indent="0">
              <a:buNone/>
            </a:pPr>
            <a:r>
              <a:rPr lang="en-US" b="1" dirty="0"/>
              <a:t>Dosage calculation  </a:t>
            </a:r>
            <a:r>
              <a:rPr lang="en-US" dirty="0"/>
              <a:t>use the (WIG) calculation; what you want multiply by what's in and divide by what you got equal to amount to give.</a:t>
            </a:r>
          </a:p>
        </p:txBody>
      </p:sp>
    </p:spTree>
    <p:extLst>
      <p:ext uri="{BB962C8B-B14F-4D97-AF65-F5344CB8AC3E}">
        <p14:creationId xmlns:p14="http://schemas.microsoft.com/office/powerpoint/2010/main" val="12150826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7" name="Content Placeholder 2"/>
          <p:cNvSpPr>
            <a:spLocks noGrp="1"/>
          </p:cNvSpPr>
          <p:nvPr>
            <p:ph idx="1"/>
          </p:nvPr>
        </p:nvSpPr>
        <p:spPr/>
        <p:txBody>
          <a:bodyPr>
            <a:normAutofit fontScale="70714" lnSpcReduction="20000"/>
          </a:bodyPr>
          <a:lstStyle/>
          <a:p>
            <a:pPr marL="0" indent="0">
              <a:buNone/>
            </a:pPr>
            <a:r>
              <a:rPr lang="en-US" sz="4300" b="1" dirty="0"/>
              <a:t>Right  route:</a:t>
            </a:r>
          </a:p>
          <a:p>
            <a:r>
              <a:rPr lang="en-US" dirty="0"/>
              <a:t>The right route must be used for drug delivery.</a:t>
            </a:r>
          </a:p>
          <a:p>
            <a:r>
              <a:rPr lang="en-US" dirty="0"/>
              <a:t>Most drugs are given orally or by topical application .</a:t>
            </a:r>
          </a:p>
          <a:p>
            <a:r>
              <a:rPr lang="en-US" dirty="0"/>
              <a:t>Ensure the patient understands how the drug is to be taken.</a:t>
            </a:r>
          </a:p>
          <a:p>
            <a:r>
              <a:rPr lang="en-US" dirty="0"/>
              <a:t> sub lingual or chewable tablets should</a:t>
            </a:r>
            <a:r>
              <a:rPr lang="en-US" b="1" dirty="0"/>
              <a:t> NOT BE </a:t>
            </a:r>
            <a:r>
              <a:rPr lang="en-US" dirty="0"/>
              <a:t>swallowed whole.</a:t>
            </a:r>
          </a:p>
          <a:p>
            <a:r>
              <a:rPr lang="en-US" dirty="0"/>
              <a:t>Crush oral drugs if swallowing is difficult or if they are to be taken in liquid form.</a:t>
            </a:r>
          </a:p>
          <a:p>
            <a:r>
              <a:rPr lang="en-US" dirty="0"/>
              <a:t> Demonstrate to the patient the procedures for application of topical drugs.</a:t>
            </a:r>
          </a:p>
          <a:p>
            <a:r>
              <a:rPr lang="en-US" dirty="0"/>
              <a:t>Always check the  doctors orders ,the cardex and the treatment sheet to verify the medication route.</a:t>
            </a:r>
          </a:p>
          <a:p>
            <a:endParaRPr lang="en-US" dirty="0"/>
          </a:p>
        </p:txBody>
      </p:sp>
    </p:spTree>
    <p:extLst>
      <p:ext uri="{BB962C8B-B14F-4D97-AF65-F5344CB8AC3E}">
        <p14:creationId xmlns:p14="http://schemas.microsoft.com/office/powerpoint/2010/main" val="31005172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8" name="Content Placeholder 2"/>
          <p:cNvSpPr>
            <a:spLocks noGrp="1"/>
          </p:cNvSpPr>
          <p:nvPr>
            <p:ph idx="1"/>
          </p:nvPr>
        </p:nvSpPr>
        <p:spPr/>
        <p:txBody>
          <a:bodyPr>
            <a:normAutofit fontScale="77857" lnSpcReduction="10000"/>
          </a:bodyPr>
          <a:lstStyle/>
          <a:p>
            <a:r>
              <a:rPr lang="en-US" dirty="0"/>
              <a:t>Alert the doctor if the route is not in accord with which is recommended for the drug preparation.</a:t>
            </a:r>
          </a:p>
          <a:p>
            <a:pPr marL="0" indent="0">
              <a:buNone/>
            </a:pPr>
            <a:r>
              <a:rPr lang="en-US" sz="4000" b="1" dirty="0"/>
              <a:t>Right time:</a:t>
            </a:r>
          </a:p>
          <a:p>
            <a:r>
              <a:rPr lang="en-US" dirty="0"/>
              <a:t>Under normal circumstances the  right time  for drug administration Is not indicated by the doctor. The doctor only indicates the number of  times a drug is  to be given.</a:t>
            </a:r>
          </a:p>
          <a:p>
            <a:r>
              <a:rPr lang="en-US" dirty="0"/>
              <a:t>For example;</a:t>
            </a:r>
          </a:p>
          <a:p>
            <a:pPr marL="0" indent="0">
              <a:buNone/>
            </a:pPr>
            <a:r>
              <a:rPr lang="en-US" dirty="0"/>
              <a:t>The hourly interval between doses</a:t>
            </a:r>
          </a:p>
          <a:p>
            <a:pPr marL="0" indent="0">
              <a:buNone/>
            </a:pPr>
            <a:r>
              <a:rPr lang="en-US" dirty="0"/>
              <a:t>The relationship of dose to the clients activity ,such as before or after  meals, on rising or retiring, every 4hours, hour, 12 hours.</a:t>
            </a:r>
          </a:p>
          <a:p>
            <a:pPr marL="0" indent="0">
              <a:buNone/>
            </a:pPr>
            <a:endParaRPr lang="en-US" dirty="0"/>
          </a:p>
          <a:p>
            <a:endParaRPr lang="en-US" dirty="0"/>
          </a:p>
        </p:txBody>
      </p:sp>
    </p:spTree>
    <p:extLst>
      <p:ext uri="{BB962C8B-B14F-4D97-AF65-F5344CB8AC3E}">
        <p14:creationId xmlns:p14="http://schemas.microsoft.com/office/powerpoint/2010/main" val="12670458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9" name="Content Placeholder 2"/>
          <p:cNvSpPr>
            <a:spLocks noGrp="1"/>
          </p:cNvSpPr>
          <p:nvPr>
            <p:ph idx="1"/>
          </p:nvPr>
        </p:nvSpPr>
        <p:spPr/>
        <p:txBody>
          <a:bodyPr>
            <a:normAutofit lnSpcReduction="10000"/>
          </a:bodyPr>
          <a:lstStyle/>
          <a:p>
            <a:r>
              <a:rPr lang="en-US" dirty="0"/>
              <a:t>Patients with poor time orientation, short term memory defects or distracting activity schedule need some systems for guiding them in self medication.</a:t>
            </a:r>
          </a:p>
          <a:p>
            <a:r>
              <a:rPr lang="en-US" dirty="0"/>
              <a:t>Most hospitals have set up routines for intervals and times for medication</a:t>
            </a:r>
          </a:p>
          <a:p>
            <a:r>
              <a:rPr lang="en-US" dirty="0"/>
              <a:t>Nonetheless you must be familiar with times for medications and the appropriate times for administering them.</a:t>
            </a:r>
          </a:p>
        </p:txBody>
      </p:sp>
    </p:spTree>
    <p:extLst>
      <p:ext uri="{BB962C8B-B14F-4D97-AF65-F5344CB8AC3E}">
        <p14:creationId xmlns:p14="http://schemas.microsoft.com/office/powerpoint/2010/main" val="10920858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0" name="Title 1"/>
          <p:cNvSpPr>
            <a:spLocks noGrp="1"/>
          </p:cNvSpPr>
          <p:nvPr>
            <p:ph type="title"/>
          </p:nvPr>
        </p:nvSpPr>
        <p:spPr/>
        <p:txBody>
          <a:bodyPr/>
          <a:lstStyle/>
          <a:p>
            <a:r>
              <a:rPr lang="en-US" dirty="0"/>
              <a:t>          </a:t>
            </a:r>
            <a:r>
              <a:rPr lang="en-US" b="1" dirty="0"/>
              <a:t>medication in children</a:t>
            </a:r>
          </a:p>
        </p:txBody>
      </p:sp>
      <p:sp>
        <p:nvSpPr>
          <p:cNvPr id="1048711" name="Content Placeholder 2"/>
          <p:cNvSpPr>
            <a:spLocks noGrp="1"/>
          </p:cNvSpPr>
          <p:nvPr>
            <p:ph idx="1"/>
          </p:nvPr>
        </p:nvSpPr>
        <p:spPr/>
        <p:txBody>
          <a:bodyPr>
            <a:normAutofit fontScale="77857" lnSpcReduction="20000"/>
          </a:bodyPr>
          <a:lstStyle/>
          <a:p>
            <a:pPr marL="0" indent="0">
              <a:buNone/>
            </a:pPr>
            <a:r>
              <a:rPr lang="en-US" dirty="0"/>
              <a:t>Take great care when administering drugs  in children;</a:t>
            </a:r>
          </a:p>
          <a:p>
            <a:r>
              <a:rPr lang="en-US" dirty="0"/>
              <a:t>There is high risk of errors due to changes in weight and age.</a:t>
            </a:r>
          </a:p>
          <a:p>
            <a:r>
              <a:rPr lang="en-US" dirty="0"/>
              <a:t>Most drugs have not been tested in children.</a:t>
            </a:r>
          </a:p>
          <a:p>
            <a:r>
              <a:rPr lang="en-US" dirty="0"/>
              <a:t>Many drugs are marked in dosage forms and concentration suitable for adults. Therefore this requires dilution, calculation  preparation and administration of very small doses.</a:t>
            </a:r>
          </a:p>
          <a:p>
            <a:r>
              <a:rPr lang="en-US" dirty="0"/>
              <a:t>Children have  limited sites for  IV (intravenous)administration ,several drugs may be given through the same site.</a:t>
            </a:r>
          </a:p>
          <a:p>
            <a:r>
              <a:rPr lang="en-US" dirty="0"/>
              <a:t>This increases the need for small volumes of fluid and flushing between sites.</a:t>
            </a:r>
          </a:p>
          <a:p>
            <a:endParaRPr lang="en-US" dirty="0"/>
          </a:p>
        </p:txBody>
      </p:sp>
    </p:spTree>
    <p:extLst>
      <p:ext uri="{BB962C8B-B14F-4D97-AF65-F5344CB8AC3E}">
        <p14:creationId xmlns:p14="http://schemas.microsoft.com/office/powerpoint/2010/main" val="40114740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2" name="Title 1"/>
          <p:cNvSpPr>
            <a:spLocks noGrp="1"/>
          </p:cNvSpPr>
          <p:nvPr>
            <p:ph type="title"/>
          </p:nvPr>
        </p:nvSpPr>
        <p:spPr/>
        <p:txBody>
          <a:bodyPr/>
          <a:lstStyle/>
          <a:p>
            <a:r>
              <a:rPr lang="en-US" dirty="0"/>
              <a:t>               </a:t>
            </a:r>
            <a:r>
              <a:rPr lang="en-US" b="1" dirty="0"/>
              <a:t>medication errors</a:t>
            </a:r>
          </a:p>
        </p:txBody>
      </p:sp>
      <p:sp>
        <p:nvSpPr>
          <p:cNvPr id="1048713" name="Content Placeholder 2"/>
          <p:cNvSpPr>
            <a:spLocks noGrp="1"/>
          </p:cNvSpPr>
          <p:nvPr>
            <p:ph idx="1"/>
          </p:nvPr>
        </p:nvSpPr>
        <p:spPr/>
        <p:txBody>
          <a:bodyPr/>
          <a:lstStyle/>
          <a:p>
            <a:r>
              <a:rPr lang="en-US" dirty="0"/>
              <a:t>Wrong client </a:t>
            </a:r>
          </a:p>
          <a:p>
            <a:r>
              <a:rPr lang="en-US" dirty="0"/>
              <a:t>Wrong route</a:t>
            </a:r>
          </a:p>
          <a:p>
            <a:r>
              <a:rPr lang="en-US" dirty="0"/>
              <a:t>Wrong medication or IV fluids</a:t>
            </a:r>
          </a:p>
          <a:p>
            <a:r>
              <a:rPr lang="en-US" dirty="0"/>
              <a:t>Wrong dose or IV rate</a:t>
            </a:r>
          </a:p>
          <a:p>
            <a:r>
              <a:rPr lang="en-US" dirty="0"/>
              <a:t> Omission of dose</a:t>
            </a:r>
          </a:p>
          <a:p>
            <a:r>
              <a:rPr lang="en-US" dirty="0"/>
              <a:t> Incorrect discontinuation of treatment.</a:t>
            </a:r>
          </a:p>
        </p:txBody>
      </p:sp>
    </p:spTree>
    <p:extLst>
      <p:ext uri="{BB962C8B-B14F-4D97-AF65-F5344CB8AC3E}">
        <p14:creationId xmlns:p14="http://schemas.microsoft.com/office/powerpoint/2010/main" val="35483371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4" name="Title 1"/>
          <p:cNvSpPr>
            <a:spLocks noGrp="1"/>
          </p:cNvSpPr>
          <p:nvPr>
            <p:ph type="title"/>
          </p:nvPr>
        </p:nvSpPr>
        <p:spPr>
          <a:xfrm>
            <a:off x="628650" y="274815"/>
            <a:ext cx="7886700" cy="1325563"/>
          </a:xfrm>
        </p:spPr>
        <p:txBody>
          <a:bodyPr/>
          <a:lstStyle/>
          <a:p>
            <a:r>
              <a:rPr lang="en-US" dirty="0"/>
              <a:t>                     </a:t>
            </a:r>
            <a:r>
              <a:rPr lang="en-US" b="1" dirty="0"/>
              <a:t>drug records</a:t>
            </a:r>
            <a:endParaRPr lang="en-US" sz="4000" b="1" dirty="0"/>
          </a:p>
        </p:txBody>
      </p:sp>
      <p:sp>
        <p:nvSpPr>
          <p:cNvPr id="1048715" name="Content Placeholder 2"/>
          <p:cNvSpPr>
            <a:spLocks noGrp="1"/>
          </p:cNvSpPr>
          <p:nvPr>
            <p:ph idx="1"/>
          </p:nvPr>
        </p:nvSpPr>
        <p:spPr/>
        <p:txBody>
          <a:bodyPr>
            <a:normAutofit fontScale="74286" lnSpcReduction="20000"/>
          </a:bodyPr>
          <a:lstStyle/>
          <a:p>
            <a:r>
              <a:rPr lang="en-US" dirty="0"/>
              <a:t>Every health institution has  its own records for drug accountability,</a:t>
            </a:r>
          </a:p>
          <a:p>
            <a:pPr marL="0" indent="0">
              <a:buNone/>
            </a:pPr>
            <a:r>
              <a:rPr lang="en-US" b="1" dirty="0"/>
              <a:t>these are;</a:t>
            </a:r>
          </a:p>
          <a:p>
            <a:pPr marL="514350" indent="-514350">
              <a:buFont typeface="+mj-lt"/>
              <a:buAutoNum type="arabicPeriod"/>
            </a:pPr>
            <a:r>
              <a:rPr lang="en-US" dirty="0"/>
              <a:t> patients drug order card/treatment sheet</a:t>
            </a:r>
          </a:p>
          <a:p>
            <a:pPr marL="514350" indent="-514350">
              <a:buFont typeface="+mj-lt"/>
              <a:buAutoNum type="arabicPeriod"/>
            </a:pPr>
            <a:r>
              <a:rPr lang="en-US" dirty="0"/>
              <a:t>Antibiotic register oral and injectables this has,  stock at hand, drugs received from pharmacy, drug issued to patients, date and time issued, signature of the dispensing nurse. this book is balanced  at he end of each page.</a:t>
            </a:r>
          </a:p>
          <a:p>
            <a:pPr marL="514350" indent="-514350">
              <a:buFont typeface="+mj-lt"/>
              <a:buAutoNum type="arabicPeriod"/>
            </a:pPr>
            <a:r>
              <a:rPr lang="en-US" dirty="0"/>
              <a:t>Handing over register  for the purpose of handing over drug during each shift.</a:t>
            </a:r>
          </a:p>
          <a:p>
            <a:pPr marL="514350" indent="-514350">
              <a:buFont typeface="+mj-lt"/>
              <a:buAutoNum type="arabicPeriod"/>
            </a:pPr>
            <a:r>
              <a:rPr lang="en-US" dirty="0"/>
              <a:t>Requisition register for ordering drugs from pharmacy should always be accompanied by the drug register.</a:t>
            </a:r>
          </a:p>
        </p:txBody>
      </p:sp>
    </p:spTree>
    <p:extLst>
      <p:ext uri="{BB962C8B-B14F-4D97-AF65-F5344CB8AC3E}">
        <p14:creationId xmlns:p14="http://schemas.microsoft.com/office/powerpoint/2010/main" val="18718013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6" name="Title 1"/>
          <p:cNvSpPr>
            <a:spLocks noGrp="1"/>
          </p:cNvSpPr>
          <p:nvPr>
            <p:ph type="title"/>
          </p:nvPr>
        </p:nvSpPr>
        <p:spPr/>
        <p:txBody>
          <a:bodyPr/>
          <a:lstStyle/>
          <a:p>
            <a:r>
              <a:rPr lang="en-US" b="1" dirty="0"/>
              <a:t>                           drug storage</a:t>
            </a:r>
          </a:p>
        </p:txBody>
      </p:sp>
      <p:sp>
        <p:nvSpPr>
          <p:cNvPr id="1048717" name="Content Placeholder 2"/>
          <p:cNvSpPr>
            <a:spLocks noGrp="1"/>
          </p:cNvSpPr>
          <p:nvPr>
            <p:ph idx="1"/>
          </p:nvPr>
        </p:nvSpPr>
        <p:spPr/>
        <p:txBody>
          <a:bodyPr>
            <a:normAutofit fontScale="74643" lnSpcReduction="20000"/>
          </a:bodyPr>
          <a:lstStyle/>
          <a:p>
            <a:r>
              <a:rPr lang="en-US" dirty="0"/>
              <a:t>Many factors can change your medication including heat, .air , light, and moisture. This will infective or even harmful.</a:t>
            </a:r>
          </a:p>
          <a:p>
            <a:r>
              <a:rPr lang="en-US" dirty="0"/>
              <a:t>Drugs require careful storage and handling to maintain their safety and potency.</a:t>
            </a:r>
          </a:p>
          <a:p>
            <a:r>
              <a:rPr lang="en-US" dirty="0"/>
              <a:t>Every medication has its owner recommended storage condition from room temperature, refrigeration and freezing thus check the specific storage condition.</a:t>
            </a:r>
          </a:p>
          <a:p>
            <a:r>
              <a:rPr lang="en-US" dirty="0"/>
              <a:t>They must be kept in special spaces secured from access by unauthorized persons.</a:t>
            </a:r>
          </a:p>
          <a:p>
            <a:r>
              <a:rPr lang="en-US" dirty="0"/>
              <a:t>Storage areas should be kept clean, cool, and dry with no direct sun light.</a:t>
            </a:r>
          </a:p>
          <a:p>
            <a:r>
              <a:rPr lang="en-US" dirty="0"/>
              <a:t> Drugs should not be placed on the floor.</a:t>
            </a:r>
          </a:p>
          <a:p>
            <a:r>
              <a:rPr lang="en-US" dirty="0"/>
              <a:t>Sterile substances should be protected from contamination. </a:t>
            </a:r>
          </a:p>
          <a:p>
            <a:endParaRPr lang="en-US" dirty="0"/>
          </a:p>
        </p:txBody>
      </p:sp>
    </p:spTree>
    <p:extLst>
      <p:ext uri="{BB962C8B-B14F-4D97-AF65-F5344CB8AC3E}">
        <p14:creationId xmlns:p14="http://schemas.microsoft.com/office/powerpoint/2010/main" val="31930176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8" name="Content Placeholder 2"/>
          <p:cNvSpPr>
            <a:spLocks noGrp="1"/>
          </p:cNvSpPr>
          <p:nvPr>
            <p:ph idx="1"/>
          </p:nvPr>
        </p:nvSpPr>
        <p:spPr/>
        <p:txBody>
          <a:bodyPr/>
          <a:lstStyle/>
          <a:p>
            <a:r>
              <a:rPr lang="en-US" dirty="0"/>
              <a:t>Drugs are best kept in their original containers. original containers protect their content.</a:t>
            </a:r>
          </a:p>
          <a:p>
            <a:r>
              <a:rPr lang="en-US" dirty="0"/>
              <a:t>Do not transfer sterile substances from container to container as it increases the probability of contamination. Protect the label from soiling  to ensure it remains legible.</a:t>
            </a:r>
          </a:p>
          <a:p>
            <a:r>
              <a:rPr lang="en-US" dirty="0"/>
              <a:t>Drugs should only be labeled in pharmacy.</a:t>
            </a:r>
          </a:p>
        </p:txBody>
      </p:sp>
    </p:spTree>
    <p:extLst>
      <p:ext uri="{BB962C8B-B14F-4D97-AF65-F5344CB8AC3E}">
        <p14:creationId xmlns:p14="http://schemas.microsoft.com/office/powerpoint/2010/main" val="1602193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Conti.</a:t>
            </a:r>
          </a:p>
        </p:txBody>
      </p:sp>
      <p:sp>
        <p:nvSpPr>
          <p:cNvPr id="1048614" name="Content Placeholder 2"/>
          <p:cNvSpPr>
            <a:spLocks noGrp="1"/>
          </p:cNvSpPr>
          <p:nvPr>
            <p:ph idx="1"/>
          </p:nvPr>
        </p:nvSpPr>
        <p:spPr/>
        <p:txBody>
          <a:bodyPr>
            <a:normAutofit fontScale="77500" lnSpcReduction="20000"/>
          </a:bodyPr>
          <a:lstStyle/>
          <a:p>
            <a:r>
              <a:rPr lang="en-US" b="1" dirty="0">
                <a:latin typeface="Times New Roman" panose="02020603050405020304" pitchFamily="18" charset="0"/>
                <a:cs typeface="Times New Roman" panose="02020603050405020304" pitchFamily="18" charset="0"/>
              </a:rPr>
              <a:t>Toxicology: T</a:t>
            </a:r>
            <a:r>
              <a:rPr lang="en-US" dirty="0">
                <a:latin typeface="Times New Roman" panose="02020603050405020304" pitchFamily="18" charset="0"/>
                <a:cs typeface="Times New Roman" panose="02020603050405020304" pitchFamily="18" charset="0"/>
              </a:rPr>
              <a:t>his branch of pharmacology which deals with the an desirable effects of chemicals on living systems from individual cells to complex body systems.</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Drug:</a:t>
            </a:r>
            <a:r>
              <a:rPr lang="en-US" dirty="0">
                <a:latin typeface="Times New Roman" panose="02020603050405020304" pitchFamily="18" charset="0"/>
                <a:cs typeface="Times New Roman" panose="02020603050405020304" pitchFamily="18" charset="0"/>
              </a:rPr>
              <a:t> Any substance used in diagnosis, cure, treatment and prevention of disease/condition or any substance that brings a change in biological functions through its chemical actions. The term drug, medication, and medicine are used synonymously. </a:t>
            </a:r>
          </a:p>
          <a:p>
            <a:r>
              <a:rPr lang="en-US" b="1" dirty="0">
                <a:latin typeface="Times New Roman" panose="02020603050405020304" pitchFamily="18" charset="0"/>
                <a:cs typeface="Times New Roman" panose="02020603050405020304" pitchFamily="18" charset="0"/>
              </a:rPr>
              <a:t>Placebo: </a:t>
            </a:r>
            <a:r>
              <a:rPr lang="en-US" dirty="0">
                <a:latin typeface="Times New Roman" panose="02020603050405020304" pitchFamily="18" charset="0"/>
                <a:cs typeface="Times New Roman" panose="02020603050405020304" pitchFamily="18" charset="0"/>
              </a:rPr>
              <a:t>Any component of therapy that is without specific biological activity e.g. inactive substance such as normal saline or distilled water usually used in clinical trials research and for psychological treatment. </a:t>
            </a:r>
            <a:r>
              <a:rPr lang="en-US"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568967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lang="en-US" dirty="0"/>
              <a:t>Stock control</a:t>
            </a:r>
          </a:p>
        </p:txBody>
      </p:sp>
      <p:sp>
        <p:nvSpPr>
          <p:cNvPr id="1048720" name="Content Placeholder 2"/>
          <p:cNvSpPr>
            <a:spLocks noGrp="1"/>
          </p:cNvSpPr>
          <p:nvPr>
            <p:ph idx="1"/>
          </p:nvPr>
        </p:nvSpPr>
        <p:spPr/>
        <p:txBody>
          <a:bodyPr>
            <a:normAutofit fontScale="88077" lnSpcReduction="20000"/>
          </a:bodyPr>
          <a:lstStyle/>
          <a:p>
            <a:pPr marL="0" lvl="0" indent="0">
              <a:buNone/>
            </a:pPr>
            <a:r>
              <a:rPr lang="en-US" sz="2600" b="1" dirty="0">
                <a:solidFill>
                  <a:prstClr val="black"/>
                </a:solidFill>
              </a:rPr>
              <a:t>Stock control; </a:t>
            </a:r>
          </a:p>
          <a:p>
            <a:pPr marL="0" lvl="0" indent="0">
              <a:buNone/>
            </a:pPr>
            <a:r>
              <a:rPr lang="en-US" sz="2600" dirty="0">
                <a:solidFill>
                  <a:prstClr val="black"/>
                </a:solidFill>
              </a:rPr>
              <a:t>This is  done by use of a medication stock sheet  for each drug .</a:t>
            </a:r>
          </a:p>
          <a:p>
            <a:pPr marL="0" lvl="0" indent="0">
              <a:buNone/>
            </a:pPr>
            <a:r>
              <a:rPr lang="en-US" sz="2600" dirty="0">
                <a:solidFill>
                  <a:prstClr val="black"/>
                </a:solidFill>
              </a:rPr>
              <a:t>Content of the sheet is the </a:t>
            </a:r>
          </a:p>
          <a:p>
            <a:pPr marL="0" lvl="0" indent="0">
              <a:buNone/>
            </a:pPr>
            <a:r>
              <a:rPr lang="en-US" sz="2600" dirty="0">
                <a:solidFill>
                  <a:prstClr val="black"/>
                </a:solidFill>
              </a:rPr>
              <a:t>-name of the drug  </a:t>
            </a:r>
          </a:p>
          <a:p>
            <a:pPr marL="0" lvl="0" indent="0">
              <a:buNone/>
            </a:pPr>
            <a:r>
              <a:rPr lang="en-US" sz="2600" dirty="0">
                <a:solidFill>
                  <a:prstClr val="black"/>
                </a:solidFill>
              </a:rPr>
              <a:t>-date and time</a:t>
            </a:r>
          </a:p>
          <a:p>
            <a:pPr marL="0" lvl="0" indent="0">
              <a:buNone/>
            </a:pPr>
            <a:r>
              <a:rPr lang="en-US" sz="2600" dirty="0">
                <a:solidFill>
                  <a:prstClr val="black"/>
                </a:solidFill>
              </a:rPr>
              <a:t>-quantity stock</a:t>
            </a:r>
          </a:p>
          <a:p>
            <a:pPr marL="0" lvl="0" indent="0">
              <a:buNone/>
            </a:pPr>
            <a:r>
              <a:rPr lang="en-US" sz="2600" dirty="0">
                <a:solidFill>
                  <a:prstClr val="black"/>
                </a:solidFill>
              </a:rPr>
              <a:t>-quantity received</a:t>
            </a:r>
          </a:p>
          <a:p>
            <a:pPr marL="0" lvl="0" indent="0">
              <a:buNone/>
            </a:pPr>
            <a:r>
              <a:rPr lang="en-US" sz="2600" dirty="0">
                <a:solidFill>
                  <a:prstClr val="black"/>
                </a:solidFill>
              </a:rPr>
              <a:t>-quantity used</a:t>
            </a:r>
          </a:p>
          <a:p>
            <a:pPr marL="0" lvl="0" indent="0">
              <a:buNone/>
            </a:pPr>
            <a:r>
              <a:rPr lang="en-US" sz="2600" dirty="0">
                <a:solidFill>
                  <a:prstClr val="black"/>
                </a:solidFill>
              </a:rPr>
              <a:t>-quantity discarded </a:t>
            </a:r>
          </a:p>
          <a:p>
            <a:pPr marL="0" lvl="0" indent="0">
              <a:buNone/>
            </a:pPr>
            <a:r>
              <a:rPr lang="en-US" sz="2600" dirty="0">
                <a:solidFill>
                  <a:prstClr val="black"/>
                </a:solidFill>
              </a:rPr>
              <a:t>-Expiary date.</a:t>
            </a:r>
          </a:p>
          <a:p>
            <a:pPr marL="0" lvl="0" indent="0">
              <a:buNone/>
            </a:pPr>
            <a:r>
              <a:rPr lang="en-US" sz="2600" dirty="0">
                <a:solidFill>
                  <a:prstClr val="black"/>
                </a:solidFill>
              </a:rPr>
              <a:t>Use </a:t>
            </a:r>
            <a:r>
              <a:rPr lang="en-US" sz="2600" b="1" dirty="0">
                <a:solidFill>
                  <a:prstClr val="black"/>
                </a:solidFill>
              </a:rPr>
              <a:t>FEFO (</a:t>
            </a:r>
            <a:r>
              <a:rPr lang="en-US" sz="2600" dirty="0">
                <a:solidFill>
                  <a:prstClr val="black"/>
                </a:solidFill>
              </a:rPr>
              <a:t>first expiry first out)  when arranging and issuing drugs , for drugs with the same expiry date use </a:t>
            </a:r>
            <a:r>
              <a:rPr lang="en-US" sz="2600" b="1" dirty="0">
                <a:solidFill>
                  <a:prstClr val="black"/>
                </a:solidFill>
              </a:rPr>
              <a:t>FIFO</a:t>
            </a:r>
            <a:r>
              <a:rPr lang="en-US" sz="2600" dirty="0">
                <a:solidFill>
                  <a:prstClr val="black"/>
                </a:solidFill>
              </a:rPr>
              <a:t> (first in first out)</a:t>
            </a:r>
          </a:p>
          <a:p>
            <a:pPr marL="0" indent="0">
              <a:buNone/>
            </a:pPr>
            <a:endParaRPr lang="en-US" dirty="0"/>
          </a:p>
        </p:txBody>
      </p:sp>
    </p:spTree>
    <p:extLst>
      <p:ext uri="{BB962C8B-B14F-4D97-AF65-F5344CB8AC3E}">
        <p14:creationId xmlns:p14="http://schemas.microsoft.com/office/powerpoint/2010/main" val="10343561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1" name="Title 1"/>
          <p:cNvSpPr>
            <a:spLocks noGrp="1"/>
          </p:cNvSpPr>
          <p:nvPr>
            <p:ph type="title"/>
          </p:nvPr>
        </p:nvSpPr>
        <p:spPr/>
        <p:txBody>
          <a:bodyPr/>
          <a:lstStyle/>
          <a:p>
            <a:r>
              <a:rPr lang="en-US" b="1" dirty="0"/>
              <a:t>                 Classification of drugs</a:t>
            </a:r>
          </a:p>
        </p:txBody>
      </p:sp>
      <p:sp>
        <p:nvSpPr>
          <p:cNvPr id="1048722" name="Content Placeholder 2"/>
          <p:cNvSpPr>
            <a:spLocks noGrp="1"/>
          </p:cNvSpPr>
          <p:nvPr>
            <p:ph idx="1"/>
          </p:nvPr>
        </p:nvSpPr>
        <p:spPr/>
        <p:txBody>
          <a:bodyPr>
            <a:normAutofit fontScale="92500" lnSpcReduction="20000"/>
          </a:bodyPr>
          <a:lstStyle/>
          <a:p>
            <a:pPr marL="0" indent="0">
              <a:buNone/>
            </a:pPr>
            <a:r>
              <a:rPr lang="en-US" dirty="0"/>
              <a:t>Classification systems enable us to readily identify the similarities and differences among a large number of medications within or outside a classification.</a:t>
            </a:r>
          </a:p>
          <a:p>
            <a:pPr marL="0" indent="0">
              <a:buNone/>
            </a:pPr>
            <a:r>
              <a:rPr lang="en-US" dirty="0"/>
              <a:t>Drugs can be classified according to;</a:t>
            </a:r>
          </a:p>
          <a:p>
            <a:pPr marL="514350" indent="-514350">
              <a:buFont typeface="+mj-lt"/>
              <a:buAutoNum type="arabicPeriod"/>
            </a:pPr>
            <a:r>
              <a:rPr lang="en-US" b="1" dirty="0"/>
              <a:t>Body systems as follows;</a:t>
            </a:r>
          </a:p>
          <a:p>
            <a:pPr marL="0" indent="0">
              <a:buNone/>
            </a:pPr>
            <a:r>
              <a:rPr lang="en-US" b="1" dirty="0"/>
              <a:t>-</a:t>
            </a:r>
            <a:r>
              <a:rPr lang="en-US" dirty="0"/>
              <a:t>Respiratory  medications</a:t>
            </a:r>
          </a:p>
          <a:p>
            <a:pPr marL="0" indent="0">
              <a:buNone/>
            </a:pPr>
            <a:r>
              <a:rPr lang="en-US" dirty="0"/>
              <a:t>-Cardiovascular system medications</a:t>
            </a:r>
          </a:p>
          <a:p>
            <a:pPr marL="0" indent="0">
              <a:buNone/>
            </a:pPr>
            <a:r>
              <a:rPr lang="en-US" dirty="0"/>
              <a:t>-Nervous system medications</a:t>
            </a:r>
          </a:p>
          <a:p>
            <a:pPr marL="0" indent="0">
              <a:buNone/>
            </a:pPr>
            <a:r>
              <a:rPr lang="en-US" dirty="0"/>
              <a:t>-GIT medications</a:t>
            </a:r>
          </a:p>
          <a:p>
            <a:pPr marL="0" indent="0">
              <a:buNone/>
            </a:pPr>
            <a:endParaRPr lang="en-US" dirty="0"/>
          </a:p>
        </p:txBody>
      </p:sp>
    </p:spTree>
    <p:extLst>
      <p:ext uri="{BB962C8B-B14F-4D97-AF65-F5344CB8AC3E}">
        <p14:creationId xmlns:p14="http://schemas.microsoft.com/office/powerpoint/2010/main" val="39524424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3" name="Content Placeholder 2"/>
          <p:cNvSpPr>
            <a:spLocks noGrp="1"/>
          </p:cNvSpPr>
          <p:nvPr>
            <p:ph idx="1"/>
          </p:nvPr>
        </p:nvSpPr>
        <p:spPr/>
        <p:txBody>
          <a:bodyPr>
            <a:normAutofit lnSpcReduction="10000"/>
          </a:bodyPr>
          <a:lstStyle/>
          <a:p>
            <a:pPr marL="514350" indent="-514350">
              <a:buFont typeface="+mj-lt"/>
              <a:buAutoNum type="arabicPeriod"/>
            </a:pPr>
            <a:r>
              <a:rPr lang="en-US" b="1" dirty="0"/>
              <a:t>Their functions or use e.g.</a:t>
            </a:r>
          </a:p>
          <a:p>
            <a:pPr marL="0" indent="0">
              <a:buNone/>
            </a:pPr>
            <a:r>
              <a:rPr lang="en-US" dirty="0"/>
              <a:t>-antidepressant</a:t>
            </a:r>
          </a:p>
          <a:p>
            <a:pPr marL="0" indent="0">
              <a:buNone/>
            </a:pPr>
            <a:r>
              <a:rPr lang="en-US" dirty="0"/>
              <a:t>-diuretics</a:t>
            </a:r>
          </a:p>
          <a:p>
            <a:pPr marL="0" indent="0">
              <a:buNone/>
            </a:pPr>
            <a:r>
              <a:rPr lang="en-US" dirty="0"/>
              <a:t>-analgesics</a:t>
            </a:r>
          </a:p>
          <a:p>
            <a:pPr marL="0" indent="0">
              <a:buNone/>
            </a:pPr>
            <a:r>
              <a:rPr lang="en-US" dirty="0"/>
              <a:t>-antibiotics</a:t>
            </a:r>
          </a:p>
          <a:p>
            <a:pPr marL="0" indent="0">
              <a:buNone/>
            </a:pPr>
            <a:r>
              <a:rPr lang="en-US" dirty="0"/>
              <a:t>3.</a:t>
            </a:r>
            <a:r>
              <a:rPr lang="en-US" b="1" dirty="0"/>
              <a:t>Their chemical make up</a:t>
            </a:r>
          </a:p>
          <a:p>
            <a:pPr marL="0" indent="0">
              <a:buNone/>
            </a:pPr>
            <a:r>
              <a:rPr lang="en-US" b="1" dirty="0"/>
              <a:t>-</a:t>
            </a:r>
            <a:r>
              <a:rPr lang="en-US" dirty="0"/>
              <a:t>estrogens</a:t>
            </a:r>
          </a:p>
          <a:p>
            <a:pPr marL="0" indent="0">
              <a:buNone/>
            </a:pPr>
            <a:r>
              <a:rPr lang="en-US" b="1" dirty="0"/>
              <a:t>-</a:t>
            </a:r>
            <a:r>
              <a:rPr lang="en-US" dirty="0"/>
              <a:t>opioids</a:t>
            </a:r>
          </a:p>
          <a:p>
            <a:pPr marL="0" indent="0">
              <a:buNone/>
            </a:pPr>
            <a:endParaRPr lang="en-US" b="1" dirty="0"/>
          </a:p>
        </p:txBody>
      </p:sp>
    </p:spTree>
    <p:extLst>
      <p:ext uri="{BB962C8B-B14F-4D97-AF65-F5344CB8AC3E}">
        <p14:creationId xmlns:p14="http://schemas.microsoft.com/office/powerpoint/2010/main" val="2728903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lang="en-US" dirty="0"/>
              <a:t>    </a:t>
            </a:r>
            <a:r>
              <a:rPr lang="en-US" b="1" dirty="0"/>
              <a:t>drug reactions and interactions</a:t>
            </a:r>
          </a:p>
        </p:txBody>
      </p:sp>
      <p:sp>
        <p:nvSpPr>
          <p:cNvPr id="1048616" name="Content Placeholder 2"/>
          <p:cNvSpPr>
            <a:spLocks noGrp="1"/>
          </p:cNvSpPr>
          <p:nvPr>
            <p:ph idx="1"/>
          </p:nvPr>
        </p:nvSpPr>
        <p:spPr/>
        <p:txBody>
          <a:bodyPr>
            <a:normAutofit fontScale="77500" lnSpcReduction="20000"/>
          </a:bodyPr>
          <a:lstStyle/>
          <a:p>
            <a:pPr marL="0" indent="0">
              <a:buNone/>
            </a:pPr>
            <a:r>
              <a:rPr lang="en-US" dirty="0"/>
              <a:t>Any physiologically active drug has the potential to cause an undesirable reaction that may induce illness in the recipient. These include toxic reaction, side effects, allergic reactions, cumulative reaction, tolerance and dependence and detrimental drug reaction.</a:t>
            </a:r>
          </a:p>
          <a:p>
            <a:r>
              <a:rPr lang="en-US" b="1" dirty="0"/>
              <a:t>Side effects:</a:t>
            </a:r>
            <a:r>
              <a:rPr lang="en-US" dirty="0"/>
              <a:t> these are physiological effects exerted by the chemical that are not related to the desired therapeutic effects. you must therefore be familiar with serious side effect and commonly occurring effects.</a:t>
            </a:r>
          </a:p>
          <a:p>
            <a:r>
              <a:rPr lang="en-US" b="1" dirty="0"/>
              <a:t>Adverse drug reaction: </a:t>
            </a:r>
            <a:r>
              <a:rPr lang="en-US" dirty="0"/>
              <a:t>this an injury occurring by taking medication .It may occur following a single dose or prolonged administration of a drug</a:t>
            </a:r>
            <a:r>
              <a:rPr lang="en-US" b="1" dirty="0"/>
              <a:t>  </a:t>
            </a:r>
            <a:r>
              <a:rPr lang="en-US" dirty="0"/>
              <a:t>or result from a combination of two or more drugs. The study of ADR is known as  </a:t>
            </a:r>
            <a:r>
              <a:rPr lang="en-US" b="1" dirty="0"/>
              <a:t>pharmacovigilance</a:t>
            </a:r>
            <a:r>
              <a:rPr lang="en-US" dirty="0"/>
              <a:t>.</a:t>
            </a:r>
            <a:endParaRPr lang="en-US" b="1" dirty="0"/>
          </a:p>
        </p:txBody>
      </p:sp>
    </p:spTree>
    <p:extLst>
      <p:ext uri="{BB962C8B-B14F-4D97-AF65-F5344CB8AC3E}">
        <p14:creationId xmlns:p14="http://schemas.microsoft.com/office/powerpoint/2010/main" val="2579907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p:txBody>
          <a:bodyPr/>
          <a:lstStyle/>
          <a:p>
            <a:r>
              <a:rPr lang="en-US" dirty="0"/>
              <a:t>Conti.</a:t>
            </a:r>
          </a:p>
        </p:txBody>
      </p:sp>
      <p:sp>
        <p:nvSpPr>
          <p:cNvPr id="1048618" name="Content Placeholder 2"/>
          <p:cNvSpPr>
            <a:spLocks noGrp="1"/>
          </p:cNvSpPr>
          <p:nvPr>
            <p:ph idx="1"/>
          </p:nvPr>
        </p:nvSpPr>
        <p:spPr/>
        <p:txBody>
          <a:bodyPr>
            <a:normAutofit fontScale="77500" lnSpcReduction="20000"/>
          </a:bodyPr>
          <a:lstStyle/>
          <a:p>
            <a:r>
              <a:rPr lang="en-US" b="1" dirty="0"/>
              <a:t>Drug interaction: </a:t>
            </a:r>
            <a:r>
              <a:rPr lang="en-US" dirty="0"/>
              <a:t>this is when </a:t>
            </a:r>
            <a:r>
              <a:rPr lang="en-US" b="1" dirty="0"/>
              <a:t>an interactant chemical </a:t>
            </a:r>
            <a:r>
              <a:rPr lang="en-US" dirty="0"/>
              <a:t>modifies the therapeutic results that are anticipated with a drug the interact may be another drug, some combination </a:t>
            </a:r>
            <a:r>
              <a:rPr lang="en-US" b="1" dirty="0"/>
              <a:t>of a drug, natural or artificial components in the diet, pollutants chemical from the environment, endogenous body chemicals and Chemicals used for diagnostic </a:t>
            </a:r>
            <a:r>
              <a:rPr lang="en-US" dirty="0"/>
              <a:t>laboratory test. Drug interaction may be </a:t>
            </a:r>
            <a:r>
              <a:rPr lang="en-US" b="1" dirty="0"/>
              <a:t>detriment or beneficial </a:t>
            </a:r>
            <a:r>
              <a:rPr lang="en-US" dirty="0"/>
              <a:t>drug  and may vary from one person to another. This may affect the </a:t>
            </a:r>
            <a:r>
              <a:rPr lang="en-US" b="1" dirty="0"/>
              <a:t>absorption, distribution ,metabolism or excretion </a:t>
            </a:r>
            <a:r>
              <a:rPr lang="en-US" dirty="0"/>
              <a:t>of the drugs.</a:t>
            </a:r>
          </a:p>
          <a:p>
            <a:r>
              <a:rPr lang="en-US" b="1" dirty="0"/>
              <a:t>Allergic reactions: </a:t>
            </a:r>
            <a:r>
              <a:rPr lang="en-US" dirty="0"/>
              <a:t>This the body's immunological response to a drug following previous exposure to the same drug. </a:t>
            </a:r>
          </a:p>
          <a:p>
            <a:pPr marL="0" indent="0">
              <a:buNone/>
            </a:pPr>
            <a:endParaRPr lang="en-US" dirty="0"/>
          </a:p>
        </p:txBody>
      </p:sp>
    </p:spTree>
    <p:extLst>
      <p:ext uri="{BB962C8B-B14F-4D97-AF65-F5344CB8AC3E}">
        <p14:creationId xmlns:p14="http://schemas.microsoft.com/office/powerpoint/2010/main" val="3144423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dirty="0"/>
              <a:t>Cont.</a:t>
            </a:r>
          </a:p>
        </p:txBody>
      </p:sp>
      <p:sp>
        <p:nvSpPr>
          <p:cNvPr id="1048620" name="Content Placeholder 2"/>
          <p:cNvSpPr>
            <a:spLocks noGrp="1"/>
          </p:cNvSpPr>
          <p:nvPr>
            <p:ph idx="1"/>
          </p:nvPr>
        </p:nvSpPr>
        <p:spPr/>
        <p:txBody>
          <a:bodyPr>
            <a:normAutofit fontScale="62500" lnSpcReduction="20000"/>
          </a:bodyPr>
          <a:lstStyle/>
          <a:p>
            <a:r>
              <a:rPr lang="en-US" b="1" dirty="0"/>
              <a:t>Idiosyncratic reactions: </a:t>
            </a:r>
            <a:r>
              <a:rPr lang="en-US" dirty="0"/>
              <a:t>this is genetically determined, un expected response to a drug. The response may take the form of  extreme sensitivity to low doses or extreme insensitivity to high doses to the drug.</a:t>
            </a:r>
          </a:p>
          <a:p>
            <a:r>
              <a:rPr lang="en-US" b="1" dirty="0"/>
              <a:t>Chain reaction: </a:t>
            </a:r>
            <a:r>
              <a:rPr lang="en-US" dirty="0"/>
              <a:t>Medication are often added to a regime to control side effects of other drugs. This can initiate a chain reaction e.g. cortisone is prescribed to treat a serious inflammatory condition it can cause hypertension, ulcers, diabetes and a reactivation  of arrested tuberculosis. </a:t>
            </a:r>
          </a:p>
          <a:p>
            <a:r>
              <a:rPr lang="en-US" b="1" dirty="0"/>
              <a:t>Cumulative reaction: </a:t>
            </a:r>
            <a:r>
              <a:rPr lang="en-US" dirty="0"/>
              <a:t>Drugs accumulate in the body whenever the dosage exceeds the amount the body  can eliminate through metabolism or excretion</a:t>
            </a:r>
          </a:p>
          <a:p>
            <a:r>
              <a:rPr lang="en-US" b="1" dirty="0"/>
              <a:t>Tolerance and dependence: Tolerance </a:t>
            </a:r>
            <a:r>
              <a:rPr lang="en-US" dirty="0"/>
              <a:t>occurs when a person no longer responds to the drug in the way that person initially responded as a result of continued use of the drug causing a need to increase dose of a drug to achieve the same effect.</a:t>
            </a:r>
          </a:p>
          <a:p>
            <a:endParaRPr lang="en-US" dirty="0"/>
          </a:p>
        </p:txBody>
      </p:sp>
    </p:spTree>
    <p:extLst>
      <p:ext uri="{BB962C8B-B14F-4D97-AF65-F5344CB8AC3E}">
        <p14:creationId xmlns:p14="http://schemas.microsoft.com/office/powerpoint/2010/main" val="2206476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5371</Words>
  <Application>Microsoft Office PowerPoint</Application>
  <PresentationFormat>On-screen Show (4:3)</PresentationFormat>
  <Paragraphs>373</Paragraphs>
  <Slides>62</Slides>
  <Notes>2</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PHARMACOLOGY</vt:lpstr>
      <vt:lpstr>                                 Objective</vt:lpstr>
      <vt:lpstr>INTRODUCTION TO PHARMACOLOGY</vt:lpstr>
      <vt:lpstr>                 Terminology</vt:lpstr>
      <vt:lpstr> Conti.</vt:lpstr>
      <vt:lpstr>Conti.</vt:lpstr>
      <vt:lpstr>    drug reactions and interactions</vt:lpstr>
      <vt:lpstr>Conti.</vt:lpstr>
      <vt:lpstr>Cont.</vt:lpstr>
      <vt:lpstr> cont.</vt:lpstr>
      <vt:lpstr>Cont.</vt:lpstr>
      <vt:lpstr>Cont.</vt:lpstr>
      <vt:lpstr>                   drug development</vt:lpstr>
      <vt:lpstr>Conti.</vt:lpstr>
      <vt:lpstr>Conti.</vt:lpstr>
      <vt:lpstr>                      sources of drugs</vt:lpstr>
      <vt:lpstr>Conti.</vt:lpstr>
      <vt:lpstr>Conti.</vt:lpstr>
      <vt:lpstr>Conti.</vt:lpstr>
      <vt:lpstr>                           uses of drugs</vt:lpstr>
      <vt:lpstr>                     drug nomenclature</vt:lpstr>
      <vt:lpstr>Conti.</vt:lpstr>
      <vt:lpstr> example of drugs chemical name, generic name and trade name.</vt:lpstr>
      <vt:lpstr> two major methods of dispensing drugs</vt:lpstr>
      <vt:lpstr>Patients education -about OTC drugs</vt:lpstr>
      <vt:lpstr> patients  education  about drugs –prescription drugs </vt:lpstr>
      <vt:lpstr>                        pharmacokinetics </vt:lpstr>
      <vt:lpstr> factors affecting absorption</vt:lpstr>
      <vt:lpstr>Factors influencing drug administration</vt:lpstr>
      <vt:lpstr>              routes of drug administration</vt:lpstr>
      <vt:lpstr>Factors to consider when choosing the route of drug administration</vt:lpstr>
      <vt:lpstr>Conti.</vt:lpstr>
      <vt:lpstr>Conti.</vt:lpstr>
      <vt:lpstr>    Biological membranes which limit the                       distribution of drugs</vt:lpstr>
      <vt:lpstr>metabolism</vt:lpstr>
      <vt:lpstr>Factors influencing metabolism</vt:lpstr>
      <vt:lpstr>Enzyme induction or inhibition</vt:lpstr>
      <vt:lpstr> conti.</vt:lpstr>
      <vt:lpstr>excretion</vt:lpstr>
      <vt:lpstr>Pharmacodynamics/mechanism of action</vt:lpstr>
      <vt:lpstr>                  Drug interactions</vt:lpstr>
      <vt:lpstr>Conti.</vt:lpstr>
      <vt:lpstr>antagonism</vt:lpstr>
      <vt:lpstr>              Administration of medication</vt:lpstr>
      <vt:lpstr>        Principles of drug administration</vt:lpstr>
      <vt:lpstr> conti.</vt:lpstr>
      <vt:lpstr>Conti.</vt:lpstr>
      <vt:lpstr>Conti.</vt:lpstr>
      <vt:lpstr>PowerPoint Presentation</vt:lpstr>
      <vt:lpstr>PowerPoint Presentation</vt:lpstr>
      <vt:lpstr>PowerPoint Presentation</vt:lpstr>
      <vt:lpstr>PowerPoint Presentation</vt:lpstr>
      <vt:lpstr>PowerPoint Presentation</vt:lpstr>
      <vt:lpstr>PowerPoint Presentation</vt:lpstr>
      <vt:lpstr>          medication in children</vt:lpstr>
      <vt:lpstr>               medication errors</vt:lpstr>
      <vt:lpstr>                     drug records</vt:lpstr>
      <vt:lpstr>                           drug storage</vt:lpstr>
      <vt:lpstr>PowerPoint Presentation</vt:lpstr>
      <vt:lpstr>Stock control</vt:lpstr>
      <vt:lpstr>                 Classification of drugs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dc:title>
  <dc:creator>FAIDA</dc:creator>
  <cp:lastModifiedBy>FAIDA</cp:lastModifiedBy>
  <cp:revision>1</cp:revision>
  <dcterms:created xsi:type="dcterms:W3CDTF">2021-10-30T15:51:51Z</dcterms:created>
  <dcterms:modified xsi:type="dcterms:W3CDTF">2021-10-30T15:56:03Z</dcterms:modified>
</cp:coreProperties>
</file>