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8"/>
  </p:notesMasterIdLst>
  <p:handoutMasterIdLst>
    <p:handoutMasterId r:id="rId339"/>
  </p:handoutMasterIdLst>
  <p:sldIdLst>
    <p:sldId id="836" r:id="rId2"/>
    <p:sldId id="837" r:id="rId3"/>
    <p:sldId id="258" r:id="rId4"/>
    <p:sldId id="259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31" r:id="rId26"/>
    <p:sldId id="329" r:id="rId27"/>
    <p:sldId id="330" r:id="rId28"/>
    <p:sldId id="332" r:id="rId29"/>
    <p:sldId id="333" r:id="rId30"/>
    <p:sldId id="334" r:id="rId31"/>
    <p:sldId id="336" r:id="rId32"/>
    <p:sldId id="337" r:id="rId33"/>
    <p:sldId id="335" r:id="rId34"/>
    <p:sldId id="339" r:id="rId35"/>
    <p:sldId id="344" r:id="rId36"/>
    <p:sldId id="340" r:id="rId37"/>
    <p:sldId id="342" r:id="rId38"/>
    <p:sldId id="343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6" r:id="rId70"/>
    <p:sldId id="377" r:id="rId71"/>
    <p:sldId id="378" r:id="rId72"/>
    <p:sldId id="379" r:id="rId73"/>
    <p:sldId id="380" r:id="rId74"/>
    <p:sldId id="381" r:id="rId75"/>
    <p:sldId id="382" r:id="rId76"/>
    <p:sldId id="375" r:id="rId77"/>
    <p:sldId id="383" r:id="rId78"/>
    <p:sldId id="384" r:id="rId79"/>
    <p:sldId id="385" r:id="rId80"/>
    <p:sldId id="535" r:id="rId81"/>
    <p:sldId id="536" r:id="rId82"/>
    <p:sldId id="537" r:id="rId83"/>
    <p:sldId id="538" r:id="rId84"/>
    <p:sldId id="539" r:id="rId85"/>
    <p:sldId id="540" r:id="rId86"/>
    <p:sldId id="555" r:id="rId87"/>
    <p:sldId id="558" r:id="rId88"/>
    <p:sldId id="542" r:id="rId89"/>
    <p:sldId id="544" r:id="rId90"/>
    <p:sldId id="559" r:id="rId91"/>
    <p:sldId id="560" r:id="rId92"/>
    <p:sldId id="561" r:id="rId93"/>
    <p:sldId id="545" r:id="rId94"/>
    <p:sldId id="546" r:id="rId95"/>
    <p:sldId id="547" r:id="rId96"/>
    <p:sldId id="548" r:id="rId97"/>
    <p:sldId id="549" r:id="rId98"/>
    <p:sldId id="550" r:id="rId99"/>
    <p:sldId id="551" r:id="rId100"/>
    <p:sldId id="553" r:id="rId101"/>
    <p:sldId id="562" r:id="rId102"/>
    <p:sldId id="275" r:id="rId103"/>
    <p:sldId id="276" r:id="rId104"/>
    <p:sldId id="277" r:id="rId105"/>
    <p:sldId id="278" r:id="rId106"/>
    <p:sldId id="279" r:id="rId107"/>
    <p:sldId id="280" r:id="rId108"/>
    <p:sldId id="281" r:id="rId109"/>
    <p:sldId id="833" r:id="rId110"/>
    <p:sldId id="282" r:id="rId111"/>
    <p:sldId id="283" r:id="rId112"/>
    <p:sldId id="284" r:id="rId113"/>
    <p:sldId id="285" r:id="rId114"/>
    <p:sldId id="286" r:id="rId115"/>
    <p:sldId id="287" r:id="rId116"/>
    <p:sldId id="288" r:id="rId117"/>
    <p:sldId id="289" r:id="rId118"/>
    <p:sldId id="290" r:id="rId119"/>
    <p:sldId id="291" r:id="rId120"/>
    <p:sldId id="292" r:id="rId121"/>
    <p:sldId id="293" r:id="rId122"/>
    <p:sldId id="294" r:id="rId123"/>
    <p:sldId id="295" r:id="rId124"/>
    <p:sldId id="296" r:id="rId125"/>
    <p:sldId id="297" r:id="rId126"/>
    <p:sldId id="298" r:id="rId127"/>
    <p:sldId id="299" r:id="rId128"/>
    <p:sldId id="300" r:id="rId129"/>
    <p:sldId id="301" r:id="rId130"/>
    <p:sldId id="302" r:id="rId131"/>
    <p:sldId id="303" r:id="rId132"/>
    <p:sldId id="304" r:id="rId133"/>
    <p:sldId id="305" r:id="rId134"/>
    <p:sldId id="306" r:id="rId135"/>
    <p:sldId id="669" r:id="rId136"/>
    <p:sldId id="628" r:id="rId137"/>
    <p:sldId id="629" r:id="rId138"/>
    <p:sldId id="630" r:id="rId139"/>
    <p:sldId id="631" r:id="rId140"/>
    <p:sldId id="632" r:id="rId141"/>
    <p:sldId id="834" r:id="rId142"/>
    <p:sldId id="633" r:id="rId143"/>
    <p:sldId id="634" r:id="rId144"/>
    <p:sldId id="635" r:id="rId145"/>
    <p:sldId id="636" r:id="rId146"/>
    <p:sldId id="637" r:id="rId147"/>
    <p:sldId id="638" r:id="rId148"/>
    <p:sldId id="639" r:id="rId149"/>
    <p:sldId id="640" r:id="rId150"/>
    <p:sldId id="641" r:id="rId151"/>
    <p:sldId id="642" r:id="rId152"/>
    <p:sldId id="643" r:id="rId153"/>
    <p:sldId id="644" r:id="rId154"/>
    <p:sldId id="645" r:id="rId155"/>
    <p:sldId id="646" r:id="rId156"/>
    <p:sldId id="647" r:id="rId157"/>
    <p:sldId id="648" r:id="rId158"/>
    <p:sldId id="649" r:id="rId159"/>
    <p:sldId id="650" r:id="rId160"/>
    <p:sldId id="651" r:id="rId161"/>
    <p:sldId id="652" r:id="rId162"/>
    <p:sldId id="653" r:id="rId163"/>
    <p:sldId id="654" r:id="rId164"/>
    <p:sldId id="655" r:id="rId165"/>
    <p:sldId id="656" r:id="rId166"/>
    <p:sldId id="657" r:id="rId167"/>
    <p:sldId id="658" r:id="rId168"/>
    <p:sldId id="659" r:id="rId169"/>
    <p:sldId id="660" r:id="rId170"/>
    <p:sldId id="661" r:id="rId171"/>
    <p:sldId id="662" r:id="rId172"/>
    <p:sldId id="663" r:id="rId173"/>
    <p:sldId id="664" r:id="rId174"/>
    <p:sldId id="665" r:id="rId175"/>
    <p:sldId id="666" r:id="rId176"/>
    <p:sldId id="667" r:id="rId177"/>
    <p:sldId id="668" r:id="rId178"/>
    <p:sldId id="307" r:id="rId179"/>
    <p:sldId id="670" r:id="rId180"/>
    <p:sldId id="671" r:id="rId181"/>
    <p:sldId id="672" r:id="rId182"/>
    <p:sldId id="673" r:id="rId183"/>
    <p:sldId id="674" r:id="rId184"/>
    <p:sldId id="675" r:id="rId185"/>
    <p:sldId id="676" r:id="rId186"/>
    <p:sldId id="677" r:id="rId187"/>
    <p:sldId id="678" r:id="rId188"/>
    <p:sldId id="679" r:id="rId189"/>
    <p:sldId id="680" r:id="rId190"/>
    <p:sldId id="681" r:id="rId191"/>
    <p:sldId id="682" r:id="rId192"/>
    <p:sldId id="683" r:id="rId193"/>
    <p:sldId id="684" r:id="rId194"/>
    <p:sldId id="685" r:id="rId195"/>
    <p:sldId id="686" r:id="rId196"/>
    <p:sldId id="687" r:id="rId197"/>
    <p:sldId id="688" r:id="rId198"/>
    <p:sldId id="689" r:id="rId199"/>
    <p:sldId id="690" r:id="rId200"/>
    <p:sldId id="691" r:id="rId201"/>
    <p:sldId id="693" r:id="rId202"/>
    <p:sldId id="694" r:id="rId203"/>
    <p:sldId id="696" r:id="rId204"/>
    <p:sldId id="697" r:id="rId205"/>
    <p:sldId id="698" r:id="rId206"/>
    <p:sldId id="699" r:id="rId207"/>
    <p:sldId id="700" r:id="rId208"/>
    <p:sldId id="701" r:id="rId209"/>
    <p:sldId id="702" r:id="rId210"/>
    <p:sldId id="703" r:id="rId211"/>
    <p:sldId id="705" r:id="rId212"/>
    <p:sldId id="706" r:id="rId213"/>
    <p:sldId id="708" r:id="rId214"/>
    <p:sldId id="709" r:id="rId215"/>
    <p:sldId id="710" r:id="rId216"/>
    <p:sldId id="711" r:id="rId217"/>
    <p:sldId id="712" r:id="rId218"/>
    <p:sldId id="713" r:id="rId219"/>
    <p:sldId id="714" r:id="rId220"/>
    <p:sldId id="715" r:id="rId221"/>
    <p:sldId id="716" r:id="rId222"/>
    <p:sldId id="717" r:id="rId223"/>
    <p:sldId id="718" r:id="rId224"/>
    <p:sldId id="719" r:id="rId225"/>
    <p:sldId id="720" r:id="rId226"/>
    <p:sldId id="721" r:id="rId227"/>
    <p:sldId id="262" r:id="rId228"/>
    <p:sldId id="263" r:id="rId229"/>
    <p:sldId id="264" r:id="rId230"/>
    <p:sldId id="265" r:id="rId231"/>
    <p:sldId id="266" r:id="rId232"/>
    <p:sldId id="267" r:id="rId233"/>
    <p:sldId id="268" r:id="rId234"/>
    <p:sldId id="269" r:id="rId235"/>
    <p:sldId id="270" r:id="rId236"/>
    <p:sldId id="271" r:id="rId237"/>
    <p:sldId id="272" r:id="rId238"/>
    <p:sldId id="273" r:id="rId239"/>
    <p:sldId id="387" r:id="rId240"/>
    <p:sldId id="563" r:id="rId241"/>
    <p:sldId id="564" r:id="rId242"/>
    <p:sldId id="568" r:id="rId243"/>
    <p:sldId id="569" r:id="rId244"/>
    <p:sldId id="570" r:id="rId245"/>
    <p:sldId id="573" r:id="rId246"/>
    <p:sldId id="574" r:id="rId247"/>
    <p:sldId id="576" r:id="rId248"/>
    <p:sldId id="577" r:id="rId249"/>
    <p:sldId id="578" r:id="rId250"/>
    <p:sldId id="579" r:id="rId251"/>
    <p:sldId id="580" r:id="rId252"/>
    <p:sldId id="581" r:id="rId253"/>
    <p:sldId id="582" r:id="rId254"/>
    <p:sldId id="583" r:id="rId255"/>
    <p:sldId id="584" r:id="rId256"/>
    <p:sldId id="585" r:id="rId257"/>
    <p:sldId id="586" r:id="rId258"/>
    <p:sldId id="587" r:id="rId259"/>
    <p:sldId id="590" r:id="rId260"/>
    <p:sldId id="591" r:id="rId261"/>
    <p:sldId id="592" r:id="rId262"/>
    <p:sldId id="593" r:id="rId263"/>
    <p:sldId id="594" r:id="rId264"/>
    <p:sldId id="595" r:id="rId265"/>
    <p:sldId id="596" r:id="rId266"/>
    <p:sldId id="597" r:id="rId267"/>
    <p:sldId id="402" r:id="rId268"/>
    <p:sldId id="403" r:id="rId269"/>
    <p:sldId id="404" r:id="rId270"/>
    <p:sldId id="405" r:id="rId271"/>
    <p:sldId id="407" r:id="rId272"/>
    <p:sldId id="408" r:id="rId273"/>
    <p:sldId id="409" r:id="rId274"/>
    <p:sldId id="410" r:id="rId275"/>
    <p:sldId id="411" r:id="rId276"/>
    <p:sldId id="412" r:id="rId277"/>
    <p:sldId id="413" r:id="rId278"/>
    <p:sldId id="414" r:id="rId279"/>
    <p:sldId id="416" r:id="rId280"/>
    <p:sldId id="417" r:id="rId281"/>
    <p:sldId id="418" r:id="rId282"/>
    <p:sldId id="419" r:id="rId283"/>
    <p:sldId id="420" r:id="rId284"/>
    <p:sldId id="424" r:id="rId285"/>
    <p:sldId id="425" r:id="rId286"/>
    <p:sldId id="426" r:id="rId287"/>
    <p:sldId id="427" r:id="rId288"/>
    <p:sldId id="428" r:id="rId289"/>
    <p:sldId id="429" r:id="rId290"/>
    <p:sldId id="430" r:id="rId291"/>
    <p:sldId id="431" r:id="rId292"/>
    <p:sldId id="432" r:id="rId293"/>
    <p:sldId id="433" r:id="rId294"/>
    <p:sldId id="434" r:id="rId295"/>
    <p:sldId id="435" r:id="rId296"/>
    <p:sldId id="436" r:id="rId297"/>
    <p:sldId id="437" r:id="rId298"/>
    <p:sldId id="438" r:id="rId299"/>
    <p:sldId id="439" r:id="rId300"/>
    <p:sldId id="440" r:id="rId301"/>
    <p:sldId id="441" r:id="rId302"/>
    <p:sldId id="442" r:id="rId303"/>
    <p:sldId id="443" r:id="rId304"/>
    <p:sldId id="444" r:id="rId305"/>
    <p:sldId id="445" r:id="rId306"/>
    <p:sldId id="446" r:id="rId307"/>
    <p:sldId id="447" r:id="rId308"/>
    <p:sldId id="448" r:id="rId309"/>
    <p:sldId id="449" r:id="rId310"/>
    <p:sldId id="450" r:id="rId311"/>
    <p:sldId id="451" r:id="rId312"/>
    <p:sldId id="452" r:id="rId313"/>
    <p:sldId id="453" r:id="rId314"/>
    <p:sldId id="454" r:id="rId315"/>
    <p:sldId id="455" r:id="rId316"/>
    <p:sldId id="456" r:id="rId317"/>
    <p:sldId id="457" r:id="rId318"/>
    <p:sldId id="458" r:id="rId319"/>
    <p:sldId id="459" r:id="rId320"/>
    <p:sldId id="460" r:id="rId321"/>
    <p:sldId id="461" r:id="rId322"/>
    <p:sldId id="462" r:id="rId323"/>
    <p:sldId id="463" r:id="rId324"/>
    <p:sldId id="464" r:id="rId325"/>
    <p:sldId id="465" r:id="rId326"/>
    <p:sldId id="466" r:id="rId327"/>
    <p:sldId id="467" r:id="rId328"/>
    <p:sldId id="468" r:id="rId329"/>
    <p:sldId id="469" r:id="rId330"/>
    <p:sldId id="470" r:id="rId331"/>
    <p:sldId id="471" r:id="rId332"/>
    <p:sldId id="472" r:id="rId333"/>
    <p:sldId id="473" r:id="rId334"/>
    <p:sldId id="474" r:id="rId335"/>
    <p:sldId id="475" r:id="rId336"/>
    <p:sldId id="476" r:id="rId337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86" d="100"/>
          <a:sy n="86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323" Type="http://schemas.openxmlformats.org/officeDocument/2006/relationships/slide" Target="slides/slide322.xml"/><Relationship Id="rId328" Type="http://schemas.openxmlformats.org/officeDocument/2006/relationships/slide" Target="slides/slide32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33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334" Type="http://schemas.openxmlformats.org/officeDocument/2006/relationships/slide" Target="slides/slide33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presProps" Target="presProps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viewProps" Target="viewProps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theme" Target="theme/theme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BE3E8-6A20-4B2D-89A0-2A905C2D094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36EC3-F100-457E-A442-C76C58006E4E}">
      <dgm:prSet phldrT="[Text]"/>
      <dgm:spPr/>
      <dgm:t>
        <a:bodyPr/>
        <a:lstStyle/>
        <a:p>
          <a:r>
            <a:rPr lang="en-US" dirty="0" smtClean="0"/>
            <a:t>Oral administration</a:t>
          </a:r>
          <a:endParaRPr lang="en-US" dirty="0"/>
        </a:p>
      </dgm:t>
    </dgm:pt>
    <dgm:pt modelId="{89956AA5-1654-47A0-82EC-421B333AD63F}" type="parTrans" cxnId="{3EEEFB6B-1560-4BED-ACC0-777E9B7550A2}">
      <dgm:prSet/>
      <dgm:spPr/>
      <dgm:t>
        <a:bodyPr/>
        <a:lstStyle/>
        <a:p>
          <a:endParaRPr lang="en-US"/>
        </a:p>
      </dgm:t>
    </dgm:pt>
    <dgm:pt modelId="{70BAD8ED-75E4-4E87-9CBA-89DFDABE3982}" type="sibTrans" cxnId="{3EEEFB6B-1560-4BED-ACC0-777E9B7550A2}">
      <dgm:prSet/>
      <dgm:spPr/>
      <dgm:t>
        <a:bodyPr/>
        <a:lstStyle/>
        <a:p>
          <a:endParaRPr lang="en-US" dirty="0"/>
        </a:p>
      </dgm:t>
    </dgm:pt>
    <dgm:pt modelId="{325EF6C7-2A7F-47F2-B68C-346F176A2E4C}">
      <dgm:prSet phldrT="[Text]"/>
      <dgm:spPr/>
      <dgm:t>
        <a:bodyPr/>
        <a:lstStyle/>
        <a:p>
          <a:r>
            <a:rPr lang="en-US" dirty="0" smtClean="0"/>
            <a:t>Most metabolized in liver (oxidation &amp; conjugation)</a:t>
          </a:r>
          <a:endParaRPr lang="en-US" dirty="0"/>
        </a:p>
      </dgm:t>
    </dgm:pt>
    <dgm:pt modelId="{C2C62B2F-F592-4D4A-AED9-568CF5F7323D}" type="parTrans" cxnId="{0965AFFC-3099-45EA-8ED0-543E7CC80687}">
      <dgm:prSet/>
      <dgm:spPr/>
      <dgm:t>
        <a:bodyPr/>
        <a:lstStyle/>
        <a:p>
          <a:endParaRPr lang="en-US"/>
        </a:p>
      </dgm:t>
    </dgm:pt>
    <dgm:pt modelId="{093260FD-BA22-4402-9DD5-4B8508B4A29D}" type="sibTrans" cxnId="{0965AFFC-3099-45EA-8ED0-543E7CC80687}">
      <dgm:prSet/>
      <dgm:spPr/>
      <dgm:t>
        <a:bodyPr/>
        <a:lstStyle/>
        <a:p>
          <a:endParaRPr lang="en-US" dirty="0"/>
        </a:p>
      </dgm:t>
    </dgm:pt>
    <dgm:pt modelId="{A7729126-CE66-4312-BBF7-1A420FF2FB63}">
      <dgm:prSet/>
      <dgm:spPr/>
      <dgm:t>
        <a:bodyPr/>
        <a:lstStyle/>
        <a:p>
          <a:r>
            <a:rPr lang="en-US" dirty="0" smtClean="0"/>
            <a:t>95% bound to plasma-protein (high bioavailability)</a:t>
          </a:r>
          <a:endParaRPr lang="en-US" dirty="0"/>
        </a:p>
      </dgm:t>
    </dgm:pt>
    <dgm:pt modelId="{EEFF78FF-F6A0-4081-8429-9B372AA91DE4}" type="parTrans" cxnId="{8F54143D-A6E1-4E81-A590-6C9B7793523E}">
      <dgm:prSet/>
      <dgm:spPr/>
      <dgm:t>
        <a:bodyPr/>
        <a:lstStyle/>
        <a:p>
          <a:endParaRPr lang="en-US"/>
        </a:p>
      </dgm:t>
    </dgm:pt>
    <dgm:pt modelId="{751244E9-6255-49AD-B407-E88015C62B72}" type="sibTrans" cxnId="{8F54143D-A6E1-4E81-A590-6C9B7793523E}">
      <dgm:prSet/>
      <dgm:spPr/>
      <dgm:t>
        <a:bodyPr/>
        <a:lstStyle/>
        <a:p>
          <a:endParaRPr lang="en-US" dirty="0"/>
        </a:p>
      </dgm:t>
    </dgm:pt>
    <dgm:pt modelId="{99512A64-F843-4C36-A84D-84F2751E8519}">
      <dgm:prSet/>
      <dgm:spPr/>
      <dgm:t>
        <a:bodyPr/>
        <a:lstStyle/>
        <a:p>
          <a:r>
            <a:rPr lang="en-US" dirty="0" smtClean="0"/>
            <a:t>Most NSAIDs are weak acid (absorbed well in stomach and intestinal mucosa)</a:t>
          </a:r>
        </a:p>
      </dgm:t>
    </dgm:pt>
    <dgm:pt modelId="{6F15E896-43FE-47F5-AB71-D8FBB82E020A}" type="parTrans" cxnId="{56A1444B-CF02-4C31-A15E-B60E3248B6E4}">
      <dgm:prSet/>
      <dgm:spPr/>
      <dgm:t>
        <a:bodyPr/>
        <a:lstStyle/>
        <a:p>
          <a:endParaRPr lang="en-US"/>
        </a:p>
      </dgm:t>
    </dgm:pt>
    <dgm:pt modelId="{D7A5776D-22F6-471D-96DD-2D816EA83B14}" type="sibTrans" cxnId="{56A1444B-CF02-4C31-A15E-B60E3248B6E4}">
      <dgm:prSet/>
      <dgm:spPr/>
      <dgm:t>
        <a:bodyPr/>
        <a:lstStyle/>
        <a:p>
          <a:endParaRPr lang="en-US" dirty="0"/>
        </a:p>
      </dgm:t>
    </dgm:pt>
    <dgm:pt modelId="{3677309C-9CAA-4A8B-B475-11200AAAD512}" type="pres">
      <dgm:prSet presAssocID="{358BE3E8-6A20-4B2D-89A0-2A905C2D09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D04C02-E168-48C2-B7CF-9FAB63DD5D4B}" type="pres">
      <dgm:prSet presAssocID="{1E136EC3-F100-457E-A442-C76C58006E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D5717-4D78-42BC-899F-E417B1045681}" type="pres">
      <dgm:prSet presAssocID="{1E136EC3-F100-457E-A442-C76C58006E4E}" presName="spNode" presStyleCnt="0"/>
      <dgm:spPr/>
    </dgm:pt>
    <dgm:pt modelId="{06AC3939-1072-4C63-AA96-03688256472A}" type="pres">
      <dgm:prSet presAssocID="{70BAD8ED-75E4-4E87-9CBA-89DFDABE3982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A6C0324-A501-43E1-8666-0FA76776590A}" type="pres">
      <dgm:prSet presAssocID="{99512A64-F843-4C36-A84D-84F2751E85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CDDC1-C99F-4811-8152-0806B45941BA}" type="pres">
      <dgm:prSet presAssocID="{99512A64-F843-4C36-A84D-84F2751E8519}" presName="spNode" presStyleCnt="0"/>
      <dgm:spPr/>
    </dgm:pt>
    <dgm:pt modelId="{041A0B21-F6DF-4543-9845-0E8F3CADC98B}" type="pres">
      <dgm:prSet presAssocID="{D7A5776D-22F6-471D-96DD-2D816EA83B1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6CA0270A-B1EC-48C8-9462-A6BE5DFF71B8}" type="pres">
      <dgm:prSet presAssocID="{A7729126-CE66-4312-BBF7-1A420FF2FB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5FE26-7B50-4DA1-A214-F58132C11F1F}" type="pres">
      <dgm:prSet presAssocID="{A7729126-CE66-4312-BBF7-1A420FF2FB63}" presName="spNode" presStyleCnt="0"/>
      <dgm:spPr/>
    </dgm:pt>
    <dgm:pt modelId="{35422269-ACE4-4F85-AF52-A3672B202FAD}" type="pres">
      <dgm:prSet presAssocID="{751244E9-6255-49AD-B407-E88015C62B7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47E3F62-905D-4882-AAD1-1E90047BD67B}" type="pres">
      <dgm:prSet presAssocID="{325EF6C7-2A7F-47F2-B68C-346F176A2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9F362-5786-4F87-BF39-FB513FB90D3F}" type="pres">
      <dgm:prSet presAssocID="{325EF6C7-2A7F-47F2-B68C-346F176A2E4C}" presName="spNode" presStyleCnt="0"/>
      <dgm:spPr/>
    </dgm:pt>
    <dgm:pt modelId="{DECD1952-120D-4836-8186-5B62113F9FB3}" type="pres">
      <dgm:prSet presAssocID="{093260FD-BA22-4402-9DD5-4B8508B4A29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20F32B8-6121-4A1C-BC61-F696F0B60A14}" type="presOf" srcId="{A7729126-CE66-4312-BBF7-1A420FF2FB63}" destId="{6CA0270A-B1EC-48C8-9462-A6BE5DFF71B8}" srcOrd="0" destOrd="0" presId="urn:microsoft.com/office/officeart/2005/8/layout/cycle5"/>
    <dgm:cxn modelId="{12A993C6-A0DD-4779-83E0-4225DFEABD03}" type="presOf" srcId="{751244E9-6255-49AD-B407-E88015C62B72}" destId="{35422269-ACE4-4F85-AF52-A3672B202FAD}" srcOrd="0" destOrd="0" presId="urn:microsoft.com/office/officeart/2005/8/layout/cycle5"/>
    <dgm:cxn modelId="{6EA11BD6-643D-4F2F-9D29-686BDD649FD6}" type="presOf" srcId="{093260FD-BA22-4402-9DD5-4B8508B4A29D}" destId="{DECD1952-120D-4836-8186-5B62113F9FB3}" srcOrd="0" destOrd="0" presId="urn:microsoft.com/office/officeart/2005/8/layout/cycle5"/>
    <dgm:cxn modelId="{3EEEFB6B-1560-4BED-ACC0-777E9B7550A2}" srcId="{358BE3E8-6A20-4B2D-89A0-2A905C2D094A}" destId="{1E136EC3-F100-457E-A442-C76C58006E4E}" srcOrd="0" destOrd="0" parTransId="{89956AA5-1654-47A0-82EC-421B333AD63F}" sibTransId="{70BAD8ED-75E4-4E87-9CBA-89DFDABE3982}"/>
    <dgm:cxn modelId="{0965AFFC-3099-45EA-8ED0-543E7CC80687}" srcId="{358BE3E8-6A20-4B2D-89A0-2A905C2D094A}" destId="{325EF6C7-2A7F-47F2-B68C-346F176A2E4C}" srcOrd="3" destOrd="0" parTransId="{C2C62B2F-F592-4D4A-AED9-568CF5F7323D}" sibTransId="{093260FD-BA22-4402-9DD5-4B8508B4A29D}"/>
    <dgm:cxn modelId="{D7E90789-6A8F-4DF8-B5FE-6787A2497AC4}" type="presOf" srcId="{1E136EC3-F100-457E-A442-C76C58006E4E}" destId="{8BD04C02-E168-48C2-B7CF-9FAB63DD5D4B}" srcOrd="0" destOrd="0" presId="urn:microsoft.com/office/officeart/2005/8/layout/cycle5"/>
    <dgm:cxn modelId="{56A1444B-CF02-4C31-A15E-B60E3248B6E4}" srcId="{358BE3E8-6A20-4B2D-89A0-2A905C2D094A}" destId="{99512A64-F843-4C36-A84D-84F2751E8519}" srcOrd="1" destOrd="0" parTransId="{6F15E896-43FE-47F5-AB71-D8FBB82E020A}" sibTransId="{D7A5776D-22F6-471D-96DD-2D816EA83B14}"/>
    <dgm:cxn modelId="{FD0FF8FB-5443-489A-A644-60DA822A349E}" type="presOf" srcId="{99512A64-F843-4C36-A84D-84F2751E8519}" destId="{4A6C0324-A501-43E1-8666-0FA76776590A}" srcOrd="0" destOrd="0" presId="urn:microsoft.com/office/officeart/2005/8/layout/cycle5"/>
    <dgm:cxn modelId="{5735B840-A950-4FD3-BD93-7E97EA1E7C30}" type="presOf" srcId="{D7A5776D-22F6-471D-96DD-2D816EA83B14}" destId="{041A0B21-F6DF-4543-9845-0E8F3CADC98B}" srcOrd="0" destOrd="0" presId="urn:microsoft.com/office/officeart/2005/8/layout/cycle5"/>
    <dgm:cxn modelId="{8F54143D-A6E1-4E81-A590-6C9B7793523E}" srcId="{358BE3E8-6A20-4B2D-89A0-2A905C2D094A}" destId="{A7729126-CE66-4312-BBF7-1A420FF2FB63}" srcOrd="2" destOrd="0" parTransId="{EEFF78FF-F6A0-4081-8429-9B372AA91DE4}" sibTransId="{751244E9-6255-49AD-B407-E88015C62B72}"/>
    <dgm:cxn modelId="{18D3DE50-3527-448B-B68F-EE0A517A19C1}" type="presOf" srcId="{325EF6C7-2A7F-47F2-B68C-346F176A2E4C}" destId="{247E3F62-905D-4882-AAD1-1E90047BD67B}" srcOrd="0" destOrd="0" presId="urn:microsoft.com/office/officeart/2005/8/layout/cycle5"/>
    <dgm:cxn modelId="{4E007752-2784-4E4C-BF65-270979F63A46}" type="presOf" srcId="{70BAD8ED-75E4-4E87-9CBA-89DFDABE3982}" destId="{06AC3939-1072-4C63-AA96-03688256472A}" srcOrd="0" destOrd="0" presId="urn:microsoft.com/office/officeart/2005/8/layout/cycle5"/>
    <dgm:cxn modelId="{C22EFB12-0A2C-4453-9102-BE57CAD350AF}" type="presOf" srcId="{358BE3E8-6A20-4B2D-89A0-2A905C2D094A}" destId="{3677309C-9CAA-4A8B-B475-11200AAAD512}" srcOrd="0" destOrd="0" presId="urn:microsoft.com/office/officeart/2005/8/layout/cycle5"/>
    <dgm:cxn modelId="{C466358C-AC86-488E-9406-1704240F325C}" type="presParOf" srcId="{3677309C-9CAA-4A8B-B475-11200AAAD512}" destId="{8BD04C02-E168-48C2-B7CF-9FAB63DD5D4B}" srcOrd="0" destOrd="0" presId="urn:microsoft.com/office/officeart/2005/8/layout/cycle5"/>
    <dgm:cxn modelId="{8C6A5AB3-BC62-40AD-8BAB-49819DAC0038}" type="presParOf" srcId="{3677309C-9CAA-4A8B-B475-11200AAAD512}" destId="{103D5717-4D78-42BC-899F-E417B1045681}" srcOrd="1" destOrd="0" presId="urn:microsoft.com/office/officeart/2005/8/layout/cycle5"/>
    <dgm:cxn modelId="{4F2A2A2A-EA7B-49E3-BD76-F1D9A20FA5FB}" type="presParOf" srcId="{3677309C-9CAA-4A8B-B475-11200AAAD512}" destId="{06AC3939-1072-4C63-AA96-03688256472A}" srcOrd="2" destOrd="0" presId="urn:microsoft.com/office/officeart/2005/8/layout/cycle5"/>
    <dgm:cxn modelId="{2682C6BC-8A16-430A-8CA3-3E3C100AB65F}" type="presParOf" srcId="{3677309C-9CAA-4A8B-B475-11200AAAD512}" destId="{4A6C0324-A501-43E1-8666-0FA76776590A}" srcOrd="3" destOrd="0" presId="urn:microsoft.com/office/officeart/2005/8/layout/cycle5"/>
    <dgm:cxn modelId="{3A052C16-F9A2-4B9F-93E1-18886B25341A}" type="presParOf" srcId="{3677309C-9CAA-4A8B-B475-11200AAAD512}" destId="{8E7CDDC1-C99F-4811-8152-0806B45941BA}" srcOrd="4" destOrd="0" presId="urn:microsoft.com/office/officeart/2005/8/layout/cycle5"/>
    <dgm:cxn modelId="{93B3CA62-9CA6-4600-8643-42460639F430}" type="presParOf" srcId="{3677309C-9CAA-4A8B-B475-11200AAAD512}" destId="{041A0B21-F6DF-4543-9845-0E8F3CADC98B}" srcOrd="5" destOrd="0" presId="urn:microsoft.com/office/officeart/2005/8/layout/cycle5"/>
    <dgm:cxn modelId="{DB28A760-0852-437E-9A85-D480A30743F6}" type="presParOf" srcId="{3677309C-9CAA-4A8B-B475-11200AAAD512}" destId="{6CA0270A-B1EC-48C8-9462-A6BE5DFF71B8}" srcOrd="6" destOrd="0" presId="urn:microsoft.com/office/officeart/2005/8/layout/cycle5"/>
    <dgm:cxn modelId="{6CCBFD40-5F3B-40A4-AF3D-9E3B575DCAA0}" type="presParOf" srcId="{3677309C-9CAA-4A8B-B475-11200AAAD512}" destId="{8F75FE26-7B50-4DA1-A214-F58132C11F1F}" srcOrd="7" destOrd="0" presId="urn:microsoft.com/office/officeart/2005/8/layout/cycle5"/>
    <dgm:cxn modelId="{D8D91F3B-6E81-4CF5-8EC1-2319DECA5524}" type="presParOf" srcId="{3677309C-9CAA-4A8B-B475-11200AAAD512}" destId="{35422269-ACE4-4F85-AF52-A3672B202FAD}" srcOrd="8" destOrd="0" presId="urn:microsoft.com/office/officeart/2005/8/layout/cycle5"/>
    <dgm:cxn modelId="{4794424F-8551-4C14-9971-F082E364C5B0}" type="presParOf" srcId="{3677309C-9CAA-4A8B-B475-11200AAAD512}" destId="{247E3F62-905D-4882-AAD1-1E90047BD67B}" srcOrd="9" destOrd="0" presId="urn:microsoft.com/office/officeart/2005/8/layout/cycle5"/>
    <dgm:cxn modelId="{69BDAD51-ABA8-4605-908A-B5A411FCFB88}" type="presParOf" srcId="{3677309C-9CAA-4A8B-B475-11200AAAD512}" destId="{FAB9F362-5786-4F87-BF39-FB513FB90D3F}" srcOrd="10" destOrd="0" presId="urn:microsoft.com/office/officeart/2005/8/layout/cycle5"/>
    <dgm:cxn modelId="{64522866-CE7D-4787-AB12-C052A3B6D029}" type="presParOf" srcId="{3677309C-9CAA-4A8B-B475-11200AAAD512}" destId="{DECD1952-120D-4836-8186-5B62113F9FB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63316-2EC1-43EF-8D4A-EFF1527014F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2C84F-1122-499C-81DA-FDB3F14AAD3F}">
      <dgm:prSet phldrT="[Text]"/>
      <dgm:spPr/>
      <dgm:t>
        <a:bodyPr/>
        <a:lstStyle/>
        <a:p>
          <a:r>
            <a:rPr lang="en-US" dirty="0" smtClean="0"/>
            <a:t>Analgesic</a:t>
          </a:r>
          <a:endParaRPr lang="en-US" dirty="0"/>
        </a:p>
      </dgm:t>
    </dgm:pt>
    <dgm:pt modelId="{9972FD14-0642-4911-9840-8E760224392E}" type="parTrans" cxnId="{09C1ABB7-CD22-4F8A-AEB1-A90A52BD953D}">
      <dgm:prSet/>
      <dgm:spPr/>
      <dgm:t>
        <a:bodyPr/>
        <a:lstStyle/>
        <a:p>
          <a:endParaRPr lang="en-US"/>
        </a:p>
      </dgm:t>
    </dgm:pt>
    <dgm:pt modelId="{F2E5050B-D170-4976-9926-FF767755E080}" type="sibTrans" cxnId="{09C1ABB7-CD22-4F8A-AEB1-A90A52BD953D}">
      <dgm:prSet/>
      <dgm:spPr/>
      <dgm:t>
        <a:bodyPr/>
        <a:lstStyle/>
        <a:p>
          <a:endParaRPr lang="en-US"/>
        </a:p>
      </dgm:t>
    </dgm:pt>
    <dgm:pt modelId="{6AB572B6-99B1-473D-B080-BC2910B866D9}">
      <dgm:prSet phldrT="[Text]"/>
      <dgm:spPr/>
      <dgm:t>
        <a:bodyPr/>
        <a:lstStyle/>
        <a:p>
          <a:pPr algn="ctr"/>
          <a:r>
            <a:rPr lang="en-US" dirty="0" smtClean="0"/>
            <a:t>Inhibition of COX enzymes in CNS</a:t>
          </a:r>
          <a:endParaRPr lang="en-US" dirty="0"/>
        </a:p>
      </dgm:t>
    </dgm:pt>
    <dgm:pt modelId="{3DE3E07B-2AFD-42EE-8541-1BA7A24A3B2A}" type="parTrans" cxnId="{2CFD3288-78EB-49BF-AD47-C27538D8360C}">
      <dgm:prSet/>
      <dgm:spPr/>
      <dgm:t>
        <a:bodyPr/>
        <a:lstStyle/>
        <a:p>
          <a:endParaRPr lang="en-US"/>
        </a:p>
      </dgm:t>
    </dgm:pt>
    <dgm:pt modelId="{26523472-1455-4773-848E-C67BC0CD8736}" type="sibTrans" cxnId="{2CFD3288-78EB-49BF-AD47-C27538D8360C}">
      <dgm:prSet/>
      <dgm:spPr/>
      <dgm:t>
        <a:bodyPr/>
        <a:lstStyle/>
        <a:p>
          <a:endParaRPr lang="en-US"/>
        </a:p>
      </dgm:t>
    </dgm:pt>
    <dgm:pt modelId="{BE89F82D-6DB3-4BD0-8CEB-B1F9E50501E0}">
      <dgm:prSet phldrT="[Text]"/>
      <dgm:spPr/>
      <dgm:t>
        <a:bodyPr/>
        <a:lstStyle/>
        <a:p>
          <a:pPr algn="ctr"/>
          <a:r>
            <a:rPr lang="en-US" dirty="0" smtClean="0"/>
            <a:t>Anti-Inflammatory action </a:t>
          </a:r>
          <a:endParaRPr lang="en-US" dirty="0"/>
        </a:p>
      </dgm:t>
    </dgm:pt>
    <dgm:pt modelId="{222945FA-BBB9-453D-A87E-2F8919E36E45}" type="parTrans" cxnId="{F191DEEB-DF5F-47F1-A08D-6C21F98C4CF1}">
      <dgm:prSet/>
      <dgm:spPr/>
      <dgm:t>
        <a:bodyPr/>
        <a:lstStyle/>
        <a:p>
          <a:endParaRPr lang="en-US"/>
        </a:p>
      </dgm:t>
    </dgm:pt>
    <dgm:pt modelId="{37091FB3-3223-4E56-B2A1-42D6CFCF4580}" type="sibTrans" cxnId="{F191DEEB-DF5F-47F1-A08D-6C21F98C4CF1}">
      <dgm:prSet/>
      <dgm:spPr/>
      <dgm:t>
        <a:bodyPr/>
        <a:lstStyle/>
        <a:p>
          <a:endParaRPr lang="en-US"/>
        </a:p>
      </dgm:t>
    </dgm:pt>
    <dgm:pt modelId="{95675166-D5E8-4EFC-9F26-9F42F816D4B7}">
      <dgm:prSet phldrT="[Text]"/>
      <dgm:spPr/>
      <dgm:t>
        <a:bodyPr/>
        <a:lstStyle/>
        <a:p>
          <a:r>
            <a:rPr lang="en-US" dirty="0" smtClean="0"/>
            <a:t>Antipyretic</a:t>
          </a:r>
          <a:endParaRPr lang="en-US" dirty="0"/>
        </a:p>
      </dgm:t>
    </dgm:pt>
    <dgm:pt modelId="{B006B499-F997-4D29-AB74-E59C33EF62C9}" type="parTrans" cxnId="{793B0857-A680-40DC-88E5-972633F3F96E}">
      <dgm:prSet/>
      <dgm:spPr/>
      <dgm:t>
        <a:bodyPr/>
        <a:lstStyle/>
        <a:p>
          <a:endParaRPr lang="en-US"/>
        </a:p>
      </dgm:t>
    </dgm:pt>
    <dgm:pt modelId="{0D981793-B261-4E67-940C-4D55DAF611E6}" type="sibTrans" cxnId="{793B0857-A680-40DC-88E5-972633F3F96E}">
      <dgm:prSet/>
      <dgm:spPr/>
      <dgm:t>
        <a:bodyPr/>
        <a:lstStyle/>
        <a:p>
          <a:endParaRPr lang="en-US"/>
        </a:p>
      </dgm:t>
    </dgm:pt>
    <dgm:pt modelId="{BC9A22C0-0AB5-464B-ABF8-36B0F70C93B6}">
      <dgm:prSet phldrT="[Text]"/>
      <dgm:spPr/>
      <dgm:t>
        <a:bodyPr/>
        <a:lstStyle/>
        <a:p>
          <a:pPr algn="ctr"/>
          <a:r>
            <a:rPr lang="en-US" dirty="0" smtClean="0"/>
            <a:t>Centrally inhibiting Prostaglandins</a:t>
          </a:r>
          <a:endParaRPr lang="en-US" dirty="0"/>
        </a:p>
      </dgm:t>
    </dgm:pt>
    <dgm:pt modelId="{20D162D2-06DE-4D29-A35C-2645DF1D5DE0}" type="parTrans" cxnId="{E324200D-D35E-4AD1-B235-839C920A433F}">
      <dgm:prSet/>
      <dgm:spPr/>
      <dgm:t>
        <a:bodyPr/>
        <a:lstStyle/>
        <a:p>
          <a:endParaRPr lang="en-US"/>
        </a:p>
      </dgm:t>
    </dgm:pt>
    <dgm:pt modelId="{2F567BF8-EB1F-4C18-B2BE-B89A64741047}" type="sibTrans" cxnId="{E324200D-D35E-4AD1-B235-839C920A433F}">
      <dgm:prSet/>
      <dgm:spPr/>
      <dgm:t>
        <a:bodyPr/>
        <a:lstStyle/>
        <a:p>
          <a:endParaRPr lang="en-US"/>
        </a:p>
      </dgm:t>
    </dgm:pt>
    <dgm:pt modelId="{3B48A200-8E9A-407A-8668-6413AA5908B4}">
      <dgm:prSet phldrT="[Text]"/>
      <dgm:spPr/>
      <dgm:t>
        <a:bodyPr/>
        <a:lstStyle/>
        <a:p>
          <a:pPr algn="ctr"/>
          <a:r>
            <a:rPr lang="en-US" dirty="0" smtClean="0"/>
            <a:t>Inhibit interleukin-1 release</a:t>
          </a:r>
          <a:endParaRPr lang="en-US" dirty="0"/>
        </a:p>
      </dgm:t>
    </dgm:pt>
    <dgm:pt modelId="{00BEA4AB-3774-4A1A-BD81-E7BE1F4B299D}" type="parTrans" cxnId="{90D27AE0-80C0-4F89-B365-0264434224FF}">
      <dgm:prSet/>
      <dgm:spPr/>
      <dgm:t>
        <a:bodyPr/>
        <a:lstStyle/>
        <a:p>
          <a:endParaRPr lang="en-US"/>
        </a:p>
      </dgm:t>
    </dgm:pt>
    <dgm:pt modelId="{F5147B83-EFB8-4B28-AE75-68BA542DD761}" type="sibTrans" cxnId="{90D27AE0-80C0-4F89-B365-0264434224FF}">
      <dgm:prSet/>
      <dgm:spPr/>
      <dgm:t>
        <a:bodyPr/>
        <a:lstStyle/>
        <a:p>
          <a:endParaRPr lang="en-US"/>
        </a:p>
      </dgm:t>
    </dgm:pt>
    <dgm:pt modelId="{88DA26C3-3862-482A-8D35-E8FA7FCBD8BD}">
      <dgm:prSet phldrT="[Text]"/>
      <dgm:spPr/>
      <dgm:t>
        <a:bodyPr/>
        <a:lstStyle/>
        <a:p>
          <a:r>
            <a:rPr lang="en-US" dirty="0" smtClean="0"/>
            <a:t>Anti-</a:t>
          </a:r>
          <a:r>
            <a:rPr lang="en-US" dirty="0" err="1" smtClean="0"/>
            <a:t>Inflam</a:t>
          </a:r>
          <a:r>
            <a:rPr lang="en-US" dirty="0" smtClean="0"/>
            <a:t>.</a:t>
          </a:r>
          <a:endParaRPr lang="en-US" dirty="0"/>
        </a:p>
      </dgm:t>
    </dgm:pt>
    <dgm:pt modelId="{F5E086F7-F177-4822-BCFA-264203DCD229}" type="parTrans" cxnId="{5B8AC022-4279-4A79-A409-660FC9763C66}">
      <dgm:prSet/>
      <dgm:spPr/>
      <dgm:t>
        <a:bodyPr/>
        <a:lstStyle/>
        <a:p>
          <a:endParaRPr lang="en-US"/>
        </a:p>
      </dgm:t>
    </dgm:pt>
    <dgm:pt modelId="{8005DE13-57E5-4507-9704-A663049C7626}" type="sibTrans" cxnId="{5B8AC022-4279-4A79-A409-660FC9763C66}">
      <dgm:prSet/>
      <dgm:spPr/>
      <dgm:t>
        <a:bodyPr/>
        <a:lstStyle/>
        <a:p>
          <a:endParaRPr lang="en-US"/>
        </a:p>
      </dgm:t>
    </dgm:pt>
    <dgm:pt modelId="{778D6FB0-EB72-4A09-9EBD-A04060369BAF}">
      <dgm:prSet phldrT="[Text]"/>
      <dgm:spPr/>
      <dgm:t>
        <a:bodyPr/>
        <a:lstStyle/>
        <a:p>
          <a:pPr algn="ctr"/>
          <a:r>
            <a:rPr lang="en-US" dirty="0" smtClean="0"/>
            <a:t>Peripherally inhibiting Prostaglandins secretion</a:t>
          </a:r>
          <a:endParaRPr lang="en-US" dirty="0"/>
        </a:p>
      </dgm:t>
    </dgm:pt>
    <dgm:pt modelId="{906F3F73-4AF1-4B8D-844B-525FFE296D50}" type="parTrans" cxnId="{32F1CA55-8F9F-4B18-8757-F8AA3A5B60A7}">
      <dgm:prSet/>
      <dgm:spPr/>
      <dgm:t>
        <a:bodyPr/>
        <a:lstStyle/>
        <a:p>
          <a:endParaRPr lang="en-US"/>
        </a:p>
      </dgm:t>
    </dgm:pt>
    <dgm:pt modelId="{3675365E-5BCB-4A74-95AA-41AAA7EACBDF}" type="sibTrans" cxnId="{32F1CA55-8F9F-4B18-8757-F8AA3A5B60A7}">
      <dgm:prSet/>
      <dgm:spPr/>
      <dgm:t>
        <a:bodyPr/>
        <a:lstStyle/>
        <a:p>
          <a:endParaRPr lang="en-US"/>
        </a:p>
      </dgm:t>
    </dgm:pt>
    <dgm:pt modelId="{66F219A5-7AF7-4E86-9AB3-3DD03000BEF6}">
      <dgm:prSet phldrT="[Text]"/>
      <dgm:spPr/>
      <dgm:t>
        <a:bodyPr/>
        <a:lstStyle/>
        <a:p>
          <a:pPr algn="ctr"/>
          <a:r>
            <a:rPr lang="en-US" dirty="0" smtClean="0"/>
            <a:t>Stabilization of </a:t>
          </a:r>
          <a:r>
            <a:rPr lang="en-US" dirty="0" err="1" smtClean="0"/>
            <a:t>lysosomes</a:t>
          </a:r>
          <a:endParaRPr lang="en-US" dirty="0"/>
        </a:p>
      </dgm:t>
    </dgm:pt>
    <dgm:pt modelId="{70732556-75B3-4D9E-93D4-3FE63542F334}" type="parTrans" cxnId="{01953D30-6665-42F9-BD5A-6FB815C5B179}">
      <dgm:prSet/>
      <dgm:spPr/>
      <dgm:t>
        <a:bodyPr/>
        <a:lstStyle/>
        <a:p>
          <a:pPr rtl="1"/>
          <a:endParaRPr lang="ar-SA"/>
        </a:p>
      </dgm:t>
    </dgm:pt>
    <dgm:pt modelId="{E9DF033D-A621-4EFE-A254-30A23DB0BC40}" type="sibTrans" cxnId="{01953D30-6665-42F9-BD5A-6FB815C5B179}">
      <dgm:prSet/>
      <dgm:spPr/>
      <dgm:t>
        <a:bodyPr/>
        <a:lstStyle/>
        <a:p>
          <a:pPr rtl="1"/>
          <a:endParaRPr lang="ar-SA"/>
        </a:p>
      </dgm:t>
    </dgm:pt>
    <dgm:pt modelId="{25BE1715-7A85-4CCF-BF29-0DBBC71F6FE5}">
      <dgm:prSet phldrT="[Text]"/>
      <dgm:spPr/>
      <dgm:t>
        <a:bodyPr/>
        <a:lstStyle/>
        <a:p>
          <a:pPr algn="ctr"/>
          <a:r>
            <a:rPr lang="en-US" dirty="0" smtClean="0"/>
            <a:t>Inhibits </a:t>
          </a:r>
          <a:r>
            <a:rPr lang="en-US" dirty="0" err="1" smtClean="0"/>
            <a:t>phagocytosis</a:t>
          </a:r>
          <a:endParaRPr lang="en-US" dirty="0"/>
        </a:p>
      </dgm:t>
    </dgm:pt>
    <dgm:pt modelId="{0ECAD692-9472-4D89-8043-CE1DD0B88FE7}" type="parTrans" cxnId="{06030C03-FDE1-4874-B6B4-F8D11009B9BB}">
      <dgm:prSet/>
      <dgm:spPr/>
      <dgm:t>
        <a:bodyPr/>
        <a:lstStyle/>
        <a:p>
          <a:pPr rtl="1"/>
          <a:endParaRPr lang="ar-SA"/>
        </a:p>
      </dgm:t>
    </dgm:pt>
    <dgm:pt modelId="{2FEC1327-3CD9-4AE1-A9CE-35ACFF0F71D9}" type="sibTrans" cxnId="{06030C03-FDE1-4874-B6B4-F8D11009B9BB}">
      <dgm:prSet/>
      <dgm:spPr/>
      <dgm:t>
        <a:bodyPr/>
        <a:lstStyle/>
        <a:p>
          <a:pPr rtl="1"/>
          <a:endParaRPr lang="ar-SA"/>
        </a:p>
      </dgm:t>
    </dgm:pt>
    <dgm:pt modelId="{5B1F5A3F-922E-41E0-A9D3-0AB87BA3E952}">
      <dgm:prSet phldrT="[Text]"/>
      <dgm:spPr/>
      <dgm:t>
        <a:bodyPr/>
        <a:lstStyle/>
        <a:p>
          <a:pPr algn="ctr"/>
          <a:r>
            <a:rPr lang="en-US" dirty="0" smtClean="0"/>
            <a:t>Anti-oxidant</a:t>
          </a:r>
          <a:endParaRPr lang="en-US" dirty="0"/>
        </a:p>
      </dgm:t>
    </dgm:pt>
    <dgm:pt modelId="{B597CF05-1A3A-492B-8C73-10DA3B0E488C}" type="parTrans" cxnId="{1C7205BD-C4CD-4137-9DC1-1C2BA4BB71EA}">
      <dgm:prSet/>
      <dgm:spPr/>
      <dgm:t>
        <a:bodyPr/>
        <a:lstStyle/>
        <a:p>
          <a:pPr rtl="1"/>
          <a:endParaRPr lang="ar-SA"/>
        </a:p>
      </dgm:t>
    </dgm:pt>
    <dgm:pt modelId="{F18F6B0F-1590-4B20-A4F9-BF3B43B8CC53}" type="sibTrans" cxnId="{1C7205BD-C4CD-4137-9DC1-1C2BA4BB71EA}">
      <dgm:prSet/>
      <dgm:spPr/>
      <dgm:t>
        <a:bodyPr/>
        <a:lstStyle/>
        <a:p>
          <a:pPr rtl="1"/>
          <a:endParaRPr lang="ar-SA"/>
        </a:p>
      </dgm:t>
    </dgm:pt>
    <dgm:pt modelId="{B2EC9CDC-909F-434D-B7AB-D303E9DF5E58}">
      <dgm:prSet phldrT="[Text]"/>
      <dgm:spPr/>
      <dgm:t>
        <a:bodyPr/>
        <a:lstStyle/>
        <a:p>
          <a:pPr algn="ctr"/>
          <a:r>
            <a:rPr lang="en-US" dirty="0" smtClean="0"/>
            <a:t>Peripheral </a:t>
          </a:r>
          <a:r>
            <a:rPr lang="en-US" dirty="0" err="1" smtClean="0"/>
            <a:t>vasodilation</a:t>
          </a:r>
          <a:endParaRPr lang="en-US" dirty="0"/>
        </a:p>
      </dgm:t>
    </dgm:pt>
    <dgm:pt modelId="{FC8CFC10-E297-4730-ADD3-9959DF82E194}" type="parTrans" cxnId="{01357D89-4734-461A-AC5B-57BB830809B7}">
      <dgm:prSet/>
      <dgm:spPr/>
      <dgm:t>
        <a:bodyPr/>
        <a:lstStyle/>
        <a:p>
          <a:pPr rtl="1"/>
          <a:endParaRPr lang="ar-SA"/>
        </a:p>
      </dgm:t>
    </dgm:pt>
    <dgm:pt modelId="{DF905176-D3C1-45C8-9C05-7C4FFD978F51}" type="sibTrans" cxnId="{01357D89-4734-461A-AC5B-57BB830809B7}">
      <dgm:prSet/>
      <dgm:spPr/>
      <dgm:t>
        <a:bodyPr/>
        <a:lstStyle/>
        <a:p>
          <a:pPr rtl="1"/>
          <a:endParaRPr lang="ar-SA"/>
        </a:p>
      </dgm:t>
    </dgm:pt>
    <dgm:pt modelId="{1B836D5A-38BC-45BA-B276-155D827C6BA1}">
      <dgm:prSet phldrT="[Text]"/>
      <dgm:spPr/>
      <dgm:t>
        <a:bodyPr/>
        <a:lstStyle/>
        <a:p>
          <a:pPr algn="ctr"/>
          <a:endParaRPr lang="en-US" dirty="0"/>
        </a:p>
      </dgm:t>
    </dgm:pt>
    <dgm:pt modelId="{A8EE5DCB-C176-4BE4-AE1E-B4A880C838A5}" type="parTrans" cxnId="{C1588681-C972-4163-A309-17547042BE53}">
      <dgm:prSet/>
      <dgm:spPr/>
      <dgm:t>
        <a:bodyPr/>
        <a:lstStyle/>
        <a:p>
          <a:pPr rtl="1"/>
          <a:endParaRPr lang="ar-SA"/>
        </a:p>
      </dgm:t>
    </dgm:pt>
    <dgm:pt modelId="{A9D2BED4-2D49-479D-9239-82B27D5409D0}" type="sibTrans" cxnId="{C1588681-C972-4163-A309-17547042BE53}">
      <dgm:prSet/>
      <dgm:spPr/>
      <dgm:t>
        <a:bodyPr/>
        <a:lstStyle/>
        <a:p>
          <a:pPr rtl="1"/>
          <a:endParaRPr lang="ar-SA"/>
        </a:p>
      </dgm:t>
    </dgm:pt>
    <dgm:pt modelId="{0FEBB86B-7B29-4A36-91C7-2F0B4CCA4FAB}">
      <dgm:prSet phldrT="[Text]"/>
      <dgm:spPr/>
      <dgm:t>
        <a:bodyPr/>
        <a:lstStyle/>
        <a:p>
          <a:pPr algn="ctr"/>
          <a:r>
            <a:rPr lang="en-US" dirty="0" smtClean="0"/>
            <a:t>production</a:t>
          </a:r>
          <a:endParaRPr lang="en-US" dirty="0"/>
        </a:p>
      </dgm:t>
    </dgm:pt>
    <dgm:pt modelId="{EB38B644-165F-4F3F-A104-247814FB23EA}" type="parTrans" cxnId="{9E79DA2F-074C-47B6-ABAC-FBEB9002CAC4}">
      <dgm:prSet/>
      <dgm:spPr/>
      <dgm:t>
        <a:bodyPr/>
        <a:lstStyle/>
        <a:p>
          <a:pPr rtl="1"/>
          <a:endParaRPr lang="ar-SA"/>
        </a:p>
      </dgm:t>
    </dgm:pt>
    <dgm:pt modelId="{34D5BEA0-9212-4D33-85D7-8A907EE23505}" type="sibTrans" cxnId="{9E79DA2F-074C-47B6-ABAC-FBEB9002CAC4}">
      <dgm:prSet/>
      <dgm:spPr/>
      <dgm:t>
        <a:bodyPr/>
        <a:lstStyle/>
        <a:p>
          <a:pPr rtl="1"/>
          <a:endParaRPr lang="ar-SA"/>
        </a:p>
      </dgm:t>
    </dgm:pt>
    <dgm:pt modelId="{5A579D58-B4A6-4647-A748-3EFB1BF5C1E2}" type="pres">
      <dgm:prSet presAssocID="{95163316-2EC1-43EF-8D4A-EFF1527014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7ED527-AA68-4F13-8686-DA9BEDAE1CB9}" type="pres">
      <dgm:prSet presAssocID="{6892C84F-1122-499C-81DA-FDB3F14AAD3F}" presName="composite" presStyleCnt="0"/>
      <dgm:spPr/>
    </dgm:pt>
    <dgm:pt modelId="{AC655680-D374-4985-B860-EB69F15C108D}" type="pres">
      <dgm:prSet presAssocID="{6892C84F-1122-499C-81DA-FDB3F14AAD3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1CECA-FD4A-4465-8A5C-96FB952DC95F}" type="pres">
      <dgm:prSet presAssocID="{6892C84F-1122-499C-81DA-FDB3F14AAD3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B2353-161C-4180-AB73-AA100A93A267}" type="pres">
      <dgm:prSet presAssocID="{F2E5050B-D170-4976-9926-FF767755E080}" presName="space" presStyleCnt="0"/>
      <dgm:spPr/>
    </dgm:pt>
    <dgm:pt modelId="{009761D2-0D2C-4BED-99FB-3CA9837648E1}" type="pres">
      <dgm:prSet presAssocID="{95675166-D5E8-4EFC-9F26-9F42F816D4B7}" presName="composite" presStyleCnt="0"/>
      <dgm:spPr/>
    </dgm:pt>
    <dgm:pt modelId="{E0015D56-86E1-4AC6-B5AF-6618688CFE7A}" type="pres">
      <dgm:prSet presAssocID="{95675166-D5E8-4EFC-9F26-9F42F816D4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CB0D6-A5C2-42B5-8D88-CEB2B086499F}" type="pres">
      <dgm:prSet presAssocID="{95675166-D5E8-4EFC-9F26-9F42F816D4B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27689-B3F0-445A-9542-BE8F02DFD014}" type="pres">
      <dgm:prSet presAssocID="{0D981793-B261-4E67-940C-4D55DAF611E6}" presName="space" presStyleCnt="0"/>
      <dgm:spPr/>
    </dgm:pt>
    <dgm:pt modelId="{4D5C8D61-62BD-4932-AE28-9A3C17AED828}" type="pres">
      <dgm:prSet presAssocID="{88DA26C3-3862-482A-8D35-E8FA7FCBD8BD}" presName="composite" presStyleCnt="0"/>
      <dgm:spPr/>
    </dgm:pt>
    <dgm:pt modelId="{A3FBF9EB-A335-4B2B-9703-088492B712B0}" type="pres">
      <dgm:prSet presAssocID="{88DA26C3-3862-482A-8D35-E8FA7FCBD8B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E447C-9660-4471-B428-4B32F71682E3}" type="pres">
      <dgm:prSet presAssocID="{88DA26C3-3862-482A-8D35-E8FA7FCBD8B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88681-C972-4163-A309-17547042BE53}" srcId="{95675166-D5E8-4EFC-9F26-9F42F816D4B7}" destId="{1B836D5A-38BC-45BA-B276-155D827C6BA1}" srcOrd="2" destOrd="0" parTransId="{A8EE5DCB-C176-4BE4-AE1E-B4A880C838A5}" sibTransId="{A9D2BED4-2D49-479D-9239-82B27D5409D0}"/>
    <dgm:cxn modelId="{01357D89-4734-461A-AC5B-57BB830809B7}" srcId="{95675166-D5E8-4EFC-9F26-9F42F816D4B7}" destId="{B2EC9CDC-909F-434D-B7AB-D303E9DF5E58}" srcOrd="4" destOrd="0" parTransId="{FC8CFC10-E297-4730-ADD3-9959DF82E194}" sibTransId="{DF905176-D3C1-45C8-9C05-7C4FFD978F51}"/>
    <dgm:cxn modelId="{2CFD3288-78EB-49BF-AD47-C27538D8360C}" srcId="{6892C84F-1122-499C-81DA-FDB3F14AAD3F}" destId="{6AB572B6-99B1-473D-B080-BC2910B866D9}" srcOrd="0" destOrd="0" parTransId="{3DE3E07B-2AFD-42EE-8541-1BA7A24A3B2A}" sibTransId="{26523472-1455-4773-848E-C67BC0CD8736}"/>
    <dgm:cxn modelId="{EB8DDA29-4AAA-4503-BFD2-2E79FE1B4E8A}" type="presOf" srcId="{5B1F5A3F-922E-41E0-A9D3-0AB87BA3E952}" destId="{577E447C-9660-4471-B428-4B32F71682E3}" srcOrd="0" destOrd="3" presId="urn:microsoft.com/office/officeart/2005/8/layout/hList1"/>
    <dgm:cxn modelId="{90D27AE0-80C0-4F89-B365-0264434224FF}" srcId="{95675166-D5E8-4EFC-9F26-9F42F816D4B7}" destId="{3B48A200-8E9A-407A-8668-6413AA5908B4}" srcOrd="3" destOrd="0" parTransId="{00BEA4AB-3774-4A1A-BD81-E7BE1F4B299D}" sibTransId="{F5147B83-EFB8-4B28-AE75-68BA542DD761}"/>
    <dgm:cxn modelId="{6F06983E-42DD-43AC-89FA-4AE43976FD03}" type="presOf" srcId="{95675166-D5E8-4EFC-9F26-9F42F816D4B7}" destId="{E0015D56-86E1-4AC6-B5AF-6618688CFE7A}" srcOrd="0" destOrd="0" presId="urn:microsoft.com/office/officeart/2005/8/layout/hList1"/>
    <dgm:cxn modelId="{E22290FF-BC99-40B7-8FA8-C276A23B6539}" type="presOf" srcId="{BE89F82D-6DB3-4BD0-8CEB-B1F9E50501E0}" destId="{1371CECA-FD4A-4465-8A5C-96FB952DC95F}" srcOrd="0" destOrd="1" presId="urn:microsoft.com/office/officeart/2005/8/layout/hList1"/>
    <dgm:cxn modelId="{5B3BC1CD-2614-4BF6-B72E-5E66960C86C7}" type="presOf" srcId="{1B836D5A-38BC-45BA-B276-155D827C6BA1}" destId="{4B2CB0D6-A5C2-42B5-8D88-CEB2B086499F}" srcOrd="0" destOrd="2" presId="urn:microsoft.com/office/officeart/2005/8/layout/hList1"/>
    <dgm:cxn modelId="{7003B132-AF51-45CF-8466-DD82E4B7CD17}" type="presOf" srcId="{6892C84F-1122-499C-81DA-FDB3F14AAD3F}" destId="{AC655680-D374-4985-B860-EB69F15C108D}" srcOrd="0" destOrd="0" presId="urn:microsoft.com/office/officeart/2005/8/layout/hList1"/>
    <dgm:cxn modelId="{56FF2591-A0FD-4DEB-A5C3-205DFE176EB0}" type="presOf" srcId="{778D6FB0-EB72-4A09-9EBD-A04060369BAF}" destId="{577E447C-9660-4471-B428-4B32F71682E3}" srcOrd="0" destOrd="0" presId="urn:microsoft.com/office/officeart/2005/8/layout/hList1"/>
    <dgm:cxn modelId="{C03E34A4-24FA-4B8E-8058-7038259E1C1B}" type="presOf" srcId="{0FEBB86B-7B29-4A36-91C7-2F0B4CCA4FAB}" destId="{4B2CB0D6-A5C2-42B5-8D88-CEB2B086499F}" srcOrd="0" destOrd="1" presId="urn:microsoft.com/office/officeart/2005/8/layout/hList1"/>
    <dgm:cxn modelId="{0398FFCD-2964-44A8-96F2-1B3EF602DCE8}" type="presOf" srcId="{B2EC9CDC-909F-434D-B7AB-D303E9DF5E58}" destId="{4B2CB0D6-A5C2-42B5-8D88-CEB2B086499F}" srcOrd="0" destOrd="4" presId="urn:microsoft.com/office/officeart/2005/8/layout/hList1"/>
    <dgm:cxn modelId="{1C7205BD-C4CD-4137-9DC1-1C2BA4BB71EA}" srcId="{88DA26C3-3862-482A-8D35-E8FA7FCBD8BD}" destId="{5B1F5A3F-922E-41E0-A9D3-0AB87BA3E952}" srcOrd="3" destOrd="0" parTransId="{B597CF05-1A3A-492B-8C73-10DA3B0E488C}" sibTransId="{F18F6B0F-1590-4B20-A4F9-BF3B43B8CC53}"/>
    <dgm:cxn modelId="{BFD0B532-CE23-4040-A55C-26688B1FAAA7}" type="presOf" srcId="{88DA26C3-3862-482A-8D35-E8FA7FCBD8BD}" destId="{A3FBF9EB-A335-4B2B-9703-088492B712B0}" srcOrd="0" destOrd="0" presId="urn:microsoft.com/office/officeart/2005/8/layout/hList1"/>
    <dgm:cxn modelId="{09C1ABB7-CD22-4F8A-AEB1-A90A52BD953D}" srcId="{95163316-2EC1-43EF-8D4A-EFF1527014F8}" destId="{6892C84F-1122-499C-81DA-FDB3F14AAD3F}" srcOrd="0" destOrd="0" parTransId="{9972FD14-0642-4911-9840-8E760224392E}" sibTransId="{F2E5050B-D170-4976-9926-FF767755E080}"/>
    <dgm:cxn modelId="{793B0857-A680-40DC-88E5-972633F3F96E}" srcId="{95163316-2EC1-43EF-8D4A-EFF1527014F8}" destId="{95675166-D5E8-4EFC-9F26-9F42F816D4B7}" srcOrd="1" destOrd="0" parTransId="{B006B499-F997-4D29-AB74-E59C33EF62C9}" sibTransId="{0D981793-B261-4E67-940C-4D55DAF611E6}"/>
    <dgm:cxn modelId="{06030C03-FDE1-4874-B6B4-F8D11009B9BB}" srcId="{88DA26C3-3862-482A-8D35-E8FA7FCBD8BD}" destId="{25BE1715-7A85-4CCF-BF29-0DBBC71F6FE5}" srcOrd="2" destOrd="0" parTransId="{0ECAD692-9472-4D89-8043-CE1DD0B88FE7}" sibTransId="{2FEC1327-3CD9-4AE1-A9CE-35ACFF0F71D9}"/>
    <dgm:cxn modelId="{952D4AC8-9B94-4B90-9C78-D05BD147B66F}" type="presOf" srcId="{BC9A22C0-0AB5-464B-ABF8-36B0F70C93B6}" destId="{4B2CB0D6-A5C2-42B5-8D88-CEB2B086499F}" srcOrd="0" destOrd="0" presId="urn:microsoft.com/office/officeart/2005/8/layout/hList1"/>
    <dgm:cxn modelId="{A1BAC91D-64EE-4A32-8289-EE7AFCDDF2A8}" type="presOf" srcId="{25BE1715-7A85-4CCF-BF29-0DBBC71F6FE5}" destId="{577E447C-9660-4471-B428-4B32F71682E3}" srcOrd="0" destOrd="2" presId="urn:microsoft.com/office/officeart/2005/8/layout/hList1"/>
    <dgm:cxn modelId="{32F1CA55-8F9F-4B18-8757-F8AA3A5B60A7}" srcId="{88DA26C3-3862-482A-8D35-E8FA7FCBD8BD}" destId="{778D6FB0-EB72-4A09-9EBD-A04060369BAF}" srcOrd="0" destOrd="0" parTransId="{906F3F73-4AF1-4B8D-844B-525FFE296D50}" sibTransId="{3675365E-5BCB-4A74-95AA-41AAA7EACBDF}"/>
    <dgm:cxn modelId="{5B8AC022-4279-4A79-A409-660FC9763C66}" srcId="{95163316-2EC1-43EF-8D4A-EFF1527014F8}" destId="{88DA26C3-3862-482A-8D35-E8FA7FCBD8BD}" srcOrd="2" destOrd="0" parTransId="{F5E086F7-F177-4822-BCFA-264203DCD229}" sibTransId="{8005DE13-57E5-4507-9704-A663049C7626}"/>
    <dgm:cxn modelId="{66E45AA0-D46A-4A59-9B1F-47AC0D3E0E84}" type="presOf" srcId="{66F219A5-7AF7-4E86-9AB3-3DD03000BEF6}" destId="{577E447C-9660-4471-B428-4B32F71682E3}" srcOrd="0" destOrd="1" presId="urn:microsoft.com/office/officeart/2005/8/layout/hList1"/>
    <dgm:cxn modelId="{7A954A58-9B9A-42B7-A7B9-0D100C04FF9F}" type="presOf" srcId="{95163316-2EC1-43EF-8D4A-EFF1527014F8}" destId="{5A579D58-B4A6-4647-A748-3EFB1BF5C1E2}" srcOrd="0" destOrd="0" presId="urn:microsoft.com/office/officeart/2005/8/layout/hList1"/>
    <dgm:cxn modelId="{F191DEEB-DF5F-47F1-A08D-6C21F98C4CF1}" srcId="{6892C84F-1122-499C-81DA-FDB3F14AAD3F}" destId="{BE89F82D-6DB3-4BD0-8CEB-B1F9E50501E0}" srcOrd="1" destOrd="0" parTransId="{222945FA-BBB9-453D-A87E-2F8919E36E45}" sibTransId="{37091FB3-3223-4E56-B2A1-42D6CFCF4580}"/>
    <dgm:cxn modelId="{9E79DA2F-074C-47B6-ABAC-FBEB9002CAC4}" srcId="{95675166-D5E8-4EFC-9F26-9F42F816D4B7}" destId="{0FEBB86B-7B29-4A36-91C7-2F0B4CCA4FAB}" srcOrd="1" destOrd="0" parTransId="{EB38B644-165F-4F3F-A104-247814FB23EA}" sibTransId="{34D5BEA0-9212-4D33-85D7-8A907EE23505}"/>
    <dgm:cxn modelId="{9A87E3C3-91C5-4A8E-8B35-B86625B27651}" type="presOf" srcId="{6AB572B6-99B1-473D-B080-BC2910B866D9}" destId="{1371CECA-FD4A-4465-8A5C-96FB952DC95F}" srcOrd="0" destOrd="0" presId="urn:microsoft.com/office/officeart/2005/8/layout/hList1"/>
    <dgm:cxn modelId="{845E7A91-220A-4B42-915E-30EB5F0E93AD}" type="presOf" srcId="{3B48A200-8E9A-407A-8668-6413AA5908B4}" destId="{4B2CB0D6-A5C2-42B5-8D88-CEB2B086499F}" srcOrd="0" destOrd="3" presId="urn:microsoft.com/office/officeart/2005/8/layout/hList1"/>
    <dgm:cxn modelId="{E324200D-D35E-4AD1-B235-839C920A433F}" srcId="{95675166-D5E8-4EFC-9F26-9F42F816D4B7}" destId="{BC9A22C0-0AB5-464B-ABF8-36B0F70C93B6}" srcOrd="0" destOrd="0" parTransId="{20D162D2-06DE-4D29-A35C-2645DF1D5DE0}" sibTransId="{2F567BF8-EB1F-4C18-B2BE-B89A64741047}"/>
    <dgm:cxn modelId="{01953D30-6665-42F9-BD5A-6FB815C5B179}" srcId="{88DA26C3-3862-482A-8D35-E8FA7FCBD8BD}" destId="{66F219A5-7AF7-4E86-9AB3-3DD03000BEF6}" srcOrd="1" destOrd="0" parTransId="{70732556-75B3-4D9E-93D4-3FE63542F334}" sibTransId="{E9DF033D-A621-4EFE-A254-30A23DB0BC40}"/>
    <dgm:cxn modelId="{96416535-185C-4550-819A-4FE76DB22DB9}" type="presParOf" srcId="{5A579D58-B4A6-4647-A748-3EFB1BF5C1E2}" destId="{0E7ED527-AA68-4F13-8686-DA9BEDAE1CB9}" srcOrd="0" destOrd="0" presId="urn:microsoft.com/office/officeart/2005/8/layout/hList1"/>
    <dgm:cxn modelId="{1148E48B-4AFB-4EED-9285-93AE2C2B7292}" type="presParOf" srcId="{0E7ED527-AA68-4F13-8686-DA9BEDAE1CB9}" destId="{AC655680-D374-4985-B860-EB69F15C108D}" srcOrd="0" destOrd="0" presId="urn:microsoft.com/office/officeart/2005/8/layout/hList1"/>
    <dgm:cxn modelId="{5407AEB2-95E6-4986-A5A4-8D4C98A78448}" type="presParOf" srcId="{0E7ED527-AA68-4F13-8686-DA9BEDAE1CB9}" destId="{1371CECA-FD4A-4465-8A5C-96FB952DC95F}" srcOrd="1" destOrd="0" presId="urn:microsoft.com/office/officeart/2005/8/layout/hList1"/>
    <dgm:cxn modelId="{C4C01145-8DBD-4351-8599-0AE57B8D221C}" type="presParOf" srcId="{5A579D58-B4A6-4647-A748-3EFB1BF5C1E2}" destId="{58BB2353-161C-4180-AB73-AA100A93A267}" srcOrd="1" destOrd="0" presId="urn:microsoft.com/office/officeart/2005/8/layout/hList1"/>
    <dgm:cxn modelId="{192897C7-D000-4088-B5BD-FBC6C2DE1D19}" type="presParOf" srcId="{5A579D58-B4A6-4647-A748-3EFB1BF5C1E2}" destId="{009761D2-0D2C-4BED-99FB-3CA9837648E1}" srcOrd="2" destOrd="0" presId="urn:microsoft.com/office/officeart/2005/8/layout/hList1"/>
    <dgm:cxn modelId="{C1E12C01-2FD8-4088-A6EB-68FAA57B3F8F}" type="presParOf" srcId="{009761D2-0D2C-4BED-99FB-3CA9837648E1}" destId="{E0015D56-86E1-4AC6-B5AF-6618688CFE7A}" srcOrd="0" destOrd="0" presId="urn:microsoft.com/office/officeart/2005/8/layout/hList1"/>
    <dgm:cxn modelId="{6659A935-D395-473A-953A-FEA1BF9687C8}" type="presParOf" srcId="{009761D2-0D2C-4BED-99FB-3CA9837648E1}" destId="{4B2CB0D6-A5C2-42B5-8D88-CEB2B086499F}" srcOrd="1" destOrd="0" presId="urn:microsoft.com/office/officeart/2005/8/layout/hList1"/>
    <dgm:cxn modelId="{A248353D-7123-4486-B314-7849A0376BD8}" type="presParOf" srcId="{5A579D58-B4A6-4647-A748-3EFB1BF5C1E2}" destId="{1D727689-B3F0-445A-9542-BE8F02DFD014}" srcOrd="3" destOrd="0" presId="urn:microsoft.com/office/officeart/2005/8/layout/hList1"/>
    <dgm:cxn modelId="{CB55BC13-3281-49FA-8BCA-A67CCEF2BA08}" type="presParOf" srcId="{5A579D58-B4A6-4647-A748-3EFB1BF5C1E2}" destId="{4D5C8D61-62BD-4932-AE28-9A3C17AED828}" srcOrd="4" destOrd="0" presId="urn:microsoft.com/office/officeart/2005/8/layout/hList1"/>
    <dgm:cxn modelId="{3A0703B4-44A4-4249-9B4D-A140FAB6413D}" type="presParOf" srcId="{4D5C8D61-62BD-4932-AE28-9A3C17AED828}" destId="{A3FBF9EB-A335-4B2B-9703-088492B712B0}" srcOrd="0" destOrd="0" presId="urn:microsoft.com/office/officeart/2005/8/layout/hList1"/>
    <dgm:cxn modelId="{74E7F9D7-C0E4-4BA2-B96B-094DBF3E34BC}" type="presParOf" srcId="{4D5C8D61-62BD-4932-AE28-9A3C17AED828}" destId="{577E447C-9660-4471-B428-4B32F71682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163316-2EC1-43EF-8D4A-EFF1527014F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2C84F-1122-499C-81DA-FDB3F14AAD3F}">
      <dgm:prSet phldrT="[Text]"/>
      <dgm:spPr/>
      <dgm:t>
        <a:bodyPr/>
        <a:lstStyle/>
        <a:p>
          <a:r>
            <a:rPr lang="en-US" dirty="0" err="1" smtClean="0"/>
            <a:t>Antiplatelet</a:t>
          </a:r>
          <a:endParaRPr lang="en-US" dirty="0"/>
        </a:p>
      </dgm:t>
    </dgm:pt>
    <dgm:pt modelId="{9972FD14-0642-4911-9840-8E760224392E}" type="parTrans" cxnId="{09C1ABB7-CD22-4F8A-AEB1-A90A52BD953D}">
      <dgm:prSet/>
      <dgm:spPr/>
      <dgm:t>
        <a:bodyPr/>
        <a:lstStyle/>
        <a:p>
          <a:endParaRPr lang="en-US"/>
        </a:p>
      </dgm:t>
    </dgm:pt>
    <dgm:pt modelId="{F2E5050B-D170-4976-9926-FF767755E080}" type="sibTrans" cxnId="{09C1ABB7-CD22-4F8A-AEB1-A90A52BD953D}">
      <dgm:prSet/>
      <dgm:spPr/>
      <dgm:t>
        <a:bodyPr/>
        <a:lstStyle/>
        <a:p>
          <a:endParaRPr lang="en-US"/>
        </a:p>
      </dgm:t>
    </dgm:pt>
    <dgm:pt modelId="{6AB572B6-99B1-473D-B080-BC2910B866D9}">
      <dgm:prSet phldrT="[Text]"/>
      <dgm:spPr/>
      <dgm:t>
        <a:bodyPr/>
        <a:lstStyle/>
        <a:p>
          <a:pPr algn="ctr"/>
          <a:r>
            <a:rPr lang="en-US" dirty="0" smtClean="0"/>
            <a:t>Inhibition of platelet COX</a:t>
          </a:r>
          <a:r>
            <a:rPr lang="en-US" baseline="-25000" dirty="0" smtClean="0"/>
            <a:t>1</a:t>
          </a:r>
          <a:r>
            <a:rPr lang="en-US" dirty="0" smtClean="0"/>
            <a:t> enzyme &amp; TXA</a:t>
          </a:r>
          <a:r>
            <a:rPr lang="en-US" baseline="-25000" dirty="0" smtClean="0"/>
            <a:t>2</a:t>
          </a:r>
          <a:r>
            <a:rPr lang="en-US" dirty="0" smtClean="0"/>
            <a:t>  </a:t>
          </a:r>
          <a:endParaRPr lang="en-US" dirty="0"/>
        </a:p>
      </dgm:t>
    </dgm:pt>
    <dgm:pt modelId="{3DE3E07B-2AFD-42EE-8541-1BA7A24A3B2A}" type="parTrans" cxnId="{2CFD3288-78EB-49BF-AD47-C27538D8360C}">
      <dgm:prSet/>
      <dgm:spPr/>
      <dgm:t>
        <a:bodyPr/>
        <a:lstStyle/>
        <a:p>
          <a:endParaRPr lang="en-US"/>
        </a:p>
      </dgm:t>
    </dgm:pt>
    <dgm:pt modelId="{26523472-1455-4773-848E-C67BC0CD8736}" type="sibTrans" cxnId="{2CFD3288-78EB-49BF-AD47-C27538D8360C}">
      <dgm:prSet/>
      <dgm:spPr/>
      <dgm:t>
        <a:bodyPr/>
        <a:lstStyle/>
        <a:p>
          <a:endParaRPr lang="en-US"/>
        </a:p>
      </dgm:t>
    </dgm:pt>
    <dgm:pt modelId="{5A579D58-B4A6-4647-A748-3EFB1BF5C1E2}" type="pres">
      <dgm:prSet presAssocID="{95163316-2EC1-43EF-8D4A-EFF1527014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7ED527-AA68-4F13-8686-DA9BEDAE1CB9}" type="pres">
      <dgm:prSet presAssocID="{6892C84F-1122-499C-81DA-FDB3F14AAD3F}" presName="composite" presStyleCnt="0"/>
      <dgm:spPr/>
    </dgm:pt>
    <dgm:pt modelId="{AC655680-D374-4985-B860-EB69F15C108D}" type="pres">
      <dgm:prSet presAssocID="{6892C84F-1122-499C-81DA-FDB3F14AAD3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1CECA-FD4A-4465-8A5C-96FB952DC95F}" type="pres">
      <dgm:prSet presAssocID="{6892C84F-1122-499C-81DA-FDB3F14AAD3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071B07-362A-4785-9318-921A654D1E60}" type="presOf" srcId="{6892C84F-1122-499C-81DA-FDB3F14AAD3F}" destId="{AC655680-D374-4985-B860-EB69F15C108D}" srcOrd="0" destOrd="0" presId="urn:microsoft.com/office/officeart/2005/8/layout/hList1"/>
    <dgm:cxn modelId="{64DCC621-ABE5-4B1E-B77F-E49079FCDCC9}" type="presOf" srcId="{6AB572B6-99B1-473D-B080-BC2910B866D9}" destId="{1371CECA-FD4A-4465-8A5C-96FB952DC95F}" srcOrd="0" destOrd="0" presId="urn:microsoft.com/office/officeart/2005/8/layout/hList1"/>
    <dgm:cxn modelId="{E19252E2-B5A6-45E2-8071-4CF86DC7C389}" type="presOf" srcId="{95163316-2EC1-43EF-8D4A-EFF1527014F8}" destId="{5A579D58-B4A6-4647-A748-3EFB1BF5C1E2}" srcOrd="0" destOrd="0" presId="urn:microsoft.com/office/officeart/2005/8/layout/hList1"/>
    <dgm:cxn modelId="{09C1ABB7-CD22-4F8A-AEB1-A90A52BD953D}" srcId="{95163316-2EC1-43EF-8D4A-EFF1527014F8}" destId="{6892C84F-1122-499C-81DA-FDB3F14AAD3F}" srcOrd="0" destOrd="0" parTransId="{9972FD14-0642-4911-9840-8E760224392E}" sibTransId="{F2E5050B-D170-4976-9926-FF767755E080}"/>
    <dgm:cxn modelId="{2CFD3288-78EB-49BF-AD47-C27538D8360C}" srcId="{6892C84F-1122-499C-81DA-FDB3F14AAD3F}" destId="{6AB572B6-99B1-473D-B080-BC2910B866D9}" srcOrd="0" destOrd="0" parTransId="{3DE3E07B-2AFD-42EE-8541-1BA7A24A3B2A}" sibTransId="{26523472-1455-4773-848E-C67BC0CD8736}"/>
    <dgm:cxn modelId="{B59FDDF4-B877-4532-9404-43E181EF53E2}" type="presParOf" srcId="{5A579D58-B4A6-4647-A748-3EFB1BF5C1E2}" destId="{0E7ED527-AA68-4F13-8686-DA9BEDAE1CB9}" srcOrd="0" destOrd="0" presId="urn:microsoft.com/office/officeart/2005/8/layout/hList1"/>
    <dgm:cxn modelId="{C61AC0C3-A431-487F-A7CC-853C0605D171}" type="presParOf" srcId="{0E7ED527-AA68-4F13-8686-DA9BEDAE1CB9}" destId="{AC655680-D374-4985-B860-EB69F15C108D}" srcOrd="0" destOrd="0" presId="urn:microsoft.com/office/officeart/2005/8/layout/hList1"/>
    <dgm:cxn modelId="{3CF2CD16-59CB-4E44-AAC0-B623C1828A62}" type="presParOf" srcId="{0E7ED527-AA68-4F13-8686-DA9BEDAE1CB9}" destId="{1371CECA-FD4A-4465-8A5C-96FB952DC9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FBF9E466-1780-4DF1-B01F-069E480A519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D0E8CD60-E2E5-4B76-9EAA-4C905BC7F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018FB-D64A-4BCA-AB83-5C8AD4D5F54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389D0-4FC8-41CB-91CB-8A0BCBD3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1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389D0-4FC8-41CB-91CB-8A0BCBD3EB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95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A86F0-1703-49E3-B7D2-94B5E3A79DAD}" type="slidenum">
              <a:rPr lang="en-US"/>
              <a:pPr/>
              <a:t>244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6A102-8269-43D2-8418-52642EFA119E}" type="slidenum">
              <a:rPr lang="en-US"/>
              <a:pPr/>
              <a:t>245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14BA3-A03C-4596-A02E-CA0CF7A372BB}" type="slidenum">
              <a:rPr lang="en-US"/>
              <a:pPr/>
              <a:t>246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EE9E5-9E5F-475F-9627-FA8DAFCE8915}" type="slidenum">
              <a:rPr lang="en-US"/>
              <a:pPr/>
              <a:t>247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51DA1-2AA8-4CFF-869D-6F3959387AD4}" type="slidenum">
              <a:rPr lang="en-US"/>
              <a:pPr/>
              <a:t>248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E7302-DD68-4DFF-8E3A-C807234659FA}" type="slidenum">
              <a:rPr lang="en-US"/>
              <a:pPr/>
              <a:t>249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A583D-32BC-433C-BE0F-D7FA441764F7}" type="slidenum">
              <a:rPr lang="en-US"/>
              <a:pPr/>
              <a:t>250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3DB56-753C-455E-A0EB-C90F1B4AA153}" type="slidenum">
              <a:rPr lang="en-US"/>
              <a:pPr/>
              <a:t>251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F0FFA-A523-4116-99D8-C0833970D209}" type="slidenum">
              <a:rPr lang="en-US"/>
              <a:pPr/>
              <a:t>252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DBA71-C4AC-4784-9765-824E8FBE9599}" type="slidenum">
              <a:rPr lang="en-US"/>
              <a:pPr/>
              <a:t>253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3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64124" indent="-293894" eaLnBrk="0" hangingPunct="0">
              <a:defRPr kumimoji="1" sz="3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75576" indent="-235115" eaLnBrk="0" hangingPunct="0">
              <a:defRPr kumimoji="1" sz="3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45806" indent="-235115" eaLnBrk="0" hangingPunct="0">
              <a:defRPr kumimoji="1" sz="3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116036" indent="-235115" eaLnBrk="0" hangingPunct="0">
              <a:defRPr kumimoji="1" sz="3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86266" indent="-235115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056496" indent="-235115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526727" indent="-235115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996957" indent="-235115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44AC29A7-2B3F-4369-BB5B-3D11BD5C0A01}" type="slidenum">
              <a:rPr lang="zh-CN" altLang="en-US" sz="1200"/>
              <a:pPr eaLnBrk="1" hangingPunct="1"/>
              <a:t>188</a:t>
            </a:fld>
            <a:endParaRPr lang="zh-CN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mtClean="0"/>
              <a:t>Kallikrein   [</a:t>
            </a:r>
            <a:r>
              <a:rPr lang="zh-CN" altLang="en-US" smtClean="0"/>
              <a:t>生化][药]激肽释放酶</a:t>
            </a:r>
          </a:p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6F7DD-08CA-4963-854F-1F624955571D}" type="slidenum">
              <a:rPr lang="en-US"/>
              <a:pPr/>
              <a:t>254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B5775-06AE-4523-B755-40E2433CFB4F}" type="slidenum">
              <a:rPr lang="en-US"/>
              <a:pPr/>
              <a:t>255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357BC-D618-401B-A71A-5D01ECC95EA9}" type="slidenum">
              <a:rPr lang="en-US"/>
              <a:pPr/>
              <a:t>256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7A352-238A-45C6-B3FC-755C5515624E}" type="slidenum">
              <a:rPr lang="en-US"/>
              <a:pPr/>
              <a:t>257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569AE-7AB1-4F3C-BAFB-0B5B439C634C}" type="slidenum">
              <a:rPr lang="en-US"/>
              <a:pPr/>
              <a:t>258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337B6-C822-4C87-BAAF-599E62DE7DFF}" type="slidenum">
              <a:rPr lang="en-US"/>
              <a:pPr/>
              <a:t>259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587C1-091C-4154-91B9-B22C97813C2D}" type="slidenum">
              <a:rPr lang="en-US"/>
              <a:pPr/>
              <a:t>260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612E5-A788-4761-9DBF-E8784C6D1372}" type="slidenum">
              <a:rPr lang="en-US"/>
              <a:pPr/>
              <a:t>261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BC322-7398-4641-8440-96ED04F6C05C}" type="slidenum">
              <a:rPr lang="en-US"/>
              <a:pPr/>
              <a:t>262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377C0-DCE8-49E8-975C-4463BEA14C5C}" type="slidenum">
              <a:rPr lang="en-US"/>
              <a:pPr/>
              <a:t>263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4124" indent="-2938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5576" indent="-2351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5806" indent="-2351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6036" indent="-2351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626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649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672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695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2DE2BC-818A-4DA7-9D09-D8D19407641F}" type="slidenum">
              <a:rPr lang="ar-SA" smtClean="0">
                <a:latin typeface="Calibri" pitchFamily="34" charset="0"/>
              </a:rPr>
              <a:pPr eaLnBrk="1" hangingPunct="1"/>
              <a:t>201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7248A-3418-42DA-829A-AF0AF642D8F6}" type="slidenum">
              <a:rPr lang="en-US"/>
              <a:pPr/>
              <a:t>264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52FB2-2724-4A62-8156-249AD722C684}" type="slidenum">
              <a:rPr lang="en-US"/>
              <a:pPr/>
              <a:t>265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2945"/>
            <a:ext cx="4724400" cy="3514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880" y="4451985"/>
            <a:ext cx="5196840" cy="42176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CA50D-E3AE-482E-BA53-28435F70D761}" type="slidenum">
              <a:rPr lang="en-US"/>
              <a:pPr/>
              <a:t>266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9B7A94-5FED-447B-BA16-4879664B3301}" type="slidenum">
              <a:rPr lang="en-US" smtClean="0"/>
              <a:pPr/>
              <a:t>268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07F92B-DC9B-4E5F-8F13-0DB1D4A01F2F}" type="slidenum">
              <a:rPr lang="en-US" smtClean="0"/>
              <a:pPr/>
              <a:t>269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DA3550-8E7B-40D1-9AB5-72F93CE11542}" type="slidenum">
              <a:rPr lang="en-US" smtClean="0"/>
              <a:pPr/>
              <a:t>270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F084D2-965E-4F89-9D50-B083BE911E59}" type="slidenum">
              <a:rPr lang="en-US" smtClean="0"/>
              <a:pPr/>
              <a:t>272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DFEE68-33E7-4163-BA48-96DEB26A81CA}" type="slidenum">
              <a:rPr lang="en-US" smtClean="0"/>
              <a:pPr/>
              <a:t>274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DDDF8C-541C-4AE9-9949-539410F77E4C}" type="slidenum">
              <a:rPr lang="en-US" smtClean="0"/>
              <a:pPr/>
              <a:t>278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C0AECD-C67B-467C-8801-48CC0A8762E9}" type="slidenum">
              <a:rPr lang="en-US" smtClean="0"/>
              <a:pPr/>
              <a:t>279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4124" indent="-2938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5576" indent="-2351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5806" indent="-2351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6036" indent="-2351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626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649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672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695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F7CAFC-BCCE-4262-B045-02128ED51C57}" type="slidenum">
              <a:rPr lang="ar-SA" smtClean="0">
                <a:latin typeface="Calibri" pitchFamily="34" charset="0"/>
              </a:rPr>
              <a:pPr eaLnBrk="1" hangingPunct="1"/>
              <a:t>202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BCCC95-089A-4F10-8D11-86F5694B4916}" type="slidenum">
              <a:rPr lang="en-US" smtClean="0"/>
              <a:pPr/>
              <a:t>280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302909-2D6D-4634-B84A-209D9F80EF7C}" type="slidenum">
              <a:rPr lang="en-US" smtClean="0"/>
              <a:pPr/>
              <a:t>283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39F8F6-E0F6-4631-AC4C-755D0E458580}" type="slidenum">
              <a:rPr lang="en-US" smtClean="0"/>
              <a:pPr/>
              <a:t>288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825D17-64D9-46F5-A401-878BE2E887A8}" type="slidenum">
              <a:rPr lang="en-US" smtClean="0"/>
              <a:pPr/>
              <a:t>290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D87630-169F-4472-A109-B6641321FB0C}" type="slidenum">
              <a:rPr lang="en-US" smtClean="0"/>
              <a:pPr/>
              <a:t>291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CB23C-0F6E-4124-9BD1-52946F76B5DD}" type="slidenum">
              <a:rPr lang="en-US" smtClean="0"/>
              <a:pPr/>
              <a:t>292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256850-FC08-402A-BC70-805DA007F6D4}" type="slidenum">
              <a:rPr lang="en-US" smtClean="0"/>
              <a:pPr/>
              <a:t>293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228B6E-DFCC-4079-98EA-62FFD381D33B}" type="slidenum">
              <a:rPr lang="en-US" smtClean="0"/>
              <a:pPr/>
              <a:t>295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1F5946-B3EB-42BA-86C9-FE73DBCC5A7C}" type="slidenum">
              <a:rPr lang="en-US" smtClean="0"/>
              <a:pPr/>
              <a:t>296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BB0DC0-4961-4C5F-B079-BD1AA32B965A}" type="slidenum">
              <a:rPr lang="en-US" smtClean="0"/>
              <a:pPr/>
              <a:t>297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4124" indent="-2938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5576" indent="-2351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5806" indent="-2351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6036" indent="-2351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626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649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672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695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3FC28C-1C20-4CBB-AEFB-DFCB940A5322}" type="slidenum">
              <a:rPr lang="ar-SA" smtClean="0">
                <a:latin typeface="Calibri" pitchFamily="34" charset="0"/>
              </a:rPr>
              <a:pPr eaLnBrk="1" hangingPunct="1"/>
              <a:t>223</a:t>
            </a:fld>
            <a:endParaRPr lang="ar-SA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94AD9-3E26-4935-A796-1718ADD2CB7E}" type="slidenum">
              <a:rPr lang="en-US" smtClean="0"/>
              <a:pPr/>
              <a:t>298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9BA6AD-2CFD-40D2-888A-571D073E0373}" type="slidenum">
              <a:rPr lang="en-US" smtClean="0"/>
              <a:pPr/>
              <a:t>299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184474-B01E-4258-BE49-77D6D450276F}" type="slidenum">
              <a:rPr lang="en-US" smtClean="0"/>
              <a:pPr/>
              <a:t>300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5DBB8-CB2A-4BF5-B96B-65C19D8EE1BC}" type="slidenum">
              <a:rPr lang="en-US" smtClean="0"/>
              <a:pPr/>
              <a:t>301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F989ED-1D30-4C51-8128-822F3FA7CA47}" type="slidenum">
              <a:rPr lang="en-US" smtClean="0"/>
              <a:pPr/>
              <a:t>302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7D5584-68BF-4C15-99BE-5E6FF1F76609}" type="slidenum">
              <a:rPr lang="en-US" smtClean="0"/>
              <a:pPr/>
              <a:t>304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A7CD6B-AEB1-4404-869F-995BE209EC9F}" type="slidenum">
              <a:rPr lang="en-US" smtClean="0"/>
              <a:pPr/>
              <a:t>305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24301C-05BE-481C-9317-74C161C865EC}" type="slidenum">
              <a:rPr lang="en-US" smtClean="0"/>
              <a:pPr/>
              <a:t>307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02A8D-E925-4AFD-BC01-611304438C04}" type="slidenum">
              <a:rPr lang="en-US" smtClean="0"/>
              <a:pPr/>
              <a:t>308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406027-72B6-4EDC-A063-AA37CA74C441}" type="slidenum">
              <a:rPr lang="en-US" smtClean="0"/>
              <a:pPr/>
              <a:t>310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E6E62-0DB2-4D2B-AEB1-A09F402D29E9}" type="slidenum">
              <a:rPr lang="en-US"/>
              <a:pPr/>
              <a:t>240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5B940F-4FB1-4F94-BB22-0108DEF57410}" type="slidenum">
              <a:rPr lang="en-US" smtClean="0"/>
              <a:pPr/>
              <a:t>311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A8B24A-D887-4831-BA46-8B0412590A5B}" type="slidenum">
              <a:rPr lang="en-US" smtClean="0"/>
              <a:pPr/>
              <a:t>312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EA9977-8729-47E4-86C8-558CA8FADA10}" type="slidenum">
              <a:rPr lang="en-US" smtClean="0"/>
              <a:pPr/>
              <a:t>313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A525C1-7528-4F90-8D8B-0EA1050694C5}" type="slidenum">
              <a:rPr lang="en-US" smtClean="0"/>
              <a:pPr/>
              <a:t>314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43604A-58A2-43EB-A8A1-0843426D24B8}" type="slidenum">
              <a:rPr lang="en-US" smtClean="0"/>
              <a:pPr/>
              <a:t>316</a:t>
            </a:fld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07EF2-2EF1-48DB-90C1-5C01722EE8ED}" type="slidenum">
              <a:rPr lang="en-US" smtClean="0"/>
              <a:pPr/>
              <a:t>317</a:t>
            </a:fld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32D47C-8D0D-485A-A02B-AC64580D57B3}" type="slidenum">
              <a:rPr lang="en-US" smtClean="0"/>
              <a:pPr/>
              <a:t>318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36220" y="4373880"/>
            <a:ext cx="6535420" cy="46863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CA51FD-D135-4B28-8EB5-5DA5467561EF}" type="slidenum">
              <a:rPr lang="en-US" smtClean="0"/>
              <a:pPr/>
              <a:t>319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EE207-90CC-43FD-9370-34CC70116962}" type="slidenum">
              <a:rPr lang="en-US" smtClean="0"/>
              <a:pPr/>
              <a:t>320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4F3978-ED19-4F70-A4B5-25507893F318}" type="slidenum">
              <a:rPr lang="en-US" smtClean="0"/>
              <a:pPr/>
              <a:t>321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3BCD2-41AD-4857-9391-1ADA8DE1F4D6}" type="slidenum">
              <a:rPr lang="en-US"/>
              <a:pPr/>
              <a:t>241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3E401C-86FF-425F-A95B-8B5E5E2E6AC8}" type="slidenum">
              <a:rPr lang="en-US" smtClean="0"/>
              <a:pPr/>
              <a:t>322</a:t>
            </a:fld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92E5F1-EEC5-4DE1-8AE5-1131FAA306C6}" type="slidenum">
              <a:rPr lang="en-US" smtClean="0"/>
              <a:pPr/>
              <a:t>324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0A1D83-A41B-4618-A113-511A93CE8E44}" type="slidenum">
              <a:rPr lang="en-US" smtClean="0"/>
              <a:pPr/>
              <a:t>326</a:t>
            </a:fld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072187-1326-49B3-A70A-750D13DE79DF}" type="slidenum">
              <a:rPr lang="en-US" smtClean="0"/>
              <a:pPr/>
              <a:t>327</a:t>
            </a:fld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1030E-5470-40A2-9D0D-23CC4AFABBBB}" type="slidenum">
              <a:rPr lang="en-US" smtClean="0"/>
              <a:pPr>
                <a:defRPr/>
              </a:pPr>
              <a:t>329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1030E-5470-40A2-9D0D-23CC4AFABBBB}" type="slidenum">
              <a:rPr lang="en-US" smtClean="0"/>
              <a:pPr>
                <a:defRPr/>
              </a:pPr>
              <a:t>330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1030E-5470-40A2-9D0D-23CC4AFABBBB}" type="slidenum">
              <a:rPr lang="en-US" smtClean="0"/>
              <a:pPr>
                <a:defRPr/>
              </a:pPr>
              <a:t>332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1030E-5470-40A2-9D0D-23CC4AFABBBB}" type="slidenum">
              <a:rPr lang="en-US" smtClean="0"/>
              <a:pPr>
                <a:defRPr/>
              </a:pPr>
              <a:t>333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1030E-5470-40A2-9D0D-23CC4AFABBBB}" type="slidenum">
              <a:rPr lang="en-US" smtClean="0"/>
              <a:pPr>
                <a:defRPr/>
              </a:pPr>
              <a:t>335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1030E-5470-40A2-9D0D-23CC4AFABBBB}" type="slidenum">
              <a:rPr lang="en-US" smtClean="0"/>
              <a:pPr>
                <a:defRPr/>
              </a:pPr>
              <a:t>336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74223-6B3B-4983-B89C-3344C4BB1922}" type="slidenum">
              <a:rPr lang="en-US"/>
              <a:pPr/>
              <a:t>242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0FAB2-7FA6-43C1-BEEB-2172B2076F27}" type="slidenum">
              <a:rPr lang="en-US"/>
              <a:pPr/>
              <a:t>243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1DB-ADA9-408F-AA3B-C5AFE0541883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469-7C95-4D7C-87DB-48871B61E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1DB-ADA9-408F-AA3B-C5AFE0541883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469-7C95-4D7C-87DB-48871B61E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1DB-ADA9-408F-AA3B-C5AFE0541883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469-7C95-4D7C-87DB-48871B61E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A1819-269D-4A46-B8E4-601195267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2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1DB-ADA9-408F-AA3B-C5AFE0541883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469-7C95-4D7C-87DB-48871B61E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1DB-ADA9-408F-AA3B-C5AFE0541883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469-7C95-4D7C-87DB-48871B61E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1DB-ADA9-408F-AA3B-C5AFE0541883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469-7C95-4D7C-87DB-48871B61E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1DB-ADA9-408F-AA3B-C5AFE0541883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469-7C95-4D7C-87DB-48871B61E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1DB-ADA9-408F-AA3B-C5AFE0541883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469-7C95-4D7C-87DB-48871B61E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1DB-ADA9-408F-AA3B-C5AFE0541883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469-7C95-4D7C-87DB-48871B61E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1DB-ADA9-408F-AA3B-C5AFE0541883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469-7C95-4D7C-87DB-48871B61E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1DB-ADA9-408F-AA3B-C5AFE0541883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469-7C95-4D7C-87DB-48871B61E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31DB-ADA9-408F-AA3B-C5AFE0541883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88469-7C95-4D7C-87DB-48871B61E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http://www.answers.com/topic/nsaid" TargetMode="Externa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ninecooks.typepad.com/photos/uncategorized/buttermilk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PHARMACOLOGY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J. </a:t>
            </a:r>
            <a:r>
              <a:rPr lang="en-GB" sz="2400" dirty="0" err="1" smtClean="0"/>
              <a:t>Obiero</a:t>
            </a:r>
            <a:endParaRPr lang="en-GB" sz="2400" dirty="0" smtClean="0"/>
          </a:p>
          <a:p>
            <a:r>
              <a:rPr lang="en-GB" sz="2400" dirty="0" smtClean="0"/>
              <a:t>Revised 18/01/2022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491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Routes of drug administration</a:t>
            </a:r>
            <a:endParaRPr lang="en-US" dirty="0"/>
          </a:p>
        </p:txBody>
      </p:sp>
      <p:sp>
        <p:nvSpPr>
          <p:cNvPr id="4" name="Line 5"/>
          <p:cNvSpPr>
            <a:spLocks noGrp="1" noChangeShapeType="1"/>
          </p:cNvSpPr>
          <p:nvPr>
            <p:ph idx="1"/>
          </p:nvPr>
        </p:nvSpPr>
        <p:spPr bwMode="auto">
          <a:xfrm>
            <a:off x="533400" y="2209800"/>
            <a:ext cx="800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" y="2209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1000" y="1962434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1"/>
          </p:cNvCxnSpPr>
          <p:nvPr/>
        </p:nvCxnSpPr>
        <p:spPr>
          <a:xfrm>
            <a:off x="8534400" y="2286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3700" y="3063875"/>
            <a:ext cx="1981200" cy="557213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</a:rPr>
              <a:t>Enteral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24201" y="2987675"/>
            <a:ext cx="2743199" cy="954107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/>
            <a:r>
              <a:rPr lang="en-US" sz="2800" b="1">
                <a:solidFill>
                  <a:srgbClr val="FF0000"/>
                </a:solidFill>
              </a:rPr>
              <a:t>Parenteral (injectable)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946710" y="3309610"/>
            <a:ext cx="2209800" cy="52322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/>
            <a:r>
              <a:rPr lang="en-US" sz="2800" b="1">
                <a:solidFill>
                  <a:srgbClr val="FF0000"/>
                </a:solidFill>
              </a:rPr>
              <a:t>Topical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28600" y="4054475"/>
            <a:ext cx="2640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>
              <a:buFontTx/>
              <a:buAutoNum type="arabicPeriod"/>
            </a:pPr>
            <a:r>
              <a:rPr lang="en-US" b="1">
                <a:solidFill>
                  <a:srgbClr val="0033CC"/>
                </a:solidFill>
              </a:rPr>
              <a:t>Oral</a:t>
            </a:r>
          </a:p>
          <a:p>
            <a:pPr algn="l">
              <a:buFontTx/>
              <a:buAutoNum type="arabicPeriod"/>
            </a:pPr>
            <a:r>
              <a:rPr lang="en-US" b="1">
                <a:solidFill>
                  <a:srgbClr val="0033CC"/>
                </a:solidFill>
              </a:rPr>
              <a:t>Sublingual</a:t>
            </a:r>
          </a:p>
          <a:p>
            <a:pPr algn="l">
              <a:buFontTx/>
              <a:buAutoNum type="arabicPeriod"/>
            </a:pPr>
            <a:r>
              <a:rPr lang="en-US" b="1">
                <a:solidFill>
                  <a:srgbClr val="0033CC"/>
                </a:solidFill>
              </a:rPr>
              <a:t>Rectal</a:t>
            </a:r>
            <a:endParaRPr lang="en-US">
              <a:solidFill>
                <a:srgbClr val="0033CC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703513" y="4130675"/>
            <a:ext cx="31765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33CC"/>
                </a:solidFill>
              </a:rPr>
              <a:t>  </a:t>
            </a:r>
            <a:r>
              <a:rPr lang="en-US" b="1" dirty="0" smtClean="0">
                <a:solidFill>
                  <a:srgbClr val="0033CC"/>
                </a:solidFill>
              </a:rPr>
              <a:t> 1</a:t>
            </a:r>
            <a:r>
              <a:rPr lang="en-US" b="1" dirty="0">
                <a:solidFill>
                  <a:srgbClr val="0033CC"/>
                </a:solidFill>
              </a:rPr>
              <a:t>. Intravenous</a:t>
            </a:r>
          </a:p>
          <a:p>
            <a:r>
              <a:rPr lang="en-US" b="1" dirty="0">
                <a:solidFill>
                  <a:srgbClr val="0033CC"/>
                </a:solidFill>
              </a:rPr>
              <a:t>   </a:t>
            </a:r>
            <a:r>
              <a:rPr lang="en-US" b="1" dirty="0" smtClean="0">
                <a:solidFill>
                  <a:srgbClr val="0033CC"/>
                </a:solidFill>
              </a:rPr>
              <a:t>2</a:t>
            </a:r>
            <a:r>
              <a:rPr lang="en-US" b="1" dirty="0">
                <a:solidFill>
                  <a:srgbClr val="0033CC"/>
                </a:solidFill>
              </a:rPr>
              <a:t>. Intramuscular</a:t>
            </a:r>
          </a:p>
          <a:p>
            <a:r>
              <a:rPr lang="en-US" sz="1800" b="1" dirty="0">
                <a:solidFill>
                  <a:srgbClr val="0033CC"/>
                </a:solidFill>
              </a:rPr>
              <a:t>   </a:t>
            </a:r>
            <a:r>
              <a:rPr lang="en-US" sz="1800" b="1" dirty="0" smtClean="0">
                <a:solidFill>
                  <a:srgbClr val="0033CC"/>
                </a:solidFill>
              </a:rPr>
              <a:t>3</a:t>
            </a:r>
            <a:r>
              <a:rPr lang="en-US" sz="1800" b="1" dirty="0">
                <a:solidFill>
                  <a:srgbClr val="0033CC"/>
                </a:solidFill>
              </a:rPr>
              <a:t>. </a:t>
            </a:r>
            <a:r>
              <a:rPr lang="en-US" b="1" dirty="0">
                <a:solidFill>
                  <a:srgbClr val="0033CC"/>
                </a:solidFill>
              </a:rPr>
              <a:t>Subcutaneous                 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dirty="0">
                <a:solidFill>
                  <a:srgbClr val="0033CC"/>
                </a:solidFill>
              </a:rPr>
              <a:t>     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77000" y="4054475"/>
            <a:ext cx="25003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>
              <a:buFontTx/>
              <a:buAutoNum type="arabicPeriod"/>
            </a:pPr>
            <a:r>
              <a:rPr lang="en-US" b="1" dirty="0">
                <a:solidFill>
                  <a:srgbClr val="0033CC"/>
                </a:solidFill>
              </a:rPr>
              <a:t>Intranasal</a:t>
            </a:r>
          </a:p>
          <a:p>
            <a:pPr algn="l">
              <a:buFontTx/>
              <a:buAutoNum type="arabicPeriod"/>
            </a:pPr>
            <a:r>
              <a:rPr lang="en-US" b="1" dirty="0">
                <a:solidFill>
                  <a:srgbClr val="0033CC"/>
                </a:solidFill>
              </a:rPr>
              <a:t>Inhalation</a:t>
            </a:r>
          </a:p>
          <a:p>
            <a:pPr algn="l">
              <a:buFontTx/>
              <a:buAutoNum type="arabicPeriod"/>
            </a:pPr>
            <a:r>
              <a:rPr lang="en-US" b="1" dirty="0" err="1">
                <a:solidFill>
                  <a:srgbClr val="0033CC"/>
                </a:solidFill>
              </a:rPr>
              <a:t>Intravaginal</a:t>
            </a:r>
            <a:r>
              <a:rPr lang="en-US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290763" y="153035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800" b="1" dirty="0">
                <a:solidFill>
                  <a:srgbClr val="0033CC"/>
                </a:solidFill>
              </a:rPr>
              <a:t>How the drug is given</a:t>
            </a:r>
            <a:endParaRPr lang="en-US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err="1" smtClean="0"/>
              <a:t>Antitubercular</a:t>
            </a:r>
            <a:r>
              <a:rPr lang="en-US" sz="3200" b="1" dirty="0" smtClean="0"/>
              <a:t> Agents: Nursing Implications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066800"/>
            <a:ext cx="7640637" cy="548639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Monitor for therapeutic effects:</a:t>
            </a:r>
          </a:p>
          <a:p>
            <a:pPr eaLnBrk="1" hangingPunct="1">
              <a:defRPr/>
            </a:pPr>
            <a:r>
              <a:rPr lang="en-US" dirty="0" smtClean="0"/>
              <a:t>Decrease in symptoms of TB, such as cough </a:t>
            </a:r>
            <a:br>
              <a:rPr lang="en-US" dirty="0" smtClean="0"/>
            </a:br>
            <a:r>
              <a:rPr lang="en-US" dirty="0" smtClean="0"/>
              <a:t>and fever</a:t>
            </a:r>
          </a:p>
          <a:p>
            <a:pPr eaLnBrk="1" hangingPunct="1">
              <a:defRPr/>
            </a:pPr>
            <a:r>
              <a:rPr lang="en-US" dirty="0" smtClean="0"/>
              <a:t>Lab studies (culture and sensitivity tests) </a:t>
            </a:r>
            <a:br>
              <a:rPr lang="en-US" dirty="0" smtClean="0"/>
            </a:br>
            <a:r>
              <a:rPr lang="en-US" dirty="0" smtClean="0"/>
              <a:t>and CXR should confirm clinical findings</a:t>
            </a:r>
          </a:p>
          <a:p>
            <a:pPr eaLnBrk="1" hangingPunct="1">
              <a:defRPr/>
            </a:pPr>
            <a:r>
              <a:rPr lang="en-US" dirty="0" smtClean="0"/>
              <a:t>Watch for lack of clinical response to therapy, indicating possible drug resistance</a:t>
            </a:r>
          </a:p>
        </p:txBody>
      </p:sp>
    </p:spTree>
    <p:extLst>
      <p:ext uri="{BB962C8B-B14F-4D97-AF65-F5344CB8AC3E}">
        <p14:creationId xmlns:p14="http://schemas.microsoft.com/office/powerpoint/2010/main" val="3054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Antiviral agents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ANTIVIRAL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Viruses are obligate intracellular parasites and therefore antiviral agents must either inhibit the entry of virus into the cell, prevent replication inside the cell or prevent the exit of </a:t>
            </a:r>
            <a:r>
              <a:rPr lang="en-US" dirty="0" err="1" smtClean="0"/>
              <a:t>virions</a:t>
            </a:r>
            <a:r>
              <a:rPr lang="en-US" dirty="0" smtClean="0"/>
              <a:t> out of the sale.</a:t>
            </a:r>
          </a:p>
          <a:p>
            <a:r>
              <a:rPr lang="en-US" dirty="0" smtClean="0"/>
              <a:t>In the process of their interfering with the process of viral replication, these agents can interfere with host cell function leading to toxicity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acyclovir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acyclic guanosine derivative</a:t>
            </a:r>
          </a:p>
          <a:p>
            <a:r>
              <a:rPr lang="en-US" dirty="0" smtClean="0"/>
              <a:t>Works by inhibiting DNA synthesis in two ways:</a:t>
            </a:r>
          </a:p>
          <a:p>
            <a:pPr lvl="1"/>
            <a:r>
              <a:rPr lang="en-US" dirty="0" smtClean="0"/>
              <a:t>Competition with deoxyGTP for the viral DNA polymerase and</a:t>
            </a:r>
          </a:p>
          <a:p>
            <a:pPr lvl="1"/>
            <a:r>
              <a:rPr lang="en-US" dirty="0" smtClean="0"/>
              <a:t>Chain termination following incorporation into the viral DNA.</a:t>
            </a:r>
          </a:p>
          <a:p>
            <a:r>
              <a:rPr lang="en-US" dirty="0" smtClean="0"/>
              <a:t>Acyclovir is cleared by glomerullar filtration and tubal secretion. Accumulation occurs in patients with impaired renal function</a:t>
            </a:r>
          </a:p>
          <a:p>
            <a:r>
              <a:rPr lang="en-US" dirty="0" smtClean="0"/>
              <a:t>Side effects includes nausea, reversible renal or neurologic (delirium, tremors, seizures) headache, diarrhea,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Drugs related to acyclovir and with similar mode of action include</a:t>
            </a:r>
          </a:p>
          <a:p>
            <a:pPr lvl="1"/>
            <a:r>
              <a:rPr lang="en-US" dirty="0" err="1" smtClean="0"/>
              <a:t>Valacyclovir</a:t>
            </a:r>
            <a:r>
              <a:rPr lang="en-US" dirty="0" smtClean="0"/>
              <a:t>         - </a:t>
            </a:r>
            <a:r>
              <a:rPr lang="en-US" dirty="0" err="1" smtClean="0"/>
              <a:t>valgancyclovir</a:t>
            </a:r>
            <a:endParaRPr lang="en-US" dirty="0" smtClean="0"/>
          </a:p>
          <a:p>
            <a:pPr lvl="1"/>
            <a:r>
              <a:rPr lang="en-US" dirty="0" err="1" smtClean="0"/>
              <a:t>Famcyclovir</a:t>
            </a:r>
            <a:endParaRPr lang="en-US" dirty="0" smtClean="0"/>
          </a:p>
          <a:p>
            <a:pPr lvl="1"/>
            <a:r>
              <a:rPr lang="en-US" dirty="0" err="1" smtClean="0"/>
              <a:t>Pencyclovir</a:t>
            </a:r>
            <a:endParaRPr lang="en-US" dirty="0" smtClean="0"/>
          </a:p>
          <a:p>
            <a:pPr lvl="1"/>
            <a:r>
              <a:rPr lang="en-US" dirty="0" err="1" smtClean="0"/>
              <a:t>ganciclovir</a:t>
            </a:r>
            <a:endParaRPr lang="en-US" dirty="0" smtClean="0"/>
          </a:p>
          <a:p>
            <a:r>
              <a:rPr lang="en-US" dirty="0" smtClean="0"/>
              <a:t>Clinical use: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Herpes simplex infections treatment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Varicella</a:t>
            </a:r>
            <a:r>
              <a:rPr lang="en-US" dirty="0" smtClean="0"/>
              <a:t>-zoster virus infection treatment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CMV infections treatment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Epstein-Barr virus infections treatment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docosanol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22-carbon saturated aliphatic alcohol.</a:t>
            </a:r>
          </a:p>
          <a:p>
            <a:r>
              <a:rPr lang="en-US" dirty="0" smtClean="0"/>
              <a:t>Works by inhibiting fusion between virus and plasma membrane and thus prevents entry of virus into the cell.</a:t>
            </a:r>
          </a:p>
          <a:p>
            <a:r>
              <a:rPr lang="en-US" dirty="0" smtClean="0"/>
              <a:t>Used in treatment of HSV infections as a topical application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trifluridine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fluorinated nucleoside.</a:t>
            </a:r>
          </a:p>
          <a:p>
            <a:r>
              <a:rPr lang="en-US" dirty="0" smtClean="0"/>
              <a:t>Works by inhibiting viral DNA synthesis</a:t>
            </a:r>
          </a:p>
          <a:p>
            <a:r>
              <a:rPr lang="en-US" dirty="0" err="1" smtClean="0"/>
              <a:t>Trifluridine</a:t>
            </a:r>
            <a:r>
              <a:rPr lang="en-US" dirty="0" smtClean="0"/>
              <a:t> can be incorporated into both host and viral DNA and this prevents its systemic use.</a:t>
            </a:r>
          </a:p>
          <a:p>
            <a:r>
              <a:rPr lang="en-US" dirty="0" smtClean="0"/>
              <a:t>Used in treatment of HSV1 and 2, CMV, </a:t>
            </a:r>
            <a:r>
              <a:rPr lang="en-US" dirty="0" err="1" smtClean="0"/>
              <a:t>vaccinia</a:t>
            </a:r>
            <a:r>
              <a:rPr lang="en-US" dirty="0" smtClean="0"/>
              <a:t> and adenovirus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foscarnet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Phosphonoformic</a:t>
            </a:r>
            <a:r>
              <a:rPr lang="en-US" dirty="0" smtClean="0"/>
              <a:t> acid that inhibits viral DNA and RNA polymerase and HIV reverse transcriptase.</a:t>
            </a:r>
          </a:p>
          <a:p>
            <a:r>
              <a:rPr lang="en-US" dirty="0" smtClean="0"/>
              <a:t>Used in treatment of HSV, VZV, CMV,  EBV, HHV6&amp;8, and HIV 1.</a:t>
            </a:r>
          </a:p>
          <a:p>
            <a:r>
              <a:rPr lang="en-US" dirty="0" smtClean="0"/>
              <a:t>Adverse effects includes renal impairment, hyper or hypocalcaemia, hypo or hypephosphatemia, hypokalemia or hypomagnesemia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cidofovir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an acyclic cytosine nucleotide analog.</a:t>
            </a:r>
          </a:p>
          <a:p>
            <a:r>
              <a:rPr lang="en-US" dirty="0" smtClean="0"/>
              <a:t>Works by inhibiting DNA synthesis and becoming incorporated into viral DNA chain.</a:t>
            </a:r>
          </a:p>
          <a:p>
            <a:r>
              <a:rPr lang="en-US" dirty="0" smtClean="0"/>
              <a:t>Has activity against CMV, HSV 1&amp;2, VZV, EBV, HHV-6, HHV-8, adenovirus, poxvirus, and human </a:t>
            </a:r>
            <a:r>
              <a:rPr lang="en-US" dirty="0" err="1" smtClean="0"/>
              <a:t>papilloma</a:t>
            </a:r>
            <a:r>
              <a:rPr lang="en-US" dirty="0" smtClean="0"/>
              <a:t> virus.</a:t>
            </a:r>
          </a:p>
          <a:p>
            <a:r>
              <a:rPr lang="en-US" dirty="0" smtClean="0"/>
              <a:t>Adverse effects include dose-dependent proximal tube nephrotoxicity, </a:t>
            </a:r>
            <a:r>
              <a:rPr lang="en-US" dirty="0" err="1" smtClean="0"/>
              <a:t>proteinuria</a:t>
            </a:r>
            <a:r>
              <a:rPr lang="en-US" dirty="0" smtClean="0"/>
              <a:t>, </a:t>
            </a:r>
            <a:r>
              <a:rPr lang="en-US" dirty="0" err="1" smtClean="0"/>
              <a:t>azotemia</a:t>
            </a:r>
            <a:r>
              <a:rPr lang="en-US" dirty="0" smtClean="0"/>
              <a:t>, metabolic acidosis and </a:t>
            </a:r>
            <a:r>
              <a:rPr lang="en-US" dirty="0" err="1" smtClean="0"/>
              <a:t>Fanconi’s</a:t>
            </a:r>
            <a:r>
              <a:rPr lang="en-US" dirty="0" smtClean="0"/>
              <a:t> syndrome.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46" y="228600"/>
            <a:ext cx="82296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Advantages and disadvantages of various routes of drug administration</a:t>
            </a:r>
            <a:endParaRPr lang="en-US" sz="2400" dirty="0"/>
          </a:p>
        </p:txBody>
      </p:sp>
      <p:sp>
        <p:nvSpPr>
          <p:cNvPr id="8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568090" y="990600"/>
            <a:ext cx="5502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lvl="6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BIOAVAILABILITY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332404" y="1314586"/>
            <a:ext cx="2524089" cy="46166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1800" b="1" dirty="0">
                <a:solidFill>
                  <a:srgbClr val="A50021"/>
                </a:solidFill>
                <a:latin typeface="Times New Roman" pitchFamily="18" charset="0"/>
              </a:rPr>
              <a:t>IV &gt; IM = SC &gt; ORAL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36132" y="1791888"/>
            <a:ext cx="25384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ONSET OF ACTION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88116" y="2191998"/>
            <a:ext cx="2486467" cy="46166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1800" b="1" dirty="0">
                <a:solidFill>
                  <a:srgbClr val="A50021"/>
                </a:solidFill>
                <a:latin typeface="Times New Roman" pitchFamily="18" charset="0"/>
              </a:rPr>
              <a:t>IV &gt; IM &gt; SC &gt; Oral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256767" y="2685507"/>
            <a:ext cx="3133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PATIENT COMPLIANCE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388116" y="3085617"/>
            <a:ext cx="2486468" cy="52322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8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1800" b="1" dirty="0">
                <a:solidFill>
                  <a:srgbClr val="A50021"/>
                </a:solidFill>
                <a:latin typeface="Times New Roman" pitchFamily="18" charset="0"/>
              </a:rPr>
              <a:t>Oral &gt; SC &gt; IM &gt; IV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26242" y="1272775"/>
            <a:ext cx="293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High and Reliable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167662" y="1303731"/>
            <a:ext cx="290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400" b="1">
                <a:solidFill>
                  <a:srgbClr val="FF00FF"/>
                </a:solidFill>
                <a:latin typeface="Times New Roman" pitchFamily="18" charset="0"/>
              </a:rPr>
              <a:t>Low &amp;/or Variable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79485" y="2085956"/>
            <a:ext cx="1824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Immediate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68993" y="3097342"/>
            <a:ext cx="935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High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50189" y="2134550"/>
            <a:ext cx="140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Delayed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924603" y="3097342"/>
            <a:ext cx="855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Low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837730" y="3639129"/>
            <a:ext cx="11993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SAFETY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00940" y="4039239"/>
            <a:ext cx="2473644" cy="46166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1800" b="1" dirty="0">
                <a:solidFill>
                  <a:srgbClr val="A50021"/>
                </a:solidFill>
                <a:latin typeface="Times New Roman" pitchFamily="18" charset="0"/>
              </a:rPr>
              <a:t>Oral &gt; SC &gt; IM &gt; IV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499524" y="4558913"/>
            <a:ext cx="2113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CONVENIENCE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400939" y="4959023"/>
            <a:ext cx="2473643" cy="46166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1800" b="1" dirty="0">
                <a:solidFill>
                  <a:srgbClr val="A50021"/>
                </a:solidFill>
                <a:latin typeface="Times New Roman" pitchFamily="18" charset="0"/>
              </a:rPr>
              <a:t>Oral &gt; SC &gt; IM &gt; IV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934170" y="5435070"/>
            <a:ext cx="883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COST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332404" y="5887626"/>
            <a:ext cx="2542180" cy="46166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1800" b="1" dirty="0">
                <a:solidFill>
                  <a:srgbClr val="A50021"/>
                </a:solidFill>
                <a:latin typeface="Times New Roman" pitchFamily="18" charset="0"/>
              </a:rPr>
              <a:t>IV &gt; IM &gt; SC &gt; ORAL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524000" y="3973891"/>
            <a:ext cx="935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High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586706" y="4930298"/>
            <a:ext cx="941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High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762135" y="5887626"/>
            <a:ext cx="941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High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959719" y="3973890"/>
            <a:ext cx="855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</a:rPr>
              <a:t>Low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7194774" y="4959023"/>
            <a:ext cx="855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</a:rPr>
              <a:t>Low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7352434" y="5899371"/>
            <a:ext cx="855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4026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Antiretroviral agents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Nucleoside and nucleotide reverse transcriptase inhibitors.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Retrovirus have an enzyme reverse transcriptase, which transcribes viral RNA into a DNA so that the virus can make use of host DNA polymerase to make copies of viral RNA and messenger RNAs for protein synthesis.</a:t>
            </a:r>
          </a:p>
          <a:p>
            <a:r>
              <a:rPr lang="en-US" dirty="0" smtClean="0"/>
              <a:t>Nucleotide and nucleoside reverse transcriptase inhibitors works by getting incorporated into growing viral DNA chain resulting in premature termination.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a)  </a:t>
            </a:r>
            <a:r>
              <a:rPr lang="en-US" dirty="0" err="1" smtClean="0"/>
              <a:t>abacavir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guanosine analog</a:t>
            </a:r>
          </a:p>
          <a:p>
            <a:r>
              <a:rPr lang="en-US" dirty="0" smtClean="0"/>
              <a:t>Hypersensitivity reactions occurs in </a:t>
            </a:r>
            <a:r>
              <a:rPr lang="en-US" dirty="0" err="1" smtClean="0"/>
              <a:t>btn</a:t>
            </a:r>
            <a:r>
              <a:rPr lang="en-US" dirty="0" smtClean="0"/>
              <a:t> 3-5% patients and presents with symptoms such as fever, malaise, nausea, vomiting, diarrhea, </a:t>
            </a:r>
            <a:r>
              <a:rPr lang="en-US" dirty="0" err="1" smtClean="0"/>
              <a:t>dyspnea</a:t>
            </a:r>
            <a:r>
              <a:rPr lang="en-US" dirty="0" smtClean="0"/>
              <a:t>, rash and cough.</a:t>
            </a:r>
          </a:p>
          <a:p>
            <a:r>
              <a:rPr lang="en-US" dirty="0" smtClean="0"/>
              <a:t>Should be used with care on patients with existing cardiac risk factors.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 </a:t>
            </a:r>
            <a:r>
              <a:rPr lang="en-US" dirty="0" err="1" smtClean="0"/>
              <a:t>didanosine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synthetic analogue of </a:t>
            </a:r>
            <a:r>
              <a:rPr lang="en-US" dirty="0" err="1" smtClean="0"/>
              <a:t>deoxyadenosine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Drug eliminated by cellular metabolism and renal excretion.</a:t>
            </a:r>
          </a:p>
          <a:p>
            <a:r>
              <a:rPr lang="en-US" dirty="0" smtClean="0"/>
              <a:t>Adverse effects include pancreatitis, peripheral neuropathy, diarrhea, hepatitis, </a:t>
            </a:r>
            <a:r>
              <a:rPr lang="en-US" dirty="0" err="1" smtClean="0"/>
              <a:t>cardiomyopathy</a:t>
            </a:r>
            <a:r>
              <a:rPr lang="en-US" dirty="0" smtClean="0"/>
              <a:t>, headache, insomnia and irritability. </a:t>
            </a:r>
          </a:p>
          <a:p>
            <a:r>
              <a:rPr lang="en-US" dirty="0" smtClean="0"/>
              <a:t>Contraindicated in patients with increased risk for pancreatitis </a:t>
            </a: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c)  </a:t>
            </a:r>
            <a:r>
              <a:rPr lang="en-US" dirty="0" err="1" smtClean="0"/>
              <a:t>emtricitabine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fluorinated analog of </a:t>
            </a:r>
            <a:r>
              <a:rPr lang="en-US" dirty="0" err="1" smtClean="0"/>
              <a:t>lamivudine</a:t>
            </a:r>
            <a:r>
              <a:rPr lang="en-US" dirty="0" smtClean="0"/>
              <a:t> with longer half-life.</a:t>
            </a:r>
          </a:p>
          <a:p>
            <a:r>
              <a:rPr lang="en-US" dirty="0" smtClean="0"/>
              <a:t>Once daily dosing is possible</a:t>
            </a:r>
          </a:p>
          <a:p>
            <a:r>
              <a:rPr lang="en-US" dirty="0" smtClean="0"/>
              <a:t>Common side effects include: headache, diarrhea, nausea and asthenia.</a:t>
            </a:r>
          </a:p>
          <a:p>
            <a:r>
              <a:rPr lang="en-US" dirty="0" smtClean="0"/>
              <a:t>Contraindicated in children, pregnant women, patient with renal or hepatic </a:t>
            </a:r>
            <a:r>
              <a:rPr lang="en-US" dirty="0" err="1" smtClean="0"/>
              <a:t>impairement</a:t>
            </a:r>
            <a:r>
              <a:rPr lang="en-US" dirty="0" smtClean="0"/>
              <a:t> and those using </a:t>
            </a:r>
            <a:r>
              <a:rPr lang="en-US" dirty="0" err="1" smtClean="0"/>
              <a:t>metronidazole</a:t>
            </a:r>
            <a:r>
              <a:rPr lang="en-US" dirty="0" smtClean="0"/>
              <a:t> or </a:t>
            </a:r>
            <a:r>
              <a:rPr lang="en-US" dirty="0" err="1" smtClean="0"/>
              <a:t>disulfiram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d)  </a:t>
            </a:r>
            <a:r>
              <a:rPr lang="en-US" dirty="0" err="1" smtClean="0"/>
              <a:t>Lamivudine</a:t>
            </a:r>
            <a:r>
              <a:rPr lang="en-US" dirty="0" smtClean="0"/>
              <a:t> (3TC)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cytosine analog.</a:t>
            </a:r>
          </a:p>
          <a:p>
            <a:r>
              <a:rPr lang="en-US" dirty="0" smtClean="0"/>
              <a:t>Shows synergy with zidovudine and stavudine.</a:t>
            </a:r>
          </a:p>
          <a:p>
            <a:r>
              <a:rPr lang="en-US" dirty="0" smtClean="0"/>
              <a:t>Has good oral bioavailability that is not affected by food.</a:t>
            </a:r>
          </a:p>
          <a:p>
            <a:r>
              <a:rPr lang="en-US" dirty="0" smtClean="0"/>
              <a:t>Adverse effects includes headache, dizziness, insomnia and GI discomfort</a:t>
            </a:r>
          </a:p>
          <a:p>
            <a:r>
              <a:rPr lang="en-US" dirty="0" smtClean="0"/>
              <a:t>Its bioavailabity increases when co-</a:t>
            </a:r>
            <a:r>
              <a:rPr lang="en-US" dirty="0" err="1" smtClean="0"/>
              <a:t>adminstered</a:t>
            </a:r>
            <a:r>
              <a:rPr lang="en-US" dirty="0" smtClean="0"/>
              <a:t> with trimethoprim-sulfamethoxazole.</a:t>
            </a:r>
          </a:p>
          <a:p>
            <a:r>
              <a:rPr lang="en-US" dirty="0" err="1" smtClean="0"/>
              <a:t>Shld</a:t>
            </a:r>
            <a:r>
              <a:rPr lang="en-US" dirty="0" smtClean="0"/>
              <a:t> not be administered together with zalcitabine.(why?)</a:t>
            </a: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e)  stavudine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thymidine</a:t>
            </a:r>
            <a:r>
              <a:rPr lang="en-US" dirty="0" smtClean="0"/>
              <a:t> analog</a:t>
            </a:r>
          </a:p>
          <a:p>
            <a:r>
              <a:rPr lang="en-US" dirty="0" smtClean="0"/>
              <a:t>Has good bioavailability following oral administration which is not affected by food.</a:t>
            </a:r>
          </a:p>
          <a:p>
            <a:r>
              <a:rPr lang="en-US" dirty="0" smtClean="0"/>
              <a:t>Has dose-limiting peripheral sensory neuropathy. This is more pronounced in patients taking other neuropathy inducing drugs and those with advanced immunosupression.</a:t>
            </a:r>
          </a:p>
          <a:p>
            <a:r>
              <a:rPr lang="en-US" dirty="0" smtClean="0"/>
              <a:t>other adverse effects are pancreatitis, </a:t>
            </a:r>
            <a:r>
              <a:rPr lang="en-US" dirty="0" err="1" smtClean="0"/>
              <a:t>arthralgia</a:t>
            </a:r>
            <a:r>
              <a:rPr lang="en-US" dirty="0" smtClean="0"/>
              <a:t>, lactic acidosis, and hepatic </a:t>
            </a:r>
            <a:r>
              <a:rPr lang="en-US" dirty="0" err="1" smtClean="0"/>
              <a:t>steatosis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f)  </a:t>
            </a:r>
            <a:r>
              <a:rPr lang="en-US" dirty="0" err="1" smtClean="0"/>
              <a:t>tenofovir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adenosine analog.</a:t>
            </a:r>
          </a:p>
          <a:p>
            <a:r>
              <a:rPr lang="en-US" dirty="0" smtClean="0"/>
              <a:t>Often administered in combination with </a:t>
            </a:r>
            <a:r>
              <a:rPr lang="en-US" dirty="0" err="1" smtClean="0"/>
              <a:t>emtricitabine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 complaints are the most common adverse effects but don’t merit discontinuation.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g)  zidovudine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deoxythymidine</a:t>
            </a:r>
            <a:r>
              <a:rPr lang="en-US" dirty="0" smtClean="0"/>
              <a:t> analog.</a:t>
            </a:r>
          </a:p>
          <a:p>
            <a:r>
              <a:rPr lang="en-US" dirty="0" smtClean="0"/>
              <a:t>Used widely in PMTCT</a:t>
            </a:r>
          </a:p>
          <a:p>
            <a:r>
              <a:rPr lang="en-US" dirty="0" smtClean="0"/>
              <a:t>Shown to decrease the disease progression rate and increase survival rate in HIV infected patients.</a:t>
            </a:r>
          </a:p>
          <a:p>
            <a:r>
              <a:rPr lang="en-US" dirty="0" smtClean="0"/>
              <a:t>Common adverse effects includes; </a:t>
            </a:r>
            <a:r>
              <a:rPr lang="en-US" dirty="0" err="1" smtClean="0"/>
              <a:t>myelosupression</a:t>
            </a:r>
            <a:r>
              <a:rPr lang="en-US" dirty="0" smtClean="0"/>
              <a:t>, gastrointestinal intolerance, headache and extremity fat loss</a:t>
            </a:r>
          </a:p>
          <a:p>
            <a:r>
              <a:rPr lang="en-US" dirty="0" smtClean="0"/>
              <a:t>NB. READ AND MAKE NOTES ON ZALCITABINE AND DRUGS THAT INTERACTS WTH ZIDOVUDINE</a:t>
            </a: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Nonnucleoside</a:t>
            </a:r>
            <a:r>
              <a:rPr lang="en-US" dirty="0" smtClean="0"/>
              <a:t> reverse transcriptase </a:t>
            </a:r>
            <a:r>
              <a:rPr lang="en-US" dirty="0" err="1" smtClean="0"/>
              <a:t>inhihitors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agents bind directly to HIV-1 reverse transcriptase, resulting in </a:t>
            </a:r>
            <a:r>
              <a:rPr lang="en-US" dirty="0" err="1" smtClean="0"/>
              <a:t>allosteric</a:t>
            </a:r>
            <a:r>
              <a:rPr lang="en-US" dirty="0" smtClean="0"/>
              <a:t> inhibition of RNA – and DNA- dependent DNA polymerase.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PHARMACOKINETICS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>
            <a:normAutofit fontScale="92500" lnSpcReduction="20000"/>
          </a:bodyPr>
          <a:lstStyle/>
          <a:p>
            <a:pPr marL="91440" indent="-393700" algn="just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kumimoji="1" lang="en-US" dirty="0">
                <a:solidFill>
                  <a:srgbClr val="0033CC"/>
                </a:solidFill>
              </a:rPr>
              <a:t>The study of </a:t>
            </a:r>
            <a:r>
              <a:rPr kumimoji="1" lang="en-US" dirty="0">
                <a:solidFill>
                  <a:srgbClr val="FF0000"/>
                </a:solidFill>
              </a:rPr>
              <a:t>what the body does to the drug</a:t>
            </a:r>
          </a:p>
          <a:p>
            <a:pPr marL="91440" indent="-393700" algn="just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kumimoji="1" lang="en-US" dirty="0">
                <a:solidFill>
                  <a:srgbClr val="0033CC"/>
                </a:solidFill>
              </a:rPr>
              <a:t>It  is the study  of </a:t>
            </a:r>
            <a:r>
              <a:rPr kumimoji="1" lang="en-US" dirty="0">
                <a:solidFill>
                  <a:srgbClr val="008000"/>
                </a:solidFill>
              </a:rPr>
              <a:t>absorption</a:t>
            </a:r>
            <a:r>
              <a:rPr kumimoji="1" lang="en-US" dirty="0">
                <a:solidFill>
                  <a:srgbClr val="A50021"/>
                </a:solidFill>
              </a:rPr>
              <a:t>, distribution</a:t>
            </a:r>
            <a:r>
              <a:rPr kumimoji="1" lang="en-US" dirty="0">
                <a:solidFill>
                  <a:srgbClr val="0033CC"/>
                </a:solidFill>
              </a:rPr>
              <a:t>, </a:t>
            </a:r>
            <a:r>
              <a:rPr kumimoji="1" lang="en-US" dirty="0">
                <a:solidFill>
                  <a:srgbClr val="A50021"/>
                </a:solidFill>
              </a:rPr>
              <a:t>metabolism</a:t>
            </a:r>
            <a:r>
              <a:rPr kumimoji="1" lang="en-US" dirty="0">
                <a:solidFill>
                  <a:srgbClr val="0033CC"/>
                </a:solidFill>
              </a:rPr>
              <a:t>  and </a:t>
            </a:r>
            <a:r>
              <a:rPr kumimoji="1" lang="en-US" dirty="0">
                <a:solidFill>
                  <a:srgbClr val="FF00FF"/>
                </a:solidFill>
              </a:rPr>
              <a:t>excretion</a:t>
            </a:r>
            <a:r>
              <a:rPr kumimoji="1" lang="en-US" dirty="0">
                <a:solidFill>
                  <a:srgbClr val="0033CC"/>
                </a:solidFill>
              </a:rPr>
              <a:t> </a:t>
            </a:r>
            <a:r>
              <a:rPr kumimoji="1" lang="en-US" b="1" u="sng" dirty="0">
                <a:solidFill>
                  <a:srgbClr val="0033CC"/>
                </a:solidFill>
              </a:rPr>
              <a:t>(ADME)</a:t>
            </a:r>
            <a:r>
              <a:rPr kumimoji="1" lang="en-US" dirty="0">
                <a:solidFill>
                  <a:srgbClr val="0033CC"/>
                </a:solidFill>
              </a:rPr>
              <a:t> of </a:t>
            </a:r>
            <a:r>
              <a:rPr kumimoji="1" lang="en-US" dirty="0" smtClean="0">
                <a:solidFill>
                  <a:srgbClr val="0033CC"/>
                </a:solidFill>
              </a:rPr>
              <a:t>drugs.</a:t>
            </a:r>
            <a:endParaRPr kumimoji="1" lang="en-US" dirty="0">
              <a:solidFill>
                <a:srgbClr val="0033CC"/>
              </a:solidFill>
            </a:endParaRPr>
          </a:p>
          <a:p>
            <a:pPr marL="91440" indent="-287338" algn="just" defTabSz="800100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sz="4400" u="sng" dirty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en-US" sz="2800" u="sng" dirty="0">
                <a:solidFill>
                  <a:srgbClr val="FF0000"/>
                </a:solidFill>
                <a:cs typeface="Arial" pitchFamily="34" charset="0"/>
              </a:rPr>
              <a:t>bsorption</a:t>
            </a:r>
          </a:p>
          <a:p>
            <a:pPr marL="91440" lvl="1" indent="-211138" algn="just" defTabSz="80010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@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How the drug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is moved 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into blood stream from the site of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administration  (what affects absorption?)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91440" indent="-287338" algn="just" defTabSz="800100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u="sng" dirty="0">
                <a:solidFill>
                  <a:srgbClr val="3333FF"/>
                </a:solidFill>
                <a:cs typeface="Arial" pitchFamily="34" charset="0"/>
              </a:rPr>
              <a:t>D</a:t>
            </a:r>
            <a:r>
              <a:rPr lang="en-US" sz="2800" u="sng" dirty="0">
                <a:solidFill>
                  <a:srgbClr val="3333FF"/>
                </a:solidFill>
                <a:cs typeface="Arial" pitchFamily="34" charset="0"/>
              </a:rPr>
              <a:t>istribution</a:t>
            </a:r>
          </a:p>
          <a:p>
            <a:pPr marL="91440" lvl="1" indent="-211138" algn="just" defTabSz="80010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@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How 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much drug is moved to various  body   tissues / organs ? Depends on blood flow through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tissue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91440" indent="-287338" algn="just" defTabSz="800100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u="sng" dirty="0">
                <a:solidFill>
                  <a:srgbClr val="00FF00"/>
                </a:solidFill>
                <a:cs typeface="Arial" pitchFamily="34" charset="0"/>
              </a:rPr>
              <a:t>M</a:t>
            </a:r>
            <a:r>
              <a:rPr lang="en-US" sz="2800" u="sng" dirty="0">
                <a:solidFill>
                  <a:srgbClr val="00FF00"/>
                </a:solidFill>
                <a:cs typeface="Arial" pitchFamily="34" charset="0"/>
              </a:rPr>
              <a:t>etabolism</a:t>
            </a:r>
            <a:r>
              <a:rPr lang="en-US" sz="2400" u="sng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marL="91440" lvl="1" indent="-211138" algn="just" defTabSz="80010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@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How  the  drug is  altered – broken down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?</a:t>
            </a:r>
            <a:endParaRPr lang="en-US" dirty="0">
              <a:solidFill>
                <a:srgbClr val="FF00FF"/>
              </a:solidFill>
              <a:cs typeface="Arial" pitchFamily="34" charset="0"/>
            </a:endParaRPr>
          </a:p>
          <a:p>
            <a:pPr marL="91440" indent="-287338" algn="just" defTabSz="800100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u="sng" dirty="0">
                <a:solidFill>
                  <a:srgbClr val="FF00FF"/>
                </a:solidFill>
                <a:cs typeface="Arial" pitchFamily="34" charset="0"/>
              </a:rPr>
              <a:t>E</a:t>
            </a:r>
            <a:r>
              <a:rPr lang="en-US" sz="2800" u="sng" dirty="0">
                <a:solidFill>
                  <a:srgbClr val="FF00FF"/>
                </a:solidFill>
                <a:cs typeface="Arial" pitchFamily="34" charset="0"/>
              </a:rPr>
              <a:t>xcretion</a:t>
            </a:r>
            <a:r>
              <a:rPr lang="en-US" sz="2800" u="sng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marL="91440" lvl="1" indent="-211138" algn="just" defTabSz="80010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@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How much of the drug  is removed  from the  body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a)  nevirapine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 excellent oral bioavailability</a:t>
            </a:r>
          </a:p>
          <a:p>
            <a:r>
              <a:rPr lang="en-US" dirty="0" smtClean="0"/>
              <a:t>Metabolized in the liver and excreted in the urine</a:t>
            </a:r>
          </a:p>
          <a:p>
            <a:r>
              <a:rPr lang="en-US" dirty="0" smtClean="0"/>
              <a:t>Used widely in PMTCT</a:t>
            </a:r>
          </a:p>
          <a:p>
            <a:r>
              <a:rPr lang="en-US" dirty="0" smtClean="0"/>
              <a:t>Adverse effects includes rash, elevated liver enzymes, fever, nausea, vomiting, headache and somnolence</a:t>
            </a:r>
          </a:p>
          <a:p>
            <a:r>
              <a:rPr lang="en-US" dirty="0" smtClean="0"/>
              <a:t>Induces enzymes and thus increases metabolism of rifampicin and tipranavir. Fluconazole, ketoconazole and clarithromycin increase serum concentration of nevirapine</a:t>
            </a: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 </a:t>
            </a:r>
            <a:r>
              <a:rPr lang="en-US" dirty="0" err="1" smtClean="0"/>
              <a:t>efavirenz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moderate bioavailability PO that increases when taken with fatty food and thus </a:t>
            </a:r>
            <a:r>
              <a:rPr lang="en-US" dirty="0" err="1" smtClean="0"/>
              <a:t>shld</a:t>
            </a:r>
            <a:r>
              <a:rPr lang="en-US" dirty="0" smtClean="0"/>
              <a:t> be taken on empty stomach to prevent toxicity.</a:t>
            </a:r>
          </a:p>
          <a:p>
            <a:r>
              <a:rPr lang="en-US" dirty="0" smtClean="0"/>
              <a:t>Adverse effects include dizziness, drowsiness, insomnia, headache, depression, </a:t>
            </a:r>
            <a:r>
              <a:rPr lang="en-US" dirty="0" err="1" smtClean="0"/>
              <a:t>mania,and</a:t>
            </a:r>
            <a:r>
              <a:rPr lang="en-US" dirty="0" smtClean="0"/>
              <a:t> psychosis.</a:t>
            </a:r>
          </a:p>
          <a:p>
            <a:r>
              <a:rPr lang="en-US" dirty="0" err="1" smtClean="0"/>
              <a:t>Shld</a:t>
            </a:r>
            <a:r>
              <a:rPr lang="en-US" dirty="0" smtClean="0"/>
              <a:t> be avoided in pregnancy—risk of abnormalities.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c) </a:t>
            </a:r>
            <a:r>
              <a:rPr lang="en-US" dirty="0" err="1" smtClean="0"/>
              <a:t>delavirdine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Its PO bioavailability reduced by antacids and H2 receptor blockers.</a:t>
            </a:r>
          </a:p>
          <a:p>
            <a:r>
              <a:rPr lang="en-US" dirty="0" err="1" smtClean="0"/>
              <a:t>Shld</a:t>
            </a:r>
            <a:r>
              <a:rPr lang="en-US" dirty="0" smtClean="0"/>
              <a:t> not be used together with </a:t>
            </a:r>
            <a:r>
              <a:rPr lang="en-US" dirty="0" err="1" smtClean="0"/>
              <a:t>rifabutin</a:t>
            </a:r>
            <a:r>
              <a:rPr lang="en-US" dirty="0" smtClean="0"/>
              <a:t> and </a:t>
            </a:r>
            <a:r>
              <a:rPr lang="en-US" dirty="0" err="1" smtClean="0"/>
              <a:t>fosamprenavir</a:t>
            </a:r>
            <a:r>
              <a:rPr lang="en-US" dirty="0" smtClean="0"/>
              <a:t> because they decrease the level of </a:t>
            </a:r>
            <a:r>
              <a:rPr lang="en-US" dirty="0" err="1" smtClean="0"/>
              <a:t>delavirdine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Adverse effects include skin rash, headache, fatigue, nausea, diarrhea, and has been shown to be teratogenic in rats and thus, contraindicated in pregnancy.</a:t>
            </a:r>
          </a:p>
          <a:p>
            <a:r>
              <a:rPr lang="en-US" dirty="0" smtClean="0"/>
              <a:t>NB: READ ON ETRAVIRINE.</a:t>
            </a:r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PROTEASE INHIBOTORS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Protease is an enzyme that cleaves </a:t>
            </a:r>
            <a:r>
              <a:rPr lang="en-US" dirty="0" err="1" smtClean="0"/>
              <a:t>virion</a:t>
            </a:r>
            <a:r>
              <a:rPr lang="en-US" dirty="0" smtClean="0"/>
              <a:t> proteins from their </a:t>
            </a:r>
            <a:r>
              <a:rPr lang="en-US" dirty="0" err="1" smtClean="0"/>
              <a:t>precusor</a:t>
            </a:r>
            <a:r>
              <a:rPr lang="en-US" dirty="0" smtClean="0"/>
              <a:t> molecules.</a:t>
            </a:r>
          </a:p>
          <a:p>
            <a:r>
              <a:rPr lang="en-US" dirty="0" smtClean="0"/>
              <a:t>Protease inhibitors works by preventing the processing of viral proteins into functional conformations.</a:t>
            </a:r>
          </a:p>
          <a:p>
            <a:r>
              <a:rPr lang="en-US" dirty="0" smtClean="0"/>
              <a:t>Protease inhibitors include:</a:t>
            </a:r>
          </a:p>
          <a:p>
            <a:pPr lvl="1"/>
            <a:r>
              <a:rPr lang="en-US" dirty="0" err="1" smtClean="0"/>
              <a:t>Atazanavir</a:t>
            </a:r>
            <a:r>
              <a:rPr lang="en-US" dirty="0" smtClean="0"/>
              <a:t>              -</a:t>
            </a:r>
            <a:r>
              <a:rPr lang="en-US" dirty="0" err="1" smtClean="0"/>
              <a:t>Darunavir</a:t>
            </a:r>
            <a:endParaRPr lang="en-US" dirty="0" smtClean="0"/>
          </a:p>
          <a:p>
            <a:pPr lvl="1"/>
            <a:r>
              <a:rPr lang="en-US" dirty="0" err="1" smtClean="0"/>
              <a:t>Fosamprenavir</a:t>
            </a:r>
            <a:r>
              <a:rPr lang="en-US" dirty="0" smtClean="0"/>
              <a:t>      -</a:t>
            </a:r>
            <a:r>
              <a:rPr lang="en-US" dirty="0" err="1" smtClean="0"/>
              <a:t>Indinavir</a:t>
            </a:r>
            <a:endParaRPr lang="en-US" dirty="0" smtClean="0"/>
          </a:p>
          <a:p>
            <a:pPr lvl="1"/>
            <a:r>
              <a:rPr lang="en-US" dirty="0" err="1" smtClean="0"/>
              <a:t>Lopinavir</a:t>
            </a:r>
            <a:r>
              <a:rPr lang="en-US" dirty="0" smtClean="0"/>
              <a:t>                 -</a:t>
            </a:r>
            <a:r>
              <a:rPr lang="en-US" dirty="0" err="1" smtClean="0"/>
              <a:t>Nelfinavir</a:t>
            </a:r>
            <a:endParaRPr lang="en-US" dirty="0" smtClean="0"/>
          </a:p>
          <a:p>
            <a:pPr lvl="1"/>
            <a:r>
              <a:rPr lang="en-US" dirty="0" err="1" smtClean="0"/>
              <a:t>Ritonavir</a:t>
            </a:r>
            <a:r>
              <a:rPr lang="en-US" dirty="0" smtClean="0"/>
              <a:t>                 -</a:t>
            </a:r>
            <a:r>
              <a:rPr lang="en-US" dirty="0" err="1" smtClean="0"/>
              <a:t>Saquinavir</a:t>
            </a:r>
            <a:endParaRPr lang="en-US" dirty="0" smtClean="0"/>
          </a:p>
          <a:p>
            <a:pPr lvl="1"/>
            <a:r>
              <a:rPr lang="en-US" dirty="0" smtClean="0"/>
              <a:t>tipranavir</a:t>
            </a: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 rapidly acquire resistance against these agents and thus </a:t>
            </a:r>
            <a:r>
              <a:rPr lang="en-US" dirty="0" err="1" smtClean="0"/>
              <a:t>monotherapy</a:t>
            </a:r>
            <a:r>
              <a:rPr lang="en-US" dirty="0" smtClean="0"/>
              <a:t> is contraindicated.</a:t>
            </a:r>
          </a:p>
          <a:p>
            <a:r>
              <a:rPr lang="en-US" dirty="0" smtClean="0"/>
              <a:t>They causes central obesity, buffalo hump, peripheral and facial wasting, breast enlargement and </a:t>
            </a:r>
            <a:r>
              <a:rPr lang="en-US" dirty="0" err="1" smtClean="0"/>
              <a:t>cushingoid</a:t>
            </a:r>
            <a:r>
              <a:rPr lang="en-US" dirty="0" smtClean="0"/>
              <a:t> syndrome.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ENTRY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These agents prevents binding of viral glycoprotein </a:t>
            </a:r>
            <a:r>
              <a:rPr lang="en-US" dirty="0" err="1" smtClean="0"/>
              <a:t>gp</a:t>
            </a:r>
            <a:r>
              <a:rPr lang="en-US" dirty="0" smtClean="0"/>
              <a:t> 160 complex to cellular CD-4  receptor or co-receptors CCR5 and CXCR4</a:t>
            </a:r>
          </a:p>
          <a:p>
            <a:r>
              <a:rPr lang="en-US" dirty="0" smtClean="0"/>
              <a:t>EXAMPLES</a:t>
            </a:r>
          </a:p>
          <a:p>
            <a:r>
              <a:rPr lang="en-US" b="1" i="1" u="sng" dirty="0" err="1" smtClean="0"/>
              <a:t>Maraviroc</a:t>
            </a:r>
            <a:r>
              <a:rPr lang="en-US" dirty="0" smtClean="0"/>
              <a:t>- binds on CCR5blocking access of virus to these receptors.  Adverse effects include cough, URTIs, muscle and joints pains, diarrhea, sleep disturbance and </a:t>
            </a:r>
            <a:r>
              <a:rPr lang="en-US" dirty="0" err="1" smtClean="0"/>
              <a:t>hepatotoxicity</a:t>
            </a:r>
            <a:endParaRPr lang="en-US" dirty="0" smtClean="0"/>
          </a:p>
          <a:p>
            <a:r>
              <a:rPr lang="en-US" b="1" i="1" u="sng" dirty="0" err="1" smtClean="0"/>
              <a:t>Enfuvirtide</a:t>
            </a:r>
            <a:r>
              <a:rPr lang="en-US" dirty="0" smtClean="0"/>
              <a:t>- binds on </a:t>
            </a:r>
            <a:r>
              <a:rPr lang="en-US" dirty="0" err="1" smtClean="0"/>
              <a:t>gp</a:t>
            </a:r>
            <a:r>
              <a:rPr lang="en-US" dirty="0" smtClean="0"/>
              <a:t> 41 preventing viral fusion with plasma membrane. Adverse effects include eosinophalia, injection site reactions, hypersensitivity.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Antifungal agents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Systemic antifungal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b="1" u="sng" dirty="0" smtClean="0"/>
              <a:t>Amphotericin B</a:t>
            </a:r>
          </a:p>
          <a:p>
            <a:pPr marL="514350" indent="-514350"/>
            <a:r>
              <a:rPr lang="en-US" dirty="0" smtClean="0"/>
              <a:t>This is an amphoteric polyene macrolide antibiotic produced by </a:t>
            </a:r>
            <a:r>
              <a:rPr lang="en-US" i="1" dirty="0" smtClean="0"/>
              <a:t>Streptomyces nodosus.</a:t>
            </a:r>
          </a:p>
          <a:p>
            <a:pPr marL="514350" indent="-514350"/>
            <a:r>
              <a:rPr lang="en-US" dirty="0" smtClean="0"/>
              <a:t>It is poorly absorbed PO and thus it is administered intravenously.</a:t>
            </a:r>
          </a:p>
          <a:p>
            <a:pPr marL="514350" indent="-514350"/>
            <a:r>
              <a:rPr lang="en-US" dirty="0" smtClean="0"/>
              <a:t>Mechanism of action: binds to ergosterol and forms ampotericin-B associated pores that alters permeability of the fungal cells. This causes leakage of intracellular ions and eventual fungal death.</a:t>
            </a:r>
          </a:p>
          <a:p>
            <a:pPr marL="514350" indent="-514350"/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 smtClean="0"/>
              <a:t>It is used in treatment of infections caused by </a:t>
            </a:r>
            <a:r>
              <a:rPr lang="en-US" dirty="0" err="1" smtClean="0"/>
              <a:t>candida</a:t>
            </a:r>
            <a:r>
              <a:rPr lang="en-US" dirty="0" smtClean="0"/>
              <a:t> </a:t>
            </a:r>
            <a:r>
              <a:rPr lang="en-US" dirty="0" err="1" smtClean="0"/>
              <a:t>albicans</a:t>
            </a:r>
            <a:r>
              <a:rPr lang="en-US" dirty="0" smtClean="0"/>
              <a:t>, Cryptococcus </a:t>
            </a:r>
            <a:r>
              <a:rPr lang="en-US" dirty="0" err="1" smtClean="0"/>
              <a:t>neoformans</a:t>
            </a:r>
            <a:r>
              <a:rPr lang="en-US" dirty="0" smtClean="0"/>
              <a:t>, </a:t>
            </a:r>
            <a:r>
              <a:rPr lang="en-US" dirty="0" err="1" smtClean="0"/>
              <a:t>aspergillus</a:t>
            </a:r>
            <a:r>
              <a:rPr lang="en-US" dirty="0" smtClean="0"/>
              <a:t> </a:t>
            </a:r>
            <a:r>
              <a:rPr lang="en-US" dirty="0" err="1" smtClean="0"/>
              <a:t>fumigatus</a:t>
            </a:r>
            <a:r>
              <a:rPr lang="en-US" dirty="0" smtClean="0"/>
              <a:t>, </a:t>
            </a:r>
            <a:r>
              <a:rPr lang="en-US" dirty="0" err="1" smtClean="0"/>
              <a:t>coccidioides</a:t>
            </a:r>
            <a:r>
              <a:rPr lang="en-US" dirty="0" smtClean="0"/>
              <a:t> </a:t>
            </a:r>
            <a:r>
              <a:rPr lang="en-US" dirty="0" err="1" smtClean="0"/>
              <a:t>immitis</a:t>
            </a:r>
            <a:r>
              <a:rPr lang="en-US" dirty="0" smtClean="0"/>
              <a:t>, </a:t>
            </a:r>
            <a:r>
              <a:rPr lang="en-US" dirty="0" err="1" smtClean="0"/>
              <a:t>blastomyces</a:t>
            </a:r>
            <a:r>
              <a:rPr lang="en-US" dirty="0" smtClean="0"/>
              <a:t> </a:t>
            </a:r>
            <a:r>
              <a:rPr lang="en-US" dirty="0" err="1" smtClean="0"/>
              <a:t>dermatitidis</a:t>
            </a:r>
            <a:r>
              <a:rPr lang="en-US" dirty="0" smtClean="0"/>
              <a:t> etc</a:t>
            </a:r>
          </a:p>
          <a:p>
            <a:r>
              <a:rPr lang="en-US" dirty="0" smtClean="0"/>
              <a:t>Adverse effects</a:t>
            </a:r>
          </a:p>
          <a:p>
            <a:pPr lvl="1"/>
            <a:r>
              <a:rPr lang="en-US" dirty="0" smtClean="0"/>
              <a:t>Infusion-related toxicity- fever, chills, </a:t>
            </a:r>
            <a:r>
              <a:rPr lang="en-US" dirty="0" err="1" smtClean="0"/>
              <a:t>musclespasms</a:t>
            </a:r>
            <a:r>
              <a:rPr lang="en-US" dirty="0" smtClean="0"/>
              <a:t>, vomiting, headache and hypotension.</a:t>
            </a:r>
          </a:p>
          <a:p>
            <a:pPr lvl="1"/>
            <a:r>
              <a:rPr lang="en-US" dirty="0" smtClean="0"/>
              <a:t>Cumulative toxicity- renal damage, abnormalities of liver function tests.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514350" indent="-514350" algn="ctr">
              <a:buAutoNum type="arabicParenR" startAt="2"/>
            </a:pPr>
            <a:r>
              <a:rPr lang="en-US" dirty="0" smtClean="0"/>
              <a:t>azoles.</a:t>
            </a:r>
          </a:p>
          <a:p>
            <a:pPr marL="514350" indent="-514350"/>
            <a:r>
              <a:rPr lang="en-US" dirty="0" smtClean="0"/>
              <a:t>These are </a:t>
            </a:r>
            <a:r>
              <a:rPr lang="en-US" dirty="0" err="1" smtClean="0"/>
              <a:t>sythentic</a:t>
            </a:r>
            <a:r>
              <a:rPr lang="en-US" dirty="0" smtClean="0"/>
              <a:t> compounds that contain nitrogen on a five-</a:t>
            </a:r>
            <a:r>
              <a:rPr lang="en-US" dirty="0" err="1" smtClean="0"/>
              <a:t>membered</a:t>
            </a:r>
            <a:r>
              <a:rPr lang="en-US" dirty="0" smtClean="0"/>
              <a:t> </a:t>
            </a:r>
            <a:r>
              <a:rPr lang="en-US" dirty="0" err="1" smtClean="0"/>
              <a:t>azole</a:t>
            </a:r>
            <a:r>
              <a:rPr lang="en-US" dirty="0" smtClean="0"/>
              <a:t> ring.</a:t>
            </a:r>
          </a:p>
          <a:p>
            <a:pPr marL="514350" indent="-514350"/>
            <a:r>
              <a:rPr lang="en-US" dirty="0" smtClean="0"/>
              <a:t>They work by </a:t>
            </a:r>
            <a:r>
              <a:rPr lang="en-US" dirty="0" err="1" smtClean="0"/>
              <a:t>unhibiting</a:t>
            </a:r>
            <a:r>
              <a:rPr lang="en-US" dirty="0" smtClean="0"/>
              <a:t> ergosterol synthesis, a component of fungal cell wall.</a:t>
            </a:r>
          </a:p>
          <a:p>
            <a:pPr marL="514350" indent="-514350"/>
            <a:r>
              <a:rPr lang="en-US" dirty="0" smtClean="0"/>
              <a:t>The azoles are used in treatment of infections by C. </a:t>
            </a:r>
            <a:r>
              <a:rPr lang="en-US" dirty="0" err="1" smtClean="0"/>
              <a:t>neoformans</a:t>
            </a:r>
            <a:r>
              <a:rPr lang="en-US" dirty="0" smtClean="0"/>
              <a:t>, </a:t>
            </a:r>
            <a:r>
              <a:rPr lang="en-US" dirty="0" err="1" smtClean="0"/>
              <a:t>blastomycosis</a:t>
            </a:r>
            <a:r>
              <a:rPr lang="en-US" dirty="0" smtClean="0"/>
              <a:t>, </a:t>
            </a:r>
            <a:r>
              <a:rPr lang="en-US" dirty="0" err="1" smtClean="0"/>
              <a:t>coccidiomycosis</a:t>
            </a:r>
            <a:r>
              <a:rPr lang="en-US" dirty="0" smtClean="0"/>
              <a:t>, histoplasmosis, </a:t>
            </a:r>
            <a:r>
              <a:rPr lang="en-US" dirty="0" err="1" smtClean="0"/>
              <a:t>dermatophytosis</a:t>
            </a:r>
            <a:r>
              <a:rPr lang="en-US" dirty="0" smtClean="0"/>
              <a:t>, and </a:t>
            </a:r>
            <a:r>
              <a:rPr lang="en-US" dirty="0" err="1" smtClean="0"/>
              <a:t>appergillosis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bioavailability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533400" y="914400"/>
            <a:ext cx="8153400" cy="1902059"/>
          </a:xfrm>
          <a:prstGeom prst="rect">
            <a:avLst/>
          </a:prstGeom>
          <a:solidFill>
            <a:srgbClr val="FFFF9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 algn="just"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Bioavailability </a:t>
            </a:r>
            <a:r>
              <a:rPr lang="en-US" sz="2800" dirty="0">
                <a:solidFill>
                  <a:srgbClr val="000000"/>
                </a:solidFill>
              </a:rPr>
              <a:t>is a fraction of administered dose of a drug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FF00FF"/>
                </a:solidFill>
              </a:rPr>
              <a:t>that reaches the systemic circulation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in the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A50021"/>
                </a:solidFill>
              </a:rPr>
              <a:t>unchanged form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pPr marL="284163" indent="-284163" algn="just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Bioavailability of IV route 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A50021"/>
                </a:solidFill>
              </a:rPr>
              <a:t>100 %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429000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lvl="1" indent="-276225" eaLnBrk="0" hangingPunct="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Dosage forms</a:t>
            </a:r>
          </a:p>
          <a:p>
            <a:pPr marL="682625" lvl="1" indent="-276225" eaLnBrk="0" hangingPunct="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Chemical form</a:t>
            </a:r>
          </a:p>
          <a:p>
            <a:pPr marL="682625" lvl="1" indent="-276225" eaLnBrk="0" hangingPunct="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Dissolution &amp; Absorption of drug</a:t>
            </a:r>
          </a:p>
          <a:p>
            <a:pPr marL="682625" lvl="1" indent="-276225" eaLnBrk="0" hangingPunct="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Route of administration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3657600"/>
            <a:ext cx="449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lvl="1" indent="-276225" eaLnBrk="0" hangingPunct="0">
              <a:buFontTx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Presence of food/drugs in GI tract</a:t>
            </a:r>
            <a:endParaRPr lang="en-US" sz="2800" dirty="0">
              <a:solidFill>
                <a:srgbClr val="000000"/>
              </a:solidFill>
            </a:endParaRPr>
          </a:p>
          <a:p>
            <a:pPr marL="682625" lvl="1" indent="-276225" eaLnBrk="0" hangingPunct="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First pass effect</a:t>
            </a:r>
          </a:p>
          <a:p>
            <a:pPr marL="682625" lvl="1" indent="-276225" eaLnBrk="0" hangingPunct="0">
              <a:buFontTx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 Extent of drug metabolism before reaching  systemic  circulation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305966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FACTORS AFFECTING BIOAVAILABITY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27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 smtClean="0"/>
              <a:t>The drugs in this group are:</a:t>
            </a:r>
          </a:p>
          <a:p>
            <a:pPr lvl="1"/>
            <a:r>
              <a:rPr lang="en-US" dirty="0" smtClean="0"/>
              <a:t>Ketoconazole       - </a:t>
            </a:r>
            <a:r>
              <a:rPr lang="en-US" dirty="0" err="1" smtClean="0"/>
              <a:t>itraconazole</a:t>
            </a:r>
            <a:endParaRPr lang="en-US" dirty="0" smtClean="0"/>
          </a:p>
          <a:p>
            <a:pPr lvl="1"/>
            <a:r>
              <a:rPr lang="en-US" dirty="0" smtClean="0"/>
              <a:t>Fluconazole          - </a:t>
            </a:r>
            <a:r>
              <a:rPr lang="en-US" dirty="0" err="1" smtClean="0"/>
              <a:t>voriconazole</a:t>
            </a:r>
            <a:endParaRPr lang="en-US" dirty="0" smtClean="0"/>
          </a:p>
          <a:p>
            <a:pPr lvl="1"/>
            <a:r>
              <a:rPr lang="en-US" dirty="0" err="1" smtClean="0"/>
              <a:t>Posaconazole</a:t>
            </a:r>
            <a:r>
              <a:rPr lang="en-US" dirty="0" smtClean="0"/>
              <a:t>       - </a:t>
            </a:r>
            <a:r>
              <a:rPr lang="en-US" dirty="0" err="1" smtClean="0"/>
              <a:t>miconazole</a:t>
            </a:r>
            <a:endParaRPr lang="en-US" dirty="0" smtClean="0"/>
          </a:p>
          <a:p>
            <a:pPr lvl="1"/>
            <a:r>
              <a:rPr lang="en-US" dirty="0" err="1" smtClean="0"/>
              <a:t>Clotrimazole</a:t>
            </a:r>
            <a:r>
              <a:rPr lang="en-US" dirty="0" smtClean="0"/>
              <a:t>        </a:t>
            </a:r>
          </a:p>
          <a:p>
            <a:r>
              <a:rPr lang="en-US" dirty="0" smtClean="0"/>
              <a:t>Fluconazole has good penetration of blood-brain barrier and thus used in treatment of fungal meningitis.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 startAt="3"/>
            </a:pPr>
            <a:r>
              <a:rPr lang="en-US" dirty="0" err="1" smtClean="0"/>
              <a:t>Echinocandins</a:t>
            </a:r>
            <a:endParaRPr lang="en-US" dirty="0" smtClean="0"/>
          </a:p>
          <a:p>
            <a:pPr marL="514350" indent="-514350"/>
            <a:r>
              <a:rPr lang="en-US" dirty="0" smtClean="0"/>
              <a:t>The drugs in this class includes </a:t>
            </a:r>
            <a:r>
              <a:rPr lang="en-US" dirty="0" err="1" smtClean="0"/>
              <a:t>caspofungin</a:t>
            </a:r>
            <a:r>
              <a:rPr lang="en-US" dirty="0" smtClean="0"/>
              <a:t>, </a:t>
            </a:r>
            <a:r>
              <a:rPr lang="en-US" dirty="0" err="1" smtClean="0"/>
              <a:t>micafungin</a:t>
            </a:r>
            <a:r>
              <a:rPr lang="en-US" dirty="0" smtClean="0"/>
              <a:t> and </a:t>
            </a:r>
            <a:r>
              <a:rPr lang="en-US" dirty="0" err="1" smtClean="0"/>
              <a:t>anidulafungin</a:t>
            </a:r>
            <a:r>
              <a:rPr lang="en-US" dirty="0" smtClean="0"/>
              <a:t>.</a:t>
            </a:r>
          </a:p>
          <a:p>
            <a:pPr marL="514350" indent="-514350"/>
            <a:r>
              <a:rPr lang="en-US" dirty="0" smtClean="0"/>
              <a:t>Are only available in intravenous formulations.</a:t>
            </a:r>
          </a:p>
          <a:p>
            <a:pPr marL="514350" indent="-514350"/>
            <a:r>
              <a:rPr lang="en-US" dirty="0" smtClean="0"/>
              <a:t>Works by inhibiting synthesis of fungal beta(1-3)-</a:t>
            </a:r>
            <a:r>
              <a:rPr lang="en-US" dirty="0" err="1" smtClean="0"/>
              <a:t>glucan</a:t>
            </a:r>
            <a:r>
              <a:rPr lang="en-US" dirty="0" smtClean="0"/>
              <a:t> with eventual disruption of cell wall.</a:t>
            </a:r>
          </a:p>
          <a:p>
            <a:pPr marL="514350" indent="-514350"/>
            <a:r>
              <a:rPr lang="en-US" dirty="0" smtClean="0"/>
              <a:t>Are well tolerated with few adverse effects that includes GI disturbance, flushing and elevated liver enzymes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ctr">
              <a:buAutoNum type="arabicParenR" startAt="4"/>
            </a:pPr>
            <a:r>
              <a:rPr lang="en-US" dirty="0" smtClean="0"/>
              <a:t>Griseofulvin</a:t>
            </a:r>
          </a:p>
          <a:p>
            <a:pPr marL="514350" indent="-514350"/>
            <a:r>
              <a:rPr lang="en-US" dirty="0" smtClean="0"/>
              <a:t>It is a </a:t>
            </a:r>
            <a:r>
              <a:rPr lang="en-US" dirty="0" err="1" smtClean="0"/>
              <a:t>fungistatic</a:t>
            </a:r>
            <a:r>
              <a:rPr lang="en-US" dirty="0" smtClean="0"/>
              <a:t> drug that is deposited in newly forming skin cells and thus, prevents their infection.</a:t>
            </a:r>
          </a:p>
          <a:p>
            <a:pPr marL="514350" indent="-514350"/>
            <a:r>
              <a:rPr lang="en-US" dirty="0" smtClean="0"/>
              <a:t>It is administered for long period (2-6 weeks) to allow replacement of infected structures with new ones.</a:t>
            </a:r>
          </a:p>
          <a:p>
            <a:pPr marL="514350" indent="-514350"/>
            <a:r>
              <a:rPr lang="en-US" dirty="0" smtClean="0"/>
              <a:t>Adverse effects include serum like sickness and hepatitis.</a:t>
            </a:r>
          </a:p>
          <a:p>
            <a:pPr marL="514350" indent="-514350"/>
            <a:endParaRPr lang="en-US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514350" indent="-514350">
              <a:buAutoNum type="arabicParenR" startAt="5"/>
            </a:pPr>
            <a:r>
              <a:rPr lang="en-US" dirty="0" err="1" smtClean="0"/>
              <a:t>Nystatin</a:t>
            </a:r>
            <a:endParaRPr lang="en-US" dirty="0" smtClean="0"/>
          </a:p>
          <a:p>
            <a:pPr marL="514350" indent="-514350"/>
            <a:r>
              <a:rPr lang="en-US" dirty="0" err="1" smtClean="0"/>
              <a:t>Nystatin</a:t>
            </a:r>
            <a:r>
              <a:rPr lang="en-US" dirty="0" smtClean="0"/>
              <a:t> is a </a:t>
            </a:r>
            <a:r>
              <a:rPr lang="en-US" dirty="0" err="1" smtClean="0"/>
              <a:t>polyene</a:t>
            </a:r>
            <a:r>
              <a:rPr lang="en-US" dirty="0" smtClean="0"/>
              <a:t> macrolide like </a:t>
            </a:r>
            <a:r>
              <a:rPr lang="en-US" dirty="0" err="1" smtClean="0"/>
              <a:t>amphotericin</a:t>
            </a:r>
            <a:r>
              <a:rPr lang="en-US" dirty="0" smtClean="0"/>
              <a:t> B but it is too toxic to be administered parentally and thus, used topically only.</a:t>
            </a:r>
          </a:p>
          <a:p>
            <a:pPr marL="514350" indent="-514350"/>
            <a:r>
              <a:rPr lang="en-US" dirty="0" smtClean="0"/>
              <a:t>Mechanism of action similar to </a:t>
            </a:r>
            <a:r>
              <a:rPr lang="en-US" dirty="0" err="1" smtClean="0"/>
              <a:t>amphoterin</a:t>
            </a:r>
            <a:r>
              <a:rPr lang="en-US" dirty="0" smtClean="0"/>
              <a:t> B.</a:t>
            </a:r>
          </a:p>
          <a:p>
            <a:pPr marL="514350" indent="-514350"/>
            <a:r>
              <a:rPr lang="en-US" dirty="0" smtClean="0"/>
              <a:t>Indicated for </a:t>
            </a:r>
            <a:r>
              <a:rPr lang="en-US" dirty="0" err="1" smtClean="0"/>
              <a:t>oropharengeal</a:t>
            </a:r>
            <a:r>
              <a:rPr lang="en-US" dirty="0" smtClean="0"/>
              <a:t> thrush, vaginal </a:t>
            </a:r>
            <a:r>
              <a:rPr lang="en-US" dirty="0" err="1" smtClean="0"/>
              <a:t>candidiasis</a:t>
            </a:r>
            <a:r>
              <a:rPr lang="en-US" dirty="0" smtClean="0"/>
              <a:t> and </a:t>
            </a:r>
            <a:r>
              <a:rPr lang="en-US" dirty="0" err="1" smtClean="0"/>
              <a:t>intertrigenous</a:t>
            </a:r>
            <a:r>
              <a:rPr lang="en-US" dirty="0" smtClean="0"/>
              <a:t> fungal infections</a:t>
            </a:r>
            <a:endParaRPr lang="en-US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ctr">
              <a:buAutoNum type="arabicParenR" startAt="6"/>
            </a:pPr>
            <a:r>
              <a:rPr lang="en-US" dirty="0" err="1" smtClean="0"/>
              <a:t>allylamines</a:t>
            </a:r>
            <a:r>
              <a:rPr lang="en-US" dirty="0" smtClean="0"/>
              <a:t>.</a:t>
            </a:r>
          </a:p>
          <a:p>
            <a:pPr marL="514350" indent="-514350"/>
            <a:r>
              <a:rPr lang="en-US" dirty="0" smtClean="0"/>
              <a:t>Agents in this includes </a:t>
            </a:r>
            <a:r>
              <a:rPr lang="en-US" dirty="0" err="1" smtClean="0"/>
              <a:t>terbinafine</a:t>
            </a:r>
            <a:r>
              <a:rPr lang="en-US" dirty="0" smtClean="0"/>
              <a:t> and </a:t>
            </a:r>
            <a:r>
              <a:rPr lang="en-US" dirty="0" err="1" smtClean="0"/>
              <a:t>naftifine</a:t>
            </a:r>
            <a:r>
              <a:rPr lang="en-US" dirty="0" smtClean="0"/>
              <a:t>.</a:t>
            </a:r>
          </a:p>
          <a:p>
            <a:pPr marL="514350" indent="-514350"/>
            <a:r>
              <a:rPr lang="en-US" dirty="0" smtClean="0"/>
              <a:t>They works by preventing synthesis of fungal cell membrane.</a:t>
            </a:r>
          </a:p>
          <a:p>
            <a:pPr marL="514350" indent="-514350"/>
            <a:r>
              <a:rPr lang="en-US" dirty="0" smtClean="0"/>
              <a:t>They are used in treatment of </a:t>
            </a:r>
            <a:r>
              <a:rPr lang="en-US" dirty="0" err="1" smtClean="0"/>
              <a:t>mucocutaneous</a:t>
            </a:r>
            <a:r>
              <a:rPr lang="en-US" dirty="0" smtClean="0"/>
              <a:t> fungal infections. </a:t>
            </a:r>
          </a:p>
          <a:p>
            <a:pPr marL="514350" indent="-514350"/>
            <a:r>
              <a:rPr lang="en-US" dirty="0" smtClean="0"/>
              <a:t>Common side effects includes GI upset, headache and </a:t>
            </a:r>
            <a:r>
              <a:rPr lang="en-US" dirty="0" err="1" smtClean="0"/>
              <a:t>hepatotoxicity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6717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65325"/>
            <a:ext cx="7772400" cy="1350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600" dirty="0" smtClean="0"/>
              <a:t>Antimalarial, Antiprotozoal, and </a:t>
            </a:r>
            <a:r>
              <a:rPr lang="en-US" sz="6600" dirty="0" err="1" smtClean="0"/>
              <a:t>Antihelmintic</a:t>
            </a:r>
            <a:r>
              <a:rPr lang="en-US" sz="6600" dirty="0" smtClean="0"/>
              <a:t> Agents</a:t>
            </a:r>
          </a:p>
        </p:txBody>
      </p:sp>
    </p:spTree>
    <p:extLst>
      <p:ext uri="{BB962C8B-B14F-4D97-AF65-F5344CB8AC3E}">
        <p14:creationId xmlns:p14="http://schemas.microsoft.com/office/powerpoint/2010/main" val="100158939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Protozoal Infections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Parasitic protozoa:  live in or on humans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malaria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leishmaniasis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amebiasis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giardiasis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trichomoniasis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734348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Malaria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Caused by the plasmodium protozoa.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Four different plasmodium species.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Cause:  the bite of an infected adult mosquito.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Can also be transmitted by infected individuals via blood transfusion, congenitally, or via infected needles by drug abusers.</a:t>
            </a:r>
          </a:p>
        </p:txBody>
      </p:sp>
    </p:spTree>
    <p:extLst>
      <p:ext uri="{BB962C8B-B14F-4D97-AF65-F5344CB8AC3E}">
        <p14:creationId xmlns:p14="http://schemas.microsoft.com/office/powerpoint/2010/main" val="408699031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229600" cy="5715000"/>
          </a:xfrm>
        </p:spPr>
      </p:pic>
    </p:spTree>
    <p:extLst>
      <p:ext uri="{BB962C8B-B14F-4D97-AF65-F5344CB8AC3E}">
        <p14:creationId xmlns:p14="http://schemas.microsoft.com/office/powerpoint/2010/main" val="307467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228600" y="838200"/>
            <a:ext cx="8610600" cy="57912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normAutofit fontScale="92500"/>
          </a:bodyPr>
          <a:lstStyle/>
          <a:p>
            <a:pPr marL="287338" indent="-287338" defTabSz="800100">
              <a:lnSpc>
                <a:spcPct val="11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sz="2800" b="1" dirty="0">
                <a:solidFill>
                  <a:srgbClr val="FF00FF"/>
                </a:solidFill>
                <a:cs typeface="Arial" pitchFamily="34" charset="0"/>
              </a:rPr>
              <a:t>MEC (Minimum Effective Concentration):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   The </a:t>
            </a:r>
            <a:r>
              <a:rPr lang="en-US" sz="2800" b="1" dirty="0">
                <a:solidFill>
                  <a:srgbClr val="000000"/>
                </a:solidFill>
                <a:cs typeface="Arial" pitchFamily="34" charset="0"/>
              </a:rPr>
              <a:t>minimum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level of drug concentration needed for the desired therapeutic effect to be present.</a:t>
            </a:r>
          </a:p>
          <a:p>
            <a:pPr marL="287338" indent="-287338" defTabSz="800100">
              <a:lnSpc>
                <a:spcPct val="11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sz="2800" b="1" dirty="0">
                <a:solidFill>
                  <a:srgbClr val="FF00FF"/>
                </a:solidFill>
                <a:cs typeface="Arial" pitchFamily="34" charset="0"/>
              </a:rPr>
              <a:t>MSC (Maximum Safe Concentration): 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sz="2800" b="1" dirty="0">
                <a:solidFill>
                  <a:srgbClr val="000000"/>
                </a:solidFill>
                <a:cs typeface="Arial" pitchFamily="34" charset="0"/>
              </a:rPr>
              <a:t>maximum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level of drug concentration above which toxic effects 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occurs</a:t>
            </a:r>
            <a:endParaRPr lang="en-US" sz="28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sz="2800" b="1" dirty="0">
                <a:solidFill>
                  <a:srgbClr val="FF00FF"/>
                </a:solidFill>
                <a:cs typeface="Arial" pitchFamily="34" charset="0"/>
              </a:rPr>
              <a:t>MTC (Minimum Toxic Concentration):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   The </a:t>
            </a:r>
            <a:r>
              <a:rPr lang="en-US" sz="2800" b="1" dirty="0">
                <a:solidFill>
                  <a:srgbClr val="000000"/>
                </a:solidFill>
                <a:cs typeface="Arial" pitchFamily="34" charset="0"/>
              </a:rPr>
              <a:t>minimum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level of drug concentration that produces toxic effects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sz="2800" b="1" dirty="0" smtClean="0">
                <a:solidFill>
                  <a:srgbClr val="FF00FF"/>
                </a:solidFill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cs typeface="Arial" pitchFamily="34" charset="0"/>
              </a:rPr>
              <a:t>Maximal Effect: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Greatest response that can be produced by a drug, above which no 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 further 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response can be created (sometimes called “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peak effect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”)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sz="2800" b="1" dirty="0" smtClean="0">
                <a:solidFill>
                  <a:srgbClr val="F400F4"/>
                </a:solidFill>
                <a:cs typeface="Arial" pitchFamily="34" charset="0"/>
              </a:rPr>
              <a:t>Onset</a:t>
            </a:r>
            <a:r>
              <a:rPr lang="en-US" sz="2800" b="1" dirty="0">
                <a:solidFill>
                  <a:srgbClr val="F400F4"/>
                </a:solidFill>
                <a:cs typeface="Arial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How long before a drug is able to exert a therapeutic 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effect</a:t>
            </a:r>
            <a:endParaRPr lang="en-US" sz="28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sz="2800" b="1" dirty="0">
                <a:solidFill>
                  <a:srgbClr val="FF00FF"/>
                </a:solidFill>
                <a:cs typeface="Arial" pitchFamily="34" charset="0"/>
              </a:rPr>
              <a:t>Duration: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How long a drug effect lasts</a:t>
            </a:r>
          </a:p>
          <a:p>
            <a:pPr marL="0" indent="0" algn="just" defTabSz="800100">
              <a:spcBef>
                <a:spcPct val="30000"/>
              </a:spcBef>
              <a:buClr>
                <a:srgbClr val="0000FF"/>
              </a:buClr>
              <a:buNone/>
            </a:pPr>
            <a:endParaRPr lang="en-US" sz="28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US" sz="2800" b="1" dirty="0">
                <a:solidFill>
                  <a:schemeClr val="tx2"/>
                </a:solidFill>
                <a:cs typeface="Arial" pitchFamily="34" charset="0"/>
              </a:rPr>
              <a:t>Concept of Critical Threshold</a:t>
            </a:r>
          </a:p>
        </p:txBody>
      </p:sp>
    </p:spTree>
    <p:extLst>
      <p:ext uri="{BB962C8B-B14F-4D97-AF65-F5344CB8AC3E}">
        <p14:creationId xmlns:p14="http://schemas.microsoft.com/office/powerpoint/2010/main" val="24732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Malarial Parasite (plasmodium)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Two Interdependent Life Cycles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Sexual cycle:  in the mosquito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Asexual cycle:  in the human</a:t>
            </a: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Knowledge of the life cycles is essential in understanding antimalarial drug treatment.</a:t>
            </a:r>
          </a:p>
          <a:p>
            <a:pPr lvl="1" eaLnBrk="1" hangingPunct="1">
              <a:defRPr/>
            </a:pPr>
            <a:r>
              <a:rPr lang="en-US" smtClean="0"/>
              <a:t>Drugs are only effective during the asexual cycle.</a:t>
            </a:r>
          </a:p>
        </p:txBody>
      </p:sp>
    </p:spTree>
    <p:extLst>
      <p:ext uri="{BB962C8B-B14F-4D97-AF65-F5344CB8AC3E}">
        <p14:creationId xmlns:p14="http://schemas.microsoft.com/office/powerpoint/2010/main" val="110706126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9777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Plasmodium Life Cycle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7338" indent="-287338" eaLnBrk="1" hangingPunct="1">
              <a:buFont typeface="Wingdings" pitchFamily="2" charset="2"/>
              <a:buNone/>
              <a:tabLst>
                <a:tab pos="4110038" algn="l"/>
              </a:tabLst>
              <a:defRPr/>
            </a:pPr>
            <a:r>
              <a:rPr lang="en-US" smtClean="0"/>
              <a:t>Asexual cycle: two phases</a:t>
            </a:r>
          </a:p>
          <a:p>
            <a:pPr marL="287338" indent="-287338" eaLnBrk="1" hangingPunct="1">
              <a:buFont typeface="Wingdings" pitchFamily="2" charset="2"/>
              <a:buChar char="n"/>
              <a:tabLst>
                <a:tab pos="4110038" algn="l"/>
              </a:tabLst>
              <a:defRPr/>
            </a:pPr>
            <a:r>
              <a:rPr lang="en-US" sz="2800" smtClean="0"/>
              <a:t>Exoerythrocytic phase:	occurs “outside” 			the erythrocyte</a:t>
            </a:r>
          </a:p>
          <a:p>
            <a:pPr marL="287338" indent="-287338" eaLnBrk="1" hangingPunct="1">
              <a:buFont typeface="Wingdings" pitchFamily="2" charset="2"/>
              <a:buChar char="n"/>
              <a:tabLst>
                <a:tab pos="4110038" algn="l"/>
              </a:tabLst>
              <a:defRPr/>
            </a:pPr>
            <a:r>
              <a:rPr lang="en-US" sz="2800" smtClean="0"/>
              <a:t>Erythrocytic phase:	occurs “inside” 			the erythrocyte</a:t>
            </a:r>
            <a:endParaRPr lang="en-US" smtClean="0"/>
          </a:p>
          <a:p>
            <a:pPr lvl="1" eaLnBrk="1" hangingPunct="1">
              <a:buFontTx/>
              <a:buNone/>
              <a:tabLst>
                <a:tab pos="4110038" algn="l"/>
              </a:tabLst>
              <a:defRPr/>
            </a:pPr>
            <a:r>
              <a:rPr lang="en-US" smtClean="0"/>
              <a:t>Erythrocytes = RBCs</a:t>
            </a:r>
          </a:p>
        </p:txBody>
      </p:sp>
    </p:spTree>
    <p:extLst>
      <p:ext uri="{BB962C8B-B14F-4D97-AF65-F5344CB8AC3E}">
        <p14:creationId xmlns:p14="http://schemas.microsoft.com/office/powerpoint/2010/main" val="30647325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2600" cy="6858000"/>
          </a:xfrm>
        </p:spPr>
      </p:pic>
    </p:spTree>
    <p:extLst>
      <p:ext uri="{BB962C8B-B14F-4D97-AF65-F5344CB8AC3E}">
        <p14:creationId xmlns:p14="http://schemas.microsoft.com/office/powerpoint/2010/main" val="390182947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Antimalarial Agents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7338" indent="-287338" eaLnBrk="1" hangingPunct="1">
              <a:buFont typeface="Wingdings" pitchFamily="2" charset="2"/>
              <a:buNone/>
              <a:tabLst>
                <a:tab pos="4514850" algn="l"/>
              </a:tabLst>
              <a:defRPr/>
            </a:pPr>
            <a:r>
              <a:rPr lang="en-US" smtClean="0"/>
              <a:t>Attack the parasite during the asexual phase,                     when it is vulnerable</a:t>
            </a:r>
          </a:p>
          <a:p>
            <a:pPr marL="287338" indent="-287338" eaLnBrk="1" hangingPunct="1">
              <a:buFont typeface="Wingdings" pitchFamily="2" charset="2"/>
              <a:buChar char="n"/>
              <a:tabLst>
                <a:tab pos="4514850" algn="l"/>
              </a:tabLst>
              <a:defRPr/>
            </a:pPr>
            <a:r>
              <a:rPr lang="en-US" sz="2800" smtClean="0"/>
              <a:t>Erythrocytic phase drugs: chloroquine, hydroxychloroquine, quinine, mefloquine</a:t>
            </a:r>
          </a:p>
          <a:p>
            <a:pPr marL="287338" indent="-287338" eaLnBrk="1" hangingPunct="1">
              <a:buFont typeface="Wingdings" pitchFamily="2" charset="2"/>
              <a:buChar char="n"/>
              <a:tabLst>
                <a:tab pos="4514850" algn="l"/>
              </a:tabLst>
              <a:defRPr/>
            </a:pPr>
            <a:r>
              <a:rPr lang="en-US" sz="2800" smtClean="0"/>
              <a:t>Exoerythrocytic phase drug:  primaquine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marL="287338" indent="-287338" eaLnBrk="1" hangingPunct="1">
              <a:buFont typeface="Wingdings" pitchFamily="2" charset="2"/>
              <a:buNone/>
              <a:tabLst>
                <a:tab pos="4514850" algn="l"/>
              </a:tabLst>
              <a:defRPr/>
            </a:pPr>
            <a:r>
              <a:rPr lang="en-US" sz="2400" smtClean="0"/>
              <a:t>May be used together for synergistic or additive killing power.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685838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Antimalarials: </a:t>
            </a:r>
            <a:br>
              <a:rPr lang="en-US" smtClean="0"/>
            </a:br>
            <a:r>
              <a:rPr lang="en-US" smtClean="0"/>
              <a:t>Mechanism of Action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63725"/>
            <a:ext cx="7635875" cy="43878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Aft>
                <a:spcPct val="25000"/>
              </a:spcAft>
              <a:buFont typeface="Wingdings" pitchFamily="2" charset="2"/>
              <a:buNone/>
              <a:defRPr/>
            </a:pPr>
            <a:r>
              <a:rPr lang="en-US" dirty="0" smtClean="0"/>
              <a:t>4-aminoquinoline derivatives </a:t>
            </a:r>
            <a:r>
              <a:rPr lang="en-US" dirty="0" err="1" smtClean="0"/>
              <a:t>chloroquine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hydroxychloroquine</a:t>
            </a:r>
            <a:endParaRPr lang="en-US" dirty="0" smtClean="0"/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n"/>
              <a:defRPr/>
            </a:pPr>
            <a:r>
              <a:rPr lang="en-US" sz="2400" dirty="0" smtClean="0"/>
              <a:t>Bind to parasite nucleoproteins and interfere with protein synthesis.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n"/>
              <a:defRPr/>
            </a:pPr>
            <a:r>
              <a:rPr lang="en-US" sz="2800" dirty="0" smtClean="0"/>
              <a:t>Prevent vital parasite-sustaining substances from being formed.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n"/>
              <a:defRPr/>
            </a:pPr>
            <a:r>
              <a:rPr lang="en-US" sz="2800" dirty="0" smtClean="0"/>
              <a:t>Alter pH within the parasite.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n"/>
              <a:defRPr/>
            </a:pPr>
            <a:r>
              <a:rPr lang="en-US" sz="2800" dirty="0" smtClean="0"/>
              <a:t>Interfere with parasite’s ability to metabolize and</a:t>
            </a:r>
            <a:br>
              <a:rPr lang="en-US" sz="2800" dirty="0" smtClean="0"/>
            </a:br>
            <a:r>
              <a:rPr lang="en-US" sz="2800" dirty="0" smtClean="0"/>
              <a:t>use erythrocyte hemoglobin.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n"/>
              <a:defRPr/>
            </a:pPr>
            <a:r>
              <a:rPr lang="en-US" sz="2800" dirty="0" smtClean="0"/>
              <a:t>Effective only during the </a:t>
            </a:r>
            <a:r>
              <a:rPr lang="en-US" sz="2800" dirty="0" err="1" smtClean="0"/>
              <a:t>erythrocytic</a:t>
            </a:r>
            <a:r>
              <a:rPr lang="en-US" sz="2800" dirty="0" smtClean="0"/>
              <a:t> phase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067520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Antimalarials: Mechanism of Action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4-aminoquinoline derivatives quinine and mefloquine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Alter pH within the parasite.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Interfere with parasite’s ability to metabolize and use erythrocyte hemoglobin.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Effective only during the erythrocytic phase.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298595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Antimalarials</a:t>
            </a:r>
            <a:r>
              <a:rPr lang="en-US" sz="3200" dirty="0" smtClean="0"/>
              <a:t>: Mechanism of Action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err="1" smtClean="0"/>
              <a:t>diaminophyrimidines</a:t>
            </a:r>
            <a:r>
              <a:rPr lang="en-US" dirty="0" smtClean="0"/>
              <a:t> </a:t>
            </a:r>
            <a:r>
              <a:rPr lang="en-US" dirty="0" err="1" smtClean="0"/>
              <a:t>pyrimethamine</a:t>
            </a:r>
            <a:r>
              <a:rPr lang="en-US" dirty="0" smtClean="0"/>
              <a:t> and trimethoprim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/>
              <a:t>Inhibit dihydrofolate reductase in the parasite.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/>
              <a:t>This enzyme is needed by the parasite to make essential substances.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/>
              <a:t>Also blocks the synthesis of tetrahydrofolate.</a:t>
            </a:r>
            <a:br>
              <a:rPr lang="en-US" sz="2800" dirty="0" smtClean="0"/>
            </a:b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	These agents may be used with </a:t>
            </a:r>
            <a:r>
              <a:rPr lang="en-US" sz="2400" dirty="0" err="1" smtClean="0"/>
              <a:t>sulfadoxine</a:t>
            </a:r>
            <a:r>
              <a:rPr lang="en-US" sz="2400" dirty="0" smtClean="0"/>
              <a:t> or </a:t>
            </a:r>
            <a:r>
              <a:rPr lang="en-US" sz="2400" dirty="0" err="1" smtClean="0"/>
              <a:t>dapsone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for synergistic effects.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44366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Antimalarials:  Mechanism of Action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primaquine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Only exoerythrocytic drug.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Binds and alters DNA.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sulfonamides, tetracyclines, clindamycin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Used in combination with antimalarials to increase protozoacidal effects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797936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Antimalarials:  Drug Effects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Kill parasitic organisms.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Chloroquine and hydroxychloroquine also have antiinflammatory effects.</a:t>
            </a:r>
          </a:p>
        </p:txBody>
      </p:sp>
    </p:spTree>
    <p:extLst>
      <p:ext uri="{BB962C8B-B14F-4D97-AF65-F5344CB8AC3E}">
        <p14:creationId xmlns:p14="http://schemas.microsoft.com/office/powerpoint/2010/main" val="76167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152400" y="685800"/>
            <a:ext cx="8839200" cy="59436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normAutofit/>
          </a:bodyPr>
          <a:lstStyle/>
          <a:p>
            <a:pPr marL="287338" indent="-287338" algn="just" defTabSz="800100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GB" sz="2800" dirty="0">
                <a:solidFill>
                  <a:srgbClr val="000000"/>
                </a:solidFill>
                <a:cs typeface="Arial" pitchFamily="34" charset="0"/>
              </a:rPr>
              <a:t>Half life is the </a:t>
            </a:r>
            <a:r>
              <a:rPr lang="en-GB" sz="2800" dirty="0">
                <a:solidFill>
                  <a:srgbClr val="FF00FF"/>
                </a:solidFill>
                <a:cs typeface="Arial" pitchFamily="34" charset="0"/>
              </a:rPr>
              <a:t>time</a:t>
            </a:r>
            <a:r>
              <a:rPr lang="en-GB" sz="2800" dirty="0">
                <a:solidFill>
                  <a:srgbClr val="000000"/>
                </a:solidFill>
                <a:cs typeface="Arial" pitchFamily="34" charset="0"/>
              </a:rPr>
              <a:t> required to reduce the plasma concentration to 50% of its original value</a:t>
            </a:r>
            <a:endParaRPr lang="en-US" sz="2800" dirty="0">
              <a:solidFill>
                <a:srgbClr val="000000"/>
              </a:solidFill>
              <a:cs typeface="Arial" pitchFamily="34" charset="0"/>
            </a:endParaRPr>
          </a:p>
          <a:p>
            <a:pPr marL="287338" indent="-287338" algn="just" defTabSz="800100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Will determine dosing requirements / how long a drug will remain in the body</a:t>
            </a:r>
          </a:p>
          <a:p>
            <a:pPr marL="287338" indent="-287338" algn="just" defTabSz="800100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Used in determining 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dosing interval</a:t>
            </a:r>
            <a:endParaRPr lang="en-US" sz="2800" dirty="0">
              <a:solidFill>
                <a:srgbClr val="000000"/>
              </a:solidFill>
              <a:cs typeface="Arial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t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1/2    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-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cs typeface="Arial" pitchFamily="34" charset="0"/>
              </a:rPr>
              <a:t>50 %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drug is eliminated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 t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1/2 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-  50+25 (</a:t>
            </a:r>
            <a:r>
              <a:rPr lang="en-US" sz="2400" dirty="0">
                <a:solidFill>
                  <a:srgbClr val="FF00FF"/>
                </a:solidFill>
                <a:cs typeface="Arial" pitchFamily="34" charset="0"/>
              </a:rPr>
              <a:t>75 %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) drug is eliminated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 3 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1/2 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-  50+25 +12.5 (</a:t>
            </a:r>
            <a:r>
              <a:rPr lang="en-US" sz="2400" dirty="0">
                <a:solidFill>
                  <a:srgbClr val="FF00FF"/>
                </a:solidFill>
                <a:cs typeface="Arial" pitchFamily="34" charset="0"/>
              </a:rPr>
              <a:t>87.5 %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) drug is eliminated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 4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1/2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- 50+25 +12.5+6.25 (</a:t>
            </a:r>
            <a:r>
              <a:rPr lang="en-US" sz="2400" dirty="0">
                <a:solidFill>
                  <a:srgbClr val="FF00FF"/>
                </a:solidFill>
                <a:cs typeface="Arial" pitchFamily="34" charset="0"/>
              </a:rPr>
              <a:t>93.7 %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) drug is eliminated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Thus, nearly complete drug elimination occurs in 4-5 half lives.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algn="just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None/>
            </a:pPr>
            <a:endParaRPr lang="en-US" sz="2800" dirty="0">
              <a:solidFill>
                <a:srgbClr val="F400F4"/>
              </a:solidFill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US" sz="3600" b="1" dirty="0">
                <a:solidFill>
                  <a:schemeClr val="tx2"/>
                </a:solidFill>
                <a:cs typeface="Arial" pitchFamily="34" charset="0"/>
              </a:rPr>
              <a:t>DRUG HALF-LIFE </a:t>
            </a:r>
            <a:r>
              <a:rPr lang="en-US" sz="3600" dirty="0">
                <a:solidFill>
                  <a:schemeClr val="tx2"/>
                </a:solidFill>
                <a:cs typeface="Arial" pitchFamily="34" charset="0"/>
              </a:rPr>
              <a:t>(t</a:t>
            </a:r>
            <a:r>
              <a:rPr lang="en-US" sz="3600" baseline="-25000" dirty="0">
                <a:solidFill>
                  <a:schemeClr val="tx2"/>
                </a:solidFill>
                <a:cs typeface="Arial" pitchFamily="34" charset="0"/>
              </a:rPr>
              <a:t>1/2 </a:t>
            </a:r>
            <a:r>
              <a:rPr lang="en-US" sz="3600" dirty="0">
                <a:solidFill>
                  <a:schemeClr val="tx2"/>
                </a:solidFill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8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Antimalarials:  Therapeutic Uses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Used to kill plasmodium organisms, the parasites that cause malaria.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The drugs have varying effectiveness on </a:t>
            </a:r>
            <a:br>
              <a:rPr lang="en-US" smtClean="0"/>
            </a:br>
            <a:r>
              <a:rPr lang="en-US" smtClean="0"/>
              <a:t>the different malaria organisms.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Some agents are used for prophylaxis against malaria.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Chloroquine is also used for rheumatoid arthritis and lupus.</a:t>
            </a:r>
          </a:p>
        </p:txBody>
      </p:sp>
    </p:spTree>
    <p:extLst>
      <p:ext uri="{BB962C8B-B14F-4D97-AF65-F5344CB8AC3E}">
        <p14:creationId xmlns:p14="http://schemas.microsoft.com/office/powerpoint/2010/main" val="181123303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Antimalarials:  Side Effects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Many side effects for the various agents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Primarily gastrointestinal: nausea, vomiting, diarrhea,	anorexia, and abdominal pain</a:t>
            </a:r>
          </a:p>
        </p:txBody>
      </p:sp>
    </p:spTree>
    <p:extLst>
      <p:ext uri="{BB962C8B-B14F-4D97-AF65-F5344CB8AC3E}">
        <p14:creationId xmlns:p14="http://schemas.microsoft.com/office/powerpoint/2010/main" val="325826198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Antiprotozoals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atovaquone (Mepron)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metronidazole (Flagyl)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pentamidine (Pentam)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iodoquinol (Yodoxin, Di-Quinol)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paromomycin (Humatin)</a:t>
            </a:r>
          </a:p>
        </p:txBody>
      </p:sp>
    </p:spTree>
    <p:extLst>
      <p:ext uri="{BB962C8B-B14F-4D97-AF65-F5344CB8AC3E}">
        <p14:creationId xmlns:p14="http://schemas.microsoft.com/office/powerpoint/2010/main" val="409118985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Protozoal Infections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amebiasis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giardiasis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pneumocystosis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toxoplasmosis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trichomoniasis</a:t>
            </a:r>
          </a:p>
        </p:txBody>
      </p:sp>
    </p:spTree>
    <p:extLst>
      <p:ext uri="{BB962C8B-B14F-4D97-AF65-F5344CB8AC3E}">
        <p14:creationId xmlns:p14="http://schemas.microsoft.com/office/powerpoint/2010/main" val="290545431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Protozoal Infections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Transmission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Person-to-person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Ingestion of contaminated water or food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Direct contact with the parasite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Insect bite (mosquito or tick)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409566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468313"/>
            <a:ext cx="7793037" cy="9493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err="1" smtClean="0"/>
              <a:t>Antiprotozoals</a:t>
            </a:r>
            <a:r>
              <a:rPr lang="en-US" sz="3200" dirty="0" smtClean="0"/>
              <a:t>:  Mechanism of Action </a:t>
            </a:r>
            <a:br>
              <a:rPr lang="en-US" sz="3200" dirty="0" smtClean="0"/>
            </a:br>
            <a:r>
              <a:rPr lang="en-US" sz="3200" dirty="0" smtClean="0"/>
              <a:t>and Uses </a:t>
            </a:r>
            <a:r>
              <a:rPr lang="en-US" sz="3200" dirty="0" err="1" smtClean="0"/>
              <a:t>atovaquone</a:t>
            </a:r>
            <a:r>
              <a:rPr lang="en-US" sz="3200" dirty="0" smtClean="0"/>
              <a:t> (</a:t>
            </a:r>
            <a:r>
              <a:rPr lang="en-US" sz="3200" dirty="0" err="1" smtClean="0"/>
              <a:t>Mepron</a:t>
            </a:r>
            <a:r>
              <a:rPr lang="en-US" sz="3200" dirty="0" smtClean="0"/>
              <a:t>)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err="1" smtClean="0"/>
              <a:t>Protozoal</a:t>
            </a:r>
            <a:r>
              <a:rPr lang="en-US" dirty="0" smtClean="0"/>
              <a:t> energy comes from the mitochondria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err="1" smtClean="0"/>
              <a:t>Atovaquone</a:t>
            </a:r>
            <a:r>
              <a:rPr lang="en-US" dirty="0" smtClean="0"/>
              <a:t>:  selective inhibition of mitochondrial electron transport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Result:  no energy, leading to cellular death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Used to treat mild to moderate P. </a:t>
            </a:r>
            <a:r>
              <a:rPr lang="en-US" dirty="0" err="1" smtClean="0"/>
              <a:t>carinii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543794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468313"/>
            <a:ext cx="7739062" cy="949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Antiprotozoals:  Mechanism of Action and Uses metronidazole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Disruption of DNA synthesis as well as nucleic acid synthesis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Bactericidal, amebicidal, trichomonacidal</a:t>
            </a:r>
          </a:p>
          <a:p>
            <a:pPr lvl="1" eaLnBrk="1" hangingPunct="1">
              <a:buFontTx/>
              <a:buNone/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Used for treatment of trichomoniasis, amebiasis, giardiasis, anaerobic infections, and antibiotic-associated pseudomembranous colitis</a:t>
            </a:r>
          </a:p>
        </p:txBody>
      </p:sp>
    </p:spTree>
    <p:extLst>
      <p:ext uri="{BB962C8B-B14F-4D97-AF65-F5344CB8AC3E}">
        <p14:creationId xmlns:p14="http://schemas.microsoft.com/office/powerpoint/2010/main" val="287989222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468313"/>
            <a:ext cx="7766050" cy="949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Antiprotozoals:  Mechanism of Action and Uses pentamidine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n"/>
              <a:defRPr/>
            </a:pPr>
            <a:r>
              <a:rPr lang="en-US" sz="2800" smtClean="0"/>
              <a:t>Inhibits DNA and RNA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n"/>
              <a:defRPr/>
            </a:pPr>
            <a:r>
              <a:rPr lang="en-US" sz="2800" smtClean="0"/>
              <a:t>Binds to and aggregates ribosomes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n"/>
              <a:defRPr/>
            </a:pPr>
            <a:r>
              <a:rPr lang="en-US" sz="2800" smtClean="0"/>
              <a:t>Directly lethal to Pneumocystis carinii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n"/>
              <a:defRPr/>
            </a:pPr>
            <a:r>
              <a:rPr lang="en-US" sz="2800" smtClean="0"/>
              <a:t>Inhibits glucose metabolism, protein and RNA synthesis, and intracellular amino acid transport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  <a:buFontTx/>
              <a:buNone/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Mainly used to treat P. carinii pneumonia </a:t>
            </a:r>
            <a:br>
              <a:rPr lang="en-US" smtClean="0"/>
            </a:br>
            <a:r>
              <a:rPr lang="en-US" smtClean="0"/>
              <a:t>and other protozoal infections</a:t>
            </a:r>
          </a:p>
        </p:txBody>
      </p:sp>
    </p:spTree>
    <p:extLst>
      <p:ext uri="{BB962C8B-B14F-4D97-AF65-F5344CB8AC3E}">
        <p14:creationId xmlns:p14="http://schemas.microsoft.com/office/powerpoint/2010/main" val="24162399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468313"/>
            <a:ext cx="7739062" cy="949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Antiprotozoals:  Mechanism of Action </a:t>
            </a:r>
            <a:br>
              <a:rPr lang="en-US" sz="4000" smtClean="0"/>
            </a:br>
            <a:r>
              <a:rPr lang="en-US" sz="4000" smtClean="0"/>
              <a:t>and Uses iodoquinol (Yodoxin, Di-Quinol)</a:t>
            </a:r>
            <a:endParaRPr lang="en-US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“Luminal” or “contact” amebicide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Acts primarily in the intestinal lumen of the infected host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Directly kills the protozoa</a:t>
            </a:r>
          </a:p>
          <a:p>
            <a:pPr lvl="1" eaLnBrk="1" hangingPunct="1">
              <a:buFontTx/>
              <a:buNone/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Used to treat intestinal amebiasis</a:t>
            </a:r>
          </a:p>
        </p:txBody>
      </p:sp>
    </p:spTree>
    <p:extLst>
      <p:ext uri="{BB962C8B-B14F-4D97-AF65-F5344CB8AC3E}">
        <p14:creationId xmlns:p14="http://schemas.microsoft.com/office/powerpoint/2010/main" val="83599322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468313"/>
            <a:ext cx="7751762" cy="949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Antiprotozoals:  Mechanism of Action and Uses paromomycin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“Luminal” or “contact” amebicide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Kills by inhibiting protein synthesis</a:t>
            </a:r>
          </a:p>
          <a:p>
            <a:pPr lvl="1" eaLnBrk="1" hangingPunct="1">
              <a:buFontTx/>
              <a:buNone/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Used to treat amebiasis and intestinal protozoal infections, and also adjunct therapy in management of hepatic coma</a:t>
            </a:r>
          </a:p>
        </p:txBody>
      </p:sp>
    </p:spTree>
    <p:extLst>
      <p:ext uri="{BB962C8B-B14F-4D97-AF65-F5344CB8AC3E}">
        <p14:creationId xmlns:p14="http://schemas.microsoft.com/office/powerpoint/2010/main" val="237525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439510"/>
              </p:ext>
            </p:extLst>
          </p:nvPr>
        </p:nvGraphicFramePr>
        <p:xfrm>
          <a:off x="609600" y="762000"/>
          <a:ext cx="78486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4" imgW="4324621" imgH="3019907" progId="Excel.Sheet.8">
                  <p:embed/>
                </p:oleObj>
              </mc:Choice>
              <mc:Fallback>
                <p:oleObj name="Worksheet" r:id="rId4" imgW="4324621" imgH="3019907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78486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5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Antiprotozoals:  Side Effects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00225"/>
            <a:ext cx="7635875" cy="43005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mtClean="0"/>
              <a:t>atovaquone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n"/>
              <a:defRPr/>
            </a:pPr>
            <a:r>
              <a:rPr lang="en-US" sz="2800" smtClean="0"/>
              <a:t>nausea, vomiting, diarrhea, anorexia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mtClean="0"/>
              <a:t>metronidazole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n"/>
              <a:defRPr/>
            </a:pPr>
            <a:r>
              <a:rPr lang="en-US" sz="2800" smtClean="0"/>
              <a:t>metallic taste, nausea, vomiting, diarrhea, </a:t>
            </a:r>
            <a:br>
              <a:rPr lang="en-US" sz="2800" smtClean="0"/>
            </a:br>
            <a:r>
              <a:rPr lang="en-US" sz="2800" smtClean="0"/>
              <a:t>abdominal cramps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mtClean="0"/>
              <a:t>iodoquinol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n"/>
              <a:defRPr/>
            </a:pPr>
            <a:r>
              <a:rPr lang="en-US" sz="2800" smtClean="0"/>
              <a:t>nausea, vomiting, diarrhea, anorexia, agranulocytosis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82932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Antiprotozoals:  Side Effects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pentamidine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bronchospasms, leukopenia, thrombocytopenia, acute pancreatitis, acute renal failure, increased liver function studies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paromomycin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nausea, vomiting, diarrhea, stomach cramps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653245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Antihelmintic drugs</a:t>
            </a:r>
            <a:endParaRPr lang="uk-UA" smtClean="0"/>
          </a:p>
        </p:txBody>
      </p:sp>
      <p:pic>
        <p:nvPicPr>
          <p:cNvPr id="1269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8229600" cy="5334000"/>
          </a:xfrm>
        </p:spPr>
      </p:pic>
    </p:spTree>
    <p:extLst>
      <p:ext uri="{BB962C8B-B14F-4D97-AF65-F5344CB8AC3E}">
        <p14:creationId xmlns:p14="http://schemas.microsoft.com/office/powerpoint/2010/main" val="216570886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en-US" sz="4000" smtClean="0">
                <a:effectLst/>
              </a:rPr>
              <a:t>Roundworm characteristics</a:t>
            </a:r>
            <a:br>
              <a:rPr lang="ru-RU" altLang="en-US" sz="4000" smtClean="0">
                <a:effectLst/>
              </a:rPr>
            </a:br>
            <a:endParaRPr lang="ru-RU" altLang="en-US" sz="4000" smtClean="0">
              <a:effectLst/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400" smtClean="0">
                <a:effectLst/>
              </a:rPr>
              <a:t>Round in cross section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400" smtClean="0">
                <a:effectLst/>
              </a:rPr>
              <a:t>Digestive system complete – mouth to anus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400" smtClean="0">
                <a:effectLst/>
              </a:rPr>
              <a:t>Acellular cuticle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400" smtClean="0">
                <a:effectLst/>
              </a:rPr>
              <a:t>Four larval stages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400" smtClean="0">
                <a:effectLst/>
              </a:rPr>
              <a:t>Subcuticular layer of muscle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400" smtClean="0">
                <a:effectLst/>
              </a:rPr>
              <a:t>Separate sexes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400" smtClean="0">
                <a:effectLst/>
              </a:rPr>
              <a:t>Terms: egg (ova)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400" smtClean="0">
                <a:effectLst/>
              </a:rPr>
              <a:t>embryo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400" smtClean="0">
                <a:effectLst/>
              </a:rPr>
              <a:t>larva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400" smtClean="0">
                <a:effectLst/>
              </a:rPr>
              <a:t>adult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uk-UA" sz="2400" smtClean="0"/>
          </a:p>
        </p:txBody>
      </p:sp>
    </p:spTree>
    <p:extLst>
      <p:ext uri="{BB962C8B-B14F-4D97-AF65-F5344CB8AC3E}">
        <p14:creationId xmlns:p14="http://schemas.microsoft.com/office/powerpoint/2010/main" val="330460344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Antihelmintics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5000"/>
              </a:lnSpc>
              <a:spcAft>
                <a:spcPct val="20000"/>
              </a:spcAft>
              <a:buFont typeface="Wingdings" pitchFamily="2" charset="2"/>
              <a:buChar char="n"/>
              <a:defRPr/>
            </a:pPr>
            <a:r>
              <a:rPr lang="en-US" smtClean="0"/>
              <a:t>diethylcarbamazine (Hetrazan)</a:t>
            </a:r>
          </a:p>
          <a:p>
            <a:pPr eaLnBrk="1" hangingPunct="1">
              <a:lnSpc>
                <a:spcPct val="85000"/>
              </a:lnSpc>
              <a:spcAft>
                <a:spcPct val="20000"/>
              </a:spcAft>
              <a:buFont typeface="Wingdings" pitchFamily="2" charset="2"/>
              <a:buChar char="n"/>
              <a:defRPr/>
            </a:pPr>
            <a:r>
              <a:rPr lang="en-US" smtClean="0"/>
              <a:t>mebendazole (Vermox)</a:t>
            </a:r>
          </a:p>
          <a:p>
            <a:pPr eaLnBrk="1" hangingPunct="1">
              <a:lnSpc>
                <a:spcPct val="85000"/>
              </a:lnSpc>
              <a:spcAft>
                <a:spcPct val="20000"/>
              </a:spcAft>
              <a:buFont typeface="Wingdings" pitchFamily="2" charset="2"/>
              <a:buChar char="n"/>
              <a:defRPr/>
            </a:pPr>
            <a:r>
              <a:rPr lang="en-US" smtClean="0"/>
              <a:t>niclosamide (Niclocide)</a:t>
            </a:r>
          </a:p>
          <a:p>
            <a:pPr eaLnBrk="1" hangingPunct="1">
              <a:lnSpc>
                <a:spcPct val="85000"/>
              </a:lnSpc>
              <a:spcAft>
                <a:spcPct val="20000"/>
              </a:spcAft>
              <a:buFont typeface="Wingdings" pitchFamily="2" charset="2"/>
              <a:buChar char="n"/>
              <a:defRPr/>
            </a:pPr>
            <a:r>
              <a:rPr lang="en-US" smtClean="0"/>
              <a:t>oxamniquine (Vansil)</a:t>
            </a:r>
          </a:p>
          <a:p>
            <a:pPr eaLnBrk="1" hangingPunct="1">
              <a:lnSpc>
                <a:spcPct val="85000"/>
              </a:lnSpc>
              <a:spcAft>
                <a:spcPct val="20000"/>
              </a:spcAft>
              <a:buFont typeface="Wingdings" pitchFamily="2" charset="2"/>
              <a:buChar char="n"/>
              <a:defRPr/>
            </a:pPr>
            <a:r>
              <a:rPr lang="en-US" smtClean="0"/>
              <a:t>piperazine (Vermizine)</a:t>
            </a:r>
          </a:p>
          <a:p>
            <a:pPr eaLnBrk="1" hangingPunct="1">
              <a:lnSpc>
                <a:spcPct val="85000"/>
              </a:lnSpc>
              <a:spcAft>
                <a:spcPct val="20000"/>
              </a:spcAft>
              <a:buFont typeface="Wingdings" pitchFamily="2" charset="2"/>
              <a:buChar char="n"/>
              <a:defRPr/>
            </a:pPr>
            <a:r>
              <a:rPr lang="en-US" smtClean="0"/>
              <a:t>praziquantel (Biltricide)</a:t>
            </a:r>
          </a:p>
          <a:p>
            <a:pPr eaLnBrk="1" hangingPunct="1">
              <a:lnSpc>
                <a:spcPct val="85000"/>
              </a:lnSpc>
              <a:spcAft>
                <a:spcPct val="20000"/>
              </a:spcAft>
              <a:buFont typeface="Wingdings" pitchFamily="2" charset="2"/>
              <a:buChar char="n"/>
              <a:defRPr/>
            </a:pPr>
            <a:r>
              <a:rPr lang="en-US" smtClean="0"/>
              <a:t>pyrantel (Antiminth)</a:t>
            </a:r>
          </a:p>
          <a:p>
            <a:pPr eaLnBrk="1" hangingPunct="1">
              <a:lnSpc>
                <a:spcPct val="85000"/>
              </a:lnSpc>
              <a:spcAft>
                <a:spcPct val="20000"/>
              </a:spcAft>
              <a:buFont typeface="Wingdings" pitchFamily="2" charset="2"/>
              <a:buChar char="n"/>
              <a:defRPr/>
            </a:pPr>
            <a:r>
              <a:rPr lang="en-US" smtClean="0"/>
              <a:t>thiabendazole (Mintezol)</a:t>
            </a:r>
          </a:p>
        </p:txBody>
      </p:sp>
    </p:spTree>
    <p:extLst>
      <p:ext uri="{BB962C8B-B14F-4D97-AF65-F5344CB8AC3E}">
        <p14:creationId xmlns:p14="http://schemas.microsoft.com/office/powerpoint/2010/main" val="114758434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Antihelmintics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Drugs used to treat parasitic worm infections:  helmintic infections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Unlike protozoa, helminths are large and have complex cellular structures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Drug treatment is very specific</a:t>
            </a:r>
          </a:p>
        </p:txBody>
      </p:sp>
    </p:spTree>
    <p:extLst>
      <p:ext uri="{BB962C8B-B14F-4D97-AF65-F5344CB8AC3E}">
        <p14:creationId xmlns:p14="http://schemas.microsoft.com/office/powerpoint/2010/main" val="354887652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Antihelmintics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It is VERY IMPORTANT to identify the causative worm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Done by finding the parasite ova or larvae in           feces, urine, blood, sputum, or tissue</a:t>
            </a:r>
          </a:p>
          <a:p>
            <a:pPr lvl="1" eaLnBrk="1" hangingPunct="1">
              <a:defRPr/>
            </a:pPr>
            <a:r>
              <a:rPr lang="en-US" smtClean="0"/>
              <a:t>cestodes (tapeworms)</a:t>
            </a:r>
          </a:p>
          <a:p>
            <a:pPr lvl="1" eaLnBrk="1" hangingPunct="1">
              <a:defRPr/>
            </a:pPr>
            <a:r>
              <a:rPr lang="en-US" smtClean="0"/>
              <a:t>nematodes (roundworms)</a:t>
            </a:r>
          </a:p>
          <a:p>
            <a:pPr lvl="1" eaLnBrk="1" hangingPunct="1">
              <a:defRPr/>
            </a:pPr>
            <a:r>
              <a:rPr lang="en-US" smtClean="0"/>
              <a:t>trematodes (flukes)</a:t>
            </a:r>
          </a:p>
        </p:txBody>
      </p:sp>
    </p:spTree>
    <p:extLst>
      <p:ext uri="{BB962C8B-B14F-4D97-AF65-F5344CB8AC3E}">
        <p14:creationId xmlns:p14="http://schemas.microsoft.com/office/powerpoint/2010/main" val="339637144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Antihelmintics:  Mechanism of Action and Uses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8750" cy="4119563"/>
          </a:xfrm>
        </p:spPr>
        <p:txBody>
          <a:bodyPr/>
          <a:lstStyle/>
          <a:p>
            <a:pPr marL="287338" indent="-287338"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None/>
              <a:defRPr/>
            </a:pPr>
            <a:r>
              <a:rPr lang="en-US" sz="2400" smtClean="0"/>
              <a:t>diethylcarbamazine (Hetrazan)</a:t>
            </a:r>
          </a:p>
          <a:p>
            <a:pPr marL="287338" indent="-287338"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n"/>
              <a:defRPr/>
            </a:pPr>
            <a:r>
              <a:rPr lang="en-US" sz="2400" smtClean="0"/>
              <a:t>Inhibits rate of embryogenesis</a:t>
            </a:r>
            <a:br>
              <a:rPr lang="en-US" sz="2400" smtClean="0"/>
            </a:br>
            <a:endParaRPr lang="en-US" sz="2400" smtClean="0"/>
          </a:p>
          <a:p>
            <a:pPr marL="287338" indent="-287338"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None/>
              <a:defRPr/>
            </a:pPr>
            <a:r>
              <a:rPr lang="en-US" sz="2400" smtClean="0"/>
              <a:t>thiabendazole (Mintezol)</a:t>
            </a:r>
          </a:p>
          <a:p>
            <a:pPr marL="287338" indent="-287338"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n"/>
              <a:defRPr/>
            </a:pPr>
            <a:r>
              <a:rPr lang="en-US" sz="2400" smtClean="0"/>
              <a:t>Inhibits the helminth-specific enzyme, fumarate reductase</a:t>
            </a:r>
          </a:p>
          <a:p>
            <a:pPr marL="627063" lvl="1" indent="-222250" eaLnBrk="1" hangingPunct="1">
              <a:spcBef>
                <a:spcPct val="25000"/>
              </a:spcBef>
              <a:spcAft>
                <a:spcPct val="25000"/>
              </a:spcAft>
              <a:buFontTx/>
              <a:buNone/>
              <a:defRPr/>
            </a:pP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Both used for nematodes </a:t>
            </a:r>
            <a:br>
              <a:rPr lang="en-US" sz="2400" smtClean="0"/>
            </a:br>
            <a:r>
              <a:rPr lang="en-US" sz="2400" smtClean="0"/>
              <a:t>(tissue and some roundworms)</a:t>
            </a:r>
          </a:p>
        </p:txBody>
      </p:sp>
    </p:spTree>
    <p:extLst>
      <p:ext uri="{BB962C8B-B14F-4D97-AF65-F5344CB8AC3E}">
        <p14:creationId xmlns:p14="http://schemas.microsoft.com/office/powerpoint/2010/main" val="73124205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Antihelmintics:  Mechanism of Action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7338" indent="-287338" eaLnBrk="1" hangingPunct="1">
              <a:buFont typeface="Wingdings" pitchFamily="2" charset="2"/>
              <a:buNone/>
              <a:defRPr/>
            </a:pPr>
            <a:r>
              <a:rPr lang="en-US" dirty="0" err="1" smtClean="0"/>
              <a:t>piperazine</a:t>
            </a:r>
            <a:r>
              <a:rPr lang="en-US" dirty="0" smtClean="0"/>
              <a:t>  and </a:t>
            </a:r>
            <a:r>
              <a:rPr lang="en-US" dirty="0" err="1" smtClean="0"/>
              <a:t>pyrantel</a:t>
            </a:r>
            <a:r>
              <a:rPr lang="en-US" dirty="0" smtClean="0"/>
              <a:t> </a:t>
            </a:r>
          </a:p>
          <a:p>
            <a:pPr marL="287338" indent="-287338" eaLnBrk="1" hangingPunct="1">
              <a:buFont typeface="Wingdings" pitchFamily="2" charset="2"/>
              <a:buChar char="n"/>
              <a:defRPr/>
            </a:pPr>
            <a:r>
              <a:rPr lang="en-US" sz="2800" dirty="0" smtClean="0"/>
              <a:t>Blocks acetylcholine at the neuromuscular junction, resulting in paralysis of the worms, which are then expelled through the GI tract</a:t>
            </a:r>
            <a:endParaRPr lang="en-US" dirty="0" smtClean="0"/>
          </a:p>
          <a:p>
            <a:pPr marL="457200" lvl="1" indent="0" eaLnBrk="1" hangingPunct="1"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Used to treat nematodes (giant worm and pinworm)</a:t>
            </a:r>
          </a:p>
        </p:txBody>
      </p:sp>
    </p:spTree>
    <p:extLst>
      <p:ext uri="{BB962C8B-B14F-4D97-AF65-F5344CB8AC3E}">
        <p14:creationId xmlns:p14="http://schemas.microsoft.com/office/powerpoint/2010/main" val="8691358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Antihelmintics:  Mechanism of Action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mebendazole (Vermox)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Inhibits uptake of glucose and other nutrients, leading to autolysis and death of the parasitic worm</a:t>
            </a:r>
            <a:endParaRPr lang="en-US" smtClean="0"/>
          </a:p>
          <a:p>
            <a:pPr lvl="1" eaLnBrk="1" hangingPunct="1">
              <a:buFontTx/>
              <a:buNone/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Used to treat cestodes and nematodes</a:t>
            </a:r>
          </a:p>
        </p:txBody>
      </p:sp>
    </p:spTree>
    <p:extLst>
      <p:ext uri="{BB962C8B-B14F-4D97-AF65-F5344CB8AC3E}">
        <p14:creationId xmlns:p14="http://schemas.microsoft.com/office/powerpoint/2010/main" val="292998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Distribution is a branch of pharmacokinetics which describes the reversible transfer of drug from one location to another within the </a:t>
            </a:r>
            <a:r>
              <a:rPr lang="en-US" dirty="0" smtClean="0">
                <a:solidFill>
                  <a:srgbClr val="000000"/>
                </a:solidFill>
              </a:rPr>
              <a:t>body.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152400"/>
            <a:ext cx="2956257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tx2"/>
                </a:solidFill>
              </a:rPr>
              <a:t>DISTRIBUTION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2819400"/>
            <a:ext cx="8610600" cy="36576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smtClean="0">
                <a:solidFill>
                  <a:srgbClr val="FF00FF"/>
                </a:solidFill>
              </a:rPr>
              <a:t>Dosing Interval</a:t>
            </a:r>
            <a:r>
              <a:rPr lang="en-US" b="1" dirty="0" smtClean="0"/>
              <a:t> - </a:t>
            </a:r>
            <a:r>
              <a:rPr lang="en-US" dirty="0" smtClean="0"/>
              <a:t>How often the drug should be given</a:t>
            </a:r>
          </a:p>
          <a:p>
            <a:pPr algn="just"/>
            <a:r>
              <a:rPr lang="en-US" b="1" dirty="0" smtClean="0">
                <a:solidFill>
                  <a:srgbClr val="FF00FF"/>
                </a:solidFill>
              </a:rPr>
              <a:t>Loading dose</a:t>
            </a:r>
            <a:r>
              <a:rPr lang="en-US" dirty="0" smtClean="0"/>
              <a:t> – Which  puts  the plasma concentration in the therapeutic range</a:t>
            </a:r>
          </a:p>
          <a:p>
            <a:pPr algn="just"/>
            <a:r>
              <a:rPr lang="en-US" b="1" dirty="0" smtClean="0">
                <a:solidFill>
                  <a:srgbClr val="FF00FF"/>
                </a:solidFill>
              </a:rPr>
              <a:t>Maintenance dose</a:t>
            </a:r>
            <a:r>
              <a:rPr lang="en-US" b="1" dirty="0" smtClean="0"/>
              <a:t> - </a:t>
            </a:r>
            <a:r>
              <a:rPr lang="en-US" dirty="0" smtClean="0"/>
              <a:t>Routine smaller doses to maintain the steady state (Plateau)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611312" y="2286000"/>
            <a:ext cx="31511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Dosing</a:t>
            </a:r>
          </a:p>
        </p:txBody>
      </p:sp>
    </p:spTree>
    <p:extLst>
      <p:ext uri="{BB962C8B-B14F-4D97-AF65-F5344CB8AC3E}">
        <p14:creationId xmlns:p14="http://schemas.microsoft.com/office/powerpoint/2010/main" val="36394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Antihelmintics:  Mechanism of Action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niclosamide (Niclocide)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Causes the worm to become dislodged </a:t>
            </a:r>
            <a:br>
              <a:rPr lang="en-US" sz="2800" smtClean="0"/>
            </a:br>
            <a:r>
              <a:rPr lang="en-US" sz="2800" smtClean="0"/>
              <a:t>from the GI wall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They are then digested in the intestines </a:t>
            </a:r>
            <a:br>
              <a:rPr lang="en-US" sz="2800" smtClean="0"/>
            </a:br>
            <a:r>
              <a:rPr lang="en-US" sz="2800" smtClean="0"/>
              <a:t>and expelled</a:t>
            </a:r>
            <a:endParaRPr lang="en-US" smtClean="0"/>
          </a:p>
          <a:p>
            <a:pPr lvl="1" eaLnBrk="1" hangingPunct="1">
              <a:buFontTx/>
              <a:buNone/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Used to treat cestodes</a:t>
            </a:r>
          </a:p>
        </p:txBody>
      </p:sp>
    </p:spTree>
    <p:extLst>
      <p:ext uri="{BB962C8B-B14F-4D97-AF65-F5344CB8AC3E}">
        <p14:creationId xmlns:p14="http://schemas.microsoft.com/office/powerpoint/2010/main" val="307566424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Antihelmintics:  Mechanism of Action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None/>
              <a:defRPr/>
            </a:pPr>
            <a:r>
              <a:rPr lang="en-US" dirty="0" err="1" smtClean="0"/>
              <a:t>oxamniquine</a:t>
            </a:r>
            <a:r>
              <a:rPr lang="en-US" dirty="0" smtClean="0"/>
              <a:t>  and </a:t>
            </a:r>
            <a:r>
              <a:rPr lang="en-US" dirty="0" err="1" smtClean="0"/>
              <a:t>praziquantel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n"/>
              <a:defRPr/>
            </a:pPr>
            <a:r>
              <a:rPr lang="en-US" sz="2800" dirty="0" smtClean="0"/>
              <a:t>Cause paralysis of worms’ musculature and immobilization of their suckers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n"/>
              <a:defRPr/>
            </a:pPr>
            <a:r>
              <a:rPr lang="en-US" sz="2800" dirty="0" smtClean="0"/>
              <a:t>Cause worms to dislodge from mesenteric veins </a:t>
            </a:r>
            <a:br>
              <a:rPr lang="en-US" sz="2800" dirty="0" smtClean="0"/>
            </a:br>
            <a:r>
              <a:rPr lang="en-US" sz="2800" dirty="0" smtClean="0"/>
              <a:t>to the liver, then killed by host tissue reactions</a:t>
            </a:r>
            <a:endParaRPr lang="en-US" dirty="0" smtClean="0"/>
          </a:p>
          <a:p>
            <a:pPr lvl="1" eaLnBrk="1" hangingPunct="1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Used to treat </a:t>
            </a:r>
            <a:r>
              <a:rPr lang="en-US" dirty="0" err="1" smtClean="0"/>
              <a:t>trematodes</a:t>
            </a:r>
            <a:r>
              <a:rPr lang="en-US" dirty="0" smtClean="0"/>
              <a:t>, </a:t>
            </a:r>
            <a:r>
              <a:rPr lang="en-US" dirty="0" err="1" smtClean="0"/>
              <a:t>cestodes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praziquantel</a:t>
            </a:r>
            <a:r>
              <a:rPr lang="en-US" dirty="0" smtClean="0"/>
              <a:t> only)</a:t>
            </a:r>
          </a:p>
        </p:txBody>
      </p:sp>
    </p:spTree>
    <p:extLst>
      <p:ext uri="{BB962C8B-B14F-4D97-AF65-F5344CB8AC3E}">
        <p14:creationId xmlns:p14="http://schemas.microsoft.com/office/powerpoint/2010/main" val="83527977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Antihelmintics:  Side Effects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niclosamide, oxamniquine, praziquantel, thiabendazole, piperazine, pyrantel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nausea, vomiting, diarrhea, dizziness, headache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mebendazole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diarrhea, abdominal pain, tissue necrosis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530344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468313"/>
            <a:ext cx="7778750" cy="949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smtClean="0"/>
              <a:t>Antimalarial, Antiprotozoal, Antihelmintic Agents: Nursing Implications</a:t>
            </a:r>
            <a:endParaRPr lang="en-US" sz="4000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Before beginning therapy, perform a thorough health history and medication history, and assess for allergies.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Check baseline VS.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Check for conditions that may contraindicate use, and for potential drug interactions.</a:t>
            </a:r>
          </a:p>
        </p:txBody>
      </p:sp>
    </p:spTree>
    <p:extLst>
      <p:ext uri="{BB962C8B-B14F-4D97-AF65-F5344CB8AC3E}">
        <p14:creationId xmlns:p14="http://schemas.microsoft.com/office/powerpoint/2010/main" val="181811872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468313"/>
            <a:ext cx="7753350" cy="949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smtClean="0"/>
              <a:t>Antimalarial, Antiprotozoal, Antihelmintic Agents: Nursing Implications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Some agents may cause the urine to have an asparagus-like odor, or cause an unusual skin odor, or a metallic taste;  be sure to warn the patient ahead of time.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Administer ALL agents as ordered and for the prescribed length of time.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Most agents should be taken with food to reduce GI upset.</a:t>
            </a:r>
          </a:p>
        </p:txBody>
      </p:sp>
    </p:spTree>
    <p:extLst>
      <p:ext uri="{BB962C8B-B14F-4D97-AF65-F5344CB8AC3E}">
        <p14:creationId xmlns:p14="http://schemas.microsoft.com/office/powerpoint/2010/main" val="170260243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Antimalarial Agents: </a:t>
            </a:r>
            <a:br>
              <a:rPr lang="en-US" smtClean="0"/>
            </a:br>
            <a:r>
              <a:rPr lang="en-US" smtClean="0"/>
              <a:t>Nursing Implications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Assess for presence of malarial symptoms.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When used for prophylaxis, these agents should be started 2 weeks before potential exposure to malaria, and for 8 weeks after leaving the area.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Medications are taken weekly, with 8 ounces of water.</a:t>
            </a:r>
          </a:p>
        </p:txBody>
      </p:sp>
    </p:spTree>
    <p:extLst>
      <p:ext uri="{BB962C8B-B14F-4D97-AF65-F5344CB8AC3E}">
        <p14:creationId xmlns:p14="http://schemas.microsoft.com/office/powerpoint/2010/main" val="360804363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Antimalarial Agents: </a:t>
            </a:r>
            <a:br>
              <a:rPr lang="en-US" smtClean="0"/>
            </a:br>
            <a:r>
              <a:rPr lang="en-US" smtClean="0"/>
              <a:t>Nursing Implications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Instruct patient to notify physician immediately if ringing in the ears, hearing decrease, visual difficulties, nausea, vomiting, profuse diarrhea, or abdominal pain occur.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/>
              <a:t>Alert patients to the possible recurrence of the symptoms of malaria so that they will know to seek immediate treatment.</a:t>
            </a:r>
          </a:p>
        </p:txBody>
      </p:sp>
    </p:spTree>
    <p:extLst>
      <p:ext uri="{BB962C8B-B14F-4D97-AF65-F5344CB8AC3E}">
        <p14:creationId xmlns:p14="http://schemas.microsoft.com/office/powerpoint/2010/main" val="186224564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468313"/>
            <a:ext cx="7753350" cy="949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smtClean="0"/>
              <a:t>Antimalarial, Antiprotozoal, Antihelmintic Agents: Nursing Implications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Monitor for side effects: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Ensure that patients know the side effects that should be reported.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/>
              <a:t>Monitor for therapeutic effects and adverse effects with long-term therapy.</a:t>
            </a:r>
            <a:endParaRPr lang="en-US" smtClean="0"/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975258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Cytotoxic</a:t>
            </a:r>
            <a:r>
              <a:rPr lang="en-US" dirty="0" smtClean="0"/>
              <a:t> drugs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Non-steroidal anti-inflammatory drugs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990600"/>
            <a:ext cx="86106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lnSpc>
                <a:spcPct val="90000"/>
              </a:lnSpc>
              <a:buSzPct val="70000"/>
              <a:buFont typeface="Wingdings" pitchFamily="2" charset="2"/>
              <a:buChar char="v"/>
            </a:pPr>
            <a:r>
              <a:rPr lang="en-US" sz="2800" dirty="0" smtClean="0"/>
              <a:t>Metabolism  = change / biotransformation</a:t>
            </a:r>
          </a:p>
          <a:p>
            <a:pPr algn="just" eaLnBrk="1" hangingPunct="1">
              <a:lnSpc>
                <a:spcPct val="90000"/>
              </a:lnSpc>
              <a:buSzPct val="70000"/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33CC"/>
                </a:solidFill>
              </a:rPr>
              <a:t>The conversion from one chemical form to another</a:t>
            </a:r>
            <a:endParaRPr lang="en-US" sz="28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u="sng" dirty="0" smtClean="0"/>
              <a:t>Site of drug biotransformation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33CC"/>
                </a:solidFill>
              </a:rPr>
              <a:t>Liver</a:t>
            </a:r>
            <a:r>
              <a:rPr lang="en-US" sz="2800" dirty="0" smtClean="0"/>
              <a:t> - cytochrome P450 pathways OR microsomal P450 pathways are used to metabolize most agents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Enzymatic alteration</a:t>
            </a:r>
            <a:r>
              <a:rPr lang="en-US" sz="2800" dirty="0" smtClean="0"/>
              <a:t> of drug structure</a:t>
            </a: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buSzPct val="70000"/>
              <a:buFont typeface="Wingdings" pitchFamily="2" charset="2"/>
              <a:buChar char="v"/>
            </a:pPr>
            <a:r>
              <a:rPr lang="en-US" sz="2800" b="1" u="sng" dirty="0" smtClean="0"/>
              <a:t> </a:t>
            </a:r>
            <a:r>
              <a:rPr lang="en-US" sz="2800" u="sng" dirty="0" smtClean="0"/>
              <a:t>Effect of  metabolism</a:t>
            </a:r>
            <a:r>
              <a:rPr lang="en-US" sz="2800" dirty="0" smtClean="0"/>
              <a:t> </a:t>
            </a:r>
          </a:p>
          <a:p>
            <a:pPr lvl="1" algn="just" eaLnBrk="1" hangingPunct="1">
              <a:lnSpc>
                <a:spcPct val="90000"/>
              </a:lnSpc>
              <a:buSzPct val="70000"/>
              <a:buFont typeface="Wingdings" pitchFamily="2" charset="2"/>
              <a:buChar char="v"/>
            </a:pPr>
            <a:r>
              <a:rPr lang="en-US" dirty="0" smtClean="0"/>
              <a:t>80% of drugs  become inactive</a:t>
            </a:r>
          </a:p>
          <a:p>
            <a:pPr lvl="1" algn="just" eaLnBrk="1" hangingPunct="1">
              <a:lnSpc>
                <a:spcPct val="90000"/>
              </a:lnSpc>
              <a:buSzPct val="70000"/>
              <a:buFont typeface="Wingdings" pitchFamily="2" charset="2"/>
              <a:buChar char="v"/>
            </a:pPr>
            <a:r>
              <a:rPr lang="en-US" dirty="0" smtClean="0"/>
              <a:t>Inactive drug becomes active: </a:t>
            </a:r>
            <a:r>
              <a:rPr lang="en-US" dirty="0" err="1" smtClean="0"/>
              <a:t>Prodrug</a:t>
            </a:r>
            <a:endParaRPr lang="en-US" dirty="0" smtClean="0"/>
          </a:p>
          <a:p>
            <a:pPr lvl="1" algn="just" eaLnBrk="1" hangingPunct="1">
              <a:lnSpc>
                <a:spcPct val="90000"/>
              </a:lnSpc>
              <a:buSzPct val="70000"/>
              <a:buFont typeface="Wingdings" pitchFamily="2" charset="2"/>
              <a:buChar char="v"/>
            </a:pPr>
            <a:r>
              <a:rPr lang="en-US" dirty="0" smtClean="0"/>
              <a:t>Some drugs do not get  metabolized at all</a:t>
            </a:r>
          </a:p>
          <a:p>
            <a:pPr algn="just">
              <a:lnSpc>
                <a:spcPct val="90000"/>
              </a:lnSpc>
              <a:buSzPct val="70000"/>
              <a:buFont typeface="Wingdings" pitchFamily="2" charset="2"/>
              <a:buChar char="v"/>
            </a:pPr>
            <a:r>
              <a:rPr lang="en-US" dirty="0" smtClean="0"/>
              <a:t>Other drugs may induce or inhibit metabolism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dirty="0" smtClean="0"/>
              <a:t>METABOLISM</a:t>
            </a:r>
          </a:p>
        </p:txBody>
      </p:sp>
    </p:spTree>
    <p:extLst>
      <p:ext uri="{BB962C8B-B14F-4D97-AF65-F5344CB8AC3E}">
        <p14:creationId xmlns:p14="http://schemas.microsoft.com/office/powerpoint/2010/main" val="23889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b="1" cap="none" dirty="0" smtClean="0">
                <a:solidFill>
                  <a:schemeClr val="tx1"/>
                </a:solidFill>
              </a:rPr>
              <a:t>ANTI-INFLAMMATORY DRUGS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90800"/>
            <a:ext cx="8229600" cy="190500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A class of drugs that lower inflammation and that includes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hlinkClick r:id="rId2" action="ppaction://hlinkfile"/>
              </a:rPr>
              <a:t>NSAIDs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4000" b="1" u="sng" dirty="0" smtClean="0">
                <a:solidFill>
                  <a:srgbClr val="0070C0"/>
                </a:solidFill>
              </a:rPr>
              <a:t>DMARDs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4000" dirty="0" smtClean="0"/>
          </a:p>
        </p:txBody>
      </p:sp>
      <p:pic>
        <p:nvPicPr>
          <p:cNvPr id="4099" name="Picture 3" descr="C:\Users\Mido\AppData\Local\Microsoft\Windows\Temporary Internet Files\Content.IE5\YE162FU6\MCj0250224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0875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0349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4" grpId="0" build="p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Pharmacokinetic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2286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702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sz="4800" b="1" cap="none" dirty="0" smtClean="0">
                <a:solidFill>
                  <a:schemeClr val="tx1"/>
                </a:solidFill>
              </a:rPr>
              <a:t>MECHANISM OF ACTION OF NSAIDS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                   </a:t>
            </a:r>
          </a:p>
        </p:txBody>
      </p:sp>
      <p:pic>
        <p:nvPicPr>
          <p:cNvPr id="4" name="Picture 2" descr="C:\Users\Mido\AppData\Local\Microsoft\Windows\Temporary Internet Files\Content.IE5\T9JKGPRF\MCj0431512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23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ustralianprescriber.com/upload/issue_files/2302_360_1.gif"/>
          <p:cNvPicPr>
            <a:picLocks noChangeAspect="1" noChangeArrowheads="1"/>
          </p:cNvPicPr>
          <p:nvPr/>
        </p:nvPicPr>
        <p:blipFill>
          <a:blip r:embed="rId2"/>
          <a:srcRect b="16931"/>
          <a:stretch>
            <a:fillRect/>
          </a:stretch>
        </p:blipFill>
        <p:spPr bwMode="auto">
          <a:xfrm>
            <a:off x="1503904" y="527539"/>
            <a:ext cx="6047619" cy="5696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35712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b="1" cap="none" smtClean="0">
                <a:solidFill>
                  <a:srgbClr val="953735"/>
                </a:solidFill>
              </a:rPr>
              <a:t>NON- SLECTIVE -NON -STEROIDAL ANTI-INFLAMMATORY DRUGS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0"/>
            <a:ext cx="7467600" cy="3352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Are group of drugs that share in common the capacity to induce: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Analgesic effect.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Antipyretic effect.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Anti-inflammatory effect.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Antiplatelet effect</a:t>
            </a:r>
          </a:p>
          <a:p>
            <a:pPr eaLnBrk="1" hangingPunct="1"/>
            <a:endParaRPr lang="en-US" smtClean="0"/>
          </a:p>
        </p:txBody>
      </p:sp>
      <p:pic>
        <p:nvPicPr>
          <p:cNvPr id="2050" name="Picture 2" descr="C:\Users\Mido\AppData\Local\Microsoft\Windows\Temporary Internet Files\Content.IE5\YE162FU6\MCj038417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15382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9973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8" grpId="0" build="p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Mechanism Of Action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436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Mechanism Of Action ( continue)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64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64163" y="476250"/>
            <a:ext cx="2879725" cy="863600"/>
          </a:xfrm>
          <a:prstGeom prst="cloudCallout">
            <a:avLst>
              <a:gd name="adj1" fmla="val -89912"/>
              <a:gd name="adj2" fmla="val 90991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0" lang="en-US" altLang="zh-CN" sz="3200" b="1">
                <a:latin typeface="Arial" charset="0"/>
              </a:rPr>
              <a:t>NSAIDs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kumimoji="0" lang="zh-CN" altLang="en-US" sz="3200" b="1">
              <a:latin typeface="Arial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250825" y="1412875"/>
            <a:ext cx="3384550" cy="2239963"/>
          </a:xfrm>
          <a:prstGeom prst="downArrowCallout">
            <a:avLst>
              <a:gd name="adj1" fmla="val 31773"/>
              <a:gd name="adj2" fmla="val 15886"/>
              <a:gd name="adj3" fmla="val 48843"/>
              <a:gd name="adj4" fmla="val 49764"/>
            </a:avLst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800" b="1">
                <a:latin typeface="Arial" charset="0"/>
              </a:rPr>
              <a:t>Prostaglandins</a:t>
            </a:r>
          </a:p>
          <a:p>
            <a:pPr algn="ctr">
              <a:spcBef>
                <a:spcPct val="50000"/>
              </a:spcBef>
            </a:pPr>
            <a:r>
              <a:rPr kumimoji="0" lang="en-US" altLang="zh-CN" sz="2800" b="1">
                <a:latin typeface="Arial" charset="0"/>
              </a:rPr>
              <a:t>pGE2   pGF2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250825" y="3716338"/>
            <a:ext cx="3311525" cy="1509712"/>
          </a:xfrm>
          <a:prstGeom prst="downArrowCallout">
            <a:avLst>
              <a:gd name="adj1" fmla="val 48785"/>
              <a:gd name="adj2" fmla="val 24392"/>
              <a:gd name="adj3" fmla="val 38278"/>
              <a:gd name="adj4" fmla="val 60250"/>
            </a:avLst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800" b="1">
                <a:latin typeface="Arial" charset="0"/>
              </a:rPr>
              <a:t>Symptoms of inflammation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55650" y="5445125"/>
            <a:ext cx="2663825" cy="817563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0" lang="en-US" altLang="zh-CN" sz="2800" b="1">
                <a:latin typeface="Arial" charset="0"/>
              </a:rPr>
              <a:t>Red, swelling,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0" lang="en-US" altLang="zh-CN" sz="2800" b="1">
                <a:latin typeface="Arial" charset="0"/>
              </a:rPr>
              <a:t>Heating, Pain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787900" y="2708275"/>
            <a:ext cx="1871663" cy="155257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400" b="1">
                <a:latin typeface="Arial" charset="0"/>
              </a:rPr>
              <a:t>Bradrkinin</a:t>
            </a:r>
          </a:p>
          <a:p>
            <a:pPr eaLnBrk="1" hangingPunct="1">
              <a:spcBef>
                <a:spcPct val="50000"/>
              </a:spcBef>
            </a:pPr>
            <a:r>
              <a:rPr kumimoji="0" lang="en-US" altLang="zh-CN" sz="2400" b="1">
                <a:latin typeface="Arial" charset="0"/>
              </a:rPr>
              <a:t>Histamine</a:t>
            </a:r>
          </a:p>
          <a:p>
            <a:pPr eaLnBrk="1" hangingPunct="1">
              <a:spcBef>
                <a:spcPct val="50000"/>
              </a:spcBef>
            </a:pPr>
            <a:r>
              <a:rPr kumimoji="0" lang="en-US" altLang="zh-CN" sz="2400" b="1">
                <a:latin typeface="Arial" charset="0"/>
              </a:rPr>
              <a:t>5-HT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443663" y="1628775"/>
            <a:ext cx="2447925" cy="94615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800" b="1">
                <a:latin typeface="Arial" charset="0"/>
              </a:rPr>
              <a:t>Inflammatory factors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3635375" y="2133600"/>
            <a:ext cx="2665413" cy="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3563938" y="3644900"/>
            <a:ext cx="1079500" cy="720725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3276600" y="2636838"/>
            <a:ext cx="790575" cy="1223962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6732588" y="2636838"/>
            <a:ext cx="647700" cy="792162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563938" y="2708275"/>
            <a:ext cx="481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4000" b="1">
                <a:latin typeface="Arial" charset="0"/>
              </a:rPr>
              <a:t>+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356100" y="4581525"/>
            <a:ext cx="4284663" cy="193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kumimoji="0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kumimoji="0"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block prostaglandins production</a:t>
            </a:r>
          </a:p>
          <a:p>
            <a:pPr>
              <a:buFontTx/>
              <a:buChar char="•"/>
              <a:defRPr/>
            </a:pPr>
            <a:endParaRPr kumimoji="0" lang="en-US" altLang="zh-CN" sz="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Sites of action:  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peripheral tissue</a:t>
            </a:r>
          </a:p>
        </p:txBody>
      </p:sp>
    </p:spTree>
    <p:extLst>
      <p:ext uri="{BB962C8B-B14F-4D97-AF65-F5344CB8AC3E}">
        <p14:creationId xmlns:p14="http://schemas.microsoft.com/office/powerpoint/2010/main" val="10828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  <p:bldP spid="50179" grpId="0" animBg="1" autoUpdateAnimBg="0"/>
      <p:bldP spid="50180" grpId="0" animBg="1" autoUpdateAnimBg="0"/>
      <p:bldP spid="50181" grpId="0" animBg="1" autoUpdateAnimBg="0"/>
      <p:bldP spid="50182" grpId="0" animBg="1" autoUpdateAnimBg="0"/>
      <p:bldP spid="50183" grpId="0" animBg="1" autoUpdateAnimBg="0"/>
      <p:bldP spid="50184" grpId="0" animBg="1"/>
      <p:bldP spid="50185" grpId="0" animBg="1"/>
      <p:bldP spid="50186" grpId="0" animBg="1"/>
      <p:bldP spid="50187" grpId="0" animBg="1"/>
      <p:bldP spid="50188" grpId="0" autoUpdateAnimBg="0"/>
      <p:bldP spid="50189" grpId="0" animBg="1" autoUpdateAnimBg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52475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FFCC99"/>
                </a:solidFill>
              </a:rPr>
              <a:t>Anti-inflammatory Effects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050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Reduced synthesis: </a:t>
            </a:r>
          </a:p>
          <a:p>
            <a:pPr eaLnBrk="1" hangingPunct="1">
              <a:buFontTx/>
              <a:buNone/>
            </a:pPr>
            <a:r>
              <a:rPr lang="en-US" altLang="zh-CN" b="1" smtClean="0"/>
              <a:t>       --eicosanoid mediators </a:t>
            </a:r>
          </a:p>
          <a:p>
            <a:pPr eaLnBrk="1" hangingPunct="1"/>
            <a:r>
              <a:rPr lang="en-US" altLang="zh-CN" b="1" smtClean="0"/>
              <a:t>Interference: </a:t>
            </a:r>
          </a:p>
          <a:p>
            <a:pPr eaLnBrk="1" hangingPunct="1">
              <a:buFontTx/>
              <a:buNone/>
            </a:pPr>
            <a:r>
              <a:rPr lang="en-US" altLang="zh-CN" b="1" smtClean="0"/>
              <a:t>        --kallikrein system mediators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smtClean="0"/>
              <a:t>        --inhibits granulocyte adherence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smtClean="0"/>
              <a:t>        --stabilizes lysosomes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smtClean="0"/>
              <a:t>        --inhibits leukocyte migration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976031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utoUpdateAnimBg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7699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600" b="1" dirty="0" smtClean="0">
                <a:solidFill>
                  <a:srgbClr val="FF0000"/>
                </a:solidFill>
                <a:cs typeface="Andalus" pitchFamily="2" charset="-78"/>
              </a:rPr>
              <a:t>Systemic effects of NSAIDS</a:t>
            </a:r>
            <a:endParaRPr lang="ar-SA" sz="3600" b="1" dirty="0" smtClean="0">
              <a:solidFill>
                <a:srgbClr val="FF0000"/>
              </a:solidFill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600" b="1" smtClean="0">
                <a:solidFill>
                  <a:srgbClr val="FF0000"/>
                </a:solidFill>
              </a:rPr>
              <a:t>Effect on GIT</a:t>
            </a:r>
          </a:p>
          <a:p>
            <a:pPr eaLnBrk="1" hangingPunct="1">
              <a:buFontTx/>
              <a:buNone/>
            </a:pPr>
            <a:r>
              <a:rPr lang="en-US" sz="3600" b="1" smtClean="0"/>
              <a:t>		Inhibition of PGI</a:t>
            </a:r>
            <a:r>
              <a:rPr lang="en-US" sz="3600" b="1" baseline="-25000" smtClean="0"/>
              <a:t>2</a:t>
            </a:r>
            <a:r>
              <a:rPr lang="en-US" sz="3600" b="1" smtClean="0"/>
              <a:t> &amp; PGE</a:t>
            </a:r>
            <a:r>
              <a:rPr lang="en-US" sz="3600" b="1" baseline="-25000" smtClean="0"/>
              <a:t>2</a:t>
            </a:r>
            <a:r>
              <a:rPr lang="en-US" sz="3600" b="1" smtClean="0"/>
              <a:t> &amp; PGF</a:t>
            </a:r>
            <a:r>
              <a:rPr lang="en-US" sz="3600" b="1" baseline="-25000" smtClean="0"/>
              <a:t>2</a:t>
            </a:r>
            <a:r>
              <a:rPr lang="en-US" sz="3600" b="1" smtClean="0"/>
              <a:t> resulting in gastric upset up to gastric ulceration &amp; bleeding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5145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cs typeface="Arial" pitchFamily="34" charset="0"/>
              </a:rPr>
              <a:t>First Pass Metabolism</a:t>
            </a:r>
            <a:br>
              <a:rPr lang="en-US" b="1" dirty="0">
                <a:solidFill>
                  <a:schemeClr val="tx2"/>
                </a:solidFill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 first-pass metabolism (also known as first-pass effect or </a:t>
            </a:r>
            <a:r>
              <a:rPr lang="en-US" dirty="0" err="1">
                <a:solidFill>
                  <a:srgbClr val="000000"/>
                </a:solidFill>
              </a:rPr>
              <a:t>presystemic</a:t>
            </a:r>
            <a:r>
              <a:rPr lang="en-US" dirty="0">
                <a:solidFill>
                  <a:srgbClr val="000000"/>
                </a:solidFill>
              </a:rPr>
              <a:t> metabolism) is a phenomenon of drug metabolism whereby the concentration of a drug is greatly reduced </a:t>
            </a:r>
            <a:r>
              <a:rPr lang="en-US" dirty="0">
                <a:solidFill>
                  <a:srgbClr val="0033CC"/>
                </a:solidFill>
              </a:rPr>
              <a:t>before it reaches the systemic </a:t>
            </a:r>
            <a:r>
              <a:rPr lang="en-US" dirty="0" smtClean="0">
                <a:solidFill>
                  <a:srgbClr val="0033CC"/>
                </a:solidFill>
              </a:rPr>
              <a:t>circulation</a:t>
            </a:r>
          </a:p>
          <a:p>
            <a:r>
              <a:rPr lang="en-US" dirty="0">
                <a:solidFill>
                  <a:srgbClr val="000000"/>
                </a:solidFill>
              </a:rPr>
              <a:t>Systems that affect the first pass effect of the drug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Enzymes of the gastro intestinal lumen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Gut wall enzyme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Bacterial enzymes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Hepatic enzymes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7699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Continue</a:t>
            </a:r>
            <a:endParaRPr lang="ar-SA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sz="3600" b="1" smtClean="0">
                <a:solidFill>
                  <a:srgbClr val="FF0000"/>
                </a:solidFill>
              </a:rPr>
              <a:t>Kidney</a:t>
            </a:r>
          </a:p>
          <a:p>
            <a:pPr eaLnBrk="1" hangingPunct="1">
              <a:buFontTx/>
              <a:buNone/>
            </a:pPr>
            <a:r>
              <a:rPr lang="en-US" sz="3600" b="1" smtClean="0"/>
              <a:t>     Inhibit PGE</a:t>
            </a:r>
            <a:r>
              <a:rPr lang="en-US" sz="3600" b="1" baseline="-25000" smtClean="0"/>
              <a:t>2</a:t>
            </a:r>
            <a:r>
              <a:rPr lang="en-US" sz="3600" b="1" smtClean="0"/>
              <a:t> &amp; PGI</a:t>
            </a:r>
            <a:r>
              <a:rPr lang="en-US" sz="3600" b="1" baseline="-25000" smtClean="0"/>
              <a:t>2</a:t>
            </a:r>
            <a:r>
              <a:rPr lang="en-US" sz="3600" b="1" smtClean="0"/>
              <a:t> resulting in salt &amp; water retention , edema , hyperkalemia &amp; interstitial nephritis </a:t>
            </a:r>
            <a:endParaRPr lang="ar-SA" sz="3600" b="1" smtClean="0"/>
          </a:p>
        </p:txBody>
      </p:sp>
    </p:spTree>
    <p:extLst>
      <p:ext uri="{BB962C8B-B14F-4D97-AF65-F5344CB8AC3E}">
        <p14:creationId xmlns:p14="http://schemas.microsoft.com/office/powerpoint/2010/main" val="31352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7699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Continue</a:t>
            </a:r>
            <a:endParaRPr lang="ar-SA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600" b="1" smtClean="0">
                <a:solidFill>
                  <a:srgbClr val="FF0000"/>
                </a:solidFill>
              </a:rPr>
              <a:t>Respiratory system</a:t>
            </a:r>
          </a:p>
          <a:p>
            <a:pPr eaLnBrk="1" hangingPunct="1">
              <a:buFontTx/>
              <a:buNone/>
            </a:pPr>
            <a:r>
              <a:rPr lang="en-US" b="1" smtClean="0"/>
              <a:t>      With aspirin</a:t>
            </a:r>
          </a:p>
          <a:p>
            <a:pPr eaLnBrk="1" hangingPunct="1">
              <a:buFontTx/>
              <a:buNone/>
            </a:pPr>
            <a:r>
              <a:rPr lang="en-US" b="1" smtClean="0"/>
              <a:t>High dose act directly on respiratory center causing hyperventilation &amp; respiratory alkalosis</a:t>
            </a:r>
          </a:p>
          <a:p>
            <a:pPr eaLnBrk="1" hangingPunct="1">
              <a:buFontTx/>
              <a:buNone/>
            </a:pPr>
            <a:r>
              <a:rPr lang="en-US" b="1" smtClean="0"/>
              <a:t>Toxic doses causing central respiratory paralysis&amp; respiratory acidosis</a:t>
            </a:r>
            <a:endParaRPr lang="ar-SA" b="1" smtClean="0"/>
          </a:p>
        </p:txBody>
      </p:sp>
    </p:spTree>
    <p:extLst>
      <p:ext uri="{BB962C8B-B14F-4D97-AF65-F5344CB8AC3E}">
        <p14:creationId xmlns:p14="http://schemas.microsoft.com/office/powerpoint/2010/main" val="18164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4800" smtClean="0"/>
              <a:t>Fever.</a:t>
            </a:r>
          </a:p>
          <a:p>
            <a:pPr eaLnBrk="1" hangingPunct="1"/>
            <a:r>
              <a:rPr lang="en-US" sz="4800" smtClean="0"/>
              <a:t>Analgesic (Type of pain?)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Headache, Migraine,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Dental pain</a:t>
            </a:r>
          </a:p>
          <a:p>
            <a:pPr eaLnBrk="1" hangingPunct="1"/>
            <a:r>
              <a:rPr lang="en-US" sz="4800" smtClean="0"/>
              <a:t>Common cold.</a:t>
            </a:r>
          </a:p>
          <a:p>
            <a:pPr eaLnBrk="1" hangingPunct="1"/>
            <a:endParaRPr lang="en-US" smtClean="0"/>
          </a:p>
        </p:txBody>
      </p:sp>
      <p:pic>
        <p:nvPicPr>
          <p:cNvPr id="25603" name="Picture 4" descr="C:\Users\Nagwa\AppData\Local\Microsoft\Windows\Temporary Internet Files\Content.IE5\HBDXNUEF\MCj0299073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22971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09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COMMON USES AMONGST NSAIDS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84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Continue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3200" b="1" smtClean="0"/>
              <a:t>Rheumatic / Rheumatoid arthritis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z="3200" b="1" smtClean="0"/>
              <a:t>Dysmenorrhea</a:t>
            </a:r>
          </a:p>
          <a:p>
            <a:endParaRPr lang="en-US" b="1" smtClean="0"/>
          </a:p>
          <a:p>
            <a:endParaRPr lang="en-US" b="1" smtClean="0"/>
          </a:p>
          <a:p>
            <a:r>
              <a:rPr lang="en-US" sz="3600" b="1" smtClean="0"/>
              <a:t>Muscular pain</a:t>
            </a:r>
          </a:p>
        </p:txBody>
      </p:sp>
    </p:spTree>
    <p:extLst>
      <p:ext uri="{BB962C8B-B14F-4D97-AF65-F5344CB8AC3E}">
        <p14:creationId xmlns:p14="http://schemas.microsoft.com/office/powerpoint/2010/main" val="34862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pringfield.news-leader.com/lifestyle/health/rheumatoid-arthri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9563" y="381000"/>
            <a:ext cx="4857562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1521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ADVERSE EFFECTS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GIT upsets ( nausea, vomiting)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GIT bleeding &amp; ulceration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Bleeding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Hypersensitivity reaction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Inhibition of uterine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0070C0"/>
                </a:solidFill>
              </a:rPr>
              <a:t> 	contraction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Salt &amp; water retention</a:t>
            </a:r>
          </a:p>
          <a:p>
            <a:pPr eaLnBrk="1" hangingPunct="1"/>
            <a:endParaRPr lang="en-US" smtClean="0">
              <a:solidFill>
                <a:srgbClr val="0070C0"/>
              </a:solidFill>
            </a:endParaRPr>
          </a:p>
        </p:txBody>
      </p:sp>
      <p:pic>
        <p:nvPicPr>
          <p:cNvPr id="28676" name="Picture 3" descr="gastric-stomach-ulcers-345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0500"/>
            <a:ext cx="2819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29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bc.ca/news/background/drugs/gfx/aspirin.jpg"/>
          <p:cNvPicPr>
            <a:picLocks noChangeAspect="1" noChangeArrowheads="1"/>
          </p:cNvPicPr>
          <p:nvPr/>
        </p:nvPicPr>
        <p:blipFill>
          <a:blip r:embed="rId2"/>
          <a:srcRect t="10292" b="8405"/>
          <a:stretch>
            <a:fillRect/>
          </a:stretch>
        </p:blipFill>
        <p:spPr bwMode="auto">
          <a:xfrm>
            <a:off x="609600" y="-152400"/>
            <a:ext cx="7404100" cy="601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082495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 Clinical uses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en-US" sz="4000" b="1" dirty="0" smtClean="0">
              <a:solidFill>
                <a:schemeClr val="tx1"/>
              </a:solidFill>
            </a:endParaRPr>
          </a:p>
        </p:txBody>
      </p:sp>
      <p:pic>
        <p:nvPicPr>
          <p:cNvPr id="30723" name="Picture 4" descr="aspirin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92246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3200" b="1" smtClean="0"/>
              <a:t>Acute rheumatic fever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z="3200" b="1" smtClean="0"/>
              <a:t>Reducing the risk of myocardial infarction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z="3200" b="1" smtClean="0"/>
              <a:t>Prevention of pre-eclampsia</a:t>
            </a:r>
          </a:p>
        </p:txBody>
      </p:sp>
    </p:spTree>
    <p:extLst>
      <p:ext uri="{BB962C8B-B14F-4D97-AF65-F5344CB8AC3E}">
        <p14:creationId xmlns:p14="http://schemas.microsoft.com/office/powerpoint/2010/main" val="16832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ednote.co.kr/images/ar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01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3068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cap="none" dirty="0" smtClean="0">
                <a:solidFill>
                  <a:srgbClr val="FF0000"/>
                </a:solidFill>
              </a:rPr>
              <a:t>Adverse  Effects Related to (</a:t>
            </a:r>
            <a:r>
              <a:rPr lang="en-US" sz="3600" b="1" cap="none" dirty="0" smtClean="0">
                <a:solidFill>
                  <a:srgbClr val="002060"/>
                </a:solidFill>
              </a:rPr>
              <a:t>A</a:t>
            </a:r>
            <a:r>
              <a:rPr lang="en-US" sz="3600" b="1" cap="none" dirty="0" smtClean="0">
                <a:solidFill>
                  <a:srgbClr val="FF0000"/>
                </a:solidFill>
              </a:rPr>
              <a:t>)Therapeutic Doses Of Aspirin</a:t>
            </a:r>
            <a:endParaRPr lang="en-US" sz="3600" cap="none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4400" b="1" smtClean="0"/>
              <a:t>Gastric irritation</a:t>
            </a:r>
          </a:p>
          <a:p>
            <a:pPr eaLnBrk="1" hangingPunct="1"/>
            <a:r>
              <a:rPr lang="en-US" sz="4400" b="1" smtClean="0"/>
              <a:t>Hypersensitivity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400" b="1" smtClean="0"/>
              <a:t>   ( aspirin asthma)</a:t>
            </a:r>
          </a:p>
          <a:p>
            <a:pPr eaLnBrk="1" hangingPunct="1"/>
            <a:r>
              <a:rPr lang="en-US" sz="4400" b="1" smtClean="0"/>
              <a:t>Acute Gouty arthritis</a:t>
            </a:r>
          </a:p>
          <a:p>
            <a:pPr eaLnBrk="1" hangingPunct="1"/>
            <a:r>
              <a:rPr lang="en-US" sz="4400" b="1" smtClean="0"/>
              <a:t>Reye's syndrome</a:t>
            </a:r>
          </a:p>
          <a:p>
            <a:pPr eaLnBrk="1" hangingPunct="1">
              <a:buFont typeface="Wingdings" pitchFamily="2" charset="2"/>
              <a:buNone/>
            </a:pPr>
            <a:endParaRPr lang="en-US" sz="4400" smtClean="0"/>
          </a:p>
          <a:p>
            <a:pPr eaLnBrk="1" hangingPunct="1"/>
            <a:endParaRPr lang="en-US" b="1" smtClean="0"/>
          </a:p>
        </p:txBody>
      </p:sp>
      <p:pic>
        <p:nvPicPr>
          <p:cNvPr id="7172" name="Picture 4" descr="C:\Users\Mido\AppData\Local\Microsoft\Windows\Temporary Internet Files\Content.IE5\T9JKGPRF\MCj008227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895600"/>
            <a:ext cx="19335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6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1: Introduction to pharmacology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At the end of the lesson, learners will:</a:t>
            </a:r>
          </a:p>
          <a:p>
            <a:r>
              <a:rPr lang="en-US" dirty="0" smtClean="0"/>
              <a:t>Define pharmacology</a:t>
            </a:r>
          </a:p>
          <a:p>
            <a:r>
              <a:rPr lang="en-US" dirty="0" smtClean="0"/>
              <a:t>Explain the concepts of pharmacodynamics and pharmacokinetics</a:t>
            </a:r>
          </a:p>
          <a:p>
            <a:r>
              <a:rPr lang="en-US" dirty="0" smtClean="0"/>
              <a:t>Define a drug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29200"/>
          </a:xfrm>
        </p:spPr>
        <p:txBody>
          <a:bodyPr>
            <a:normAutofit/>
          </a:bodyPr>
          <a:lstStyle/>
          <a:p>
            <a:pPr marL="287338" indent="-287338" algn="just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600" u="sng" dirty="0">
                <a:solidFill>
                  <a:srgbClr val="000000"/>
                </a:solidFill>
                <a:cs typeface="Arial" pitchFamily="34" charset="0"/>
              </a:rPr>
              <a:t>Effect  of  first  pass  metabolism</a:t>
            </a:r>
          </a:p>
          <a:p>
            <a:pPr marL="500063" lvl="1" indent="-211138" algn="just" defTabSz="800100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Part  of  administered dose made  inactive</a:t>
            </a:r>
          </a:p>
          <a:p>
            <a:pPr marL="712788" lvl="2" indent="-211138" algn="just" defTabSz="800100">
              <a:lnSpc>
                <a:spcPct val="115000"/>
              </a:lnSpc>
              <a:spcBef>
                <a:spcPct val="35000"/>
              </a:spcBef>
              <a:buClr>
                <a:srgbClr val="339933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↓ bioavailability</a:t>
            </a:r>
          </a:p>
          <a:p>
            <a:pPr marL="500063" lvl="1" indent="-211138" algn="just" defTabSz="800100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Drug  converted  into  its  active 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form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marL="287338" indent="-287338" algn="just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cs typeface="Arial" pitchFamily="34" charset="0"/>
              </a:rPr>
              <a:t>Nitroglycerin  when  given  orally</a:t>
            </a:r>
          </a:p>
          <a:p>
            <a:pPr marL="500063" lvl="1" indent="-211138" algn="just" defTabSz="800100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Totally   inactivated  in  the  liver</a:t>
            </a:r>
          </a:p>
          <a:p>
            <a:pPr marL="500063" lvl="1" indent="-211138" algn="just" defTabSz="800100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100%  first pass  effect</a:t>
            </a:r>
          </a:p>
          <a:p>
            <a:pPr marL="500063" lvl="1" indent="-211138" algn="just" defTabSz="800100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Always  given  sublingually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(</a:t>
            </a:r>
            <a:r>
              <a:rPr lang="en-US" sz="4000" b="1" dirty="0" smtClean="0">
                <a:solidFill>
                  <a:srgbClr val="002060"/>
                </a:solidFill>
              </a:rPr>
              <a:t>B</a:t>
            </a:r>
            <a:r>
              <a:rPr lang="en-US" sz="4000" b="1" dirty="0" smtClean="0">
                <a:solidFill>
                  <a:srgbClr val="FF0000"/>
                </a:solidFill>
              </a:rPr>
              <a:t>) TO high doses &amp;prolonged use  of aspirin</a:t>
            </a:r>
          </a:p>
        </p:txBody>
      </p:sp>
      <p:pic>
        <p:nvPicPr>
          <p:cNvPr id="33795" name="Picture 4" descr="aspirin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92246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Salicylism</a:t>
            </a:r>
            <a:r>
              <a:rPr lang="en-US" b="1" dirty="0" smtClean="0"/>
              <a:t> ( ringing of ears (tinnitus), vertigo)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/>
            <a:r>
              <a:rPr lang="en-US" b="1" dirty="0" smtClean="0"/>
              <a:t>Hyperthermia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/>
            <a:r>
              <a:rPr lang="en-US" sz="2800" b="1" dirty="0" smtClean="0"/>
              <a:t>Gastric ulceration &amp; bleeding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Metabolic acidosis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589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Contraindications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2800" b="1" smtClean="0"/>
              <a:t>Peptic ulcer</a:t>
            </a:r>
          </a:p>
          <a:p>
            <a:r>
              <a:rPr lang="en-US" sz="2800" b="1" smtClean="0"/>
              <a:t>Pregnancy</a:t>
            </a:r>
          </a:p>
          <a:p>
            <a:r>
              <a:rPr lang="en-US" sz="2800" b="1" smtClean="0"/>
              <a:t>Hemophilic patients</a:t>
            </a:r>
          </a:p>
          <a:p>
            <a:r>
              <a:rPr lang="en-US" sz="2800" b="1" smtClean="0"/>
              <a:t>Patients taking anticoagulants</a:t>
            </a:r>
          </a:p>
          <a:p>
            <a:r>
              <a:rPr lang="en-US" sz="2800" b="1" smtClean="0"/>
              <a:t>Children with viral infections</a:t>
            </a:r>
          </a:p>
          <a:p>
            <a:r>
              <a:rPr lang="en-US" sz="2800" b="1" smtClean="0"/>
              <a:t>Gout ( small doses )</a:t>
            </a:r>
          </a:p>
        </p:txBody>
      </p:sp>
    </p:spTree>
    <p:extLst>
      <p:ext uri="{BB962C8B-B14F-4D97-AF65-F5344CB8AC3E}">
        <p14:creationId xmlns:p14="http://schemas.microsoft.com/office/powerpoint/2010/main" val="29120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sz="4800" b="1" cap="none" dirty="0" smtClean="0"/>
              <a:t>PARACETAMOL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 smtClean="0"/>
              <a:t>Also known as acetaminophen</a:t>
            </a:r>
          </a:p>
          <a:p>
            <a:r>
              <a:rPr lang="en-US" sz="4800" dirty="0" smtClean="0"/>
              <a:t>A commonly used analgesic antipyretic instead of aspirin in cases of   :</a:t>
            </a:r>
          </a:p>
          <a:p>
            <a:r>
              <a:rPr lang="en-US" sz="4800" b="1" dirty="0" smtClean="0"/>
              <a:t>Peptic </a:t>
            </a:r>
            <a:r>
              <a:rPr lang="en-US" sz="4800" b="1" dirty="0"/>
              <a:t>or gastric ulcers. </a:t>
            </a:r>
          </a:p>
          <a:p>
            <a:r>
              <a:rPr lang="en-US" sz="4800" b="1" dirty="0"/>
              <a:t>Bleeding tendency. </a:t>
            </a:r>
          </a:p>
          <a:p>
            <a:r>
              <a:rPr lang="en-US" sz="4800" b="1" dirty="0"/>
              <a:t>Allergy to aspirin.</a:t>
            </a:r>
          </a:p>
          <a:p>
            <a:r>
              <a:rPr lang="en-US" sz="4800" b="1" dirty="0"/>
              <a:t>Viral infections in children .</a:t>
            </a:r>
          </a:p>
          <a:p>
            <a:r>
              <a:rPr lang="en-US" sz="4800" b="1" dirty="0"/>
              <a:t>Pregnancy.</a:t>
            </a:r>
          </a:p>
          <a:p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812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Adverse   Effects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Mainly on liver due to its active metabolites</a:t>
            </a:r>
          </a:p>
          <a:p>
            <a:endParaRPr lang="en-US" b="1" dirty="0" smtClean="0"/>
          </a:p>
          <a:p>
            <a:r>
              <a:rPr lang="en-US" b="1" dirty="0" smtClean="0"/>
              <a:t>Therapeutic doses elevate liver enzymes</a:t>
            </a:r>
          </a:p>
          <a:p>
            <a:endParaRPr lang="en-US" b="1" dirty="0" smtClean="0"/>
          </a:p>
          <a:p>
            <a:r>
              <a:rPr lang="en-US" b="1" dirty="0" smtClean="0"/>
              <a:t>High doses cause liver &amp; kidney necrosis</a:t>
            </a:r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r>
              <a:rPr lang="en-US" b="1" dirty="0" smtClean="0"/>
              <a:t>Treatment  toxicity of paracetamol: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     	N- </a:t>
            </a:r>
            <a:r>
              <a:rPr lang="en-US" b="1" dirty="0" err="1" smtClean="0"/>
              <a:t>acetylcysteine</a:t>
            </a:r>
            <a:r>
              <a:rPr lang="en-US" b="1" dirty="0" smtClean="0"/>
              <a:t> to neutralize the toxic 			metabolites</a:t>
            </a:r>
          </a:p>
        </p:txBody>
      </p:sp>
    </p:spTree>
    <p:extLst>
      <p:ext uri="{BB962C8B-B14F-4D97-AF65-F5344CB8AC3E}">
        <p14:creationId xmlns:p14="http://schemas.microsoft.com/office/powerpoint/2010/main" val="240602405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44463"/>
            <a:ext cx="7772400" cy="14462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FF0000"/>
                </a:solidFill>
              </a:rPr>
              <a:t>Propionic</a:t>
            </a:r>
            <a:r>
              <a:rPr lang="en-US" sz="3600" b="1" dirty="0" smtClean="0">
                <a:solidFill>
                  <a:srgbClr val="FF0000"/>
                </a:solidFill>
              </a:rPr>
              <a:t> acid derivatives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u="sng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smtClean="0"/>
              <a:t> </a:t>
            </a:r>
            <a:r>
              <a:rPr lang="en-US" sz="4000" b="1" smtClean="0">
                <a:solidFill>
                  <a:srgbClr val="FF0000"/>
                </a:solidFill>
              </a:rPr>
              <a:t>IBUPROFEN</a:t>
            </a:r>
          </a:p>
        </p:txBody>
      </p:sp>
    </p:spTree>
    <p:extLst>
      <p:ext uri="{BB962C8B-B14F-4D97-AF65-F5344CB8AC3E}">
        <p14:creationId xmlns:p14="http://schemas.microsoft.com/office/powerpoint/2010/main" val="16775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Clinical uses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b="1" smtClean="0">
                <a:solidFill>
                  <a:srgbClr val="0070C0"/>
                </a:solidFill>
              </a:rPr>
              <a:t>Therapeutic uses shared by NS- NSAIDs  </a:t>
            </a:r>
          </a:p>
          <a:p>
            <a:pPr eaLnBrk="1" hangingPunct="1"/>
            <a:endParaRPr lang="en-US" b="1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70C0"/>
                </a:solidFill>
              </a:rPr>
              <a:t>Acute gouty arthritis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70C0"/>
                </a:solidFill>
              </a:rPr>
              <a:t> Patent ductus arteriosus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More potent as an anti-inflammatory than aspirin</a:t>
            </a:r>
          </a:p>
        </p:txBody>
      </p:sp>
    </p:spTree>
    <p:extLst>
      <p:ext uri="{BB962C8B-B14F-4D97-AF65-F5344CB8AC3E}">
        <p14:creationId xmlns:p14="http://schemas.microsoft.com/office/powerpoint/2010/main" val="4897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4462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Preparations of Ibuprofen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Oral preparations.</a:t>
            </a:r>
          </a:p>
          <a:p>
            <a:pPr eaLnBrk="1" hangingPunct="1"/>
            <a:r>
              <a:rPr lang="en-US" smtClean="0"/>
              <a:t>Topical cream for osteoarthritis.</a:t>
            </a:r>
          </a:p>
          <a:p>
            <a:pPr eaLnBrk="1" hangingPunct="1"/>
            <a:r>
              <a:rPr lang="en-US" smtClean="0"/>
              <a:t>A liquid gel  for rapid relief of postsurgical dental pain.</a:t>
            </a:r>
          </a:p>
          <a:p>
            <a:pPr eaLnBrk="1" hangingPunct="1"/>
            <a:r>
              <a:rPr lang="en-US" smtClean="0"/>
              <a:t>Intravenous route as In patent ductus arteriosus </a:t>
            </a:r>
          </a:p>
        </p:txBody>
      </p:sp>
    </p:spTree>
    <p:extLst>
      <p:ext uri="{BB962C8B-B14F-4D97-AF65-F5344CB8AC3E}">
        <p14:creationId xmlns:p14="http://schemas.microsoft.com/office/powerpoint/2010/main" val="28146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Adverse effects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70C0"/>
                </a:solidFill>
              </a:rPr>
              <a:t> Adverse effects shared by NS-NSAIDs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smtClean="0">
                <a:solidFill>
                  <a:srgbClr val="C00000"/>
                </a:solidFill>
              </a:rPr>
              <a:t>          (Gastric upset less frequent 			than aspirin)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70C0"/>
                </a:solidFill>
              </a:rPr>
              <a:t>Rare hematologic effects (agranulocytosis &amp; aplastic anemia ).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70C0"/>
                </a:solidFill>
              </a:rPr>
              <a:t>Ocular disturbance</a:t>
            </a:r>
          </a:p>
        </p:txBody>
      </p:sp>
    </p:spTree>
    <p:extLst>
      <p:ext uri="{BB962C8B-B14F-4D97-AF65-F5344CB8AC3E}">
        <p14:creationId xmlns:p14="http://schemas.microsoft.com/office/powerpoint/2010/main" val="13546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Contraindications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 Peptic ulcer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Allergic patients to aspirin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Kidney impairment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Liver diseases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Pregnancy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Haemophilic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concomitant administration of ibuprofen antagonizes the irrevesible platelet inhibition of aspirin( limit cardioprotective effect of aspirin ).</a:t>
            </a:r>
          </a:p>
        </p:txBody>
      </p:sp>
    </p:spTree>
    <p:extLst>
      <p:ext uri="{BB962C8B-B14F-4D97-AF65-F5344CB8AC3E}">
        <p14:creationId xmlns:p14="http://schemas.microsoft.com/office/powerpoint/2010/main" val="30444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0000"/>
                </a:solidFill>
              </a:rPr>
              <a:t>Oxicam</a:t>
            </a:r>
            <a:r>
              <a:rPr lang="en-US" sz="4000" b="1" dirty="0" smtClean="0">
                <a:solidFill>
                  <a:srgbClr val="FF0000"/>
                </a:solidFill>
              </a:rPr>
              <a:t> derivatives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Piroxicam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Tenoxicam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prodrug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066800"/>
            <a:ext cx="82296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SzPct val="80000"/>
              <a:buFont typeface="Wingdings" pitchFamily="2" charset="2"/>
              <a:buChar char="v"/>
            </a:pPr>
            <a:r>
              <a:rPr lang="en-US" sz="2800" dirty="0" smtClean="0"/>
              <a:t>Administered  in an inactive  form</a:t>
            </a:r>
          </a:p>
          <a:p>
            <a:pPr eaLnBrk="1" hangingPunct="1">
              <a:buSzPct val="80000"/>
              <a:buFont typeface="Wingdings" pitchFamily="2" charset="2"/>
              <a:buChar char="v"/>
            </a:pPr>
            <a:r>
              <a:rPr lang="en-US" sz="2800" dirty="0" smtClean="0"/>
              <a:t>After administration  converted into their active form</a:t>
            </a:r>
          </a:p>
          <a:p>
            <a:pPr lvl="1" eaLnBrk="1" hangingPunct="1">
              <a:buSzPct val="80000"/>
              <a:buFont typeface="Wingdings" pitchFamily="2" charset="2"/>
              <a:buChar char="v"/>
            </a:pPr>
            <a:r>
              <a:rPr lang="en-US" dirty="0" smtClean="0"/>
              <a:t>usually  in liver</a:t>
            </a:r>
          </a:p>
          <a:p>
            <a:pPr eaLnBrk="1" hangingPunct="1">
              <a:buSzPct val="80000"/>
              <a:buFont typeface="Wingdings" pitchFamily="2" charset="2"/>
              <a:buChar char="v"/>
            </a:pPr>
            <a:r>
              <a:rPr lang="en-US" sz="2800" dirty="0" smtClean="0"/>
              <a:t>Designed to improve bioavailability</a:t>
            </a:r>
          </a:p>
          <a:p>
            <a:pPr eaLnBrk="1" hangingPunct="1">
              <a:buSzPct val="80000"/>
              <a:buFont typeface="Wingdings" pitchFamily="2" charset="2"/>
              <a:buChar char="v"/>
            </a:pPr>
            <a:r>
              <a:rPr lang="en-US" sz="2800" dirty="0" smtClean="0"/>
              <a:t>Examples</a:t>
            </a:r>
          </a:p>
          <a:p>
            <a:pPr lvl="1" eaLnBrk="1" hangingPunct="1">
              <a:buSzPct val="80000"/>
              <a:buFont typeface="Wingdings" pitchFamily="2" charset="2"/>
              <a:buChar char="v"/>
            </a:pPr>
            <a:r>
              <a:rPr lang="en-US" dirty="0" err="1" smtClean="0"/>
              <a:t>Enalapril</a:t>
            </a:r>
            <a:r>
              <a:rPr lang="en-US" dirty="0" smtClean="0"/>
              <a:t> – </a:t>
            </a:r>
            <a:r>
              <a:rPr lang="en-US" dirty="0" err="1" smtClean="0"/>
              <a:t>Enalaprilate</a:t>
            </a:r>
            <a:endParaRPr lang="en-US" dirty="0" smtClean="0"/>
          </a:p>
          <a:p>
            <a:pPr lvl="1" eaLnBrk="1" hangingPunct="1">
              <a:buSzPct val="80000"/>
              <a:buFont typeface="Wingdings" pitchFamily="2" charset="2"/>
              <a:buChar char="v"/>
            </a:pPr>
            <a:r>
              <a:rPr lang="en-US" dirty="0" err="1" smtClean="0"/>
              <a:t>Ramipril</a:t>
            </a:r>
            <a:r>
              <a:rPr lang="en-US" dirty="0" smtClean="0"/>
              <a:t> - </a:t>
            </a:r>
            <a:r>
              <a:rPr lang="en-US" dirty="0" err="1" smtClean="0"/>
              <a:t>Ramiprilate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03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0000"/>
                </a:solidFill>
              </a:rPr>
              <a:t>Piroxicam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dirty="0" smtClean="0"/>
              <a:t>Half- Life 45 hours</a:t>
            </a:r>
            <a:endParaRPr lang="en-US" dirty="0" smtClean="0"/>
          </a:p>
          <a:p>
            <a:pPr eaLnBrk="1" hangingPunct="1"/>
            <a:r>
              <a:rPr lang="en-US" b="1" dirty="0" smtClean="0"/>
              <a:t>Given once daily</a:t>
            </a:r>
          </a:p>
          <a:p>
            <a:pPr marL="0" indent="0" eaLnBrk="1" hangingPunct="1"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Adverse effects</a:t>
            </a:r>
          </a:p>
          <a:p>
            <a:r>
              <a:rPr lang="en-US" b="1" dirty="0"/>
              <a:t>Less frequent gastric upset (20%) .</a:t>
            </a:r>
          </a:p>
          <a:p>
            <a:r>
              <a:rPr lang="en-US" b="1" dirty="0"/>
              <a:t>Dizziness</a:t>
            </a:r>
          </a:p>
          <a:p>
            <a:r>
              <a:rPr lang="en-US" b="1" dirty="0"/>
              <a:t>Tinnitus</a:t>
            </a:r>
          </a:p>
          <a:p>
            <a:r>
              <a:rPr lang="en-US" b="1" dirty="0"/>
              <a:t>Headache</a:t>
            </a:r>
          </a:p>
          <a:p>
            <a:r>
              <a:rPr lang="en-US" b="1" dirty="0"/>
              <a:t>Allergy</a:t>
            </a:r>
          </a:p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551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Acetic acid derivatives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                   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                      Diclofenac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108887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44463"/>
            <a:ext cx="7772400" cy="8461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Preparations of Diclofenac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Diclofenac with misoprostol  decreases upper gastrointestinal ulceration ,but result in diarrhea.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Diclofenac with omeprazole to prevent recurrent bleeding.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.1% ophthalmic preparation for postoperative ophthalmic inflammation.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 topical gel 3% for solar keratosis.</a:t>
            </a:r>
          </a:p>
          <a:p>
            <a:r>
              <a:rPr lang="en-US" dirty="0" smtClean="0"/>
              <a:t>Rectal suppository </a:t>
            </a:r>
          </a:p>
          <a:p>
            <a:r>
              <a:rPr lang="en-US" b="1" dirty="0" smtClean="0"/>
              <a:t>Oral </a:t>
            </a:r>
            <a:r>
              <a:rPr lang="en-US" b="1" dirty="0"/>
              <a:t>mouth wash.</a:t>
            </a:r>
          </a:p>
          <a:p>
            <a:r>
              <a:rPr lang="en-US" b="1" dirty="0"/>
              <a:t>Intramuscular preparations.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893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 Clinical uses shared by Ns-NSAIDs</a:t>
            </a:r>
          </a:p>
          <a:p>
            <a:pPr eaLnBrk="1" hangingPunct="1"/>
            <a:r>
              <a:rPr lang="en-US" sz="2800" dirty="0" smtClean="0"/>
              <a:t>Acute gouty arthritis</a:t>
            </a:r>
          </a:p>
          <a:p>
            <a:pPr eaLnBrk="1" hangingPunct="1"/>
            <a:r>
              <a:rPr lang="en-US" sz="2800" dirty="0" smtClean="0"/>
              <a:t>  Locally to prevent or treat post </a:t>
            </a:r>
            <a:r>
              <a:rPr lang="en-US" sz="2800" dirty="0" err="1" smtClean="0"/>
              <a:t>opthalmic</a:t>
            </a:r>
            <a:r>
              <a:rPr lang="en-US" sz="2800" dirty="0" smtClean="0"/>
              <a:t> inflammation</a:t>
            </a:r>
          </a:p>
          <a:p>
            <a:pPr eaLnBrk="1" hangingPunct="1"/>
            <a:r>
              <a:rPr lang="en-US" sz="2800" dirty="0" smtClean="0"/>
              <a:t> A topical gel for solar keratosis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164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Adverse effects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3600" b="1" smtClean="0"/>
              <a:t>Adverse effects shared by NS-NSAIDs</a:t>
            </a:r>
          </a:p>
        </p:txBody>
      </p:sp>
    </p:spTree>
    <p:extLst>
      <p:ext uri="{BB962C8B-B14F-4D97-AF65-F5344CB8AC3E}">
        <p14:creationId xmlns:p14="http://schemas.microsoft.com/office/powerpoint/2010/main" val="247466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Selective COX-2 inhibitors</a:t>
            </a:r>
            <a:endParaRPr lang="en-US" b="1" dirty="0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smtClean="0">
                <a:solidFill>
                  <a:srgbClr val="C00000"/>
                </a:solidFill>
              </a:rPr>
              <a:t>General advantages </a:t>
            </a:r>
            <a:r>
              <a:rPr lang="en-US" sz="3600" b="1" smtClean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smtClean="0"/>
              <a:t>Potent anti-inflammatory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smtClean="0"/>
              <a:t>Antipyretic &amp; analgesic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smtClean="0">
                <a:solidFill>
                  <a:srgbClr val="C00000"/>
                </a:solidFill>
              </a:rPr>
              <a:t>Lower incidence of gastric upset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smtClean="0"/>
              <a:t>No effect on platelet aggregation ( COX-1)</a:t>
            </a:r>
          </a:p>
        </p:txBody>
      </p:sp>
    </p:spTree>
    <p:extLst>
      <p:ext uri="{BB962C8B-B14F-4D97-AF65-F5344CB8AC3E}">
        <p14:creationId xmlns:p14="http://schemas.microsoft.com/office/powerpoint/2010/main" val="1542838676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General adverse effects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smtClean="0"/>
              <a:t>Renal toxicity</a:t>
            </a:r>
          </a:p>
          <a:p>
            <a:r>
              <a:rPr lang="en-US" b="1" smtClean="0"/>
              <a:t>Dyspepsia &amp; heartburn</a:t>
            </a:r>
          </a:p>
          <a:p>
            <a:r>
              <a:rPr lang="en-US" b="1" smtClean="0"/>
              <a:t>Allergy</a:t>
            </a:r>
          </a:p>
          <a:p>
            <a:r>
              <a:rPr lang="en-US" b="1" smtClean="0"/>
              <a:t>Cardiovascular ( do not offer the cardioprotective effects of non-selective group).</a:t>
            </a:r>
          </a:p>
        </p:txBody>
      </p:sp>
    </p:spTree>
    <p:extLst>
      <p:ext uri="{BB962C8B-B14F-4D97-AF65-F5344CB8AC3E}">
        <p14:creationId xmlns:p14="http://schemas.microsoft.com/office/powerpoint/2010/main" val="3960263601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Clinical uses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smtClean="0"/>
              <a:t>Postoperative patients undergoing bone repair</a:t>
            </a:r>
          </a:p>
          <a:p>
            <a:r>
              <a:rPr lang="en-US" b="1" smtClean="0"/>
              <a:t>Acute gouty arthritis</a:t>
            </a:r>
          </a:p>
          <a:p>
            <a:r>
              <a:rPr lang="en-US" b="1" smtClean="0"/>
              <a:t>Acute musculoskeletal pain</a:t>
            </a:r>
          </a:p>
          <a:p>
            <a:r>
              <a:rPr lang="en-US" b="1" smtClean="0"/>
              <a:t>Ankylosing spondylitis</a:t>
            </a:r>
          </a:p>
        </p:txBody>
      </p:sp>
    </p:spTree>
    <p:extLst>
      <p:ext uri="{BB962C8B-B14F-4D97-AF65-F5344CB8AC3E}">
        <p14:creationId xmlns:p14="http://schemas.microsoft.com/office/powerpoint/2010/main" val="950504636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 smtClean="0">
                <a:solidFill>
                  <a:srgbClr val="0070C0"/>
                </a:solidFill>
              </a:rPr>
              <a:t>Celecoxib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dirty="0" smtClean="0"/>
              <a:t>Half-life 11 hours ( Given twice daily)</a:t>
            </a:r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r>
              <a:rPr lang="en-US" b="1" dirty="0" smtClean="0"/>
              <a:t>Food decrease its absorption</a:t>
            </a:r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r>
              <a:rPr lang="en-US" b="1" dirty="0" smtClean="0"/>
              <a:t>Highly bound to plasma proteins</a:t>
            </a:r>
          </a:p>
          <a:p>
            <a:endParaRPr lang="en-US" b="1" dirty="0" smtClean="0"/>
          </a:p>
          <a:p>
            <a:r>
              <a:rPr lang="en-US" b="1" dirty="0" smtClean="0"/>
              <a:t>Metabolized in liver to inactive metabolites</a:t>
            </a:r>
          </a:p>
        </p:txBody>
      </p:sp>
    </p:spTree>
    <p:extLst>
      <p:ext uri="{BB962C8B-B14F-4D97-AF65-F5344CB8AC3E}">
        <p14:creationId xmlns:p14="http://schemas.microsoft.com/office/powerpoint/2010/main" val="3714077341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FF0000"/>
                </a:solidFill>
              </a:rPr>
              <a:t>Meloxicam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3200" b="1" smtClean="0"/>
              <a:t>Relatively selective Cox2 inhibitors.</a:t>
            </a:r>
          </a:p>
          <a:p>
            <a:pPr eaLnBrk="1" hangingPunct="1"/>
            <a:r>
              <a:rPr lang="en-US" sz="3600" b="1" smtClean="0"/>
              <a:t>Safer than piroxicam.</a:t>
            </a:r>
          </a:p>
        </p:txBody>
      </p:sp>
    </p:spTree>
    <p:extLst>
      <p:ext uri="{BB962C8B-B14F-4D97-AF65-F5344CB8AC3E}">
        <p14:creationId xmlns:p14="http://schemas.microsoft.com/office/powerpoint/2010/main" val="19703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Elimination of drug</a:t>
            </a:r>
            <a:endParaRPr lang="en-US" dirty="0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571500" y="1143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600" dirty="0">
                <a:solidFill>
                  <a:srgbClr val="000000"/>
                </a:solidFill>
              </a:rPr>
              <a:t>Drugs &amp;/or its metabolites are irreversibly eliminated from the body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" y="2286000"/>
            <a:ext cx="769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 algn="l" defTabSz="80010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sz="2600" dirty="0">
                <a:solidFill>
                  <a:srgbClr val="FF0000"/>
                </a:solidFill>
                <a:cs typeface="Arial" pitchFamily="34" charset="0"/>
              </a:rPr>
              <a:t>Elimination of  the drug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marL="500063" lvl="1" indent="-211138" algn="l" defTabSz="800100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Unchanged (Parent form)</a:t>
            </a:r>
          </a:p>
          <a:p>
            <a:pPr marL="500063" lvl="1" indent="-211138" algn="l" defTabSz="800100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Metabolites</a:t>
            </a:r>
          </a:p>
          <a:p>
            <a:pPr marL="712788" lvl="2" indent="-211138" algn="l" defTabSz="800100">
              <a:lnSpc>
                <a:spcPct val="90000"/>
              </a:lnSpc>
              <a:spcBef>
                <a:spcPct val="35000"/>
              </a:spcBef>
              <a:buClr>
                <a:srgbClr val="339933"/>
              </a:buClr>
              <a:buFontTx/>
              <a:buChar char="•"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287338" indent="-287338" algn="l" defTabSz="80010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sz="2600" dirty="0">
                <a:solidFill>
                  <a:srgbClr val="FF0000"/>
                </a:solidFill>
                <a:cs typeface="Arial" pitchFamily="34" charset="0"/>
              </a:rPr>
              <a:t>Routes of excretion</a:t>
            </a:r>
          </a:p>
          <a:p>
            <a:pPr marL="500063" lvl="1" indent="-211138" algn="l" defTabSz="800100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Kidneys – Urine</a:t>
            </a:r>
          </a:p>
          <a:p>
            <a:pPr marL="500063" lvl="1" indent="-211138" algn="l" defTabSz="800100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GIT – Stools</a:t>
            </a:r>
          </a:p>
          <a:p>
            <a:pPr marL="500063" lvl="1" indent="-211138" algn="l" defTabSz="800100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Skin - Perspiration</a:t>
            </a:r>
          </a:p>
          <a:p>
            <a:pPr marL="500063" lvl="1" indent="-211138" algn="l" defTabSz="800100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Eyes - Tears</a:t>
            </a:r>
            <a:endParaRPr lang="en-GB" sz="28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Pharmacokinetics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b="1" smtClean="0"/>
              <a:t>Given orally ,rectally, I.M.,I.V.</a:t>
            </a:r>
          </a:p>
          <a:p>
            <a:pPr eaLnBrk="1" hangingPunct="1"/>
            <a:r>
              <a:rPr lang="en-US" sz="2800" b="1" smtClean="0"/>
              <a:t>Metabolized in liver to inactive metabolites.</a:t>
            </a:r>
          </a:p>
          <a:p>
            <a:pPr eaLnBrk="1" hangingPunct="1"/>
            <a:r>
              <a:rPr lang="en-US" sz="2800" b="1" smtClean="0"/>
              <a:t>Excreted in urine 50% and in feces 50%.</a:t>
            </a:r>
          </a:p>
          <a:p>
            <a:pPr eaLnBrk="1" hangingPunct="1"/>
            <a:r>
              <a:rPr lang="en-US" sz="2800" b="1" smtClean="0"/>
              <a:t>Half-life 20 hours.</a:t>
            </a:r>
          </a:p>
          <a:p>
            <a:pPr eaLnBrk="1" hangingPunct="1"/>
            <a:r>
              <a:rPr lang="en-US" sz="2800" b="1" smtClean="0"/>
              <a:t>Given once daily.</a:t>
            </a:r>
          </a:p>
        </p:txBody>
      </p:sp>
    </p:spTree>
    <p:extLst>
      <p:ext uri="{BB962C8B-B14F-4D97-AF65-F5344CB8AC3E}">
        <p14:creationId xmlns:p14="http://schemas.microsoft.com/office/powerpoint/2010/main" val="13828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Clinical uses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4000" b="1" smtClean="0"/>
              <a:t>Shared by selective COX-2 inhibitors</a:t>
            </a:r>
          </a:p>
        </p:txBody>
      </p:sp>
    </p:spTree>
    <p:extLst>
      <p:ext uri="{BB962C8B-B14F-4D97-AF65-F5344CB8AC3E}">
        <p14:creationId xmlns:p14="http://schemas.microsoft.com/office/powerpoint/2010/main" val="18685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Adverse effects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4000" b="1" smtClean="0"/>
              <a:t>Shared by selective COX-2 inhibitors</a:t>
            </a:r>
          </a:p>
        </p:txBody>
      </p:sp>
    </p:spTree>
    <p:extLst>
      <p:ext uri="{BB962C8B-B14F-4D97-AF65-F5344CB8AC3E}">
        <p14:creationId xmlns:p14="http://schemas.microsoft.com/office/powerpoint/2010/main" val="25167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Drug interactions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3600" smtClean="0"/>
              <a:t>Cholestyramine increases the clearance of the drug .</a:t>
            </a:r>
          </a:p>
        </p:txBody>
      </p:sp>
    </p:spTree>
    <p:extLst>
      <p:ext uri="{BB962C8B-B14F-4D97-AF65-F5344CB8AC3E}">
        <p14:creationId xmlns:p14="http://schemas.microsoft.com/office/powerpoint/2010/main" val="104460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FF0000"/>
                </a:solidFill>
              </a:rPr>
              <a:t>Nabumetone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3600" b="1" smtClean="0"/>
              <a:t>Relatively  selective COX-2 inhibitor</a:t>
            </a:r>
          </a:p>
          <a:p>
            <a:pPr eaLnBrk="1" hangingPunct="1"/>
            <a:r>
              <a:rPr lang="en-US" sz="3600" b="1" smtClean="0"/>
              <a:t>Well absorbed orally.</a:t>
            </a:r>
          </a:p>
          <a:p>
            <a:pPr eaLnBrk="1" hangingPunct="1"/>
            <a:r>
              <a:rPr lang="en-US" sz="3600" b="1" smtClean="0"/>
              <a:t>Metabolized in liver to active metabolites.</a:t>
            </a:r>
          </a:p>
          <a:p>
            <a:pPr eaLnBrk="1" hangingPunct="1"/>
            <a:r>
              <a:rPr lang="en-US" sz="3600" b="1" smtClean="0"/>
              <a:t>Half-life 26 hours.</a:t>
            </a:r>
          </a:p>
          <a:p>
            <a:pPr eaLnBrk="1" hangingPunct="1"/>
            <a:r>
              <a:rPr lang="en-US" sz="3600" b="1" smtClean="0"/>
              <a:t>Taken once daily</a:t>
            </a:r>
            <a:r>
              <a:rPr lang="en-US" sz="36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40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Clinical uses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3600" b="1" smtClean="0"/>
              <a:t>Shared by selective COX-2 inhibitors</a:t>
            </a:r>
          </a:p>
        </p:txBody>
      </p:sp>
    </p:spTree>
    <p:extLst>
      <p:ext uri="{BB962C8B-B14F-4D97-AF65-F5344CB8AC3E}">
        <p14:creationId xmlns:p14="http://schemas.microsoft.com/office/powerpoint/2010/main" val="10539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Adverse effects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3600" b="1" smtClean="0"/>
              <a:t>Shared by selective COX-2 inhibitors</a:t>
            </a:r>
          </a:p>
          <a:p>
            <a:pPr eaLnBrk="1" hangingPunct="1"/>
            <a:r>
              <a:rPr lang="en-US" sz="3600" b="1" smtClean="0"/>
              <a:t>Headache </a:t>
            </a:r>
          </a:p>
          <a:p>
            <a:pPr eaLnBrk="1" hangingPunct="1"/>
            <a:r>
              <a:rPr lang="en-US" sz="3600" b="1" smtClean="0"/>
              <a:t>Tinnitus</a:t>
            </a:r>
          </a:p>
          <a:p>
            <a:pPr eaLnBrk="1" hangingPunct="1"/>
            <a:r>
              <a:rPr lang="en-US" sz="3600" b="1" smtClean="0"/>
              <a:t>Photosensitivity</a:t>
            </a:r>
          </a:p>
        </p:txBody>
      </p:sp>
    </p:spTree>
    <p:extLst>
      <p:ext uri="{BB962C8B-B14F-4D97-AF65-F5344CB8AC3E}">
        <p14:creationId xmlns:p14="http://schemas.microsoft.com/office/powerpoint/2010/main" val="39537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Sedatives-hypnotics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2:</a:t>
            </a:r>
            <a:endParaRPr lang="en-US" dirty="0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Sedatives</a:t>
            </a:r>
            <a:r>
              <a:rPr lang="en-US" dirty="0" smtClean="0"/>
              <a:t> are medications intended to reduce anxiety and exert calming effects. They are also known as anxiolytics.</a:t>
            </a:r>
          </a:p>
          <a:p>
            <a:r>
              <a:rPr lang="en-US" b="1" i="1" dirty="0" smtClean="0"/>
              <a:t>Hypnotic drugs </a:t>
            </a:r>
            <a:r>
              <a:rPr lang="en-US" dirty="0" smtClean="0"/>
              <a:t>are medications that produces drowsiness, induce onset and maintenance of sleep.</a:t>
            </a:r>
          </a:p>
          <a:p>
            <a:r>
              <a:rPr lang="en-US" dirty="0" smtClean="0"/>
              <a:t>Sedative-hypnotics produces dose-dependent depression of central nervous system. </a:t>
            </a:r>
            <a:endParaRPr lang="en-US" dirty="0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these drugs, an increase in dose higher than that needed for hypnosis may lead to a state of general </a:t>
            </a:r>
            <a:r>
              <a:rPr lang="en-US" dirty="0" err="1" smtClean="0"/>
              <a:t>anaesthesia</a:t>
            </a:r>
            <a:r>
              <a:rPr lang="en-US" dirty="0" smtClean="0"/>
              <a:t> or still, depression of vasomotor and respiratory centers leading to coma and death.</a:t>
            </a:r>
          </a:p>
          <a:p>
            <a:r>
              <a:rPr lang="en-US" dirty="0" smtClean="0"/>
              <a:t>There is high risk for tolerance and physiological dependence with these drugs if used for a long period of time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393700" indent="-393700" algn="just">
              <a:lnSpc>
                <a:spcPct val="130000"/>
              </a:lnSpc>
              <a:spcBef>
                <a:spcPts val="0"/>
              </a:spcBef>
              <a:buFontTx/>
              <a:buChar char="•"/>
            </a:pPr>
            <a:r>
              <a:rPr kumimoji="1" lang="en-US" dirty="0"/>
              <a:t>The study of</a:t>
            </a:r>
            <a:r>
              <a:rPr kumimoji="1" lang="en-US" dirty="0">
                <a:solidFill>
                  <a:srgbClr val="FF00FF"/>
                </a:solidFill>
              </a:rPr>
              <a:t> what the drug does to the body</a:t>
            </a:r>
            <a:endParaRPr kumimoji="1" lang="en-US" sz="4000" dirty="0">
              <a:solidFill>
                <a:srgbClr val="FF00FF"/>
              </a:solidFill>
            </a:endParaRPr>
          </a:p>
          <a:p>
            <a:pPr marL="393700" indent="-393700" algn="just" eaLnBrk="0" hangingPunct="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Tx/>
              <a:buChar char="•"/>
            </a:pPr>
            <a:r>
              <a:rPr kumimoji="1" lang="en-US" dirty="0"/>
              <a:t>It is the  </a:t>
            </a:r>
            <a:r>
              <a:rPr kumimoji="1" lang="en-US" dirty="0">
                <a:solidFill>
                  <a:srgbClr val="3333FF"/>
                </a:solidFill>
              </a:rPr>
              <a:t>quantitative study  of the biological and  therapeutic effects of drugs</a:t>
            </a:r>
            <a:r>
              <a:rPr kumimoji="1" lang="en-US" dirty="0" smtClean="0">
                <a:solidFill>
                  <a:srgbClr val="3333FF"/>
                </a:solidFill>
              </a:rPr>
              <a:t>. These are:</a:t>
            </a:r>
            <a:endParaRPr kumimoji="1" lang="en-US" dirty="0">
              <a:solidFill>
                <a:srgbClr val="3333FF"/>
              </a:solidFill>
            </a:endParaRPr>
          </a:p>
          <a:p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PHARMACODYNAMICS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0501" y="2971800"/>
            <a:ext cx="85344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 algn="l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US" sz="2800" b="1" dirty="0">
                <a:solidFill>
                  <a:srgbClr val="0033CC"/>
                </a:solidFill>
                <a:cs typeface="Arial" pitchFamily="34" charset="0"/>
              </a:rPr>
              <a:t>Drug actions:</a:t>
            </a:r>
          </a:p>
          <a:p>
            <a:pPr marL="287338" indent="-287338" algn="l" defTabSz="800100">
              <a:lnSpc>
                <a:spcPct val="120000"/>
              </a:lnSpc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The cellular processes involved in the drug and cell 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interaction</a:t>
            </a:r>
            <a:endParaRPr lang="en-US" sz="2800" dirty="0">
              <a:solidFill>
                <a:srgbClr val="000000"/>
              </a:solidFill>
              <a:cs typeface="Arial" pitchFamily="34" charset="0"/>
            </a:endParaRPr>
          </a:p>
          <a:p>
            <a:pPr marL="287338" indent="-287338" algn="l" defTabSz="800100">
              <a:lnSpc>
                <a:spcPct val="120000"/>
              </a:lnSpc>
              <a:buClr>
                <a:srgbClr val="0000FF"/>
              </a:buClr>
            </a:pPr>
            <a:r>
              <a:rPr lang="en-US" sz="2800" b="1" dirty="0">
                <a:solidFill>
                  <a:srgbClr val="0033CC"/>
                </a:solidFill>
                <a:cs typeface="Arial" pitchFamily="34" charset="0"/>
              </a:rPr>
              <a:t>Drug effect</a:t>
            </a:r>
            <a:r>
              <a:rPr lang="en-US" sz="2800" dirty="0">
                <a:solidFill>
                  <a:srgbClr val="0033CC"/>
                </a:solidFill>
                <a:cs typeface="Arial" pitchFamily="34" charset="0"/>
              </a:rPr>
              <a:t>:</a:t>
            </a:r>
          </a:p>
          <a:p>
            <a:pPr marL="287338" indent="-287338" algn="l" defTabSz="800100">
              <a:lnSpc>
                <a:spcPct val="120000"/>
              </a:lnSpc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The physiologic reaction of the body to the drug</a:t>
            </a:r>
          </a:p>
        </p:txBody>
      </p:sp>
    </p:spTree>
    <p:extLst>
      <p:ext uri="{BB962C8B-B14F-4D97-AF65-F5344CB8AC3E}">
        <p14:creationId xmlns:p14="http://schemas.microsoft.com/office/powerpoint/2010/main" val="38968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sedatives-hypnotics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b="1" u="sng" dirty="0" smtClean="0"/>
              <a:t>Benzodiazipines</a:t>
            </a:r>
          </a:p>
          <a:p>
            <a:pPr marL="514350" indent="-514350">
              <a:buNone/>
            </a:pPr>
            <a:r>
              <a:rPr lang="en-US" dirty="0" smtClean="0"/>
              <a:t>    examples</a:t>
            </a:r>
          </a:p>
          <a:p>
            <a:pPr marL="514350" indent="-514350">
              <a:buNone/>
            </a:pPr>
            <a:r>
              <a:rPr lang="en-US" dirty="0" smtClean="0"/>
              <a:t> 	diazepam, </a:t>
            </a:r>
            <a:r>
              <a:rPr lang="en-US" dirty="0" err="1" smtClean="0"/>
              <a:t>chlordiazepoxide</a:t>
            </a:r>
            <a:r>
              <a:rPr lang="en-US" dirty="0" smtClean="0"/>
              <a:t>, </a:t>
            </a:r>
            <a:r>
              <a:rPr lang="en-US" dirty="0" err="1" smtClean="0"/>
              <a:t>flurazepam</a:t>
            </a:r>
            <a:r>
              <a:rPr lang="en-US" dirty="0" smtClean="0"/>
              <a:t>, </a:t>
            </a:r>
            <a:r>
              <a:rPr lang="en-US" dirty="0" err="1" smtClean="0"/>
              <a:t>desmethyldiazepam</a:t>
            </a:r>
            <a:r>
              <a:rPr lang="en-US" dirty="0" smtClean="0"/>
              <a:t>, </a:t>
            </a:r>
            <a:r>
              <a:rPr lang="en-US" dirty="0" err="1" smtClean="0"/>
              <a:t>oxazepam</a:t>
            </a:r>
            <a:r>
              <a:rPr lang="en-US" dirty="0" smtClean="0"/>
              <a:t>, lorazepam,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nitrazepam</a:t>
            </a:r>
            <a:r>
              <a:rPr lang="en-US" dirty="0" smtClean="0"/>
              <a:t>, </a:t>
            </a:r>
            <a:r>
              <a:rPr lang="en-US" dirty="0" err="1" smtClean="0"/>
              <a:t>triazolam</a:t>
            </a:r>
            <a:r>
              <a:rPr lang="en-US" dirty="0" smtClean="0"/>
              <a:t>, </a:t>
            </a:r>
            <a:r>
              <a:rPr lang="en-US" dirty="0" err="1" smtClean="0"/>
              <a:t>alprazolam</a:t>
            </a:r>
            <a:r>
              <a:rPr lang="en-US" dirty="0" smtClean="0"/>
              <a:t>, midazolam, </a:t>
            </a:r>
            <a:r>
              <a:rPr lang="en-US" dirty="0" err="1" smtClean="0"/>
              <a:t>quazepam</a:t>
            </a:r>
            <a:r>
              <a:rPr lang="en-US" dirty="0" smtClean="0"/>
              <a:t>, </a:t>
            </a:r>
            <a:r>
              <a:rPr lang="en-US" dirty="0" err="1" smtClean="0"/>
              <a:t>temazepam</a:t>
            </a:r>
            <a:r>
              <a:rPr lang="en-US" dirty="0" smtClean="0"/>
              <a:t>, </a:t>
            </a:r>
            <a:r>
              <a:rPr lang="en-US" dirty="0" err="1" smtClean="0"/>
              <a:t>estazolam</a:t>
            </a:r>
            <a:endParaRPr lang="en-US" dirty="0"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 startAt="2"/>
            </a:pPr>
            <a:r>
              <a:rPr lang="en-US" dirty="0" smtClean="0"/>
              <a:t>Barbiturates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phenobarbital</a:t>
            </a:r>
            <a:r>
              <a:rPr lang="en-US" dirty="0" smtClean="0"/>
              <a:t>, </a:t>
            </a:r>
            <a:r>
              <a:rPr lang="en-US" dirty="0" err="1" smtClean="0"/>
              <a:t>secobarbital</a:t>
            </a:r>
            <a:r>
              <a:rPr lang="en-US" dirty="0" smtClean="0"/>
              <a:t>, pentobarbital, </a:t>
            </a:r>
            <a:r>
              <a:rPr lang="en-US" dirty="0" err="1" smtClean="0"/>
              <a:t>allobarbital</a:t>
            </a:r>
            <a:r>
              <a:rPr lang="en-US" dirty="0" smtClean="0"/>
              <a:t>, </a:t>
            </a:r>
            <a:r>
              <a:rPr lang="en-US" dirty="0" err="1" smtClean="0"/>
              <a:t>aprobarbital</a:t>
            </a:r>
            <a:r>
              <a:rPr lang="en-US" dirty="0" smtClean="0"/>
              <a:t>, </a:t>
            </a:r>
            <a:r>
              <a:rPr lang="en-US" dirty="0" err="1" smtClean="0"/>
              <a:t>alphenal</a:t>
            </a:r>
            <a:r>
              <a:rPr lang="en-US" dirty="0" smtClean="0"/>
              <a:t>, barbital, </a:t>
            </a:r>
            <a:r>
              <a:rPr lang="en-US" dirty="0" err="1" smtClean="0"/>
              <a:t>brallobarbital</a:t>
            </a:r>
            <a:r>
              <a:rPr lang="en-US" dirty="0" smtClean="0"/>
              <a:t>.</a:t>
            </a:r>
          </a:p>
          <a:p>
            <a:pPr marL="514350" indent="-514350"/>
            <a:r>
              <a:rPr lang="en-US" dirty="0" err="1" smtClean="0"/>
              <a:t>Glutethimide</a:t>
            </a:r>
            <a:r>
              <a:rPr lang="en-US" dirty="0" smtClean="0"/>
              <a:t>, </a:t>
            </a:r>
            <a:r>
              <a:rPr lang="en-US" dirty="0" err="1" smtClean="0"/>
              <a:t>meprobamate</a:t>
            </a:r>
            <a:r>
              <a:rPr lang="en-US" dirty="0" smtClean="0"/>
              <a:t>, chloral hydrate are structurally different from barbiturates but works in the same way</a:t>
            </a:r>
            <a:endParaRPr lang="en-US" dirty="0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 startAt="3"/>
            </a:pPr>
            <a:r>
              <a:rPr lang="en-US" dirty="0" smtClean="0"/>
              <a:t>New hypnotics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zolpidem</a:t>
            </a:r>
            <a:r>
              <a:rPr lang="en-US" dirty="0" smtClean="0"/>
              <a:t>, </a:t>
            </a:r>
            <a:r>
              <a:rPr lang="en-US" dirty="0" err="1" smtClean="0"/>
              <a:t>zaleplon</a:t>
            </a:r>
            <a:r>
              <a:rPr lang="en-US" dirty="0" smtClean="0"/>
              <a:t> </a:t>
            </a:r>
            <a:r>
              <a:rPr lang="en-US" dirty="0" err="1" smtClean="0"/>
              <a:t>eszopiclone</a:t>
            </a:r>
            <a:r>
              <a:rPr lang="en-US" dirty="0" smtClean="0"/>
              <a:t>, </a:t>
            </a:r>
            <a:r>
              <a:rPr lang="en-US" dirty="0" err="1" smtClean="0"/>
              <a:t>ramelton</a:t>
            </a:r>
            <a:r>
              <a:rPr lang="en-US" dirty="0" smtClean="0"/>
              <a:t> a melatonin receptor </a:t>
            </a:r>
            <a:r>
              <a:rPr lang="en-US" dirty="0" err="1" smtClean="0"/>
              <a:t>agonist,hydroxyzine</a:t>
            </a:r>
            <a:r>
              <a:rPr lang="en-US" dirty="0" smtClean="0"/>
              <a:t>, </a:t>
            </a:r>
            <a:r>
              <a:rPr lang="en-US" dirty="0" err="1" smtClean="0"/>
              <a:t>meprobamate,paraldehyde</a:t>
            </a:r>
            <a:r>
              <a:rPr lang="en-US" dirty="0" smtClean="0"/>
              <a:t> and </a:t>
            </a:r>
            <a:r>
              <a:rPr lang="en-US" dirty="0" err="1" smtClean="0"/>
              <a:t>buspirone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rate of absorption after oral administration differs among these drugs and depends on </a:t>
            </a:r>
            <a:r>
              <a:rPr lang="en-US" dirty="0" err="1" smtClean="0"/>
              <a:t>lipophilicity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sedatives hypnotics cross the fetal-placenta barrier.</a:t>
            </a:r>
          </a:p>
          <a:p>
            <a:r>
              <a:rPr lang="en-US" dirty="0" smtClean="0"/>
              <a:t>The sedative-hypnotics are metabolized in the liver.</a:t>
            </a:r>
          </a:p>
          <a:p>
            <a:r>
              <a:rPr lang="en-US" dirty="0" smtClean="0"/>
              <a:t>Excretion of conjugated metabolites is through the kidneys.</a:t>
            </a:r>
            <a:endParaRPr lang="en-US" dirty="0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 of action: the sedative-hypnotics work by binding on GABA (Gamma </a:t>
            </a:r>
            <a:r>
              <a:rPr lang="en-US" dirty="0" err="1" smtClean="0"/>
              <a:t>AminoButiric</a:t>
            </a:r>
            <a:r>
              <a:rPr lang="en-US" dirty="0" smtClean="0"/>
              <a:t> Acid) receptor in the brain.</a:t>
            </a:r>
          </a:p>
          <a:p>
            <a:r>
              <a:rPr lang="en-US" dirty="0" smtClean="0"/>
              <a:t>GABA is the major inhibitory neurotransmitter in the brain. The sedatives-hypnotics do nota substitute GABA on its receptor but rather allosterically potentiates its effects</a:t>
            </a:r>
            <a:endParaRPr lang="en-US" dirty="0"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organic effects of sedatives-hypnotics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Sedation- they exert calming effect with concomitant reduction in anxiety. The anxiolytic effect is accompanied by depression of cognitive and psychomotor function.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Hypnosis- they induce and maintain sleep if high enough doses are given.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Anesthesia- high doses of some sedative-hypnotics depress CNS to the point of stage III of general anesthesia. Benzodiazipines like diazepam, lorazepam and midazolam are used intravenously in combination with other agents in anesthesia </a:t>
            </a:r>
            <a:endParaRPr lang="en-US" dirty="0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arenR" startAt="4"/>
            </a:pPr>
            <a:r>
              <a:rPr lang="en-US" dirty="0" smtClean="0"/>
              <a:t>Anticonvulsant effect-  they are capable of inhibiting development and spread of </a:t>
            </a:r>
            <a:r>
              <a:rPr lang="en-US" dirty="0" err="1" smtClean="0"/>
              <a:t>epileptiform</a:t>
            </a:r>
            <a:r>
              <a:rPr lang="en-US" dirty="0" smtClean="0"/>
              <a:t> electrical activity in the brain. </a:t>
            </a:r>
            <a:r>
              <a:rPr lang="en-US" dirty="0" err="1" smtClean="0"/>
              <a:t>Clonazepam</a:t>
            </a:r>
            <a:r>
              <a:rPr lang="en-US" dirty="0" smtClean="0"/>
              <a:t>, </a:t>
            </a:r>
            <a:r>
              <a:rPr lang="en-US" dirty="0" err="1" smtClean="0"/>
              <a:t>nitrazepam</a:t>
            </a:r>
            <a:r>
              <a:rPr lang="en-US" dirty="0" smtClean="0"/>
              <a:t>, lorazepam and diazepam are used in treatment of seizures.</a:t>
            </a:r>
          </a:p>
          <a:p>
            <a:pPr marL="514350" indent="-514350">
              <a:buAutoNum type="alphaLcParenR" startAt="4"/>
            </a:pPr>
            <a:r>
              <a:rPr lang="en-US" dirty="0" smtClean="0"/>
              <a:t>Muscle relaxation- </a:t>
            </a:r>
            <a:r>
              <a:rPr lang="en-US" dirty="0" err="1" smtClean="0"/>
              <a:t>carbamate</a:t>
            </a:r>
            <a:r>
              <a:rPr lang="en-US" dirty="0" smtClean="0"/>
              <a:t> and </a:t>
            </a:r>
            <a:r>
              <a:rPr lang="en-US" dirty="0" err="1" smtClean="0"/>
              <a:t>benzodiazipine</a:t>
            </a:r>
            <a:r>
              <a:rPr lang="en-US" dirty="0" smtClean="0"/>
              <a:t> groups inhibit polysynaptic reflexes and at higher doses can inhibit transmission at neuromuscular junction.</a:t>
            </a:r>
          </a:p>
          <a:p>
            <a:pPr marL="514350" indent="-514350">
              <a:buAutoNum type="alphaLcParenR" startAt="4"/>
            </a:pPr>
            <a:r>
              <a:rPr lang="en-US" dirty="0" smtClean="0"/>
              <a:t>Effects on respiratory and cardiovascular function- respiratory depression is dose-related. Cardiovascular depression is seen in patients with hypovolumia, heart failure and other states that affect cardiovascular function.</a:t>
            </a:r>
          </a:p>
          <a:p>
            <a:pPr marL="514350" indent="-514350">
              <a:buAutoNum type="alphaLcParenR" startAt="4"/>
            </a:pPr>
            <a:endParaRPr lang="en-US" dirty="0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Tolerance and physiological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Tolerance refers to decreased responsiveness to drug following repeated exposure. This means with continued use, dose adjustments are needed to achieve desired relief.</a:t>
            </a:r>
          </a:p>
          <a:p>
            <a:r>
              <a:rPr lang="en-US" dirty="0" smtClean="0"/>
              <a:t>Physiologic dependency describes  an altered physiologic state continuous administration of a drug to prevent withdrawal symptoms.</a:t>
            </a:r>
          </a:p>
          <a:p>
            <a:r>
              <a:rPr lang="en-US" dirty="0" smtClean="0"/>
              <a:t>The above are associated with sedatives-hypnotics and thus have increased risk for abuse. These drugs are classified as controlled drugs in </a:t>
            </a:r>
            <a:r>
              <a:rPr lang="en-US" dirty="0" err="1" smtClean="0"/>
              <a:t>kenya</a:t>
            </a:r>
            <a:endParaRPr lang="en-US" dirty="0"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 use of sedative-hypnotics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relieve 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sedation and amnesia before and during medical and surgical procedures.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treatment of epilepsy and seizure states.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a component of balanced </a:t>
            </a:r>
            <a:r>
              <a:rPr lang="en-US" dirty="0" err="1" smtClean="0"/>
              <a:t>anaesthesia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control of ethanol and other sedative-hypnotics withdrawal syndromes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muscle relaxation in specific neuromuscular disorders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diagnostic aids or for treatment in psychiatry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8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0" indent="0" algn="just" defTabSz="80010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0000FF"/>
              </a:buClr>
              <a:buNone/>
            </a:pPr>
            <a:r>
              <a:rPr lang="en-US" sz="2800" b="1" dirty="0">
                <a:solidFill>
                  <a:srgbClr val="0033CC"/>
                </a:solidFill>
                <a:cs typeface="Arial" pitchFamily="34" charset="0"/>
              </a:rPr>
              <a:t>Onset</a:t>
            </a:r>
          </a:p>
          <a:p>
            <a:pPr marL="287338" indent="-287338" algn="just" defTabSz="80010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The time it takes for the drug to elicit a </a:t>
            </a:r>
            <a:br>
              <a:rPr lang="en-US" sz="280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therapeutic response</a:t>
            </a:r>
          </a:p>
          <a:p>
            <a:pPr marL="0" indent="0" algn="just" defTabSz="80010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0000FF"/>
              </a:buClr>
              <a:buNone/>
            </a:pPr>
            <a:r>
              <a:rPr lang="en-US" sz="2800" b="1" dirty="0">
                <a:solidFill>
                  <a:srgbClr val="0033CC"/>
                </a:solidFill>
                <a:cs typeface="Arial" pitchFamily="34" charset="0"/>
              </a:rPr>
              <a:t>Peak</a:t>
            </a:r>
          </a:p>
          <a:p>
            <a:pPr marL="287338" indent="-287338" algn="just" defTabSz="80010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The time it takes for a drug to reach its maximum therapeutic response</a:t>
            </a:r>
          </a:p>
          <a:p>
            <a:pPr marL="0" indent="0" algn="just" defTabSz="80010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0000FF"/>
              </a:buClr>
              <a:buNone/>
            </a:pPr>
            <a:r>
              <a:rPr lang="en-US" sz="2800" b="1" dirty="0">
                <a:solidFill>
                  <a:srgbClr val="0033CC"/>
                </a:solidFill>
                <a:cs typeface="Arial" pitchFamily="34" charset="0"/>
              </a:rPr>
              <a:t>Duration</a:t>
            </a:r>
          </a:p>
          <a:p>
            <a:pPr marL="287338" indent="-287338" algn="just" defTabSz="80010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The time a drug concentration is sufficient to elicit therapeutic response</a:t>
            </a:r>
          </a:p>
        </p:txBody>
      </p:sp>
    </p:spTree>
    <p:extLst>
      <p:ext uri="{BB962C8B-B14F-4D97-AF65-F5344CB8AC3E}">
        <p14:creationId xmlns:p14="http://schemas.microsoft.com/office/powerpoint/2010/main" val="20726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Kirimi</a:t>
            </a:r>
            <a:r>
              <a:rPr lang="en-US" dirty="0" smtClean="0"/>
              <a:t> </a:t>
            </a:r>
            <a:r>
              <a:rPr lang="en-US" dirty="0" err="1" smtClean="0"/>
              <a:t>bs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14400"/>
          </a:xfrm>
        </p:spPr>
        <p:txBody>
          <a:bodyPr>
            <a:normAutofit/>
          </a:bodyPr>
          <a:lstStyle/>
          <a:p>
            <a:r>
              <a:rPr lang="en-US"/>
              <a:t>Histamine and Antihistamines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58825" y="5149850"/>
            <a:ext cx="7626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‘Antihistamines’ means classical H1 receptor antagonists unless otherwise specified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/>
              <a:t>Drug list items</a:t>
            </a:r>
            <a:r>
              <a:rPr lang="en-US" sz="2800"/>
              <a:t/>
            </a:r>
            <a:br>
              <a:rPr lang="en-US" sz="2800"/>
            </a:b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668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cetirizine  (Zyrtec®)</a:t>
            </a:r>
          </a:p>
          <a:p>
            <a:pPr>
              <a:lnSpc>
                <a:spcPct val="90000"/>
              </a:lnSpc>
            </a:pPr>
            <a:r>
              <a:rPr lang="en-US" sz="2800"/>
              <a:t>chlorpheniramine  (Chlor-Trimeton®)</a:t>
            </a:r>
          </a:p>
          <a:p>
            <a:pPr>
              <a:lnSpc>
                <a:spcPct val="90000"/>
              </a:lnSpc>
            </a:pPr>
            <a:r>
              <a:rPr lang="en-US" sz="2800"/>
              <a:t>diphenhydramine (Benadryl®) </a:t>
            </a:r>
          </a:p>
          <a:p>
            <a:pPr>
              <a:lnSpc>
                <a:spcPct val="90000"/>
              </a:lnSpc>
            </a:pPr>
            <a:r>
              <a:rPr lang="en-US" sz="2800"/>
              <a:t>disodium cromoglycate (cromolyn, Intal®)</a:t>
            </a:r>
            <a:r>
              <a:rPr lang="en-US" sz="2800">
                <a:solidFill>
                  <a:srgbClr val="FF0000"/>
                </a:solidFill>
              </a:rPr>
              <a:t>**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fexofenadine  (Allegra®)</a:t>
            </a:r>
          </a:p>
          <a:p>
            <a:pPr>
              <a:lnSpc>
                <a:spcPct val="90000"/>
              </a:lnSpc>
            </a:pPr>
            <a:r>
              <a:rPr lang="en-US" sz="2800"/>
              <a:t>histamine</a:t>
            </a:r>
          </a:p>
          <a:p>
            <a:pPr>
              <a:lnSpc>
                <a:spcPct val="90000"/>
              </a:lnSpc>
            </a:pPr>
            <a:r>
              <a:rPr lang="en-US" sz="2800"/>
              <a:t>hydroxyzine  (Atarax®)</a:t>
            </a:r>
          </a:p>
          <a:p>
            <a:pPr>
              <a:lnSpc>
                <a:spcPct val="90000"/>
              </a:lnSpc>
            </a:pPr>
            <a:r>
              <a:rPr lang="en-US" sz="2800"/>
              <a:t>loratadine  (Claritin®)</a:t>
            </a:r>
          </a:p>
          <a:p>
            <a:pPr>
              <a:lnSpc>
                <a:spcPct val="90000"/>
              </a:lnSpc>
            </a:pPr>
            <a:r>
              <a:rPr lang="en-US" sz="2800"/>
              <a:t>promethazine  (Phenergan®)</a:t>
            </a:r>
          </a:p>
          <a:p>
            <a:pPr>
              <a:lnSpc>
                <a:spcPct val="90000"/>
              </a:lnSpc>
            </a:pPr>
            <a:r>
              <a:rPr lang="en-US" sz="2800"/>
              <a:t>scopolamine  (Transderm Scop®)</a:t>
            </a:r>
            <a:r>
              <a:rPr lang="en-US" sz="2800">
                <a:solidFill>
                  <a:srgbClr val="FF0000"/>
                </a:solidFill>
              </a:rPr>
              <a:t>**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tripelennamine  (PBZ)</a:t>
            </a:r>
          </a:p>
        </p:txBody>
      </p:sp>
    </p:spTree>
    <p:extLst>
      <p:ext uri="{BB962C8B-B14F-4D97-AF65-F5344CB8AC3E}">
        <p14:creationId xmlns:p14="http://schemas.microsoft.com/office/powerpoint/2010/main" val="3317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/>
              <a:t>Histamine (tissue amine, also ‘enteramine’): another potent biogenic amine</a:t>
            </a:r>
            <a:br>
              <a:rPr lang="en-US" sz="3200"/>
            </a:br>
            <a:r>
              <a:rPr lang="en-US" sz="3200"/>
              <a:t>(normally acts locally, an ‘autacoid’)</a:t>
            </a:r>
            <a:endParaRPr lang="en-US" sz="36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US" sz="2800"/>
              <a:t>Synthesized by decarboxylation from an amino acid precursor, histidine</a:t>
            </a:r>
          </a:p>
          <a:p>
            <a:r>
              <a:rPr lang="en-US" sz="2800"/>
              <a:t>Stored in granules in certain cells (mast cells, basophils, enterocytes)</a:t>
            </a:r>
          </a:p>
          <a:p>
            <a:r>
              <a:rPr lang="en-US" sz="2800"/>
              <a:t>Released in response to certain stimuli (Ca dependent exocytosis)</a:t>
            </a:r>
          </a:p>
          <a:p>
            <a:r>
              <a:rPr lang="en-US" sz="2800"/>
              <a:t>Eliminated by oxidative deamination and/or transmethylation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130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65125" y="152400"/>
            <a:ext cx="8550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Synthesis and metabolism of histamine</a:t>
            </a: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7924800" cy="6129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2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3200"/>
              <a:t>Histamine receptors</a:t>
            </a: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95400"/>
            <a:ext cx="7848600" cy="4495800"/>
          </a:xfrm>
        </p:spPr>
        <p:txBody>
          <a:bodyPr/>
          <a:lstStyle/>
          <a:p>
            <a:r>
              <a:rPr lang="en-US" sz="2800"/>
              <a:t>H1 - smooth muscle, exocrine glands, vascular endothelium, brain; coupled to phospholipase C, leading to  IP3 and diacylglycerol (DAG)</a:t>
            </a:r>
          </a:p>
          <a:p>
            <a:endParaRPr lang="en-US" sz="2800"/>
          </a:p>
          <a:p>
            <a:r>
              <a:rPr lang="en-US" sz="2800"/>
              <a:t>H2 - parietal cells, heart, vascular smooth muscle, mast cells, brain; coupled to cAMP production</a:t>
            </a:r>
          </a:p>
          <a:p>
            <a:endParaRPr lang="en-US" sz="2800"/>
          </a:p>
          <a:p>
            <a:r>
              <a:rPr lang="en-US" sz="2800"/>
              <a:t>H3 - presynaptic, brain, myenteric plexus</a:t>
            </a:r>
            <a:br>
              <a:rPr lang="en-US" sz="2800"/>
            </a:br>
            <a:r>
              <a:rPr lang="en-US" sz="2800"/>
              <a:t>	(no therapeutic applications, yet)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/>
          <a:lstStyle/>
          <a:p>
            <a:r>
              <a:rPr lang="en-US" sz="3200"/>
              <a:t>Histamine in the skin: </a:t>
            </a:r>
            <a:br>
              <a:rPr lang="en-US" sz="3200"/>
            </a:br>
            <a:r>
              <a:rPr lang="en-US" sz="3200"/>
              <a:t>the Triple Response of Lewis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Red spot</a:t>
            </a:r>
          </a:p>
          <a:p>
            <a:endParaRPr lang="en-US"/>
          </a:p>
          <a:p>
            <a:r>
              <a:rPr lang="en-US"/>
              <a:t>Flare</a:t>
            </a:r>
          </a:p>
          <a:p>
            <a:endParaRPr lang="en-US"/>
          </a:p>
          <a:p>
            <a:r>
              <a:rPr lang="en-US"/>
              <a:t>Wheal</a:t>
            </a:r>
          </a:p>
          <a:p>
            <a:endParaRPr lang="en-US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76400"/>
            <a:ext cx="54102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96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3600"/>
              <a:t>Effects of histamine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sz="2800"/>
              <a:t>Decreased peripheral vascular resistance (mediated by H1 and H2) ( flushing, headache!)</a:t>
            </a:r>
          </a:p>
          <a:p>
            <a:r>
              <a:rPr lang="en-US" sz="2800"/>
              <a:t>Increased vascular permeability, especially postcapillaries, local edema (H1)</a:t>
            </a:r>
          </a:p>
          <a:p>
            <a:r>
              <a:rPr lang="en-US" sz="2800"/>
              <a:t>Stimulation of nerve endings (pain!)</a:t>
            </a:r>
          </a:p>
          <a:p>
            <a:endParaRPr lang="en-US" sz="280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3600"/>
              <a:t>Effects of histamine</a:t>
            </a: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Decreased peripheral vascular resistance (mediated by H1 and H2) ( flushing, headache!)</a:t>
            </a:r>
          </a:p>
          <a:p>
            <a:pPr>
              <a:lnSpc>
                <a:spcPct val="90000"/>
              </a:lnSpc>
            </a:pPr>
            <a:r>
              <a:rPr lang="en-US" sz="2800"/>
              <a:t>Increased vascular permeability, especially postcapillaries, local edema (H1)</a:t>
            </a:r>
          </a:p>
          <a:p>
            <a:pPr>
              <a:lnSpc>
                <a:spcPct val="90000"/>
              </a:lnSpc>
            </a:pPr>
            <a:r>
              <a:rPr lang="en-US" sz="2800"/>
              <a:t>Stimulation of nerve endings (pain!)</a:t>
            </a:r>
          </a:p>
          <a:p>
            <a:pPr>
              <a:lnSpc>
                <a:spcPct val="90000"/>
              </a:lnSpc>
            </a:pPr>
            <a:r>
              <a:rPr lang="en-US" sz="2800"/>
              <a:t>Tachycardia, direct (H2) and reflex</a:t>
            </a:r>
          </a:p>
          <a:p>
            <a:pPr>
              <a:lnSpc>
                <a:spcPct val="90000"/>
              </a:lnSpc>
            </a:pPr>
            <a:r>
              <a:rPr lang="en-US" sz="2800"/>
              <a:t>Increased gastric acid secretion (H2) and GI motility (H1)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sz="3200"/>
              <a:t>Histamine release: Promoted by many compounds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143000"/>
            <a:ext cx="8305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Therapeutic:</a:t>
            </a:r>
            <a:br>
              <a:rPr lang="en-US" sz="2800"/>
            </a:br>
            <a:r>
              <a:rPr lang="en-US" sz="2800"/>
              <a:t>	morphine, d-tubocurarine, aminoglycosides (remember “Red neck syndrome” ??)</a:t>
            </a:r>
            <a:br>
              <a:rPr lang="en-US" sz="2800"/>
            </a:b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Experimental:</a:t>
            </a:r>
            <a:br>
              <a:rPr lang="en-US" sz="2800"/>
            </a:br>
            <a:r>
              <a:rPr lang="en-US" sz="2800"/>
              <a:t>	compound 48/80 (was tested as antihypertensive)</a:t>
            </a:r>
            <a:br>
              <a:rPr lang="en-US" sz="2800"/>
            </a:b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Unknown:</a:t>
            </a:r>
            <a:br>
              <a:rPr lang="en-US" sz="2800"/>
            </a:br>
            <a:r>
              <a:rPr lang="en-US" sz="2800"/>
              <a:t>	cause of hives is rarely determined</a:t>
            </a:r>
            <a:br>
              <a:rPr lang="en-US" sz="2800"/>
            </a:b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Antigen-antibody reactions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600"/>
              <a:t>Anaphylaxis</a:t>
            </a: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r>
              <a:rPr lang="en-US" sz="2800"/>
              <a:t>Type I allergic response</a:t>
            </a:r>
            <a:br>
              <a:rPr lang="en-US" sz="2800"/>
            </a:br>
            <a:r>
              <a:rPr lang="en-US" sz="2800"/>
              <a:t>	(immediate hypersensitivity reaction)</a:t>
            </a:r>
          </a:p>
          <a:p>
            <a:r>
              <a:rPr lang="en-US" sz="2800"/>
              <a:t>Mediated by IgE antibodies</a:t>
            </a:r>
          </a:p>
          <a:p>
            <a:r>
              <a:rPr lang="en-US" sz="2800"/>
              <a:t>IgE binds to receptors on mast cells and basophils</a:t>
            </a:r>
          </a:p>
          <a:p>
            <a:r>
              <a:rPr lang="en-US" sz="2800"/>
              <a:t>Fab portion of antibody binds antigen and causes (moderate to massive) release of:</a:t>
            </a:r>
            <a:r>
              <a:rPr lang="en-US"/>
              <a:t/>
            </a:r>
            <a:br>
              <a:rPr lang="en-US"/>
            </a:br>
            <a:r>
              <a:rPr lang="en-US"/>
              <a:t>	histamine</a:t>
            </a:r>
            <a:br>
              <a:rPr lang="en-US"/>
            </a:br>
            <a:r>
              <a:rPr lang="en-US"/>
              <a:t>	leukotrienes</a:t>
            </a:r>
            <a:br>
              <a:rPr lang="en-US"/>
            </a:br>
            <a:r>
              <a:rPr lang="en-US"/>
              <a:t>	prostaglandins</a:t>
            </a:r>
            <a:br>
              <a:rPr lang="en-US"/>
            </a:br>
            <a:r>
              <a:rPr lang="en-US"/>
              <a:t>	etc., etc.	</a:t>
            </a:r>
          </a:p>
        </p:txBody>
      </p:sp>
    </p:spTree>
    <p:extLst>
      <p:ext uri="{BB962C8B-B14F-4D97-AF65-F5344CB8AC3E}">
        <p14:creationId xmlns:p14="http://schemas.microsoft.com/office/powerpoint/2010/main" val="20795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/>
              <a:t>Effects of combining drugs</a:t>
            </a:r>
            <a:endParaRPr lang="en-US" sz="3200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838200"/>
            <a:ext cx="82296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ts val="0"/>
              </a:spcBef>
            </a:pPr>
            <a:r>
              <a:rPr lang="en-US" sz="2800" dirty="0" smtClean="0">
                <a:solidFill>
                  <a:srgbClr val="0033CC"/>
                </a:solidFill>
              </a:rPr>
              <a:t>Addition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/>
              <a:t>			</a:t>
            </a:r>
            <a:r>
              <a:rPr lang="en-US" sz="2800" b="1" dirty="0" smtClean="0"/>
              <a:t>1 + 1 = 2</a:t>
            </a:r>
            <a:endParaRPr lang="en-US" sz="2800" dirty="0" smtClean="0"/>
          </a:p>
          <a:p>
            <a:pPr lvl="1" algn="just" eaLnBrk="1" hangingPunct="1">
              <a:spcBef>
                <a:spcPts val="0"/>
              </a:spcBef>
            </a:pPr>
            <a:r>
              <a:rPr lang="en-US" dirty="0" smtClean="0"/>
              <a:t>Response elicited by combined drugs is equal to the combined response of the individual drugs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sz="2800" dirty="0" smtClean="0">
                <a:solidFill>
                  <a:srgbClr val="0033CC"/>
                </a:solidFill>
              </a:rPr>
              <a:t>Synergism	</a:t>
            </a:r>
            <a:r>
              <a:rPr lang="en-US" sz="2800" dirty="0" smtClean="0"/>
              <a:t>			 </a:t>
            </a:r>
            <a:r>
              <a:rPr lang="en-US" sz="2800" b="1" dirty="0" smtClean="0"/>
              <a:t>1 + 1 = 3</a:t>
            </a:r>
          </a:p>
          <a:p>
            <a:pPr lvl="1" algn="just" eaLnBrk="1" hangingPunct="1">
              <a:spcBef>
                <a:spcPts val="0"/>
              </a:spcBef>
            </a:pPr>
            <a:r>
              <a:rPr lang="en-US" altLang="en-US" dirty="0" smtClean="0"/>
              <a:t>Two drugs with the same effect are given together and produce a response greater than the sum of their individual responses</a:t>
            </a:r>
          </a:p>
          <a:p>
            <a:pPr lvl="1" algn="just" eaLnBrk="1" hangingPunct="1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194" y="3840707"/>
            <a:ext cx="822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2800" dirty="0" smtClean="0">
                <a:solidFill>
                  <a:srgbClr val="0033CC"/>
                </a:solidFill>
              </a:rPr>
              <a:t>Potentiation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/>
              <a:t>		</a:t>
            </a:r>
            <a:r>
              <a:rPr lang="en-US" sz="2800" b="1" dirty="0" smtClean="0"/>
              <a:t>0 + 1 = 2</a:t>
            </a:r>
            <a:endParaRPr lang="en-US" sz="2800" dirty="0" smtClean="0"/>
          </a:p>
          <a:p>
            <a:pPr lvl="1" algn="just">
              <a:spcBef>
                <a:spcPts val="0"/>
              </a:spcBef>
            </a:pPr>
            <a:r>
              <a:rPr lang="en-US" dirty="0" smtClean="0"/>
              <a:t>A drug which has no effect enhances the effect of a second drug</a:t>
            </a:r>
          </a:p>
          <a:p>
            <a:pPr algn="just">
              <a:spcBef>
                <a:spcPts val="0"/>
              </a:spcBef>
            </a:pPr>
            <a:r>
              <a:rPr lang="en-US" sz="2800" dirty="0" smtClean="0">
                <a:solidFill>
                  <a:srgbClr val="0033CC"/>
                </a:solidFill>
              </a:rPr>
              <a:t>Antagonism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/>
              <a:t>		</a:t>
            </a:r>
            <a:r>
              <a:rPr lang="en-US" sz="2800" b="1" dirty="0" smtClean="0"/>
              <a:t>1 + 1 = 0</a:t>
            </a:r>
            <a:endParaRPr lang="en-US" sz="2800" dirty="0" smtClean="0"/>
          </a:p>
          <a:p>
            <a:pPr lvl="1" algn="just">
              <a:spcBef>
                <a:spcPts val="0"/>
              </a:spcBef>
            </a:pPr>
            <a:r>
              <a:rPr lang="en-US" dirty="0" smtClean="0"/>
              <a:t>Drug inhibits the effect of another drug.  Usually, the antagonist has no inherent activity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453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2800"/>
              <a:t>Common causes of anaphylactic and</a:t>
            </a:r>
            <a:br>
              <a:rPr lang="en-US" sz="2800"/>
            </a:br>
            <a:r>
              <a:rPr lang="en-US" sz="2800"/>
              <a:t> anaphylactoid reactions</a:t>
            </a: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4191000" cy="4114800"/>
          </a:xfrm>
        </p:spPr>
        <p:txBody>
          <a:bodyPr>
            <a:normAutofit lnSpcReduction="10000"/>
          </a:bodyPr>
          <a:lstStyle/>
          <a:p>
            <a:r>
              <a:rPr lang="en-US" b="1"/>
              <a:t>IgE-mediated</a:t>
            </a:r>
            <a:br>
              <a:rPr lang="en-US" b="1"/>
            </a:br>
            <a:r>
              <a:rPr lang="en-US" b="1"/>
              <a:t>Anaphylaxis</a:t>
            </a:r>
            <a:endParaRPr lang="en-US"/>
          </a:p>
          <a:p>
            <a:endParaRPr lang="en-US"/>
          </a:p>
          <a:p>
            <a:r>
              <a:rPr lang="en-US" sz="2400"/>
              <a:t>Peanuts, seafood, eggs, milk, grains</a:t>
            </a:r>
          </a:p>
          <a:p>
            <a:r>
              <a:rPr lang="en-US" sz="2400"/>
              <a:t>Venoms</a:t>
            </a:r>
          </a:p>
          <a:p>
            <a:r>
              <a:rPr lang="en-US" sz="2400"/>
              <a:t>Foreign proteins</a:t>
            </a:r>
          </a:p>
          <a:p>
            <a:r>
              <a:rPr lang="en-US" sz="2400"/>
              <a:t>Some exercise-induced bronchospasm</a:t>
            </a:r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1447800"/>
            <a:ext cx="3810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/>
              <a:t>Non-IgE-mediated</a:t>
            </a:r>
            <a:br>
              <a:rPr lang="en-US" b="1"/>
            </a:br>
            <a:r>
              <a:rPr lang="en-US" b="1"/>
              <a:t>Anaphylactoid</a:t>
            </a: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NMJ blockers, opioids, plasma expanders</a:t>
            </a:r>
          </a:p>
          <a:p>
            <a:pPr>
              <a:lnSpc>
                <a:spcPct val="90000"/>
              </a:lnSpc>
            </a:pPr>
            <a:r>
              <a:rPr lang="en-US" sz="2000"/>
              <a:t>Aminoglycosides</a:t>
            </a:r>
          </a:p>
          <a:p>
            <a:pPr>
              <a:lnSpc>
                <a:spcPct val="90000"/>
              </a:lnSpc>
            </a:pPr>
            <a:r>
              <a:rPr lang="en-US" sz="2400"/>
              <a:t>Protamine</a:t>
            </a:r>
          </a:p>
          <a:p>
            <a:pPr>
              <a:lnSpc>
                <a:spcPct val="90000"/>
              </a:lnSpc>
            </a:pPr>
            <a:r>
              <a:rPr lang="en-US" sz="2400"/>
              <a:t>Radiocontrast media</a:t>
            </a:r>
          </a:p>
          <a:p>
            <a:pPr>
              <a:lnSpc>
                <a:spcPct val="90000"/>
              </a:lnSpc>
            </a:pPr>
            <a:r>
              <a:rPr lang="en-US" sz="2400"/>
              <a:t>Urticaria of cold, heat, sun</a:t>
            </a:r>
          </a:p>
          <a:p>
            <a:pPr>
              <a:lnSpc>
                <a:spcPct val="90000"/>
              </a:lnSpc>
            </a:pPr>
            <a:r>
              <a:rPr lang="en-US" sz="2400"/>
              <a:t>Some exercised-induced bronchospasm</a:t>
            </a:r>
          </a:p>
        </p:txBody>
      </p:sp>
    </p:spTree>
    <p:extLst>
      <p:ext uri="{BB962C8B-B14F-4D97-AF65-F5344CB8AC3E}">
        <p14:creationId xmlns:p14="http://schemas.microsoft.com/office/powerpoint/2010/main" val="18434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200"/>
              <a:t>Anaphylaxis: Effects and Treatment</a:t>
            </a:r>
            <a:br>
              <a:rPr lang="en-US" sz="3200"/>
            </a:br>
            <a:r>
              <a:rPr lang="en-US" sz="2000"/>
              <a:t>(may involve release of mediators in addition to histamine)</a:t>
            </a:r>
            <a:endParaRPr lang="en-US" sz="36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86868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Decreased blood pressure</a:t>
            </a:r>
          </a:p>
          <a:p>
            <a:pPr>
              <a:lnSpc>
                <a:spcPct val="90000"/>
              </a:lnSpc>
            </a:pPr>
            <a:r>
              <a:rPr lang="en-US" sz="2800"/>
              <a:t>Decreased cardiac output</a:t>
            </a:r>
          </a:p>
          <a:p>
            <a:pPr>
              <a:lnSpc>
                <a:spcPct val="90000"/>
              </a:lnSpc>
            </a:pPr>
            <a:r>
              <a:rPr lang="en-US" sz="2800"/>
              <a:t>Bronchoconstriction and increased pulmonary secretions</a:t>
            </a:r>
          </a:p>
          <a:p>
            <a:pPr>
              <a:lnSpc>
                <a:spcPct val="90000"/>
              </a:lnSpc>
            </a:pPr>
            <a:r>
              <a:rPr lang="en-US" sz="2800"/>
              <a:t>Pruritis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endParaRPr lang="en-US" sz="1800"/>
          </a:p>
          <a:p>
            <a:pPr>
              <a:lnSpc>
                <a:spcPct val="90000"/>
              </a:lnSpc>
            </a:pPr>
            <a:r>
              <a:rPr lang="en-US" sz="2800"/>
              <a:t>Treatment: Epinephrine - not initially antihistamines</a:t>
            </a:r>
            <a:br>
              <a:rPr lang="en-US" sz="2800"/>
            </a:br>
            <a:r>
              <a:rPr lang="en-US" sz="2800"/>
              <a:t>(epinephrine is a </a:t>
            </a:r>
            <a:r>
              <a:rPr lang="en-US" sz="2800" u="sng"/>
              <a:t>physiological</a:t>
            </a:r>
            <a:r>
              <a:rPr lang="en-US" sz="2800"/>
              <a:t> antagonist of histamine, not a pharmacological antagonist)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400"/>
              <a:t>(alpha-1 vasoconstriction, beta-1 increased HR,</a:t>
            </a:r>
            <a:br>
              <a:rPr lang="en-US" sz="2400"/>
            </a:br>
            <a:r>
              <a:rPr lang="en-US" sz="2400"/>
              <a:t> beta-2 bronchodilation)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568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3200"/>
              <a:t>Three mechanistically different approaches to minimize histamine reactions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/>
              <a:t>Physiological antagonism (e.g., epinephrine)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Inhibit the release of histamine (e.g., cromolyn)</a:t>
            </a:r>
            <a:br>
              <a:rPr lang="en-US" sz="2800"/>
            </a:br>
            <a:endParaRPr lang="en-US" sz="2800"/>
          </a:p>
          <a:p>
            <a:r>
              <a:rPr lang="en-US" sz="2800"/>
              <a:t>Pharmacological antagonism (antihistamines)</a:t>
            </a:r>
            <a:br>
              <a:rPr lang="en-US" sz="280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962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838200"/>
          </a:xfrm>
        </p:spPr>
        <p:txBody>
          <a:bodyPr/>
          <a:lstStyle/>
          <a:p>
            <a:r>
              <a:rPr lang="en-US" sz="3200"/>
              <a:t> disodium cromoglycate (cromolyn, Intal®)</a:t>
            </a:r>
            <a:endParaRPr lang="en-US" sz="36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800"/>
              <a:t>Decreases histamine release from mast cells</a:t>
            </a:r>
            <a:br>
              <a:rPr lang="en-US" sz="2800"/>
            </a:br>
            <a:r>
              <a:rPr lang="en-US" sz="2800"/>
              <a:t>(and decreases release of SRS-A)</a:t>
            </a:r>
            <a:br>
              <a:rPr lang="en-US" sz="2800"/>
            </a:br>
            <a:endParaRPr lang="en-US" sz="2800"/>
          </a:p>
          <a:p>
            <a:r>
              <a:rPr lang="en-US" sz="2800"/>
              <a:t>Administration: inhalation of nebulized solution</a:t>
            </a:r>
            <a:br>
              <a:rPr lang="en-US" sz="2800"/>
            </a:br>
            <a:r>
              <a:rPr lang="en-US" sz="2800"/>
              <a:t>(formerly powder, irritating)</a:t>
            </a:r>
          </a:p>
          <a:p>
            <a:endParaRPr lang="en-US" sz="2800"/>
          </a:p>
          <a:p>
            <a:r>
              <a:rPr lang="en-US" sz="2800"/>
              <a:t>May be useful in prophylaxis of histamine release, but does not antagonize the effects of histamine</a:t>
            </a:r>
            <a:br>
              <a:rPr lang="en-US" sz="2800"/>
            </a:br>
            <a:endParaRPr lang="en-US" sz="2800"/>
          </a:p>
          <a:p>
            <a:r>
              <a:rPr lang="en-US" sz="2800"/>
              <a:t>Similar mechanism and effects by nedocromil (Tilade®)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590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Cromolyn (Intal®)</a:t>
            </a:r>
            <a:br>
              <a:rPr lang="en-US" sz="3600"/>
            </a:br>
            <a:endParaRPr lang="en-US" sz="36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/>
              <a:t>Indications: </a:t>
            </a:r>
          </a:p>
          <a:p>
            <a:pPr lvl="1"/>
            <a:r>
              <a:rPr lang="en-US" sz="2400"/>
              <a:t>Adjunct in treatment of severe perennial asthma</a:t>
            </a:r>
          </a:p>
          <a:p>
            <a:pPr lvl="1"/>
            <a:r>
              <a:rPr lang="en-US" sz="2400"/>
              <a:t>Prevention and treatment of allergic rhinitis</a:t>
            </a:r>
          </a:p>
          <a:p>
            <a:pPr lvl="1"/>
            <a:r>
              <a:rPr lang="en-US" sz="2400"/>
              <a:t>Prevention of exercise induced bronchospasm</a:t>
            </a:r>
          </a:p>
          <a:p>
            <a:pPr lvl="1"/>
            <a:r>
              <a:rPr lang="en-US" sz="2400"/>
              <a:t>Systemic mastocytosis (mast cell ‘dumping’)</a:t>
            </a:r>
          </a:p>
          <a:p>
            <a:pPr lvl="1"/>
            <a:r>
              <a:rPr lang="en-US" sz="2400"/>
              <a:t>Allergic ocular disorders</a:t>
            </a:r>
          </a:p>
          <a:p>
            <a:pPr lvl="1"/>
            <a:endParaRPr lang="en-US" sz="2400"/>
          </a:p>
          <a:p>
            <a:r>
              <a:rPr lang="en-US" sz="2800"/>
              <a:t>Contraindications</a:t>
            </a:r>
          </a:p>
          <a:p>
            <a:pPr lvl="1"/>
            <a:r>
              <a:rPr lang="en-US" sz="2400"/>
              <a:t>Acute asthma</a:t>
            </a:r>
          </a:p>
          <a:p>
            <a:pPr lvl="1"/>
            <a:r>
              <a:rPr lang="en-US" sz="2400"/>
              <a:t>Bronchospasm</a:t>
            </a:r>
          </a:p>
        </p:txBody>
      </p:sp>
    </p:spTree>
    <p:extLst>
      <p:ext uri="{BB962C8B-B14F-4D97-AF65-F5344CB8AC3E}">
        <p14:creationId xmlns:p14="http://schemas.microsoft.com/office/powerpoint/2010/main" val="4654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Cromolyn: Adverse reactions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/>
              <a:t>Cough</a:t>
            </a:r>
          </a:p>
          <a:p>
            <a:r>
              <a:rPr lang="en-US" sz="2800"/>
              <a:t>Wheezing</a:t>
            </a:r>
          </a:p>
          <a:p>
            <a:r>
              <a:rPr lang="en-US" sz="2800"/>
              <a:t>Headache</a:t>
            </a:r>
          </a:p>
          <a:p>
            <a:r>
              <a:rPr lang="en-US" sz="2800"/>
              <a:t>Rash</a:t>
            </a:r>
          </a:p>
          <a:p>
            <a:r>
              <a:rPr lang="en-US" sz="2800"/>
              <a:t>Nausea</a:t>
            </a:r>
          </a:p>
          <a:p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H1 antihistamines: diverse pharmacological properties</a:t>
            </a: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/>
              <a:t>Antagonize H1 receptors (±)</a:t>
            </a:r>
            <a:br>
              <a:rPr lang="en-US" sz="2800"/>
            </a:br>
            <a:endParaRPr lang="en-US" sz="2800"/>
          </a:p>
          <a:p>
            <a:r>
              <a:rPr lang="en-US" sz="2800"/>
              <a:t>Prophylaxis of motion sickness &amp; vomiting</a:t>
            </a:r>
            <a:br>
              <a:rPr lang="en-US" sz="2800"/>
            </a:br>
            <a:endParaRPr lang="en-US" sz="2800"/>
          </a:p>
          <a:p>
            <a:r>
              <a:rPr lang="en-US" sz="2800"/>
              <a:t>Inhibition of allergic rhinitis</a:t>
            </a:r>
            <a:br>
              <a:rPr lang="en-US" sz="2800"/>
            </a:br>
            <a:endParaRPr lang="en-US" sz="2800"/>
          </a:p>
          <a:p>
            <a:r>
              <a:rPr lang="en-US" sz="2800"/>
              <a:t>Useful symptomatic relief</a:t>
            </a:r>
            <a:br>
              <a:rPr lang="en-US" sz="2800"/>
            </a:br>
            <a:r>
              <a:rPr lang="en-US" sz="2800"/>
              <a:t>	pollinosis, conjunctivitis, urticaria (but do not 	use topically !)</a:t>
            </a:r>
          </a:p>
        </p:txBody>
      </p:sp>
    </p:spTree>
    <p:extLst>
      <p:ext uri="{BB962C8B-B14F-4D97-AF65-F5344CB8AC3E}">
        <p14:creationId xmlns:p14="http://schemas.microsoft.com/office/powerpoint/2010/main" val="21588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General properties of </a:t>
            </a:r>
            <a:r>
              <a:rPr lang="en-US" sz="3600" i="1">
                <a:solidFill>
                  <a:srgbClr val="FFFFFF"/>
                </a:solidFill>
              </a:rPr>
              <a:t>first generation</a:t>
            </a:r>
            <a:r>
              <a:rPr lang="en-US" sz="3600"/>
              <a:t/>
            </a:r>
            <a:br>
              <a:rPr lang="en-US" sz="3600"/>
            </a:br>
            <a:r>
              <a:rPr lang="en-US" sz="3600"/>
              <a:t>H1 antihistamines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5029200"/>
          </a:xfrm>
        </p:spPr>
        <p:txBody>
          <a:bodyPr>
            <a:normAutofit/>
          </a:bodyPr>
          <a:lstStyle/>
          <a:p>
            <a:r>
              <a:rPr lang="en-US" sz="2800"/>
              <a:t>Lipid soluble - CNS penetration and effects</a:t>
            </a:r>
          </a:p>
          <a:p>
            <a:r>
              <a:rPr lang="en-US" sz="2800"/>
              <a:t>Well absorbed</a:t>
            </a:r>
          </a:p>
          <a:p>
            <a:r>
              <a:rPr lang="en-US" sz="2800"/>
              <a:t>Metabolized in the liver</a:t>
            </a:r>
          </a:p>
          <a:p>
            <a:r>
              <a:rPr lang="en-US" sz="2800"/>
              <a:t>Half life about 5-6 hours</a:t>
            </a:r>
          </a:p>
          <a:p>
            <a:r>
              <a:rPr lang="en-US" sz="2800"/>
              <a:t>Adverse reactions</a:t>
            </a:r>
            <a:br>
              <a:rPr lang="en-US" sz="2800"/>
            </a:br>
            <a:r>
              <a:rPr lang="en-US" sz="2800"/>
              <a:t>	SEDATION, DROWSINESS</a:t>
            </a:r>
            <a:br>
              <a:rPr lang="en-US" sz="2800"/>
            </a:br>
            <a:r>
              <a:rPr lang="en-US" sz="2800"/>
              <a:t>	headache, nausea &amp; vomiting</a:t>
            </a:r>
            <a:br>
              <a:rPr lang="en-US" sz="2800"/>
            </a:br>
            <a:r>
              <a:rPr lang="en-US" sz="2800"/>
              <a:t>	cough</a:t>
            </a:r>
            <a:br>
              <a:rPr lang="en-US" sz="2800"/>
            </a:br>
            <a:r>
              <a:rPr lang="en-US" sz="2800"/>
              <a:t>	constipation, diarrhea</a:t>
            </a:r>
            <a:br>
              <a:rPr lang="en-US" sz="2800"/>
            </a:br>
            <a:r>
              <a:rPr lang="en-US" sz="2800"/>
              <a:t>	dry mouth, blurred vision, urinary retention</a:t>
            </a:r>
          </a:p>
        </p:txBody>
      </p:sp>
    </p:spTree>
    <p:extLst>
      <p:ext uri="{BB962C8B-B14F-4D97-AF65-F5344CB8AC3E}">
        <p14:creationId xmlns:p14="http://schemas.microsoft.com/office/powerpoint/2010/main" val="24569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/>
              <a:t>H1 antihistamines: overdosage</a:t>
            </a: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sz="2800"/>
              <a:t>Fever</a:t>
            </a:r>
          </a:p>
          <a:p>
            <a:endParaRPr lang="en-US" sz="2800"/>
          </a:p>
          <a:p>
            <a:r>
              <a:rPr lang="en-US" sz="2800"/>
              <a:t>Excitement</a:t>
            </a:r>
          </a:p>
          <a:p>
            <a:endParaRPr lang="en-US" sz="2800"/>
          </a:p>
          <a:p>
            <a:r>
              <a:rPr lang="en-US" sz="2800"/>
              <a:t>Pupillary dilatation</a:t>
            </a:r>
          </a:p>
          <a:p>
            <a:endParaRPr lang="en-US" sz="2800"/>
          </a:p>
          <a:p>
            <a:r>
              <a:rPr lang="en-US" sz="2800"/>
              <a:t>Hallucinations</a:t>
            </a:r>
          </a:p>
          <a:p>
            <a:endParaRPr lang="en-US" sz="2800"/>
          </a:p>
          <a:p>
            <a:r>
              <a:rPr lang="en-US" sz="2800"/>
              <a:t>Convulsions</a:t>
            </a:r>
          </a:p>
        </p:txBody>
      </p:sp>
    </p:spTree>
    <p:extLst>
      <p:ext uri="{BB962C8B-B14F-4D97-AF65-F5344CB8AC3E}">
        <p14:creationId xmlns:p14="http://schemas.microsoft.com/office/powerpoint/2010/main" val="21150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/>
              <a:t>H1 antihistamines: overdosage</a:t>
            </a: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sz="2800"/>
              <a:t>Fever</a:t>
            </a:r>
          </a:p>
          <a:p>
            <a:endParaRPr lang="en-US" sz="2800"/>
          </a:p>
          <a:p>
            <a:r>
              <a:rPr lang="en-US" sz="2800"/>
              <a:t>Excitement</a:t>
            </a:r>
          </a:p>
          <a:p>
            <a:endParaRPr lang="en-US" sz="2800"/>
          </a:p>
          <a:p>
            <a:r>
              <a:rPr lang="en-US" sz="2800"/>
              <a:t>Pupillary dilatation</a:t>
            </a:r>
          </a:p>
          <a:p>
            <a:endParaRPr lang="en-US" sz="2800"/>
          </a:p>
          <a:p>
            <a:r>
              <a:rPr lang="en-US" sz="2800"/>
              <a:t>Hallucinations</a:t>
            </a:r>
          </a:p>
          <a:p>
            <a:endParaRPr lang="en-US" sz="2800"/>
          </a:p>
          <a:p>
            <a:r>
              <a:rPr lang="en-US" sz="2800"/>
              <a:t>Convulsions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257800" y="2514600"/>
            <a:ext cx="254476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REMEMBER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Hot as a stove…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Red as a beet…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Dry as a bone…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Mad as a hatter</a:t>
            </a:r>
          </a:p>
        </p:txBody>
      </p:sp>
    </p:spTree>
    <p:extLst>
      <p:ext uri="{BB962C8B-B14F-4D97-AF65-F5344CB8AC3E}">
        <p14:creationId xmlns:p14="http://schemas.microsoft.com/office/powerpoint/2010/main" val="3586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990600"/>
            <a:ext cx="84582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600" dirty="0" smtClean="0">
                <a:solidFill>
                  <a:srgbClr val="0033CC"/>
                </a:solidFill>
              </a:rPr>
              <a:t>Pharmacological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pPr lvl="1" eaLnBrk="1" hangingPunct="1"/>
            <a:r>
              <a:rPr lang="en-US" sz="2600" dirty="0" smtClean="0"/>
              <a:t>Dose &amp; Route  of  administration</a:t>
            </a:r>
          </a:p>
          <a:p>
            <a:pPr lvl="1" eaLnBrk="1" hangingPunct="1"/>
            <a:r>
              <a:rPr lang="en-US" sz="2600" dirty="0" smtClean="0"/>
              <a:t>Duration of treatment</a:t>
            </a:r>
          </a:p>
          <a:p>
            <a:pPr lvl="1" eaLnBrk="1" hangingPunct="1"/>
            <a:r>
              <a:rPr lang="en-US" sz="2600" dirty="0" smtClean="0"/>
              <a:t>Co-administration  of  other  drugs</a:t>
            </a:r>
          </a:p>
          <a:p>
            <a:pPr eaLnBrk="1" hangingPunct="1"/>
            <a:r>
              <a:rPr lang="en-US" sz="2600" dirty="0" smtClean="0">
                <a:solidFill>
                  <a:srgbClr val="0033CC"/>
                </a:solidFill>
              </a:rPr>
              <a:t>Individual</a:t>
            </a:r>
          </a:p>
          <a:p>
            <a:pPr lvl="1" eaLnBrk="1" hangingPunct="1"/>
            <a:r>
              <a:rPr lang="en-US" sz="2600" dirty="0" smtClean="0"/>
              <a:t>Age &amp; Weight</a:t>
            </a:r>
          </a:p>
          <a:p>
            <a:pPr lvl="1" eaLnBrk="1" hangingPunct="1"/>
            <a:r>
              <a:rPr lang="en-US" sz="2600" dirty="0" smtClean="0"/>
              <a:t>Gender</a:t>
            </a:r>
          </a:p>
          <a:p>
            <a:pPr lvl="1" eaLnBrk="1" hangingPunct="1"/>
            <a:r>
              <a:rPr lang="en-US" sz="2600" dirty="0" smtClean="0"/>
              <a:t>Pathology</a:t>
            </a:r>
          </a:p>
          <a:p>
            <a:pPr lvl="1" eaLnBrk="1" hangingPunct="1"/>
            <a:r>
              <a:rPr lang="en-US" sz="2600" dirty="0" smtClean="0"/>
              <a:t>Diet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smtClean="0"/>
              <a:t>Factors affecting drug response</a:t>
            </a:r>
          </a:p>
        </p:txBody>
      </p:sp>
    </p:spTree>
    <p:extLst>
      <p:ext uri="{BB962C8B-B14F-4D97-AF65-F5344CB8AC3E}">
        <p14:creationId xmlns:p14="http://schemas.microsoft.com/office/powerpoint/2010/main" val="35972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Some </a:t>
            </a:r>
            <a:r>
              <a:rPr lang="en-US" sz="3600" i="1">
                <a:solidFill>
                  <a:srgbClr val="FFFFFF"/>
                </a:solidFill>
              </a:rPr>
              <a:t>second generation</a:t>
            </a:r>
            <a:r>
              <a:rPr lang="en-US" sz="3600"/>
              <a:t> (‘non-drowsy’)</a:t>
            </a:r>
            <a:br>
              <a:rPr lang="en-US" sz="3600"/>
            </a:br>
            <a:r>
              <a:rPr lang="en-US" sz="3600"/>
              <a:t>H1 antihistamines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95400"/>
            <a:ext cx="7772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terfenadine</a:t>
            </a:r>
            <a:r>
              <a:rPr lang="en-US" sz="2800" dirty="0"/>
              <a:t> (</a:t>
            </a:r>
            <a:r>
              <a:rPr lang="en-US" sz="2800" dirty="0" err="1"/>
              <a:t>Seldane</a:t>
            </a:r>
            <a:r>
              <a:rPr lang="en-US" sz="2800" dirty="0"/>
              <a:t>®), the pioneer of this second 	generation  </a:t>
            </a:r>
            <a:r>
              <a:rPr lang="en-US" sz="2800" dirty="0">
                <a:solidFill>
                  <a:srgbClr val="FFFFFF"/>
                </a:solidFill>
              </a:rPr>
              <a:t>(NOW WITHDRAWN)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astemizole</a:t>
            </a:r>
            <a:r>
              <a:rPr lang="en-US" sz="2800" dirty="0"/>
              <a:t> (Hismanal®) </a:t>
            </a:r>
            <a:r>
              <a:rPr lang="en-US" sz="2800" dirty="0">
                <a:solidFill>
                  <a:srgbClr val="FFFFFF"/>
                </a:solidFill>
              </a:rPr>
              <a:t>(NOW WITHDRAWN)</a:t>
            </a:r>
            <a:endParaRPr lang="en-US" sz="2800" dirty="0">
              <a:solidFill>
                <a:srgbClr val="FF33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/>
              <a:t>fexofenadine</a:t>
            </a:r>
            <a:r>
              <a:rPr lang="en-US" sz="2800" dirty="0"/>
              <a:t> (Allegra®)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400" dirty="0"/>
              <a:t>(active metabolite of </a:t>
            </a:r>
            <a:r>
              <a:rPr lang="en-US" sz="2400" dirty="0" err="1"/>
              <a:t>terfenadine</a:t>
            </a:r>
            <a:r>
              <a:rPr lang="en-US" sz="2400" dirty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cetirizine</a:t>
            </a:r>
            <a:r>
              <a:rPr lang="en-US" sz="2800" dirty="0"/>
              <a:t> (</a:t>
            </a:r>
            <a:r>
              <a:rPr lang="en-US" sz="2800" dirty="0" err="1"/>
              <a:t>Zyrtec</a:t>
            </a:r>
            <a:r>
              <a:rPr lang="en-US" sz="2800" dirty="0"/>
              <a:t>®)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loratadine</a:t>
            </a:r>
            <a:r>
              <a:rPr lang="en-US" sz="2800" dirty="0"/>
              <a:t> (Claritin®)</a:t>
            </a:r>
            <a:br>
              <a:rPr lang="en-US" sz="28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400" dirty="0"/>
              <a:t>Second generation antihistamines are recommended as the first line in treatment of allergic rhinitis by The American College of Allergy Asthma and Immunology (Ann. Allergy Asthma &amp; Immunology, Nov. 1998).  Avoids drowsiness of first generation antihistamines and major adverse reactions of injected corticosteroids.</a:t>
            </a:r>
          </a:p>
        </p:txBody>
      </p:sp>
    </p:spTree>
    <p:extLst>
      <p:ext uri="{BB962C8B-B14F-4D97-AF65-F5344CB8AC3E}">
        <p14:creationId xmlns:p14="http://schemas.microsoft.com/office/powerpoint/2010/main" val="37290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/>
              <a:t>Terfenadine (Seldane®) blocks K channels:</a:t>
            </a:r>
            <a:br>
              <a:rPr lang="en-US" sz="3200"/>
            </a:br>
            <a:r>
              <a:rPr lang="en-US" sz="3200"/>
              <a:t>May cause torsades de pointes</a:t>
            </a:r>
            <a:endParaRPr lang="en-US" sz="36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r>
              <a:rPr lang="en-US" sz="2800"/>
              <a:t>There is normally a large first pass effect resulting in creation of carboxy-terfenadine (fexofenadine) by CYP3A4</a:t>
            </a:r>
          </a:p>
          <a:p>
            <a:endParaRPr lang="en-US" sz="2800"/>
          </a:p>
          <a:p>
            <a:r>
              <a:rPr lang="en-US" sz="2800"/>
              <a:t>Erythromycin, ketoconazole and other drugs that inhibit CYP3A4 promote accumulation of unchanged terfenadine and, thus, increased the risk of torsade de pointes - prompting withdrawal of terfenadine (similar effects with astemizole, Hismanal®, also withdrawn)</a:t>
            </a:r>
          </a:p>
        </p:txBody>
      </p:sp>
    </p:spTree>
    <p:extLst>
      <p:ext uri="{BB962C8B-B14F-4D97-AF65-F5344CB8AC3E}">
        <p14:creationId xmlns:p14="http://schemas.microsoft.com/office/powerpoint/2010/main" val="19429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General properties of </a:t>
            </a:r>
            <a:r>
              <a:rPr lang="en-US" sz="3600" i="1">
                <a:solidFill>
                  <a:srgbClr val="FFFFFF"/>
                </a:solidFill>
              </a:rPr>
              <a:t>second generation</a:t>
            </a:r>
            <a:r>
              <a:rPr lang="en-US" sz="3600"/>
              <a:t/>
            </a:r>
            <a:br>
              <a:rPr lang="en-US" sz="3600"/>
            </a:br>
            <a:r>
              <a:rPr lang="en-US" sz="3600"/>
              <a:t>H1 antihistamines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600200"/>
            <a:ext cx="7772400" cy="4876800"/>
          </a:xfrm>
        </p:spPr>
        <p:txBody>
          <a:bodyPr>
            <a:normAutofit/>
          </a:bodyPr>
          <a:lstStyle/>
          <a:p>
            <a:r>
              <a:rPr lang="en-US" sz="2800"/>
              <a:t>Lipid soluble structure with a highly ionized functional group - less CNS penetration - more selective for peripheral H1 antagonism (less useful in other indications)	</a:t>
            </a:r>
          </a:p>
          <a:p>
            <a:r>
              <a:rPr lang="en-US" sz="2800"/>
              <a:t>Well absorbed</a:t>
            </a:r>
          </a:p>
          <a:p>
            <a:r>
              <a:rPr lang="en-US" sz="2800"/>
              <a:t>Metabolized in the liver</a:t>
            </a:r>
          </a:p>
          <a:p>
            <a:r>
              <a:rPr lang="en-US" sz="2800"/>
              <a:t>Half life about 5-6 hours</a:t>
            </a:r>
          </a:p>
          <a:p>
            <a:endParaRPr lang="en-US" sz="2800"/>
          </a:p>
          <a:p>
            <a:r>
              <a:rPr lang="en-US" sz="2800"/>
              <a:t>(Huge potential market,</a:t>
            </a:r>
            <a:br>
              <a:rPr lang="en-US" sz="2800"/>
            </a:br>
            <a:r>
              <a:rPr lang="en-US" sz="2800"/>
              <a:t>direct consumer advertising)</a:t>
            </a:r>
          </a:p>
        </p:txBody>
      </p:sp>
    </p:spTree>
    <p:extLst>
      <p:ext uri="{BB962C8B-B14F-4D97-AF65-F5344CB8AC3E}">
        <p14:creationId xmlns:p14="http://schemas.microsoft.com/office/powerpoint/2010/main" val="39388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/>
              <a:t>Indications for antihistamine examples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057400"/>
            <a:ext cx="5867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>
                <a:solidFill>
                  <a:srgbClr val="FFFFFF"/>
                </a:solidFill>
              </a:rPr>
              <a:t>promethazine</a:t>
            </a:r>
            <a:endParaRPr lang="en-US" sz="2400" u="sng"/>
          </a:p>
          <a:p>
            <a:pPr>
              <a:lnSpc>
                <a:spcPct val="90000"/>
              </a:lnSpc>
            </a:pPr>
            <a:r>
              <a:rPr lang="en-US" sz="2400"/>
              <a:t>Rhinitis</a:t>
            </a:r>
          </a:p>
          <a:p>
            <a:pPr>
              <a:lnSpc>
                <a:spcPct val="90000"/>
              </a:lnSpc>
            </a:pPr>
            <a:r>
              <a:rPr lang="en-US" sz="2400"/>
              <a:t>Urticaria &amp; angioedema</a:t>
            </a:r>
          </a:p>
          <a:p>
            <a:pPr>
              <a:lnSpc>
                <a:spcPct val="90000"/>
              </a:lnSpc>
            </a:pPr>
            <a:r>
              <a:rPr lang="en-US" sz="2400"/>
              <a:t>Allergic conjunctivitis</a:t>
            </a:r>
          </a:p>
          <a:p>
            <a:pPr>
              <a:lnSpc>
                <a:spcPct val="90000"/>
              </a:lnSpc>
            </a:pPr>
            <a:r>
              <a:rPr lang="en-US" sz="2400"/>
              <a:t>Anaphylaxis (with EPI)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Pre/post op sedation</a:t>
            </a:r>
          </a:p>
          <a:p>
            <a:pPr>
              <a:lnSpc>
                <a:spcPct val="90000"/>
              </a:lnSpc>
            </a:pPr>
            <a:r>
              <a:rPr lang="en-US" sz="2400"/>
              <a:t>Prevention of N&amp;V</a:t>
            </a:r>
          </a:p>
          <a:p>
            <a:pPr>
              <a:lnSpc>
                <a:spcPct val="90000"/>
              </a:lnSpc>
            </a:pPr>
            <a:r>
              <a:rPr lang="en-US" sz="2400"/>
              <a:t>Prevention of motion sickness</a:t>
            </a:r>
          </a:p>
          <a:p>
            <a:pPr>
              <a:lnSpc>
                <a:spcPct val="90000"/>
              </a:lnSpc>
            </a:pPr>
            <a:r>
              <a:rPr lang="en-US" sz="2400"/>
              <a:t>Adjunct to pain meds  (esp. hydroxyzine)</a:t>
            </a:r>
          </a:p>
          <a:p>
            <a:pPr>
              <a:lnSpc>
                <a:spcPct val="90000"/>
              </a:lnSpc>
            </a:pPr>
            <a:r>
              <a:rPr lang="en-US" sz="2400"/>
              <a:t>(local anesthetic)</a:t>
            </a: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105400" y="2133600"/>
            <a:ext cx="3810000" cy="4114800"/>
          </a:xfrm>
        </p:spPr>
        <p:txBody>
          <a:bodyPr/>
          <a:lstStyle/>
          <a:p>
            <a:r>
              <a:rPr lang="en-US" b="1" u="sng">
                <a:solidFill>
                  <a:srgbClr val="FFFFFF"/>
                </a:solidFill>
              </a:rPr>
              <a:t>fexofenadine</a:t>
            </a:r>
            <a:endParaRPr lang="en-US" sz="2400" u="sng"/>
          </a:p>
          <a:p>
            <a:r>
              <a:rPr lang="en-US" sz="2400"/>
              <a:t>Seasonal allergic rhinitis</a:t>
            </a:r>
          </a:p>
          <a:p>
            <a:r>
              <a:rPr lang="en-US" sz="2400"/>
              <a:t>Urticaria, chronic</a:t>
            </a:r>
            <a:endParaRPr lang="en-US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09600" y="1538288"/>
            <a:ext cx="3711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FFFF"/>
                </a:solidFill>
              </a:rPr>
              <a:t>First generation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257800" y="1600200"/>
            <a:ext cx="284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Second generation</a:t>
            </a:r>
          </a:p>
        </p:txBody>
      </p:sp>
    </p:spTree>
    <p:extLst>
      <p:ext uri="{BB962C8B-B14F-4D97-AF65-F5344CB8AC3E}">
        <p14:creationId xmlns:p14="http://schemas.microsoft.com/office/powerpoint/2010/main" val="13076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6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Input and integration of the vomiting reflex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066800"/>
            <a:ext cx="8915400" cy="564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Clinically important relief (CIR) produced by antihistamines in allergic rhinitis</a:t>
            </a:r>
            <a:endParaRPr lang="en-US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762000" y="5943600"/>
            <a:ext cx="7840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Adapted from Day et al., Annals of Allergy, Asthma and Immunology, 79: 163-171</a:t>
            </a:r>
          </a:p>
          <a:p>
            <a:r>
              <a:rPr lang="en-US" sz="1800">
                <a:solidFill>
                  <a:srgbClr val="000000"/>
                </a:solidFill>
              </a:rPr>
              <a:t>Financial support from Nordic Merrill Dow, Canada</a:t>
            </a:r>
            <a:endParaRPr lang="en-US" sz="2400"/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1752600"/>
            <a:ext cx="7734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74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3200"/>
              <a:t>Worth noting…...</a:t>
            </a:r>
            <a:endParaRPr lang="en-US" sz="360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First generation antihistamines are virtually without value in the treatment of asthma; may be relatively contraindicated.  The main benefit in pruritis may be sedation……on the other hand, a main cause of driver drowsiness may be traced to antihistamines…….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Second generations antihistamines may be useful </a:t>
            </a:r>
            <a:r>
              <a:rPr lang="en-US" sz="2800">
                <a:solidFill>
                  <a:srgbClr val="FF0000"/>
                </a:solidFill>
              </a:rPr>
              <a:t>(off label)</a:t>
            </a:r>
            <a:br>
              <a:rPr lang="en-US" sz="2800">
                <a:solidFill>
                  <a:srgbClr val="FF0000"/>
                </a:solidFill>
              </a:rPr>
            </a:br>
            <a:r>
              <a:rPr lang="en-US" sz="2800"/>
              <a:t> in some patients with asthma (e.g., 20 mg of cetirizine has a bronchodilator action additive to that of albuterol in subjects with FEV1 of 50-80% of predicted, Spector et al., 1995).  </a:t>
            </a:r>
          </a:p>
        </p:txBody>
      </p:sp>
    </p:spTree>
    <p:extLst>
      <p:ext uri="{BB962C8B-B14F-4D97-AF65-F5344CB8AC3E}">
        <p14:creationId xmlns:p14="http://schemas.microsoft.com/office/powerpoint/2010/main" val="5800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38400"/>
            <a:ext cx="7848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>
                <a:solidFill>
                  <a:schemeClr val="hlink"/>
                </a:solidFill>
              </a:rPr>
              <a:t>Anti Cancer Chemotherapy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00200" y="41148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Kirimi</a:t>
            </a:r>
            <a:r>
              <a:rPr lang="en-US" dirty="0" smtClean="0"/>
              <a:t> </a:t>
            </a:r>
            <a:r>
              <a:rPr lang="en-US" dirty="0" err="1" smtClean="0"/>
              <a:t>shadrack</a:t>
            </a:r>
            <a:endParaRPr lang="en-US" dirty="0" smtClean="0"/>
          </a:p>
          <a:p>
            <a:r>
              <a:rPr lang="en-US" dirty="0" smtClean="0"/>
              <a:t>Lecturer</a:t>
            </a:r>
          </a:p>
          <a:p>
            <a:r>
              <a:rPr lang="en-US" dirty="0" err="1" smtClean="0"/>
              <a:t>Kmtc</a:t>
            </a:r>
            <a:r>
              <a:rPr lang="en-US" dirty="0" smtClean="0"/>
              <a:t> </a:t>
            </a:r>
            <a:r>
              <a:rPr lang="en-US" dirty="0" err="1" smtClean="0"/>
              <a:t>nairobi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030A0"/>
                </a:solidFill>
              </a:rPr>
              <a:t>Cancer </a:t>
            </a:r>
          </a:p>
          <a:p>
            <a:pPr lvl="1" eaLnBrk="1" hangingPunct="1"/>
            <a:r>
              <a:rPr lang="en-US" smtClean="0"/>
              <a:t>Uncontrolled  multiplication and spread within the body  of abnormal forms of body's own cells </a:t>
            </a:r>
          </a:p>
          <a:p>
            <a:pPr eaLnBrk="1" hangingPunct="1"/>
            <a:r>
              <a:rPr lang="en-US" smtClean="0">
                <a:solidFill>
                  <a:srgbClr val="7030A0"/>
                </a:solidFill>
              </a:rPr>
              <a:t>Neoplasm </a:t>
            </a:r>
          </a:p>
          <a:p>
            <a:pPr lvl="1" eaLnBrk="1" hangingPunct="1"/>
            <a:r>
              <a:rPr lang="en-US" smtClean="0"/>
              <a:t>A mass of tissue formed as a result of </a:t>
            </a:r>
          </a:p>
          <a:p>
            <a:pPr lvl="2" eaLnBrk="1" hangingPunct="1"/>
            <a:r>
              <a:rPr lang="en-US" smtClean="0"/>
              <a:t>Abnormal </a:t>
            </a:r>
          </a:p>
          <a:p>
            <a:pPr lvl="2" eaLnBrk="1" hangingPunct="1"/>
            <a:r>
              <a:rPr lang="en-US" smtClean="0"/>
              <a:t>Excessive </a:t>
            </a:r>
          </a:p>
          <a:p>
            <a:pPr lvl="2" eaLnBrk="1" hangingPunct="1"/>
            <a:r>
              <a:rPr lang="en-US" smtClean="0"/>
              <a:t>Uncoordinated </a:t>
            </a:r>
          </a:p>
          <a:p>
            <a:pPr lvl="2" eaLnBrk="1" hangingPunct="1"/>
            <a:r>
              <a:rPr lang="en-US" smtClean="0"/>
              <a:t>Autonomous  and</a:t>
            </a:r>
          </a:p>
          <a:p>
            <a:pPr lvl="2" eaLnBrk="1" hangingPunct="1"/>
            <a:r>
              <a:rPr lang="en-US" smtClean="0"/>
              <a:t>purposeless  </a:t>
            </a:r>
          </a:p>
          <a:p>
            <a:pPr lvl="2" eaLnBrk="1" hangingPunct="1">
              <a:buFont typeface="Arial" charset="0"/>
              <a:buNone/>
            </a:pPr>
            <a:r>
              <a:rPr lang="en-US" sz="2800" smtClean="0"/>
              <a:t>Proliferation of cells </a:t>
            </a:r>
          </a:p>
        </p:txBody>
      </p:sp>
    </p:spTree>
    <p:extLst>
      <p:ext uri="{BB962C8B-B14F-4D97-AF65-F5344CB8AC3E}">
        <p14:creationId xmlns:p14="http://schemas.microsoft.com/office/powerpoint/2010/main" val="6654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term chemotherapy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Like infective disease </a:t>
            </a:r>
          </a:p>
          <a:p>
            <a:pPr lvl="1" eaLnBrk="1" hangingPunct="1"/>
            <a:r>
              <a:rPr lang="en-US" smtClean="0"/>
              <a:t>Some malignant cells can be cultured </a:t>
            </a:r>
          </a:p>
          <a:p>
            <a:pPr lvl="1" eaLnBrk="1" hangingPunct="1"/>
            <a:r>
              <a:rPr lang="en-US" smtClean="0"/>
              <a:t>Some malignancies can be transmitted by innoculation </a:t>
            </a:r>
          </a:p>
        </p:txBody>
      </p:sp>
    </p:spTree>
    <p:extLst>
      <p:ext uri="{BB962C8B-B14F-4D97-AF65-F5344CB8AC3E}">
        <p14:creationId xmlns:p14="http://schemas.microsoft.com/office/powerpoint/2010/main" val="26578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Indication &amp; Contraindication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Indication: </a:t>
            </a:r>
          </a:p>
          <a:p>
            <a:pPr>
              <a:buNone/>
            </a:pPr>
            <a:r>
              <a:rPr lang="en-US" dirty="0"/>
              <a:t>	A clinical circumstance indicating that the use of a particular intervention would be appropriate </a:t>
            </a:r>
          </a:p>
          <a:p>
            <a:endParaRPr lang="en-US" dirty="0"/>
          </a:p>
          <a:p>
            <a:r>
              <a:rPr lang="en-US" b="1" dirty="0">
                <a:solidFill>
                  <a:srgbClr val="0033CC"/>
                </a:solidFill>
              </a:rPr>
              <a:t>Contraindication: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dirty="0"/>
              <a:t>	Any condition which renders a particular line of treatment improper or undesirable</a:t>
            </a:r>
          </a:p>
        </p:txBody>
      </p:sp>
    </p:spTree>
    <p:extLst>
      <p:ext uri="{BB962C8B-B14F-4D97-AF65-F5344CB8AC3E}">
        <p14:creationId xmlns:p14="http://schemas.microsoft.com/office/powerpoint/2010/main" val="18035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Cancer chemotherapy not as successful as antimicrobial chemotherapy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486400"/>
          </a:xfrm>
        </p:spPr>
        <p:txBody>
          <a:bodyPr/>
          <a:lstStyle/>
          <a:p>
            <a:pPr eaLnBrk="1" hangingPunct="1"/>
            <a:r>
              <a:rPr lang="en-US" smtClean="0"/>
              <a:t>Metabolism in parasite differs qualitatively from host cells, while metabolism in cancer cells differ only quantitatively from normal host cells </a:t>
            </a:r>
          </a:p>
          <a:p>
            <a:pPr lvl="1" eaLnBrk="1" hangingPunct="1"/>
            <a:r>
              <a:rPr lang="en-US" smtClean="0"/>
              <a:t>Hence target selectivity is more difficult in cancer</a:t>
            </a:r>
          </a:p>
          <a:p>
            <a:pPr lvl="1" eaLnBrk="1" hangingPunct="1"/>
            <a:r>
              <a:rPr lang="en-US" smtClean="0"/>
              <a:t>cancer there is no substantial immune response</a:t>
            </a:r>
          </a:p>
          <a:p>
            <a:pPr lvl="1" eaLnBrk="1" hangingPunct="1"/>
            <a:r>
              <a:rPr lang="en-US" smtClean="0"/>
              <a:t>Diagnostic complexity: delay in institution of treatment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80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Cancer chemotherapy can be curative in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Acute Leukemias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Wilm’s Tumour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Ewing’s Sarcoma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Choriocarcinoma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Hodgkin’s Disease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Lymphosarcoma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Burkitts lymphoma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Testicular Teratomas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Seminomas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648200" y="1981200"/>
            <a:ext cx="2105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In children</a:t>
            </a:r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4191000" y="1752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 smtClean="0"/>
              <a:t>Chemotherapy can have only Palliative effect 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Breast Cancer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Ovarian Cancer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Endometrial Cancer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Prostatic Cancer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Chronic Lymphatic Leukemia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Chronic Myeloid Leukemia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Head &amp; Neck Cancer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Lung (small cell) Cancer</a:t>
            </a:r>
          </a:p>
        </p:txBody>
      </p:sp>
    </p:spTree>
    <p:extLst>
      <p:ext uri="{BB962C8B-B14F-4D97-AF65-F5344CB8AC3E}">
        <p14:creationId xmlns:p14="http://schemas.microsoft.com/office/powerpoint/2010/main" val="41737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Chemotherapy is less sensitive in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Colorectal Cancer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Carcinoma Stomach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Carcinoma of esophagus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Renal carcinoma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Hepatoma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Bronchogenic (non small cell) carcinoma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Malignant Melanoma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Sarcoma </a:t>
            </a:r>
          </a:p>
        </p:txBody>
      </p:sp>
    </p:spTree>
    <p:extLst>
      <p:ext uri="{BB962C8B-B14F-4D97-AF65-F5344CB8AC3E}">
        <p14:creationId xmlns:p14="http://schemas.microsoft.com/office/powerpoint/2010/main" val="17901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Pathogenesis of cancer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85800"/>
            <a:ext cx="4876800" cy="46196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Chemicals, viruses, irradiation, etc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3733800" cy="46196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Acquired Mutations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485900" y="1333500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2514600"/>
            <a:ext cx="4267200" cy="830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/>
              <a:t>Protooncogenes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    </a:t>
            </a:r>
            <a:r>
              <a:rPr lang="en-US" sz="2400" b="1" dirty="0" err="1"/>
              <a:t>oncogenes</a:t>
            </a:r>
            <a:endParaRPr lang="en-US" sz="2400" b="1" dirty="0"/>
          </a:p>
          <a:p>
            <a:pPr>
              <a:defRPr/>
            </a:pPr>
            <a:r>
              <a:rPr lang="en-US" sz="2400" b="1" dirty="0"/>
              <a:t> 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2514600"/>
            <a:ext cx="42672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↓ expression  of tumor </a:t>
            </a:r>
            <a:r>
              <a:rPr lang="en-US" sz="2400" b="1" dirty="0" err="1"/>
              <a:t>supressor</a:t>
            </a:r>
            <a:r>
              <a:rPr lang="en-US" sz="2400" b="1" dirty="0"/>
              <a:t>  genes  (P53, </a:t>
            </a:r>
            <a:r>
              <a:rPr lang="en-US" sz="2400" b="1" dirty="0" err="1"/>
              <a:t>Rb</a:t>
            </a:r>
            <a:r>
              <a:rPr lang="en-US" sz="2400" b="1" dirty="0"/>
              <a:t> etc)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505200" y="35052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Promoters,  </a:t>
            </a:r>
          </a:p>
          <a:p>
            <a:r>
              <a:rPr lang="en-US" sz="2400"/>
              <a:t>co-carcinogen, hormones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" y="4419600"/>
            <a:ext cx="25146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Uncontrolled cell proliferation, dedifferentiation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6400" y="4648200"/>
            <a:ext cx="3429000" cy="830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↓ apoptosis, alterations in telomerase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29200" y="1600200"/>
            <a:ext cx="3733800" cy="46196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Inherited  Mutations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743200" y="2209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4876800" y="21336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1219201" y="3810000"/>
            <a:ext cx="7620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6706394" y="4037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2057400" y="3810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867400" y="3808413"/>
            <a:ext cx="9906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33600" y="6096000"/>
            <a:ext cx="472440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Development of primary tumor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143000" y="5715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6858794" y="5790406"/>
            <a:ext cx="685800" cy="382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0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7" grpId="0" animBg="1"/>
      <p:bldP spid="27" grpId="0" animBg="1"/>
      <p:bldP spid="32" grpId="0"/>
      <p:bldP spid="33" grpId="0" animBg="1"/>
      <p:bldP spid="34" grpId="0" animBg="1"/>
      <p:bldP spid="35" grpId="0" animBg="1"/>
      <p:bldP spid="52" grpId="0" animBg="1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Pathogenesis of cancer 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838200"/>
            <a:ext cx="472440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Development of primary tumor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1905000"/>
            <a:ext cx="59436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Production of </a:t>
            </a:r>
            <a:r>
              <a:rPr lang="en-US" sz="2400" b="1" dirty="0" err="1"/>
              <a:t>metalloproteinases</a:t>
            </a:r>
            <a:r>
              <a:rPr lang="en-US" sz="24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2890838"/>
            <a:ext cx="594360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Invasion of nearby tissue by tumor cells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3881438"/>
            <a:ext cx="243840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Angiogenesis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5029200"/>
            <a:ext cx="19050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Metastasis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029325"/>
            <a:ext cx="579120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Development of secondary tumors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229100" y="2552700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229100" y="3619500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29100" y="4686300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229100" y="5753100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229100" y="1638300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6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Cancer cells differ from normal cells by 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438400"/>
          </a:xfrm>
        </p:spPr>
        <p:txBody>
          <a:bodyPr/>
          <a:lstStyle/>
          <a:p>
            <a:r>
              <a:rPr lang="en-US" smtClean="0"/>
              <a:t>Uncontrolled proliferation </a:t>
            </a:r>
          </a:p>
          <a:p>
            <a:r>
              <a:rPr lang="en-US" smtClean="0"/>
              <a:t>De-differentiation  &amp; loss of function </a:t>
            </a:r>
          </a:p>
          <a:p>
            <a:r>
              <a:rPr lang="en-US" smtClean="0"/>
              <a:t>Invasiveness </a:t>
            </a:r>
          </a:p>
          <a:p>
            <a:r>
              <a:rPr lang="en-US" smtClean="0"/>
              <a:t>Metastasis </a:t>
            </a:r>
          </a:p>
        </p:txBody>
      </p:sp>
    </p:spTree>
    <p:extLst>
      <p:ext uri="{BB962C8B-B14F-4D97-AF65-F5344CB8AC3E}">
        <p14:creationId xmlns:p14="http://schemas.microsoft.com/office/powerpoint/2010/main" val="24749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Guiding principles in cancer chemotherapy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achieve cure a TOTAL CELL KILL must be tried </a:t>
            </a:r>
          </a:p>
          <a:p>
            <a:pPr eaLnBrk="1" hangingPunct="1"/>
            <a:r>
              <a:rPr lang="en-US" smtClean="0"/>
              <a:t>Early diagnosis and early institution of treatment </a:t>
            </a:r>
          </a:p>
          <a:p>
            <a:pPr eaLnBrk="1" hangingPunct="1"/>
            <a:r>
              <a:rPr lang="en-US" smtClean="0"/>
              <a:t>Combination chemotherapy </a:t>
            </a:r>
          </a:p>
          <a:p>
            <a:pPr eaLnBrk="1" hangingPunct="1"/>
            <a:r>
              <a:rPr lang="en-US" smtClean="0"/>
              <a:t>Intermittent regimens </a:t>
            </a:r>
          </a:p>
          <a:p>
            <a:pPr eaLnBrk="1" hangingPunct="1"/>
            <a:r>
              <a:rPr lang="en-US" smtClean="0"/>
              <a:t>Adjuvant and neoadjuvant  chemotherapy occasionally </a:t>
            </a:r>
          </a:p>
        </p:txBody>
      </p:sp>
    </p:spTree>
    <p:extLst>
      <p:ext uri="{BB962C8B-B14F-4D97-AF65-F5344CB8AC3E}">
        <p14:creationId xmlns:p14="http://schemas.microsoft.com/office/powerpoint/2010/main" val="26781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Total cell kill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Aimed at destroying all the malignant cells, leaving none</a:t>
            </a:r>
          </a:p>
          <a:p>
            <a:pPr eaLnBrk="1" hangingPunct="1"/>
            <a:r>
              <a:rPr lang="en-US" smtClean="0"/>
              <a:t>This approach ensures </a:t>
            </a:r>
          </a:p>
          <a:p>
            <a:pPr lvl="1" eaLnBrk="1" hangingPunct="1"/>
            <a:r>
              <a:rPr lang="en-US" smtClean="0"/>
              <a:t>Early recovery </a:t>
            </a:r>
          </a:p>
          <a:p>
            <a:pPr lvl="1" eaLnBrk="1" hangingPunct="1"/>
            <a:r>
              <a:rPr lang="en-US" smtClean="0"/>
              <a:t>Prevents relapse </a:t>
            </a:r>
          </a:p>
          <a:p>
            <a:pPr lvl="1" eaLnBrk="1" hangingPunct="1"/>
            <a:r>
              <a:rPr lang="en-US" smtClean="0"/>
              <a:t>Prolongs survival </a:t>
            </a:r>
          </a:p>
          <a:p>
            <a:pPr eaLnBrk="1" hangingPunct="1"/>
            <a:r>
              <a:rPr lang="en-US" smtClean="0"/>
              <a:t>Pharmacological sancturies  </a:t>
            </a:r>
          </a:p>
        </p:txBody>
      </p:sp>
    </p:spTree>
    <p:extLst>
      <p:ext uri="{BB962C8B-B14F-4D97-AF65-F5344CB8AC3E}">
        <p14:creationId xmlns:p14="http://schemas.microsoft.com/office/powerpoint/2010/main" val="40420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Early diagnosis and early T/t why?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/>
            <a:r>
              <a:rPr lang="en-US" smtClean="0"/>
              <a:t>Survival time inversely related to initial number of cells </a:t>
            </a:r>
          </a:p>
          <a:p>
            <a:pPr eaLnBrk="1" hangingPunct="1"/>
            <a:r>
              <a:rPr lang="en-US" smtClean="0"/>
              <a:t>Aging cancer cells are less susceptible to chemotherapy, because there is </a:t>
            </a:r>
          </a:p>
          <a:p>
            <a:pPr lvl="1" eaLnBrk="1" hangingPunct="1"/>
            <a:r>
              <a:rPr lang="en-US" smtClean="0"/>
              <a:t>↑ cell cycle (division) time </a:t>
            </a:r>
          </a:p>
          <a:p>
            <a:pPr lvl="1" eaLnBrk="1" hangingPunct="1"/>
            <a:r>
              <a:rPr lang="en-US" smtClean="0"/>
              <a:t>↓No of actively dividing cells with more resting cells </a:t>
            </a:r>
          </a:p>
          <a:p>
            <a:pPr lvl="1" eaLnBrk="1" hangingPunct="1"/>
            <a:r>
              <a:rPr lang="en-US" smtClean="0"/>
              <a:t>↑ cell death within tumor </a:t>
            </a:r>
          </a:p>
          <a:p>
            <a:pPr lvl="1" eaLnBrk="1" hangingPunct="1"/>
            <a:r>
              <a:rPr lang="en-US" smtClean="0"/>
              <a:t>Overcrowding of cells </a:t>
            </a:r>
          </a:p>
        </p:txBody>
      </p:sp>
    </p:spTree>
    <p:extLst>
      <p:ext uri="{BB962C8B-B14F-4D97-AF65-F5344CB8AC3E}">
        <p14:creationId xmlns:p14="http://schemas.microsoft.com/office/powerpoint/2010/main" val="2886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dirty="0" smtClean="0"/>
              <a:t>Adverse  drug  reactions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4800" y="990600"/>
            <a:ext cx="83820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Side  Effect </a:t>
            </a: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 smtClean="0"/>
              <a:t>Unavoidable unintended pharmacodynamic  effects  that  occur  at  a  therapeutic  dose </a:t>
            </a:r>
          </a:p>
          <a:p>
            <a:pPr lvl="2"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400F4"/>
                </a:solidFill>
              </a:rPr>
              <a:t>Dryness of mouth  with  Atropine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Toxic  effects</a:t>
            </a: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 smtClean="0"/>
              <a:t>Result  of   excessive   pharmacological action  of  the  drug  due  to  over dosage or  prolonged  use</a:t>
            </a:r>
          </a:p>
          <a:p>
            <a:pPr lvl="2"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400F4"/>
                </a:solidFill>
              </a:rPr>
              <a:t>Hepatic  necrosis  from  paracetamol over dosage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Drug  intolerance</a:t>
            </a: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 smtClean="0"/>
              <a:t>Toxic  effects  of  a  drug  in an  individual at  therapeutic  doses</a:t>
            </a:r>
          </a:p>
          <a:p>
            <a:pPr lvl="2"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400F4"/>
                </a:solidFill>
              </a:rPr>
              <a:t>Vomiting  with  a  single  dose  of salicylate</a:t>
            </a:r>
          </a:p>
          <a:p>
            <a:pPr algn="just" eaLnBrk="1" hangingPunct="1">
              <a:lnSpc>
                <a:spcPts val="4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Drug  tolerance</a:t>
            </a:r>
          </a:p>
          <a:p>
            <a:pPr lvl="1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US" sz="2400" b="1" dirty="0" smtClean="0"/>
              <a:t>Decreased response to  the same amount of drug after repeated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39202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Combination chemotherapy?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Heterogenicity of cells remaining in different phase of growth cycle , showing different level of sensitivity  </a:t>
            </a:r>
          </a:p>
          <a:p>
            <a:pPr lvl="1" eaLnBrk="1" hangingPunct="1"/>
            <a:r>
              <a:rPr lang="en-US" smtClean="0"/>
              <a:t>Nature of drug (with different biochemical site of action)</a:t>
            </a:r>
          </a:p>
          <a:p>
            <a:pPr lvl="1" eaLnBrk="1" hangingPunct="1"/>
            <a:r>
              <a:rPr lang="en-US" smtClean="0"/>
              <a:t>Avoid emergence of drug resistance </a:t>
            </a:r>
          </a:p>
          <a:p>
            <a:pPr eaLnBrk="1" hangingPunct="1"/>
            <a:r>
              <a:rPr lang="en-US" smtClean="0"/>
              <a:t>Monotherapy adequate in Burkitts lymphoma &amp; choriocarcinoma 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84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intermittent regimen?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Favours risk –benefit ratio</a:t>
            </a:r>
          </a:p>
          <a:p>
            <a:pPr eaLnBrk="1" hangingPunct="1"/>
            <a:r>
              <a:rPr lang="en-US" smtClean="0"/>
              <a:t>Allows time for damaged normal host cells to recover </a:t>
            </a:r>
          </a:p>
          <a:p>
            <a:pPr eaLnBrk="1" hangingPunct="1"/>
            <a:r>
              <a:rPr lang="en-US" smtClean="0"/>
              <a:t>Pulse therapy</a:t>
            </a:r>
          </a:p>
          <a:p>
            <a:pPr lvl="1" eaLnBrk="1" hangingPunct="1"/>
            <a:r>
              <a:rPr lang="en-US" smtClean="0"/>
              <a:t>Type of intermittent chemotherapeutic regime employing highest tolerated dose within a short administration period </a:t>
            </a:r>
          </a:p>
          <a:p>
            <a:pPr lvl="1" eaLnBrk="1" hangingPunct="1"/>
            <a:r>
              <a:rPr lang="en-US" smtClean="0"/>
              <a:t>Based on principle of drug conc. (C) x duration of exposure (T) = constant </a:t>
            </a:r>
          </a:p>
        </p:txBody>
      </p:sp>
    </p:spTree>
    <p:extLst>
      <p:ext uri="{BB962C8B-B14F-4D97-AF65-F5344CB8AC3E}">
        <p14:creationId xmlns:p14="http://schemas.microsoft.com/office/powerpoint/2010/main" val="4819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Adjuvant &amp; </a:t>
            </a:r>
            <a:r>
              <a:rPr lang="en-US" dirty="0" err="1" smtClean="0"/>
              <a:t>Neoadjuvant</a:t>
            </a:r>
            <a:r>
              <a:rPr lang="en-US" dirty="0" smtClean="0"/>
              <a:t> chemotherapy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Adjuvant chemotherapy:</a:t>
            </a:r>
          </a:p>
          <a:p>
            <a:pPr lvl="1" eaLnBrk="1" hangingPunct="1">
              <a:defRPr/>
            </a:pPr>
            <a:r>
              <a:rPr lang="en-US" dirty="0" smtClean="0"/>
              <a:t>Chemotherapy given after surgery or irradiation  to destroy </a:t>
            </a:r>
            <a:r>
              <a:rPr lang="en-US" dirty="0" err="1" smtClean="0"/>
              <a:t>micrometastasis</a:t>
            </a:r>
            <a:r>
              <a:rPr lang="en-US" dirty="0" smtClean="0"/>
              <a:t> &amp; prevent development of secondary neoplasm.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Neo-adjuvant chemotherapy:</a:t>
            </a:r>
          </a:p>
          <a:p>
            <a:pPr lvl="1" eaLnBrk="1" hangingPunct="1">
              <a:defRPr/>
            </a:pPr>
            <a:r>
              <a:rPr lang="en-US" dirty="0" smtClean="0"/>
              <a:t>Chemotherapy given before surgery or radiotherapy in order to diminish the volume of large primary neoplasm </a:t>
            </a:r>
          </a:p>
        </p:txBody>
      </p:sp>
    </p:spTree>
    <p:extLst>
      <p:ext uri="{BB962C8B-B14F-4D97-AF65-F5344CB8AC3E}">
        <p14:creationId xmlns:p14="http://schemas.microsoft.com/office/powerpoint/2010/main" val="7658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mtClean="0"/>
              <a:t>Nausea &amp; Vomiting </a:t>
            </a:r>
          </a:p>
          <a:p>
            <a:r>
              <a:rPr lang="en-US" smtClean="0"/>
              <a:t>Bone marrow depression </a:t>
            </a:r>
          </a:p>
          <a:p>
            <a:r>
              <a:rPr lang="en-US" smtClean="0"/>
              <a:t>Alopecia </a:t>
            </a:r>
          </a:p>
          <a:p>
            <a:r>
              <a:rPr lang="en-US" smtClean="0"/>
              <a:t>Gonads: </a:t>
            </a:r>
            <a:r>
              <a:rPr lang="en-US" sz="2800" smtClean="0"/>
              <a:t>Oligospermia, impotence, ↓ ovulation </a:t>
            </a:r>
            <a:endParaRPr lang="en-US" smtClean="0"/>
          </a:p>
          <a:p>
            <a:r>
              <a:rPr lang="en-US" smtClean="0"/>
              <a:t>Foetus: </a:t>
            </a:r>
            <a:r>
              <a:rPr lang="en-US" sz="2800" smtClean="0"/>
              <a:t>Abortion, foetal death, teratogenicity </a:t>
            </a:r>
          </a:p>
          <a:p>
            <a:r>
              <a:rPr lang="en-US" smtClean="0"/>
              <a:t>Carcinogenicity </a:t>
            </a:r>
          </a:p>
          <a:p>
            <a:r>
              <a:rPr lang="en-US" smtClean="0"/>
              <a:t>Hyperuricemia </a:t>
            </a:r>
          </a:p>
          <a:p>
            <a:r>
              <a:rPr lang="en-US" smtClean="0"/>
              <a:t>Immunosupression:</a:t>
            </a:r>
            <a:r>
              <a:rPr lang="en-US" sz="2800" smtClean="0"/>
              <a:t> Fludarabine </a:t>
            </a:r>
            <a:endParaRPr lang="en-US" sz="2400" smtClean="0"/>
          </a:p>
          <a:p>
            <a:r>
              <a:rPr lang="en-US" smtClean="0"/>
              <a:t>Hazards to staff</a:t>
            </a:r>
            <a:endParaRPr lang="en-US" sz="400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General toxicity of </a:t>
            </a:r>
            <a:r>
              <a:rPr lang="en-US" dirty="0" err="1" smtClean="0"/>
              <a:t>cytotoxic</a:t>
            </a:r>
            <a:r>
              <a:rPr lang="en-US" dirty="0" smtClean="0"/>
              <a:t> drugs </a:t>
            </a:r>
          </a:p>
        </p:txBody>
      </p:sp>
    </p:spTree>
    <p:extLst>
      <p:ext uri="{BB962C8B-B14F-4D97-AF65-F5344CB8AC3E}">
        <p14:creationId xmlns:p14="http://schemas.microsoft.com/office/powerpoint/2010/main" val="5886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smtClean="0">
                <a:solidFill>
                  <a:srgbClr val="7030A0"/>
                </a:solidFill>
              </a:rPr>
              <a:t>Nitrogen Mustards </a:t>
            </a:r>
          </a:p>
          <a:p>
            <a:pPr lvl="1"/>
            <a:r>
              <a:rPr lang="en-US" smtClean="0"/>
              <a:t>Meclorethamine, Melphalan, Chlorambucil, cyclophosphamide, ifosfamide </a:t>
            </a:r>
          </a:p>
          <a:p>
            <a:r>
              <a:rPr lang="en-US" smtClean="0">
                <a:solidFill>
                  <a:srgbClr val="7030A0"/>
                </a:solidFill>
              </a:rPr>
              <a:t>Ethyleneimine : </a:t>
            </a:r>
            <a:r>
              <a:rPr lang="en-US" sz="2800" smtClean="0"/>
              <a:t>Thiotepa</a:t>
            </a:r>
            <a:r>
              <a:rPr lang="en-US" smtClean="0"/>
              <a:t> </a:t>
            </a:r>
          </a:p>
          <a:p>
            <a:r>
              <a:rPr lang="en-US" smtClean="0">
                <a:solidFill>
                  <a:srgbClr val="7030A0"/>
                </a:solidFill>
              </a:rPr>
              <a:t>Alkyl Sulfonate: </a:t>
            </a:r>
            <a:r>
              <a:rPr lang="en-US" sz="2800" smtClean="0"/>
              <a:t>Busulfan</a:t>
            </a:r>
            <a:r>
              <a:rPr lang="en-US" smtClean="0"/>
              <a:t> </a:t>
            </a:r>
          </a:p>
          <a:p>
            <a:r>
              <a:rPr lang="en-US" smtClean="0">
                <a:solidFill>
                  <a:srgbClr val="7030A0"/>
                </a:solidFill>
              </a:rPr>
              <a:t>Nitrosureas </a:t>
            </a:r>
          </a:p>
          <a:p>
            <a:pPr lvl="1"/>
            <a:r>
              <a:rPr lang="en-US" smtClean="0"/>
              <a:t>Carmustine,lomustine, streptozocin </a:t>
            </a:r>
          </a:p>
          <a:p>
            <a:r>
              <a:rPr lang="en-US" smtClean="0">
                <a:solidFill>
                  <a:srgbClr val="7030A0"/>
                </a:solidFill>
              </a:rPr>
              <a:t>Triazines </a:t>
            </a:r>
          </a:p>
          <a:p>
            <a:pPr lvl="1"/>
            <a:r>
              <a:rPr lang="en-US" smtClean="0"/>
              <a:t>Dacarbazine, temozolamide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 smtClean="0"/>
              <a:t>Alkylating agents </a:t>
            </a: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260579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mtClean="0">
                <a:solidFill>
                  <a:srgbClr val="7030A0"/>
                </a:solidFill>
              </a:rPr>
              <a:t>Folate Antagonists</a:t>
            </a:r>
          </a:p>
          <a:p>
            <a:pPr lvl="1"/>
            <a:r>
              <a:rPr lang="en-US" smtClean="0"/>
              <a:t>Methotrexate </a:t>
            </a:r>
          </a:p>
          <a:p>
            <a:r>
              <a:rPr lang="en-US" smtClean="0">
                <a:solidFill>
                  <a:srgbClr val="7030A0"/>
                </a:solidFill>
              </a:rPr>
              <a:t>Purine Antagonists </a:t>
            </a:r>
          </a:p>
          <a:p>
            <a:pPr lvl="1"/>
            <a:r>
              <a:rPr lang="en-US" smtClean="0"/>
              <a:t>6 Mercaptopurine, 6 Thioguanine, Azathioprine</a:t>
            </a:r>
          </a:p>
          <a:p>
            <a:r>
              <a:rPr lang="en-US" smtClean="0">
                <a:solidFill>
                  <a:srgbClr val="7030A0"/>
                </a:solidFill>
              </a:rPr>
              <a:t>Pyrimidine antagonists </a:t>
            </a:r>
          </a:p>
          <a:p>
            <a:pPr lvl="1"/>
            <a:r>
              <a:rPr lang="en-US" smtClean="0"/>
              <a:t>5 Fluorouracil, cytarabine, gemcitabine 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 err="1" smtClean="0"/>
              <a:t>Antimetabolites</a:t>
            </a:r>
            <a:r>
              <a:rPr lang="en-US" sz="3800" b="1" dirty="0" smtClean="0"/>
              <a:t> </a:t>
            </a: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5071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"/>
    </mc:Choice>
    <mc:Fallback xmlns="">
      <p:transition spd="slow" advTm="1300"/>
    </mc:Fallback>
  </mc:AlternateContent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419600" cy="5791200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3000" dirty="0" smtClean="0">
                <a:solidFill>
                  <a:srgbClr val="7030A0"/>
                </a:solidFill>
              </a:rPr>
              <a:t>Antibiotics</a:t>
            </a:r>
          </a:p>
          <a:p>
            <a:pPr lvl="1">
              <a:defRPr/>
            </a:pPr>
            <a:r>
              <a:rPr lang="en-US" sz="2600" dirty="0" err="1" smtClean="0"/>
              <a:t>Actinomycin</a:t>
            </a:r>
            <a:r>
              <a:rPr lang="en-US" sz="2600" dirty="0" smtClean="0"/>
              <a:t> D, Doxorubicin, </a:t>
            </a:r>
            <a:r>
              <a:rPr lang="en-US" sz="2600" dirty="0" err="1" smtClean="0"/>
              <a:t>Daunorubicin</a:t>
            </a:r>
            <a:r>
              <a:rPr lang="en-US" sz="2600" dirty="0" smtClean="0"/>
              <a:t>, </a:t>
            </a:r>
            <a:r>
              <a:rPr lang="en-US" sz="2600" dirty="0" err="1" smtClean="0"/>
              <a:t>Bleomycin</a:t>
            </a:r>
            <a:r>
              <a:rPr lang="en-US" sz="2600" dirty="0" smtClean="0"/>
              <a:t>, Mitomycin C</a:t>
            </a:r>
          </a:p>
          <a:p>
            <a:pPr>
              <a:defRPr/>
            </a:pPr>
            <a:r>
              <a:rPr lang="en-US" sz="3000" dirty="0" err="1" smtClean="0">
                <a:solidFill>
                  <a:srgbClr val="7030A0"/>
                </a:solidFill>
              </a:rPr>
              <a:t>Vinca</a:t>
            </a:r>
            <a:r>
              <a:rPr lang="en-US" sz="3000" dirty="0" smtClean="0">
                <a:solidFill>
                  <a:srgbClr val="7030A0"/>
                </a:solidFill>
              </a:rPr>
              <a:t> alkaloids </a:t>
            </a:r>
          </a:p>
          <a:p>
            <a:pPr lvl="1">
              <a:defRPr/>
            </a:pPr>
            <a:r>
              <a:rPr lang="en-US" sz="2600" dirty="0" err="1" smtClean="0"/>
              <a:t>Vincristine</a:t>
            </a:r>
            <a:r>
              <a:rPr lang="en-US" sz="2600" dirty="0" smtClean="0"/>
              <a:t>, </a:t>
            </a:r>
            <a:r>
              <a:rPr lang="en-US" sz="2600" dirty="0" err="1" smtClean="0"/>
              <a:t>Vinblastine</a:t>
            </a:r>
            <a:r>
              <a:rPr lang="en-US" sz="2600" dirty="0" smtClean="0"/>
              <a:t>, </a:t>
            </a:r>
            <a:r>
              <a:rPr lang="en-US" sz="2600" dirty="0" err="1" smtClean="0"/>
              <a:t>Vinorelbine</a:t>
            </a:r>
            <a:r>
              <a:rPr lang="en-US" sz="2600" dirty="0" smtClean="0"/>
              <a:t> </a:t>
            </a:r>
          </a:p>
          <a:p>
            <a:pPr>
              <a:defRPr/>
            </a:pPr>
            <a:r>
              <a:rPr lang="en-US" sz="3000" dirty="0" err="1" smtClean="0">
                <a:solidFill>
                  <a:srgbClr val="7030A0"/>
                </a:solidFill>
              </a:rPr>
              <a:t>Taxanes</a:t>
            </a:r>
            <a:endParaRPr lang="en-US" sz="3000" dirty="0" smtClean="0">
              <a:solidFill>
                <a:srgbClr val="7030A0"/>
              </a:solidFill>
            </a:endParaRPr>
          </a:p>
          <a:p>
            <a:pPr lvl="1">
              <a:defRPr/>
            </a:pPr>
            <a:r>
              <a:rPr lang="en-US" sz="2600" dirty="0" smtClean="0"/>
              <a:t> </a:t>
            </a:r>
            <a:r>
              <a:rPr lang="en-US" sz="2600" dirty="0" err="1" smtClean="0"/>
              <a:t>Paclitaxel</a:t>
            </a:r>
            <a:r>
              <a:rPr lang="en-US" sz="2600" dirty="0" smtClean="0"/>
              <a:t>, </a:t>
            </a:r>
            <a:r>
              <a:rPr lang="en-US" sz="2600" dirty="0" err="1" smtClean="0"/>
              <a:t>docetaxel</a:t>
            </a:r>
            <a:endParaRPr lang="en-US" sz="2600" dirty="0" smtClean="0"/>
          </a:p>
          <a:p>
            <a:pPr>
              <a:defRPr/>
            </a:pPr>
            <a:r>
              <a:rPr lang="en-US" sz="3000" dirty="0" smtClean="0">
                <a:solidFill>
                  <a:srgbClr val="7030A0"/>
                </a:solidFill>
              </a:rPr>
              <a:t>Enzymes</a:t>
            </a:r>
          </a:p>
          <a:p>
            <a:pPr lvl="1">
              <a:defRPr/>
            </a:pPr>
            <a:r>
              <a:rPr lang="en-US" sz="2600" dirty="0" smtClean="0"/>
              <a:t> L-</a:t>
            </a:r>
            <a:r>
              <a:rPr lang="en-US" sz="2600" dirty="0" err="1" smtClean="0"/>
              <a:t>Asparginase</a:t>
            </a:r>
            <a:r>
              <a:rPr lang="en-US" sz="2600" dirty="0" smtClean="0"/>
              <a:t> </a:t>
            </a:r>
          </a:p>
          <a:p>
            <a:pPr>
              <a:defRPr/>
            </a:pPr>
            <a:endParaRPr lang="en-US" sz="3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+mn-lt"/>
              </a:rPr>
              <a:t>Natural Products </a:t>
            </a:r>
            <a:endParaRPr lang="en-US" sz="3800" dirty="0">
              <a:latin typeface="+mn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29200" y="838200"/>
            <a:ext cx="3886200" cy="579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000" dirty="0" err="1">
                <a:solidFill>
                  <a:srgbClr val="7030A0"/>
                </a:solidFill>
                <a:latin typeface="+mn-lt"/>
              </a:rPr>
              <a:t>Epipodophyllotoxins</a:t>
            </a:r>
            <a:endParaRPr lang="en-US" sz="3000" dirty="0">
              <a:solidFill>
                <a:srgbClr val="7030A0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600" dirty="0" err="1">
                <a:latin typeface="+mn-lt"/>
              </a:rPr>
              <a:t>etoposide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tenoposide</a:t>
            </a:r>
            <a:r>
              <a:rPr lang="en-US" sz="260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000" dirty="0" err="1">
                <a:solidFill>
                  <a:srgbClr val="7030A0"/>
                </a:solidFill>
                <a:latin typeface="+mn-lt"/>
              </a:rPr>
              <a:t>Camptothecin</a:t>
            </a:r>
            <a:r>
              <a:rPr lang="en-US" sz="3000" dirty="0">
                <a:solidFill>
                  <a:srgbClr val="7030A0"/>
                </a:solidFill>
                <a:latin typeface="+mn-lt"/>
              </a:rPr>
              <a:t> analogs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600" dirty="0" err="1">
                <a:latin typeface="+mn-lt"/>
              </a:rPr>
              <a:t>Topotecan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irinotecan</a:t>
            </a:r>
            <a:endParaRPr lang="en-US" sz="26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000" dirty="0">
                <a:solidFill>
                  <a:srgbClr val="7030A0"/>
                </a:solidFill>
                <a:latin typeface="+mn-lt"/>
              </a:rPr>
              <a:t>Biological response     modifiers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Interferons</a:t>
            </a:r>
            <a:r>
              <a:rPr lang="en-US" sz="2600" dirty="0">
                <a:latin typeface="+mn-lt"/>
              </a:rPr>
              <a:t>,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600" dirty="0">
                <a:latin typeface="+mn-lt"/>
              </a:rPr>
              <a:t> Interleukins </a:t>
            </a:r>
          </a:p>
        </p:txBody>
      </p:sp>
    </p:spTree>
    <p:extLst>
      <p:ext uri="{BB962C8B-B14F-4D97-AF65-F5344CB8AC3E}">
        <p14:creationId xmlns:p14="http://schemas.microsoft.com/office/powerpoint/2010/main" val="1605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Cisplatin </a:t>
            </a:r>
          </a:p>
          <a:p>
            <a:r>
              <a:rPr lang="en-US" smtClean="0"/>
              <a:t>Carboplatin </a:t>
            </a:r>
          </a:p>
          <a:p>
            <a:r>
              <a:rPr lang="en-US" smtClean="0"/>
              <a:t>Hydroxurea</a:t>
            </a:r>
          </a:p>
          <a:p>
            <a:r>
              <a:rPr lang="en-US" smtClean="0"/>
              <a:t>Procarbazine</a:t>
            </a:r>
          </a:p>
          <a:p>
            <a:r>
              <a:rPr lang="en-US" smtClean="0"/>
              <a:t>Mitotane </a:t>
            </a:r>
          </a:p>
          <a:p>
            <a:r>
              <a:rPr lang="en-US" smtClean="0"/>
              <a:t>Imatinib 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+mn-lt"/>
              </a:rPr>
              <a:t>Miscellaneous Agents </a:t>
            </a:r>
            <a:endParaRPr lang="en-US" sz="3800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57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+mn-lt"/>
              </a:rPr>
              <a:t>Hormones &amp; antagonists </a:t>
            </a:r>
            <a:endParaRPr lang="en-US" sz="3800" dirty="0">
              <a:latin typeface="+mn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419600" cy="5791200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000" dirty="0" smtClean="0">
                <a:solidFill>
                  <a:srgbClr val="7030A0"/>
                </a:solidFill>
              </a:rPr>
              <a:t>Corticosteroids</a:t>
            </a:r>
          </a:p>
          <a:p>
            <a:pPr lvl="1">
              <a:defRPr/>
            </a:pPr>
            <a:r>
              <a:rPr lang="en-US" sz="2600" dirty="0" err="1" smtClean="0"/>
              <a:t>Prednisolone</a:t>
            </a:r>
            <a:r>
              <a:rPr lang="en-US" sz="2600" dirty="0" smtClean="0"/>
              <a:t> </a:t>
            </a:r>
          </a:p>
          <a:p>
            <a:pPr>
              <a:defRPr/>
            </a:pPr>
            <a:r>
              <a:rPr lang="en-US" sz="3000" dirty="0" smtClean="0">
                <a:solidFill>
                  <a:srgbClr val="7030A0"/>
                </a:solidFill>
              </a:rPr>
              <a:t>Estrogens </a:t>
            </a:r>
          </a:p>
          <a:p>
            <a:pPr lvl="1">
              <a:defRPr/>
            </a:pPr>
            <a:r>
              <a:rPr lang="en-US" sz="2600" dirty="0" err="1" smtClean="0"/>
              <a:t>Ethinyl</a:t>
            </a:r>
            <a:r>
              <a:rPr lang="en-US" sz="2600" dirty="0" smtClean="0"/>
              <a:t> </a:t>
            </a:r>
            <a:r>
              <a:rPr lang="en-US" sz="2600" dirty="0" err="1" smtClean="0"/>
              <a:t>Estradiol</a:t>
            </a:r>
            <a:r>
              <a:rPr lang="en-US" sz="2600" dirty="0" smtClean="0"/>
              <a:t> </a:t>
            </a:r>
          </a:p>
          <a:p>
            <a:pPr>
              <a:defRPr/>
            </a:pPr>
            <a:r>
              <a:rPr lang="en-US" sz="3000" dirty="0" smtClean="0">
                <a:solidFill>
                  <a:srgbClr val="7030A0"/>
                </a:solidFill>
              </a:rPr>
              <a:t>SERM( selective estrogen receptor modulators)</a:t>
            </a:r>
          </a:p>
          <a:p>
            <a:pPr lvl="1">
              <a:defRPr/>
            </a:pPr>
            <a:r>
              <a:rPr lang="en-US" sz="2600" dirty="0" smtClean="0"/>
              <a:t> </a:t>
            </a:r>
            <a:r>
              <a:rPr lang="en-US" sz="2600" dirty="0" err="1" smtClean="0"/>
              <a:t>Tamoxifene</a:t>
            </a:r>
            <a:r>
              <a:rPr lang="en-US" sz="2600" dirty="0" smtClean="0"/>
              <a:t>, </a:t>
            </a:r>
            <a:r>
              <a:rPr lang="en-US" sz="2600" dirty="0" err="1" smtClean="0"/>
              <a:t>Toremifene</a:t>
            </a:r>
            <a:r>
              <a:rPr lang="en-US" sz="2600" dirty="0" smtClean="0"/>
              <a:t> </a:t>
            </a:r>
          </a:p>
          <a:p>
            <a:pPr>
              <a:defRPr/>
            </a:pPr>
            <a:r>
              <a:rPr lang="en-US" sz="3000" dirty="0" smtClean="0">
                <a:solidFill>
                  <a:srgbClr val="7030A0"/>
                </a:solidFill>
              </a:rPr>
              <a:t>SERD (selective estrogen receptor </a:t>
            </a:r>
            <a:r>
              <a:rPr lang="en-US" sz="3000" dirty="0" err="1" smtClean="0">
                <a:solidFill>
                  <a:srgbClr val="7030A0"/>
                </a:solidFill>
              </a:rPr>
              <a:t>downregulators</a:t>
            </a:r>
            <a:r>
              <a:rPr lang="en-US" sz="3000" dirty="0" smtClean="0">
                <a:solidFill>
                  <a:srgbClr val="7030A0"/>
                </a:solidFill>
              </a:rPr>
              <a:t>)</a:t>
            </a:r>
          </a:p>
          <a:p>
            <a:pPr lvl="1">
              <a:defRPr/>
            </a:pPr>
            <a:r>
              <a:rPr lang="en-US" sz="2600" dirty="0" smtClean="0"/>
              <a:t> </a:t>
            </a:r>
            <a:r>
              <a:rPr lang="en-US" sz="2600" dirty="0" err="1" smtClean="0"/>
              <a:t>Fulvestrant</a:t>
            </a:r>
            <a:r>
              <a:rPr lang="en-US" sz="2600" dirty="0" smtClean="0"/>
              <a:t> </a:t>
            </a:r>
          </a:p>
          <a:p>
            <a:pPr>
              <a:defRPr/>
            </a:pPr>
            <a:r>
              <a:rPr lang="en-US" sz="3000" dirty="0" err="1" smtClean="0">
                <a:solidFill>
                  <a:srgbClr val="7030A0"/>
                </a:solidFill>
              </a:rPr>
              <a:t>Aromatase</a:t>
            </a:r>
            <a:r>
              <a:rPr lang="en-US" sz="3000" dirty="0" smtClean="0">
                <a:solidFill>
                  <a:srgbClr val="7030A0"/>
                </a:solidFill>
              </a:rPr>
              <a:t> Inhibitors</a:t>
            </a:r>
          </a:p>
          <a:p>
            <a:pPr lvl="1">
              <a:defRPr/>
            </a:pPr>
            <a:r>
              <a:rPr lang="en-US" sz="2600" dirty="0" smtClean="0"/>
              <a:t> </a:t>
            </a:r>
            <a:r>
              <a:rPr lang="en-US" sz="2600" dirty="0" err="1" smtClean="0"/>
              <a:t>Letrozole</a:t>
            </a:r>
            <a:r>
              <a:rPr lang="en-US" sz="2600" dirty="0" smtClean="0"/>
              <a:t>, </a:t>
            </a:r>
            <a:r>
              <a:rPr lang="en-US" sz="2600" dirty="0" err="1" smtClean="0"/>
              <a:t>Anastrazole</a:t>
            </a:r>
            <a:r>
              <a:rPr lang="en-US" sz="2600" dirty="0" smtClean="0"/>
              <a:t>, </a:t>
            </a:r>
            <a:r>
              <a:rPr lang="en-US" sz="2600" dirty="0" err="1" smtClean="0"/>
              <a:t>Exemestane</a:t>
            </a:r>
            <a:r>
              <a:rPr lang="en-US" sz="2600" dirty="0" smtClean="0"/>
              <a:t> </a:t>
            </a:r>
          </a:p>
          <a:p>
            <a:pPr>
              <a:buFont typeface="Arial" charset="0"/>
              <a:buNone/>
              <a:defRPr/>
            </a:pPr>
            <a:endParaRPr lang="en-US" sz="3000" dirty="0" smtClean="0"/>
          </a:p>
          <a:p>
            <a:pPr lvl="1">
              <a:defRPr/>
            </a:pPr>
            <a:endParaRPr lang="en-US" sz="2600" dirty="0" smtClean="0"/>
          </a:p>
          <a:p>
            <a:pPr>
              <a:defRPr/>
            </a:pPr>
            <a:endParaRPr lang="en-US" sz="3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0600" y="838200"/>
            <a:ext cx="4114800" cy="579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000" dirty="0" err="1">
                <a:solidFill>
                  <a:srgbClr val="7030A0"/>
                </a:solidFill>
                <a:latin typeface="+mn-lt"/>
              </a:rPr>
              <a:t>Progestins</a:t>
            </a:r>
            <a:r>
              <a:rPr lang="en-US" sz="3000" dirty="0">
                <a:solidFill>
                  <a:srgbClr val="7030A0"/>
                </a:solidFill>
                <a:latin typeface="+mn-lt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600" dirty="0" err="1">
                <a:latin typeface="+mn-lt"/>
              </a:rPr>
              <a:t>Hydroxyprogesterone</a:t>
            </a:r>
            <a:r>
              <a:rPr lang="en-US" sz="260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000" dirty="0">
                <a:solidFill>
                  <a:srgbClr val="7030A0"/>
                </a:solidFill>
                <a:latin typeface="+mn-lt"/>
              </a:rPr>
              <a:t>Anti-androgens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600" dirty="0" err="1">
                <a:latin typeface="+mn-lt"/>
              </a:rPr>
              <a:t>Flutamide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Bicalutamide</a:t>
            </a:r>
            <a:r>
              <a:rPr lang="en-US" sz="260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000" dirty="0">
                <a:solidFill>
                  <a:srgbClr val="7030A0"/>
                </a:solidFill>
                <a:latin typeface="+mn-lt"/>
              </a:rPr>
              <a:t>5-</a:t>
            </a:r>
            <a:r>
              <a:rPr lang="en-US" sz="3000" dirty="0">
                <a:solidFill>
                  <a:srgbClr val="7030A0"/>
                </a:solidFill>
                <a:latin typeface="+mn-lt"/>
                <a:sym typeface="Symbol"/>
              </a:rPr>
              <a:t> </a:t>
            </a:r>
            <a:r>
              <a:rPr lang="en-US" sz="3000" dirty="0" err="1">
                <a:solidFill>
                  <a:srgbClr val="7030A0"/>
                </a:solidFill>
                <a:latin typeface="+mn-lt"/>
                <a:sym typeface="Symbol"/>
              </a:rPr>
              <a:t>reductase</a:t>
            </a:r>
            <a:r>
              <a:rPr lang="en-US" sz="3000" dirty="0">
                <a:solidFill>
                  <a:srgbClr val="7030A0"/>
                </a:solidFill>
                <a:latin typeface="+mn-lt"/>
                <a:sym typeface="Symbol"/>
              </a:rPr>
              <a:t> Inhibitors </a:t>
            </a:r>
            <a:endParaRPr lang="en-US" sz="3000" dirty="0">
              <a:solidFill>
                <a:srgbClr val="7030A0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finasteride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dutasteride</a:t>
            </a:r>
            <a:r>
              <a:rPr lang="en-US" sz="260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000" dirty="0" err="1">
                <a:solidFill>
                  <a:srgbClr val="7030A0"/>
                </a:solidFill>
              </a:rPr>
              <a:t>GnRH</a:t>
            </a:r>
            <a:r>
              <a:rPr lang="en-US" sz="3000" dirty="0">
                <a:solidFill>
                  <a:srgbClr val="7030A0"/>
                </a:solidFill>
              </a:rPr>
              <a:t> analogs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/>
              <a:t> </a:t>
            </a:r>
            <a:r>
              <a:rPr lang="en-US" sz="2600" dirty="0"/>
              <a:t>Naferelin, goserelin, leuoprolide 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2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MOA of some anticancer drugs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143000"/>
            <a:ext cx="44196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Purine</a:t>
            </a:r>
            <a:r>
              <a:rPr lang="en-US" sz="2400" dirty="0"/>
              <a:t> &amp; </a:t>
            </a:r>
            <a:r>
              <a:rPr lang="en-US" sz="2400" dirty="0" err="1"/>
              <a:t>Pyrimidine</a:t>
            </a:r>
            <a:r>
              <a:rPr lang="en-US" sz="2400" dirty="0"/>
              <a:t> synthesis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2133600"/>
            <a:ext cx="32766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Ribonucleotides</a:t>
            </a:r>
            <a:r>
              <a:rPr lang="en-US" sz="2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3276600"/>
            <a:ext cx="32766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Deoxy</a:t>
            </a:r>
            <a:r>
              <a:rPr lang="en-US" sz="2400" dirty="0"/>
              <a:t> </a:t>
            </a:r>
            <a:r>
              <a:rPr lang="en-US" sz="2400" dirty="0" err="1"/>
              <a:t>ribonucleotides</a:t>
            </a:r>
            <a:r>
              <a:rPr lang="en-US" sz="2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4267200"/>
            <a:ext cx="8382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DNA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5257800"/>
            <a:ext cx="8382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RNA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096000"/>
            <a:ext cx="15240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Proteins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794" y="1904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572794" y="2971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572794" y="39616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648994" y="50284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648994" y="58666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1143000"/>
            <a:ext cx="18288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Purine</a:t>
            </a:r>
            <a:r>
              <a:rPr lang="en-US" sz="2400" dirty="0"/>
              <a:t>/ </a:t>
            </a:r>
            <a:r>
              <a:rPr lang="en-US" sz="2400" dirty="0" err="1"/>
              <a:t>Pyrimidine</a:t>
            </a:r>
            <a:r>
              <a:rPr lang="en-US" sz="2400" dirty="0"/>
              <a:t> antagonists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057400" y="1524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10400" y="1752600"/>
            <a:ext cx="1905000" cy="1938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Methotrexate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dirty="0"/>
              <a:t>Inhibition of </a:t>
            </a:r>
            <a:r>
              <a:rPr lang="en-US" sz="2400" dirty="0" err="1"/>
              <a:t>purine</a:t>
            </a:r>
            <a:r>
              <a:rPr lang="en-US" sz="2400" dirty="0"/>
              <a:t> ring &amp; </a:t>
            </a:r>
            <a:r>
              <a:rPr lang="en-US" sz="2400" dirty="0" err="1"/>
              <a:t>dTMP</a:t>
            </a:r>
            <a:r>
              <a:rPr lang="en-US" sz="2400" dirty="0"/>
              <a:t>  biosynthesis 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6096000" y="18288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6019800" y="2743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" y="2667000"/>
            <a:ext cx="2133600" cy="830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5 FU </a:t>
            </a:r>
            <a:r>
              <a:rPr lang="en-US" sz="2400" dirty="0"/>
              <a:t>inhibits </a:t>
            </a:r>
            <a:r>
              <a:rPr lang="en-US" sz="2400" dirty="0" err="1"/>
              <a:t>dTMP</a:t>
            </a:r>
            <a:r>
              <a:rPr lang="en-US" sz="2400" dirty="0"/>
              <a:t> synthesis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514600" y="2895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5200650"/>
            <a:ext cx="32766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Dactinomycin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, </a:t>
            </a:r>
            <a:r>
              <a:rPr lang="en-US" sz="2400" dirty="0"/>
              <a:t>Intercalate with DNA disrupt DNA function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733800" y="4954588"/>
            <a:ext cx="533400" cy="531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00800" y="4191000"/>
            <a:ext cx="2438400" cy="230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Alkylating agents</a:t>
            </a:r>
          </a:p>
          <a:p>
            <a:pPr>
              <a:defRPr/>
            </a:pPr>
            <a:r>
              <a:rPr lang="en-US" sz="2400" dirty="0"/>
              <a:t>Alter structure &amp; function of DNA by cross linking  and/or fragmenting DNA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5257800" y="4876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600" y="3970338"/>
            <a:ext cx="3048000" cy="830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Cytarabine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inhibits DNA chain elongation </a:t>
            </a:r>
            <a:endParaRPr lang="en-US" sz="2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352800" y="4343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066800"/>
            <a:ext cx="83820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z="2800" b="1" dirty="0" smtClean="0">
                <a:solidFill>
                  <a:srgbClr val="0033CC"/>
                </a:solidFill>
              </a:rPr>
              <a:t>Cross Tolerance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b="1" dirty="0" smtClean="0"/>
              <a:t>Tolerance for a drug that develops after administration of a different drug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b="1" dirty="0" err="1" smtClean="0">
                <a:solidFill>
                  <a:srgbClr val="0033CC"/>
                </a:solidFill>
              </a:rPr>
              <a:t>Tachyphylaxis</a:t>
            </a:r>
            <a:endParaRPr lang="en-US" altLang="en-US" sz="2800" b="1" dirty="0" smtClean="0">
              <a:solidFill>
                <a:srgbClr val="0033CC"/>
              </a:solidFill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altLang="en-US" b="1" dirty="0" smtClean="0"/>
              <a:t>Rapidly occurring tolerance to a drug.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b="1" dirty="0" smtClean="0">
                <a:solidFill>
                  <a:srgbClr val="0033CC"/>
                </a:solidFill>
              </a:rPr>
              <a:t>Cumulative effect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b="1" dirty="0" smtClean="0"/>
              <a:t>Increased effectiveness when a drug is given in several doses.</a:t>
            </a:r>
            <a:endParaRPr lang="en-US" altLang="en-US" b="1" dirty="0" smtClean="0">
              <a:solidFill>
                <a:srgbClr val="0033CC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800" b="1" dirty="0" smtClean="0">
                <a:solidFill>
                  <a:srgbClr val="0033CC"/>
                </a:solidFill>
              </a:rPr>
              <a:t>Drug dependence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b="1" dirty="0" smtClean="0"/>
              <a:t>The patient becomes accustomed to the drug’s presence in his</a:t>
            </a:r>
            <a:br>
              <a:rPr lang="en-US" altLang="en-US" b="1" dirty="0" smtClean="0"/>
            </a:br>
            <a:r>
              <a:rPr lang="en-US" altLang="en-US" b="1" dirty="0" smtClean="0"/>
              <a:t>body.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endParaRPr lang="en-US" sz="1700" b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dirty="0" smtClean="0"/>
              <a:t>Adverse  drug  reactions</a:t>
            </a:r>
          </a:p>
        </p:txBody>
      </p:sp>
    </p:spTree>
    <p:extLst>
      <p:ext uri="{BB962C8B-B14F-4D97-AF65-F5344CB8AC3E}">
        <p14:creationId xmlns:p14="http://schemas.microsoft.com/office/powerpoint/2010/main" val="16862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Alkylating agents </a:t>
            </a:r>
            <a:endParaRPr lang="en-US" dirty="0"/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mtClean="0">
                <a:solidFill>
                  <a:srgbClr val="7030A0"/>
                </a:solidFill>
              </a:rPr>
              <a:t>Nitrogen Mustards </a:t>
            </a:r>
            <a:r>
              <a:rPr lang="en-US" smtClean="0">
                <a:solidFill>
                  <a:srgbClr val="FF0000"/>
                </a:solidFill>
              </a:rPr>
              <a:t>(MCI)</a:t>
            </a:r>
          </a:p>
          <a:p>
            <a:pPr lvl="1"/>
            <a:r>
              <a:rPr lang="en-US" smtClean="0"/>
              <a:t>Meclorethamine, Melphalan, Chlorambucil, Cyclophosphamide, Ifosfamide </a:t>
            </a:r>
          </a:p>
          <a:p>
            <a:r>
              <a:rPr lang="en-US" smtClean="0">
                <a:solidFill>
                  <a:srgbClr val="7030A0"/>
                </a:solidFill>
              </a:rPr>
              <a:t>Ethyleneimine : </a:t>
            </a:r>
            <a:r>
              <a:rPr lang="en-US" sz="2800" smtClean="0"/>
              <a:t>Thiotepa</a:t>
            </a:r>
            <a:r>
              <a:rPr lang="en-US" smtClean="0"/>
              <a:t> </a:t>
            </a:r>
          </a:p>
          <a:p>
            <a:r>
              <a:rPr lang="en-US" smtClean="0">
                <a:solidFill>
                  <a:srgbClr val="7030A0"/>
                </a:solidFill>
              </a:rPr>
              <a:t>Alkyl Sulfonate: </a:t>
            </a:r>
            <a:r>
              <a:rPr lang="en-US" sz="2800" smtClean="0"/>
              <a:t>Busulfan</a:t>
            </a:r>
            <a:r>
              <a:rPr lang="en-US" smtClean="0"/>
              <a:t> </a:t>
            </a:r>
          </a:p>
          <a:p>
            <a:r>
              <a:rPr lang="en-US" smtClean="0">
                <a:solidFill>
                  <a:srgbClr val="7030A0"/>
                </a:solidFill>
              </a:rPr>
              <a:t>Nitrosureas </a:t>
            </a:r>
          </a:p>
          <a:p>
            <a:pPr lvl="1"/>
            <a:r>
              <a:rPr lang="en-US" smtClean="0"/>
              <a:t>Carmustine,lomustine, streptozocin </a:t>
            </a:r>
          </a:p>
          <a:p>
            <a:r>
              <a:rPr lang="en-US" smtClean="0">
                <a:solidFill>
                  <a:srgbClr val="7030A0"/>
                </a:solidFill>
              </a:rPr>
              <a:t>Triazines </a:t>
            </a:r>
          </a:p>
          <a:p>
            <a:pPr lvl="1"/>
            <a:r>
              <a:rPr lang="en-US" smtClean="0"/>
              <a:t>Dacarbazine, temozolamide </a:t>
            </a:r>
          </a:p>
        </p:txBody>
      </p:sp>
    </p:spTree>
    <p:extLst>
      <p:ext uri="{BB962C8B-B14F-4D97-AF65-F5344CB8AC3E}">
        <p14:creationId xmlns:p14="http://schemas.microsoft.com/office/powerpoint/2010/main" val="23232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Mechanism of action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914400"/>
            <a:ext cx="25146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Alkylating Agents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1981200"/>
            <a:ext cx="495300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Form highly reactive </a:t>
            </a:r>
            <a:r>
              <a:rPr lang="en-US" sz="2400" dirty="0" err="1"/>
              <a:t>carbonium</a:t>
            </a:r>
            <a:r>
              <a:rPr lang="en-US" sz="2400" dirty="0"/>
              <a:t> 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048000"/>
            <a:ext cx="777240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Transfer alkyl groups to nucleophilic sites on DNA bases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3962400"/>
            <a:ext cx="15240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Results in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953000"/>
            <a:ext cx="19812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Cross linkage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953000"/>
            <a:ext cx="32766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Abnormal base pairing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4953000"/>
            <a:ext cx="3048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DNA strand breakage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5943600"/>
            <a:ext cx="25908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/>
                <a:cs typeface="Times New Roman"/>
              </a:rPr>
              <a:t>↓ </a:t>
            </a:r>
            <a:r>
              <a:rPr lang="en-US" sz="2400" dirty="0"/>
              <a:t>cell proliferation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791200"/>
            <a:ext cx="38862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Alkylation also damages RNA and proteins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000501" y="1638300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963194" y="2742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039394" y="3733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447800" y="4267200"/>
            <a:ext cx="1905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05400" y="419100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000501" y="4686300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162801" y="5638800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19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 l="36719" t="22221" r="36719" b="18056"/>
          <a:stretch>
            <a:fillRect/>
          </a:stretch>
        </p:blipFill>
        <p:spPr bwMode="auto">
          <a:xfrm>
            <a:off x="1676400" y="152400"/>
            <a:ext cx="533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6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r>
              <a:rPr lang="en-US" smtClean="0">
                <a:solidFill>
                  <a:srgbClr val="7030A0"/>
                </a:solidFill>
              </a:rPr>
              <a:t>Cytotoxic action </a:t>
            </a:r>
          </a:p>
          <a:p>
            <a:pPr lvl="1"/>
            <a:r>
              <a:rPr lang="en-US" smtClean="0"/>
              <a:t>Hemopoetic system highly susceptible </a:t>
            </a:r>
          </a:p>
          <a:p>
            <a:pPr lvl="2"/>
            <a:r>
              <a:rPr lang="en-US" smtClean="0"/>
              <a:t>Chlorambucil – more against lymphoid series </a:t>
            </a:r>
          </a:p>
          <a:p>
            <a:pPr lvl="2"/>
            <a:r>
              <a:rPr lang="en-US" smtClean="0"/>
              <a:t>Busulfan – more against myeloid series </a:t>
            </a:r>
          </a:p>
          <a:p>
            <a:pPr lvl="1"/>
            <a:r>
              <a:rPr lang="en-US" smtClean="0"/>
              <a:t>Epithelial tissues, hair follicles</a:t>
            </a:r>
          </a:p>
          <a:p>
            <a:pPr lvl="1"/>
            <a:r>
              <a:rPr lang="en-US" smtClean="0"/>
              <a:t>Spermatogenesis , fetopathic effect</a:t>
            </a:r>
          </a:p>
          <a:p>
            <a:r>
              <a:rPr lang="en-US" smtClean="0">
                <a:solidFill>
                  <a:srgbClr val="7030A0"/>
                </a:solidFill>
              </a:rPr>
              <a:t>Immunosupressant action </a:t>
            </a:r>
          </a:p>
          <a:p>
            <a:r>
              <a:rPr lang="en-US" smtClean="0">
                <a:solidFill>
                  <a:srgbClr val="7030A0"/>
                </a:solidFill>
              </a:rPr>
              <a:t>Miscellaneous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Severe nausea &amp; vomiting </a:t>
            </a:r>
          </a:p>
          <a:p>
            <a:r>
              <a:rPr lang="en-US" smtClean="0"/>
              <a:t>Known as </a:t>
            </a:r>
            <a:r>
              <a:rPr lang="en-US" smtClean="0">
                <a:solidFill>
                  <a:srgbClr val="7030A0"/>
                </a:solidFill>
              </a:rPr>
              <a:t>radiomimetic</a:t>
            </a:r>
            <a:r>
              <a:rPr lang="en-US" smtClean="0"/>
              <a:t> drugs </a:t>
            </a:r>
          </a:p>
          <a:p>
            <a:pPr lvl="1">
              <a:buFont typeface="Arial" charset="0"/>
              <a:buNone/>
            </a:pPr>
            <a:endParaRPr lang="en-U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Pharmacological actions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Mechlorethamine </a:t>
            </a:r>
          </a:p>
          <a:p>
            <a:r>
              <a:rPr lang="en-US" smtClean="0"/>
              <a:t>Melphalan </a:t>
            </a:r>
          </a:p>
          <a:p>
            <a:r>
              <a:rPr lang="en-US" smtClean="0"/>
              <a:t>Chlorambucil </a:t>
            </a:r>
          </a:p>
          <a:p>
            <a:r>
              <a:rPr lang="en-US" smtClean="0"/>
              <a:t>Cyclophosphamide </a:t>
            </a:r>
          </a:p>
          <a:p>
            <a:r>
              <a:rPr lang="en-US" smtClean="0"/>
              <a:t>Ifosfamide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Nitrogen Mustards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715000"/>
          </a:xfrm>
        </p:spPr>
        <p:txBody>
          <a:bodyPr/>
          <a:lstStyle/>
          <a:p>
            <a:r>
              <a:rPr lang="en-US" smtClean="0"/>
              <a:t>Very </a:t>
            </a:r>
            <a:r>
              <a:rPr lang="en-US" smtClean="0">
                <a:solidFill>
                  <a:srgbClr val="7030A0"/>
                </a:solidFill>
              </a:rPr>
              <a:t>irritant</a:t>
            </a:r>
            <a:r>
              <a:rPr lang="en-US" smtClean="0"/>
              <a:t> drug</a:t>
            </a:r>
          </a:p>
          <a:p>
            <a:r>
              <a:rPr lang="en-US" smtClean="0"/>
              <a:t>Dose = 0.4 mg/kg single or divided </a:t>
            </a:r>
          </a:p>
          <a:p>
            <a:r>
              <a:rPr lang="en-US" smtClean="0"/>
              <a:t>Uses </a:t>
            </a:r>
          </a:p>
          <a:p>
            <a:pPr lvl="1"/>
            <a:r>
              <a:rPr lang="en-US" smtClean="0"/>
              <a:t>Hematological cancers , lymphomas , solid tumors </a:t>
            </a:r>
          </a:p>
          <a:p>
            <a:pPr lvl="1"/>
            <a:r>
              <a:rPr lang="en-US" smtClean="0"/>
              <a:t>Hodkins as part of MOPP, CML, CLL  </a:t>
            </a:r>
          </a:p>
          <a:p>
            <a:r>
              <a:rPr lang="en-US" smtClean="0">
                <a:solidFill>
                  <a:srgbClr val="7030A0"/>
                </a:solidFill>
              </a:rPr>
              <a:t>Adverse effects </a:t>
            </a:r>
          </a:p>
          <a:p>
            <a:pPr lvl="1"/>
            <a:r>
              <a:rPr lang="en-US" smtClean="0"/>
              <a:t>Anorexia, nausea, vomiting </a:t>
            </a:r>
          </a:p>
          <a:p>
            <a:pPr lvl="1"/>
            <a:r>
              <a:rPr lang="en-US" smtClean="0"/>
              <a:t>Bone marrow depression, aplasia </a:t>
            </a:r>
          </a:p>
          <a:p>
            <a:pPr lvl="1"/>
            <a:r>
              <a:rPr lang="en-US" smtClean="0"/>
              <a:t>Menstrual irregularities </a:t>
            </a:r>
          </a:p>
          <a:p>
            <a:r>
              <a:rPr lang="en-US" smtClean="0">
                <a:solidFill>
                  <a:srgbClr val="7030A0"/>
                </a:solidFill>
              </a:rPr>
              <a:t>Estramustine </a:t>
            </a:r>
          </a:p>
          <a:p>
            <a:pPr lvl="1"/>
            <a:endParaRPr lang="en-U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Mechlorethamine</a:t>
            </a:r>
            <a:r>
              <a:rPr lang="en-US" dirty="0" smtClean="0"/>
              <a:t> (</a:t>
            </a:r>
            <a:r>
              <a:rPr lang="en-US" dirty="0" err="1" smtClean="0"/>
              <a:t>Mustine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Melphalan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Very effective in </a:t>
            </a:r>
            <a:r>
              <a:rPr lang="en-US" smtClean="0">
                <a:solidFill>
                  <a:schemeClr val="hlink"/>
                </a:solidFill>
              </a:rPr>
              <a:t>MULTIPLE MYELOMA</a:t>
            </a:r>
          </a:p>
          <a:p>
            <a:pPr eaLnBrk="1" hangingPunct="1"/>
            <a:r>
              <a:rPr lang="en-US" smtClean="0"/>
              <a:t>Less irritant locally , less alopecia </a:t>
            </a:r>
          </a:p>
          <a:p>
            <a:pPr eaLnBrk="1" hangingPunct="1"/>
            <a:r>
              <a:rPr lang="en-US" smtClean="0">
                <a:solidFill>
                  <a:srgbClr val="7030A0"/>
                </a:solidFill>
              </a:rPr>
              <a:t>Dose: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0.25 mg/kg daily for 4 days every 4-6 weeks </a:t>
            </a:r>
          </a:p>
          <a:p>
            <a:pPr eaLnBrk="1" hangingPunct="1"/>
            <a:r>
              <a:rPr lang="en-US" smtClean="0">
                <a:solidFill>
                  <a:srgbClr val="7030A0"/>
                </a:solidFill>
              </a:rPr>
              <a:t>Adverse Effects :</a:t>
            </a:r>
          </a:p>
          <a:p>
            <a:pPr lvl="1" eaLnBrk="1" hangingPunct="1"/>
            <a:r>
              <a:rPr lang="en-US" smtClean="0"/>
              <a:t> Bone marrow Depression</a:t>
            </a:r>
          </a:p>
          <a:p>
            <a:pPr lvl="1" eaLnBrk="1" hangingPunct="1"/>
            <a:r>
              <a:rPr lang="en-US" smtClean="0"/>
              <a:t>Infections , diarrhoea and pancreatitis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45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609600"/>
          </a:xfrm>
        </p:spPr>
        <p:txBody>
          <a:bodyPr/>
          <a:lstStyle/>
          <a:p>
            <a:r>
              <a:rPr lang="en-US" smtClean="0"/>
              <a:t>Most commonly used alkylating agent a prodrug </a:t>
            </a:r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Cyclophosphamide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 l="37761" t="12500" r="37761" b="51042"/>
          <a:stretch>
            <a:fillRect/>
          </a:stretch>
        </p:blipFill>
        <p:spPr bwMode="auto">
          <a:xfrm>
            <a:off x="2971800" y="2286000"/>
            <a:ext cx="3581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22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Cyclophosphamide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914400"/>
            <a:ext cx="28956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Cyclophosphamide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1976438"/>
            <a:ext cx="289560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Aldophosphamide</a:t>
            </a:r>
            <a:r>
              <a:rPr lang="en-US" sz="2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903538"/>
            <a:ext cx="2895600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Phosphoramide</a:t>
            </a:r>
            <a:r>
              <a:rPr lang="en-US" sz="2400" dirty="0"/>
              <a:t> mustard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2895600"/>
            <a:ext cx="28956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Acrolein</a:t>
            </a:r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491038"/>
            <a:ext cx="289560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Cytotoxic</a:t>
            </a:r>
            <a:r>
              <a:rPr lang="en-US" sz="2400" dirty="0"/>
              <a:t> effect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4267200"/>
            <a:ext cx="28956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Hemorrhagic cystitis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5029200"/>
            <a:ext cx="160020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Mesna</a:t>
            </a:r>
            <a:r>
              <a:rPr lang="en-US" sz="3200" dirty="0"/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762501" y="1638300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514600" y="2209800"/>
            <a:ext cx="839788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77000" y="22098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639094" y="4075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973094" y="38473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 rot="18128987">
            <a:off x="4579938" y="3968750"/>
            <a:ext cx="1404937" cy="37941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6" name="TextBox 23"/>
          <p:cNvSpPr txBox="1">
            <a:spLocks noChangeArrowheads="1"/>
          </p:cNvSpPr>
          <p:nvPr/>
        </p:nvSpPr>
        <p:spPr bwMode="auto">
          <a:xfrm>
            <a:off x="5105400" y="27432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sym typeface="Symbol" pitchFamily="18" charset="2"/>
              </a:rPr>
              <a:t>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  <p:bldP spid="40976" grpId="0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Uses of </a:t>
            </a:r>
            <a:r>
              <a:rPr lang="en-US" dirty="0" err="1" smtClean="0"/>
              <a:t>cyclophosphamide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smtClean="0">
                <a:solidFill>
                  <a:srgbClr val="7030A0"/>
                </a:solidFill>
              </a:rPr>
              <a:t>Neoplastic conditions</a:t>
            </a:r>
          </a:p>
          <a:p>
            <a:pPr lvl="1"/>
            <a:r>
              <a:rPr lang="en-US" smtClean="0"/>
              <a:t>Hodgkins and non hodgkins lymphoma </a:t>
            </a:r>
          </a:p>
          <a:p>
            <a:pPr lvl="1"/>
            <a:r>
              <a:rPr lang="en-US" smtClean="0"/>
              <a:t>ALL, CLL, Multiple myeloma </a:t>
            </a:r>
          </a:p>
          <a:p>
            <a:pPr lvl="1"/>
            <a:r>
              <a:rPr lang="en-US" smtClean="0"/>
              <a:t>Burkits lymphoma </a:t>
            </a:r>
          </a:p>
          <a:p>
            <a:pPr lvl="1"/>
            <a:r>
              <a:rPr lang="en-US" smtClean="0"/>
              <a:t>Neuroblastoma , retinoblastoma </a:t>
            </a:r>
          </a:p>
          <a:p>
            <a:pPr lvl="1"/>
            <a:r>
              <a:rPr lang="en-US" smtClean="0"/>
              <a:t>Ca breast , adenocarcinoma of ovaries </a:t>
            </a:r>
          </a:p>
          <a:p>
            <a:r>
              <a:rPr lang="en-US" smtClean="0">
                <a:solidFill>
                  <a:srgbClr val="7030A0"/>
                </a:solidFill>
              </a:rPr>
              <a:t>Non neoplastic conditions </a:t>
            </a:r>
          </a:p>
          <a:p>
            <a:pPr lvl="1"/>
            <a:r>
              <a:rPr lang="en-US" smtClean="0"/>
              <a:t>Control of graft versus host reaction </a:t>
            </a:r>
          </a:p>
          <a:p>
            <a:pPr lvl="1"/>
            <a:r>
              <a:rPr lang="en-US" smtClean="0"/>
              <a:t>Rheumatoid arthritis </a:t>
            </a:r>
          </a:p>
          <a:p>
            <a:pPr lvl="1"/>
            <a:r>
              <a:rPr lang="en-US" smtClean="0"/>
              <a:t>Nephrotic syndrome 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39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DEFINATION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Pharmacology</a:t>
            </a:r>
            <a:r>
              <a:rPr lang="en-US" dirty="0" smtClean="0"/>
              <a:t>-:study of substances that interact with living systems through binding to regulatory molecules and activating or inhibiting normal body processes.</a:t>
            </a:r>
          </a:p>
          <a:p>
            <a:r>
              <a:rPr lang="en-US" b="1" i="1" dirty="0" smtClean="0"/>
              <a:t>Pharmacy-</a:t>
            </a:r>
            <a:r>
              <a:rPr lang="en-US" dirty="0" smtClean="0"/>
              <a:t> the science and technique of preparing and dispensing drugs</a:t>
            </a:r>
          </a:p>
          <a:p>
            <a:r>
              <a:rPr lang="en-US" b="1" i="1" dirty="0" smtClean="0"/>
              <a:t>Medical pharmacology</a:t>
            </a:r>
            <a:r>
              <a:rPr lang="en-US" dirty="0" smtClean="0"/>
              <a:t>:- the science of substances used to prevent, diagnose and prevent disease.</a:t>
            </a:r>
          </a:p>
          <a:p>
            <a:r>
              <a:rPr lang="en-US" b="1" i="1" dirty="0" smtClean="0"/>
              <a:t>Toxicology</a:t>
            </a:r>
            <a:r>
              <a:rPr lang="en-US" dirty="0" smtClean="0"/>
              <a:t>- the branch of pharmacology that deals with the undesirable effects of chemicals on living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4800" y="914400"/>
            <a:ext cx="84582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Idiosyncrasy</a:t>
            </a:r>
          </a:p>
          <a:p>
            <a:pPr marL="825500"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Drug effect unique to an individual,</a:t>
            </a:r>
          </a:p>
          <a:p>
            <a:pPr marL="825500" lvl="2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 smtClean="0"/>
              <a:t>	A. a toxic reaction</a:t>
            </a:r>
          </a:p>
          <a:p>
            <a:pPr marL="825500" lvl="2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 smtClean="0"/>
              <a:t>	B. an allergic reaction</a:t>
            </a:r>
          </a:p>
          <a:p>
            <a:pPr marL="825500" lvl="2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 smtClean="0"/>
              <a:t>	C. a reaction peculiar to the patient</a:t>
            </a:r>
          </a:p>
          <a:p>
            <a:pPr marL="825500" lvl="2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 smtClean="0"/>
              <a:t>	D. an anaphylactic reaction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Drug  allergy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Immunologically  mediated  reaction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Symptoms  unrelated  to pharmacodynamic  profile of  drug 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Independent  of  dosage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/>
              <a:t>       </a:t>
            </a:r>
            <a:r>
              <a:rPr lang="en-US" sz="2400" dirty="0" smtClean="0"/>
              <a:t>E.g.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400F4"/>
                </a:solidFill>
              </a:rPr>
              <a:t>Penicillin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Drug withdrawal symptoms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Functional  disturbances  induced  by a  drug Persists  even after offending  drug has been  withdrawn</a:t>
            </a:r>
            <a:br>
              <a:rPr lang="en-US" sz="2400" b="1" dirty="0" smtClean="0"/>
            </a:br>
            <a:r>
              <a:rPr lang="en-US" sz="2400" b="1" dirty="0" smtClean="0"/>
              <a:t>E.g. </a:t>
            </a:r>
            <a:r>
              <a:rPr lang="en-US" sz="2400" b="1" dirty="0" smtClean="0">
                <a:solidFill>
                  <a:srgbClr val="FF00FF"/>
                </a:solidFill>
              </a:rPr>
              <a:t>Peptic  ulcer  by  salicylates </a:t>
            </a:r>
            <a:r>
              <a:rPr lang="en-US" sz="2000" b="1" dirty="0" smtClean="0">
                <a:solidFill>
                  <a:srgbClr val="FF00FF"/>
                </a:solidFill>
              </a:rPr>
              <a:t/>
            </a:r>
            <a:br>
              <a:rPr lang="en-US" sz="2000" b="1" dirty="0" smtClean="0">
                <a:solidFill>
                  <a:srgbClr val="FF00FF"/>
                </a:solidFill>
              </a:rPr>
            </a:br>
            <a:endParaRPr lang="en-US" b="1" dirty="0" smtClean="0">
              <a:solidFill>
                <a:srgbClr val="FF00FF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dirty="0" smtClean="0"/>
              <a:t>Adverse  drug  reactions</a:t>
            </a:r>
          </a:p>
        </p:txBody>
      </p:sp>
    </p:spTree>
    <p:extLst>
      <p:ext uri="{BB962C8B-B14F-4D97-AF65-F5344CB8AC3E}">
        <p14:creationId xmlns:p14="http://schemas.microsoft.com/office/powerpoint/2010/main" val="486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86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Adverse effects:</a:t>
            </a:r>
            <a:r>
              <a:rPr lang="en-US" dirty="0" smtClean="0"/>
              <a:t>	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Hemorrhagic cystitis</a:t>
            </a:r>
            <a:r>
              <a:rPr lang="en-US" dirty="0" smtClean="0"/>
              <a:t>,</a:t>
            </a:r>
          </a:p>
          <a:p>
            <a:pPr lvl="1">
              <a:defRPr/>
            </a:pPr>
            <a:r>
              <a:rPr lang="en-US" dirty="0" smtClean="0"/>
              <a:t> alopecia, </a:t>
            </a:r>
          </a:p>
          <a:p>
            <a:pPr lvl="1">
              <a:defRPr/>
            </a:pPr>
            <a:r>
              <a:rPr lang="en-US" dirty="0" smtClean="0"/>
              <a:t>nausea &amp; vomiting, </a:t>
            </a:r>
          </a:p>
          <a:p>
            <a:pPr lvl="1">
              <a:defRPr/>
            </a:pPr>
            <a:r>
              <a:rPr lang="en-US" dirty="0" smtClean="0"/>
              <a:t>SIADH</a:t>
            </a:r>
          </a:p>
          <a:p>
            <a:pPr lvl="1">
              <a:defRPr/>
            </a:pPr>
            <a:r>
              <a:rPr lang="en-US" dirty="0" smtClean="0"/>
              <a:t> hepatic damage </a:t>
            </a:r>
          </a:p>
          <a:p>
            <a:pPr>
              <a:defRPr/>
            </a:pPr>
            <a:r>
              <a:rPr lang="en-US" dirty="0" smtClean="0"/>
              <a:t>Dose: 2-3 mg/kg/day  oral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                10-15 mg/kg IV every 7-10 days</a:t>
            </a:r>
          </a:p>
          <a:p>
            <a:pPr>
              <a:defRPr/>
            </a:pPr>
            <a:r>
              <a:rPr lang="en-US" dirty="0" smtClean="0"/>
              <a:t>It can be administered IV, IM, IP, intrapleurally, Intraarterialy, directly into tumor 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Cyclophosphamide </a:t>
            </a:r>
          </a:p>
        </p:txBody>
      </p:sp>
    </p:spTree>
    <p:extLst>
      <p:ext uri="{BB962C8B-B14F-4D97-AF65-F5344CB8AC3E}">
        <p14:creationId xmlns:p14="http://schemas.microsoft.com/office/powerpoint/2010/main" val="41694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Ifosfamide</a:t>
            </a:r>
            <a:r>
              <a:rPr lang="en-US" dirty="0" smtClean="0"/>
              <a:t>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Congener of </a:t>
            </a:r>
            <a:r>
              <a:rPr lang="en-US" dirty="0" err="1" smtClean="0"/>
              <a:t>cyclophosphamide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Longer half life than </a:t>
            </a:r>
            <a:r>
              <a:rPr lang="en-US" dirty="0" err="1" smtClean="0"/>
              <a:t>cyclophosphamide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Less alopecia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less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emetogenic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/>
              <a:t>than </a:t>
            </a:r>
            <a:r>
              <a:rPr lang="en-US" dirty="0" err="1" smtClean="0"/>
              <a:t>cyclophosphamide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Can cause hemorrhagic  cystitis and severe neurological toxicity </a:t>
            </a:r>
          </a:p>
          <a:p>
            <a:pPr>
              <a:defRPr/>
            </a:pPr>
            <a:r>
              <a:rPr lang="en-US" dirty="0" smtClean="0"/>
              <a:t>Used for germ cell testicular tumors and adult sarcomas</a:t>
            </a:r>
          </a:p>
        </p:txBody>
      </p:sp>
    </p:spTree>
    <p:extLst>
      <p:ext uri="{BB962C8B-B14F-4D97-AF65-F5344CB8AC3E}">
        <p14:creationId xmlns:p14="http://schemas.microsoft.com/office/powerpoint/2010/main" val="2728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Chlorambucil</a:t>
            </a:r>
            <a:r>
              <a:rPr lang="en-US" dirty="0" smtClean="0"/>
              <a:t> (</a:t>
            </a:r>
            <a:r>
              <a:rPr lang="en-US" dirty="0" err="1" smtClean="0"/>
              <a:t>Leukeran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Slowest acting and least toxic alkylating agent</a:t>
            </a:r>
          </a:p>
          <a:p>
            <a:r>
              <a:rPr lang="en-US" smtClean="0"/>
              <a:t>Main action on lymphoid series produces marked lympholytic action </a:t>
            </a:r>
          </a:p>
          <a:p>
            <a:r>
              <a:rPr lang="en-US" smtClean="0"/>
              <a:t>Drug of choice for long term maintenance therapy of CLL</a:t>
            </a:r>
          </a:p>
          <a:p>
            <a:r>
              <a:rPr lang="en-US" smtClean="0"/>
              <a:t>Dose: 0.1-0.2 mg/kg daily for 3-6 weeks then 2 mg daily for maintenance </a:t>
            </a:r>
          </a:p>
        </p:txBody>
      </p:sp>
    </p:spTree>
    <p:extLst>
      <p:ext uri="{BB962C8B-B14F-4D97-AF65-F5344CB8AC3E}">
        <p14:creationId xmlns:p14="http://schemas.microsoft.com/office/powerpoint/2010/main" val="18231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ThioTEPA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Triethylene phosphoramide </a:t>
            </a:r>
          </a:p>
          <a:p>
            <a:r>
              <a:rPr lang="en-US" smtClean="0"/>
              <a:t>Does not require to form active intermediate </a:t>
            </a:r>
          </a:p>
          <a:p>
            <a:r>
              <a:rPr lang="en-US" smtClean="0"/>
              <a:t>Active intravesicular agent can also be used topicaly in superficial bladder cancer </a:t>
            </a:r>
          </a:p>
          <a:p>
            <a:r>
              <a:rPr lang="en-US" smtClean="0"/>
              <a:t>Not well absorbed orally given IV </a:t>
            </a:r>
          </a:p>
          <a:p>
            <a:r>
              <a:rPr lang="en-US" smtClean="0"/>
              <a:t>High toxicity </a:t>
            </a:r>
          </a:p>
        </p:txBody>
      </p:sp>
    </p:spTree>
    <p:extLst>
      <p:ext uri="{BB962C8B-B14F-4D97-AF65-F5344CB8AC3E}">
        <p14:creationId xmlns:p14="http://schemas.microsoft.com/office/powerpoint/2010/main" val="8490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Busulfan</a:t>
            </a:r>
            <a:r>
              <a:rPr lang="en-US" dirty="0" smtClean="0"/>
              <a:t> (</a:t>
            </a:r>
            <a:r>
              <a:rPr lang="en-US" dirty="0" err="1" smtClean="0"/>
              <a:t>Myleran</a:t>
            </a:r>
            <a:r>
              <a:rPr lang="en-US" dirty="0" smtClean="0"/>
              <a:t>)   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smtClean="0"/>
              <a:t>Depresses bone marrow with selective action on myeloid series </a:t>
            </a:r>
          </a:p>
          <a:p>
            <a:r>
              <a:rPr lang="en-US" smtClean="0"/>
              <a:t>Primarily used in Chronic myelogenous leukemia 2-6 mg/day </a:t>
            </a:r>
          </a:p>
          <a:p>
            <a:r>
              <a:rPr lang="en-US" smtClean="0"/>
              <a:t>Adverse effect: </a:t>
            </a:r>
          </a:p>
          <a:p>
            <a:pPr lvl="1"/>
            <a:r>
              <a:rPr lang="en-US" smtClean="0"/>
              <a:t>Interstitial pulmonary fibrosis</a:t>
            </a:r>
          </a:p>
          <a:p>
            <a:pPr lvl="1"/>
            <a:r>
              <a:rPr lang="en-US" smtClean="0"/>
              <a:t>Venoocclusive disease of liver </a:t>
            </a:r>
          </a:p>
          <a:p>
            <a:pPr lvl="1"/>
            <a:r>
              <a:rPr lang="en-US" smtClean="0"/>
              <a:t>Hyperuricaemia </a:t>
            </a:r>
          </a:p>
          <a:p>
            <a:pPr lvl="1"/>
            <a:r>
              <a:rPr lang="en-US" smtClean="0"/>
              <a:t>Sterility  </a:t>
            </a:r>
          </a:p>
        </p:txBody>
      </p:sp>
    </p:spTree>
    <p:extLst>
      <p:ext uri="{BB962C8B-B14F-4D97-AF65-F5344CB8AC3E}">
        <p14:creationId xmlns:p14="http://schemas.microsoft.com/office/powerpoint/2010/main" val="40254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Nitrosureas</a:t>
            </a:r>
            <a:r>
              <a:rPr lang="en-US" dirty="0" smtClean="0"/>
              <a:t>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5486400" cy="56388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Highly lipid soluble, Cross BBB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Uses:</a:t>
            </a:r>
          </a:p>
          <a:p>
            <a:pPr lvl="1" eaLnBrk="1" hangingPunct="1">
              <a:defRPr/>
            </a:pPr>
            <a:r>
              <a:rPr lang="en-US" dirty="0" smtClean="0"/>
              <a:t> </a:t>
            </a:r>
            <a:r>
              <a:rPr lang="en-US" sz="3200" dirty="0" err="1" smtClean="0">
                <a:solidFill>
                  <a:schemeClr val="hlink"/>
                </a:solidFill>
              </a:rPr>
              <a:t>Meningeal</a:t>
            </a:r>
            <a:r>
              <a:rPr lang="en-US" sz="3200" dirty="0" smtClean="0">
                <a:solidFill>
                  <a:schemeClr val="hlink"/>
                </a:solidFill>
              </a:rPr>
              <a:t> / Brain </a:t>
            </a:r>
            <a:r>
              <a:rPr lang="en-US" sz="3200" dirty="0" err="1" smtClean="0">
                <a:solidFill>
                  <a:schemeClr val="hlink"/>
                </a:solidFill>
              </a:rPr>
              <a:t>tumours</a:t>
            </a:r>
            <a:endParaRPr lang="en-US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Dose :</a:t>
            </a:r>
            <a:r>
              <a:rPr lang="en-US" dirty="0" smtClean="0"/>
              <a:t>150-200 mg/m2 BSA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    every 6 wks (</a:t>
            </a:r>
            <a:r>
              <a:rPr lang="en-US" dirty="0" err="1" smtClean="0"/>
              <a:t>Carmustine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Adverse Effects:</a:t>
            </a:r>
          </a:p>
          <a:p>
            <a:pPr lvl="1" eaLnBrk="1" hangingPunct="1">
              <a:defRPr/>
            </a:pPr>
            <a:r>
              <a:rPr lang="en-US" dirty="0" smtClean="0"/>
              <a:t>   Delayed bone marrow </a:t>
            </a:r>
            <a:br>
              <a:rPr lang="en-US" dirty="0" smtClean="0"/>
            </a:br>
            <a:r>
              <a:rPr lang="en-US" dirty="0" smtClean="0"/>
              <a:t>   suppression</a:t>
            </a:r>
          </a:p>
          <a:p>
            <a:pPr lvl="1" eaLnBrk="1" hangingPunct="1">
              <a:defRPr/>
            </a:pPr>
            <a:r>
              <a:rPr lang="en-US" dirty="0" smtClean="0"/>
              <a:t>   Visceral fibrosis, renal </a:t>
            </a:r>
            <a:br>
              <a:rPr lang="en-US" dirty="0" smtClean="0"/>
            </a:br>
            <a:r>
              <a:rPr lang="en-US" dirty="0" smtClean="0"/>
              <a:t>   damage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/>
          <a:srcRect l="35156" t="27083" r="44531" b="28125"/>
          <a:stretch>
            <a:fillRect/>
          </a:stretch>
        </p:blipFill>
        <p:spPr bwMode="auto">
          <a:xfrm>
            <a:off x="5791200" y="914400"/>
            <a:ext cx="32004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6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Triazenes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648200"/>
          </a:xfrm>
        </p:spPr>
        <p:txBody>
          <a:bodyPr/>
          <a:lstStyle/>
          <a:p>
            <a:r>
              <a:rPr lang="en-US" smtClean="0"/>
              <a:t>Dacarbazine </a:t>
            </a:r>
          </a:p>
          <a:p>
            <a:pPr lvl="1"/>
            <a:r>
              <a:rPr lang="en-US" smtClean="0"/>
              <a:t>Primary </a:t>
            </a:r>
            <a:r>
              <a:rPr lang="en-US" smtClean="0">
                <a:solidFill>
                  <a:srgbClr val="FF0000"/>
                </a:solidFill>
              </a:rPr>
              <a:t>inhibitory action on RNA                               &amp; protein synthesis </a:t>
            </a:r>
          </a:p>
          <a:p>
            <a:pPr lvl="1"/>
            <a:r>
              <a:rPr lang="en-US" smtClean="0"/>
              <a:t>Used in malignant melanoma</a:t>
            </a:r>
          </a:p>
          <a:p>
            <a:r>
              <a:rPr lang="en-US" smtClean="0"/>
              <a:t>Temozolamide </a:t>
            </a:r>
          </a:p>
          <a:p>
            <a:pPr lvl="1"/>
            <a:r>
              <a:rPr lang="en-US" smtClean="0"/>
              <a:t>New alkylating agent </a:t>
            </a:r>
          </a:p>
          <a:p>
            <a:pPr lvl="1"/>
            <a:r>
              <a:rPr lang="en-US" smtClean="0"/>
              <a:t>Approved for </a:t>
            </a:r>
            <a:r>
              <a:rPr lang="en-US" smtClean="0">
                <a:solidFill>
                  <a:srgbClr val="7030A0"/>
                </a:solidFill>
              </a:rPr>
              <a:t>malignant glioma </a:t>
            </a:r>
          </a:p>
          <a:p>
            <a:pPr lvl="1"/>
            <a:r>
              <a:rPr lang="en-US" smtClean="0"/>
              <a:t>Rapidly absorbed after oral absorption &amp; crosses BBB</a:t>
            </a:r>
          </a:p>
          <a:p>
            <a:endParaRPr 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/>
          <a:srcRect l="35156" t="11458" r="44531" b="42708"/>
          <a:stretch>
            <a:fillRect/>
          </a:stretch>
        </p:blipFill>
        <p:spPr bwMode="auto">
          <a:xfrm>
            <a:off x="6183313" y="1600200"/>
            <a:ext cx="27463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97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Mechanisms of resistance of </a:t>
            </a:r>
            <a:r>
              <a:rPr lang="en-US" dirty="0" err="1" smtClean="0"/>
              <a:t>alkylating</a:t>
            </a:r>
            <a:r>
              <a:rPr lang="en-US" dirty="0" smtClean="0"/>
              <a:t> agents 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en-US" smtClean="0"/>
              <a:t>Influx of drug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en-US" smtClean="0"/>
              <a:t>Production of nucleophilic substances like glutathione that compete with target DNA for alkylation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en-US" smtClean="0"/>
              <a:t>Activity of DNA repair enzymes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en-US" smtClean="0">
                <a:cs typeface="Times New Roman" pitchFamily="18" charset="0"/>
              </a:rPr>
              <a:t>metabolic inactivation of drugs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24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Cisplatin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5029200"/>
          </a:xfrm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Non cell cycle specific killing </a:t>
            </a:r>
          </a:p>
          <a:p>
            <a:pPr>
              <a:defRPr/>
            </a:pPr>
            <a:r>
              <a:rPr lang="en-US" dirty="0" smtClean="0"/>
              <a:t>Administered IV </a:t>
            </a:r>
          </a:p>
          <a:p>
            <a:pPr>
              <a:defRPr/>
            </a:pPr>
            <a:r>
              <a:rPr lang="en-US" dirty="0" smtClean="0"/>
              <a:t>Highly bound to plasma proteins </a:t>
            </a:r>
          </a:p>
          <a:p>
            <a:pPr>
              <a:defRPr/>
            </a:pPr>
            <a:r>
              <a:rPr lang="en-US" dirty="0" smtClean="0"/>
              <a:t>Gets </a:t>
            </a:r>
            <a:r>
              <a:rPr lang="en-US" dirty="0" err="1" smtClean="0"/>
              <a:t>conc</a:t>
            </a:r>
            <a:r>
              <a:rPr lang="en-US" dirty="0" smtClean="0"/>
              <a:t> in kidney, intestine, testes </a:t>
            </a:r>
          </a:p>
          <a:p>
            <a:pPr>
              <a:defRPr/>
            </a:pPr>
            <a:r>
              <a:rPr lang="en-US" dirty="0" smtClean="0"/>
              <a:t>Poorly penetrates BBB</a:t>
            </a:r>
          </a:p>
          <a:p>
            <a:pPr>
              <a:defRPr/>
            </a:pPr>
            <a:r>
              <a:rPr lang="en-US" dirty="0" smtClean="0"/>
              <a:t>Slowly excreted in urine </a:t>
            </a:r>
            <a:endParaRPr lang="en-US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842000" y="1447800"/>
            <a:ext cx="2540000" cy="1681163"/>
            <a:chOff x="2819400" y="1600200"/>
            <a:chExt cx="2539251" cy="1680865"/>
          </a:xfrm>
        </p:grpSpPr>
        <p:sp>
          <p:nvSpPr>
            <p:cNvPr id="49158" name="TextBox 3"/>
            <p:cNvSpPr txBox="1">
              <a:spLocks noChangeArrowheads="1"/>
            </p:cNvSpPr>
            <p:nvPr/>
          </p:nvSpPr>
          <p:spPr bwMode="auto">
            <a:xfrm>
              <a:off x="3657624" y="2281535"/>
              <a:ext cx="457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Pt</a:t>
              </a:r>
            </a:p>
          </p:txBody>
        </p:sp>
        <p:sp>
          <p:nvSpPr>
            <p:cNvPr id="49159" name="TextBox 4"/>
            <p:cNvSpPr txBox="1">
              <a:spLocks noChangeArrowheads="1"/>
            </p:cNvSpPr>
            <p:nvPr/>
          </p:nvSpPr>
          <p:spPr bwMode="auto">
            <a:xfrm>
              <a:off x="4648200" y="2819400"/>
              <a:ext cx="710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NH</a:t>
              </a:r>
              <a:r>
                <a:rPr lang="en-US" sz="2400" baseline="-25000"/>
                <a:t>3</a:t>
              </a:r>
            </a:p>
          </p:txBody>
        </p:sp>
        <p:sp>
          <p:nvSpPr>
            <p:cNvPr id="49160" name="TextBox 5"/>
            <p:cNvSpPr txBox="1">
              <a:spLocks noChangeArrowheads="1"/>
            </p:cNvSpPr>
            <p:nvPr/>
          </p:nvSpPr>
          <p:spPr bwMode="auto">
            <a:xfrm>
              <a:off x="2819400" y="2819400"/>
              <a:ext cx="4395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Cl</a:t>
              </a:r>
            </a:p>
          </p:txBody>
        </p:sp>
        <p:sp>
          <p:nvSpPr>
            <p:cNvPr id="49161" name="TextBox 6"/>
            <p:cNvSpPr txBox="1">
              <a:spLocks noChangeArrowheads="1"/>
            </p:cNvSpPr>
            <p:nvPr/>
          </p:nvSpPr>
          <p:spPr bwMode="auto">
            <a:xfrm>
              <a:off x="2819400" y="1600200"/>
              <a:ext cx="4395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Cl</a:t>
              </a:r>
            </a:p>
          </p:txBody>
        </p:sp>
        <p:sp>
          <p:nvSpPr>
            <p:cNvPr id="49162" name="TextBox 7"/>
            <p:cNvSpPr txBox="1">
              <a:spLocks noChangeArrowheads="1"/>
            </p:cNvSpPr>
            <p:nvPr/>
          </p:nvSpPr>
          <p:spPr bwMode="auto">
            <a:xfrm>
              <a:off x="4495800" y="1600200"/>
              <a:ext cx="710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NH</a:t>
              </a:r>
              <a:r>
                <a:rPr lang="en-US" sz="2400" baseline="-25000"/>
                <a:t>3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0800000">
              <a:off x="3276465" y="1981132"/>
              <a:ext cx="380888" cy="3047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114418" y="1981132"/>
              <a:ext cx="380888" cy="2285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76465" y="2590624"/>
              <a:ext cx="380888" cy="2285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190596" y="2590624"/>
              <a:ext cx="380888" cy="2285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562600" y="3657600"/>
            <a:ext cx="3352800" cy="230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Dose: </a:t>
            </a:r>
          </a:p>
          <a:p>
            <a:pPr>
              <a:defRPr/>
            </a:pPr>
            <a:r>
              <a:rPr lang="en-US" sz="2400" dirty="0"/>
              <a:t>20 mg/m2 for 5 days a week</a:t>
            </a:r>
          </a:p>
          <a:p>
            <a:pPr>
              <a:defRPr/>
            </a:pPr>
            <a:r>
              <a:rPr lang="en-US" sz="2400" dirty="0"/>
              <a:t>75 – 100 mg/m2 once in 4 weeks to treat  ovarian cancer </a:t>
            </a:r>
          </a:p>
        </p:txBody>
      </p:sp>
    </p:spTree>
    <p:extLst>
      <p:ext uri="{BB962C8B-B14F-4D97-AF65-F5344CB8AC3E}">
        <p14:creationId xmlns:p14="http://schemas.microsoft.com/office/powerpoint/2010/main" val="40824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  <p:bldP spid="25" grpId="0" animBg="1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Mechanism of action of </a:t>
            </a:r>
            <a:r>
              <a:rPr lang="en-US" dirty="0" err="1" smtClean="0"/>
              <a:t>cisplatin</a:t>
            </a:r>
            <a:endParaRPr lang="en-US" dirty="0" smtClean="0"/>
          </a:p>
        </p:txBody>
      </p:sp>
      <p:sp>
        <p:nvSpPr>
          <p:cNvPr id="50179" name="TextBox 6"/>
          <p:cNvSpPr txBox="1">
            <a:spLocks noChangeArrowheads="1"/>
          </p:cNvSpPr>
          <p:nvPr/>
        </p:nvSpPr>
        <p:spPr bwMode="auto">
          <a:xfrm>
            <a:off x="3048000" y="11430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Cisplatin  enters cells </a:t>
            </a:r>
          </a:p>
        </p:txBody>
      </p:sp>
      <p:sp>
        <p:nvSpPr>
          <p:cNvPr id="50180" name="TextBox 7"/>
          <p:cNvSpPr txBox="1">
            <a:spLocks noChangeArrowheads="1"/>
          </p:cNvSpPr>
          <p:nvPr/>
        </p:nvSpPr>
        <p:spPr bwMode="auto">
          <a:xfrm>
            <a:off x="1524000" y="235743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Forms highly reactive platinum complexes </a:t>
            </a: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3352800" y="464343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DNA damage </a:t>
            </a:r>
          </a:p>
        </p:txBody>
      </p:sp>
      <p:sp>
        <p:nvSpPr>
          <p:cNvPr id="50182" name="TextBox 9"/>
          <p:cNvSpPr txBox="1">
            <a:spLocks noChangeArrowheads="1"/>
          </p:cNvSpPr>
          <p:nvPr/>
        </p:nvSpPr>
        <p:spPr bwMode="auto">
          <a:xfrm>
            <a:off x="1828800" y="35052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Intra strand &amp; interstrand cross links  </a:t>
            </a:r>
          </a:p>
        </p:txBody>
      </p:sp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2590800" y="5710238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Inhibits cell proliferation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114801" y="1981200"/>
            <a:ext cx="6096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115594" y="31234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115594" y="43426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115594" y="54094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188" name="TextBox 16"/>
          <p:cNvSpPr txBox="1">
            <a:spLocks noChangeArrowheads="1"/>
          </p:cNvSpPr>
          <p:nvPr/>
        </p:nvSpPr>
        <p:spPr bwMode="auto">
          <a:xfrm>
            <a:off x="5334000" y="1828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Cl</a:t>
            </a:r>
            <a:r>
              <a:rPr lang="en-US" sz="2400" baseline="30000"/>
              <a:t>-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72000" y="205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Adverse  drug  reactions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762000"/>
            <a:ext cx="82296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rgbClr val="0033CC"/>
                </a:solidFill>
              </a:rPr>
              <a:t>Teratogenecity</a:t>
            </a:r>
            <a:r>
              <a:rPr lang="en-US" sz="2800" b="1" dirty="0" smtClean="0">
                <a:solidFill>
                  <a:srgbClr val="0033CC"/>
                </a:solidFill>
              </a:rPr>
              <a:t> – </a:t>
            </a:r>
            <a:r>
              <a:rPr lang="en-US" sz="2800" dirty="0" smtClean="0">
                <a:solidFill>
                  <a:srgbClr val="0033CC"/>
                </a:solidFill>
              </a:rPr>
              <a:t>induce birth defect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marL="0" lvl="1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/>
              <a:t>Capacity  of  a  drug  to  cause  </a:t>
            </a:r>
            <a:r>
              <a:rPr lang="en-US" sz="2400" dirty="0" err="1" smtClean="0"/>
              <a:t>foetal</a:t>
            </a:r>
            <a:r>
              <a:rPr lang="en-US" sz="2400" dirty="0" smtClean="0"/>
              <a:t>  abnormalities</a:t>
            </a:r>
          </a:p>
          <a:p>
            <a:pPr marL="0" lvl="2" indent="0" eaLnBrk="1" hangingPunct="1">
              <a:lnSpc>
                <a:spcPct val="14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400F4"/>
                </a:solidFill>
              </a:rPr>
              <a:t>          Thalidomide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33CC"/>
                </a:solidFill>
              </a:rPr>
              <a:t>Mutagenic  Effect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marL="0" lvl="1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/>
              <a:t>Mutagenesis  involves  alteration  of  the genotype  by modification  of  the DNA</a:t>
            </a:r>
          </a:p>
          <a:p>
            <a:pPr marL="0" lvl="1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/>
              <a:t>Mutation   is  carried  to   the   next  generations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33CC"/>
                </a:solidFill>
              </a:rPr>
              <a:t>Photosensitivity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marL="0" lvl="1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/>
              <a:t>Cutaneous  reaction  resulting  from  drug induced  sensitization  of  the  skin  to  UV  radiation</a:t>
            </a:r>
          </a:p>
          <a:p>
            <a:pPr marL="0" lvl="1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F400F4"/>
                </a:solidFill>
              </a:rPr>
              <a:t>Quinolones</a:t>
            </a:r>
            <a:r>
              <a:rPr lang="en-US" b="1" dirty="0" smtClean="0">
                <a:solidFill>
                  <a:srgbClr val="F400F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4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Cisplatin</a:t>
            </a:r>
            <a:r>
              <a:rPr lang="en-US" dirty="0" smtClean="0"/>
              <a:t> uses and adverse effects 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mtClean="0"/>
              <a:t>Uses </a:t>
            </a:r>
          </a:p>
          <a:p>
            <a:pPr lvl="1"/>
            <a:r>
              <a:rPr lang="en-US" smtClean="0"/>
              <a:t>Testicular cancer (85% - 95 % curative )</a:t>
            </a:r>
          </a:p>
          <a:p>
            <a:pPr lvl="1"/>
            <a:r>
              <a:rPr lang="en-US" smtClean="0"/>
              <a:t>Ovarian cancer </a:t>
            </a:r>
          </a:p>
          <a:p>
            <a:pPr lvl="1"/>
            <a:r>
              <a:rPr lang="en-US" smtClean="0"/>
              <a:t>Other solid tumors: lung, esophagus, gastric </a:t>
            </a:r>
          </a:p>
          <a:p>
            <a:r>
              <a:rPr lang="en-US" smtClean="0"/>
              <a:t>Adverse effects</a:t>
            </a:r>
          </a:p>
          <a:p>
            <a:pPr lvl="1"/>
            <a:r>
              <a:rPr lang="en-US" smtClean="0"/>
              <a:t>Emesis </a:t>
            </a:r>
          </a:p>
          <a:p>
            <a:pPr lvl="1"/>
            <a:r>
              <a:rPr lang="en-US" smtClean="0"/>
              <a:t>Nephrotoxicity </a:t>
            </a:r>
          </a:p>
          <a:p>
            <a:pPr lvl="1"/>
            <a:r>
              <a:rPr lang="en-US" smtClean="0"/>
              <a:t>Peripheral neuropathy </a:t>
            </a:r>
          </a:p>
          <a:p>
            <a:pPr lvl="1"/>
            <a:r>
              <a:rPr lang="en-US" smtClean="0"/>
              <a:t>Ototoxicity 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90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Carboplatin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smtClean="0"/>
              <a:t>Better tolerated </a:t>
            </a:r>
          </a:p>
          <a:p>
            <a:r>
              <a:rPr lang="en-US" smtClean="0"/>
              <a:t>Nephrotoxicity , ototoxicity , neurotoxicity low </a:t>
            </a:r>
          </a:p>
          <a:p>
            <a:r>
              <a:rPr lang="en-US" smtClean="0"/>
              <a:t>Less emetogenic </a:t>
            </a:r>
          </a:p>
          <a:p>
            <a:r>
              <a:rPr lang="en-US" smtClean="0"/>
              <a:t>But thrombocytopenia and leukopenia may occur </a:t>
            </a:r>
          </a:p>
          <a:p>
            <a:r>
              <a:rPr lang="en-US" smtClean="0"/>
              <a:t>Less plasma protein binding</a:t>
            </a:r>
          </a:p>
          <a:p>
            <a:r>
              <a:rPr lang="en-US" smtClean="0"/>
              <a:t>Use: </a:t>
            </a:r>
          </a:p>
          <a:p>
            <a:pPr lvl="1"/>
            <a:r>
              <a:rPr lang="en-US" smtClean="0"/>
              <a:t>primarily in ovarian cancer of epithelial origin </a:t>
            </a:r>
          </a:p>
          <a:p>
            <a:pPr lvl="1"/>
            <a:r>
              <a:rPr lang="en-US" smtClean="0"/>
              <a:t>Squamous cell carcinoma of head and neck  </a:t>
            </a:r>
          </a:p>
        </p:txBody>
      </p:sp>
    </p:spTree>
    <p:extLst>
      <p:ext uri="{BB962C8B-B14F-4D97-AF65-F5344CB8AC3E}">
        <p14:creationId xmlns:p14="http://schemas.microsoft.com/office/powerpoint/2010/main" val="54734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Antimetabolites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7030A0"/>
                </a:solidFill>
              </a:rPr>
              <a:t>Folate Antagonists</a:t>
            </a:r>
          </a:p>
          <a:p>
            <a:pPr lvl="1"/>
            <a:r>
              <a:rPr lang="en-US" smtClean="0"/>
              <a:t>Methotrexate </a:t>
            </a:r>
          </a:p>
          <a:p>
            <a:r>
              <a:rPr lang="en-US" smtClean="0">
                <a:solidFill>
                  <a:srgbClr val="7030A0"/>
                </a:solidFill>
              </a:rPr>
              <a:t>Purine Antagonists </a:t>
            </a:r>
          </a:p>
          <a:p>
            <a:pPr lvl="1"/>
            <a:r>
              <a:rPr lang="en-US" smtClean="0"/>
              <a:t>6 Mercaptopurine, 6 Thioguanine, Azathioprine</a:t>
            </a:r>
          </a:p>
          <a:p>
            <a:r>
              <a:rPr lang="en-US" smtClean="0">
                <a:solidFill>
                  <a:srgbClr val="7030A0"/>
                </a:solidFill>
              </a:rPr>
              <a:t>Pyrimidine antagonists </a:t>
            </a:r>
          </a:p>
          <a:p>
            <a:pPr lvl="1"/>
            <a:r>
              <a:rPr lang="en-US" smtClean="0"/>
              <a:t>5 Fluorouracil, cytarabine, gemcitabine  </a:t>
            </a:r>
          </a:p>
        </p:txBody>
      </p:sp>
    </p:spTree>
    <p:extLst>
      <p:ext uri="{BB962C8B-B14F-4D97-AF65-F5344CB8AC3E}">
        <p14:creationId xmlns:p14="http://schemas.microsoft.com/office/powerpoint/2010/main" val="3126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Methotrexate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/>
          <a:srcRect l="42188" t="11458" r="28125" b="44208"/>
          <a:stretch>
            <a:fillRect/>
          </a:stretch>
        </p:blipFill>
        <p:spPr bwMode="auto">
          <a:xfrm>
            <a:off x="457200" y="762000"/>
            <a:ext cx="51816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24600" y="5105400"/>
            <a:ext cx="25908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Adenine, guanine, </a:t>
            </a:r>
            <a:r>
              <a:rPr lang="en-US" sz="2400" b="1" dirty="0" err="1"/>
              <a:t>thymidine</a:t>
            </a:r>
            <a:r>
              <a:rPr lang="en-US" sz="2400" b="1" dirty="0"/>
              <a:t> , </a:t>
            </a:r>
            <a:r>
              <a:rPr lang="en-US" sz="2400" b="1" dirty="0" err="1"/>
              <a:t>methionine</a:t>
            </a:r>
            <a:r>
              <a:rPr lang="en-US" sz="2400" b="1" dirty="0"/>
              <a:t>, serine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5791200" y="5867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990600"/>
            <a:ext cx="228600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Folic acid not useful in toxicity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2057400"/>
            <a:ext cx="2895600" cy="2678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/>
              <a:t>Folinic</a:t>
            </a:r>
            <a:r>
              <a:rPr lang="en-US" sz="2400" b="1" dirty="0"/>
              <a:t> acid  N</a:t>
            </a:r>
            <a:r>
              <a:rPr lang="en-US" sz="2400" b="1" baseline="30000" dirty="0"/>
              <a:t>5</a:t>
            </a:r>
            <a:r>
              <a:rPr lang="en-US" sz="2400" b="1" dirty="0"/>
              <a:t> </a:t>
            </a:r>
            <a:r>
              <a:rPr lang="en-US" sz="2400" b="1" dirty="0" err="1"/>
              <a:t>formyl</a:t>
            </a:r>
            <a:r>
              <a:rPr lang="en-US" sz="2400" b="1" dirty="0"/>
              <a:t> FH</a:t>
            </a:r>
            <a:r>
              <a:rPr lang="en-US" sz="2400" b="1" baseline="-25000" dirty="0"/>
              <a:t>4</a:t>
            </a:r>
            <a:r>
              <a:rPr lang="en-US" sz="2400" b="1" dirty="0"/>
              <a:t> should be given which is converted to N</a:t>
            </a:r>
            <a:r>
              <a:rPr lang="en-US" sz="2400" b="1" baseline="30000" dirty="0"/>
              <a:t>5</a:t>
            </a:r>
            <a:r>
              <a:rPr lang="en-US" sz="2400" b="1" dirty="0"/>
              <a:t>,N</a:t>
            </a:r>
            <a:r>
              <a:rPr lang="en-US" sz="2400" b="1" baseline="30000" dirty="0"/>
              <a:t>10</a:t>
            </a:r>
            <a:r>
              <a:rPr lang="en-US" sz="2400" b="1" dirty="0"/>
              <a:t>-Methylene –FH</a:t>
            </a:r>
            <a:r>
              <a:rPr lang="en-US" sz="2400" b="1" baseline="-25000" dirty="0"/>
              <a:t>4</a:t>
            </a:r>
            <a:r>
              <a:rPr lang="en-US" sz="2400" b="1" dirty="0"/>
              <a:t> and bypasses the inhibited </a:t>
            </a:r>
            <a:r>
              <a:rPr lang="en-US" sz="2400" b="1" dirty="0" err="1"/>
              <a:t>reductase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92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Pharmacological 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Cytotoxic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actions </a:t>
            </a:r>
          </a:p>
          <a:p>
            <a:pPr lvl="1">
              <a:defRPr/>
            </a:pPr>
            <a:r>
              <a:rPr lang="en-US" dirty="0" smtClean="0"/>
              <a:t>Predominant on bone marrow</a:t>
            </a:r>
          </a:p>
          <a:p>
            <a:pPr lvl="1">
              <a:defRPr/>
            </a:pPr>
            <a:r>
              <a:rPr lang="en-US" dirty="0" smtClean="0"/>
              <a:t>Ulceration of intestinal mucosa </a:t>
            </a:r>
          </a:p>
          <a:p>
            <a:pPr lvl="1">
              <a:defRPr/>
            </a:pPr>
            <a:r>
              <a:rPr lang="en-US" dirty="0" smtClean="0"/>
              <a:t>Crosses placenta interferes with </a:t>
            </a:r>
            <a:r>
              <a:rPr lang="en-US" dirty="0" err="1" smtClean="0"/>
              <a:t>embroyogenesis</a:t>
            </a:r>
            <a:r>
              <a:rPr lang="en-US" dirty="0" smtClean="0"/>
              <a:t> </a:t>
            </a:r>
            <a:r>
              <a:rPr lang="en-US" dirty="0" err="1" smtClean="0"/>
              <a:t>foetal</a:t>
            </a:r>
            <a:r>
              <a:rPr lang="en-US" dirty="0" smtClean="0"/>
              <a:t> malformations and death 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Immunosupressive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action</a:t>
            </a:r>
          </a:p>
          <a:p>
            <a:pPr lvl="1">
              <a:defRPr/>
            </a:pPr>
            <a:r>
              <a:rPr lang="en-US" dirty="0" smtClean="0"/>
              <a:t>Prevents </a:t>
            </a:r>
            <a:r>
              <a:rPr lang="en-US" dirty="0" err="1" smtClean="0"/>
              <a:t>clonal</a:t>
            </a:r>
            <a:r>
              <a:rPr lang="en-US" dirty="0" smtClean="0"/>
              <a:t> expansion of B &amp; T lymphocytes </a:t>
            </a:r>
          </a:p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Anti-Inflammatory action</a:t>
            </a:r>
          </a:p>
          <a:p>
            <a:pPr lvl="1">
              <a:defRPr/>
            </a:pPr>
            <a:r>
              <a:rPr lang="en-US" dirty="0" smtClean="0"/>
              <a:t>  Interferes with release of inflammatory cytokines IL-2, IL-6,IL-8 &amp; TNF-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 , </a:t>
            </a:r>
            <a:r>
              <a:rPr lang="en-US" dirty="0" smtClean="0">
                <a:latin typeface="Times New Roman"/>
                <a:cs typeface="Times New Roman"/>
              </a:rPr>
              <a:t>↓</a:t>
            </a:r>
            <a:r>
              <a:rPr lang="en-US" dirty="0" smtClean="0">
                <a:cs typeface="Times New Roman"/>
              </a:rPr>
              <a:t> Rheumatoid Factor production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Pharmacokinetics 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343400" cy="563880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mtClean="0"/>
              <a:t>Absorbed orally, 50 % protein bound </a:t>
            </a:r>
          </a:p>
          <a:p>
            <a:r>
              <a:rPr lang="en-US" smtClean="0"/>
              <a:t>Disappears rapidly from blood , remains in tissue longer than folate  thus causes prolonged inhibitory effect</a:t>
            </a:r>
          </a:p>
          <a:p>
            <a:r>
              <a:rPr lang="en-US" smtClean="0"/>
              <a:t>C/I in renal impairment 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2"/>
          <a:srcRect l="43750" t="26042" r="35938" b="29167"/>
          <a:stretch>
            <a:fillRect/>
          </a:stretch>
        </p:blipFill>
        <p:spPr bwMode="auto">
          <a:xfrm>
            <a:off x="5592763" y="990600"/>
            <a:ext cx="3094037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3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Adverse effects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685800"/>
            <a:ext cx="8001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150000"/>
              <a:buFont typeface="Arial" charset="0"/>
              <a:buChar char="•"/>
            </a:pPr>
            <a:r>
              <a:rPr lang="en-US" sz="2800"/>
              <a:t> Megaloblastic anemia </a:t>
            </a:r>
          </a:p>
          <a:p>
            <a:pPr>
              <a:lnSpc>
                <a:spcPct val="150000"/>
              </a:lnSpc>
              <a:buSzPct val="150000"/>
              <a:buFont typeface="Arial" charset="0"/>
              <a:buChar char="•"/>
            </a:pPr>
            <a:r>
              <a:rPr lang="en-US" sz="2800"/>
              <a:t> Thrombocytopenia, leukopenia, aplasia </a:t>
            </a:r>
          </a:p>
          <a:p>
            <a:pPr>
              <a:lnSpc>
                <a:spcPct val="150000"/>
              </a:lnSpc>
              <a:buSzPct val="150000"/>
              <a:buFont typeface="Arial" charset="0"/>
              <a:buChar char="•"/>
            </a:pPr>
            <a:r>
              <a:rPr lang="en-US" sz="2800"/>
              <a:t> Oral, intestinal ulcer , diarrhoea</a:t>
            </a:r>
          </a:p>
          <a:p>
            <a:pPr>
              <a:lnSpc>
                <a:spcPct val="150000"/>
              </a:lnSpc>
              <a:buSzPct val="150000"/>
              <a:buFont typeface="Arial" charset="0"/>
              <a:buChar char="•"/>
            </a:pPr>
            <a:r>
              <a:rPr lang="en-US" sz="2800"/>
              <a:t> Alopecia , liver damage, nephrpathy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4116388"/>
            <a:ext cx="8458200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120000"/>
              <a:buFont typeface="Wingdings" pitchFamily="2" charset="2"/>
              <a:buChar char="§"/>
            </a:pPr>
            <a:r>
              <a:rPr lang="en-US" sz="2800"/>
              <a:t> Folinic acid (citrovorum factor, N5 Formyl THF)</a:t>
            </a:r>
          </a:p>
          <a:p>
            <a:pPr>
              <a:lnSpc>
                <a:spcPct val="150000"/>
              </a:lnSpc>
              <a:buSzPct val="120000"/>
              <a:buFont typeface="Wingdings" pitchFamily="2" charset="2"/>
              <a:buChar char="§"/>
            </a:pPr>
            <a:r>
              <a:rPr lang="en-US" sz="2800"/>
              <a:t> IM/IV 8 to 24 hrs after initiation of methotrexate </a:t>
            </a:r>
          </a:p>
          <a:p>
            <a:pPr>
              <a:lnSpc>
                <a:spcPct val="150000"/>
              </a:lnSpc>
              <a:buSzPct val="120000"/>
              <a:buFont typeface="Wingdings" pitchFamily="2" charset="2"/>
              <a:buChar char="§"/>
            </a:pPr>
            <a:r>
              <a:rPr lang="en-US" sz="2800"/>
              <a:t> 120 mg in divided doses in first 24 hrs, then 25 </a:t>
            </a:r>
            <a:br>
              <a:rPr lang="en-US" sz="2800"/>
            </a:br>
            <a:r>
              <a:rPr lang="en-US" sz="2800"/>
              <a:t>   mg oral/IM 6 hrly for next 48 hrs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3453825"/>
            <a:ext cx="65532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Treatment of </a:t>
            </a:r>
            <a:r>
              <a:rPr lang="en-US" sz="3200" dirty="0" err="1"/>
              <a:t>methotrexate</a:t>
            </a:r>
            <a:r>
              <a:rPr lang="en-US" sz="3200" dirty="0"/>
              <a:t> toxicity </a:t>
            </a:r>
          </a:p>
        </p:txBody>
      </p:sp>
    </p:spTree>
    <p:extLst>
      <p:ext uri="{BB962C8B-B14F-4D97-AF65-F5344CB8AC3E}">
        <p14:creationId xmlns:p14="http://schemas.microsoft.com/office/powerpoint/2010/main" val="27517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Uses of </a:t>
            </a:r>
            <a:r>
              <a:rPr lang="en-US" dirty="0" err="1" smtClean="0"/>
              <a:t>methotrexate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Antineoplastic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Choriocarcinoma</a:t>
            </a:r>
            <a:r>
              <a:rPr lang="en-US" dirty="0" smtClean="0"/>
              <a:t> and </a:t>
            </a:r>
            <a:r>
              <a:rPr lang="en-US" dirty="0" err="1" smtClean="0"/>
              <a:t>tropoblast</a:t>
            </a:r>
            <a:r>
              <a:rPr lang="en-US" dirty="0" smtClean="0"/>
              <a:t> tumor                 15 -30 mg/day orally for 5 days </a:t>
            </a:r>
          </a:p>
          <a:p>
            <a:pPr lvl="1">
              <a:defRPr/>
            </a:pPr>
            <a:r>
              <a:rPr lang="en-US" dirty="0" smtClean="0"/>
              <a:t>Remission of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in children 2.5 to 15 mg/day </a:t>
            </a:r>
          </a:p>
          <a:p>
            <a:pPr lvl="1">
              <a:defRPr/>
            </a:pPr>
            <a:r>
              <a:rPr lang="en-US" dirty="0" smtClean="0"/>
              <a:t>Ca breast, head &amp; neck, bladder, ovarian cancer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Immuno-supressive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agent 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Rheumatoid arthritis</a:t>
            </a:r>
            <a:r>
              <a:rPr lang="en-US" dirty="0" smtClean="0"/>
              <a:t>, resistant asthma</a:t>
            </a:r>
          </a:p>
          <a:p>
            <a:pPr lvl="1">
              <a:defRPr/>
            </a:pPr>
            <a:r>
              <a:rPr lang="en-US" dirty="0" err="1" smtClean="0"/>
              <a:t>Crohns</a:t>
            </a:r>
            <a:r>
              <a:rPr lang="en-US" dirty="0" smtClean="0"/>
              <a:t> disease, </a:t>
            </a:r>
            <a:r>
              <a:rPr lang="en-US" dirty="0" err="1" smtClean="0"/>
              <a:t>wegeners</a:t>
            </a:r>
            <a:r>
              <a:rPr lang="en-US" dirty="0" smtClean="0"/>
              <a:t> </a:t>
            </a:r>
            <a:r>
              <a:rPr lang="en-US" dirty="0" err="1" smtClean="0"/>
              <a:t>granulomatosis</a:t>
            </a:r>
            <a:r>
              <a:rPr lang="en-US" dirty="0" smtClean="0"/>
              <a:t>  </a:t>
            </a:r>
          </a:p>
          <a:p>
            <a:pPr lvl="1">
              <a:defRPr/>
            </a:pPr>
            <a:r>
              <a:rPr lang="en-US" dirty="0" smtClean="0"/>
              <a:t>Prevention of graft versus host reaction  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Psoriasis </a:t>
            </a:r>
          </a:p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Medical termination of pregnancy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6 Mercaptopurine </a:t>
            </a:r>
          </a:p>
          <a:p>
            <a:r>
              <a:rPr lang="en-US" smtClean="0"/>
              <a:t>6 Thioguanine </a:t>
            </a:r>
          </a:p>
          <a:p>
            <a:r>
              <a:rPr lang="en-US" smtClean="0"/>
              <a:t>Azathioprine </a:t>
            </a:r>
          </a:p>
          <a:p>
            <a:r>
              <a:rPr lang="en-US" smtClean="0"/>
              <a:t>Fludarabine 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Purine</a:t>
            </a:r>
            <a:r>
              <a:rPr lang="en-US" dirty="0" smtClean="0"/>
              <a:t> antagonists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 l="44531" t="41667" r="26563" b="9375"/>
          <a:stretch>
            <a:fillRect/>
          </a:stretch>
        </p:blipFill>
        <p:spPr bwMode="auto">
          <a:xfrm>
            <a:off x="4419600" y="985838"/>
            <a:ext cx="4562475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/>
          <a:srcRect l="51302" t="18750" r="36330" b="65625"/>
          <a:stretch>
            <a:fillRect/>
          </a:stretch>
        </p:blipFill>
        <p:spPr bwMode="auto">
          <a:xfrm>
            <a:off x="373063" y="1828800"/>
            <a:ext cx="20907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667000" y="28956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2514600" y="22098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HGPRT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6 </a:t>
            </a:r>
            <a:r>
              <a:rPr lang="en-US" dirty="0" err="1" smtClean="0"/>
              <a:t>Mercaptopurine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0423" name="TextBox 10"/>
          <p:cNvSpPr txBox="1">
            <a:spLocks noChangeArrowheads="1"/>
          </p:cNvSpPr>
          <p:nvPr/>
        </p:nvSpPr>
        <p:spPr bwMode="auto">
          <a:xfrm>
            <a:off x="7162800" y="32004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Ribonucleotide </a:t>
            </a:r>
          </a:p>
        </p:txBody>
      </p:sp>
      <p:sp>
        <p:nvSpPr>
          <p:cNvPr id="60424" name="Rectangle 11"/>
          <p:cNvSpPr>
            <a:spLocks noChangeArrowheads="1"/>
          </p:cNvSpPr>
          <p:nvPr/>
        </p:nvSpPr>
        <p:spPr bwMode="auto">
          <a:xfrm>
            <a:off x="304800" y="4495800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(HGPRT):</a:t>
            </a:r>
          </a:p>
          <a:p>
            <a:r>
              <a:rPr lang="en-US" sz="2400"/>
              <a:t>hypoxanthine-guanine phosphoribosyl transferase</a:t>
            </a:r>
          </a:p>
        </p:txBody>
      </p:sp>
    </p:spTree>
    <p:extLst>
      <p:ext uri="{BB962C8B-B14F-4D97-AF65-F5344CB8AC3E}">
        <p14:creationId xmlns:p14="http://schemas.microsoft.com/office/powerpoint/2010/main" val="5461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US" sz="3600">
                <a:solidFill>
                  <a:schemeClr val="tx2"/>
                </a:solidFill>
                <a:cs typeface="Arial" pitchFamily="34" charset="0"/>
              </a:rPr>
              <a:t>Pregnancy Considerations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533400" y="838200"/>
            <a:ext cx="82296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287338" indent="-287338" algn="l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Increased maternal HR, CO and blood volume</a:t>
            </a:r>
          </a:p>
          <a:p>
            <a:pPr marL="500063" lvl="1" indent="-211138" algn="l" defTabSz="800100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cs typeface="Arial" pitchFamily="34" charset="0"/>
              </a:rPr>
              <a:t>May affect absorption, distribution, effectiveness</a:t>
            </a:r>
          </a:p>
          <a:p>
            <a:pPr marL="287338" indent="-287338" algn="l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Drugs may cross placenta</a:t>
            </a:r>
          </a:p>
          <a:p>
            <a:pPr marL="287338" indent="-287338" algn="l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Drugs may cross into breast milk</a:t>
            </a:r>
          </a:p>
          <a:p>
            <a:pPr marL="287338" indent="-287338" algn="l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Teratatogens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6 </a:t>
            </a:r>
            <a:r>
              <a:rPr lang="en-US" dirty="0" err="1" smtClean="0"/>
              <a:t>Mercaptopurine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/>
          <a:srcRect l="42188" t="21875" r="37500" b="31250"/>
          <a:stretch>
            <a:fillRect/>
          </a:stretch>
        </p:blipFill>
        <p:spPr bwMode="auto">
          <a:xfrm>
            <a:off x="5799138" y="765175"/>
            <a:ext cx="3344862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1066800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6 MP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3200" y="44196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6 Thiouric acid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181894" y="2324894"/>
            <a:ext cx="2436812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19400" y="30480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Xanthine oxidase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62400" y="838200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Allopurinol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620294" y="1561306"/>
            <a:ext cx="1143000" cy="1068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 l="46461" t="75819" r="51125" b="20963"/>
          <a:stretch>
            <a:fillRect/>
          </a:stretch>
        </p:blipFill>
        <p:spPr bwMode="auto">
          <a:xfrm>
            <a:off x="3276600" y="1752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5400000">
            <a:off x="-342899" y="3238500"/>
            <a:ext cx="32766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3119438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TPMT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7200" y="53340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Inactive metabolite </a:t>
            </a:r>
          </a:p>
        </p:txBody>
      </p:sp>
    </p:spTree>
    <p:extLst>
      <p:ext uri="{BB962C8B-B14F-4D97-AF65-F5344CB8AC3E}">
        <p14:creationId xmlns:p14="http://schemas.microsoft.com/office/powerpoint/2010/main" val="38780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21" grpId="0"/>
      <p:bldP spid="22" grpId="0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Use: </a:t>
            </a:r>
          </a:p>
          <a:p>
            <a:pPr lvl="1"/>
            <a:r>
              <a:rPr lang="en-US" smtClean="0"/>
              <a:t>Acute leukemia (ALL)</a:t>
            </a:r>
          </a:p>
          <a:p>
            <a:pPr lvl="1"/>
            <a:r>
              <a:rPr lang="en-US" smtClean="0"/>
              <a:t>Choriocarcinoma </a:t>
            </a:r>
          </a:p>
          <a:p>
            <a:r>
              <a:rPr lang="en-US" smtClean="0"/>
              <a:t>Adverse Effects:</a:t>
            </a:r>
          </a:p>
          <a:p>
            <a:pPr lvl="1"/>
            <a:r>
              <a:rPr lang="en-US" smtClean="0"/>
              <a:t>Bone marrow &amp; GIT mainly </a:t>
            </a:r>
          </a:p>
          <a:p>
            <a:pPr lvl="1"/>
            <a:r>
              <a:rPr lang="en-US" smtClean="0"/>
              <a:t>Hepatic necrosis rarely </a:t>
            </a:r>
          </a:p>
          <a:p>
            <a:pPr lvl="1"/>
            <a:r>
              <a:rPr lang="en-US" smtClean="0"/>
              <a:t>Hyperuricaemia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6 </a:t>
            </a:r>
            <a:r>
              <a:rPr lang="en-US" dirty="0" err="1" smtClean="0"/>
              <a:t>Mercaptopurine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/>
          <a:srcRect l="42188" t="38542" r="46094" b="43750"/>
          <a:stretch>
            <a:fillRect/>
          </a:stretch>
        </p:blipFill>
        <p:spPr bwMode="auto">
          <a:xfrm>
            <a:off x="6553200" y="2895600"/>
            <a:ext cx="21336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30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943600"/>
          </a:xfrm>
        </p:spPr>
        <p:txBody>
          <a:bodyPr/>
          <a:lstStyle/>
          <a:p>
            <a:r>
              <a:rPr lang="en-US" smtClean="0"/>
              <a:t>Phosphorylates intracellularly to form triphosphate  </a:t>
            </a:r>
          </a:p>
          <a:p>
            <a:r>
              <a:rPr lang="en-US" smtClean="0"/>
              <a:t>Inhibits DNA polymerase and gets incorporated to form dysfunctional DNA </a:t>
            </a:r>
          </a:p>
          <a:p>
            <a:r>
              <a:rPr lang="en-US" smtClean="0"/>
              <a:t>Effective in slow growing tumors: (apoptosis)</a:t>
            </a:r>
          </a:p>
          <a:p>
            <a:r>
              <a:rPr lang="en-US" smtClean="0"/>
              <a:t>Use: </a:t>
            </a:r>
          </a:p>
          <a:p>
            <a:pPr lvl="1"/>
            <a:r>
              <a:rPr lang="en-US" smtClean="0"/>
              <a:t>CLL and non hodgkins recurring after treatment </a:t>
            </a:r>
          </a:p>
          <a:p>
            <a:r>
              <a:rPr lang="en-US" smtClean="0"/>
              <a:t>Adverse events: </a:t>
            </a:r>
          </a:p>
          <a:p>
            <a:pPr lvl="1"/>
            <a:r>
              <a:rPr lang="en-US" smtClean="0"/>
              <a:t>chills, fever, opportunistic infection, myelosupression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Fludarabine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1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3429000"/>
          </a:xfrm>
        </p:spPr>
        <p:txBody>
          <a:bodyPr/>
          <a:lstStyle/>
          <a:p>
            <a:r>
              <a:rPr lang="en-US" smtClean="0"/>
              <a:t>Like fludarabine converted to triphosphate </a:t>
            </a:r>
          </a:p>
          <a:p>
            <a:r>
              <a:rPr lang="en-US" smtClean="0"/>
              <a:t>Incorporated into DNA </a:t>
            </a:r>
          </a:p>
          <a:p>
            <a:r>
              <a:rPr lang="en-US" smtClean="0"/>
              <a:t>Inhibits DNA polymerase 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/>
              <a:t> and </a:t>
            </a:r>
            <a:r>
              <a:rPr lang="en-US" smtClean="0">
                <a:sym typeface="Symbol" pitchFamily="18" charset="2"/>
              </a:rPr>
              <a:t></a:t>
            </a:r>
            <a:r>
              <a:rPr lang="en-US" smtClean="0"/>
              <a:t> thus inhibits DNA synthesis and repair </a:t>
            </a:r>
          </a:p>
          <a:p>
            <a:r>
              <a:rPr lang="en-US" smtClean="0"/>
              <a:t>Used in treatment of Hairy cell leukemia, CLL and low grade lymphomas 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Cladirabine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Pentostatin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1200" y="838200"/>
            <a:ext cx="450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Inhibits  adenosine deaminase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1747838"/>
            <a:ext cx="6494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Accumulation of adenosine &amp; deoxyadenosine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68475" y="2667000"/>
            <a:ext cx="4708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Inhibits ribonucleotide reductase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14600" y="3581400"/>
            <a:ext cx="3171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Blocks DNA synthesis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52600" y="4724400"/>
            <a:ext cx="5592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 adenosyl homocysteine accumulation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848101" y="1485900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848894" y="2475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847307" y="3390106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38400" y="5715000"/>
            <a:ext cx="3109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Toxic to lymphocytes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620294" y="5447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15000" y="5715000"/>
            <a:ext cx="32004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Used in</a:t>
            </a:r>
          </a:p>
          <a:p>
            <a:pPr algn="ctr">
              <a:defRPr/>
            </a:pPr>
            <a:r>
              <a:rPr lang="en-US" sz="2800" dirty="0"/>
              <a:t>Hairy cell leukemia </a:t>
            </a:r>
          </a:p>
        </p:txBody>
      </p:sp>
    </p:spTree>
    <p:extLst>
      <p:ext uri="{BB962C8B-B14F-4D97-AF65-F5344CB8AC3E}">
        <p14:creationId xmlns:p14="http://schemas.microsoft.com/office/powerpoint/2010/main" val="46768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5" grpId="0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5 fluoruracil </a:t>
            </a:r>
          </a:p>
          <a:p>
            <a:r>
              <a:rPr lang="en-US" smtClean="0"/>
              <a:t>Cytosine arabinoside (Cytarabine) </a:t>
            </a:r>
          </a:p>
          <a:p>
            <a:r>
              <a:rPr lang="en-US" smtClean="0"/>
              <a:t>Gemcitabine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Pyrimidine</a:t>
            </a:r>
            <a:r>
              <a:rPr lang="en-US" dirty="0" smtClean="0"/>
              <a:t> antagonists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5 fluorouracil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914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5 FU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1295400"/>
            <a:ext cx="12954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/>
              <a:t>FdUMP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505200"/>
            <a:ext cx="12954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/>
              <a:t>dUMP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3200400"/>
            <a:ext cx="251460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/>
              <a:t>Thymidine</a:t>
            </a:r>
            <a:r>
              <a:rPr lang="en-US" sz="2400" b="1" dirty="0"/>
              <a:t> </a:t>
            </a:r>
            <a:r>
              <a:rPr lang="en-US" sz="2400" b="1" dirty="0" err="1"/>
              <a:t>Monophosphate</a:t>
            </a:r>
            <a:r>
              <a:rPr lang="en-US" sz="2400" b="1" dirty="0"/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48000" y="38100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2751138"/>
            <a:ext cx="1905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+mn-lt"/>
              </a:rPr>
              <a:t>Thymidilate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synthetase</a:t>
            </a: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5341938"/>
            <a:ext cx="2514600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DNA Synthesis (Selective failure)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14478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619501" y="2247900"/>
            <a:ext cx="6858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400801" y="4724400"/>
            <a:ext cx="912812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" y="5105400"/>
            <a:ext cx="4419600" cy="13843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Uses : stomach , colon, breast ovaries , liver, skin cancers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 l="46461" t="75819" r="51125" b="20963"/>
          <a:stretch>
            <a:fillRect/>
          </a:stretch>
        </p:blipFill>
        <p:spPr bwMode="auto">
          <a:xfrm>
            <a:off x="4038600" y="1981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181600" y="1219200"/>
            <a:ext cx="3962400" cy="8302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/>
              <a:t>FdUMP</a:t>
            </a:r>
            <a:r>
              <a:rPr lang="en-US" sz="2400" b="1" dirty="0"/>
              <a:t> = </a:t>
            </a:r>
            <a:r>
              <a:rPr lang="en-US" sz="2400" b="1" dirty="0" err="1"/>
              <a:t>fluorodeoxyuridine</a:t>
            </a:r>
            <a:r>
              <a:rPr lang="en-US" sz="2400" b="1" dirty="0"/>
              <a:t> </a:t>
            </a:r>
            <a:r>
              <a:rPr lang="en-US" sz="2400" b="1" dirty="0" err="1"/>
              <a:t>monophosphate</a:t>
            </a:r>
            <a:r>
              <a:rPr lang="en-US" sz="24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88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3429000"/>
          </a:xfrm>
        </p:spPr>
        <p:txBody>
          <a:bodyPr/>
          <a:lstStyle/>
          <a:p>
            <a:r>
              <a:rPr lang="en-US" smtClean="0"/>
              <a:t>Pyrimidine analog considered drug of choice in inducing remission in AML </a:t>
            </a:r>
          </a:p>
          <a:p>
            <a:r>
              <a:rPr lang="en-US" smtClean="0"/>
              <a:t>Phosphorylated in body to triphosphate </a:t>
            </a:r>
          </a:p>
          <a:p>
            <a:r>
              <a:rPr lang="en-US" smtClean="0"/>
              <a:t>Triphosphate of cytarabine inhibits DNA polymerase </a:t>
            </a:r>
            <a:r>
              <a:rPr lang="en-US" smtClean="0">
                <a:sym typeface="Symbol" pitchFamily="18" charset="2"/>
              </a:rPr>
              <a:t> </a:t>
            </a:r>
            <a:r>
              <a:rPr lang="en-US" smtClean="0"/>
              <a:t>&amp;  </a:t>
            </a:r>
            <a:r>
              <a:rPr lang="en-US" smtClean="0">
                <a:sym typeface="Symbol" pitchFamily="18" charset="2"/>
              </a:rPr>
              <a:t></a:t>
            </a:r>
            <a:endParaRPr lang="en-US" smtClean="0"/>
          </a:p>
          <a:p>
            <a:r>
              <a:rPr lang="en-US" smtClean="0"/>
              <a:t>Thus inhibit DNA synthesis and repair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Cytosine </a:t>
            </a:r>
            <a:r>
              <a:rPr lang="en-US" dirty="0" err="1" smtClean="0"/>
              <a:t>arabinoside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41960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+mj-lt"/>
                <a:ea typeface="+mj-ea"/>
                <a:cs typeface="+mj-cs"/>
              </a:rPr>
              <a:t>Gemcitabine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486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Drug of choice in </a:t>
            </a:r>
            <a:r>
              <a:rPr lang="en-US" sz="3200" dirty="0" err="1">
                <a:latin typeface="+mn-lt"/>
              </a:rPr>
              <a:t>adenocarcinoma</a:t>
            </a:r>
            <a:r>
              <a:rPr lang="en-US" sz="3200" dirty="0">
                <a:latin typeface="+mn-lt"/>
              </a:rPr>
              <a:t> of pancreas </a:t>
            </a:r>
          </a:p>
        </p:txBody>
      </p:sp>
    </p:spTree>
    <p:extLst>
      <p:ext uri="{BB962C8B-B14F-4D97-AF65-F5344CB8AC3E}">
        <p14:creationId xmlns:p14="http://schemas.microsoft.com/office/powerpoint/2010/main" val="15062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Obtained from periwinkle plant ( </a:t>
            </a:r>
            <a:r>
              <a:rPr lang="en-US" dirty="0" err="1" smtClean="0"/>
              <a:t>Vinca</a:t>
            </a:r>
            <a:r>
              <a:rPr lang="en-US" dirty="0" smtClean="0"/>
              <a:t> </a:t>
            </a:r>
            <a:r>
              <a:rPr lang="en-US" dirty="0" err="1" smtClean="0"/>
              <a:t>Rosea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Vincristine</a:t>
            </a:r>
            <a:r>
              <a:rPr lang="en-US" dirty="0" smtClean="0"/>
              <a:t>, </a:t>
            </a:r>
            <a:r>
              <a:rPr lang="en-US" dirty="0" err="1" smtClean="0"/>
              <a:t>vinblastine</a:t>
            </a:r>
            <a:r>
              <a:rPr lang="en-US" dirty="0" smtClean="0"/>
              <a:t>, </a:t>
            </a:r>
            <a:r>
              <a:rPr lang="en-US" dirty="0" err="1" smtClean="0"/>
              <a:t>vindesine</a:t>
            </a:r>
            <a:r>
              <a:rPr lang="en-US" dirty="0" smtClean="0"/>
              <a:t>, </a:t>
            </a:r>
            <a:r>
              <a:rPr lang="en-US" dirty="0" err="1" smtClean="0"/>
              <a:t>vinorelbine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Vinca</a:t>
            </a:r>
            <a:r>
              <a:rPr lang="en-US" dirty="0" smtClean="0"/>
              <a:t> alkaloids </a:t>
            </a:r>
            <a:endParaRPr lang="en-US" dirty="0"/>
          </a:p>
        </p:txBody>
      </p:sp>
      <p:pic>
        <p:nvPicPr>
          <p:cNvPr id="1026" name="Picture 2" descr="http://i1.treknature.com/photos/11556/vinca_rosea02.jpg"/>
          <p:cNvPicPr>
            <a:picLocks noChangeAspect="1" noChangeArrowheads="1"/>
          </p:cNvPicPr>
          <p:nvPr/>
        </p:nvPicPr>
        <p:blipFill>
          <a:blip r:embed="rId2"/>
          <a:srcRect l="2000" t="5006" r="2000" b="2879"/>
          <a:stretch>
            <a:fillRect/>
          </a:stretch>
        </p:blipFill>
        <p:spPr bwMode="auto">
          <a:xfrm>
            <a:off x="2438400" y="2895600"/>
            <a:ext cx="3810000" cy="365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53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Mechanism of action </a:t>
            </a:r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 l="42187" t="15625" r="33594" b="33333"/>
          <a:stretch>
            <a:fillRect/>
          </a:stretch>
        </p:blipFill>
        <p:spPr bwMode="auto">
          <a:xfrm>
            <a:off x="506963" y="762000"/>
            <a:ext cx="37602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/>
          <a:srcRect l="42969" t="15625" r="35156" b="23726"/>
          <a:stretch>
            <a:fillRect/>
          </a:stretch>
        </p:blipFill>
        <p:spPr bwMode="auto">
          <a:xfrm>
            <a:off x="4953000" y="761999"/>
            <a:ext cx="3124200" cy="600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33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762000"/>
            <a:ext cx="82296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287338" indent="-287338" algn="just" defTabSz="80010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u="sng" dirty="0">
                <a:solidFill>
                  <a:srgbClr val="000000"/>
                </a:solidFill>
                <a:cs typeface="Arial" pitchFamily="34" charset="0"/>
              </a:rPr>
              <a:t>A: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controlled studies in pregnancy (&lt;1 %).</a:t>
            </a:r>
          </a:p>
          <a:p>
            <a:pPr marL="287338" indent="-287338" algn="just" defTabSz="80010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u="sng" dirty="0">
                <a:solidFill>
                  <a:srgbClr val="000000"/>
                </a:solidFill>
                <a:cs typeface="Arial" pitchFamily="34" charset="0"/>
              </a:rPr>
              <a:t>B: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animal studies show no risk; Inadequate human data.</a:t>
            </a:r>
          </a:p>
          <a:p>
            <a:pPr marL="287338" indent="-287338" algn="just" defTabSz="80010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u="sng" dirty="0">
                <a:solidFill>
                  <a:srgbClr val="000000"/>
                </a:solidFill>
                <a:cs typeface="Arial" pitchFamily="34" charset="0"/>
              </a:rPr>
              <a:t>C: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animal studies show risk, inadequate human data.</a:t>
            </a:r>
          </a:p>
          <a:p>
            <a:pPr marL="287338" indent="-287338" algn="just" defTabSz="80010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u="sng" dirty="0">
                <a:solidFill>
                  <a:srgbClr val="000000"/>
                </a:solidFill>
                <a:cs typeface="Arial" pitchFamily="34" charset="0"/>
              </a:rPr>
              <a:t>D: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human data show risk, benefit may outweigh risk.</a:t>
            </a:r>
          </a:p>
          <a:p>
            <a:pPr marL="287338" indent="-287338" algn="just" defTabSz="80010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u="sng" dirty="0">
                <a:solidFill>
                  <a:srgbClr val="000000"/>
                </a:solidFill>
                <a:cs typeface="Arial" pitchFamily="34" charset="0"/>
              </a:rPr>
              <a:t>X: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animal or human data positive for risk. Use unwarranted.</a:t>
            </a:r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US" sz="3600">
                <a:solidFill>
                  <a:schemeClr val="tx2"/>
                </a:solidFill>
                <a:cs typeface="Arial" pitchFamily="34" charset="0"/>
              </a:rPr>
              <a:t>Pregnancy Categories</a:t>
            </a:r>
            <a:endParaRPr lang="en-US" sz="3600" b="1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Comparison between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267200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3200" dirty="0" err="1" smtClean="0"/>
              <a:t>Vin</a:t>
            </a:r>
            <a:r>
              <a:rPr lang="en-US" sz="3200" dirty="0" err="1" smtClean="0">
                <a:solidFill>
                  <a:srgbClr val="FF0000"/>
                </a:solidFill>
              </a:rPr>
              <a:t>c</a:t>
            </a:r>
            <a:r>
              <a:rPr lang="en-US" sz="3200" dirty="0" err="1" smtClean="0"/>
              <a:t>ristine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905000"/>
            <a:ext cx="4267200" cy="4572000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sz="2800" dirty="0" smtClean="0"/>
              <a:t>Marrow sparing effect</a:t>
            </a:r>
          </a:p>
          <a:p>
            <a:r>
              <a:rPr lang="en-US" sz="2800" dirty="0" smtClean="0"/>
              <a:t>Alopecia more common </a:t>
            </a:r>
          </a:p>
          <a:p>
            <a:r>
              <a:rPr lang="en-US" sz="2800" dirty="0" smtClean="0"/>
              <a:t>Peripheral &amp; autonomic neuropathy  &amp; muscle weakness (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NS)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onstipation  </a:t>
            </a:r>
          </a:p>
          <a:p>
            <a:r>
              <a:rPr lang="en-US" sz="2800" dirty="0" smtClean="0"/>
              <a:t>Uses: (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hildhood cancers)</a:t>
            </a:r>
          </a:p>
          <a:p>
            <a:pPr lvl="1"/>
            <a:r>
              <a:rPr lang="en-US" dirty="0" smtClean="0"/>
              <a:t>ALL , </a:t>
            </a:r>
            <a:r>
              <a:rPr lang="en-US" dirty="0" err="1" smtClean="0"/>
              <a:t>Hodgkins</a:t>
            </a:r>
            <a:r>
              <a:rPr lang="en-US" dirty="0" smtClean="0"/>
              <a:t>, </a:t>
            </a:r>
            <a:r>
              <a:rPr lang="en-US" dirty="0" err="1" smtClean="0"/>
              <a:t>lymphosarcoma</a:t>
            </a:r>
            <a:r>
              <a:rPr lang="en-US" dirty="0" smtClean="0"/>
              <a:t>, </a:t>
            </a:r>
            <a:r>
              <a:rPr lang="en-US" dirty="0" err="1" smtClean="0"/>
              <a:t>Wilms</a:t>
            </a:r>
            <a:r>
              <a:rPr lang="en-US" dirty="0" smtClean="0"/>
              <a:t> tumor, </a:t>
            </a:r>
            <a:r>
              <a:rPr lang="en-US" dirty="0" err="1" smtClean="0"/>
              <a:t>Ewings</a:t>
            </a:r>
            <a:r>
              <a:rPr lang="en-US" dirty="0" smtClean="0"/>
              <a:t> sarcoma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036638"/>
            <a:ext cx="4270375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3200" dirty="0" err="1" smtClean="0"/>
              <a:t>Vin</a:t>
            </a:r>
            <a:r>
              <a:rPr lang="en-US" sz="3200" dirty="0" err="1" smtClean="0">
                <a:solidFill>
                  <a:srgbClr val="FF0000"/>
                </a:solidFill>
              </a:rPr>
              <a:t>b</a:t>
            </a:r>
            <a:r>
              <a:rPr lang="en-US" sz="3200" dirty="0" err="1" smtClean="0"/>
              <a:t>lastine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1" y="1905000"/>
            <a:ext cx="4191000" cy="4495800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/>
              <a:t>one marrow </a:t>
            </a:r>
            <a:r>
              <a:rPr lang="en-US" sz="2800" dirty="0" err="1" smtClean="0"/>
              <a:t>supression</a:t>
            </a:r>
            <a:endParaRPr lang="en-US" sz="2800" dirty="0" smtClean="0"/>
          </a:p>
          <a:p>
            <a:r>
              <a:rPr lang="en-US" sz="2800" dirty="0" smtClean="0"/>
              <a:t>Less common  </a:t>
            </a:r>
          </a:p>
          <a:p>
            <a:r>
              <a:rPr lang="en-US" sz="2800" dirty="0" smtClean="0"/>
              <a:t>Less common, temp. mental </a:t>
            </a:r>
            <a:r>
              <a:rPr lang="en-US" sz="2800" dirty="0" err="1" smtClean="0"/>
              <a:t>depresssion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Nausea, vomiting, diarrhoea </a:t>
            </a:r>
          </a:p>
          <a:p>
            <a:r>
              <a:rPr lang="en-US" sz="2800" dirty="0" smtClean="0"/>
              <a:t>uses</a:t>
            </a:r>
          </a:p>
          <a:p>
            <a:pPr lvl="1"/>
            <a:r>
              <a:rPr lang="en-US" dirty="0" err="1" smtClean="0"/>
              <a:t>Hodgkins</a:t>
            </a:r>
            <a:r>
              <a:rPr lang="en-US" dirty="0" smtClean="0"/>
              <a:t> disease &amp; other lymphomas ,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reast cancer, testicular cancer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Taxanes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Paclitaxel</a:t>
            </a:r>
            <a:r>
              <a:rPr lang="en-US" dirty="0" smtClean="0"/>
              <a:t> &amp; </a:t>
            </a:r>
            <a:r>
              <a:rPr lang="en-US" dirty="0" err="1" smtClean="0"/>
              <a:t>docetaxel</a:t>
            </a:r>
            <a:r>
              <a:rPr lang="en-US" dirty="0" smtClean="0"/>
              <a:t> </a:t>
            </a:r>
          </a:p>
          <a:p>
            <a:r>
              <a:rPr lang="en-US" dirty="0" smtClean="0"/>
              <a:t>Plant product obtained from bark of Pacific Yew ( </a:t>
            </a:r>
            <a:r>
              <a:rPr lang="en-US" dirty="0" err="1" smtClean="0"/>
              <a:t>Taxus</a:t>
            </a:r>
            <a:r>
              <a:rPr lang="en-US" dirty="0" smtClean="0"/>
              <a:t> </a:t>
            </a:r>
            <a:r>
              <a:rPr lang="en-US" dirty="0" err="1" smtClean="0"/>
              <a:t>Brevifolia</a:t>
            </a:r>
            <a:r>
              <a:rPr lang="en-US" dirty="0" smtClean="0"/>
              <a:t>) &amp; European  Yew (</a:t>
            </a:r>
            <a:r>
              <a:rPr lang="en-US" dirty="0" err="1" smtClean="0"/>
              <a:t>Taxus</a:t>
            </a:r>
            <a:r>
              <a:rPr lang="en-US" dirty="0" smtClean="0"/>
              <a:t> </a:t>
            </a:r>
            <a:r>
              <a:rPr lang="en-US" dirty="0" err="1" smtClean="0"/>
              <a:t>Buccata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129026" name="Picture 2" descr="http://www.rcplondon.ac.uk/garden/2007-06/Taxus%20baccata%20RCP05-07%20019.jpg"/>
          <p:cNvPicPr>
            <a:picLocks noChangeAspect="1" noChangeArrowheads="1"/>
          </p:cNvPicPr>
          <p:nvPr/>
        </p:nvPicPr>
        <p:blipFill>
          <a:blip r:embed="rId2"/>
          <a:srcRect l="33333" t="4000" b="8000"/>
          <a:stretch>
            <a:fillRect/>
          </a:stretch>
        </p:blipFill>
        <p:spPr bwMode="auto">
          <a:xfrm>
            <a:off x="914400" y="3733800"/>
            <a:ext cx="3214255" cy="2828544"/>
          </a:xfrm>
          <a:prstGeom prst="rect">
            <a:avLst/>
          </a:prstGeom>
          <a:noFill/>
        </p:spPr>
      </p:pic>
      <p:pic>
        <p:nvPicPr>
          <p:cNvPr id="129028" name="Picture 4" descr="http://1.bp.blogspot.com/_yF5MEn_XdOk/S7czpRlOrFI/AAAAAAAAAQo/NISufcMK_Rg/s1600/TaXus+baccata+european+y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05200"/>
            <a:ext cx="3448050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04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Mechanism of action </a:t>
            </a:r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/>
          <a:srcRect l="42187" t="10417" r="32813" b="55208"/>
          <a:stretch>
            <a:fillRect/>
          </a:stretch>
        </p:blipFill>
        <p:spPr bwMode="auto">
          <a:xfrm>
            <a:off x="0" y="1143000"/>
            <a:ext cx="4449617" cy="458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4"/>
          <a:srcRect l="42187" t="46462" r="32813" b="17707"/>
          <a:stretch>
            <a:fillRect/>
          </a:stretch>
        </p:blipFill>
        <p:spPr bwMode="auto">
          <a:xfrm>
            <a:off x="4572000" y="1066800"/>
            <a:ext cx="439510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81200" y="6172200"/>
            <a:ext cx="5410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 cycle arrested in G2 and M phase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9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Paclitaxel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dirty="0" smtClean="0"/>
              <a:t>Administered IV </a:t>
            </a:r>
          </a:p>
          <a:p>
            <a:pPr lvl="1"/>
            <a:r>
              <a:rPr lang="en-US" dirty="0" smtClean="0"/>
              <a:t>Use: advanced </a:t>
            </a:r>
            <a:r>
              <a:rPr lang="en-US" dirty="0" smtClean="0">
                <a:solidFill>
                  <a:srgbClr val="FF0000"/>
                </a:solidFill>
              </a:rPr>
              <a:t>breast &amp; ovarian cancer </a:t>
            </a:r>
            <a:r>
              <a:rPr lang="en-US" dirty="0" smtClean="0"/>
              <a:t>also lungs, esophagus, prostrate cancer </a:t>
            </a:r>
          </a:p>
          <a:p>
            <a:pPr lvl="1"/>
            <a:r>
              <a:rPr lang="en-US" dirty="0" smtClean="0"/>
              <a:t>Adverse effects: 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Anaphylactoid</a:t>
            </a:r>
            <a:r>
              <a:rPr lang="en-US" dirty="0" smtClean="0">
                <a:solidFill>
                  <a:srgbClr val="FF0000"/>
                </a:solidFill>
              </a:rPr>
              <a:t> reaction </a:t>
            </a:r>
            <a:r>
              <a:rPr lang="en-US" dirty="0" smtClean="0"/>
              <a:t>because of solvent </a:t>
            </a:r>
            <a:r>
              <a:rPr lang="en-US" dirty="0" err="1" smtClean="0"/>
              <a:t>cremaphor</a:t>
            </a:r>
            <a:endParaRPr lang="en-US" dirty="0" smtClean="0"/>
          </a:p>
          <a:p>
            <a:pPr lvl="2"/>
            <a:r>
              <a:rPr lang="en-US" dirty="0" err="1" smtClean="0"/>
              <a:t>Myalgia</a:t>
            </a:r>
            <a:r>
              <a:rPr lang="en-US" dirty="0" smtClean="0"/>
              <a:t>, </a:t>
            </a:r>
            <a:r>
              <a:rPr lang="en-US" dirty="0" err="1" smtClean="0"/>
              <a:t>myelosupression</a:t>
            </a:r>
            <a:r>
              <a:rPr lang="en-US" dirty="0" smtClean="0"/>
              <a:t>, peripheral neuropathy 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Docetaxel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Oral </a:t>
            </a:r>
          </a:p>
          <a:p>
            <a:pPr lvl="1"/>
            <a:r>
              <a:rPr lang="en-US" dirty="0" smtClean="0"/>
              <a:t>Used in </a:t>
            </a:r>
            <a:r>
              <a:rPr lang="en-US" dirty="0" smtClean="0">
                <a:solidFill>
                  <a:srgbClr val="FF0000"/>
                </a:solidFill>
              </a:rPr>
              <a:t>refractory breast &amp; ovarian cancer </a:t>
            </a:r>
          </a:p>
          <a:p>
            <a:pPr lvl="1"/>
            <a:r>
              <a:rPr lang="en-US" dirty="0" smtClean="0"/>
              <a:t>Major toxicity </a:t>
            </a:r>
            <a:r>
              <a:rPr lang="en-US" dirty="0" err="1" smtClean="0">
                <a:solidFill>
                  <a:srgbClr val="FF0000"/>
                </a:solidFill>
              </a:rPr>
              <a:t>neutropenia</a:t>
            </a:r>
            <a:r>
              <a:rPr lang="en-US" dirty="0" smtClean="0"/>
              <a:t> may cause </a:t>
            </a:r>
            <a:r>
              <a:rPr lang="en-US" dirty="0" err="1" smtClean="0"/>
              <a:t>aarrhythmias</a:t>
            </a:r>
            <a:r>
              <a:rPr lang="en-US" dirty="0" smtClean="0"/>
              <a:t> , hypotension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8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Epipodophyllotoxins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Etoposide</a:t>
            </a:r>
            <a:r>
              <a:rPr lang="en-US" dirty="0" smtClean="0"/>
              <a:t> &amp; </a:t>
            </a:r>
            <a:r>
              <a:rPr lang="en-US" dirty="0" err="1" smtClean="0"/>
              <a:t>tenoposide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Semisynthetic</a:t>
            </a:r>
            <a:r>
              <a:rPr lang="en-US" dirty="0" smtClean="0"/>
              <a:t> derivatives of </a:t>
            </a:r>
            <a:r>
              <a:rPr lang="en-US" dirty="0" err="1" smtClean="0"/>
              <a:t>podophyllotoxins</a:t>
            </a:r>
            <a:r>
              <a:rPr lang="en-US" dirty="0" smtClean="0"/>
              <a:t> </a:t>
            </a:r>
            <a:r>
              <a:rPr lang="en-US" dirty="0" err="1" smtClean="0"/>
              <a:t>podophyllum</a:t>
            </a:r>
            <a:r>
              <a:rPr lang="en-US" dirty="0" smtClean="0"/>
              <a:t> peltatum (plant glycoside) </a:t>
            </a:r>
            <a:endParaRPr lang="en-US" dirty="0"/>
          </a:p>
        </p:txBody>
      </p:sp>
      <p:pic>
        <p:nvPicPr>
          <p:cNvPr id="133122" name="Picture 2" descr="http://t3.gstatic.com/images?q=tbn:HpfbNWoRViD4kM:http://wolf.mind.net/swsbm/Images/New12-97/Podophyllum_peltatum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2898318" cy="2286000"/>
          </a:xfrm>
          <a:prstGeom prst="rect">
            <a:avLst/>
          </a:prstGeom>
          <a:noFill/>
        </p:spPr>
      </p:pic>
      <p:pic>
        <p:nvPicPr>
          <p:cNvPr id="133124" name="Picture 4" descr="http://t1.gstatic.com/images?q=tbn:Sk-lptBITLxyHM:http://www.marietta.edu/~biol/biomes/images/deciduous/maya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352800"/>
            <a:ext cx="3024551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475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Etoposide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 smtClean="0"/>
              <a:t>Act in S &amp; G2 phase </a:t>
            </a:r>
          </a:p>
          <a:p>
            <a:r>
              <a:rPr lang="en-US" dirty="0" smtClean="0"/>
              <a:t>Inhibit </a:t>
            </a:r>
            <a:r>
              <a:rPr lang="en-US" dirty="0" err="1" smtClean="0"/>
              <a:t>topoisomerase</a:t>
            </a:r>
            <a:r>
              <a:rPr lang="en-US" dirty="0" smtClean="0"/>
              <a:t> II which results in breakage of DNA strands &amp; cell death </a:t>
            </a:r>
          </a:p>
          <a:p>
            <a:r>
              <a:rPr lang="en-US" dirty="0" smtClean="0"/>
              <a:t>Uses: </a:t>
            </a:r>
          </a:p>
          <a:p>
            <a:pPr lvl="1"/>
            <a:r>
              <a:rPr lang="en-US" dirty="0" smtClean="0"/>
              <a:t>Testicular tumors , </a:t>
            </a:r>
            <a:r>
              <a:rPr lang="en-US" dirty="0" err="1" smtClean="0"/>
              <a:t>squamous</a:t>
            </a:r>
            <a:r>
              <a:rPr lang="en-US" dirty="0" smtClean="0"/>
              <a:t> cell cancer of lungs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562600"/>
          </a:xfrm>
        </p:spPr>
        <p:txBody>
          <a:bodyPr/>
          <a:lstStyle/>
          <a:p>
            <a:r>
              <a:rPr lang="en-US" dirty="0" smtClean="0"/>
              <a:t>Derived from </a:t>
            </a:r>
            <a:r>
              <a:rPr lang="en-US" dirty="0" err="1" smtClean="0"/>
              <a:t>camptotheca</a:t>
            </a:r>
            <a:r>
              <a:rPr lang="en-US" dirty="0" smtClean="0"/>
              <a:t> </a:t>
            </a:r>
            <a:r>
              <a:rPr lang="en-US" dirty="0" err="1" smtClean="0"/>
              <a:t>accuminata</a:t>
            </a:r>
            <a:endParaRPr lang="en-US" dirty="0" smtClean="0"/>
          </a:p>
          <a:p>
            <a:r>
              <a:rPr lang="en-US" dirty="0" smtClean="0"/>
              <a:t>Inhibit </a:t>
            </a:r>
            <a:r>
              <a:rPr lang="en-US" dirty="0" err="1" smtClean="0">
                <a:solidFill>
                  <a:srgbClr val="FF0000"/>
                </a:solidFill>
              </a:rPr>
              <a:t>Topoisomerase</a:t>
            </a:r>
            <a:r>
              <a:rPr lang="en-US" dirty="0" smtClean="0">
                <a:solidFill>
                  <a:srgbClr val="FF0000"/>
                </a:solidFill>
              </a:rPr>
              <a:t> I</a:t>
            </a:r>
            <a:r>
              <a:rPr lang="en-US" dirty="0" smtClean="0"/>
              <a:t>:  No resealing of DNA after strand has untwisted </a:t>
            </a:r>
          </a:p>
          <a:p>
            <a:r>
              <a:rPr lang="en-US" dirty="0" err="1" smtClean="0"/>
              <a:t>Topotecan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Used in metastatic ovarian cancer </a:t>
            </a:r>
          </a:p>
          <a:p>
            <a:pPr lvl="1"/>
            <a:r>
              <a:rPr lang="en-US" dirty="0" smtClean="0"/>
              <a:t>Major toxicity is bone marrow depression </a:t>
            </a:r>
          </a:p>
          <a:p>
            <a:r>
              <a:rPr lang="en-US" dirty="0" err="1" smtClean="0"/>
              <a:t>Irinotecan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Used in metastatic cancer of colon/rectum </a:t>
            </a:r>
          </a:p>
          <a:p>
            <a:pPr lvl="1"/>
            <a:r>
              <a:rPr lang="en-US" dirty="0" smtClean="0"/>
              <a:t>Toxicity: diarrhoea, </a:t>
            </a:r>
            <a:r>
              <a:rPr lang="en-US" dirty="0" err="1" smtClean="0"/>
              <a:t>neutropenia</a:t>
            </a:r>
            <a:r>
              <a:rPr lang="en-US" dirty="0" smtClean="0"/>
              <a:t>, thrombocytopenia, cholinergic side effects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Camptothecin</a:t>
            </a:r>
            <a:r>
              <a:rPr lang="en-US" dirty="0" smtClean="0"/>
              <a:t> analogs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81000" y="762000"/>
            <a:ext cx="845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287338" indent="-287338" algn="l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 Oral absorption</a:t>
            </a:r>
          </a:p>
          <a:p>
            <a:pPr marL="287338" indent="-287338" algn="l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Thinner skin ( topical absorption)</a:t>
            </a:r>
          </a:p>
          <a:p>
            <a:pPr marL="287338" indent="-287338" algn="l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 Plasma protein concentration</a:t>
            </a:r>
          </a:p>
          <a:p>
            <a:pPr marL="500063" lvl="1" indent="-211138" algn="l" defTabSz="800100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 Free protein-bound drug availability</a:t>
            </a:r>
          </a:p>
          <a:p>
            <a:pPr marL="287338" indent="-287338" algn="l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 Extracellular fluid in neonate</a:t>
            </a:r>
          </a:p>
          <a:p>
            <a:pPr marL="287338" indent="-287338" algn="l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Altered metabolic rates</a:t>
            </a:r>
          </a:p>
          <a:p>
            <a:pPr marL="287338" indent="-287338" algn="l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 Elimination/metabolism</a:t>
            </a:r>
          </a:p>
          <a:p>
            <a:pPr marL="287338" indent="-287338" algn="l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BSA/weight based dosing important!</a:t>
            </a:r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US" sz="3600" dirty="0">
                <a:solidFill>
                  <a:schemeClr val="tx2"/>
                </a:solidFill>
                <a:cs typeface="Arial" pitchFamily="34" charset="0"/>
              </a:rPr>
              <a:t>Pediatric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83296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cs typeface="Arial" pitchFamily="34" charset="0"/>
                <a:sym typeface="Symbol" pitchFamily="18" charset="2"/>
              </a:rPr>
              <a:t>Geriatric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indent="-287338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 Oral absorption</a:t>
            </a:r>
          </a:p>
          <a:p>
            <a:pPr marL="287338" indent="-287338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 Plasma protein concentration</a:t>
            </a:r>
          </a:p>
          <a:p>
            <a:pPr marL="287338" indent="-287338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 Muscle mass,  body fat</a:t>
            </a:r>
          </a:p>
          <a:p>
            <a:pPr marL="287338" indent="-287338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 Liver/renal function</a:t>
            </a:r>
          </a:p>
          <a:p>
            <a:pPr marL="287338" indent="-287338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Multiple drugs</a:t>
            </a:r>
          </a:p>
          <a:p>
            <a:pPr marL="287338" indent="-287338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Multiple diseases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74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990600"/>
            <a:ext cx="82296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US" dirty="0" smtClean="0"/>
              <a:t>The  rational  pharmacological treatment of  any  patient  requires  adequate  knowledge  about :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dirty="0" smtClean="0"/>
              <a:t> The  </a:t>
            </a:r>
            <a:r>
              <a:rPr lang="en-US" dirty="0" smtClean="0">
                <a:solidFill>
                  <a:srgbClr val="FF00FF"/>
                </a:solidFill>
              </a:rPr>
              <a:t>disease  process</a:t>
            </a:r>
            <a:r>
              <a:rPr lang="en-US" dirty="0" smtClean="0"/>
              <a:t>,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dirty="0" smtClean="0">
                <a:solidFill>
                  <a:srgbClr val="FF00FF"/>
                </a:solidFill>
              </a:rPr>
              <a:t> Pharmacodynamic</a:t>
            </a:r>
            <a:r>
              <a:rPr lang="en-US" dirty="0" smtClean="0"/>
              <a:t> properties  of  the  drug(s)  selected, and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dirty="0" smtClean="0"/>
              <a:t> The individual’s handling  of the  drug(s) [</a:t>
            </a:r>
            <a:r>
              <a:rPr lang="en-US" dirty="0" smtClean="0">
                <a:solidFill>
                  <a:srgbClr val="FF00FF"/>
                </a:solidFill>
              </a:rPr>
              <a:t>pharmacokinetics</a:t>
            </a:r>
            <a:r>
              <a:rPr lang="en-US" dirty="0" smtClean="0"/>
              <a:t>].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mtClean="0"/>
              <a:t>FUNDAMENTALS OF  PHARMACOLOGY</a:t>
            </a:r>
          </a:p>
        </p:txBody>
      </p:sp>
    </p:spTree>
    <p:extLst>
      <p:ext uri="{BB962C8B-B14F-4D97-AF65-F5344CB8AC3E}">
        <p14:creationId xmlns:p14="http://schemas.microsoft.com/office/powerpoint/2010/main" val="116240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US" smtClean="0"/>
              <a:t>Drugs  act  by  affecting  biochemical  or physiological process  in the body.  Most drugs  act  at  specific  receptors.</a:t>
            </a:r>
          </a:p>
          <a:p>
            <a:pPr algn="just" eaLnBrk="1" hangingPunct="1"/>
            <a:r>
              <a:rPr lang="en-US" smtClean="0"/>
              <a:t>The  action  of  a  drug  is  characterized  by  two variables: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mtClean="0"/>
              <a:t> The  magnitude  of  the  response and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mtClean="0"/>
              <a:t> The  concentration  required  to  produce the  response.</a:t>
            </a:r>
          </a:p>
        </p:txBody>
      </p:sp>
    </p:spTree>
    <p:extLst>
      <p:ext uri="{BB962C8B-B14F-4D97-AF65-F5344CB8AC3E}">
        <p14:creationId xmlns:p14="http://schemas.microsoft.com/office/powerpoint/2010/main" val="2653719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143000"/>
            <a:ext cx="82296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 eaLnBrk="1" hangingPunct="1"/>
            <a:r>
              <a:rPr lang="en-US" dirty="0" smtClean="0"/>
              <a:t>A specific  drug  acts  only  at  one  receptor  but  may  produce  multiple  effects  due to  the  location  of  the  receptor  in various organs.</a:t>
            </a:r>
          </a:p>
          <a:p>
            <a:pPr algn="just" eaLnBrk="1" hangingPunct="1"/>
            <a:r>
              <a:rPr lang="en-US" dirty="0" smtClean="0"/>
              <a:t>A  selective  drug  acts  on  one  receptor  in  a particular tissue  at  concentrations  that  produce  little effect  on  the  receptor  in other organs.</a:t>
            </a:r>
          </a:p>
          <a:p>
            <a:pPr algn="just" eaLnBrk="1" hangingPunct="1"/>
            <a:r>
              <a:rPr lang="en-US" dirty="0" smtClean="0"/>
              <a:t>Most  drugs  have multiple  actions  and  it  is  usually  preferable  to  use  more  specific  or more selective agents</a:t>
            </a:r>
          </a:p>
        </p:txBody>
      </p:sp>
    </p:spTree>
    <p:extLst>
      <p:ext uri="{BB962C8B-B14F-4D97-AF65-F5344CB8AC3E}">
        <p14:creationId xmlns:p14="http://schemas.microsoft.com/office/powerpoint/2010/main" val="39187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ANTI-INFECTIVE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3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Drug</a:t>
            </a:r>
            <a:r>
              <a:rPr lang="en-US" dirty="0" smtClean="0"/>
              <a:t>:- any substance that brings about a change in biologic function through it chemical actions.</a:t>
            </a:r>
          </a:p>
          <a:p>
            <a:r>
              <a:rPr lang="en-US" b="1" i="1" dirty="0" smtClean="0"/>
              <a:t>Poison</a:t>
            </a:r>
            <a:r>
              <a:rPr lang="en-US" dirty="0" smtClean="0"/>
              <a:t>:- these are drugs that have almost exclusively harmful effects. However, increase in dosage can make any drug harmful. Examples of poisons:</a:t>
            </a:r>
          </a:p>
          <a:p>
            <a:pPr lvl="2"/>
            <a:r>
              <a:rPr lang="en-US" dirty="0" smtClean="0"/>
              <a:t>Lead</a:t>
            </a:r>
          </a:p>
          <a:p>
            <a:pPr lvl="2"/>
            <a:r>
              <a:rPr lang="en-US" dirty="0" smtClean="0"/>
              <a:t>Arsenic</a:t>
            </a:r>
          </a:p>
          <a:p>
            <a:r>
              <a:rPr lang="en-US" b="1" i="1" dirty="0" smtClean="0"/>
              <a:t>Toxins</a:t>
            </a:r>
            <a:r>
              <a:rPr lang="en-US" dirty="0" smtClean="0"/>
              <a:t>:- poisons of biologic origin. Examples</a:t>
            </a:r>
          </a:p>
          <a:p>
            <a:pPr lvl="2"/>
            <a:r>
              <a:rPr lang="en-US" dirty="0" smtClean="0"/>
              <a:t>Bortulinum toxin</a:t>
            </a:r>
          </a:p>
          <a:p>
            <a:pPr lvl="2"/>
            <a:r>
              <a:rPr lang="en-US" dirty="0" smtClean="0"/>
              <a:t>Amanita toxin from mushrooms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ANTIBACTERIALS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70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antibacterials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>/antimicrobial drugs - Substances that inhibit the growth of or kill bacteria or other microorganisms (microscopic organisms = bacteria, viruses, fungi, protozoa)</a:t>
            </a:r>
          </a:p>
          <a:p>
            <a:r>
              <a:rPr lang="en-US" altLang="en-US" dirty="0"/>
              <a:t>Bacteriostatic = Inhibits growth of bacteria</a:t>
            </a:r>
          </a:p>
          <a:p>
            <a:r>
              <a:rPr lang="en-US" altLang="en-US" dirty="0"/>
              <a:t>Bactericidal = Kills bacteria</a:t>
            </a:r>
          </a:p>
          <a:p>
            <a:r>
              <a:rPr lang="en-US" altLang="en-US" dirty="0"/>
              <a:t>Peaks &amp; Troughs = Serum antibacterial levels for drugs w/ a narrow therapeutic index</a:t>
            </a:r>
          </a:p>
          <a:p>
            <a:pPr>
              <a:buFontTx/>
              <a:buNone/>
            </a:pPr>
            <a:r>
              <a:rPr lang="en-US" altLang="en-US" dirty="0"/>
              <a:t>    - Too high = drug toxicity (Peak - 1 hr. after drug infused)</a:t>
            </a:r>
          </a:p>
          <a:p>
            <a:pPr>
              <a:buFontTx/>
              <a:buNone/>
            </a:pPr>
            <a:r>
              <a:rPr lang="en-US" altLang="en-US" dirty="0"/>
              <a:t>    - Too low =     therapeutic range (Trough - before dose)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15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antibacterials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Mechanism of Action:</a:t>
            </a:r>
          </a:p>
          <a:p>
            <a:pPr lvl="1">
              <a:buFontTx/>
              <a:buNone/>
            </a:pPr>
            <a:r>
              <a:rPr lang="en-US" altLang="en-US" dirty="0"/>
              <a:t>1. Inhibition of cell wall synthesis - Bactericidal</a:t>
            </a:r>
          </a:p>
          <a:p>
            <a:pPr lvl="1">
              <a:buFontTx/>
              <a:buNone/>
            </a:pPr>
            <a:r>
              <a:rPr lang="en-US" altLang="en-US" dirty="0"/>
              <a:t>2. Alteration in membrane permeability - ‘</a:t>
            </a:r>
            <a:r>
              <a:rPr lang="en-US" altLang="en-US" dirty="0" err="1"/>
              <a:t>Cidal</a:t>
            </a:r>
            <a:r>
              <a:rPr lang="en-US" altLang="en-US" dirty="0"/>
              <a:t>’ or ‘Static’</a:t>
            </a:r>
          </a:p>
          <a:p>
            <a:pPr lvl="1">
              <a:buFontTx/>
              <a:buNone/>
            </a:pPr>
            <a:r>
              <a:rPr lang="en-US" altLang="en-US" dirty="0"/>
              <a:t>3. Inhibition protein synthesis - ‘</a:t>
            </a:r>
            <a:r>
              <a:rPr lang="en-US" altLang="en-US" dirty="0" err="1"/>
              <a:t>Cidal</a:t>
            </a:r>
            <a:r>
              <a:rPr lang="en-US" altLang="en-US" dirty="0"/>
              <a:t>’ or ‘Static’</a:t>
            </a:r>
          </a:p>
          <a:p>
            <a:pPr lvl="1">
              <a:buFontTx/>
              <a:buNone/>
            </a:pPr>
            <a:r>
              <a:rPr lang="en-US" altLang="en-US" dirty="0"/>
              <a:t>4. Inhibition of bacterial RNA &amp; DNA - Inhibits synthesis of RNA &amp; DNA</a:t>
            </a:r>
          </a:p>
          <a:p>
            <a:pPr lvl="1">
              <a:buFontTx/>
              <a:buNone/>
            </a:pPr>
            <a:r>
              <a:rPr lang="en-US" altLang="en-US" dirty="0"/>
              <a:t>5. Interferes with metabolism in the cell - ‘Static’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90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antibacterials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dirty="0"/>
              <a:t>Pharmacodynamics - </a:t>
            </a:r>
          </a:p>
          <a:p>
            <a:pPr>
              <a:buFontTx/>
              <a:buNone/>
            </a:pPr>
            <a:r>
              <a:rPr lang="en-US" altLang="en-US" dirty="0"/>
              <a:t> - Concentration at site or exposure time for drug plays an important role in bacteria eradication</a:t>
            </a:r>
          </a:p>
          <a:p>
            <a:pPr>
              <a:buFontTx/>
              <a:buNone/>
            </a:pPr>
            <a:r>
              <a:rPr lang="en-US" altLang="en-US" dirty="0"/>
              <a:t> - Duration of time for use of antibacterial varies according to type of pathogen, site of infection &amp; condition of host</a:t>
            </a:r>
          </a:p>
          <a:p>
            <a:pPr>
              <a:buFontTx/>
              <a:buNone/>
            </a:pPr>
            <a:r>
              <a:rPr lang="en-US" altLang="en-US" dirty="0"/>
              <a:t> - With some severe infections - continuous infusion more effective than intermittent</a:t>
            </a:r>
          </a:p>
          <a:p>
            <a:pPr>
              <a:buFontTx/>
              <a:buNone/>
            </a:pPr>
            <a:r>
              <a:rPr lang="en-US" altLang="en-US" dirty="0"/>
              <a:t> - Body defense &amp; drugs work together to stop infectious process</a:t>
            </a:r>
          </a:p>
          <a:p>
            <a:pPr>
              <a:buFontTx/>
              <a:buNone/>
            </a:pPr>
            <a:r>
              <a:rPr lang="en-US" altLang="en-US" dirty="0"/>
              <a:t>    - Effect = drug &amp; host’s defense mechanisms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477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antibacterials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Bacterial Resistance</a:t>
            </a:r>
            <a:r>
              <a:rPr lang="en-US" altLang="en-US" dirty="0"/>
              <a:t> - result naturally or may be acquired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* Natural (inherent) = w/o previous exposure to antibiotic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   </a:t>
            </a:r>
            <a:r>
              <a:rPr lang="en-US" altLang="en-US" dirty="0" err="1"/>
              <a:t>ie</a:t>
            </a:r>
            <a:r>
              <a:rPr lang="en-US" altLang="en-US" dirty="0"/>
              <a:t>. pseudomonas resistant to Penicillin 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* Acquired = prior exposure to antibacterial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   </a:t>
            </a:r>
            <a:r>
              <a:rPr lang="en-US" altLang="en-US" dirty="0" err="1"/>
              <a:t>ie</a:t>
            </a:r>
            <a:r>
              <a:rPr lang="en-US" altLang="en-US" dirty="0"/>
              <a:t>. staph </a:t>
            </a:r>
            <a:r>
              <a:rPr lang="en-US" altLang="en-US" dirty="0" err="1"/>
              <a:t>aureus</a:t>
            </a:r>
            <a:r>
              <a:rPr lang="en-US" altLang="en-US" dirty="0"/>
              <a:t> was sensitive to PCN G, now it’s not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Nosocomial infections</a:t>
            </a:r>
            <a:r>
              <a:rPr lang="en-US" altLang="en-US" dirty="0"/>
              <a:t> - infections acquired while clients are in the hosp. Many are mutant strains resistant to many </a:t>
            </a:r>
            <a:r>
              <a:rPr lang="en-US" altLang="en-US" dirty="0" err="1" smtClean="0"/>
              <a:t>antibacterials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Antibacterial resistance occurs when antibiotics are used frequently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02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antibacterials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u="sng" dirty="0"/>
              <a:t>Culture &amp; Sensitivity</a:t>
            </a:r>
            <a:r>
              <a:rPr lang="en-US" altLang="en-US" dirty="0"/>
              <a:t> - </a:t>
            </a:r>
            <a:r>
              <a:rPr lang="en-US" altLang="en-US" dirty="0" err="1"/>
              <a:t>Bld</a:t>
            </a:r>
            <a:r>
              <a:rPr lang="en-US" altLang="en-US" dirty="0"/>
              <a:t> test done to determine effect drugs have on a specific organism</a:t>
            </a:r>
          </a:p>
          <a:p>
            <a:pPr>
              <a:buFontTx/>
              <a:buNone/>
            </a:pPr>
            <a:r>
              <a:rPr lang="en-US" altLang="en-US" dirty="0"/>
              <a:t>    Culture = organisms responsible</a:t>
            </a:r>
          </a:p>
          <a:p>
            <a:pPr>
              <a:buFontTx/>
              <a:buNone/>
            </a:pPr>
            <a:r>
              <a:rPr lang="en-US" altLang="en-US" dirty="0"/>
              <a:t>    Sensitivity = what antibiotic will work best</a:t>
            </a:r>
          </a:p>
          <a:p>
            <a:pPr marL="0" indent="0">
              <a:buNone/>
            </a:pPr>
            <a:r>
              <a:rPr lang="en-US" altLang="en-US" u="sng" dirty="0"/>
              <a:t>Narrow &amp; Broad Spectrum </a:t>
            </a:r>
          </a:p>
          <a:p>
            <a:pPr>
              <a:buFontTx/>
              <a:buNone/>
            </a:pPr>
            <a:r>
              <a:rPr lang="en-US" altLang="en-US" dirty="0"/>
              <a:t>    Narrow - primarily effective against 1 type of organism</a:t>
            </a:r>
          </a:p>
          <a:p>
            <a:pPr>
              <a:buFontTx/>
              <a:buNone/>
            </a:pPr>
            <a:r>
              <a:rPr lang="en-US" altLang="en-US" dirty="0"/>
              <a:t>    Broad - effective against both gram + &amp; gram - organisms</a:t>
            </a:r>
          </a:p>
          <a:p>
            <a:pPr>
              <a:buFontTx/>
              <a:buNone/>
            </a:pPr>
            <a:r>
              <a:rPr lang="en-US" altLang="en-US" dirty="0"/>
              <a:t>     * Used before isolating organism through C &amp; S</a:t>
            </a:r>
          </a:p>
          <a:p>
            <a:pPr>
              <a:buFontTx/>
              <a:buNone/>
            </a:pPr>
            <a:r>
              <a:rPr lang="en-US" altLang="en-US" dirty="0"/>
              <a:t>     * Not as effective as narrow spectrum against those   		single organisms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11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PENICILINS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From mold genus </a:t>
            </a:r>
            <a:r>
              <a:rPr lang="en-US" altLang="en-US" dirty="0" err="1"/>
              <a:t>Penicillium</a:t>
            </a:r>
            <a:r>
              <a:rPr lang="en-US" altLang="en-US" dirty="0"/>
              <a:t> - ‘miracle drug’ from WWII</a:t>
            </a:r>
          </a:p>
          <a:p>
            <a:r>
              <a:rPr lang="en-US" altLang="en-US" dirty="0"/>
              <a:t>A beta-</a:t>
            </a:r>
            <a:r>
              <a:rPr lang="en-US" altLang="en-US" dirty="0" err="1"/>
              <a:t>lactum</a:t>
            </a:r>
            <a:r>
              <a:rPr lang="en-US" altLang="en-US" dirty="0"/>
              <a:t> structure (beta-</a:t>
            </a:r>
            <a:r>
              <a:rPr lang="en-US" altLang="en-US" dirty="0" err="1"/>
              <a:t>lactum</a:t>
            </a:r>
            <a:r>
              <a:rPr lang="en-US" altLang="en-US" dirty="0"/>
              <a:t> ring) interferes w/ bacterial cell wall synthesis by inhibiting the bacterial enzyme necessary for cell division &amp; synthesis</a:t>
            </a:r>
          </a:p>
          <a:p>
            <a:r>
              <a:rPr lang="en-US" altLang="en-US" dirty="0"/>
              <a:t>Bacteria die of cell </a:t>
            </a:r>
            <a:r>
              <a:rPr lang="en-US" altLang="en-US" dirty="0" err="1"/>
              <a:t>lysis</a:t>
            </a:r>
            <a:r>
              <a:rPr lang="en-US" altLang="en-US" dirty="0"/>
              <a:t> (breakdown)</a:t>
            </a:r>
          </a:p>
          <a:p>
            <a:r>
              <a:rPr lang="en-US" altLang="en-US" dirty="0"/>
              <a:t>Both ‘static’ &amp; ‘</a:t>
            </a:r>
            <a:r>
              <a:rPr lang="en-US" altLang="en-US" dirty="0" err="1"/>
              <a:t>cidal</a:t>
            </a:r>
            <a:r>
              <a:rPr lang="en-US" altLang="en-US" dirty="0"/>
              <a:t>’ in nature</a:t>
            </a:r>
          </a:p>
          <a:p>
            <a:r>
              <a:rPr lang="en-US" altLang="en-US" dirty="0"/>
              <a:t>Mainly  referred to as beta-</a:t>
            </a:r>
            <a:r>
              <a:rPr lang="en-US" altLang="en-US" dirty="0" err="1"/>
              <a:t>lactum</a:t>
            </a:r>
            <a:r>
              <a:rPr lang="en-US" altLang="en-US" dirty="0"/>
              <a:t> antibiotics (enzymes produced by bacteria that can inactivate PCN - </a:t>
            </a:r>
            <a:r>
              <a:rPr lang="en-US" altLang="en-US" dirty="0" err="1"/>
              <a:t>Penicillinases</a:t>
            </a:r>
            <a:r>
              <a:rPr lang="en-US" altLang="en-US" dirty="0"/>
              <a:t> = beta-lactamases which attack PCN</a:t>
            </a:r>
          </a:p>
        </p:txBody>
      </p:sp>
    </p:spTree>
    <p:extLst>
      <p:ext uri="{BB962C8B-B14F-4D97-AF65-F5344CB8AC3E}">
        <p14:creationId xmlns:p14="http://schemas.microsoft.com/office/powerpoint/2010/main" val="1022379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 err="1"/>
              <a:t>Penicillins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/>
              <a:t>Natural </a:t>
            </a:r>
            <a:r>
              <a:rPr lang="en-US" altLang="en-US" u="sng" dirty="0" err="1"/>
              <a:t>Penicillins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Penicillin G, Penicillin V, Procaine, </a:t>
            </a:r>
            <a:r>
              <a:rPr lang="en-US" altLang="en-US" dirty="0" err="1"/>
              <a:t>Bicillin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- Good gram +, fair gram - , good </a:t>
            </a:r>
            <a:r>
              <a:rPr lang="en-US" altLang="en-US" dirty="0" smtClean="0"/>
              <a:t>anaerobic action.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- PCN G = more effective IV or IM, but painful d/t aqueous solution</a:t>
            </a:r>
          </a:p>
          <a:p>
            <a:pPr>
              <a:buFontTx/>
              <a:buNone/>
            </a:pPr>
            <a:r>
              <a:rPr lang="en-US" altLang="en-US" dirty="0"/>
              <a:t>  - PCN V = PO; peak 2 - 4 </a:t>
            </a:r>
            <a:r>
              <a:rPr lang="en-US" altLang="en-US" dirty="0" err="1"/>
              <a:t>hrs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21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 err="1"/>
              <a:t>Penicillins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u="sng" dirty="0" err="1"/>
              <a:t>Aminopenicillins</a:t>
            </a:r>
            <a:r>
              <a:rPr lang="en-US" altLang="en-US" u="sng" dirty="0"/>
              <a:t> (Broad Spectrum)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  Amoxicillin (</a:t>
            </a:r>
            <a:r>
              <a:rPr lang="en-US" altLang="en-US" dirty="0" err="1"/>
              <a:t>Amoxil</a:t>
            </a:r>
            <a:r>
              <a:rPr lang="en-US" altLang="en-US" dirty="0"/>
              <a:t>), </a:t>
            </a:r>
            <a:r>
              <a:rPr lang="en-US" altLang="en-US" dirty="0" smtClean="0"/>
              <a:t>Ampicillin, </a:t>
            </a:r>
            <a:r>
              <a:rPr lang="en-US" altLang="en-US" dirty="0" err="1"/>
              <a:t>Bacampicillin</a:t>
            </a:r>
            <a:r>
              <a:rPr lang="en-US" altLang="en-US" dirty="0"/>
              <a:t> HCL (</a:t>
            </a:r>
            <a:r>
              <a:rPr lang="en-US" altLang="en-US" dirty="0" err="1"/>
              <a:t>Spectrobid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- </a:t>
            </a:r>
            <a:r>
              <a:rPr lang="en-US" altLang="en-US" dirty="0" smtClean="0"/>
              <a:t>effective against both Gram </a:t>
            </a:r>
            <a:r>
              <a:rPr lang="en-US" altLang="en-US" dirty="0"/>
              <a:t>+ &amp; Gram </a:t>
            </a:r>
            <a:r>
              <a:rPr lang="en-US" altLang="en-US" dirty="0" smtClean="0"/>
              <a:t>- bacteria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- Costlier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- Inactivated by beta-lactamases = ineffective against </a:t>
            </a:r>
            <a:r>
              <a:rPr lang="en-US" altLang="en-US" i="1" dirty="0"/>
              <a:t>Staphylococcus </a:t>
            </a:r>
            <a:r>
              <a:rPr lang="en-US" altLang="en-US" i="1" dirty="0" err="1"/>
              <a:t>aureus</a:t>
            </a:r>
            <a:r>
              <a:rPr lang="en-US" altLang="en-US" i="1" dirty="0"/>
              <a:t> (staph. A)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- Amoxicillin = most prescribed PCN derivative for adults &amp;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588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 err="1"/>
              <a:t>Penicillins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 err="1"/>
              <a:t>Penicillinase</a:t>
            </a:r>
            <a:r>
              <a:rPr lang="en-US" altLang="en-US" u="sng" dirty="0"/>
              <a:t> - Resistant </a:t>
            </a:r>
            <a:r>
              <a:rPr lang="en-US" altLang="en-US" u="sng" dirty="0" err="1"/>
              <a:t>Penicillins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Methicillin (</a:t>
            </a:r>
            <a:r>
              <a:rPr lang="en-US" altLang="en-US" dirty="0" err="1"/>
              <a:t>Staphcillin</a:t>
            </a:r>
            <a:r>
              <a:rPr lang="en-US" altLang="en-US" dirty="0"/>
              <a:t>), </a:t>
            </a:r>
            <a:r>
              <a:rPr lang="en-US" altLang="en-US" dirty="0" err="1"/>
              <a:t>Nafcillin</a:t>
            </a:r>
            <a:r>
              <a:rPr lang="en-US" altLang="en-US" dirty="0"/>
              <a:t> (</a:t>
            </a:r>
            <a:r>
              <a:rPr lang="en-US" altLang="en-US" dirty="0" err="1"/>
              <a:t>Unipen</a:t>
            </a:r>
            <a:r>
              <a:rPr lang="en-US" altLang="en-US" dirty="0"/>
              <a:t>), </a:t>
            </a:r>
            <a:r>
              <a:rPr lang="en-US" altLang="en-US" dirty="0" err="1"/>
              <a:t>Oxacillin</a:t>
            </a:r>
            <a:r>
              <a:rPr lang="en-US" altLang="en-US" dirty="0"/>
              <a:t> (</a:t>
            </a:r>
            <a:r>
              <a:rPr lang="en-US" altLang="en-US" dirty="0" err="1"/>
              <a:t>Bactocil</a:t>
            </a:r>
            <a:r>
              <a:rPr lang="en-US" altLang="en-US" dirty="0"/>
              <a:t>)</a:t>
            </a:r>
          </a:p>
          <a:p>
            <a:pPr>
              <a:buFontTx/>
              <a:buNone/>
            </a:pPr>
            <a:r>
              <a:rPr lang="en-US" altLang="en-US" dirty="0"/>
              <a:t> - Used to treat </a:t>
            </a:r>
            <a:r>
              <a:rPr lang="en-US" altLang="en-US" dirty="0" err="1"/>
              <a:t>penicillinase</a:t>
            </a:r>
            <a:r>
              <a:rPr lang="en-US" altLang="en-US" dirty="0"/>
              <a:t>-producing </a:t>
            </a:r>
            <a:r>
              <a:rPr lang="en-US" altLang="en-US" i="1" dirty="0"/>
              <a:t>Staph A.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- Gram + , not effective against Gram -</a:t>
            </a:r>
          </a:p>
          <a:p>
            <a:pPr>
              <a:buFontTx/>
              <a:buNone/>
            </a:pPr>
            <a:r>
              <a:rPr lang="en-US" altLang="en-US" dirty="0"/>
              <a:t> - IV &amp; PO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5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7338" indent="-287338" algn="just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altLang="en-US" dirty="0">
                <a:solidFill>
                  <a:srgbClr val="3333FF"/>
                </a:solidFill>
                <a:cs typeface="Arial" pitchFamily="34" charset="0"/>
              </a:rPr>
              <a:t>Chemical</a:t>
            </a:r>
            <a:r>
              <a:rPr lang="en-US" altLang="en-US" dirty="0">
                <a:solidFill>
                  <a:srgbClr val="000000"/>
                </a:solidFill>
                <a:cs typeface="Arial" pitchFamily="34" charset="0"/>
              </a:rPr>
              <a:t>…states its chemical composition and molecular structure.</a:t>
            </a:r>
          </a:p>
          <a:p>
            <a:pPr marL="287338" indent="-287338" algn="just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altLang="en-US" dirty="0">
                <a:solidFill>
                  <a:srgbClr val="3333FF"/>
                </a:solidFill>
                <a:cs typeface="Arial" pitchFamily="34" charset="0"/>
              </a:rPr>
              <a:t>Generic</a:t>
            </a:r>
            <a:r>
              <a:rPr lang="en-US" altLang="en-US" dirty="0">
                <a:solidFill>
                  <a:srgbClr val="000000"/>
                </a:solidFill>
                <a:cs typeface="Arial" pitchFamily="34" charset="0"/>
              </a:rPr>
              <a:t>…usually suggested by the manufacturer.</a:t>
            </a:r>
          </a:p>
          <a:p>
            <a:pPr marL="287338" indent="-287338" algn="just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altLang="en-US" dirty="0">
                <a:solidFill>
                  <a:srgbClr val="3333FF"/>
                </a:solidFill>
                <a:cs typeface="Arial" pitchFamily="34" charset="0"/>
              </a:rPr>
              <a:t>Official</a:t>
            </a:r>
            <a:r>
              <a:rPr lang="en-US" altLang="en-US" dirty="0">
                <a:solidFill>
                  <a:srgbClr val="000000"/>
                </a:solidFill>
                <a:cs typeface="Arial" pitchFamily="34" charset="0"/>
              </a:rPr>
              <a:t>…as listed in the Pharmacopoeia. (I.P., B.P., U.S.P.)</a:t>
            </a:r>
          </a:p>
          <a:p>
            <a:pPr marL="287338" indent="-287338" algn="just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altLang="en-US" dirty="0">
                <a:solidFill>
                  <a:srgbClr val="3333FF"/>
                </a:solidFill>
                <a:cs typeface="Arial" pitchFamily="34" charset="0"/>
              </a:rPr>
              <a:t>Brand</a:t>
            </a:r>
            <a:r>
              <a:rPr lang="en-US" altLang="en-US" dirty="0">
                <a:solidFill>
                  <a:srgbClr val="000000"/>
                </a:solidFill>
                <a:cs typeface="Arial" pitchFamily="34" charset="0"/>
              </a:rPr>
              <a:t>…the trade or proprietary name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6700" y="5562600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 err="1"/>
              <a:t>Penicillins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/>
              <a:t>Extended - Spectrum </a:t>
            </a:r>
            <a:r>
              <a:rPr lang="en-US" altLang="en-US" u="sng" dirty="0" err="1"/>
              <a:t>Penicillins</a:t>
            </a:r>
            <a:endParaRPr lang="en-US" altLang="en-US" u="sng" dirty="0"/>
          </a:p>
          <a:p>
            <a:pPr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Carbenicillin</a:t>
            </a:r>
            <a:r>
              <a:rPr lang="en-US" altLang="en-US" dirty="0"/>
              <a:t> (PO), </a:t>
            </a:r>
            <a:r>
              <a:rPr lang="en-US" altLang="en-US" dirty="0" err="1"/>
              <a:t>Mezlocillin</a:t>
            </a:r>
            <a:r>
              <a:rPr lang="en-US" altLang="en-US" dirty="0"/>
              <a:t>, </a:t>
            </a:r>
            <a:r>
              <a:rPr lang="en-US" altLang="en-US" dirty="0" err="1"/>
              <a:t>Piperacillin</a:t>
            </a:r>
            <a:r>
              <a:rPr lang="en-US" altLang="en-US" dirty="0"/>
              <a:t>, </a:t>
            </a:r>
            <a:r>
              <a:rPr lang="en-US" altLang="en-US" dirty="0" err="1"/>
              <a:t>Ticarcillin</a:t>
            </a:r>
            <a:r>
              <a:rPr lang="en-US" altLang="en-US" dirty="0"/>
              <a:t>, </a:t>
            </a:r>
            <a:r>
              <a:rPr lang="en-US" altLang="en-US" dirty="0" err="1"/>
              <a:t>Ticarcillin-clavulanate</a:t>
            </a:r>
            <a:r>
              <a:rPr lang="en-US" altLang="en-US" dirty="0"/>
              <a:t> (</a:t>
            </a:r>
            <a:r>
              <a:rPr lang="en-US" altLang="en-US" dirty="0" err="1"/>
              <a:t>Timentin</a:t>
            </a:r>
            <a:r>
              <a:rPr lang="en-US" altLang="en-US" dirty="0"/>
              <a:t>) - IM &amp; IV</a:t>
            </a:r>
          </a:p>
          <a:p>
            <a:pPr>
              <a:buFontTx/>
              <a:buNone/>
            </a:pPr>
            <a:r>
              <a:rPr lang="en-US" altLang="en-US" dirty="0"/>
              <a:t>  - Broad spectrum - good gram (-), fair gram (+)</a:t>
            </a:r>
          </a:p>
          <a:p>
            <a:pPr>
              <a:buFontTx/>
              <a:buNone/>
            </a:pPr>
            <a:r>
              <a:rPr lang="en-US" altLang="en-US" dirty="0"/>
              <a:t>  - Good against </a:t>
            </a:r>
            <a:r>
              <a:rPr lang="en-US" altLang="en-US" i="1" dirty="0"/>
              <a:t>Pseudomonas </a:t>
            </a:r>
            <a:r>
              <a:rPr lang="en-US" altLang="en-US" i="1" dirty="0" err="1"/>
              <a:t>aeruginosa</a:t>
            </a:r>
            <a:r>
              <a:rPr lang="en-US" altLang="en-US" i="1" dirty="0"/>
              <a:t> </a:t>
            </a:r>
          </a:p>
          <a:p>
            <a:pPr>
              <a:buFontTx/>
              <a:buNone/>
            </a:pPr>
            <a:r>
              <a:rPr lang="en-US" altLang="en-US" dirty="0"/>
              <a:t>  - Not </a:t>
            </a:r>
            <a:r>
              <a:rPr lang="en-US" altLang="en-US" dirty="0" err="1"/>
              <a:t>penicillinase</a:t>
            </a:r>
            <a:r>
              <a:rPr lang="en-US" altLang="en-US" dirty="0"/>
              <a:t> resistant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824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 err="1"/>
              <a:t>Penicillins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u="sng" dirty="0"/>
              <a:t>SE &amp; adverse reactions of </a:t>
            </a:r>
            <a:r>
              <a:rPr lang="en-US" altLang="en-US" u="sng" dirty="0" err="1"/>
              <a:t>Penicillins</a:t>
            </a:r>
            <a:endParaRPr lang="en-US" altLang="en-US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1. Hypersensitivity - mild or severe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   Mild = rash, pruritus, &amp; hives - Rx w/     antihistamines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   Severe = anaphylactic shock - occurs w/ in 20 min. - Rx w/ epinephrine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2. </a:t>
            </a:r>
            <a:r>
              <a:rPr lang="en-US" altLang="en-US" dirty="0" err="1"/>
              <a:t>Superinfection</a:t>
            </a:r>
            <a:r>
              <a:rPr lang="en-US" altLang="en-US" dirty="0"/>
              <a:t> - secondary infection when normal microbial flora of the body disturbed during antibiotic Rx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   </a:t>
            </a:r>
            <a:r>
              <a:rPr lang="en-US" altLang="en-US" sz="2800" dirty="0"/>
              <a:t>Mouth, resp. tract, GI, GU or skin - usually fungus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3. Organ toxicity - esp. liver &amp; kidneys where drugs metabolized &amp; excreted (aminoglycosides)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98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 err="1"/>
              <a:t>Cephalosporins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From a fungus </a:t>
            </a:r>
            <a:r>
              <a:rPr lang="en-US" altLang="en-US" i="1" dirty="0" err="1"/>
              <a:t>Cephalosperium</a:t>
            </a:r>
            <a:r>
              <a:rPr lang="en-US" altLang="en-US" i="1" dirty="0"/>
              <a:t> </a:t>
            </a:r>
            <a:r>
              <a:rPr lang="en-US" altLang="en-US" i="1" dirty="0" err="1"/>
              <a:t>acremonium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- Gram (+) &amp; gram (-)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- Resistant to beta - lactamase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- Bactericidal - action similar to PCN’s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- 4 groups (generations) - each effective against a broader spectrum of bacteria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- about 10% of people allergic to PCN also to allergic to </a:t>
            </a:r>
            <a:r>
              <a:rPr lang="en-US" altLang="en-US" dirty="0" err="1"/>
              <a:t>cephalosporins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- Action - inhibits bacterial cell wall synthesis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- IM &amp; IV - onset = almost immediate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54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 err="1"/>
              <a:t>Cephalosporins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/>
              <a:t>1st Generation </a:t>
            </a:r>
            <a:r>
              <a:rPr lang="en-US" altLang="en-US" u="sng" dirty="0" err="1"/>
              <a:t>Cephalosporins</a:t>
            </a:r>
            <a:r>
              <a:rPr lang="en-US" altLang="en-US" dirty="0"/>
              <a:t> - </a:t>
            </a:r>
            <a:r>
              <a:rPr lang="en-US" altLang="en-US" sz="2800" b="1" dirty="0" err="1"/>
              <a:t>cefadroxil</a:t>
            </a:r>
            <a:r>
              <a:rPr lang="en-US" altLang="en-US" sz="2800" b="1" dirty="0"/>
              <a:t> (</a:t>
            </a:r>
            <a:r>
              <a:rPr lang="en-US" altLang="en-US" sz="2800" b="1" dirty="0" err="1"/>
              <a:t>Duricef</a:t>
            </a:r>
            <a:r>
              <a:rPr lang="en-US" altLang="en-US" sz="2800" b="1" dirty="0"/>
              <a:t>) &amp; cephalexin (Keflex) - PO; </a:t>
            </a:r>
            <a:r>
              <a:rPr lang="en-US" altLang="en-US" sz="2800" b="1" dirty="0" err="1"/>
              <a:t>Cefazolin</a:t>
            </a:r>
            <a:r>
              <a:rPr lang="en-US" altLang="en-US" sz="2800" b="1" dirty="0"/>
              <a:t> (</a:t>
            </a:r>
            <a:r>
              <a:rPr lang="en-US" altLang="en-US" sz="2800" b="1" dirty="0" err="1"/>
              <a:t>Ancef</a:t>
            </a:r>
            <a:r>
              <a:rPr lang="en-US" altLang="en-US" sz="2800" b="1" dirty="0"/>
              <a:t>)  &amp; </a:t>
            </a:r>
            <a:r>
              <a:rPr lang="en-US" altLang="en-US" sz="2800" b="1" dirty="0" err="1"/>
              <a:t>cephalothin</a:t>
            </a:r>
            <a:r>
              <a:rPr lang="en-US" altLang="en-US" sz="2800" b="1" dirty="0"/>
              <a:t> (</a:t>
            </a:r>
            <a:r>
              <a:rPr lang="en-US" altLang="en-US" sz="2800" b="1" dirty="0" err="1"/>
              <a:t>Keflin</a:t>
            </a:r>
            <a:r>
              <a:rPr lang="en-US" altLang="en-US" sz="2800" b="1" dirty="0"/>
              <a:t>) - IM</a:t>
            </a:r>
          </a:p>
          <a:p>
            <a:pPr>
              <a:buFontTx/>
              <a:buNone/>
            </a:pPr>
            <a:r>
              <a:rPr lang="en-US" altLang="en-US" sz="2800" b="1" dirty="0"/>
              <a:t>  </a:t>
            </a:r>
            <a:r>
              <a:rPr lang="en-US" altLang="en-US" dirty="0"/>
              <a:t>- Gram (+), &amp; gram (-)</a:t>
            </a:r>
          </a:p>
          <a:p>
            <a:pPr>
              <a:buFontTx/>
              <a:buNone/>
            </a:pPr>
            <a:r>
              <a:rPr lang="en-US" altLang="en-US" dirty="0"/>
              <a:t>  - Esp. used for skin/skin structure infections</a:t>
            </a:r>
          </a:p>
          <a:p>
            <a:pPr>
              <a:buFontTx/>
              <a:buNone/>
            </a:pPr>
            <a:r>
              <a:rPr lang="en-US" altLang="en-US" dirty="0"/>
              <a:t>  - </a:t>
            </a:r>
            <a:r>
              <a:rPr lang="en-US" altLang="en-US" dirty="0" err="1"/>
              <a:t>Keflin</a:t>
            </a:r>
            <a:r>
              <a:rPr lang="en-US" altLang="en-US" dirty="0"/>
              <a:t> used for </a:t>
            </a:r>
            <a:r>
              <a:rPr lang="en-US" altLang="en-US" dirty="0" err="1"/>
              <a:t>resp</a:t>
            </a:r>
            <a:r>
              <a:rPr lang="en-US" altLang="en-US" dirty="0"/>
              <a:t>, GI, GU, bone, &amp; joint infections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501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 err="1"/>
              <a:t>Cephalosporins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/>
              <a:t>2nd Generation </a:t>
            </a:r>
            <a:r>
              <a:rPr lang="en-US" altLang="en-US" u="sng" dirty="0" err="1"/>
              <a:t>Cephalosporins</a:t>
            </a:r>
            <a:r>
              <a:rPr lang="en-US" altLang="en-US" dirty="0"/>
              <a:t> -</a:t>
            </a:r>
            <a:r>
              <a:rPr lang="en-US" altLang="en-US" sz="2800" dirty="0"/>
              <a:t> </a:t>
            </a:r>
            <a:r>
              <a:rPr lang="en-US" altLang="en-US" sz="2800" b="1" dirty="0" err="1"/>
              <a:t>cefaclor</a:t>
            </a:r>
            <a:r>
              <a:rPr lang="en-US" altLang="en-US" sz="2800" b="1" dirty="0"/>
              <a:t> (</a:t>
            </a:r>
            <a:r>
              <a:rPr lang="en-US" altLang="en-US" sz="2800" b="1" dirty="0" err="1"/>
              <a:t>ceclor</a:t>
            </a:r>
            <a:r>
              <a:rPr lang="en-US" altLang="en-US" sz="2800" b="1" dirty="0"/>
              <a:t>) - PO, </a:t>
            </a:r>
            <a:r>
              <a:rPr lang="en-US" altLang="en-US" sz="2800" b="1" dirty="0" err="1"/>
              <a:t>cefoxitin</a:t>
            </a:r>
            <a:r>
              <a:rPr lang="en-US" altLang="en-US" sz="2800" b="1" dirty="0"/>
              <a:t> (</a:t>
            </a:r>
            <a:r>
              <a:rPr lang="en-US" altLang="en-US" sz="2800" b="1" dirty="0" err="1"/>
              <a:t>Mefoxin</a:t>
            </a:r>
            <a:r>
              <a:rPr lang="en-US" altLang="en-US" sz="2800" b="1" dirty="0"/>
              <a:t>), cefuroxime (</a:t>
            </a:r>
            <a:r>
              <a:rPr lang="en-US" altLang="en-US" sz="2800" b="1" dirty="0" err="1"/>
              <a:t>Zinacef</a:t>
            </a:r>
            <a:r>
              <a:rPr lang="en-US" altLang="en-US" sz="2800" b="1" dirty="0"/>
              <a:t>), </a:t>
            </a:r>
            <a:r>
              <a:rPr lang="en-US" altLang="en-US" sz="2800" b="1" dirty="0" err="1"/>
              <a:t>cefotetan</a:t>
            </a:r>
            <a:r>
              <a:rPr lang="en-US" altLang="en-US" sz="2800" b="1" dirty="0"/>
              <a:t> (</a:t>
            </a:r>
            <a:r>
              <a:rPr lang="en-US" altLang="en-US" sz="2800" b="1" dirty="0" err="1"/>
              <a:t>Cefotan</a:t>
            </a:r>
            <a:r>
              <a:rPr lang="en-US" altLang="en-US" sz="2800" b="1" dirty="0"/>
              <a:t>) - IM &amp; IV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 </a:t>
            </a:r>
            <a:r>
              <a:rPr lang="en-US" altLang="en-US" dirty="0"/>
              <a:t>- Gram (+), slightly boarder gram (-) effect than 1st generation</a:t>
            </a:r>
          </a:p>
          <a:p>
            <a:pPr>
              <a:buFontTx/>
              <a:buNone/>
            </a:pPr>
            <a:r>
              <a:rPr lang="en-US" altLang="en-US" dirty="0"/>
              <a:t> - for harder to treat infections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660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 err="1"/>
              <a:t>Cephalosporins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u="sng" dirty="0"/>
              <a:t>3rd Generation </a:t>
            </a:r>
            <a:r>
              <a:rPr lang="en-US" altLang="en-US" u="sng" dirty="0" err="1"/>
              <a:t>Cephalosporins</a:t>
            </a:r>
            <a:r>
              <a:rPr lang="en-US" altLang="en-US" dirty="0"/>
              <a:t> - </a:t>
            </a:r>
            <a:r>
              <a:rPr lang="en-US" altLang="en-US" b="1" dirty="0" err="1"/>
              <a:t>cefotaxime</a:t>
            </a:r>
            <a:r>
              <a:rPr lang="en-US" altLang="en-US" b="1" dirty="0"/>
              <a:t> (</a:t>
            </a:r>
            <a:r>
              <a:rPr lang="en-US" altLang="en-US" b="1" dirty="0" err="1"/>
              <a:t>Claforan</a:t>
            </a:r>
            <a:r>
              <a:rPr lang="en-US" altLang="en-US" b="1" dirty="0"/>
              <a:t>), </a:t>
            </a:r>
            <a:r>
              <a:rPr lang="en-US" altLang="en-US" b="1" dirty="0" err="1"/>
              <a:t>ceftazidime</a:t>
            </a:r>
            <a:r>
              <a:rPr lang="en-US" altLang="en-US" b="1" dirty="0"/>
              <a:t> (</a:t>
            </a:r>
            <a:r>
              <a:rPr lang="en-US" altLang="en-US" b="1" dirty="0" err="1"/>
              <a:t>Fortaz</a:t>
            </a:r>
            <a:r>
              <a:rPr lang="en-US" altLang="en-US" b="1" dirty="0"/>
              <a:t>), ceftriaxone (</a:t>
            </a:r>
            <a:r>
              <a:rPr lang="en-US" altLang="en-US" b="1" dirty="0" err="1"/>
              <a:t>Rocephin</a:t>
            </a:r>
            <a:r>
              <a:rPr lang="en-US" altLang="en-US" b="1" dirty="0"/>
              <a:t>), </a:t>
            </a:r>
            <a:r>
              <a:rPr lang="en-US" altLang="en-US" b="1" dirty="0" err="1"/>
              <a:t>cefixime</a:t>
            </a:r>
            <a:r>
              <a:rPr lang="en-US" altLang="en-US" b="1" dirty="0"/>
              <a:t> (</a:t>
            </a:r>
            <a:r>
              <a:rPr lang="en-US" altLang="en-US" b="1" dirty="0" err="1"/>
              <a:t>Suprax</a:t>
            </a:r>
            <a:r>
              <a:rPr lang="en-US" altLang="en-US" b="1" dirty="0"/>
              <a:t>) - IM or IV</a:t>
            </a:r>
          </a:p>
          <a:p>
            <a:pPr>
              <a:buFontTx/>
              <a:buNone/>
            </a:pPr>
            <a:r>
              <a:rPr lang="en-US" altLang="en-US" b="1" dirty="0"/>
              <a:t> - </a:t>
            </a:r>
            <a:r>
              <a:rPr lang="en-US" altLang="en-US" dirty="0"/>
              <a:t>More effective against gram (-), less effective against gram (+)</a:t>
            </a:r>
          </a:p>
          <a:p>
            <a:pPr>
              <a:buFontTx/>
              <a:buNone/>
            </a:pPr>
            <a:r>
              <a:rPr lang="en-US" altLang="en-US" dirty="0"/>
              <a:t> - for harder yet to treat infections</a:t>
            </a:r>
          </a:p>
          <a:p>
            <a:r>
              <a:rPr lang="en-US" altLang="en-US" u="sng" dirty="0"/>
              <a:t>4th Generation </a:t>
            </a:r>
            <a:r>
              <a:rPr lang="en-US" altLang="en-US" u="sng" dirty="0" err="1"/>
              <a:t>Cephalosporins</a:t>
            </a:r>
            <a:r>
              <a:rPr lang="en-US" altLang="en-US" dirty="0"/>
              <a:t> - </a:t>
            </a:r>
            <a:r>
              <a:rPr lang="en-US" altLang="en-US" b="1" dirty="0" err="1"/>
              <a:t>cefepime</a:t>
            </a:r>
            <a:r>
              <a:rPr lang="en-US" altLang="en-US" b="1" dirty="0"/>
              <a:t> (</a:t>
            </a:r>
            <a:r>
              <a:rPr lang="en-US" altLang="en-US" b="1" dirty="0" err="1"/>
              <a:t>Maxipime</a:t>
            </a:r>
            <a:r>
              <a:rPr lang="en-US" altLang="en-US" b="1" dirty="0"/>
              <a:t>) - IV or IM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- Resistant to most beta-lactamase bacteria</a:t>
            </a:r>
          </a:p>
          <a:p>
            <a:pPr>
              <a:buFontTx/>
              <a:buNone/>
            </a:pPr>
            <a:r>
              <a:rPr lang="en-US" altLang="en-US" dirty="0"/>
              <a:t> - greater gram (+) coverage than 3rd generation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69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itchFamily="34" charset="-128"/>
              </a:rPr>
              <a:t>Erythromycin is a naturally-occurring macrolide derived from </a:t>
            </a:r>
            <a:r>
              <a:rPr lang="en-US" altLang="en-US" sz="2800" i="1" dirty="0">
                <a:ea typeface="ＭＳ Ｐゴシック" pitchFamily="34" charset="-128"/>
              </a:rPr>
              <a:t>Streptomyces </a:t>
            </a:r>
            <a:r>
              <a:rPr lang="en-US" altLang="en-US" sz="2800" i="1" dirty="0" err="1">
                <a:ea typeface="ＭＳ Ｐゴシック" pitchFamily="34" charset="-128"/>
              </a:rPr>
              <a:t>erythreus</a:t>
            </a:r>
            <a:r>
              <a:rPr lang="en-US" altLang="en-US" sz="2800" i="1" dirty="0">
                <a:ea typeface="ＭＳ Ｐゴシック" pitchFamily="34" charset="-128"/>
              </a:rPr>
              <a:t> – </a:t>
            </a:r>
            <a:r>
              <a:rPr lang="en-US" altLang="en-US" sz="2800" dirty="0">
                <a:ea typeface="ＭＳ Ｐゴシック" pitchFamily="34" charset="-128"/>
              </a:rPr>
              <a:t>problems with acid </a:t>
            </a:r>
            <a:r>
              <a:rPr lang="en-US" altLang="en-US" sz="2800" dirty="0" err="1">
                <a:ea typeface="ＭＳ Ｐゴシック" pitchFamily="34" charset="-128"/>
              </a:rPr>
              <a:t>lability</a:t>
            </a:r>
            <a:r>
              <a:rPr lang="en-US" altLang="en-US" sz="2800" dirty="0">
                <a:ea typeface="ＭＳ Ｐゴシック" pitchFamily="34" charset="-128"/>
              </a:rPr>
              <a:t>, narrow spectrum, poor GI intolerance, short elimination half-life</a:t>
            </a:r>
            <a:endParaRPr lang="en-US" altLang="en-US" sz="2800" i="1" dirty="0">
              <a:ea typeface="ＭＳ Ｐゴシック" pitchFamily="34" charset="-128"/>
            </a:endParaRPr>
          </a:p>
          <a:p>
            <a:r>
              <a:rPr lang="en-US" altLang="en-US" sz="2800" dirty="0">
                <a:ea typeface="ＭＳ Ｐゴシック" pitchFamily="34" charset="-128"/>
              </a:rPr>
              <a:t>Structural derivatives include clarithromycin and azithromycin: </a:t>
            </a:r>
          </a:p>
          <a:p>
            <a:pPr lvl="1">
              <a:buClr>
                <a:srgbClr val="66FFFF"/>
              </a:buClr>
              <a:buSzPct val="7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Broader spectrum of activity</a:t>
            </a:r>
          </a:p>
          <a:p>
            <a:pPr lvl="1">
              <a:buClr>
                <a:srgbClr val="66FFFF"/>
              </a:buClr>
              <a:buSzPct val="7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Improved PK properties – better bioavailability, better tissue penetration, prolonged half-lives</a:t>
            </a:r>
          </a:p>
          <a:p>
            <a:pPr lvl="1">
              <a:buClr>
                <a:srgbClr val="66FFFF"/>
              </a:buClr>
              <a:buSzPct val="7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Improved tolerability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398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110000"/>
              <a:buNone/>
            </a:pPr>
            <a:r>
              <a:rPr lang="en-US" altLang="en-US" dirty="0">
                <a:ea typeface="ＭＳ Ｐゴシック" pitchFamily="34" charset="-128"/>
              </a:rPr>
              <a:t>Mechanism of Action</a:t>
            </a:r>
          </a:p>
          <a:p>
            <a:pPr lvl="1"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3000" dirty="0">
                <a:ea typeface="ＭＳ Ｐゴシック" pitchFamily="34" charset="-128"/>
              </a:rPr>
              <a:t>Inhibits protein synthesis by reversibly binding to the 50S ribosomal subunit </a:t>
            </a:r>
          </a:p>
          <a:p>
            <a:pPr lvl="2">
              <a:buClr>
                <a:srgbClr val="00FF00"/>
              </a:buClr>
              <a:buSzPct val="80000"/>
              <a:buFont typeface="Wingdings" pitchFamily="2" charset="2"/>
              <a:buChar char="§"/>
            </a:pPr>
            <a:r>
              <a:rPr lang="en-US" altLang="en-US" sz="2600" dirty="0">
                <a:ea typeface="ＭＳ Ｐゴシック" pitchFamily="34" charset="-128"/>
              </a:rPr>
              <a:t>Suppression of RNA-dependent protein synthesis</a:t>
            </a:r>
          </a:p>
          <a:p>
            <a:pPr lvl="1"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3000" dirty="0">
                <a:ea typeface="ＭＳ Ｐゴシック" pitchFamily="34" charset="-128"/>
              </a:rPr>
              <a:t>Macrolides typically display </a:t>
            </a:r>
            <a:r>
              <a:rPr lang="en-US" altLang="en-US" sz="3000" u="sng" dirty="0">
                <a:ea typeface="ＭＳ Ｐゴシック" pitchFamily="34" charset="-128"/>
              </a:rPr>
              <a:t>bacteriostatic</a:t>
            </a:r>
            <a:r>
              <a:rPr lang="en-US" altLang="en-US" sz="3000" dirty="0">
                <a:ea typeface="ＭＳ Ｐゴシック" pitchFamily="34" charset="-128"/>
              </a:rPr>
              <a:t> activity, but may be </a:t>
            </a:r>
            <a:r>
              <a:rPr lang="en-US" altLang="en-US" sz="3000" u="sng" dirty="0">
                <a:ea typeface="ＭＳ Ｐゴシック" pitchFamily="34" charset="-128"/>
              </a:rPr>
              <a:t>bactericidal</a:t>
            </a:r>
            <a:r>
              <a:rPr lang="en-US" altLang="en-US" sz="3000" dirty="0">
                <a:ea typeface="ＭＳ Ｐゴシック" pitchFamily="34" charset="-128"/>
              </a:rPr>
              <a:t> when present at high concentrations against very susceptible organisms</a:t>
            </a:r>
          </a:p>
          <a:p>
            <a:pPr lvl="1"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3000" dirty="0">
                <a:ea typeface="ＭＳ Ｐゴシック" pitchFamily="34" charset="-128"/>
              </a:rPr>
              <a:t>Time-dependent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333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Macrolides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Pharmacology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10000"/>
              <a:buNone/>
            </a:pPr>
            <a:r>
              <a:rPr lang="en-US" altLang="en-US" sz="3600" dirty="0">
                <a:ea typeface="ＭＳ Ｐゴシック" pitchFamily="34" charset="-128"/>
              </a:rPr>
              <a:t>Absorption</a:t>
            </a:r>
          </a:p>
          <a:p>
            <a:pPr lvl="1"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dirty="0">
                <a:solidFill>
                  <a:srgbClr val="66FFFF"/>
                </a:solidFill>
                <a:ea typeface="ＭＳ Ｐゴシック" pitchFamily="34" charset="-128"/>
              </a:rPr>
              <a:t>Erythromycin</a:t>
            </a:r>
            <a:r>
              <a:rPr lang="en-US" altLang="en-US" dirty="0">
                <a:ea typeface="ＭＳ Ｐゴシック" pitchFamily="34" charset="-128"/>
              </a:rPr>
              <a:t> – variable absorption (15-45%); food may decrease the absorption </a:t>
            </a:r>
          </a:p>
          <a:p>
            <a:pPr lvl="2">
              <a:buSzPct val="80000"/>
            </a:pPr>
            <a:r>
              <a:rPr lang="en-US" altLang="en-US" dirty="0">
                <a:ea typeface="ＭＳ Ｐゴシック" pitchFamily="34" charset="-128"/>
              </a:rPr>
              <a:t>Base: destroyed by gastric acid; enteric coated</a:t>
            </a:r>
          </a:p>
          <a:p>
            <a:pPr lvl="2">
              <a:buSzPct val="80000"/>
            </a:pPr>
            <a:r>
              <a:rPr lang="en-US" altLang="en-US" dirty="0">
                <a:ea typeface="ＭＳ Ｐゴシック" pitchFamily="34" charset="-128"/>
              </a:rPr>
              <a:t>Esters and ester salts: more acid stable</a:t>
            </a:r>
          </a:p>
          <a:p>
            <a:pPr lvl="1"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dirty="0">
                <a:solidFill>
                  <a:srgbClr val="66FFFF"/>
                </a:solidFill>
                <a:ea typeface="ＭＳ Ｐゴシック" pitchFamily="34" charset="-128"/>
              </a:rPr>
              <a:t>Clarithromycin</a:t>
            </a:r>
            <a:r>
              <a:rPr lang="en-US" altLang="en-US" dirty="0">
                <a:ea typeface="ＭＳ Ｐゴシック" pitchFamily="34" charset="-128"/>
              </a:rPr>
              <a:t> – acid stable and well-absorbed, 55% bioavailable regardless of presence of food</a:t>
            </a:r>
          </a:p>
          <a:p>
            <a:pPr lvl="1"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dirty="0">
                <a:solidFill>
                  <a:srgbClr val="66FFFF"/>
                </a:solidFill>
                <a:ea typeface="ＭＳ Ｐゴシック" pitchFamily="34" charset="-128"/>
              </a:rPr>
              <a:t>Azithromycin </a:t>
            </a:r>
            <a:r>
              <a:rPr lang="en-US" altLang="en-US" dirty="0">
                <a:ea typeface="ＭＳ Ｐゴシック" pitchFamily="34" charset="-128"/>
              </a:rPr>
              <a:t>–acid stable; 38% bioavailable; food decreases absorption of capsules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368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Macrolides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Pharmacology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Pct val="110000"/>
              <a:buNone/>
            </a:pPr>
            <a:r>
              <a:rPr lang="en-US" altLang="en-US" sz="2800" dirty="0">
                <a:ea typeface="ＭＳ Ｐゴシック" pitchFamily="34" charset="-128"/>
              </a:rPr>
              <a:t>Distribution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Extensive tissue and cellular distribution – clarithromycin and azithromycin with extensive penetration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Minimal CSF penetration </a:t>
            </a:r>
          </a:p>
          <a:p>
            <a:pPr>
              <a:lnSpc>
                <a:spcPct val="90000"/>
              </a:lnSpc>
              <a:buSzPct val="110000"/>
              <a:buNone/>
            </a:pPr>
            <a:r>
              <a:rPr lang="en-US" altLang="en-US" sz="2800" dirty="0">
                <a:ea typeface="ＭＳ Ｐゴシック" pitchFamily="34" charset="-128"/>
              </a:rPr>
              <a:t>Elimination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Clarithromycin is the only macrolide partially eliminated by the kidney (18% of parent and all metabolites); requires dose adjustment when </a:t>
            </a:r>
            <a:r>
              <a:rPr lang="en-US" altLang="en-US" sz="2400" dirty="0" err="1">
                <a:ea typeface="ＭＳ Ｐゴシック" pitchFamily="34" charset="-128"/>
              </a:rPr>
              <a:t>CrCl</a:t>
            </a:r>
            <a:r>
              <a:rPr lang="en-US" altLang="en-US" sz="2400" dirty="0">
                <a:ea typeface="ＭＳ Ｐゴシック" pitchFamily="34" charset="-128"/>
              </a:rPr>
              <a:t> &lt; 30 ml/min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2400" dirty="0" err="1">
                <a:solidFill>
                  <a:srgbClr val="66FFFF"/>
                </a:solidFill>
                <a:ea typeface="ＭＳ Ｐゴシック" pitchFamily="34" charset="-128"/>
              </a:rPr>
              <a:t>Hepatically</a:t>
            </a:r>
            <a:r>
              <a:rPr lang="en-US" altLang="en-US" sz="2400" dirty="0">
                <a:solidFill>
                  <a:srgbClr val="66FFFF"/>
                </a:solidFill>
                <a:ea typeface="ＭＳ Ｐゴシック" pitchFamily="34" charset="-128"/>
              </a:rPr>
              <a:t> eliminated:</a:t>
            </a:r>
            <a:r>
              <a:rPr lang="en-US" altLang="en-US" sz="2400" dirty="0">
                <a:ea typeface="ＭＳ Ｐゴシック" pitchFamily="34" charset="-128"/>
              </a:rPr>
              <a:t> ALL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NONE of the macrolides are removed during hemodialysis!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Variable elimination half-lives (1.4 hours for </a:t>
            </a:r>
            <a:r>
              <a:rPr lang="en-US" altLang="en-US" sz="2400" dirty="0" err="1">
                <a:ea typeface="ＭＳ Ｐゴシック" pitchFamily="34" charset="-128"/>
              </a:rPr>
              <a:t>erythro</a:t>
            </a:r>
            <a:r>
              <a:rPr lang="en-US" altLang="en-US" sz="2400" dirty="0">
                <a:ea typeface="ＭＳ Ｐゴシック" pitchFamily="34" charset="-128"/>
              </a:rPr>
              <a:t>; 3 to 7 hours for </a:t>
            </a:r>
            <a:r>
              <a:rPr lang="en-US" altLang="en-US" sz="2400" dirty="0" err="1">
                <a:ea typeface="ＭＳ Ｐゴシック" pitchFamily="34" charset="-128"/>
              </a:rPr>
              <a:t>clarithro</a:t>
            </a:r>
            <a:r>
              <a:rPr lang="en-US" altLang="en-US" sz="2400" dirty="0">
                <a:ea typeface="ＭＳ Ｐゴシック" pitchFamily="34" charset="-128"/>
              </a:rPr>
              <a:t>; </a:t>
            </a:r>
            <a:r>
              <a:rPr lang="en-US" altLang="en-US" sz="2400" dirty="0">
                <a:solidFill>
                  <a:srgbClr val="00FF00"/>
                </a:solidFill>
                <a:ea typeface="ＭＳ Ｐゴシック" pitchFamily="34" charset="-128"/>
              </a:rPr>
              <a:t>68 hours for </a:t>
            </a:r>
            <a:r>
              <a:rPr lang="en-US" altLang="en-US" sz="2400" dirty="0" err="1">
                <a:solidFill>
                  <a:srgbClr val="00FF00"/>
                </a:solidFill>
                <a:ea typeface="ＭＳ Ｐゴシック" pitchFamily="34" charset="-128"/>
              </a:rPr>
              <a:t>azithro</a:t>
            </a:r>
            <a:r>
              <a:rPr lang="en-US" altLang="en-US" sz="2400" dirty="0">
                <a:ea typeface="ＭＳ Ｐゴシック" pitchFamily="34" charset="-128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0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451809"/>
              </p:ext>
            </p:extLst>
          </p:nvPr>
        </p:nvGraphicFramePr>
        <p:xfrm>
          <a:off x="457200" y="1600200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80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1,4 benzodiazepine analog 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8001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 Generic 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8001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Alprazolam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8001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 Chemical 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8001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Alprazolam, USP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8001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 Brand 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8001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Alprax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®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0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6600" dirty="0">
                <a:ea typeface="ＭＳ Ｐゴシック" pitchFamily="34" charset="-128"/>
              </a:rPr>
              <a:t>Macrolides</a:t>
            </a:r>
            <a:br>
              <a:rPr lang="en-US" altLang="en-US" sz="6600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Adverse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110000"/>
            </a:pPr>
            <a:r>
              <a:rPr lang="en-US" altLang="en-US" dirty="0">
                <a:ea typeface="ＭＳ Ｐゴシック" pitchFamily="34" charset="-128"/>
              </a:rPr>
              <a:t>Gastrointestinal – up to 33 %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dirty="0">
                <a:ea typeface="ＭＳ Ｐゴシック" pitchFamily="34" charset="-128"/>
              </a:rPr>
              <a:t>Nausea, vomiting, diarrhea, dyspepsia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dirty="0">
                <a:ea typeface="ＭＳ Ｐゴシック" pitchFamily="34" charset="-128"/>
              </a:rPr>
              <a:t>Most common with </a:t>
            </a:r>
            <a:r>
              <a:rPr lang="en-US" altLang="en-US" dirty="0" err="1">
                <a:ea typeface="ＭＳ Ｐゴシック" pitchFamily="34" charset="-128"/>
              </a:rPr>
              <a:t>erythro</a:t>
            </a:r>
            <a:r>
              <a:rPr lang="en-US" altLang="en-US" dirty="0">
                <a:ea typeface="ＭＳ Ｐゴシック" pitchFamily="34" charset="-128"/>
              </a:rPr>
              <a:t>; less with new agents</a:t>
            </a:r>
          </a:p>
          <a:p>
            <a:pPr>
              <a:lnSpc>
                <a:spcPct val="90000"/>
              </a:lnSpc>
            </a:pPr>
            <a:r>
              <a:rPr lang="en-US" altLang="en-US" dirty="0" err="1">
                <a:ea typeface="ＭＳ Ｐゴシック" pitchFamily="34" charset="-128"/>
              </a:rPr>
              <a:t>Cholestatic</a:t>
            </a:r>
            <a:r>
              <a:rPr lang="en-US" altLang="en-US" dirty="0">
                <a:ea typeface="ＭＳ Ｐゴシック" pitchFamily="34" charset="-128"/>
              </a:rPr>
              <a:t> hepatitis - rare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dirty="0">
                <a:ea typeface="ＭＳ Ｐゴシック" pitchFamily="34" charset="-128"/>
              </a:rPr>
              <a:t>&gt; 1 to 2 weeks of erythromycin </a:t>
            </a:r>
            <a:r>
              <a:rPr lang="en-US" altLang="en-US" dirty="0" err="1">
                <a:ea typeface="ＭＳ Ｐゴシック" pitchFamily="34" charset="-128"/>
              </a:rPr>
              <a:t>estolate</a:t>
            </a:r>
            <a:endParaRPr lang="en-US" alt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Thrombophlebitis – IV </a:t>
            </a:r>
            <a:r>
              <a:rPr lang="en-US" altLang="en-US" dirty="0" err="1">
                <a:ea typeface="ＭＳ Ｐゴシック" pitchFamily="34" charset="-128"/>
              </a:rPr>
              <a:t>Erythro</a:t>
            </a:r>
            <a:r>
              <a:rPr lang="en-US" altLang="en-US" dirty="0">
                <a:ea typeface="ＭＳ Ｐゴシック" pitchFamily="34" charset="-128"/>
              </a:rPr>
              <a:t> and </a:t>
            </a:r>
            <a:r>
              <a:rPr lang="en-US" altLang="en-US" dirty="0" err="1">
                <a:ea typeface="ＭＳ Ｐゴシック" pitchFamily="34" charset="-128"/>
              </a:rPr>
              <a:t>Azithro</a:t>
            </a:r>
            <a:endParaRPr lang="en-US" altLang="en-US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dirty="0">
                <a:ea typeface="ＭＳ Ｐゴシック" pitchFamily="34" charset="-128"/>
              </a:rPr>
              <a:t>Dilution of dose; slow administration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Other: ototoxicity (high dose </a:t>
            </a:r>
            <a:r>
              <a:rPr lang="en-US" altLang="en-US" dirty="0" err="1">
                <a:ea typeface="ＭＳ Ｐゴシック" pitchFamily="34" charset="-128"/>
              </a:rPr>
              <a:t>erythro</a:t>
            </a:r>
            <a:r>
              <a:rPr lang="en-US" altLang="en-US" dirty="0">
                <a:ea typeface="ＭＳ Ｐゴシック" pitchFamily="34" charset="-128"/>
              </a:rPr>
              <a:t> in patients with RI); </a:t>
            </a:r>
            <a:r>
              <a:rPr lang="en-US" altLang="en-US" dirty="0" err="1">
                <a:ea typeface="ＭＳ Ｐゴシック" pitchFamily="34" charset="-128"/>
              </a:rPr>
              <a:t>QTc</a:t>
            </a:r>
            <a:r>
              <a:rPr lang="en-US" altLang="en-US" dirty="0">
                <a:ea typeface="ＭＳ Ｐゴシック" pitchFamily="34" charset="-128"/>
              </a:rPr>
              <a:t> prolongation; allergy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748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400" dirty="0">
                <a:ea typeface="ＭＳ Ｐゴシック" pitchFamily="34" charset="-128"/>
              </a:rPr>
              <a:t>Macrolides</a:t>
            </a:r>
            <a:br>
              <a:rPr lang="en-US" altLang="en-US" sz="5400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Drug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110000"/>
              <a:buNone/>
            </a:pPr>
            <a:r>
              <a:rPr lang="en-US" altLang="en-US" dirty="0">
                <a:solidFill>
                  <a:srgbClr val="66FFFF"/>
                </a:solidFill>
                <a:ea typeface="ＭＳ Ｐゴシック" pitchFamily="34" charset="-128"/>
              </a:rPr>
              <a:t>Erythromycin</a:t>
            </a:r>
            <a:r>
              <a:rPr lang="en-US" altLang="en-US" dirty="0">
                <a:ea typeface="ＭＳ Ｐゴシック" pitchFamily="34" charset="-128"/>
              </a:rPr>
              <a:t> and </a:t>
            </a:r>
            <a:r>
              <a:rPr lang="en-US" altLang="en-US" dirty="0">
                <a:solidFill>
                  <a:srgbClr val="66FFFF"/>
                </a:solidFill>
                <a:ea typeface="ＭＳ Ｐゴシック" pitchFamily="34" charset="-128"/>
              </a:rPr>
              <a:t>Clarithromycin</a:t>
            </a:r>
            <a:r>
              <a:rPr lang="en-US" altLang="en-US" dirty="0">
                <a:ea typeface="ＭＳ Ｐゴシック" pitchFamily="34" charset="-128"/>
              </a:rPr>
              <a:t> ONLY– are</a:t>
            </a:r>
            <a:r>
              <a:rPr lang="en-US" altLang="en-US" b="1" i="1" dirty="0">
                <a:solidFill>
                  <a:srgbClr val="00FF00"/>
                </a:solidFill>
                <a:ea typeface="ＭＳ Ｐゴシック" pitchFamily="34" charset="-128"/>
              </a:rPr>
              <a:t> inhibitors</a:t>
            </a:r>
            <a:r>
              <a:rPr lang="en-US" altLang="en-US" dirty="0">
                <a:ea typeface="ＭＳ Ｐゴシック" pitchFamily="34" charset="-128"/>
              </a:rPr>
              <a:t> of cytochrome p450 system in the liver; may increase concentrations of:</a:t>
            </a:r>
          </a:p>
          <a:p>
            <a:pPr>
              <a:lnSpc>
                <a:spcPct val="90000"/>
              </a:lnSpc>
              <a:buSzPct val="110000"/>
              <a:buNone/>
            </a:pPr>
            <a:r>
              <a:rPr lang="en-US" altLang="en-US" dirty="0">
                <a:ea typeface="ＭＳ Ｐゴシック" pitchFamily="34" charset="-128"/>
              </a:rPr>
              <a:t>  </a:t>
            </a:r>
            <a:endParaRPr lang="en-US" altLang="en-US" dirty="0">
              <a:solidFill>
                <a:srgbClr val="66FFFF"/>
              </a:solidFill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None/>
            </a:pPr>
            <a:r>
              <a:rPr lang="en-US" altLang="en-US" dirty="0">
                <a:ea typeface="ＭＳ Ｐゴシック" pitchFamily="34" charset="-128"/>
              </a:rPr>
              <a:t>	Theophylline		Digoxin, </a:t>
            </a:r>
            <a:r>
              <a:rPr lang="en-US" altLang="en-US" dirty="0" err="1">
                <a:ea typeface="ＭＳ Ｐゴシック" pitchFamily="34" charset="-128"/>
              </a:rPr>
              <a:t>Disopyramide</a:t>
            </a:r>
            <a:r>
              <a:rPr lang="en-US" altLang="en-US" dirty="0">
                <a:ea typeface="ＭＳ Ｐゴシック" pitchFamily="34" charset="-128"/>
              </a:rPr>
              <a:t>	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None/>
            </a:pPr>
            <a:r>
              <a:rPr lang="en-US" altLang="en-US" dirty="0">
                <a:ea typeface="ＭＳ Ｐゴシック" pitchFamily="34" charset="-128"/>
              </a:rPr>
              <a:t>	Carbamazepine	</a:t>
            </a:r>
            <a:r>
              <a:rPr lang="en-US" altLang="en-US" dirty="0" err="1">
                <a:ea typeface="ＭＳ Ｐゴシック" pitchFamily="34" charset="-128"/>
              </a:rPr>
              <a:t>Valproic</a:t>
            </a:r>
            <a:r>
              <a:rPr lang="en-US" altLang="en-US" dirty="0">
                <a:ea typeface="ＭＳ Ｐゴシック" pitchFamily="34" charset="-128"/>
              </a:rPr>
              <a:t> acid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None/>
            </a:pPr>
            <a:r>
              <a:rPr lang="en-US" altLang="en-US" dirty="0">
                <a:ea typeface="ＭＳ Ｐゴシック" pitchFamily="34" charset="-128"/>
              </a:rPr>
              <a:t>	Cyclosporine		</a:t>
            </a:r>
            <a:r>
              <a:rPr lang="en-US" altLang="en-US" dirty="0" err="1">
                <a:ea typeface="ＭＳ Ｐゴシック" pitchFamily="34" charset="-128"/>
              </a:rPr>
              <a:t>Terfenadine</a:t>
            </a:r>
            <a:r>
              <a:rPr lang="en-US" altLang="en-US" dirty="0">
                <a:ea typeface="ＭＳ Ｐゴシック" pitchFamily="34" charset="-128"/>
              </a:rPr>
              <a:t>, </a:t>
            </a:r>
            <a:r>
              <a:rPr lang="en-US" altLang="en-US" dirty="0" err="1">
                <a:ea typeface="ＭＳ Ｐゴシック" pitchFamily="34" charset="-128"/>
              </a:rPr>
              <a:t>Astemizole</a:t>
            </a:r>
            <a:endParaRPr lang="en-US" altLang="en-US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None/>
            </a:pPr>
            <a:r>
              <a:rPr lang="en-US" altLang="en-US" dirty="0">
                <a:ea typeface="ＭＳ Ｐゴシック" pitchFamily="34" charset="-128"/>
              </a:rPr>
              <a:t>	Phenytoin		</a:t>
            </a:r>
            <a:r>
              <a:rPr lang="en-US" altLang="en-US" dirty="0" err="1">
                <a:ea typeface="ＭＳ Ｐゴシック" pitchFamily="34" charset="-128"/>
              </a:rPr>
              <a:t>Cisapride</a:t>
            </a:r>
            <a:endParaRPr lang="en-US" altLang="en-US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None/>
            </a:pPr>
            <a:r>
              <a:rPr lang="en-US" altLang="en-US" dirty="0">
                <a:ea typeface="ＭＳ Ｐゴシック" pitchFamily="34" charset="-128"/>
              </a:rPr>
              <a:t>	Warfarin		Ergot alkaloids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778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Macrolide Spectrum of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b="1" u="sng" dirty="0">
                <a:ea typeface="ＭＳ Ｐゴシック" pitchFamily="34" charset="-128"/>
              </a:rPr>
              <a:t>Gram-Positive Aerobes</a:t>
            </a:r>
            <a:r>
              <a:rPr lang="en-US" altLang="en-US" dirty="0">
                <a:ea typeface="ＭＳ Ｐゴシック" pitchFamily="34" charset="-128"/>
              </a:rPr>
              <a:t> – erythromycin and clarithromycin display the best activity </a:t>
            </a:r>
          </a:p>
          <a:p>
            <a:pPr>
              <a:buNone/>
            </a:pPr>
            <a:r>
              <a:rPr lang="en-US" altLang="en-US" dirty="0">
                <a:ea typeface="ＭＳ Ｐゴシック" pitchFamily="34" charset="-128"/>
              </a:rPr>
              <a:t>			</a:t>
            </a:r>
            <a:r>
              <a:rPr lang="en-US" altLang="en-US" sz="2800" dirty="0">
                <a:ea typeface="ＭＳ Ｐゴシック" pitchFamily="34" charset="-128"/>
              </a:rPr>
              <a:t>(</a:t>
            </a:r>
            <a:r>
              <a:rPr lang="en-US" altLang="en-US" sz="2800" dirty="0" err="1">
                <a:ea typeface="ＭＳ Ｐゴシック" pitchFamily="34" charset="-128"/>
              </a:rPr>
              <a:t>Clarithro</a:t>
            </a:r>
            <a:r>
              <a:rPr lang="en-US" altLang="en-US" sz="2800" dirty="0">
                <a:ea typeface="ＭＳ Ｐゴシック" pitchFamily="34" charset="-128"/>
              </a:rPr>
              <a:t>&gt;</a:t>
            </a:r>
            <a:r>
              <a:rPr lang="en-US" altLang="en-US" sz="2800" dirty="0" err="1">
                <a:ea typeface="ＭＳ Ｐゴシック" pitchFamily="34" charset="-128"/>
              </a:rPr>
              <a:t>Erythro</a:t>
            </a:r>
            <a:r>
              <a:rPr lang="en-US" altLang="en-US" sz="2800" dirty="0">
                <a:ea typeface="ＭＳ Ｐゴシック" pitchFamily="34" charset="-128"/>
              </a:rPr>
              <a:t>&gt;</a:t>
            </a:r>
            <a:r>
              <a:rPr lang="en-US" altLang="en-US" sz="2800" dirty="0" err="1">
                <a:ea typeface="ＭＳ Ｐゴシック" pitchFamily="34" charset="-128"/>
              </a:rPr>
              <a:t>Azithro</a:t>
            </a:r>
            <a:r>
              <a:rPr lang="en-US" altLang="en-US" sz="2800" dirty="0">
                <a:ea typeface="ＭＳ Ｐゴシック" pitchFamily="34" charset="-128"/>
              </a:rPr>
              <a:t>)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Methicillin-susceptible </a:t>
            </a:r>
            <a:r>
              <a:rPr lang="en-US" altLang="en-US" i="1" dirty="0">
                <a:ea typeface="ＭＳ Ｐゴシック" pitchFamily="34" charset="-128"/>
              </a:rPr>
              <a:t>Staphylococcus </a:t>
            </a:r>
            <a:r>
              <a:rPr lang="en-US" altLang="en-US" i="1" dirty="0" err="1">
                <a:ea typeface="ＭＳ Ｐゴシック" pitchFamily="34" charset="-128"/>
              </a:rPr>
              <a:t>aureus</a:t>
            </a:r>
            <a:endParaRPr lang="en-US" altLang="en-US" i="1" dirty="0">
              <a:ea typeface="ＭＳ Ｐゴシック" pitchFamily="34" charset="-128"/>
            </a:endParaRPr>
          </a:p>
          <a:p>
            <a:pPr lvl="2"/>
            <a:r>
              <a:rPr lang="en-US" altLang="en-US" i="1" dirty="0">
                <a:ea typeface="ＭＳ Ｐゴシック" pitchFamily="34" charset="-128"/>
              </a:rPr>
              <a:t>Streptococcus </a:t>
            </a:r>
            <a:r>
              <a:rPr lang="en-US" altLang="en-US" i="1" dirty="0" err="1">
                <a:ea typeface="ＭＳ Ｐゴシック" pitchFamily="34" charset="-128"/>
              </a:rPr>
              <a:t>pneumoniae</a:t>
            </a:r>
            <a:r>
              <a:rPr lang="en-US" altLang="en-US" i="1" dirty="0">
                <a:ea typeface="ＭＳ Ｐゴシック" pitchFamily="34" charset="-128"/>
              </a:rPr>
              <a:t> </a:t>
            </a:r>
            <a:r>
              <a:rPr lang="en-US" altLang="en-US" dirty="0">
                <a:ea typeface="ＭＳ Ｐゴシック" pitchFamily="34" charset="-128"/>
              </a:rPr>
              <a:t>(only PSSP) – resistance is developing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Group A/B/C/G and </a:t>
            </a:r>
            <a:r>
              <a:rPr lang="en-US" altLang="en-US" dirty="0" err="1">
                <a:ea typeface="ＭＳ Ｐゴシック" pitchFamily="34" charset="-128"/>
              </a:rPr>
              <a:t>viridans</a:t>
            </a:r>
            <a:r>
              <a:rPr lang="en-US" altLang="en-US" dirty="0">
                <a:ea typeface="ＭＳ Ｐゴシック" pitchFamily="34" charset="-128"/>
              </a:rPr>
              <a:t> streptococci</a:t>
            </a:r>
          </a:p>
          <a:p>
            <a:pPr lvl="2"/>
            <a:r>
              <a:rPr lang="en-US" altLang="en-US" i="1" dirty="0">
                <a:ea typeface="ＭＳ Ｐゴシック" pitchFamily="34" charset="-128"/>
              </a:rPr>
              <a:t>Bacillus sp., </a:t>
            </a:r>
            <a:r>
              <a:rPr lang="en-US" altLang="en-US" i="1" dirty="0" err="1">
                <a:ea typeface="ＭＳ Ｐゴシック" pitchFamily="34" charset="-128"/>
              </a:rPr>
              <a:t>Corynebacterium</a:t>
            </a:r>
            <a:r>
              <a:rPr lang="en-US" altLang="en-US" i="1" dirty="0">
                <a:ea typeface="ＭＳ Ｐゴシック" pitchFamily="34" charset="-128"/>
              </a:rPr>
              <a:t> sp.</a:t>
            </a:r>
            <a:r>
              <a:rPr lang="en-US" altLang="en-US" dirty="0">
                <a:ea typeface="ＭＳ Ｐゴシック" pitchFamily="34" charset="-128"/>
              </a:rPr>
              <a:t> 	</a:t>
            </a:r>
          </a:p>
          <a:p>
            <a:pPr lvl="2">
              <a:buNone/>
            </a:pPr>
            <a:r>
              <a:rPr lang="en-US" altLang="en-US" sz="2800" b="1" dirty="0">
                <a:ea typeface="ＭＳ Ｐゴシック" pitchFamily="34" charset="-128"/>
              </a:rPr>
              <a:t>	 		</a:t>
            </a:r>
            <a:r>
              <a:rPr lang="en-US" altLang="en-US" dirty="0">
                <a:ea typeface="ＭＳ Ｐゴシック" pitchFamily="34" charset="-128"/>
              </a:rPr>
              <a:t>	</a:t>
            </a:r>
            <a:r>
              <a:rPr lang="en-US" altLang="en-US" b="1" dirty="0">
                <a:ea typeface="ＭＳ Ｐゴシック" pitchFamily="34" charset="-128"/>
              </a:rPr>
              <a:t>     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723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Macrolide Spectrum of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b="1" u="sng" dirty="0">
                <a:solidFill>
                  <a:srgbClr val="00FF00"/>
                </a:solidFill>
                <a:ea typeface="ＭＳ Ｐゴシック" pitchFamily="34" charset="-128"/>
              </a:rPr>
              <a:t>Gram-Negative Aerobes</a:t>
            </a:r>
            <a:r>
              <a:rPr lang="en-US" altLang="en-US" dirty="0">
                <a:ea typeface="ＭＳ Ｐゴシック" pitchFamily="34" charset="-128"/>
              </a:rPr>
              <a:t> – newer macrolides with enhanced activity 						</a:t>
            </a:r>
            <a:r>
              <a:rPr lang="en-US" altLang="en-US" dirty="0">
                <a:solidFill>
                  <a:srgbClr val="00FF00"/>
                </a:solidFill>
                <a:ea typeface="ＭＳ Ｐゴシック" pitchFamily="34" charset="-128"/>
              </a:rPr>
              <a:t>(</a:t>
            </a:r>
            <a:r>
              <a:rPr lang="en-US" altLang="en-US" dirty="0" err="1">
                <a:solidFill>
                  <a:srgbClr val="00FF00"/>
                </a:solidFill>
                <a:ea typeface="ＭＳ Ｐゴシック" pitchFamily="34" charset="-128"/>
              </a:rPr>
              <a:t>Azithro</a:t>
            </a:r>
            <a:r>
              <a:rPr lang="en-US" altLang="en-US" dirty="0">
                <a:solidFill>
                  <a:srgbClr val="00FF00"/>
                </a:solidFill>
                <a:ea typeface="ＭＳ Ｐゴシック" pitchFamily="34" charset="-128"/>
              </a:rPr>
              <a:t>&gt;</a:t>
            </a:r>
            <a:r>
              <a:rPr lang="en-US" altLang="en-US" dirty="0" err="1">
                <a:solidFill>
                  <a:srgbClr val="00FF00"/>
                </a:solidFill>
                <a:ea typeface="ＭＳ Ｐゴシック" pitchFamily="34" charset="-128"/>
              </a:rPr>
              <a:t>Clarithro</a:t>
            </a:r>
            <a:r>
              <a:rPr lang="en-US" altLang="en-US" dirty="0">
                <a:solidFill>
                  <a:srgbClr val="00FF00"/>
                </a:solidFill>
                <a:ea typeface="ＭＳ Ｐゴシック" pitchFamily="34" charset="-128"/>
              </a:rPr>
              <a:t>&gt;</a:t>
            </a:r>
            <a:r>
              <a:rPr lang="en-US" altLang="en-US" dirty="0" err="1">
                <a:solidFill>
                  <a:srgbClr val="00FF00"/>
                </a:solidFill>
                <a:ea typeface="ＭＳ Ｐゴシック" pitchFamily="34" charset="-128"/>
              </a:rPr>
              <a:t>Erythro</a:t>
            </a:r>
            <a:r>
              <a:rPr lang="en-US" altLang="en-US" dirty="0">
                <a:solidFill>
                  <a:srgbClr val="00FF00"/>
                </a:solidFill>
                <a:ea typeface="ＭＳ Ｐゴシック" pitchFamily="34" charset="-128"/>
              </a:rPr>
              <a:t>)</a:t>
            </a:r>
          </a:p>
          <a:p>
            <a:pPr>
              <a:buNone/>
            </a:pPr>
            <a:endParaRPr lang="en-US" altLang="en-US" dirty="0">
              <a:solidFill>
                <a:srgbClr val="00FF00"/>
              </a:solidFill>
              <a:ea typeface="ＭＳ Ｐゴシック" pitchFamily="34" charset="-128"/>
            </a:endParaRPr>
          </a:p>
          <a:p>
            <a:pPr lvl="1">
              <a:buFontTx/>
              <a:buChar char="•"/>
            </a:pPr>
            <a:r>
              <a:rPr lang="en-US" altLang="en-US" i="1" dirty="0">
                <a:ea typeface="ＭＳ Ｐゴシック" pitchFamily="34" charset="-128"/>
              </a:rPr>
              <a:t>H. </a:t>
            </a:r>
            <a:r>
              <a:rPr lang="en-US" altLang="en-US" i="1" dirty="0" err="1">
                <a:ea typeface="ＭＳ Ｐゴシック" pitchFamily="34" charset="-128"/>
              </a:rPr>
              <a:t>influenzae</a:t>
            </a:r>
            <a:r>
              <a:rPr lang="en-US" altLang="en-US" i="1" dirty="0">
                <a:ea typeface="ＭＳ Ｐゴシック" pitchFamily="34" charset="-128"/>
              </a:rPr>
              <a:t> </a:t>
            </a:r>
            <a:r>
              <a:rPr lang="en-US" altLang="en-US" dirty="0">
                <a:ea typeface="ＭＳ Ｐゴシック" pitchFamily="34" charset="-128"/>
              </a:rPr>
              <a:t>(not </a:t>
            </a:r>
            <a:r>
              <a:rPr lang="en-US" altLang="en-US" dirty="0" err="1">
                <a:ea typeface="ＭＳ Ｐゴシック" pitchFamily="34" charset="-128"/>
              </a:rPr>
              <a:t>erythro</a:t>
            </a:r>
            <a:r>
              <a:rPr lang="en-US" altLang="en-US" dirty="0">
                <a:ea typeface="ＭＳ Ｐゴシック" pitchFamily="34" charset="-128"/>
              </a:rPr>
              <a:t>)</a:t>
            </a:r>
            <a:r>
              <a:rPr lang="en-US" altLang="en-US" i="1" dirty="0">
                <a:ea typeface="ＭＳ Ｐゴシック" pitchFamily="34" charset="-128"/>
              </a:rPr>
              <a:t>, M. </a:t>
            </a:r>
            <a:r>
              <a:rPr lang="en-US" altLang="en-US" i="1" dirty="0" err="1">
                <a:ea typeface="ＭＳ Ｐゴシック" pitchFamily="34" charset="-128"/>
              </a:rPr>
              <a:t>catarrhalis</a:t>
            </a:r>
            <a:r>
              <a:rPr lang="en-US" altLang="en-US" i="1" dirty="0">
                <a:ea typeface="ＭＳ Ｐゴシック" pitchFamily="34" charset="-128"/>
              </a:rPr>
              <a:t>, Neisseria sp., Campylobacter </a:t>
            </a:r>
            <a:r>
              <a:rPr lang="en-US" altLang="en-US" i="1" dirty="0" err="1">
                <a:ea typeface="ＭＳ Ｐゴシック" pitchFamily="34" charset="-128"/>
              </a:rPr>
              <a:t>jejuni</a:t>
            </a:r>
            <a:r>
              <a:rPr lang="en-US" altLang="en-US" i="1" dirty="0">
                <a:ea typeface="ＭＳ Ｐゴシック" pitchFamily="34" charset="-128"/>
              </a:rPr>
              <a:t>, </a:t>
            </a:r>
            <a:r>
              <a:rPr lang="en-US" altLang="en-US" i="1" dirty="0" err="1">
                <a:ea typeface="ＭＳ Ｐゴシック" pitchFamily="34" charset="-128"/>
              </a:rPr>
              <a:t>Bordetella</a:t>
            </a:r>
            <a:r>
              <a:rPr lang="en-US" altLang="en-US" i="1" dirty="0">
                <a:ea typeface="ＭＳ Ｐゴシック" pitchFamily="34" charset="-128"/>
              </a:rPr>
              <a:t> pertussis</a:t>
            </a:r>
          </a:p>
          <a:p>
            <a:pPr lvl="1">
              <a:buFontTx/>
              <a:buChar char="•"/>
            </a:pPr>
            <a:r>
              <a:rPr lang="en-US" altLang="en-US" dirty="0">
                <a:ea typeface="ＭＳ Ｐゴシック" pitchFamily="34" charset="-128"/>
              </a:rPr>
              <a:t>Do NOT have activity against any </a:t>
            </a:r>
            <a:r>
              <a:rPr lang="en-US" altLang="en-US" i="1" dirty="0" err="1">
                <a:ea typeface="ＭＳ Ｐゴシック" pitchFamily="34" charset="-128"/>
              </a:rPr>
              <a:t>Enterobacteriaceae</a:t>
            </a:r>
            <a:r>
              <a:rPr lang="en-US" altLang="en-US" i="1" dirty="0">
                <a:ea typeface="ＭＳ Ｐゴシック" pitchFamily="34" charset="-128"/>
              </a:rPr>
              <a:t> </a:t>
            </a:r>
            <a:r>
              <a:rPr lang="en-US" altLang="en-US" dirty="0">
                <a:ea typeface="ＭＳ Ｐゴシック" pitchFamily="34" charset="-128"/>
              </a:rPr>
              <a:t>or </a:t>
            </a:r>
            <a:r>
              <a:rPr lang="en-US" altLang="en-US" i="1" dirty="0">
                <a:ea typeface="ＭＳ Ｐゴシック" pitchFamily="34" charset="-128"/>
              </a:rPr>
              <a:t>Pseudomonas</a:t>
            </a:r>
            <a:endParaRPr lang="en-US" altLang="en-US" b="1" u="sng" dirty="0">
              <a:solidFill>
                <a:srgbClr val="00FF00"/>
              </a:solidFill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Macrolide Spectrum of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2800" b="1" u="sng" dirty="0">
                <a:solidFill>
                  <a:srgbClr val="00FF00"/>
                </a:solidFill>
                <a:ea typeface="ＭＳ Ｐゴシック" pitchFamily="34" charset="-128"/>
              </a:rPr>
              <a:t>Anaerobes</a:t>
            </a:r>
            <a:r>
              <a:rPr lang="en-US" altLang="en-US" sz="2800" dirty="0">
                <a:ea typeface="ＭＳ Ｐゴシック" pitchFamily="34" charset="-128"/>
              </a:rPr>
              <a:t> – activity against upper airway anaerobes</a:t>
            </a:r>
            <a:endParaRPr lang="en-US" altLang="en-US" sz="2800" i="1" dirty="0">
              <a:ea typeface="ＭＳ Ｐゴシック" pitchFamily="34" charset="-128"/>
            </a:endParaRPr>
          </a:p>
          <a:p>
            <a:pPr>
              <a:buNone/>
            </a:pPr>
            <a:r>
              <a:rPr lang="en-US" altLang="en-US" sz="2800" b="1" u="sng" dirty="0">
                <a:solidFill>
                  <a:srgbClr val="00FF00"/>
                </a:solidFill>
                <a:ea typeface="ＭＳ Ｐゴシック" pitchFamily="34" charset="-128"/>
              </a:rPr>
              <a:t>Atypical Bacteria</a:t>
            </a:r>
            <a:r>
              <a:rPr lang="en-US" altLang="en-US" sz="2800" dirty="0">
                <a:ea typeface="ＭＳ Ｐゴシック" pitchFamily="34" charset="-128"/>
              </a:rPr>
              <a:t> – all macrolides have excellent activity against atypical bacteria including:</a:t>
            </a:r>
          </a:p>
          <a:p>
            <a:pPr lvl="2"/>
            <a:r>
              <a:rPr lang="en-US" altLang="en-US" sz="2000" i="1" dirty="0">
                <a:solidFill>
                  <a:srgbClr val="66FFFF"/>
                </a:solidFill>
                <a:ea typeface="ＭＳ Ｐゴシック" pitchFamily="34" charset="-128"/>
              </a:rPr>
              <a:t>Legionella </a:t>
            </a:r>
            <a:r>
              <a:rPr lang="en-US" altLang="en-US" sz="2000" i="1" dirty="0" err="1">
                <a:solidFill>
                  <a:srgbClr val="66FFFF"/>
                </a:solidFill>
                <a:ea typeface="ＭＳ Ｐゴシック" pitchFamily="34" charset="-128"/>
              </a:rPr>
              <a:t>pneumophila</a:t>
            </a:r>
            <a:r>
              <a:rPr lang="en-US" altLang="en-US" sz="2000" i="1" dirty="0">
                <a:solidFill>
                  <a:srgbClr val="66FFFF"/>
                </a:solidFill>
                <a:ea typeface="ＭＳ Ｐゴシック" pitchFamily="34" charset="-128"/>
              </a:rPr>
              <a:t> - </a:t>
            </a:r>
            <a:r>
              <a:rPr lang="en-US" altLang="en-US" sz="2000" dirty="0">
                <a:solidFill>
                  <a:srgbClr val="66FFFF"/>
                </a:solidFill>
                <a:ea typeface="ＭＳ Ｐゴシック" pitchFamily="34" charset="-128"/>
              </a:rPr>
              <a:t>DOC</a:t>
            </a:r>
          </a:p>
          <a:p>
            <a:pPr lvl="2"/>
            <a:r>
              <a:rPr lang="en-US" altLang="en-US" sz="2000" i="1" dirty="0">
                <a:ea typeface="ＭＳ Ｐゴシック" pitchFamily="34" charset="-128"/>
              </a:rPr>
              <a:t>Chlamydia sp.</a:t>
            </a:r>
          </a:p>
          <a:p>
            <a:pPr lvl="2"/>
            <a:r>
              <a:rPr lang="en-US" altLang="en-US" sz="2000" i="1" dirty="0">
                <a:ea typeface="ＭＳ Ｐゴシック" pitchFamily="34" charset="-128"/>
              </a:rPr>
              <a:t>Mycoplasma sp.</a:t>
            </a:r>
          </a:p>
          <a:p>
            <a:pPr lvl="2"/>
            <a:r>
              <a:rPr lang="en-US" altLang="en-US" sz="2000" i="1" dirty="0" err="1">
                <a:ea typeface="ＭＳ Ｐゴシック" pitchFamily="34" charset="-128"/>
              </a:rPr>
              <a:t>Ureaplasma</a:t>
            </a:r>
            <a:r>
              <a:rPr lang="en-US" altLang="en-US" sz="2000" i="1" dirty="0">
                <a:ea typeface="ＭＳ Ｐゴシック" pitchFamily="34" charset="-128"/>
              </a:rPr>
              <a:t> </a:t>
            </a:r>
            <a:r>
              <a:rPr lang="en-US" altLang="en-US" sz="2000" i="1" dirty="0" err="1">
                <a:ea typeface="ＭＳ Ｐゴシック" pitchFamily="34" charset="-128"/>
              </a:rPr>
              <a:t>urealyticum</a:t>
            </a:r>
            <a:r>
              <a:rPr lang="en-US" altLang="en-US" sz="2000" dirty="0">
                <a:ea typeface="ＭＳ Ｐゴシック" pitchFamily="34" charset="-128"/>
              </a:rPr>
              <a:t>		</a:t>
            </a:r>
          </a:p>
          <a:p>
            <a:pPr>
              <a:buNone/>
            </a:pPr>
            <a:r>
              <a:rPr lang="en-US" altLang="en-US" sz="2800" b="1" u="sng" dirty="0">
                <a:solidFill>
                  <a:srgbClr val="00FF00"/>
                </a:solidFill>
                <a:ea typeface="ＭＳ Ｐゴシック" pitchFamily="34" charset="-128"/>
              </a:rPr>
              <a:t>Other Bacteria</a:t>
            </a:r>
            <a:r>
              <a:rPr lang="en-US" altLang="en-US" sz="2800" dirty="0">
                <a:ea typeface="ＭＳ Ｐゴシック" pitchFamily="34" charset="-128"/>
              </a:rPr>
              <a:t> – </a:t>
            </a:r>
            <a:r>
              <a:rPr lang="en-US" altLang="en-US" sz="2800" i="1" dirty="0">
                <a:ea typeface="ＭＳ Ｐゴシック" pitchFamily="34" charset="-128"/>
              </a:rPr>
              <a:t>Mycobacterium </a:t>
            </a:r>
            <a:r>
              <a:rPr lang="en-US" altLang="en-US" sz="2800" i="1" dirty="0" err="1">
                <a:ea typeface="ＭＳ Ｐゴシック" pitchFamily="34" charset="-128"/>
              </a:rPr>
              <a:t>avium</a:t>
            </a:r>
            <a:r>
              <a:rPr lang="en-US" altLang="en-US" sz="2800" i="1" dirty="0">
                <a:ea typeface="ＭＳ Ｐゴシック" pitchFamily="34" charset="-128"/>
              </a:rPr>
              <a:t> complex </a:t>
            </a:r>
            <a:r>
              <a:rPr lang="en-US" altLang="en-US" sz="2800" dirty="0">
                <a:ea typeface="ＭＳ Ｐゴシック" pitchFamily="34" charset="-128"/>
              </a:rPr>
              <a:t>(MAC – only A and C),  </a:t>
            </a:r>
            <a:r>
              <a:rPr lang="en-US" altLang="en-US" sz="2800" i="1" dirty="0" err="1">
                <a:ea typeface="ＭＳ Ｐゴシック" pitchFamily="34" charset="-128"/>
              </a:rPr>
              <a:t>Treponema</a:t>
            </a:r>
            <a:r>
              <a:rPr lang="en-US" altLang="en-US" sz="2800" i="1" dirty="0">
                <a:ea typeface="ＭＳ Ｐゴシック" pitchFamily="34" charset="-128"/>
              </a:rPr>
              <a:t> </a:t>
            </a:r>
            <a:r>
              <a:rPr lang="en-US" altLang="en-US" sz="2800" i="1" dirty="0" err="1">
                <a:ea typeface="ＭＳ Ｐゴシック" pitchFamily="34" charset="-128"/>
              </a:rPr>
              <a:t>pallidum</a:t>
            </a:r>
            <a:r>
              <a:rPr lang="en-US" altLang="en-US" sz="2800" i="1" dirty="0">
                <a:ea typeface="ＭＳ Ｐゴシック" pitchFamily="34" charset="-128"/>
              </a:rPr>
              <a:t>, Campylobacter, </a:t>
            </a:r>
            <a:r>
              <a:rPr lang="en-US" altLang="en-US" sz="2800" i="1" dirty="0" err="1">
                <a:ea typeface="ＭＳ Ｐゴシック" pitchFamily="34" charset="-128"/>
              </a:rPr>
              <a:t>Borrelia</a:t>
            </a:r>
            <a:r>
              <a:rPr lang="en-US" altLang="en-US" sz="2800" i="1" dirty="0">
                <a:ea typeface="ＭＳ Ｐゴシック" pitchFamily="34" charset="-128"/>
              </a:rPr>
              <a:t>, </a:t>
            </a:r>
            <a:r>
              <a:rPr lang="en-US" altLang="en-US" sz="2800" i="1" dirty="0" err="1">
                <a:ea typeface="ＭＳ Ｐゴシック" pitchFamily="34" charset="-128"/>
              </a:rPr>
              <a:t>Bordetella</a:t>
            </a:r>
            <a:r>
              <a:rPr lang="en-US" altLang="en-US" sz="2800" i="1" dirty="0">
                <a:ea typeface="ＭＳ Ｐゴシック" pitchFamily="34" charset="-128"/>
              </a:rPr>
              <a:t>, </a:t>
            </a:r>
            <a:r>
              <a:rPr lang="en-US" altLang="en-US" sz="2800" i="1" dirty="0" err="1">
                <a:ea typeface="ＭＳ Ｐゴシック" pitchFamily="34" charset="-128"/>
              </a:rPr>
              <a:t>Brucella</a:t>
            </a:r>
            <a:r>
              <a:rPr lang="en-US" altLang="en-US" sz="2800" i="1" dirty="0">
                <a:ea typeface="ＭＳ Ｐゴシック" pitchFamily="34" charset="-128"/>
              </a:rPr>
              <a:t>. </a:t>
            </a:r>
            <a:r>
              <a:rPr lang="en-US" altLang="en-US" sz="2800" i="1" dirty="0" err="1">
                <a:ea typeface="ＭＳ Ｐゴシック" pitchFamily="34" charset="-128"/>
              </a:rPr>
              <a:t>Pasteurella</a:t>
            </a:r>
            <a:r>
              <a:rPr lang="en-US" altLang="en-US" sz="2800" dirty="0">
                <a:ea typeface="ＭＳ Ｐゴシック" pitchFamily="34" charset="-128"/>
              </a:rPr>
              <a:t>		</a:t>
            </a:r>
            <a:endParaRPr lang="en-US" altLang="en-US" sz="2800" b="1" u="sng" dirty="0">
              <a:solidFill>
                <a:srgbClr val="00FF00"/>
              </a:solidFill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err="1"/>
              <a:t>Fluoroquinolones</a:t>
            </a:r>
            <a:r>
              <a:rPr lang="en-US" altLang="en-US" dirty="0"/>
              <a:t> (Quinolones)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 err="1"/>
              <a:t>Ciproflaxacin</a:t>
            </a:r>
            <a:r>
              <a:rPr lang="en-US" altLang="en-US" b="1" dirty="0"/>
              <a:t> (</a:t>
            </a:r>
            <a:r>
              <a:rPr lang="en-US" altLang="en-US" b="1" dirty="0" err="1"/>
              <a:t>Cipro</a:t>
            </a:r>
            <a:r>
              <a:rPr lang="en-US" altLang="en-US" b="1" dirty="0"/>
              <a:t>), Levofloxacin (</a:t>
            </a:r>
            <a:r>
              <a:rPr lang="en-US" altLang="en-US" b="1" dirty="0" err="1"/>
              <a:t>Levaquin</a:t>
            </a:r>
            <a:r>
              <a:rPr lang="en-US" altLang="en-US" b="1" dirty="0"/>
              <a:t>), </a:t>
            </a:r>
            <a:r>
              <a:rPr lang="en-US" altLang="en-US" b="1" dirty="0" err="1"/>
              <a:t>Ofloxacin</a:t>
            </a:r>
            <a:r>
              <a:rPr lang="en-US" altLang="en-US" b="1" dirty="0"/>
              <a:t> (</a:t>
            </a:r>
            <a:r>
              <a:rPr lang="en-US" altLang="en-US" b="1" dirty="0" err="1"/>
              <a:t>Floxin</a:t>
            </a:r>
            <a:r>
              <a:rPr lang="en-US" altLang="en-US" b="1" dirty="0"/>
              <a:t>), </a:t>
            </a:r>
            <a:r>
              <a:rPr lang="en-US" altLang="en-US" b="1" dirty="0" err="1"/>
              <a:t>Norfloxacin</a:t>
            </a:r>
            <a:r>
              <a:rPr lang="en-US" altLang="en-US" b="1" dirty="0"/>
              <a:t> (</a:t>
            </a:r>
            <a:r>
              <a:rPr lang="en-US" altLang="en-US" b="1" dirty="0" err="1"/>
              <a:t>Noroxin</a:t>
            </a:r>
            <a:r>
              <a:rPr lang="en-US" altLang="en-US" b="1" dirty="0"/>
              <a:t>) - IV or PO</a:t>
            </a:r>
          </a:p>
          <a:p>
            <a:pPr>
              <a:buFontTx/>
              <a:buNone/>
            </a:pPr>
            <a:r>
              <a:rPr lang="en-US" altLang="en-US" dirty="0"/>
              <a:t>  - Interferes w/ synthesis of bacterial DNA</a:t>
            </a:r>
          </a:p>
          <a:p>
            <a:pPr>
              <a:buFontTx/>
              <a:buNone/>
            </a:pPr>
            <a:r>
              <a:rPr lang="en-US" altLang="en-US" dirty="0"/>
              <a:t>  - Bactericidal</a:t>
            </a:r>
          </a:p>
          <a:p>
            <a:pPr>
              <a:buFontTx/>
              <a:buNone/>
            </a:pPr>
            <a:r>
              <a:rPr lang="en-US" altLang="en-US" dirty="0"/>
              <a:t>  - Broad spectrum - gram (-) &amp; gram (+)</a:t>
            </a:r>
          </a:p>
          <a:p>
            <a:pPr>
              <a:buFontTx/>
              <a:buNone/>
            </a:pPr>
            <a:r>
              <a:rPr lang="en-US" altLang="en-US" dirty="0"/>
              <a:t>  - Rx - UTI’s, lower resp. infections, bone &amp; joint infections, GI, skin</a:t>
            </a:r>
          </a:p>
          <a:p>
            <a:pPr>
              <a:buFontTx/>
              <a:buNone/>
            </a:pPr>
            <a:r>
              <a:rPr lang="en-US" altLang="en-US" dirty="0"/>
              <a:t>  - Wide safety margin</a:t>
            </a:r>
          </a:p>
          <a:p>
            <a:pPr>
              <a:buFontTx/>
              <a:buNone/>
            </a:pPr>
            <a:r>
              <a:rPr lang="en-US" altLang="en-US" dirty="0"/>
              <a:t>  - CI - Children &lt; 14 </a:t>
            </a:r>
            <a:r>
              <a:rPr lang="en-US" altLang="en-US" dirty="0" err="1"/>
              <a:t>yrs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err="1"/>
              <a:t>Fluoroquinolones</a:t>
            </a:r>
            <a:r>
              <a:rPr lang="en-US" altLang="en-US" dirty="0"/>
              <a:t> (Quinolones)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SzPct val="110000"/>
            </a:pPr>
            <a:r>
              <a:rPr lang="en-US" altLang="en-US" sz="2800" dirty="0">
                <a:ea typeface="ＭＳ Ｐゴシック" pitchFamily="34" charset="-128"/>
              </a:rPr>
              <a:t>Gastrointestinal – 5 % 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Nausea, vomiting, diarrhea, dyspepsia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itchFamily="34" charset="-128"/>
              </a:rPr>
              <a:t>Central Nervous System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Headache, agitation, insomnia, dizziness, rarely, hallucinations and seizures (elderly)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itchFamily="34" charset="-128"/>
              </a:rPr>
              <a:t>Hepatotoxicity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LFT elevation (led to withdrawal of </a:t>
            </a:r>
            <a:r>
              <a:rPr lang="en-US" altLang="en-US" sz="2400" dirty="0" err="1">
                <a:solidFill>
                  <a:srgbClr val="66FFFF"/>
                </a:solidFill>
                <a:ea typeface="ＭＳ Ｐゴシック" pitchFamily="34" charset="-128"/>
              </a:rPr>
              <a:t>trovafloxacin</a:t>
            </a:r>
            <a:r>
              <a:rPr lang="en-US" altLang="en-US" sz="2400" dirty="0">
                <a:ea typeface="ＭＳ Ｐゴシック" pitchFamily="34" charset="-128"/>
              </a:rPr>
              <a:t>) </a:t>
            </a:r>
          </a:p>
          <a:p>
            <a:pPr>
              <a:lnSpc>
                <a:spcPct val="90000"/>
              </a:lnSpc>
              <a:buSzPct val="110000"/>
            </a:pPr>
            <a:r>
              <a:rPr lang="en-US" altLang="en-US" sz="2800" dirty="0" err="1">
                <a:ea typeface="ＭＳ Ｐゴシック" pitchFamily="34" charset="-128"/>
              </a:rPr>
              <a:t>Phototoxicity</a:t>
            </a:r>
            <a:r>
              <a:rPr lang="en-US" altLang="en-US" sz="2800" dirty="0">
                <a:ea typeface="ＭＳ Ｐゴシック" pitchFamily="34" charset="-128"/>
              </a:rPr>
              <a:t> (uncommon with current FQs)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More common with older FQs (halogen at position 8)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itchFamily="34" charset="-128"/>
              </a:rPr>
              <a:t>Cardiac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Variable prolongation in </a:t>
            </a:r>
            <a:r>
              <a:rPr lang="en-US" altLang="en-US" sz="2400" dirty="0" err="1">
                <a:ea typeface="ＭＳ Ｐゴシック" pitchFamily="34" charset="-128"/>
              </a:rPr>
              <a:t>QTc</a:t>
            </a:r>
            <a:r>
              <a:rPr lang="en-US" altLang="en-US" sz="2400" dirty="0">
                <a:ea typeface="ＭＳ Ｐゴシック" pitchFamily="34" charset="-128"/>
              </a:rPr>
              <a:t> interval 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sz="2400" dirty="0">
                <a:ea typeface="ＭＳ Ｐゴシック" pitchFamily="34" charset="-128"/>
              </a:rPr>
              <a:t>Led to withdrawal of </a:t>
            </a:r>
            <a:r>
              <a:rPr lang="en-US" altLang="en-US" sz="2400" dirty="0" err="1">
                <a:solidFill>
                  <a:srgbClr val="66FFFF"/>
                </a:solidFill>
                <a:ea typeface="ＭＳ Ｐゴシック" pitchFamily="34" charset="-128"/>
              </a:rPr>
              <a:t>grepafloxacin</a:t>
            </a:r>
            <a:r>
              <a:rPr lang="en-US" altLang="en-US" sz="2400" dirty="0">
                <a:solidFill>
                  <a:srgbClr val="66FFFF"/>
                </a:solidFill>
                <a:ea typeface="ＭＳ Ｐゴシック" pitchFamily="34" charset="-128"/>
              </a:rPr>
              <a:t>, </a:t>
            </a:r>
            <a:r>
              <a:rPr lang="en-US" altLang="en-US" sz="2400" dirty="0" err="1">
                <a:solidFill>
                  <a:srgbClr val="66FFFF"/>
                </a:solidFill>
                <a:ea typeface="ＭＳ Ｐゴシック" pitchFamily="34" charset="-128"/>
              </a:rPr>
              <a:t>sparfloxacin</a:t>
            </a:r>
            <a:endParaRPr lang="en-US" altLang="en-US" sz="2400" dirty="0">
              <a:solidFill>
                <a:srgbClr val="66FFFF"/>
              </a:solidFill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err="1"/>
              <a:t>Fluoroquinolones</a:t>
            </a:r>
            <a:r>
              <a:rPr lang="en-US" altLang="en-US" dirty="0"/>
              <a:t> (Quinolones)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110000"/>
            </a:pPr>
            <a:r>
              <a:rPr lang="en-US" altLang="en-US" dirty="0">
                <a:ea typeface="ＭＳ Ｐゴシック" pitchFamily="34" charset="-128"/>
              </a:rPr>
              <a:t>Articular Damage</a:t>
            </a:r>
          </a:p>
          <a:p>
            <a:pPr lvl="1"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dirty="0" err="1">
                <a:ea typeface="ＭＳ Ｐゴシック" pitchFamily="34" charset="-128"/>
              </a:rPr>
              <a:t>Arthopathy</a:t>
            </a:r>
            <a:r>
              <a:rPr lang="en-US" altLang="en-US" dirty="0">
                <a:ea typeface="ＭＳ Ｐゴシック" pitchFamily="34" charset="-128"/>
              </a:rPr>
              <a:t> including articular cartilage damage, </a:t>
            </a:r>
            <a:r>
              <a:rPr lang="en-US" altLang="en-US" dirty="0" err="1">
                <a:ea typeface="ＭＳ Ｐゴシック" pitchFamily="34" charset="-128"/>
              </a:rPr>
              <a:t>arthralgias</a:t>
            </a:r>
            <a:r>
              <a:rPr lang="en-US" altLang="en-US" dirty="0">
                <a:ea typeface="ＭＳ Ｐゴシック" pitchFamily="34" charset="-128"/>
              </a:rPr>
              <a:t>, and joint swelling</a:t>
            </a:r>
          </a:p>
          <a:p>
            <a:pPr lvl="1"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dirty="0">
                <a:ea typeface="ＭＳ Ｐゴシック" pitchFamily="34" charset="-128"/>
              </a:rPr>
              <a:t>Observed in toxicology studies in immature dogs</a:t>
            </a:r>
          </a:p>
          <a:p>
            <a:pPr lvl="1"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dirty="0">
                <a:solidFill>
                  <a:srgbClr val="99FF33"/>
                </a:solidFill>
                <a:ea typeface="ＭＳ Ｐゴシック" pitchFamily="34" charset="-128"/>
              </a:rPr>
              <a:t>Led to contraindication in </a:t>
            </a:r>
            <a:r>
              <a:rPr lang="en-US" altLang="en-US" b="1" dirty="0">
                <a:solidFill>
                  <a:srgbClr val="99FF33"/>
                </a:solidFill>
                <a:ea typeface="ＭＳ Ｐゴシック" pitchFamily="34" charset="-128"/>
              </a:rPr>
              <a:t>pediatric patients</a:t>
            </a:r>
            <a:r>
              <a:rPr lang="en-US" altLang="en-US" dirty="0">
                <a:solidFill>
                  <a:srgbClr val="99FF33"/>
                </a:solidFill>
                <a:ea typeface="ＭＳ Ｐゴシック" pitchFamily="34" charset="-128"/>
              </a:rPr>
              <a:t> and  pregnant or breastfeeding women</a:t>
            </a:r>
          </a:p>
          <a:p>
            <a:pPr lvl="1"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altLang="en-US" dirty="0">
                <a:ea typeface="ＭＳ Ｐゴシック" pitchFamily="34" charset="-128"/>
              </a:rPr>
              <a:t>Risk versus benefit</a:t>
            </a:r>
          </a:p>
          <a:p>
            <a:r>
              <a:rPr lang="en-US" altLang="en-US" dirty="0">
                <a:ea typeface="ＭＳ Ｐゴシック" pitchFamily="34" charset="-128"/>
              </a:rPr>
              <a:t>Other adverse reactions: tendon rupture, </a:t>
            </a:r>
            <a:r>
              <a:rPr lang="en-US" altLang="en-US" dirty="0" err="1">
                <a:ea typeface="ＭＳ Ｐゴシック" pitchFamily="34" charset="-128"/>
              </a:rPr>
              <a:t>dysglycemias</a:t>
            </a:r>
            <a:r>
              <a:rPr lang="en-US" altLang="en-US" dirty="0">
                <a:ea typeface="ＭＳ Ｐゴシック" pitchFamily="34" charset="-128"/>
              </a:rPr>
              <a:t>, hypersensitivity</a:t>
            </a:r>
          </a:p>
          <a:p>
            <a:pPr lvl="1">
              <a:buClr>
                <a:srgbClr val="66FFFF"/>
              </a:buClr>
              <a:buSzPct val="80000"/>
              <a:buFont typeface="Wingdings" pitchFamily="2" charset="2"/>
              <a:buChar char="Ø"/>
            </a:pPr>
            <a:endParaRPr lang="en-US" alt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Sulfonamides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One of the oldest - broad spectrum - gram - &amp; gram +</a:t>
            </a:r>
          </a:p>
          <a:p>
            <a:r>
              <a:rPr lang="en-US" altLang="en-US" dirty="0"/>
              <a:t>First group of drugs used against bacteria</a:t>
            </a:r>
          </a:p>
          <a:p>
            <a:r>
              <a:rPr lang="en-US" altLang="en-US" dirty="0"/>
              <a:t>Bacteriostatic - inhibits bacterial synthesis of folic acid, essential for bacterial growth</a:t>
            </a:r>
          </a:p>
          <a:p>
            <a:r>
              <a:rPr lang="en-US" altLang="en-US" dirty="0"/>
              <a:t>Alt. for people allergic to PCN</a:t>
            </a:r>
          </a:p>
          <a:p>
            <a:r>
              <a:rPr lang="en-US" altLang="en-US" dirty="0"/>
              <a:t>Use - UTI’s, ear infections, newborn eye prophylaxis</a:t>
            </a:r>
          </a:p>
          <a:p>
            <a:pPr>
              <a:buFontTx/>
              <a:buNone/>
            </a:pPr>
            <a:r>
              <a:rPr lang="en-US" altLang="en-US" dirty="0"/>
              <a:t>    - Not effective against viruses or fungi</a:t>
            </a:r>
          </a:p>
          <a:p>
            <a:r>
              <a:rPr lang="en-US" altLang="en-US" dirty="0"/>
              <a:t>PO, </a:t>
            </a:r>
            <a:r>
              <a:rPr lang="en-US" altLang="en-US" dirty="0" err="1"/>
              <a:t>sol’n</a:t>
            </a:r>
            <a:r>
              <a:rPr lang="en-US" altLang="en-US" dirty="0"/>
              <a:t> &amp; ointment for ophthalmic use &amp; cream</a:t>
            </a:r>
          </a:p>
          <a:p>
            <a:pPr>
              <a:buFontTx/>
              <a:buNone/>
            </a:pPr>
            <a:r>
              <a:rPr lang="en-US" altLang="en-US" dirty="0"/>
              <a:t>    - Silver sulfadiazine (</a:t>
            </a:r>
            <a:r>
              <a:rPr lang="en-US" altLang="en-US" dirty="0" err="1"/>
              <a:t>Silvadene</a:t>
            </a:r>
            <a:r>
              <a:rPr lang="en-US" altLang="en-US" dirty="0"/>
              <a:t>) - for burns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Sulfonamides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u="sng" dirty="0"/>
              <a:t>Special consideration</a:t>
            </a:r>
            <a:r>
              <a:rPr lang="en-US" altLang="en-US" dirty="0"/>
              <a:t> - Drink fluids to prevent </a:t>
            </a:r>
            <a:r>
              <a:rPr lang="en-US" altLang="en-US" dirty="0" err="1"/>
              <a:t>crystalluria</a:t>
            </a:r>
            <a:r>
              <a:rPr lang="en-US" altLang="en-US" dirty="0"/>
              <a:t> (d/t poor water solubility) &amp; hematuria</a:t>
            </a:r>
          </a:p>
          <a:p>
            <a:r>
              <a:rPr lang="en-US" altLang="en-US" dirty="0"/>
              <a:t>SE - </a:t>
            </a:r>
          </a:p>
          <a:p>
            <a:pPr>
              <a:buFontTx/>
              <a:buNone/>
            </a:pPr>
            <a:r>
              <a:rPr lang="en-US" altLang="en-US" dirty="0"/>
              <a:t>   - allergic response - skin rash &amp; itching</a:t>
            </a:r>
          </a:p>
          <a:p>
            <a:pPr>
              <a:buFontTx/>
              <a:buNone/>
            </a:pPr>
            <a:r>
              <a:rPr lang="en-US" altLang="en-US" dirty="0"/>
              <a:t>   - Anaphylaxis not common</a:t>
            </a:r>
          </a:p>
          <a:p>
            <a:pPr>
              <a:buFontTx/>
              <a:buNone/>
            </a:pPr>
            <a:r>
              <a:rPr lang="en-US" altLang="en-US" dirty="0"/>
              <a:t>   - </a:t>
            </a:r>
            <a:r>
              <a:rPr lang="en-US" altLang="en-US" dirty="0" err="1"/>
              <a:t>Bld</a:t>
            </a:r>
            <a:r>
              <a:rPr lang="en-US" altLang="en-US" dirty="0"/>
              <a:t> disorders w/ prolonged use &amp; high doses</a:t>
            </a:r>
          </a:p>
          <a:p>
            <a:pPr>
              <a:buFontTx/>
              <a:buNone/>
            </a:pPr>
            <a:r>
              <a:rPr lang="en-US" altLang="en-US" dirty="0"/>
              <a:t>   - GI disturbances</a:t>
            </a:r>
          </a:p>
          <a:p>
            <a:pPr>
              <a:buFontTx/>
              <a:buNone/>
            </a:pPr>
            <a:r>
              <a:rPr lang="en-US" altLang="en-US" dirty="0"/>
              <a:t>   - Photosensitivity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sources of drugs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562429"/>
              </p:ext>
            </p:extLst>
          </p:nvPr>
        </p:nvGraphicFramePr>
        <p:xfrm>
          <a:off x="533400" y="1676400"/>
          <a:ext cx="8229600" cy="507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7338" indent="-287338" algn="l" defTabSz="800100">
                        <a:spcBef>
                          <a:spcPct val="30000"/>
                        </a:spcBef>
                        <a:buClr>
                          <a:srgbClr val="0000FF"/>
                        </a:buClr>
                        <a:buFontTx/>
                        <a:buChar char="•"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Mineral</a:t>
                      </a:r>
                    </a:p>
                    <a:p>
                      <a:pPr marL="0" indent="0" algn="l" defTabSz="800100">
                        <a:spcBef>
                          <a:spcPct val="30000"/>
                        </a:spcBef>
                        <a:buClr>
                          <a:srgbClr val="0000FF"/>
                        </a:buClr>
                        <a:buFontTx/>
                        <a:buNone/>
                      </a:pPr>
                      <a:endParaRPr lang="en-US" sz="2800" dirty="0" smtClean="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  <a:p>
                      <a:pPr marL="287338" indent="-287338" algn="l" defTabSz="800100">
                        <a:spcBef>
                          <a:spcPct val="30000"/>
                        </a:spcBef>
                        <a:buClr>
                          <a:srgbClr val="0000FF"/>
                        </a:buClr>
                        <a:buFontTx/>
                        <a:buChar char="•"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Animal</a:t>
                      </a:r>
                    </a:p>
                    <a:p>
                      <a:pPr marL="287338" indent="-287338" algn="l" defTabSz="800100">
                        <a:spcBef>
                          <a:spcPct val="30000"/>
                        </a:spcBef>
                        <a:buClr>
                          <a:srgbClr val="0000FF"/>
                        </a:buClr>
                        <a:buFontTx/>
                        <a:buChar char="•"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Plant</a:t>
                      </a:r>
                    </a:p>
                    <a:p>
                      <a:pPr marL="287338" indent="-287338" algn="l" defTabSz="800100">
                        <a:spcBef>
                          <a:spcPct val="30000"/>
                        </a:spcBef>
                        <a:buClr>
                          <a:srgbClr val="0000FF"/>
                        </a:buClr>
                        <a:buFontTx/>
                        <a:buChar char="•"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Synthetic</a:t>
                      </a:r>
                    </a:p>
                    <a:p>
                      <a:pPr marL="287338" indent="-287338" algn="l" defTabSz="800100">
                        <a:spcBef>
                          <a:spcPct val="30000"/>
                        </a:spcBef>
                        <a:buClr>
                          <a:srgbClr val="0000FF"/>
                        </a:buClr>
                        <a:buFontTx/>
                        <a:buChar char="•"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Micro-organisms</a:t>
                      </a:r>
                    </a:p>
                    <a:p>
                      <a:pPr marL="287338" indent="-287338" algn="l" defTabSz="800100">
                        <a:spcBef>
                          <a:spcPct val="30000"/>
                        </a:spcBef>
                        <a:buClr>
                          <a:srgbClr val="0000FF"/>
                        </a:buClr>
                        <a:buFontTx/>
                        <a:buChar char="•"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Drugs produced by genetic  engineering </a:t>
                      </a:r>
                      <a:endParaRPr lang="en-US" sz="2800" dirty="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 algn="l" defTabSz="800100">
                        <a:spcBef>
                          <a:spcPct val="30000"/>
                        </a:spcBef>
                        <a:buClr>
                          <a:srgbClr val="0000FF"/>
                        </a:buClr>
                        <a:buFontTx/>
                        <a:buChar char="•"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Liquid paraffin, magnesium sulfate,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etc</a:t>
                      </a:r>
                      <a:endParaRPr lang="en-US" sz="2800" dirty="0" smtClean="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  <a:p>
                      <a:pPr marL="287338" indent="-287338" algn="l" defTabSz="800100">
                        <a:spcBef>
                          <a:spcPct val="30000"/>
                        </a:spcBef>
                        <a:buClr>
                          <a:srgbClr val="0000FF"/>
                        </a:buClr>
                        <a:buFontTx/>
                        <a:buChar char="•"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Insulin, Thyroid, etc.</a:t>
                      </a:r>
                    </a:p>
                    <a:p>
                      <a:pPr marL="287338" indent="-287338" algn="l" defTabSz="800100">
                        <a:spcBef>
                          <a:spcPct val="30000"/>
                        </a:spcBef>
                        <a:buClr>
                          <a:srgbClr val="0000FF"/>
                        </a:buClr>
                        <a:buFontTx/>
                        <a:buChar char="•"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Morphine, Quinine 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etc</a:t>
                      </a:r>
                      <a:endParaRPr lang="en-US" sz="2800" dirty="0" smtClean="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  <a:p>
                      <a:pPr marL="287338" indent="-287338" algn="l" defTabSz="800100">
                        <a:spcBef>
                          <a:spcPct val="30000"/>
                        </a:spcBef>
                        <a:buClr>
                          <a:srgbClr val="0000FF"/>
                        </a:buClr>
                        <a:buFontTx/>
                        <a:buChar char="•"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Aspirin, Sulfonamides, etc.</a:t>
                      </a:r>
                    </a:p>
                    <a:p>
                      <a:pPr marL="287338" indent="-287338" algn="l" defTabSz="800100">
                        <a:spcBef>
                          <a:spcPct val="30000"/>
                        </a:spcBef>
                        <a:buClr>
                          <a:srgbClr val="0000FF"/>
                        </a:buClr>
                        <a:buFontTx/>
                        <a:buChar char="•"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Penicillin &amp; other antibiotics.</a:t>
                      </a:r>
                    </a:p>
                    <a:p>
                      <a:pPr marL="287338" indent="-287338" algn="l" defTabSz="800100">
                        <a:spcBef>
                          <a:spcPct val="30000"/>
                        </a:spcBef>
                        <a:buClr>
                          <a:srgbClr val="0000FF"/>
                        </a:buClr>
                        <a:buFontTx/>
                        <a:buChar char="•"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Human insulin,  human  growth, hormone etc.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9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Aminoglycosides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Mechanism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 err="1"/>
              <a:t>Amikacin</a:t>
            </a:r>
            <a:r>
              <a:rPr lang="en-US" altLang="en-US" b="1" dirty="0"/>
              <a:t> (</a:t>
            </a:r>
            <a:r>
              <a:rPr lang="en-US" altLang="en-US" b="1" dirty="0" err="1"/>
              <a:t>Amikin</a:t>
            </a:r>
            <a:r>
              <a:rPr lang="en-US" altLang="en-US" b="1" dirty="0"/>
              <a:t>), Gentamicin (</a:t>
            </a:r>
            <a:r>
              <a:rPr lang="en-US" altLang="en-US" b="1" dirty="0" err="1"/>
              <a:t>Garamycin</a:t>
            </a:r>
            <a:r>
              <a:rPr lang="en-US" altLang="en-US" b="1" dirty="0"/>
              <a:t>), Tobramycin (</a:t>
            </a:r>
            <a:r>
              <a:rPr lang="en-US" altLang="en-US" b="1" dirty="0" err="1"/>
              <a:t>Nebcin</a:t>
            </a:r>
            <a:r>
              <a:rPr lang="en-US" altLang="en-US" b="1" dirty="0"/>
              <a:t>), </a:t>
            </a:r>
            <a:r>
              <a:rPr lang="en-US" altLang="en-US" b="1" dirty="0" err="1"/>
              <a:t>Netilmicin</a:t>
            </a:r>
            <a:r>
              <a:rPr lang="en-US" altLang="en-US" b="1" dirty="0"/>
              <a:t> (</a:t>
            </a:r>
            <a:r>
              <a:rPr lang="en-US" altLang="en-US" b="1" dirty="0" err="1"/>
              <a:t>Netromycin</a:t>
            </a:r>
            <a:r>
              <a:rPr lang="en-US" altLang="en-US" b="1" dirty="0" smtClean="0"/>
              <a:t>)</a:t>
            </a:r>
            <a:endParaRPr lang="en-US" alt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Multifactorial</a:t>
            </a:r>
            <a:r>
              <a:rPr lang="en-US" altLang="en-US" dirty="0">
                <a:ea typeface="ＭＳ Ｐゴシック" pitchFamily="34" charset="-128"/>
              </a:rPr>
              <a:t>, but ultimately involves </a:t>
            </a:r>
            <a:r>
              <a:rPr lang="en-US" altLang="en-US" dirty="0">
                <a:solidFill>
                  <a:srgbClr val="66FFFF"/>
                </a:solidFill>
                <a:ea typeface="ＭＳ Ｐゴシック" pitchFamily="34" charset="-128"/>
              </a:rPr>
              <a:t>inhibition of protein synthesis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Irreversibly bind to </a:t>
            </a:r>
            <a:r>
              <a:rPr lang="en-US" altLang="en-US" dirty="0">
                <a:solidFill>
                  <a:srgbClr val="66FFFF"/>
                </a:solidFill>
                <a:ea typeface="ＭＳ Ｐゴシック" pitchFamily="34" charset="-128"/>
              </a:rPr>
              <a:t>30S ribosomes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34" charset="-128"/>
              </a:rPr>
              <a:t>must bind to and diffuse through outer membrane and cytoplasmic membrane and bind to the ribosome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34" charset="-128"/>
              </a:rPr>
              <a:t>disrupt the initiation of protein synthesis, decreases overall protein synthesis, and produces misreading of mRNA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Are bactericidal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Aminoglycosides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Spectrum of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b="1" i="1" dirty="0">
                <a:solidFill>
                  <a:srgbClr val="99FF66"/>
                </a:solidFill>
                <a:ea typeface="ＭＳ Ｐゴシック" pitchFamily="34" charset="-128"/>
              </a:rPr>
              <a:t>Gram-Positive Aerobes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dirty="0">
                <a:ea typeface="ＭＳ Ｐゴシック" pitchFamily="34" charset="-128"/>
              </a:rPr>
              <a:t>most </a:t>
            </a:r>
            <a:r>
              <a:rPr lang="en-US" altLang="en-US" sz="2400" i="1" dirty="0">
                <a:ea typeface="ＭＳ Ｐゴシック" pitchFamily="34" charset="-128"/>
              </a:rPr>
              <a:t>S. </a:t>
            </a:r>
            <a:r>
              <a:rPr lang="en-US" altLang="en-US" sz="2400" i="1" dirty="0" err="1">
                <a:ea typeface="ＭＳ Ｐゴシック" pitchFamily="34" charset="-128"/>
              </a:rPr>
              <a:t>aureus</a:t>
            </a:r>
            <a:r>
              <a:rPr lang="en-US" altLang="en-US" sz="2400" dirty="0">
                <a:ea typeface="ＭＳ Ｐゴシック" pitchFamily="34" charset="-128"/>
              </a:rPr>
              <a:t> and coagulase-negative staph (but not DOC)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dirty="0" err="1">
                <a:ea typeface="ＭＳ Ｐゴシック" pitchFamily="34" charset="-128"/>
              </a:rPr>
              <a:t>viridans</a:t>
            </a:r>
            <a:r>
              <a:rPr lang="en-US" altLang="en-US" sz="2400" dirty="0">
                <a:ea typeface="ＭＳ Ｐゴシック" pitchFamily="34" charset="-128"/>
              </a:rPr>
              <a:t> streptococci (in combination with a cell-wall agent)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i="1" dirty="0">
                <a:ea typeface="ＭＳ Ｐゴシック" pitchFamily="34" charset="-128"/>
              </a:rPr>
              <a:t>Enterococcus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i="1" dirty="0">
                <a:ea typeface="ＭＳ Ｐゴシック" pitchFamily="34" charset="-128"/>
              </a:rPr>
              <a:t>sp. </a:t>
            </a:r>
            <a:r>
              <a:rPr lang="en-US" altLang="en-US" sz="2400" dirty="0">
                <a:ea typeface="ＭＳ Ｐゴシック" pitchFamily="34" charset="-128"/>
              </a:rPr>
              <a:t>(only in combination with a cell-wall agent)</a:t>
            </a:r>
            <a:endParaRPr lang="en-US" altLang="en-US" sz="2400" i="1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b="1" i="1" dirty="0">
                <a:solidFill>
                  <a:srgbClr val="99FF66"/>
                </a:solidFill>
                <a:ea typeface="ＭＳ Ｐゴシック" pitchFamily="34" charset="-128"/>
              </a:rPr>
              <a:t>Gram-Negative Aerobes </a:t>
            </a:r>
            <a:r>
              <a:rPr lang="en-US" altLang="en-US" b="1" dirty="0">
                <a:ea typeface="ＭＳ Ｐゴシック" pitchFamily="34" charset="-128"/>
              </a:rPr>
              <a:t>(not streptomycin)</a:t>
            </a:r>
            <a:endParaRPr lang="en-US" alt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2400" i="1" dirty="0">
                <a:ea typeface="ＭＳ Ｐゴシック" pitchFamily="34" charset="-128"/>
              </a:rPr>
              <a:t>E. coli, K. </a:t>
            </a:r>
            <a:r>
              <a:rPr lang="en-US" altLang="en-US" sz="2400" i="1" dirty="0" err="1">
                <a:ea typeface="ＭＳ Ｐゴシック" pitchFamily="34" charset="-128"/>
              </a:rPr>
              <a:t>pneumoniae</a:t>
            </a:r>
            <a:r>
              <a:rPr lang="en-US" altLang="en-US" sz="2400" i="1" dirty="0">
                <a:ea typeface="ＭＳ Ｐゴシック" pitchFamily="34" charset="-128"/>
              </a:rPr>
              <a:t>, Proteus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i="1" dirty="0">
                <a:ea typeface="ＭＳ Ｐゴシック" pitchFamily="34" charset="-128"/>
              </a:rPr>
              <a:t>sp.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i="1" dirty="0" err="1">
                <a:ea typeface="ＭＳ Ｐゴシック" pitchFamily="34" charset="-128"/>
              </a:rPr>
              <a:t>Acinetobacter</a:t>
            </a:r>
            <a:r>
              <a:rPr lang="en-US" altLang="en-US" sz="2400" i="1" dirty="0">
                <a:ea typeface="ＭＳ Ｐゴシック" pitchFamily="34" charset="-128"/>
              </a:rPr>
              <a:t>, </a:t>
            </a:r>
            <a:r>
              <a:rPr lang="en-US" altLang="en-US" sz="2400" i="1" dirty="0" err="1">
                <a:ea typeface="ＭＳ Ｐゴシック" pitchFamily="34" charset="-128"/>
              </a:rPr>
              <a:t>Citrobacter</a:t>
            </a:r>
            <a:r>
              <a:rPr lang="en-US" altLang="en-US" sz="2400" i="1" dirty="0">
                <a:ea typeface="ＭＳ Ｐゴシック" pitchFamily="34" charset="-128"/>
              </a:rPr>
              <a:t>, </a:t>
            </a:r>
            <a:r>
              <a:rPr lang="en-US" altLang="en-US" sz="2400" i="1" dirty="0" err="1">
                <a:ea typeface="ＭＳ Ｐゴシック" pitchFamily="34" charset="-128"/>
              </a:rPr>
              <a:t>Enterobacter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i="1" dirty="0">
                <a:ea typeface="ＭＳ Ｐゴシック" pitchFamily="34" charset="-128"/>
              </a:rPr>
              <a:t>sp.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i="1" dirty="0" err="1">
                <a:ea typeface="ＭＳ Ｐゴシック" pitchFamily="34" charset="-128"/>
              </a:rPr>
              <a:t>Morganella</a:t>
            </a:r>
            <a:r>
              <a:rPr lang="en-US" altLang="en-US" sz="2400" i="1" dirty="0">
                <a:ea typeface="ＭＳ Ｐゴシック" pitchFamily="34" charset="-128"/>
              </a:rPr>
              <a:t>, </a:t>
            </a:r>
            <a:r>
              <a:rPr lang="en-US" altLang="en-US" sz="2400" i="1" dirty="0" err="1">
                <a:ea typeface="ＭＳ Ｐゴシック" pitchFamily="34" charset="-128"/>
              </a:rPr>
              <a:t>Providencia</a:t>
            </a:r>
            <a:r>
              <a:rPr lang="en-US" altLang="en-US" sz="2400" i="1" dirty="0">
                <a:ea typeface="ＭＳ Ｐゴシック" pitchFamily="34" charset="-128"/>
              </a:rPr>
              <a:t>, </a:t>
            </a:r>
            <a:r>
              <a:rPr lang="en-US" altLang="en-US" sz="2400" i="1" dirty="0" err="1">
                <a:ea typeface="ＭＳ Ｐゴシック" pitchFamily="34" charset="-128"/>
              </a:rPr>
              <a:t>Serratia</a:t>
            </a:r>
            <a:r>
              <a:rPr lang="en-US" altLang="en-US" sz="2400" i="1" dirty="0">
                <a:ea typeface="ＭＳ Ｐゴシック" pitchFamily="34" charset="-128"/>
              </a:rPr>
              <a:t>, Salmonella, </a:t>
            </a:r>
            <a:r>
              <a:rPr lang="en-US" altLang="en-US" sz="2400" i="1" dirty="0" err="1">
                <a:ea typeface="ＭＳ Ｐゴシック" pitchFamily="34" charset="-128"/>
              </a:rPr>
              <a:t>Shigella</a:t>
            </a:r>
            <a:endParaRPr lang="en-US" altLang="en-US" sz="2400" i="1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2400" i="1" dirty="0">
                <a:ea typeface="ＭＳ Ｐゴシック" pitchFamily="34" charset="-128"/>
              </a:rPr>
              <a:t>Pseudomonas </a:t>
            </a:r>
            <a:r>
              <a:rPr lang="en-US" altLang="en-US" sz="2400" i="1" dirty="0" err="1">
                <a:ea typeface="ＭＳ Ｐゴシック" pitchFamily="34" charset="-128"/>
              </a:rPr>
              <a:t>aeruginosa</a:t>
            </a:r>
            <a:r>
              <a:rPr lang="en-US" altLang="en-US" sz="2400" i="1" dirty="0"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</a:rPr>
              <a:t>(</a:t>
            </a:r>
            <a:r>
              <a:rPr lang="en-US" altLang="en-US" sz="2400" dirty="0" err="1">
                <a:ea typeface="ＭＳ Ｐゴシック" pitchFamily="34" charset="-128"/>
              </a:rPr>
              <a:t>amik</a:t>
            </a:r>
            <a:r>
              <a:rPr lang="en-US" altLang="en-US" sz="2400" dirty="0">
                <a:ea typeface="ＭＳ Ｐゴシック" pitchFamily="34" charset="-128"/>
              </a:rPr>
              <a:t>&gt;</a:t>
            </a:r>
            <a:r>
              <a:rPr lang="en-US" altLang="en-US" sz="2400" dirty="0" err="1">
                <a:ea typeface="ＭＳ Ｐゴシック" pitchFamily="34" charset="-128"/>
              </a:rPr>
              <a:t>tobra</a:t>
            </a:r>
            <a:r>
              <a:rPr lang="en-US" altLang="en-US" sz="2400" dirty="0">
                <a:ea typeface="ＭＳ Ｐゴシック" pitchFamily="34" charset="-128"/>
              </a:rPr>
              <a:t>&gt;gent)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b="1" i="1" dirty="0">
                <a:solidFill>
                  <a:srgbClr val="99FF33"/>
                </a:solidFill>
                <a:ea typeface="ＭＳ Ｐゴシック" pitchFamily="34" charset="-128"/>
              </a:rPr>
              <a:t>Mycobacteria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ea typeface="ＭＳ Ｐゴシック" pitchFamily="34" charset="-128"/>
              </a:rPr>
              <a:t>tuberculosis - streptomycin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ea typeface="ＭＳ Ｐゴシック" pitchFamily="34" charset="-128"/>
              </a:rPr>
              <a:t>atypical - streptomycin or </a:t>
            </a:r>
            <a:r>
              <a:rPr lang="en-US" altLang="en-US" sz="2400" dirty="0" err="1">
                <a:ea typeface="ＭＳ Ｐゴシック" pitchFamily="34" charset="-128"/>
              </a:rPr>
              <a:t>amikacin</a:t>
            </a:r>
            <a:endParaRPr lang="en-US" alt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Aminoglycosides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sz="3200" dirty="0">
                <a:ea typeface="ＭＳ Ｐゴシック" pitchFamily="34" charset="-128"/>
              </a:rPr>
              <a:t>Pharmacology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itchFamily="34" charset="-128"/>
              </a:rPr>
              <a:t>Absorption - poorly absorbed from </a:t>
            </a:r>
            <a:r>
              <a:rPr lang="en-US" altLang="en-US" sz="2800" dirty="0" err="1">
                <a:ea typeface="ＭＳ Ｐゴシック" pitchFamily="34" charset="-128"/>
              </a:rPr>
              <a:t>gi</a:t>
            </a:r>
            <a:r>
              <a:rPr lang="en-US" altLang="en-US" sz="2800" dirty="0">
                <a:ea typeface="ＭＳ Ｐゴシック" pitchFamily="34" charset="-128"/>
              </a:rPr>
              <a:t> tract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itchFamily="34" charset="-128"/>
              </a:rPr>
              <a:t>Distribution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ea typeface="ＭＳ Ｐゴシック" pitchFamily="34" charset="-128"/>
              </a:rPr>
              <a:t>primarily in extracellular fluid volume; are widely distributed into body fluids but NOT the CSF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ea typeface="ＭＳ Ｐゴシック" pitchFamily="34" charset="-128"/>
              </a:rPr>
              <a:t>distribute poorly into adipose tissue, use LBW for dosing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itchFamily="34" charset="-128"/>
              </a:rPr>
              <a:t>Elimination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eliminated unchanged by the kidney via glomerular filtration; 85-95% of dose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elimination half-life dependent on renal </a:t>
            </a:r>
            <a:r>
              <a:rPr lang="en-US" altLang="en-US" sz="2400" dirty="0" err="1">
                <a:ea typeface="ＭＳ Ｐゴシック" pitchFamily="34" charset="-128"/>
              </a:rPr>
              <a:t>fxn</a:t>
            </a:r>
            <a:endParaRPr lang="en-US" altLang="en-US" sz="2400" dirty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  <a:buSzPct val="75000"/>
              <a:buFont typeface="Wingdings" pitchFamily="2" charset="2"/>
              <a:buChar char="w"/>
            </a:pPr>
            <a:r>
              <a:rPr lang="en-US" altLang="en-US" sz="2000" dirty="0">
                <a:ea typeface="ＭＳ Ｐゴシック" pitchFamily="34" charset="-128"/>
              </a:rPr>
              <a:t>normal renal function - 2.5 to 4 hours</a:t>
            </a:r>
          </a:p>
          <a:p>
            <a:pPr lvl="2">
              <a:lnSpc>
                <a:spcPct val="90000"/>
              </a:lnSpc>
              <a:buSzPct val="75000"/>
              <a:buFont typeface="Wingdings" pitchFamily="2" charset="2"/>
              <a:buChar char="w"/>
            </a:pPr>
            <a:r>
              <a:rPr lang="en-US" altLang="en-US" sz="2000" dirty="0">
                <a:ea typeface="ＭＳ Ｐゴシック" pitchFamily="34" charset="-128"/>
              </a:rPr>
              <a:t>impaired renal function - prolonged</a:t>
            </a:r>
          </a:p>
          <a:p>
            <a:pPr>
              <a:lnSpc>
                <a:spcPct val="85000"/>
              </a:lnSpc>
            </a:pPr>
            <a:endParaRPr lang="en-US" altLang="en-US" sz="2800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Aminoglycosides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sz="3600" dirty="0">
                <a:ea typeface="ＭＳ Ｐゴシック" pitchFamily="34" charset="-128"/>
              </a:rPr>
              <a:t>Adverse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dirty="0">
                <a:ea typeface="ＭＳ Ｐゴシック" pitchFamily="34" charset="-128"/>
              </a:rPr>
              <a:t>Nephrotoxicity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>
                <a:ea typeface="ＭＳ Ｐゴシック" pitchFamily="34" charset="-128"/>
              </a:rPr>
              <a:t>nonoliguric</a:t>
            </a:r>
            <a:r>
              <a:rPr lang="en-US" altLang="en-US" sz="2400" dirty="0">
                <a:ea typeface="ＭＳ Ｐゴシック" pitchFamily="34" charset="-128"/>
              </a:rPr>
              <a:t> azotemia due to proximal tubule damage; increase in BUN and serum Cr; reversible if caught early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risk factors: prolonged high troughs, long duration of therapy (&gt; 2 weeks), underlying renal dysfunction, elderly, other </a:t>
            </a:r>
            <a:r>
              <a:rPr lang="en-US" altLang="en-US" sz="2400" dirty="0" err="1">
                <a:ea typeface="ＭＳ Ｐゴシック" pitchFamily="34" charset="-128"/>
              </a:rPr>
              <a:t>nephrotoxins</a:t>
            </a:r>
            <a:endParaRPr lang="en-US" altLang="en-US" sz="2400" dirty="0">
              <a:ea typeface="ＭＳ Ｐゴシック" pitchFamily="34" charset="-128"/>
            </a:endParaRPr>
          </a:p>
          <a:p>
            <a:pPr>
              <a:lnSpc>
                <a:spcPct val="85000"/>
              </a:lnSpc>
              <a:buNone/>
            </a:pPr>
            <a:r>
              <a:rPr lang="en-US" altLang="en-US" dirty="0">
                <a:ea typeface="ＭＳ Ｐゴシック" pitchFamily="34" charset="-128"/>
              </a:rPr>
              <a:t>Ototoxicity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ea typeface="ＭＳ Ｐゴシック" pitchFamily="34" charset="-128"/>
              </a:rPr>
              <a:t>8th cranial nerve damage - vestibular and auditory toxicity; irreversible and </a:t>
            </a:r>
            <a:r>
              <a:rPr lang="en-US" altLang="en-US" sz="2400" dirty="0" err="1">
                <a:ea typeface="ＭＳ Ｐゴシック" pitchFamily="34" charset="-128"/>
              </a:rPr>
              <a:t>saturable</a:t>
            </a:r>
            <a:endParaRPr lang="en-US" altLang="en-US" sz="2400" dirty="0">
              <a:ea typeface="ＭＳ Ｐゴシック" pitchFamily="34" charset="-128"/>
            </a:endParaRP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ea typeface="ＭＳ Ｐゴシック" pitchFamily="34" charset="-128"/>
              </a:rPr>
              <a:t>vestibular: dizziness, vertigo, ataxia 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ea typeface="ＭＳ Ｐゴシック" pitchFamily="34" charset="-128"/>
              </a:rPr>
              <a:t>auditory: tinnitus, decreased hearing 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ea typeface="ＭＳ Ｐゴシック" pitchFamily="34" charset="-128"/>
              </a:rPr>
              <a:t>risk factors: same as for nephrotoxicity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590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 err="1"/>
              <a:t>Tetracyclines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/>
              <a:t>Tetracycline, Doxycycline (</a:t>
            </a:r>
            <a:r>
              <a:rPr lang="en-US" altLang="en-US" b="1" dirty="0" err="1"/>
              <a:t>Vivbamycin</a:t>
            </a:r>
            <a:r>
              <a:rPr lang="en-US" altLang="en-US" b="1" dirty="0"/>
              <a:t>), Minocycline (</a:t>
            </a:r>
            <a:r>
              <a:rPr lang="en-US" altLang="en-US" b="1" dirty="0" err="1"/>
              <a:t>Minocin</a:t>
            </a:r>
            <a:r>
              <a:rPr lang="en-US" altLang="en-US" b="1" dirty="0"/>
              <a:t>)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- Broad spectrum - Gram (+) &amp; gram (-) bacteria</a:t>
            </a:r>
          </a:p>
          <a:p>
            <a:pPr>
              <a:buFontTx/>
              <a:buNone/>
            </a:pPr>
            <a:r>
              <a:rPr lang="en-US" altLang="en-US" dirty="0"/>
              <a:t>  - Bacteriostatic</a:t>
            </a:r>
          </a:p>
          <a:p>
            <a:pPr>
              <a:buFontTx/>
              <a:buNone/>
            </a:pPr>
            <a:r>
              <a:rPr lang="en-US" altLang="en-US" dirty="0"/>
              <a:t>  - Wide safety margin, but many side effects</a:t>
            </a:r>
          </a:p>
          <a:p>
            <a:pPr>
              <a:buFontTx/>
              <a:buNone/>
            </a:pPr>
            <a:r>
              <a:rPr lang="en-US" altLang="en-US" dirty="0"/>
              <a:t>  - Primarily used for skin/skin structure infections</a:t>
            </a:r>
          </a:p>
          <a:p>
            <a:pPr>
              <a:buFontTx/>
              <a:buNone/>
            </a:pPr>
            <a:r>
              <a:rPr lang="en-US" altLang="en-US" dirty="0"/>
              <a:t>  - Also used to treat </a:t>
            </a:r>
            <a:r>
              <a:rPr lang="en-US" altLang="en-US" i="1" dirty="0"/>
              <a:t>Helicobacter pylori (H. pylori)</a:t>
            </a:r>
            <a:r>
              <a:rPr lang="en-US" altLang="en-US" dirty="0"/>
              <a:t> - bacterium in stomach that can cause peptic ulcers</a:t>
            </a:r>
          </a:p>
          <a:p>
            <a:pPr>
              <a:buFontTx/>
              <a:buNone/>
            </a:pPr>
            <a:r>
              <a:rPr lang="en-US" altLang="en-US" dirty="0"/>
              <a:t>    - Tetracycline mostly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947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 err="1"/>
              <a:t>Tetracyclines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 dirty="0"/>
              <a:t>Considerations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 - SE = Photosensitivity - sunburn </a:t>
            </a:r>
            <a:r>
              <a:rPr lang="en-US" altLang="en-US" dirty="0" err="1"/>
              <a:t>rxn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 - Should not be given to children &lt; 8 </a:t>
            </a:r>
            <a:r>
              <a:rPr lang="en-US" altLang="en-US" dirty="0" err="1"/>
              <a:t>yrs</a:t>
            </a:r>
            <a:r>
              <a:rPr lang="en-US" altLang="en-US" dirty="0"/>
              <a:t> or to women in last trimester of pregnancy - Irreversibly discolors permanent teeth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 - Tetracycline during 1st trimester of pregnancy can cause birth defects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 - Take on an empty stomach - antacids &amp; dairy products prevent absorption of the drug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b="1" dirty="0" err="1"/>
              <a:t>Vancomycin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Glycopeptide</a:t>
            </a:r>
            <a:r>
              <a:rPr lang="en-US" altLang="en-US" dirty="0"/>
              <a:t> bactericidal antibiotic - IV</a:t>
            </a:r>
          </a:p>
          <a:p>
            <a:pPr>
              <a:buFontTx/>
              <a:buNone/>
            </a:pPr>
            <a:r>
              <a:rPr lang="en-US" altLang="en-US" dirty="0"/>
              <a:t>   - Use: Drug resistant </a:t>
            </a:r>
            <a:r>
              <a:rPr lang="en-US" altLang="en-US" i="1" dirty="0"/>
              <a:t>Staph A.</a:t>
            </a:r>
            <a:r>
              <a:rPr lang="en-US" altLang="en-US" dirty="0"/>
              <a:t>, cardiac surgery -</a:t>
            </a:r>
          </a:p>
          <a:p>
            <a:pPr>
              <a:buFontTx/>
              <a:buNone/>
            </a:pPr>
            <a:r>
              <a:rPr lang="en-US" altLang="en-US" dirty="0"/>
              <a:t>              prophylaxis for clients w/ PCN allergies</a:t>
            </a:r>
          </a:p>
          <a:p>
            <a:pPr>
              <a:buFontTx/>
              <a:buNone/>
            </a:pPr>
            <a:r>
              <a:rPr lang="en-US" altLang="en-US" dirty="0"/>
              <a:t>   - SE = Ototoxicity - damage to auditory branch of 8th cranial nerve     permanent hearing loss or loss of balance &amp; Nephrotoxicity</a:t>
            </a:r>
          </a:p>
          <a:p>
            <a:pPr>
              <a:buFontTx/>
              <a:buNone/>
            </a:pPr>
            <a:r>
              <a:rPr lang="en-US" altLang="en-US" dirty="0"/>
              <a:t>   - Serum </a:t>
            </a:r>
            <a:r>
              <a:rPr lang="en-US" altLang="en-US" dirty="0" err="1"/>
              <a:t>Vanco</a:t>
            </a:r>
            <a:r>
              <a:rPr lang="en-US" altLang="en-US" dirty="0"/>
              <a:t> levels drawn to minimize toxic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>
                <a:ea typeface="ＭＳ Ｐゴシック" pitchFamily="34" charset="-128"/>
              </a:rPr>
              <a:t>Vancomycin</a:t>
            </a:r>
            <a:r>
              <a:rPr lang="en-US" altLang="en-US" dirty="0">
                <a:ea typeface="ＭＳ Ｐゴシック" pitchFamily="34" charset="-128"/>
              </a:rPr>
              <a:t/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Clinical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5000"/>
              </a:lnSpc>
            </a:pPr>
            <a:r>
              <a:rPr lang="en-US" altLang="en-US" dirty="0">
                <a:ea typeface="ＭＳ Ｐゴシック" pitchFamily="34" charset="-128"/>
              </a:rPr>
              <a:t>Infections due to </a:t>
            </a:r>
            <a:r>
              <a:rPr lang="en-US" altLang="en-US" dirty="0">
                <a:solidFill>
                  <a:srgbClr val="00FFFF"/>
                </a:solidFill>
                <a:ea typeface="ＭＳ Ｐゴシック" pitchFamily="34" charset="-128"/>
              </a:rPr>
              <a:t>methicillin-resistant staph</a:t>
            </a:r>
            <a:r>
              <a:rPr lang="en-US" altLang="en-US" dirty="0">
                <a:ea typeface="ＭＳ Ｐゴシック" pitchFamily="34" charset="-128"/>
              </a:rPr>
              <a:t>  including bacteremia, empyema, endocarditis, peritonitis, pneumonia, skin and soft tissue infections, osteomyelitis</a:t>
            </a:r>
          </a:p>
          <a:p>
            <a:pPr>
              <a:lnSpc>
                <a:spcPct val="85000"/>
              </a:lnSpc>
            </a:pPr>
            <a:r>
              <a:rPr lang="en-US" altLang="en-US" dirty="0">
                <a:ea typeface="ＭＳ Ｐゴシック" pitchFamily="34" charset="-128"/>
              </a:rPr>
              <a:t>Serious gram-positive infections in </a:t>
            </a:r>
            <a:r>
              <a:rPr lang="en-US" altLang="en-US" dirty="0">
                <a:solidFill>
                  <a:srgbClr val="00FFFF"/>
                </a:solidFill>
                <a:ea typeface="ＭＳ Ｐゴシック" pitchFamily="34" charset="-128"/>
                <a:sym typeface="Symbol" pitchFamily="18" charset="2"/>
              </a:rPr>
              <a:t></a:t>
            </a:r>
            <a:r>
              <a:rPr lang="en-US" altLang="en-US" dirty="0">
                <a:solidFill>
                  <a:srgbClr val="00FFFF"/>
                </a:solidFill>
                <a:ea typeface="ＭＳ Ｐゴシック" pitchFamily="34" charset="-128"/>
              </a:rPr>
              <a:t>-lactam allergic patients</a:t>
            </a:r>
          </a:p>
          <a:p>
            <a:pPr>
              <a:lnSpc>
                <a:spcPct val="85000"/>
              </a:lnSpc>
            </a:pPr>
            <a:r>
              <a:rPr lang="en-US" altLang="en-US" dirty="0">
                <a:ea typeface="ＭＳ Ｐゴシック" pitchFamily="34" charset="-128"/>
              </a:rPr>
              <a:t>Infections caused by multidrug resistant bacteria</a:t>
            </a:r>
          </a:p>
          <a:p>
            <a:pPr>
              <a:lnSpc>
                <a:spcPct val="85000"/>
              </a:lnSpc>
            </a:pPr>
            <a:r>
              <a:rPr lang="en-US" altLang="en-US" dirty="0">
                <a:ea typeface="ＭＳ Ｐゴシック" pitchFamily="34" charset="-128"/>
              </a:rPr>
              <a:t>Endocarditis or surgical prophylaxis in select cases</a:t>
            </a:r>
          </a:p>
          <a:p>
            <a:pPr>
              <a:lnSpc>
                <a:spcPct val="85000"/>
              </a:lnSpc>
            </a:pPr>
            <a:r>
              <a:rPr lang="en-US" altLang="en-US" dirty="0">
                <a:ea typeface="ＭＳ Ｐゴシック" pitchFamily="34" charset="-128"/>
              </a:rPr>
              <a:t>Oral </a:t>
            </a:r>
            <a:r>
              <a:rPr lang="en-US" altLang="en-US" dirty="0" err="1">
                <a:ea typeface="ＭＳ Ｐゴシック" pitchFamily="34" charset="-128"/>
              </a:rPr>
              <a:t>vancomycin</a:t>
            </a:r>
            <a:r>
              <a:rPr lang="en-US" altLang="en-US" dirty="0">
                <a:ea typeface="ＭＳ Ｐゴシック" pitchFamily="34" charset="-128"/>
              </a:rPr>
              <a:t> for </a:t>
            </a:r>
            <a:r>
              <a:rPr lang="en-US" altLang="en-US" dirty="0">
                <a:solidFill>
                  <a:srgbClr val="00FFFF"/>
                </a:solidFill>
                <a:ea typeface="ＭＳ Ｐゴシック" pitchFamily="34" charset="-128"/>
              </a:rPr>
              <a:t>refractory </a:t>
            </a:r>
            <a:r>
              <a:rPr lang="en-US" altLang="en-US" i="1" dirty="0">
                <a:solidFill>
                  <a:srgbClr val="00FFFF"/>
                </a:solidFill>
                <a:ea typeface="ＭＳ Ｐゴシック" pitchFamily="34" charset="-128"/>
              </a:rPr>
              <a:t>C. </a:t>
            </a:r>
            <a:r>
              <a:rPr lang="en-US" altLang="en-US" i="1" dirty="0" err="1">
                <a:solidFill>
                  <a:srgbClr val="00FFFF"/>
                </a:solidFill>
                <a:ea typeface="ＭＳ Ｐゴシック" pitchFamily="34" charset="-128"/>
              </a:rPr>
              <a:t>difficile</a:t>
            </a:r>
            <a:r>
              <a:rPr lang="en-US" altLang="en-US" dirty="0">
                <a:solidFill>
                  <a:srgbClr val="00FFFF"/>
                </a:solidFill>
                <a:ea typeface="ＭＳ Ｐゴシック" pitchFamily="34" charset="-128"/>
              </a:rPr>
              <a:t> colitis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Antibacterials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 err="1"/>
              <a:t>Lincosamides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Clindamycin (</a:t>
            </a:r>
            <a:r>
              <a:rPr lang="en-US" altLang="en-US" b="1" dirty="0" err="1"/>
              <a:t>Cleosin</a:t>
            </a:r>
            <a:r>
              <a:rPr lang="en-US" altLang="en-US" b="1" dirty="0"/>
              <a:t>), </a:t>
            </a:r>
            <a:r>
              <a:rPr lang="en-US" altLang="en-US" b="1" dirty="0" err="1"/>
              <a:t>Lincomycin</a:t>
            </a:r>
            <a:r>
              <a:rPr lang="en-US" altLang="en-US" b="1" dirty="0"/>
              <a:t> (</a:t>
            </a:r>
            <a:r>
              <a:rPr lang="en-US" altLang="en-US" b="1" dirty="0" err="1"/>
              <a:t>Lincorex</a:t>
            </a:r>
            <a:r>
              <a:rPr lang="en-US" altLang="en-US" b="1" dirty="0"/>
              <a:t>) - PO, IM, IV</a:t>
            </a:r>
          </a:p>
          <a:p>
            <a:pPr>
              <a:buFontTx/>
              <a:buNone/>
            </a:pPr>
            <a:r>
              <a:rPr lang="en-US" altLang="en-US" dirty="0"/>
              <a:t>   - Inhibit bacterial protein synthesis</a:t>
            </a:r>
          </a:p>
          <a:p>
            <a:pPr>
              <a:buFontTx/>
              <a:buNone/>
            </a:pPr>
            <a:r>
              <a:rPr lang="en-US" altLang="en-US" dirty="0"/>
              <a:t>   - ‘Static’ &amp; ‘</a:t>
            </a:r>
            <a:r>
              <a:rPr lang="en-US" altLang="en-US" dirty="0" err="1"/>
              <a:t>cidal</a:t>
            </a:r>
            <a:r>
              <a:rPr lang="en-US" altLang="en-US" dirty="0"/>
              <a:t>’ actions depending on drug dosage</a:t>
            </a:r>
          </a:p>
          <a:p>
            <a:pPr>
              <a:buFontTx/>
              <a:buNone/>
            </a:pPr>
            <a:r>
              <a:rPr lang="en-US" altLang="en-US" dirty="0"/>
              <a:t>   - effective against most gram (+), no gram (-)</a:t>
            </a:r>
          </a:p>
          <a:p>
            <a:pPr>
              <a:buFontTx/>
              <a:buNone/>
            </a:pPr>
            <a:r>
              <a:rPr lang="en-US" altLang="en-US" dirty="0"/>
              <a:t>   - Clindamycin more effective than </a:t>
            </a:r>
            <a:r>
              <a:rPr lang="en-US" altLang="en-US" dirty="0" err="1"/>
              <a:t>lincomycin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Antibiotics and pregnancy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241572"/>
              </p:ext>
            </p:extLst>
          </p:nvPr>
        </p:nvGraphicFramePr>
        <p:xfrm>
          <a:off x="457200" y="990601"/>
          <a:ext cx="8229600" cy="4018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6553200"/>
              </a:tblGrid>
              <a:tr h="533399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FDA Category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Antibiotics in Category</a:t>
                      </a:r>
                    </a:p>
                  </a:txBody>
                  <a:tcPr marT="45724" marB="45724" horzOverflow="overflow"/>
                </a:tc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A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35" charset="0"/>
                        <a:ea typeface="ＭＳ Ｐゴシック" pitchFamily="35" charset="-128"/>
                      </a:endParaRPr>
                    </a:p>
                  </a:txBody>
                  <a:tcPr marT="45724" marB="45724" horzOverflow="overflow"/>
                </a:tc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B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Penicillins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Cephalosporins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Carbapenems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 (except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Imipenem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),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Daptomycin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Vancomycin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 (oral), Clindamycin, Erythromycin, Azithromycin, Metronidazole (avoid first trimester),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Nitrofurantoin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, Acyclovir,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Amphoterocin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 B,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Ethambutol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35" charset="0"/>
                        <a:ea typeface="ＭＳ Ｐゴシック" pitchFamily="35" charset="-128"/>
                      </a:endParaRPr>
                    </a:p>
                  </a:txBody>
                  <a:tcPr marT="45724" marB="45724" horzOverflow="overflow"/>
                </a:tc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C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Quinolones, Chloramphenicol, Clarithromycin, Imipenem, Linezolid, Trimethoprim/Sulfa (D if used near term), Vancomycin (IV), Rifampin, INH, PZA, PAS, Fluconazole, Caspofungin  </a:t>
                      </a:r>
                    </a:p>
                  </a:txBody>
                  <a:tcPr marT="45724" marB="45724" horzOverflow="overflow"/>
                </a:tc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D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Tetracyclines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 (Doxy,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Tige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, Mino),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Voriconazole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, Aminoglycosides (some put gentamicin as a category C)</a:t>
                      </a:r>
                    </a:p>
                  </a:txBody>
                  <a:tcPr marT="45724" marB="45724" horzOverflow="overflow"/>
                </a:tc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X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 New Roman" pitchFamily="35" charset="0"/>
                          <a:ea typeface="ＭＳ Ｐゴシック" pitchFamily="3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35" charset="0"/>
                          <a:ea typeface="ＭＳ Ｐゴシック" pitchFamily="35" charset="-128"/>
                        </a:rPr>
                        <a:t>Ribavarin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35" charset="0"/>
                        <a:ea typeface="ＭＳ Ｐゴシック" pitchFamily="35" charset="-128"/>
                      </a:endParaRPr>
                    </a:p>
                  </a:txBody>
                  <a:tcPr marT="45724" marB="4572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2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Doses and dosage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 defTabSz="80010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sz="2800" b="1" dirty="0">
                <a:solidFill>
                  <a:srgbClr val="FD4162"/>
                </a:solidFill>
                <a:cs typeface="Arial" pitchFamily="34" charset="0"/>
              </a:rPr>
              <a:t>Dose</a:t>
            </a:r>
            <a:r>
              <a:rPr lang="en-US" sz="2800" dirty="0">
                <a:solidFill>
                  <a:srgbClr val="FD4162"/>
                </a:solidFill>
                <a:cs typeface="Arial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 The quantity of drug administered </a:t>
            </a:r>
            <a:r>
              <a:rPr lang="en-US" sz="2800" dirty="0">
                <a:solidFill>
                  <a:srgbClr val="FF00FF"/>
                </a:solidFill>
                <a:cs typeface="Arial" pitchFamily="34" charset="0"/>
              </a:rPr>
              <a:t>at one time</a:t>
            </a:r>
          </a:p>
          <a:p>
            <a:pPr marL="1027113" lvl="1" indent="-387350" defTabSz="800100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500mg of Paracetamol</a:t>
            </a:r>
            <a:r>
              <a:rPr lang="en-US" sz="3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marL="1027113" lvl="1" indent="-387350" defTabSz="800100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</a:pPr>
            <a:endParaRPr lang="en-US" sz="2400" b="1" dirty="0">
              <a:solidFill>
                <a:srgbClr val="FD4162"/>
              </a:solidFill>
              <a:cs typeface="Arial" pitchFamily="34" charset="0"/>
            </a:endParaRPr>
          </a:p>
          <a:p>
            <a:pPr marL="398463" indent="-398463" algn="just" defTabSz="800100">
              <a:lnSpc>
                <a:spcPct val="120000"/>
              </a:lnSpc>
              <a:spcBef>
                <a:spcPct val="30000"/>
              </a:spcBef>
              <a:buClr>
                <a:srgbClr val="0000FF"/>
              </a:buClr>
              <a:buFontTx/>
              <a:buChar char="•"/>
            </a:pPr>
            <a:r>
              <a:rPr lang="en-US" sz="2800" b="1" dirty="0">
                <a:solidFill>
                  <a:srgbClr val="FD4162"/>
                </a:solidFill>
                <a:cs typeface="Arial" pitchFamily="34" charset="0"/>
              </a:rPr>
              <a:t>Dosage</a:t>
            </a:r>
            <a:r>
              <a:rPr lang="en-US" sz="2800" dirty="0">
                <a:solidFill>
                  <a:srgbClr val="FD4162"/>
                </a:solidFill>
                <a:cs typeface="Arial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T</a:t>
            </a:r>
            <a:r>
              <a:rPr lang="en-US" altLang="en-US" sz="2800" dirty="0">
                <a:solidFill>
                  <a:srgbClr val="000000"/>
                </a:solidFill>
                <a:cs typeface="Arial" pitchFamily="34" charset="0"/>
              </a:rPr>
              <a:t>he amount of the drug that should be </a:t>
            </a:r>
            <a:r>
              <a:rPr lang="en-US" altLang="en-US" sz="2800" dirty="0">
                <a:solidFill>
                  <a:srgbClr val="FF00FF"/>
                </a:solidFill>
                <a:cs typeface="Arial" pitchFamily="34" charset="0"/>
              </a:rPr>
              <a:t>given </a:t>
            </a:r>
            <a:r>
              <a:rPr lang="en-US" sz="2800" dirty="0">
                <a:solidFill>
                  <a:srgbClr val="FF00FF"/>
                </a:solidFill>
                <a:cs typeface="Arial" pitchFamily="34" charset="0"/>
              </a:rPr>
              <a:t>over time</a:t>
            </a:r>
          </a:p>
          <a:p>
            <a:pPr marL="1027113" lvl="1" indent="-387350" defTabSz="800100">
              <a:lnSpc>
                <a:spcPct val="12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500 mg Paracetamol TID for 3 days</a:t>
            </a:r>
          </a:p>
        </p:txBody>
      </p:sp>
    </p:spTree>
    <p:extLst>
      <p:ext uri="{BB962C8B-B14F-4D97-AF65-F5344CB8AC3E}">
        <p14:creationId xmlns:p14="http://schemas.microsoft.com/office/powerpoint/2010/main" val="42023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76425"/>
            <a:ext cx="7772400" cy="134937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smtClean="0"/>
              <a:t>Antitubercular Agents</a:t>
            </a:r>
          </a:p>
        </p:txBody>
      </p:sp>
    </p:spTree>
    <p:extLst>
      <p:ext uri="{BB962C8B-B14F-4D97-AF65-F5344CB8AC3E}">
        <p14:creationId xmlns:p14="http://schemas.microsoft.com/office/powerpoint/2010/main" val="27988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Antitubercular</a:t>
            </a:r>
            <a:r>
              <a:rPr lang="en-US" dirty="0" smtClean="0"/>
              <a:t> Agents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Tuberculosis, “TB” Caused by Mycobacterium is tuberculosis.</a:t>
            </a:r>
          </a:p>
          <a:p>
            <a:pPr>
              <a:buNone/>
              <a:defRPr/>
            </a:pPr>
            <a:r>
              <a:rPr lang="en-US" dirty="0" err="1" smtClean="0"/>
              <a:t>Antitubercular</a:t>
            </a:r>
            <a:r>
              <a:rPr lang="en-US" dirty="0" smtClean="0"/>
              <a:t> agents treat all forms of mycobacterium infections.</a:t>
            </a:r>
          </a:p>
          <a:p>
            <a:pPr>
              <a:buNone/>
              <a:defRPr/>
            </a:pPr>
            <a:r>
              <a:rPr lang="en-US" dirty="0" smtClean="0"/>
              <a:t>Common TB Infection </a:t>
            </a:r>
            <a:r>
              <a:rPr lang="en-US" dirty="0"/>
              <a:t>Sites</a:t>
            </a:r>
          </a:p>
          <a:p>
            <a:pPr lvl="1">
              <a:defRPr/>
            </a:pPr>
            <a:r>
              <a:rPr lang="en-US" dirty="0"/>
              <a:t>lung (primary site)</a:t>
            </a:r>
          </a:p>
          <a:p>
            <a:pPr lvl="1">
              <a:defRPr/>
            </a:pPr>
            <a:r>
              <a:rPr lang="en-US" dirty="0"/>
              <a:t>brain</a:t>
            </a:r>
          </a:p>
          <a:p>
            <a:pPr lvl="1">
              <a:defRPr/>
            </a:pPr>
            <a:r>
              <a:rPr lang="en-US" dirty="0"/>
              <a:t>bone</a:t>
            </a:r>
          </a:p>
          <a:p>
            <a:pPr lvl="1">
              <a:defRPr/>
            </a:pPr>
            <a:r>
              <a:rPr lang="en-US" dirty="0"/>
              <a:t>liver</a:t>
            </a:r>
          </a:p>
          <a:p>
            <a:pPr lvl="1">
              <a:defRPr/>
            </a:pPr>
            <a:r>
              <a:rPr lang="en-US" dirty="0" smtClean="0"/>
              <a:t>Kidney</a:t>
            </a:r>
          </a:p>
          <a:p>
            <a:pPr lvl="1">
              <a:defRPr/>
            </a:pPr>
            <a:r>
              <a:rPr lang="en-US" dirty="0" smtClean="0"/>
              <a:t>Spine</a:t>
            </a: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81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Mycobacterium Infections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Common Infection Sites</a:t>
            </a:r>
          </a:p>
          <a:p>
            <a:pPr eaLnBrk="1" hangingPunct="1">
              <a:defRPr/>
            </a:pPr>
            <a:r>
              <a:rPr lang="en-US" sz="2800" dirty="0" smtClean="0"/>
              <a:t>lung (primary site)</a:t>
            </a:r>
          </a:p>
          <a:p>
            <a:pPr eaLnBrk="1" hangingPunct="1">
              <a:defRPr/>
            </a:pPr>
            <a:r>
              <a:rPr lang="en-US" sz="2800" dirty="0" smtClean="0"/>
              <a:t>brain</a:t>
            </a:r>
          </a:p>
          <a:p>
            <a:pPr eaLnBrk="1" hangingPunct="1">
              <a:defRPr/>
            </a:pPr>
            <a:r>
              <a:rPr lang="en-US" sz="2800" dirty="0" smtClean="0"/>
              <a:t>bone</a:t>
            </a:r>
          </a:p>
          <a:p>
            <a:pPr eaLnBrk="1" hangingPunct="1">
              <a:defRPr/>
            </a:pPr>
            <a:r>
              <a:rPr lang="en-US" sz="2800" dirty="0" smtClean="0"/>
              <a:t>liver</a:t>
            </a:r>
          </a:p>
          <a:p>
            <a:pPr eaLnBrk="1" hangingPunct="1">
              <a:defRPr/>
            </a:pPr>
            <a:r>
              <a:rPr lang="en-US" sz="2800" dirty="0" smtClean="0"/>
              <a:t>kidney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12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Mycobacterium Infections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Aerobic bacillus</a:t>
            </a:r>
          </a:p>
          <a:p>
            <a:pPr eaLnBrk="1" hangingPunct="1">
              <a:defRPr/>
            </a:pPr>
            <a:r>
              <a:rPr lang="en-US" smtClean="0"/>
              <a:t>Passed from infected:</a:t>
            </a:r>
          </a:p>
          <a:p>
            <a:pPr lvl="1" eaLnBrk="1" hangingPunct="1">
              <a:defRPr/>
            </a:pPr>
            <a:r>
              <a:rPr lang="en-US" smtClean="0"/>
              <a:t>Humans</a:t>
            </a:r>
          </a:p>
          <a:p>
            <a:pPr lvl="1" eaLnBrk="1" hangingPunct="1">
              <a:defRPr/>
            </a:pPr>
            <a:r>
              <a:rPr lang="en-US" smtClean="0"/>
              <a:t>Cows (bovine)</a:t>
            </a:r>
          </a:p>
          <a:p>
            <a:pPr lvl="1" eaLnBrk="1" hangingPunct="1">
              <a:defRPr/>
            </a:pPr>
            <a:r>
              <a:rPr lang="en-US" smtClean="0"/>
              <a:t>Birds (avian)</a:t>
            </a:r>
          </a:p>
        </p:txBody>
      </p:sp>
    </p:spTree>
    <p:extLst>
      <p:ext uri="{BB962C8B-B14F-4D97-AF65-F5344CB8AC3E}">
        <p14:creationId xmlns:p14="http://schemas.microsoft.com/office/powerpoint/2010/main" val="18869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Mycobacterium Infections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600200"/>
            <a:ext cx="8207375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Tubercle bacilli are conveyed by droplets.</a:t>
            </a:r>
          </a:p>
          <a:p>
            <a:pPr eaLnBrk="1" hangingPunct="1">
              <a:defRPr/>
            </a:pPr>
            <a:r>
              <a:rPr lang="en-US" sz="2800" smtClean="0"/>
              <a:t>Droplets are expelled by coughing or sneezing, </a:t>
            </a:r>
            <a:br>
              <a:rPr lang="en-US" sz="2800" smtClean="0"/>
            </a:br>
            <a:r>
              <a:rPr lang="en-US" sz="2800" smtClean="0"/>
              <a:t>then gain entry into the body </a:t>
            </a:r>
            <a:br>
              <a:rPr lang="en-US" sz="2800" smtClean="0"/>
            </a:br>
            <a:r>
              <a:rPr lang="en-US" sz="2800" smtClean="0"/>
              <a:t>by inhalation.</a:t>
            </a:r>
          </a:p>
          <a:p>
            <a:pPr eaLnBrk="1" hangingPunct="1">
              <a:defRPr/>
            </a:pPr>
            <a:r>
              <a:rPr lang="en-US" sz="2800" smtClean="0"/>
              <a:t>Tubercle bacilli then spread to other body organs </a:t>
            </a:r>
            <a:br>
              <a:rPr lang="en-US" sz="2800" smtClean="0"/>
            </a:br>
            <a:r>
              <a:rPr lang="en-US" sz="2800" smtClean="0"/>
              <a:t>via blood and lymphatic systems.</a:t>
            </a:r>
          </a:p>
          <a:p>
            <a:pPr eaLnBrk="1" hangingPunct="1">
              <a:defRPr/>
            </a:pPr>
            <a:r>
              <a:rPr lang="en-US" sz="2800" smtClean="0"/>
              <a:t>Tubercle bacilli may become dormant, or walled </a:t>
            </a:r>
            <a:br>
              <a:rPr lang="en-US" sz="2800" smtClean="0"/>
            </a:br>
            <a:r>
              <a:rPr lang="en-US" sz="2800" smtClean="0"/>
              <a:t>off by calcified or fibrous tissue.</a:t>
            </a:r>
          </a:p>
        </p:txBody>
      </p:sp>
    </p:spTree>
    <p:extLst>
      <p:ext uri="{BB962C8B-B14F-4D97-AF65-F5344CB8AC3E}">
        <p14:creationId xmlns:p14="http://schemas.microsoft.com/office/powerpoint/2010/main" val="12666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36625" y="1711325"/>
            <a:ext cx="26368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 smtClean="0"/>
              <a:t>Isoniazid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 smtClean="0"/>
              <a:t>Rifampin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 smtClean="0"/>
              <a:t>Pyrazinamide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 err="1" smtClean="0"/>
              <a:t>Ethambutol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 err="1" smtClean="0"/>
              <a:t>Rifabutin</a:t>
            </a:r>
            <a:r>
              <a:rPr lang="en-US" altLang="en-US" sz="2400" dirty="0" smtClean="0"/>
              <a:t>*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 err="1" smtClean="0"/>
              <a:t>Rifapentine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400" dirty="0" smtClean="0"/>
          </a:p>
        </p:txBody>
      </p:sp>
      <p:sp>
        <p:nvSpPr>
          <p:cNvPr id="9219" name="Text Box 1033"/>
          <p:cNvSpPr txBox="1">
            <a:spLocks noChangeArrowheads="1"/>
          </p:cNvSpPr>
          <p:nvPr/>
        </p:nvSpPr>
        <p:spPr bwMode="auto">
          <a:xfrm>
            <a:off x="975679" y="1174750"/>
            <a:ext cx="256031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>
                <a:srgbClr val="FFFF00"/>
              </a:buClr>
            </a:pPr>
            <a:r>
              <a:rPr lang="en-US" altLang="en-US" sz="2400" b="1" u="sng" dirty="0">
                <a:solidFill>
                  <a:schemeClr val="tx1"/>
                </a:solidFill>
              </a:rPr>
              <a:t>First-Line Drugs</a:t>
            </a:r>
          </a:p>
        </p:txBody>
      </p:sp>
      <p:sp>
        <p:nvSpPr>
          <p:cNvPr id="9220" name="Text Box 1034"/>
          <p:cNvSpPr txBox="1">
            <a:spLocks noChangeArrowheads="1"/>
          </p:cNvSpPr>
          <p:nvPr/>
        </p:nvSpPr>
        <p:spPr bwMode="auto">
          <a:xfrm>
            <a:off x="4687888" y="1212850"/>
            <a:ext cx="297656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>
                <a:srgbClr val="FFFF00"/>
              </a:buClr>
            </a:pPr>
            <a:r>
              <a:rPr lang="en-US" altLang="en-US" sz="2400" b="1" u="sng" dirty="0">
                <a:solidFill>
                  <a:schemeClr val="tx1"/>
                </a:solidFill>
              </a:rPr>
              <a:t>Second-Line Drugs</a:t>
            </a:r>
          </a:p>
        </p:txBody>
      </p:sp>
      <p:sp>
        <p:nvSpPr>
          <p:cNvPr id="9221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Antituberculosis Drugs</a:t>
            </a:r>
          </a:p>
        </p:txBody>
      </p:sp>
      <p:sp>
        <p:nvSpPr>
          <p:cNvPr id="9222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25" y="1711325"/>
            <a:ext cx="3810000" cy="47117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smtClean="0"/>
              <a:t>Streptomycin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smtClean="0"/>
              <a:t>Cycloserine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smtClean="0"/>
              <a:t>p-Aminosalicylic acid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smtClean="0"/>
              <a:t>Ethionamide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smtClean="0"/>
              <a:t>Amikacin or kanamycin*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smtClean="0"/>
              <a:t>Capreomycin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smtClean="0"/>
              <a:t>Levofloxacin*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smtClean="0"/>
              <a:t>Moxifloxacin*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smtClean="0"/>
              <a:t>Gatifloxacin*</a:t>
            </a:r>
          </a:p>
        </p:txBody>
      </p:sp>
      <p:sp>
        <p:nvSpPr>
          <p:cNvPr id="285703" name="Text Box 1031"/>
          <p:cNvSpPr txBox="1">
            <a:spLocks noChangeArrowheads="1"/>
          </p:cNvSpPr>
          <p:nvPr/>
        </p:nvSpPr>
        <p:spPr bwMode="auto">
          <a:xfrm>
            <a:off x="133350" y="6056313"/>
            <a:ext cx="77739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8275" indent="-168275">
              <a:defRPr sz="2400">
                <a:solidFill>
                  <a:schemeClr val="tx1"/>
                </a:solidFill>
                <a:latin typeface="Times New Roman" pitchFamily="35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35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35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35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35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35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35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35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35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en-US" alt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	</a:t>
            </a:r>
            <a:r>
              <a:rPr lang="en-US" altLang="en-U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Not approved by the U.S. Food and Drug Administration for use in the treatment of TB</a:t>
            </a:r>
            <a:endParaRPr lang="en-US" altLang="en-US" sz="1800" smtClean="0">
              <a:latin typeface="Arial" charset="0"/>
            </a:endParaRPr>
          </a:p>
        </p:txBody>
      </p:sp>
      <p:sp>
        <p:nvSpPr>
          <p:cNvPr id="9224" name="Line 1035"/>
          <p:cNvSpPr>
            <a:spLocks noChangeShapeType="1"/>
          </p:cNvSpPr>
          <p:nvPr/>
        </p:nvSpPr>
        <p:spPr bwMode="auto">
          <a:xfrm>
            <a:off x="171450" y="600075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Drug Abbreviations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1" y="1712912"/>
            <a:ext cx="4648200" cy="43830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dirty="0" err="1" smtClean="0"/>
              <a:t>Ethambutol</a:t>
            </a:r>
            <a:r>
              <a:rPr lang="en-US" altLang="en-US" dirty="0" smtClean="0"/>
              <a:t>	EMB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Isoniazid		INH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Pyrazinamide	PZA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Rifampin		RIF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err="1" smtClean="0"/>
              <a:t>Rifapentine</a:t>
            </a:r>
            <a:r>
              <a:rPr lang="en-US" altLang="en-US" dirty="0" smtClean="0"/>
              <a:t>	RPT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Streptomycin	SM</a:t>
            </a:r>
          </a:p>
        </p:txBody>
      </p:sp>
    </p:spTree>
    <p:extLst>
      <p:ext uri="{BB962C8B-B14F-4D97-AF65-F5344CB8AC3E}">
        <p14:creationId xmlns:p14="http://schemas.microsoft.com/office/powerpoint/2010/main" val="10031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Antitubercular Agents: </a:t>
            </a:r>
            <a:br>
              <a:rPr lang="en-US" smtClean="0"/>
            </a:br>
            <a:r>
              <a:rPr lang="en-US" smtClean="0"/>
              <a:t>Mechanism of Action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Three Groups</a:t>
            </a:r>
          </a:p>
          <a:p>
            <a:pPr eaLnBrk="1" hangingPunct="1">
              <a:defRPr/>
            </a:pPr>
            <a:r>
              <a:rPr lang="en-US" sz="2800" smtClean="0"/>
              <a:t>Protein wall synthesis inhibitors streptomycin, kanamycin, capreomycin, rifampin, rifabutin</a:t>
            </a:r>
          </a:p>
          <a:p>
            <a:pPr eaLnBrk="1" hangingPunct="1">
              <a:defRPr/>
            </a:pPr>
            <a:r>
              <a:rPr lang="en-US" sz="2800" smtClean="0"/>
              <a:t>Cell wall synthesis inhibitors cycloserine, ethionamide, isoniazid</a:t>
            </a:r>
          </a:p>
          <a:p>
            <a:pPr eaLnBrk="1" hangingPunct="1">
              <a:defRPr/>
            </a:pPr>
            <a:r>
              <a:rPr lang="en-US" sz="2800" smtClean="0"/>
              <a:t>Other mechanisms of action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49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Used for the prophylaxis</a:t>
            </a:r>
            <a:br>
              <a:rPr lang="en-US" sz="3600" smtClean="0"/>
            </a:br>
            <a:r>
              <a:rPr lang="en-US" sz="3600" smtClean="0"/>
              <a:t>or treatment of TB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76425"/>
            <a:ext cx="7772400" cy="1349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600" smtClean="0"/>
              <a:t>Antitubercular Agents:</a:t>
            </a:r>
            <a:br>
              <a:rPr lang="en-US" sz="6600" smtClean="0"/>
            </a:br>
            <a:r>
              <a:rPr lang="en-US" sz="6600" smtClean="0"/>
              <a:t>Therapeutic Uses</a:t>
            </a:r>
          </a:p>
        </p:txBody>
      </p:sp>
    </p:spTree>
    <p:extLst>
      <p:ext uri="{BB962C8B-B14F-4D97-AF65-F5344CB8AC3E}">
        <p14:creationId xmlns:p14="http://schemas.microsoft.com/office/powerpoint/2010/main" val="33972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Drug dosage forms</a:t>
            </a:r>
            <a:endParaRPr lang="en-US" dirty="0"/>
          </a:p>
        </p:txBody>
      </p:sp>
      <p:pic>
        <p:nvPicPr>
          <p:cNvPr id="4" name="Picture 70" descr="aeros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36928"/>
            <a:ext cx="8046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7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1DDD3"/>
              </a:clrFrom>
              <a:clrTo>
                <a:srgbClr val="D1DD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8" descr="fairlovel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4ACAA"/>
              </a:clrFrom>
              <a:clrTo>
                <a:srgbClr val="D4AC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5872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6" descr="Paracetamol_Table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2095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4" descr="titel_non_parei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14097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3" descr="injec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657600"/>
            <a:ext cx="1447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067300"/>
            <a:ext cx="1174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9" descr="water_with_lem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95" y="553502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824607" y="2272849"/>
            <a:ext cx="1346200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400" dirty="0">
                <a:solidFill>
                  <a:schemeClr val="tx1"/>
                </a:solidFill>
              </a:rPr>
              <a:t>Aerosol</a:t>
            </a:r>
          </a:p>
        </p:txBody>
      </p:sp>
      <p:sp>
        <p:nvSpPr>
          <p:cNvPr id="13" name="Text Box 54"/>
          <p:cNvSpPr txBox="1">
            <a:spLocks noChangeArrowheads="1"/>
          </p:cNvSpPr>
          <p:nvPr/>
        </p:nvSpPr>
        <p:spPr bwMode="auto">
          <a:xfrm>
            <a:off x="3810000" y="2222309"/>
            <a:ext cx="1317625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1"/>
                </a:solidFill>
              </a:rPr>
              <a:t>Tablets</a:t>
            </a:r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5746845" y="2459011"/>
            <a:ext cx="1416050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1"/>
                </a:solidFill>
              </a:rPr>
              <a:t>Capsule</a:t>
            </a: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6096000" y="3886200"/>
            <a:ext cx="1563688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1"/>
                </a:solidFill>
              </a:rPr>
              <a:t>Injection</a:t>
            </a:r>
          </a:p>
        </p:txBody>
      </p:sp>
      <p:sp>
        <p:nvSpPr>
          <p:cNvPr id="16" name="Text Box 57"/>
          <p:cNvSpPr txBox="1">
            <a:spLocks noChangeArrowheads="1"/>
          </p:cNvSpPr>
          <p:nvPr/>
        </p:nvSpPr>
        <p:spPr bwMode="auto">
          <a:xfrm>
            <a:off x="5725413" y="5330730"/>
            <a:ext cx="1458913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400" dirty="0">
                <a:solidFill>
                  <a:schemeClr val="tx1"/>
                </a:solidFill>
              </a:rPr>
              <a:t>Infusion</a:t>
            </a: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3364018" y="5009510"/>
            <a:ext cx="1468438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1804254" y="5201076"/>
            <a:ext cx="1216025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1"/>
                </a:solidFill>
              </a:rPr>
              <a:t>Cream</a:t>
            </a:r>
          </a:p>
        </p:txBody>
      </p:sp>
      <p:sp>
        <p:nvSpPr>
          <p:cNvPr id="19" name="Text Box 59"/>
          <p:cNvSpPr txBox="1">
            <a:spLocks noChangeArrowheads="1"/>
          </p:cNvSpPr>
          <p:nvPr/>
        </p:nvSpPr>
        <p:spPr bwMode="auto">
          <a:xfrm>
            <a:off x="1633538" y="4010025"/>
            <a:ext cx="1960562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1"/>
                </a:solidFill>
              </a:rPr>
              <a:t>Suspension</a:t>
            </a:r>
          </a:p>
        </p:txBody>
      </p:sp>
    </p:spTree>
    <p:extLst>
      <p:ext uri="{BB962C8B-B14F-4D97-AF65-F5344CB8AC3E}">
        <p14:creationId xmlns:p14="http://schemas.microsoft.com/office/powerpoint/2010/main" val="27642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Regimens </a:t>
            </a:r>
          </a:p>
        </p:txBody>
      </p:sp>
      <p:sp>
        <p:nvSpPr>
          <p:cNvPr id="1945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09600" y="1397000"/>
            <a:ext cx="8031163" cy="4924425"/>
          </a:xfrm>
        </p:spPr>
        <p:txBody>
          <a:bodyPr/>
          <a:lstStyle/>
          <a:p>
            <a:pPr eaLnBrk="1" hangingPunct="1"/>
            <a:r>
              <a:rPr lang="en-US" altLang="en-US" smtClean="0"/>
              <a:t>Four regimens recommended for treatment of culture-positive TB, with different options for dosing intervals in continuation phase</a:t>
            </a:r>
          </a:p>
          <a:p>
            <a:pPr eaLnBrk="1" hangingPunct="1"/>
            <a:r>
              <a:rPr lang="en-US" altLang="en-US" smtClean="0"/>
              <a:t>Initial phase: standard four drug regimens (INH, RIF, PZA, EMB), for 2 months, (except one regimen that excludes PZA)</a:t>
            </a:r>
          </a:p>
          <a:p>
            <a:pPr eaLnBrk="1" hangingPunct="1"/>
            <a:r>
              <a:rPr lang="en-US" altLang="en-US" smtClean="0"/>
              <a:t>Continuation phase: additional 4 months or (7 months for some patients)</a:t>
            </a:r>
          </a:p>
        </p:txBody>
      </p:sp>
    </p:spTree>
    <p:extLst>
      <p:ext uri="{BB962C8B-B14F-4D97-AF65-F5344CB8AC3E}">
        <p14:creationId xmlns:p14="http://schemas.microsoft.com/office/powerpoint/2010/main" val="28423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Why Extend Continuation-Phase Treatment for 3 Months?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Cavitary disease and positive sputum culture  at 2 months associated with increased relapse in clinical trials</a:t>
            </a:r>
          </a:p>
          <a:p>
            <a:pPr eaLnBrk="1" hangingPunct="1"/>
            <a:r>
              <a:rPr lang="en-US" altLang="en-US" smtClean="0"/>
              <a:t>Extended continuation phase decreased relapses in silicotuberculosis (from 20% to 3%) </a:t>
            </a:r>
          </a:p>
        </p:txBody>
      </p:sp>
    </p:spTree>
    <p:extLst>
      <p:ext uri="{BB962C8B-B14F-4D97-AF65-F5344CB8AC3E}">
        <p14:creationId xmlns:p14="http://schemas.microsoft.com/office/powerpoint/2010/main" val="34197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When to Extend Continuation-Phase Treatment for 3 Months? 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511300"/>
            <a:ext cx="8488363" cy="5213350"/>
          </a:xfrm>
        </p:spPr>
        <p:txBody>
          <a:bodyPr/>
          <a:lstStyle/>
          <a:p>
            <a:pPr eaLnBrk="1" hangingPunct="1"/>
            <a:r>
              <a:rPr lang="en-US" altLang="en-US" smtClean="0"/>
              <a:t>Cavitary pulmonary disease and positive sputum cultures at completion of initial phase</a:t>
            </a:r>
          </a:p>
          <a:p>
            <a:pPr eaLnBrk="1" hangingPunct="1"/>
            <a:r>
              <a:rPr lang="en-US" altLang="en-US" smtClean="0"/>
              <a:t>Initial phase excluded PZA</a:t>
            </a:r>
          </a:p>
          <a:p>
            <a:pPr eaLnBrk="1" hangingPunct="1"/>
            <a:r>
              <a:rPr lang="en-US" altLang="en-US" smtClean="0"/>
              <a:t>Once-weekly INH and rifapentine started in  continuation phase and sputum specimen collected at the end of initial phase is culture positive</a:t>
            </a:r>
          </a:p>
          <a:p>
            <a:pPr eaLnBrk="1" hangingPunct="1"/>
            <a:r>
              <a:rPr lang="en-US" altLang="en-US" smtClean="0"/>
              <a:t>HIV-infected with positive 2-month sputum culture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54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Antitubercular Therapy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905000"/>
            <a:ext cx="7640637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Effectiveness depends upon:</a:t>
            </a:r>
          </a:p>
          <a:p>
            <a:pPr eaLnBrk="1" hangingPunct="1">
              <a:defRPr/>
            </a:pPr>
            <a:r>
              <a:rPr lang="en-US" sz="2800" smtClean="0"/>
              <a:t>Type of infection</a:t>
            </a:r>
          </a:p>
          <a:p>
            <a:pPr eaLnBrk="1" hangingPunct="1">
              <a:defRPr/>
            </a:pPr>
            <a:r>
              <a:rPr lang="en-US" sz="2800" smtClean="0"/>
              <a:t>Adequate dosing</a:t>
            </a:r>
          </a:p>
          <a:p>
            <a:pPr eaLnBrk="1" hangingPunct="1">
              <a:defRPr/>
            </a:pPr>
            <a:r>
              <a:rPr lang="en-US" sz="2800" smtClean="0"/>
              <a:t>Sufficient duration of treatment</a:t>
            </a:r>
          </a:p>
          <a:p>
            <a:pPr eaLnBrk="1" hangingPunct="1">
              <a:defRPr/>
            </a:pPr>
            <a:r>
              <a:rPr lang="en-US" sz="2800" smtClean="0"/>
              <a:t>Drug compliance</a:t>
            </a:r>
          </a:p>
          <a:p>
            <a:pPr eaLnBrk="1" hangingPunct="1">
              <a:defRPr/>
            </a:pPr>
            <a:r>
              <a:rPr lang="en-US" sz="2800" smtClean="0"/>
              <a:t>Selection of an effective drug combination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8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Antitubercular Agents: Side Effects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INH</a:t>
            </a:r>
            <a:br>
              <a:rPr lang="en-US" smtClean="0"/>
            </a:br>
            <a:r>
              <a:rPr lang="en-US" smtClean="0"/>
              <a:t>peripheral neuritis, hepatotoxicity</a:t>
            </a:r>
          </a:p>
          <a:p>
            <a:pPr eaLnBrk="1" hangingPunct="1">
              <a:defRPr/>
            </a:pPr>
            <a:r>
              <a:rPr lang="en-US" smtClean="0"/>
              <a:t>ethambutol</a:t>
            </a:r>
            <a:br>
              <a:rPr lang="en-US" smtClean="0"/>
            </a:br>
            <a:r>
              <a:rPr lang="en-US" smtClean="0"/>
              <a:t>retrobulbar neuritis, blindness</a:t>
            </a:r>
          </a:p>
          <a:p>
            <a:pPr eaLnBrk="1" hangingPunct="1">
              <a:defRPr/>
            </a:pPr>
            <a:r>
              <a:rPr lang="en-US" smtClean="0"/>
              <a:t>rifampin</a:t>
            </a:r>
            <a:br>
              <a:rPr lang="en-US" smtClean="0"/>
            </a:br>
            <a:r>
              <a:rPr lang="en-US" smtClean="0"/>
              <a:t>hepatitis, discoloration of urine, stools</a:t>
            </a:r>
          </a:p>
        </p:txBody>
      </p:sp>
    </p:spTree>
    <p:extLst>
      <p:ext uri="{BB962C8B-B14F-4D97-AF65-F5344CB8AC3E}">
        <p14:creationId xmlns:p14="http://schemas.microsoft.com/office/powerpoint/2010/main" val="26097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Antitubercular Agents: </a:t>
            </a:r>
            <a:br>
              <a:rPr lang="en-US" smtClean="0"/>
            </a:br>
            <a:r>
              <a:rPr lang="en-US" smtClean="0"/>
              <a:t>Nursing Implications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905000"/>
            <a:ext cx="7640637" cy="41957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Obtain a thorough medical history and assessment.</a:t>
            </a:r>
          </a:p>
          <a:p>
            <a:pPr eaLnBrk="1" hangingPunct="1">
              <a:defRPr/>
            </a:pPr>
            <a:r>
              <a:rPr lang="en-US" sz="2800" smtClean="0"/>
              <a:t>Perform liver function studies in patients </a:t>
            </a:r>
            <a:br>
              <a:rPr lang="en-US" sz="2800" smtClean="0"/>
            </a:br>
            <a:r>
              <a:rPr lang="en-US" sz="2800" smtClean="0"/>
              <a:t>who are to receive isoniazid or rifampin </a:t>
            </a:r>
            <a:br>
              <a:rPr lang="en-US" sz="2800" smtClean="0"/>
            </a:br>
            <a:r>
              <a:rPr lang="en-US" sz="2800" smtClean="0"/>
              <a:t>(especially in elderly patients or those who use alcohol daily).</a:t>
            </a:r>
          </a:p>
          <a:p>
            <a:pPr eaLnBrk="1" hangingPunct="1">
              <a:defRPr/>
            </a:pPr>
            <a:r>
              <a:rPr lang="en-US" sz="2800" smtClean="0"/>
              <a:t>Assess for contraindications to the various agents, conditions for cautious use, and potential drug interactions.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65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Antitubercular Agents: </a:t>
            </a:r>
            <a:br>
              <a:rPr lang="en-US" smtClean="0"/>
            </a:br>
            <a:r>
              <a:rPr lang="en-US" smtClean="0"/>
              <a:t>Nursing Implications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Patient education is CRITICAL:</a:t>
            </a:r>
          </a:p>
          <a:p>
            <a:pPr eaLnBrk="1" hangingPunct="1">
              <a:defRPr/>
            </a:pPr>
            <a:r>
              <a:rPr lang="en-US" sz="2800" smtClean="0"/>
              <a:t>Therapy may last for up to 24 months.</a:t>
            </a:r>
          </a:p>
          <a:p>
            <a:pPr eaLnBrk="1" hangingPunct="1">
              <a:defRPr/>
            </a:pPr>
            <a:r>
              <a:rPr lang="en-US" sz="2800" smtClean="0"/>
              <a:t>Take medications exactly as ordered, </a:t>
            </a:r>
            <a:br>
              <a:rPr lang="en-US" sz="2800" smtClean="0"/>
            </a:br>
            <a:r>
              <a:rPr lang="en-US" sz="2800" smtClean="0"/>
              <a:t>at the same time every day.</a:t>
            </a:r>
          </a:p>
          <a:p>
            <a:pPr eaLnBrk="1" hangingPunct="1">
              <a:defRPr/>
            </a:pPr>
            <a:r>
              <a:rPr lang="en-US" sz="2800" smtClean="0"/>
              <a:t>Emphasize the importance of strict compliance </a:t>
            </a:r>
            <a:br>
              <a:rPr lang="en-US" sz="2800" smtClean="0"/>
            </a:br>
            <a:r>
              <a:rPr lang="en-US" sz="2800" smtClean="0"/>
              <a:t>to regimen for improvement of condition or cure.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92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Antitubercular Agents: </a:t>
            </a:r>
            <a:br>
              <a:rPr lang="en-US" smtClean="0"/>
            </a:br>
            <a:r>
              <a:rPr lang="en-US" smtClean="0"/>
              <a:t>Nursing Implications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Patient education is CRITICAL:</a:t>
            </a:r>
          </a:p>
          <a:p>
            <a:pPr eaLnBrk="1" hangingPunct="1">
              <a:defRPr/>
            </a:pPr>
            <a:r>
              <a:rPr lang="en-US" sz="2800" smtClean="0"/>
              <a:t>Remind patients that they are contagious during </a:t>
            </a:r>
            <a:br>
              <a:rPr lang="en-US" sz="2800" smtClean="0"/>
            </a:br>
            <a:r>
              <a:rPr lang="en-US" sz="2800" smtClean="0"/>
              <a:t>the initial period of their illness—instruct in proper hygiene and prevention of the spread of infected droplets.</a:t>
            </a:r>
          </a:p>
          <a:p>
            <a:pPr eaLnBrk="1" hangingPunct="1">
              <a:defRPr/>
            </a:pPr>
            <a:r>
              <a:rPr lang="en-US" sz="2800" smtClean="0"/>
              <a:t>Emphasize to patients to take care of themselves, including adequate nutrition and rest.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44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Antitubercular Agents: </a:t>
            </a:r>
            <a:br>
              <a:rPr lang="en-US" smtClean="0"/>
            </a:br>
            <a:r>
              <a:rPr lang="en-US" smtClean="0"/>
              <a:t>Nursing Implications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965325"/>
            <a:ext cx="7640637" cy="42830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smtClean="0"/>
              <a:t>Patients should not consume alcohol while on these medications nor take other medications, including OTC, unless they check with their physician.</a:t>
            </a:r>
          </a:p>
          <a:p>
            <a:pPr eaLnBrk="1" hangingPunct="1">
              <a:defRPr/>
            </a:pPr>
            <a:r>
              <a:rPr lang="en-US" sz="2800" smtClean="0"/>
              <a:t>Diabetic patients taking INH should monitor their blood glucose levels because hyperglycemia may occur.</a:t>
            </a:r>
          </a:p>
          <a:p>
            <a:pPr eaLnBrk="1" hangingPunct="1">
              <a:defRPr/>
            </a:pPr>
            <a:r>
              <a:rPr lang="en-US" sz="2800" smtClean="0"/>
              <a:t>INH and rifampin cause oral contraceptives to become ineffective; another form of birth control </a:t>
            </a:r>
            <a:br>
              <a:rPr lang="en-US" sz="2800" smtClean="0"/>
            </a:br>
            <a:r>
              <a:rPr lang="en-US" sz="2800" smtClean="0"/>
              <a:t>will be needed.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70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err="1" smtClean="0"/>
              <a:t>Antitubercular</a:t>
            </a:r>
            <a:r>
              <a:rPr lang="en-US" sz="2800" dirty="0" smtClean="0"/>
              <a:t> Agents: Nursing Implications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Patients who are taking rifampin should be told that their urine, stool, saliva, sputum, sweat, or tears may become reddish-orange; even contact lenses may be stained.</a:t>
            </a:r>
          </a:p>
          <a:p>
            <a:pPr eaLnBrk="1" hangingPunct="1">
              <a:defRPr/>
            </a:pPr>
            <a:r>
              <a:rPr lang="en-US" sz="2800" dirty="0" smtClean="0"/>
              <a:t>Vitamin B</a:t>
            </a:r>
            <a:r>
              <a:rPr lang="en-US" sz="2800" baseline="-14000" dirty="0" smtClean="0"/>
              <a:t>6</a:t>
            </a:r>
            <a:r>
              <a:rPr lang="en-US" sz="2800" dirty="0" smtClean="0"/>
              <a:t> may is needed to combat peripheral neuritis associated with INH therapy.</a:t>
            </a:r>
            <a:r>
              <a:rPr lang="en-US" sz="2800" dirty="0"/>
              <a:t> 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Monitor </a:t>
            </a:r>
            <a:r>
              <a:rPr lang="en-US" sz="2800" dirty="0"/>
              <a:t>for side effects</a:t>
            </a:r>
          </a:p>
          <a:p>
            <a:pPr>
              <a:defRPr/>
            </a:pPr>
            <a:r>
              <a:rPr lang="en-US" sz="2800" dirty="0"/>
              <a:t>Instruct patients on the side effects that should be reported to the physician immediately.</a:t>
            </a:r>
          </a:p>
          <a:p>
            <a:pPr>
              <a:defRPr/>
            </a:pPr>
            <a:r>
              <a:rPr lang="en-US" sz="2800" dirty="0"/>
              <a:t>These include fatigue, nausea, vomiting, numbness and tingling of the extremities, fever, loss of appetite, depression, jaundice.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358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</TotalTime>
  <Words>11595</Words>
  <Application>Microsoft Office PowerPoint</Application>
  <PresentationFormat>On-screen Show (4:3)</PresentationFormat>
  <Paragraphs>2183</Paragraphs>
  <Slides>336</Slides>
  <Notes>79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336</vt:i4>
      </vt:variant>
    </vt:vector>
  </HeadingPairs>
  <TitlesOfParts>
    <vt:vector size="338" baseType="lpstr">
      <vt:lpstr>Office Theme</vt:lpstr>
      <vt:lpstr>Worksheet</vt:lpstr>
      <vt:lpstr>PHARMACOLOGY</vt:lpstr>
      <vt:lpstr>Lesson 1: Introduction to pharmacology</vt:lpstr>
      <vt:lpstr>DEFINATION OF TERMS</vt:lpstr>
      <vt:lpstr>PowerPoint Presentation</vt:lpstr>
      <vt:lpstr>Drugs names</vt:lpstr>
      <vt:lpstr>PowerPoint Presentation</vt:lpstr>
      <vt:lpstr>The sources of drugs</vt:lpstr>
      <vt:lpstr>Doses and dosage</vt:lpstr>
      <vt:lpstr>Drug dosage forms</vt:lpstr>
      <vt:lpstr>Routes of drug administration</vt:lpstr>
      <vt:lpstr>Advantages and disadvantages of various routes of drug administration</vt:lpstr>
      <vt:lpstr>PHARMACOKINETICS</vt:lpstr>
      <vt:lpstr>bioavailability</vt:lpstr>
      <vt:lpstr>Concept of Critical Threshold</vt:lpstr>
      <vt:lpstr>DRUG HALF-LIFE (t1/2 )</vt:lpstr>
      <vt:lpstr>PowerPoint Presentation</vt:lpstr>
      <vt:lpstr>DISTRIBUTION</vt:lpstr>
      <vt:lpstr>METABOLISM</vt:lpstr>
      <vt:lpstr>First Pass Metabolism </vt:lpstr>
      <vt:lpstr>PowerPoint Presentation</vt:lpstr>
      <vt:lpstr>prodrug</vt:lpstr>
      <vt:lpstr>Elimination of drug</vt:lpstr>
      <vt:lpstr>PHARMACODYNAMICS</vt:lpstr>
      <vt:lpstr>PowerPoint Presentation</vt:lpstr>
      <vt:lpstr>Effects of combining drugs</vt:lpstr>
      <vt:lpstr>Factors affecting drug response</vt:lpstr>
      <vt:lpstr>Indication &amp; Contraindication</vt:lpstr>
      <vt:lpstr>Adverse  drug  reactions</vt:lpstr>
      <vt:lpstr>Adverse  drug  reactions</vt:lpstr>
      <vt:lpstr>Adverse  drug  reactions</vt:lpstr>
      <vt:lpstr>Adverse  drug  reactions</vt:lpstr>
      <vt:lpstr>Pregnancy Considerations</vt:lpstr>
      <vt:lpstr>Pregnancy Categories</vt:lpstr>
      <vt:lpstr>Pediatric Considerations</vt:lpstr>
      <vt:lpstr>Geriatric Considerations</vt:lpstr>
      <vt:lpstr>FUNDAMENTALS OF  PHARMACOLOGY</vt:lpstr>
      <vt:lpstr>PowerPoint Presentation</vt:lpstr>
      <vt:lpstr>PowerPoint Presentation</vt:lpstr>
      <vt:lpstr>PowerPoint Presentation</vt:lpstr>
      <vt:lpstr>ANTIBACTERIALS</vt:lpstr>
      <vt:lpstr>antibacterials</vt:lpstr>
      <vt:lpstr>antibacterials</vt:lpstr>
      <vt:lpstr>antibacterials</vt:lpstr>
      <vt:lpstr>antibacterials</vt:lpstr>
      <vt:lpstr>antibacterials</vt:lpstr>
      <vt:lpstr>PENICILINS</vt:lpstr>
      <vt:lpstr>Antibacterials Penicillins</vt:lpstr>
      <vt:lpstr>Antibacterials Penicillins</vt:lpstr>
      <vt:lpstr>Antibacterials Penicillins</vt:lpstr>
      <vt:lpstr>Antibacterials Penicillins</vt:lpstr>
      <vt:lpstr>Antibacterials Penicillins</vt:lpstr>
      <vt:lpstr>Antibacterials Cephalosporins</vt:lpstr>
      <vt:lpstr>Antibacterials Cephalosporins</vt:lpstr>
      <vt:lpstr>Antibacterials Cephalosporins</vt:lpstr>
      <vt:lpstr>Antibacterials Cephalosporins</vt:lpstr>
      <vt:lpstr>MACROLIDES</vt:lpstr>
      <vt:lpstr>PowerPoint Presentation</vt:lpstr>
      <vt:lpstr>Macrolides Pharmacology</vt:lpstr>
      <vt:lpstr>Macrolides Pharmacology</vt:lpstr>
      <vt:lpstr>Macrolides Adverse Effects</vt:lpstr>
      <vt:lpstr>Macrolides Drug Interactions</vt:lpstr>
      <vt:lpstr>Macrolide Spectrum of Activity</vt:lpstr>
      <vt:lpstr>Macrolide Spectrum of Activity</vt:lpstr>
      <vt:lpstr>Macrolide Spectrum of Activity</vt:lpstr>
      <vt:lpstr>Antibacterials Fluoroquinolones (Quinolones)</vt:lpstr>
      <vt:lpstr>Antibacterials Fluoroquinolones (Quinolones)</vt:lpstr>
      <vt:lpstr>Antibacterials Fluoroquinolones (Quinolones)</vt:lpstr>
      <vt:lpstr>Antibacterials Sulfonamides</vt:lpstr>
      <vt:lpstr>Antibacterials Sulfonamides</vt:lpstr>
      <vt:lpstr>Aminoglycosides Mechanism of Action</vt:lpstr>
      <vt:lpstr>Aminoglycosides Spectrum of Activity</vt:lpstr>
      <vt:lpstr>Aminoglycosides Pharmacology</vt:lpstr>
      <vt:lpstr>Aminoglycosides Adverse Effects</vt:lpstr>
      <vt:lpstr>Antibacterials Tetracyclines</vt:lpstr>
      <vt:lpstr>Antibacterials Tetracyclines</vt:lpstr>
      <vt:lpstr>Antibacterials Vancomycin</vt:lpstr>
      <vt:lpstr>Vancomycin Clinical Uses</vt:lpstr>
      <vt:lpstr>Antibacterials Lincosamides</vt:lpstr>
      <vt:lpstr>Antibiotics and pregnancy</vt:lpstr>
      <vt:lpstr>PowerPoint Presentation</vt:lpstr>
      <vt:lpstr>Antitubercular Agents</vt:lpstr>
      <vt:lpstr>Antitubercular Agents</vt:lpstr>
      <vt:lpstr>Mycobacterium Infections</vt:lpstr>
      <vt:lpstr>Mycobacterium Infections</vt:lpstr>
      <vt:lpstr>Mycobacterium Infections</vt:lpstr>
      <vt:lpstr>Antituberculosis Drugs</vt:lpstr>
      <vt:lpstr>Drug Abbreviations</vt:lpstr>
      <vt:lpstr>Antitubercular Agents:  Mechanism of Action</vt:lpstr>
      <vt:lpstr>Antitubercular Agents: Therapeutic Uses</vt:lpstr>
      <vt:lpstr>Treatment Regimens </vt:lpstr>
      <vt:lpstr> Why Extend Continuation-Phase Treatment for 3 Months? </vt:lpstr>
      <vt:lpstr>When to Extend Continuation-Phase Treatment for 3 Months? </vt:lpstr>
      <vt:lpstr>Antitubercular Therapy</vt:lpstr>
      <vt:lpstr>Antitubercular Agents: Side Effects</vt:lpstr>
      <vt:lpstr>Antitubercular Agents:  Nursing Implications</vt:lpstr>
      <vt:lpstr>Antitubercular Agents:  Nursing Implications</vt:lpstr>
      <vt:lpstr>Antitubercular Agents:  Nursing Implications</vt:lpstr>
      <vt:lpstr>Antitubercular Agents:  Nursing Implications</vt:lpstr>
      <vt:lpstr>Antitubercular Agents: Nursing Implications</vt:lpstr>
      <vt:lpstr>Antitubercular Agents: Nursing Implications</vt:lpstr>
      <vt:lpstr>Antiviral agents</vt:lpstr>
      <vt:lpstr>ANTIVIRAL AGENTS</vt:lpstr>
      <vt:lpstr>acyclovir</vt:lpstr>
      <vt:lpstr>PowerPoint Presentation</vt:lpstr>
      <vt:lpstr>docosanol</vt:lpstr>
      <vt:lpstr>trifluridine</vt:lpstr>
      <vt:lpstr>foscarnet</vt:lpstr>
      <vt:lpstr>cidofovir</vt:lpstr>
      <vt:lpstr>PowerPoint Presentation</vt:lpstr>
      <vt:lpstr>Antiretroviral agents</vt:lpstr>
      <vt:lpstr>Nucleoside and nucleotide reverse transcriptase inhibitors.</vt:lpstr>
      <vt:lpstr>a)  abacavir.</vt:lpstr>
      <vt:lpstr>b)  didanosine</vt:lpstr>
      <vt:lpstr>c)  emtricitabine</vt:lpstr>
      <vt:lpstr>d)  Lamivudine (3TC)</vt:lpstr>
      <vt:lpstr>e)  stavudine</vt:lpstr>
      <vt:lpstr>f)  tenofovir</vt:lpstr>
      <vt:lpstr>g)  zidovudine</vt:lpstr>
      <vt:lpstr>Nonnucleoside reverse transcriptase inhihitors</vt:lpstr>
      <vt:lpstr>a)  nevirapine</vt:lpstr>
      <vt:lpstr>b)  efavirenz</vt:lpstr>
      <vt:lpstr>c) delavirdine</vt:lpstr>
      <vt:lpstr>PROTEASE INHIBOTORS</vt:lpstr>
      <vt:lpstr>PowerPoint Presentation</vt:lpstr>
      <vt:lpstr>ENTRY INHIBITORS</vt:lpstr>
      <vt:lpstr>Antifungal agents</vt:lpstr>
      <vt:lpstr>Systemic antifungal 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Antimalarial, Antiprotozoal, and Antihelmintic Agents</vt:lpstr>
      <vt:lpstr>Protozoal Infections</vt:lpstr>
      <vt:lpstr>Malaria</vt:lpstr>
      <vt:lpstr>PowerPoint Presentation</vt:lpstr>
      <vt:lpstr>Malarial Parasite (plasmodium)</vt:lpstr>
      <vt:lpstr>PowerPoint Presentation</vt:lpstr>
      <vt:lpstr>Plasmodium Life Cycle</vt:lpstr>
      <vt:lpstr>PowerPoint Presentation</vt:lpstr>
      <vt:lpstr>Antimalarial Agents</vt:lpstr>
      <vt:lpstr>Antimalarials:  Mechanism of Action</vt:lpstr>
      <vt:lpstr>Antimalarials: Mechanism of Action</vt:lpstr>
      <vt:lpstr>Antimalarials: Mechanism of Action </vt:lpstr>
      <vt:lpstr>Antimalarials:  Mechanism of Action</vt:lpstr>
      <vt:lpstr>Antimalarials:  Drug Effects</vt:lpstr>
      <vt:lpstr>Antimalarials:  Therapeutic Uses</vt:lpstr>
      <vt:lpstr>Antimalarials:  Side Effects</vt:lpstr>
      <vt:lpstr>Antiprotozoals</vt:lpstr>
      <vt:lpstr>Protozoal Infections</vt:lpstr>
      <vt:lpstr>Protozoal Infections</vt:lpstr>
      <vt:lpstr>Antiprotozoals:  Mechanism of Action  and Uses atovaquone (Mepron)</vt:lpstr>
      <vt:lpstr>Antiprotozoals:  Mechanism of Action and Uses metronidazole</vt:lpstr>
      <vt:lpstr>Antiprotozoals:  Mechanism of Action and Uses pentamidine</vt:lpstr>
      <vt:lpstr>Antiprotozoals:  Mechanism of Action  and Uses iodoquinol (Yodoxin, Di-Quinol)</vt:lpstr>
      <vt:lpstr>Antiprotozoals:  Mechanism of Action and Uses paromomycin</vt:lpstr>
      <vt:lpstr>Antiprotozoals:  Side Effects</vt:lpstr>
      <vt:lpstr>Antiprotozoals:  Side Effects</vt:lpstr>
      <vt:lpstr>Antihelmintic drugs</vt:lpstr>
      <vt:lpstr>Roundworm characteristics </vt:lpstr>
      <vt:lpstr>Antihelmintics</vt:lpstr>
      <vt:lpstr>Antihelmintics</vt:lpstr>
      <vt:lpstr>Antihelmintics</vt:lpstr>
      <vt:lpstr>Antihelmintics:  Mechanism of Action and Uses</vt:lpstr>
      <vt:lpstr>Antihelmintics:  Mechanism of Action</vt:lpstr>
      <vt:lpstr>Antihelmintics:  Mechanism of Action</vt:lpstr>
      <vt:lpstr>Antihelmintics:  Mechanism of Action</vt:lpstr>
      <vt:lpstr>Antihelmintics:  Mechanism of Action</vt:lpstr>
      <vt:lpstr>Antihelmintics:  Side Effects</vt:lpstr>
      <vt:lpstr>Antimalarial, Antiprotozoal, Antihelmintic Agents: Nursing Implications</vt:lpstr>
      <vt:lpstr>Antimalarial, Antiprotozoal, Antihelmintic Agents: Nursing Implications</vt:lpstr>
      <vt:lpstr>Antimalarial Agents:  Nursing Implications</vt:lpstr>
      <vt:lpstr>Antimalarial Agents:  Nursing Implications</vt:lpstr>
      <vt:lpstr>Antimalarial, Antiprotozoal, Antihelmintic Agents: Nursing Implications</vt:lpstr>
      <vt:lpstr>Cytotoxic drugs</vt:lpstr>
      <vt:lpstr>Non-steroidal anti-inflammatory drugs</vt:lpstr>
      <vt:lpstr>ANTI-INFLAMMATORY DRUGS</vt:lpstr>
      <vt:lpstr>Pharmacokinetic</vt:lpstr>
      <vt:lpstr>MECHANISM OF ACTION OF NSAIDS</vt:lpstr>
      <vt:lpstr>PowerPoint Presentation</vt:lpstr>
      <vt:lpstr>NON- SLECTIVE -NON -STEROIDAL ANTI-INFLAMMATORY DRUGS</vt:lpstr>
      <vt:lpstr>Mechanism Of Action</vt:lpstr>
      <vt:lpstr>Mechanism Of Action ( continue)</vt:lpstr>
      <vt:lpstr>PowerPoint Presentation</vt:lpstr>
      <vt:lpstr>Anti-inflammatory Effects</vt:lpstr>
      <vt:lpstr>Systemic effects of NSAIDS</vt:lpstr>
      <vt:lpstr>Continue</vt:lpstr>
      <vt:lpstr>Continue</vt:lpstr>
      <vt:lpstr>PowerPoint Presentation</vt:lpstr>
      <vt:lpstr>Continue</vt:lpstr>
      <vt:lpstr>PowerPoint Presentation</vt:lpstr>
      <vt:lpstr>ADVERSE EFFECTS</vt:lpstr>
      <vt:lpstr>PowerPoint Presentation</vt:lpstr>
      <vt:lpstr> Clinical uses </vt:lpstr>
      <vt:lpstr>PowerPoint Presentation</vt:lpstr>
      <vt:lpstr>Adverse  Effects Related to (A)Therapeutic Doses Of Aspirin</vt:lpstr>
      <vt:lpstr>(B) TO high doses &amp;prolonged use  of aspirin</vt:lpstr>
      <vt:lpstr>Contraindications </vt:lpstr>
      <vt:lpstr>PARACETAMOL</vt:lpstr>
      <vt:lpstr>Adverse   Effects</vt:lpstr>
      <vt:lpstr>Propionic acid derivatives</vt:lpstr>
      <vt:lpstr>Clinical uses</vt:lpstr>
      <vt:lpstr>Preparations of Ibuprofen</vt:lpstr>
      <vt:lpstr>Adverse effects</vt:lpstr>
      <vt:lpstr>Contraindications</vt:lpstr>
      <vt:lpstr>Oxicam derivatives</vt:lpstr>
      <vt:lpstr>Piroxicam</vt:lpstr>
      <vt:lpstr>Acetic acid derivatives</vt:lpstr>
      <vt:lpstr>Preparations of Diclofenac</vt:lpstr>
      <vt:lpstr>PowerPoint Presentation</vt:lpstr>
      <vt:lpstr>Adverse effects</vt:lpstr>
      <vt:lpstr>Selective COX-2 inhibitors</vt:lpstr>
      <vt:lpstr>General adverse effects</vt:lpstr>
      <vt:lpstr>Clinical uses</vt:lpstr>
      <vt:lpstr>Celecoxib</vt:lpstr>
      <vt:lpstr>Meloxicam</vt:lpstr>
      <vt:lpstr>Pharmacokinetics</vt:lpstr>
      <vt:lpstr>Clinical uses</vt:lpstr>
      <vt:lpstr>Adverse effects</vt:lpstr>
      <vt:lpstr>Drug interactions</vt:lpstr>
      <vt:lpstr>Nabumetone</vt:lpstr>
      <vt:lpstr>Clinical uses</vt:lpstr>
      <vt:lpstr>Adverse effects</vt:lpstr>
      <vt:lpstr>Sedatives-hypnotics</vt:lpstr>
      <vt:lpstr>PowerPoint Presentation</vt:lpstr>
      <vt:lpstr>PowerPoint Presentation</vt:lpstr>
      <vt:lpstr>Classes of sedatives-hypnotics</vt:lpstr>
      <vt:lpstr>PowerPoint Presentation</vt:lpstr>
      <vt:lpstr>PowerPoint Presentation</vt:lpstr>
      <vt:lpstr>pharmacokinetics</vt:lpstr>
      <vt:lpstr>pharmacokinetics</vt:lpstr>
      <vt:lpstr> organic effects of sedatives-hypnotics</vt:lpstr>
      <vt:lpstr>PowerPoint Presentation</vt:lpstr>
      <vt:lpstr>Tolerance and physiological dependency</vt:lpstr>
      <vt:lpstr>Clinical use of sedative-hypnotics</vt:lpstr>
      <vt:lpstr>PowerPoint Presentation</vt:lpstr>
      <vt:lpstr>Histamine and Antihistamines</vt:lpstr>
      <vt:lpstr>Drug list items </vt:lpstr>
      <vt:lpstr>Histamine (tissue amine, also ‘enteramine’): another potent biogenic amine (normally acts locally, an ‘autacoid’)</vt:lpstr>
      <vt:lpstr>PowerPoint Presentation</vt:lpstr>
      <vt:lpstr>Histamine receptors</vt:lpstr>
      <vt:lpstr>Histamine in the skin:  the Triple Response of Lewis</vt:lpstr>
      <vt:lpstr>Effects of histamine</vt:lpstr>
      <vt:lpstr>Effects of histamine</vt:lpstr>
      <vt:lpstr>Histamine release: Promoted by many compounds</vt:lpstr>
      <vt:lpstr>Anaphylaxis</vt:lpstr>
      <vt:lpstr>Common causes of anaphylactic and  anaphylactoid reactions</vt:lpstr>
      <vt:lpstr>Anaphylaxis: Effects and Treatment (may involve release of mediators in addition to histamine)</vt:lpstr>
      <vt:lpstr>Three mechanistically different approaches to minimize histamine reactions</vt:lpstr>
      <vt:lpstr> disodium cromoglycate (cromolyn, Intal®)</vt:lpstr>
      <vt:lpstr>Cromolyn (Intal®) </vt:lpstr>
      <vt:lpstr>Cromolyn: Adverse reactions</vt:lpstr>
      <vt:lpstr>H1 antihistamines: diverse pharmacological properties</vt:lpstr>
      <vt:lpstr>General properties of first generation H1 antihistamines</vt:lpstr>
      <vt:lpstr>H1 antihistamines: overdosage</vt:lpstr>
      <vt:lpstr>H1 antihistamines: overdosage</vt:lpstr>
      <vt:lpstr>Some second generation (‘non-drowsy’) H1 antihistamines</vt:lpstr>
      <vt:lpstr>Terfenadine (Seldane®) blocks K channels: May cause torsades de pointes</vt:lpstr>
      <vt:lpstr>General properties of second generation H1 antihistamines</vt:lpstr>
      <vt:lpstr>Indications for antihistamine examples</vt:lpstr>
      <vt:lpstr>PowerPoint Presentation</vt:lpstr>
      <vt:lpstr>Clinically important relief (CIR) produced by antihistamines in allergic rhinitis</vt:lpstr>
      <vt:lpstr>Worth noting…...</vt:lpstr>
      <vt:lpstr>PowerPoint Presentation</vt:lpstr>
      <vt:lpstr>PowerPoint Presentation</vt:lpstr>
      <vt:lpstr>Why term chemotherapy </vt:lpstr>
      <vt:lpstr>Cancer chemotherapy not as successful as antimicrobial chemotherapy </vt:lpstr>
      <vt:lpstr>Cancer chemotherapy can be curative in </vt:lpstr>
      <vt:lpstr>Chemotherapy can have only Palliative effect in</vt:lpstr>
      <vt:lpstr>Chemotherapy is less sensitive in </vt:lpstr>
      <vt:lpstr>Pathogenesis of cancer </vt:lpstr>
      <vt:lpstr>PowerPoint Presentation</vt:lpstr>
      <vt:lpstr>Cancer cells differ from normal cells by </vt:lpstr>
      <vt:lpstr>Guiding principles in cancer chemotherapy </vt:lpstr>
      <vt:lpstr>Total cell kill</vt:lpstr>
      <vt:lpstr>Early diagnosis and early T/t why?</vt:lpstr>
      <vt:lpstr>Combination chemotherapy? </vt:lpstr>
      <vt:lpstr>Why intermittent regimen? </vt:lpstr>
      <vt:lpstr>Adjuvant &amp; Neoadjuvant chemotherapy </vt:lpstr>
      <vt:lpstr>General toxicity of cytotoxic drugs </vt:lpstr>
      <vt:lpstr>Alkylating agents </vt:lpstr>
      <vt:lpstr>Antimetabolites </vt:lpstr>
      <vt:lpstr>PowerPoint Presentation</vt:lpstr>
      <vt:lpstr>PowerPoint Presentation</vt:lpstr>
      <vt:lpstr>PowerPoint Presentation</vt:lpstr>
      <vt:lpstr>MOA of some anticancer drugs </vt:lpstr>
      <vt:lpstr>Alkylating agents </vt:lpstr>
      <vt:lpstr>Mechanism of action </vt:lpstr>
      <vt:lpstr>PowerPoint Presentation</vt:lpstr>
      <vt:lpstr>Pharmacological actions </vt:lpstr>
      <vt:lpstr>Nitrogen Mustards </vt:lpstr>
      <vt:lpstr>Mechlorethamine (Mustine) </vt:lpstr>
      <vt:lpstr>Melphalan </vt:lpstr>
      <vt:lpstr>Cyclophosphamide </vt:lpstr>
      <vt:lpstr>Cyclophosphamide </vt:lpstr>
      <vt:lpstr> Uses of cyclophosphamide </vt:lpstr>
      <vt:lpstr>Cyclophosphamide </vt:lpstr>
      <vt:lpstr>Ifosfamide </vt:lpstr>
      <vt:lpstr>Chlorambucil (Leukeran)</vt:lpstr>
      <vt:lpstr>ThioTEPA </vt:lpstr>
      <vt:lpstr>Busulfan (Myleran)   </vt:lpstr>
      <vt:lpstr>Nitrosureas </vt:lpstr>
      <vt:lpstr>Triazenes </vt:lpstr>
      <vt:lpstr>Mechanisms of resistance of alkylating agents </vt:lpstr>
      <vt:lpstr>Cisplatin </vt:lpstr>
      <vt:lpstr>Mechanism of action of cisplatin</vt:lpstr>
      <vt:lpstr>Cisplatin uses and adverse effects </vt:lpstr>
      <vt:lpstr>Carboplatin </vt:lpstr>
      <vt:lpstr>Antimetabolites </vt:lpstr>
      <vt:lpstr>Methotrexate </vt:lpstr>
      <vt:lpstr>Pharmacological actions </vt:lpstr>
      <vt:lpstr>Pharmacokinetics </vt:lpstr>
      <vt:lpstr>PowerPoint Presentation</vt:lpstr>
      <vt:lpstr>Uses of methotrexate </vt:lpstr>
      <vt:lpstr>Purine antagonists </vt:lpstr>
      <vt:lpstr>6 Mercaptopurine </vt:lpstr>
      <vt:lpstr>6 Mercaptopurine </vt:lpstr>
      <vt:lpstr>6 Mercaptopurine </vt:lpstr>
      <vt:lpstr>Fludarabine </vt:lpstr>
      <vt:lpstr>Cladirabine </vt:lpstr>
      <vt:lpstr>Pentostatin  </vt:lpstr>
      <vt:lpstr>Pyrimidine antagonists   </vt:lpstr>
      <vt:lpstr>5 fluorouracil </vt:lpstr>
      <vt:lpstr>Cytosine arabinoside </vt:lpstr>
      <vt:lpstr>Vinca alkaloids </vt:lpstr>
      <vt:lpstr>Mechanism of action </vt:lpstr>
      <vt:lpstr>Comparison between</vt:lpstr>
      <vt:lpstr>Taxanes </vt:lpstr>
      <vt:lpstr>Mechanism of action </vt:lpstr>
      <vt:lpstr>PowerPoint Presentation</vt:lpstr>
      <vt:lpstr>Epipodophyllotoxins </vt:lpstr>
      <vt:lpstr>Etoposide </vt:lpstr>
      <vt:lpstr>Camptothecin analogs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Lydiah</dc:creator>
  <cp:lastModifiedBy>Josephat Owuory</cp:lastModifiedBy>
  <cp:revision>84</cp:revision>
  <dcterms:created xsi:type="dcterms:W3CDTF">2014-01-15T08:47:30Z</dcterms:created>
  <dcterms:modified xsi:type="dcterms:W3CDTF">2022-01-18T21:19:34Z</dcterms:modified>
</cp:coreProperties>
</file>