
<file path=[Content_Types].xml><?xml version="1.0" encoding="utf-8"?>
<Types xmlns="http://schemas.openxmlformats.org/package/2006/content-types">
  <Default Extension="rels" ContentType="application/vnd.openxmlformats-package.relationships+xml"/>
  <Default Extension="xml" ContentType="application/xml"/>
  <Default Extension="emf" ContentType="image/x-emf"/>
  <Default Extension="gif" ContentType="image/gif"/>
  <Default Extension="wmf" ContentType="image/x-wmf"/>
  <Default Extension="bin" ContentType="application/vnd.openxmlformats-officedocument.oleObject"/>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rawings/vmlDrawing1.vml" ContentType="application/vnd.openxmlformats-officedocument.vmlDrawing"/>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Slides/notesSlide2.xml" ContentType="application/vnd.openxmlformats-officedocument.presentationml.notes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diagrams/layout1.xml" ContentType="application/vnd.openxmlformats-officedocument.drawingml.diagramLayout+xml"/>
  <Override PartName="/ppt/diagrams/data1.xml" ContentType="application/vnd.openxmlformats-officedocument.drawingml.diagramData+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diagrams/layout2.xml" ContentType="application/vnd.openxmlformats-officedocument.drawingml.diagramLayout+xml"/>
  <Override PartName="/ppt/diagrams/data2.xml" ContentType="application/vnd.openxmlformats-officedocument.drawingml.diagramData+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slides/slide186.xml" ContentType="application/vnd.openxmlformats-officedocument.presentationml.slide+xml"/>
  <Override PartName="/ppt/diagrams/layout3.xml" ContentType="application/vnd.openxmlformats-officedocument.drawingml.diagramLayout+xml"/>
  <Override PartName="/ppt/diagrams/data3.xml" ContentType="application/vnd.openxmlformats-officedocument.drawingml.diagramData+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slides/slide187.xml" ContentType="application/vnd.openxmlformats-officedocument.presentationml.slide+xml"/>
  <Override PartName="/ppt/slides/slide188.xml" ContentType="application/vnd.openxmlformats-officedocument.presentationml.slide+xml"/>
  <Override PartName="/ppt/notesSlides/notesSlide3.xml" ContentType="application/vnd.openxmlformats-officedocument.presentationml.notes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notesSlides/notesSlide4.xml" ContentType="application/vnd.openxmlformats-officedocument.presentationml.notesSlide+xml"/>
  <Override PartName="/ppt/slides/slide202.xml" ContentType="application/vnd.openxmlformats-officedocument.presentationml.slide+xml"/>
  <Override PartName="/ppt/notesSlides/notesSlide5.xml" ContentType="application/vnd.openxmlformats-officedocument.presentationml.notes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notesSlides/notesSlide6.xml" ContentType="application/vnd.openxmlformats-officedocument.presentationml.notes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notesSlides/notesSlide7.xml" ContentType="application/vnd.openxmlformats-officedocument.presentationml.notesSlide+xml"/>
  <Override PartName="/ppt/slides/slide241.xml" ContentType="application/vnd.openxmlformats-officedocument.presentationml.slide+xml"/>
  <Override PartName="/ppt/notesSlides/notesSlide8.xml" ContentType="application/vnd.openxmlformats-officedocument.presentationml.notesSlide+xml"/>
  <Override PartName="/ppt/slides/slide242.xml" ContentType="application/vnd.openxmlformats-officedocument.presentationml.slide+xml"/>
  <Override PartName="/ppt/notesSlides/notesSlide9.xml" ContentType="application/vnd.openxmlformats-officedocument.presentationml.notesSlide+xml"/>
  <Override PartName="/ppt/slides/slide243.xml" ContentType="application/vnd.openxmlformats-officedocument.presentationml.slide+xml"/>
  <Override PartName="/ppt/notesSlides/notesSlide10.xml" ContentType="application/vnd.openxmlformats-officedocument.presentationml.notesSlide+xml"/>
  <Override PartName="/ppt/slides/slide244.xml" ContentType="application/vnd.openxmlformats-officedocument.presentationml.slide+xml"/>
  <Override PartName="/ppt/notesSlides/notesSlide11.xml" ContentType="application/vnd.openxmlformats-officedocument.presentationml.notesSlide+xml"/>
  <Override PartName="/ppt/slides/slide245.xml" ContentType="application/vnd.openxmlformats-officedocument.presentationml.slide+xml"/>
  <Override PartName="/ppt/notesSlides/notesSlide12.xml" ContentType="application/vnd.openxmlformats-officedocument.presentationml.notesSlide+xml"/>
  <Override PartName="/ppt/slides/slide246.xml" ContentType="application/vnd.openxmlformats-officedocument.presentationml.slide+xml"/>
  <Override PartName="/ppt/notesSlides/notesSlide13.xml" ContentType="application/vnd.openxmlformats-officedocument.presentationml.notesSlide+xml"/>
  <Override PartName="/ppt/slides/slide247.xml" ContentType="application/vnd.openxmlformats-officedocument.presentationml.slide+xml"/>
  <Override PartName="/ppt/notesSlides/notesSlide14.xml" ContentType="application/vnd.openxmlformats-officedocument.presentationml.notesSlide+xml"/>
  <Override PartName="/ppt/slides/slide248.xml" ContentType="application/vnd.openxmlformats-officedocument.presentationml.slide+xml"/>
  <Override PartName="/ppt/notesSlides/notesSlide15.xml" ContentType="application/vnd.openxmlformats-officedocument.presentationml.notesSlide+xml"/>
  <Override PartName="/ppt/slides/slide249.xml" ContentType="application/vnd.openxmlformats-officedocument.presentationml.slide+xml"/>
  <Override PartName="/ppt/notesSlides/notesSlide16.xml" ContentType="application/vnd.openxmlformats-officedocument.presentationml.notesSlide+xml"/>
  <Override PartName="/ppt/slides/slide250.xml" ContentType="application/vnd.openxmlformats-officedocument.presentationml.slide+xml"/>
  <Override PartName="/ppt/notesSlides/notesSlide17.xml" ContentType="application/vnd.openxmlformats-officedocument.presentationml.notesSlide+xml"/>
  <Override PartName="/ppt/slides/slide251.xml" ContentType="application/vnd.openxmlformats-officedocument.presentationml.slide+xml"/>
  <Override PartName="/ppt/notesSlides/notesSlide18.xml" ContentType="application/vnd.openxmlformats-officedocument.presentationml.notesSlide+xml"/>
  <Override PartName="/ppt/slides/slide252.xml" ContentType="application/vnd.openxmlformats-officedocument.presentationml.slide+xml"/>
  <Override PartName="/ppt/notesSlides/notesSlide19.xml" ContentType="application/vnd.openxmlformats-officedocument.presentationml.notesSlide+xml"/>
  <Override PartName="/ppt/slides/slide253.xml" ContentType="application/vnd.openxmlformats-officedocument.presentationml.slide+xml"/>
  <Override PartName="/ppt/notesSlides/notesSlide20.xml" ContentType="application/vnd.openxmlformats-officedocument.presentationml.notesSlide+xml"/>
  <Override PartName="/ppt/slides/slide254.xml" ContentType="application/vnd.openxmlformats-officedocument.presentationml.slide+xml"/>
  <Override PartName="/ppt/notesSlides/notesSlide21.xml" ContentType="application/vnd.openxmlformats-officedocument.presentationml.notesSlide+xml"/>
  <Override PartName="/ppt/slides/slide255.xml" ContentType="application/vnd.openxmlformats-officedocument.presentationml.slide+xml"/>
  <Override PartName="/ppt/notesSlides/notesSlide22.xml" ContentType="application/vnd.openxmlformats-officedocument.presentationml.notesSlide+xml"/>
  <Override PartName="/ppt/slides/slide256.xml" ContentType="application/vnd.openxmlformats-officedocument.presentationml.slide+xml"/>
  <Override PartName="/ppt/notesSlides/notesSlide23.xml" ContentType="application/vnd.openxmlformats-officedocument.presentationml.notesSlide+xml"/>
  <Override PartName="/ppt/slides/slide257.xml" ContentType="application/vnd.openxmlformats-officedocument.presentationml.slide+xml"/>
  <Override PartName="/ppt/notesSlides/notesSlide24.xml" ContentType="application/vnd.openxmlformats-officedocument.presentationml.notesSlide+xml"/>
  <Override PartName="/ppt/slides/slide258.xml" ContentType="application/vnd.openxmlformats-officedocument.presentationml.slide+xml"/>
  <Override PartName="/ppt/notesSlides/notesSlide25.xml" ContentType="application/vnd.openxmlformats-officedocument.presentationml.notesSlide+xml"/>
  <Override PartName="/ppt/slides/slide259.xml" ContentType="application/vnd.openxmlformats-officedocument.presentationml.slide+xml"/>
  <Override PartName="/ppt/notesSlides/notesSlide26.xml" ContentType="application/vnd.openxmlformats-officedocument.presentationml.notesSlide+xml"/>
  <Override PartName="/ppt/slides/slide260.xml" ContentType="application/vnd.openxmlformats-officedocument.presentationml.slide+xml"/>
  <Override PartName="/ppt/notesSlides/notesSlide27.xml" ContentType="application/vnd.openxmlformats-officedocument.presentationml.notesSlide+xml"/>
  <Override PartName="/ppt/slides/slide261.xml" ContentType="application/vnd.openxmlformats-officedocument.presentationml.slide+xml"/>
  <Override PartName="/ppt/notesSlides/notesSlide28.xml" ContentType="application/vnd.openxmlformats-officedocument.presentationml.notesSlide+xml"/>
  <Override PartName="/ppt/slides/slide262.xml" ContentType="application/vnd.openxmlformats-officedocument.presentationml.slide+xml"/>
  <Override PartName="/ppt/notesSlides/notesSlide29.xml" ContentType="application/vnd.openxmlformats-officedocument.presentationml.notesSlide+xml"/>
  <Override PartName="/ppt/slides/slide263.xml" ContentType="application/vnd.openxmlformats-officedocument.presentationml.slide+xml"/>
  <Override PartName="/ppt/notesSlides/notesSlide30.xml" ContentType="application/vnd.openxmlformats-officedocument.presentationml.notesSlide+xml"/>
  <Override PartName="/ppt/slides/slide264.xml" ContentType="application/vnd.openxmlformats-officedocument.presentationml.slide+xml"/>
  <Override PartName="/ppt/notesSlides/notesSlide31.xml" ContentType="application/vnd.openxmlformats-officedocument.presentationml.notesSlide+xml"/>
  <Override PartName="/ppt/slides/slide265.xml" ContentType="application/vnd.openxmlformats-officedocument.presentationml.slide+xml"/>
  <Override PartName="/ppt/notesSlides/notesSlide32.xml" ContentType="application/vnd.openxmlformats-officedocument.presentationml.notesSlide+xml"/>
  <Override PartName="/ppt/slides/slide266.xml" ContentType="application/vnd.openxmlformats-officedocument.presentationml.slide+xml"/>
  <Override PartName="/ppt/notesSlides/notesSlide33.xml" ContentType="application/vnd.openxmlformats-officedocument.presentationml.notesSlide+xml"/>
  <Override PartName="/ppt/slides/slide267.xml" ContentType="application/vnd.openxmlformats-officedocument.presentationml.slide+xml"/>
  <Override PartName="/ppt/slides/slide268.xml" ContentType="application/vnd.openxmlformats-officedocument.presentationml.slide+xml"/>
  <Override PartName="/ppt/notesSlides/notesSlide34.xml" ContentType="application/vnd.openxmlformats-officedocument.presentationml.notesSlide+xml"/>
  <Override PartName="/ppt/slides/slide269.xml" ContentType="application/vnd.openxmlformats-officedocument.presentationml.slide+xml"/>
  <Override PartName="/ppt/notesSlides/notesSlide35.xml" ContentType="application/vnd.openxmlformats-officedocument.presentationml.notesSlide+xml"/>
  <Override PartName="/ppt/slides/slide270.xml" ContentType="application/vnd.openxmlformats-officedocument.presentationml.slide+xml"/>
  <Override PartName="/ppt/notesSlides/notesSlide36.xml" ContentType="application/vnd.openxmlformats-officedocument.presentationml.notesSlide+xml"/>
  <Override PartName="/ppt/slides/slide271.xml" ContentType="application/vnd.openxmlformats-officedocument.presentationml.slide+xml"/>
  <Override PartName="/ppt/slides/slide272.xml" ContentType="application/vnd.openxmlformats-officedocument.presentationml.slide+xml"/>
  <Override PartName="/ppt/notesSlides/notesSlide37.xml" ContentType="application/vnd.openxmlformats-officedocument.presentationml.notesSlide+xml"/>
  <Override PartName="/ppt/slides/slide273.xml" ContentType="application/vnd.openxmlformats-officedocument.presentationml.slide+xml"/>
  <Override PartName="/ppt/slides/slide274.xml" ContentType="application/vnd.openxmlformats-officedocument.presentationml.slide+xml"/>
  <Override PartName="/ppt/notesSlides/notesSlide38.xml" ContentType="application/vnd.openxmlformats-officedocument.presentationml.notes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notesSlides/notesSlide39.xml" ContentType="application/vnd.openxmlformats-officedocument.presentationml.notesSlide+xml"/>
  <Override PartName="/ppt/slides/slide279.xml" ContentType="application/vnd.openxmlformats-officedocument.presentationml.slide+xml"/>
  <Override PartName="/ppt/notesSlides/notesSlide40.xml" ContentType="application/vnd.openxmlformats-officedocument.presentationml.notesSlide+xml"/>
  <Override PartName="/ppt/slides/slide280.xml" ContentType="application/vnd.openxmlformats-officedocument.presentationml.slide+xml"/>
  <Override PartName="/ppt/notesSlides/notesSlide41.xml" ContentType="application/vnd.openxmlformats-officedocument.presentationml.notes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notesSlides/notesSlide42.xml" ContentType="application/vnd.openxmlformats-officedocument.presentationml.notes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notesSlides/notesSlide43.xml" ContentType="application/vnd.openxmlformats-officedocument.presentationml.notesSlide+xml"/>
  <Override PartName="/ppt/slides/slide289.xml" ContentType="application/vnd.openxmlformats-officedocument.presentationml.slide+xml"/>
  <Override PartName="/ppt/slides/slide290.xml" ContentType="application/vnd.openxmlformats-officedocument.presentationml.slide+xml"/>
  <Override PartName="/ppt/notesSlides/notesSlide44.xml" ContentType="application/vnd.openxmlformats-officedocument.presentationml.notesSlide+xml"/>
  <Override PartName="/ppt/slides/slide291.xml" ContentType="application/vnd.openxmlformats-officedocument.presentationml.slide+xml"/>
  <Override PartName="/ppt/notesSlides/notesSlide45.xml" ContentType="application/vnd.openxmlformats-officedocument.presentationml.notesSlide+xml"/>
  <Override PartName="/ppt/slides/slide292.xml" ContentType="application/vnd.openxmlformats-officedocument.presentationml.slide+xml"/>
  <Override PartName="/ppt/notesSlides/notesSlide46.xml" ContentType="application/vnd.openxmlformats-officedocument.presentationml.notesSlide+xml"/>
  <Override PartName="/ppt/slides/slide293.xml" ContentType="application/vnd.openxmlformats-officedocument.presentationml.slide+xml"/>
  <Override PartName="/ppt/notesSlides/notesSlide47.xml" ContentType="application/vnd.openxmlformats-officedocument.presentationml.notesSlide+xml"/>
  <Override PartName="/ppt/slides/slide294.xml" ContentType="application/vnd.openxmlformats-officedocument.presentationml.slide+xml"/>
  <Override PartName="/ppt/slides/slide295.xml" ContentType="application/vnd.openxmlformats-officedocument.presentationml.slide+xml"/>
  <Override PartName="/ppt/notesSlides/notesSlide48.xml" ContentType="application/vnd.openxmlformats-officedocument.presentationml.notesSlide+xml"/>
  <Override PartName="/ppt/slides/slide296.xml" ContentType="application/vnd.openxmlformats-officedocument.presentationml.slide+xml"/>
  <Override PartName="/ppt/notesSlides/notesSlide49.xml" ContentType="application/vnd.openxmlformats-officedocument.presentationml.notesSlide+xml"/>
  <Override PartName="/ppt/slides/slide297.xml" ContentType="application/vnd.openxmlformats-officedocument.presentationml.slide+xml"/>
  <Override PartName="/ppt/notesSlides/notesSlide50.xml" ContentType="application/vnd.openxmlformats-officedocument.presentationml.notesSlide+xml"/>
  <Override PartName="/ppt/slides/slide298.xml" ContentType="application/vnd.openxmlformats-officedocument.presentationml.slide+xml"/>
  <Override PartName="/ppt/notesSlides/notesSlide51.xml" ContentType="application/vnd.openxmlformats-officedocument.presentationml.notesSlide+xml"/>
  <Override PartName="/ppt/slides/slide299.xml" ContentType="application/vnd.openxmlformats-officedocument.presentationml.slide+xml"/>
  <Override PartName="/ppt/notesSlides/notesSlide52.xml" ContentType="application/vnd.openxmlformats-officedocument.presentationml.notesSlide+xml"/>
  <Override PartName="/ppt/slides/slide300.xml" ContentType="application/vnd.openxmlformats-officedocument.presentationml.slide+xml"/>
  <Override PartName="/ppt/notesSlides/notesSlide53.xml" ContentType="application/vnd.openxmlformats-officedocument.presentationml.notesSlide+xml"/>
  <Override PartName="/ppt/slides/slide301.xml" ContentType="application/vnd.openxmlformats-officedocument.presentationml.slide+xml"/>
  <Override PartName="/ppt/notesSlides/notesSlide54.xml" ContentType="application/vnd.openxmlformats-officedocument.presentationml.notesSlide+xml"/>
  <Override PartName="/ppt/slides/slide302.xml" ContentType="application/vnd.openxmlformats-officedocument.presentationml.slide+xml"/>
  <Override PartName="/ppt/notesSlides/notesSlide55.xml" ContentType="application/vnd.openxmlformats-officedocument.presentationml.notesSlide+xml"/>
  <Override PartName="/ppt/slides/slide303.xml" ContentType="application/vnd.openxmlformats-officedocument.presentationml.slide+xml"/>
  <Override PartName="/ppt/slides/slide304.xml" ContentType="application/vnd.openxmlformats-officedocument.presentationml.slide+xml"/>
  <Override PartName="/ppt/notesSlides/notesSlide56.xml" ContentType="application/vnd.openxmlformats-officedocument.presentationml.notesSlide+xml"/>
  <Override PartName="/ppt/slides/slide305.xml" ContentType="application/vnd.openxmlformats-officedocument.presentationml.slide+xml"/>
  <Override PartName="/ppt/notesSlides/notesSlide57.xml" ContentType="application/vnd.openxmlformats-officedocument.presentationml.notesSlide+xml"/>
  <Override PartName="/ppt/slides/slide306.xml" ContentType="application/vnd.openxmlformats-officedocument.presentationml.slide+xml"/>
  <Override PartName="/ppt/slides/slide307.xml" ContentType="application/vnd.openxmlformats-officedocument.presentationml.slide+xml"/>
  <Override PartName="/ppt/notesSlides/notesSlide58.xml" ContentType="application/vnd.openxmlformats-officedocument.presentationml.notesSlide+xml"/>
  <Override PartName="/ppt/slides/slide308.xml" ContentType="application/vnd.openxmlformats-officedocument.presentationml.slide+xml"/>
  <Override PartName="/ppt/notesSlides/notesSlide59.xml" ContentType="application/vnd.openxmlformats-officedocument.presentationml.notesSlide+xml"/>
  <Override PartName="/ppt/slides/slide309.xml" ContentType="application/vnd.openxmlformats-officedocument.presentationml.slide+xml"/>
  <Override PartName="/ppt/slides/slide310.xml" ContentType="application/vnd.openxmlformats-officedocument.presentationml.slide+xml"/>
  <Override PartName="/ppt/notesSlides/notesSlide60.xml" ContentType="application/vnd.openxmlformats-officedocument.presentationml.notesSlide+xml"/>
  <Override PartName="/ppt/slides/slide311.xml" ContentType="application/vnd.openxmlformats-officedocument.presentationml.slide+xml"/>
  <Override PartName="/ppt/notesSlides/notesSlide61.xml" ContentType="application/vnd.openxmlformats-officedocument.presentationml.notesSlide+xml"/>
  <Override PartName="/ppt/slides/slide312.xml" ContentType="application/vnd.openxmlformats-officedocument.presentationml.slide+xml"/>
  <Override PartName="/ppt/notesSlides/notesSlide62.xml" ContentType="application/vnd.openxmlformats-officedocument.presentationml.notesSlide+xml"/>
  <Override PartName="/ppt/slides/slide313.xml" ContentType="application/vnd.openxmlformats-officedocument.presentationml.slide+xml"/>
  <Override PartName="/ppt/notesSlides/notesSlide63.xml" ContentType="application/vnd.openxmlformats-officedocument.presentationml.notesSlide+xml"/>
  <Override PartName="/ppt/slides/slide314.xml" ContentType="application/vnd.openxmlformats-officedocument.presentationml.slide+xml"/>
  <Override PartName="/ppt/notesSlides/notesSlide64.xml" ContentType="application/vnd.openxmlformats-officedocument.presentationml.notesSlide+xml"/>
  <Override PartName="/ppt/slides/slide315.xml" ContentType="application/vnd.openxmlformats-officedocument.presentationml.slide+xml"/>
  <Override PartName="/ppt/slides/slide316.xml" ContentType="application/vnd.openxmlformats-officedocument.presentationml.slide+xml"/>
  <Override PartName="/ppt/notesSlides/notesSlide65.xml" ContentType="application/vnd.openxmlformats-officedocument.presentationml.notesSlide+xml"/>
  <Override PartName="/ppt/slides/slide317.xml" ContentType="application/vnd.openxmlformats-officedocument.presentationml.slide+xml"/>
  <Override PartName="/ppt/notesSlides/notesSlide66.xml" ContentType="application/vnd.openxmlformats-officedocument.presentationml.notesSlide+xml"/>
  <Override PartName="/ppt/slides/slide318.xml" ContentType="application/vnd.openxmlformats-officedocument.presentationml.slide+xml"/>
  <Override PartName="/ppt/notesSlides/notesSlide67.xml" ContentType="application/vnd.openxmlformats-officedocument.presentationml.notesSlide+xml"/>
  <Override PartName="/ppt/slides/slide319.xml" ContentType="application/vnd.openxmlformats-officedocument.presentationml.slide+xml"/>
  <Override PartName="/ppt/notesSlides/notesSlide68.xml" ContentType="application/vnd.openxmlformats-officedocument.presentationml.notesSlide+xml"/>
  <Override PartName="/ppt/slides/slide320.xml" ContentType="application/vnd.openxmlformats-officedocument.presentationml.slide+xml"/>
  <Override PartName="/ppt/notesSlides/notesSlide69.xml" ContentType="application/vnd.openxmlformats-officedocument.presentationml.notesSlide+xml"/>
  <Override PartName="/ppt/slides/slide321.xml" ContentType="application/vnd.openxmlformats-officedocument.presentationml.slide+xml"/>
  <Override PartName="/ppt/notesSlides/notesSlide70.xml" ContentType="application/vnd.openxmlformats-officedocument.presentationml.notesSlide+xml"/>
  <Override PartName="/ppt/slides/slide322.xml" ContentType="application/vnd.openxmlformats-officedocument.presentationml.slide+xml"/>
  <Override PartName="/ppt/notesSlides/notesSlide71.xml" ContentType="application/vnd.openxmlformats-officedocument.presentationml.notesSlide+xml"/>
  <Override PartName="/ppt/slides/slide323.xml" ContentType="application/vnd.openxmlformats-officedocument.presentationml.slide+xml"/>
  <Override PartName="/ppt/slides/slide324.xml" ContentType="application/vnd.openxmlformats-officedocument.presentationml.slide+xml"/>
  <Override PartName="/ppt/notesSlides/notesSlide72.xml" ContentType="application/vnd.openxmlformats-officedocument.presentationml.notesSlide+xml"/>
  <Override PartName="/ppt/slides/slide325.xml" ContentType="application/vnd.openxmlformats-officedocument.presentationml.slide+xml"/>
  <Override PartName="/ppt/slides/slide326.xml" ContentType="application/vnd.openxmlformats-officedocument.presentationml.slide+xml"/>
  <Override PartName="/ppt/notesSlides/notesSlide73.xml" ContentType="application/vnd.openxmlformats-officedocument.presentationml.notesSlide+xml"/>
  <Override PartName="/ppt/slides/slide327.xml" ContentType="application/vnd.openxmlformats-officedocument.presentationml.slide+xml"/>
  <Override PartName="/ppt/notesSlides/notesSlide74.xml" ContentType="application/vnd.openxmlformats-officedocument.presentationml.notesSlide+xml"/>
  <Override PartName="/ppt/slides/slide328.xml" ContentType="application/vnd.openxmlformats-officedocument.presentationml.slide+xml"/>
  <Override PartName="/ppt/slides/slide329.xml" ContentType="application/vnd.openxmlformats-officedocument.presentationml.slide+xml"/>
  <Override PartName="/ppt/notesSlides/notesSlide75.xml" ContentType="application/vnd.openxmlformats-officedocument.presentationml.notesSlide+xml"/>
  <Override PartName="/ppt/slides/slide330.xml" ContentType="application/vnd.openxmlformats-officedocument.presentationml.slide+xml"/>
  <Override PartName="/ppt/notesSlides/notesSlide76.xml" ContentType="application/vnd.openxmlformats-officedocument.presentationml.notesSlide+xml"/>
  <Override PartName="/ppt/slides/slide331.xml" ContentType="application/vnd.openxmlformats-officedocument.presentationml.slide+xml"/>
  <Override PartName="/ppt/slides/slide332.xml" ContentType="application/vnd.openxmlformats-officedocument.presentationml.slide+xml"/>
  <Override PartName="/ppt/notesSlides/notesSlide77.xml" ContentType="application/vnd.openxmlformats-officedocument.presentationml.notesSlide+xml"/>
  <Override PartName="/ppt/slides/slide333.xml" ContentType="application/vnd.openxmlformats-officedocument.presentationml.slide+xml"/>
  <Override PartName="/ppt/notesSlides/notesSlide78.xml" ContentType="application/vnd.openxmlformats-officedocument.presentationml.notesSlide+xml"/>
  <Override PartName="/ppt/slides/slide334.xml" ContentType="application/vnd.openxmlformats-officedocument.presentationml.slide+xml"/>
  <Override PartName="/ppt/slides/slide335.xml" ContentType="application/vnd.openxmlformats-officedocument.presentationml.slide+xml"/>
  <Override PartName="/ppt/notesSlides/notesSlide79.xml" ContentType="application/vnd.openxmlformats-officedocument.presentationml.notesSlide+xml"/>
  <Override PartName="/ppt/slides/slide336.xml" ContentType="application/vnd.openxmlformats-officedocument.presentationml.slide+xml"/>
  <Override PartName="/ppt/notesSlides/notesSlide80.xml" ContentType="application/vnd.openxmlformats-officedocument.presentationml.notesSlide+xml"/>
  <Override PartName="/ppt/slides/slide337.xml" ContentType="application/vnd.openxmlformats-officedocument.presentationml.slide+xml"/>
  <Override PartName="/ppt/notesSlides/notesSlide81.xml" ContentType="application/vnd.openxmlformats-officedocument.presentationml.notesSlide+xml"/>
  <Override PartName="/ppt/slides/slide338.xml" ContentType="application/vnd.openxmlformats-officedocument.presentationml.slide+xml"/>
  <Override PartName="/ppt/notesSlides/notesSlide82.xml" ContentType="application/vnd.openxmlformats-officedocument.presentationml.notesSlide+xml"/>
  <Override PartName="/ppt/slides/slide339.xml" ContentType="application/vnd.openxmlformats-officedocument.presentationml.slide+xml"/>
  <Override PartName="/ppt/slides/slide340.xml" ContentType="application/vnd.openxmlformats-officedocument.presentationml.slide+xml"/>
  <Override PartName="/ppt/notesSlides/notesSlide83.xml" ContentType="application/vnd.openxmlformats-officedocument.presentationml.notesSlide+xml"/>
  <Override PartName="/ppt/slides/slide341.xml" ContentType="application/vnd.openxmlformats-officedocument.presentationml.slide+xml"/>
  <Override PartName="/ppt/slides/slide342.xml" ContentType="application/vnd.openxmlformats-officedocument.presentationml.slide+xml"/>
  <Override PartName="/ppt/notesSlides/notesSlide84.xml" ContentType="application/vnd.openxmlformats-officedocument.presentationml.notes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notesSlides/notesSlide85.xml" ContentType="application/vnd.openxmlformats-officedocument.presentationml.notesSlide+xml"/>
  <Override PartName="/ppt/slides/slide346.xml" ContentType="application/vnd.openxmlformats-officedocument.presentationml.slide+xml"/>
  <Override PartName="/ppt/notesSlides/notesSlide86.xml" ContentType="application/vnd.openxmlformats-officedocument.presentationml.notesSlide+xml"/>
  <Override PartName="/ppt/slides/slide347.xml" ContentType="application/vnd.openxmlformats-officedocument.presentationml.slide+xml"/>
  <Override PartName="/ppt/notesSlides/notesSlide87.xml" ContentType="application/vnd.openxmlformats-officedocument.presentationml.notesSlide+xml"/>
  <Override PartName="/ppt/slides/slide348.xml" ContentType="application/vnd.openxmlformats-officedocument.presentationml.slide+xml"/>
  <Override PartName="/ppt/notesSlides/notesSlide88.xml" ContentType="application/vnd.openxmlformats-officedocument.presentationml.notesSlide+xml"/>
  <Override PartName="/ppt/slides/slide349.xml" ContentType="application/vnd.openxmlformats-officedocument.presentationml.slide+xml"/>
  <Override PartName="/ppt/notesSlides/notesSlide89.xml" ContentType="application/vnd.openxmlformats-officedocument.presentationml.notesSlide+xml"/>
  <Override PartName="/ppt/slides/slide350.xml" ContentType="application/vnd.openxmlformats-officedocument.presentationml.slide+xml"/>
  <Override PartName="/ppt/notesSlides/notesSlide90.xml" ContentType="application/vnd.openxmlformats-officedocument.presentationml.notesSlide+xml"/>
  <Override PartName="/ppt/slides/slide351.xml" ContentType="application/vnd.openxmlformats-officedocument.presentationml.slide+xml"/>
  <Override PartName="/ppt/notesSlides/notesSlide91.xml" ContentType="application/vnd.openxmlformats-officedocument.presentationml.notesSlide+xml"/>
  <Override PartName="/ppt/slides/slide352.xml" ContentType="application/vnd.openxmlformats-officedocument.presentationml.slide+xml"/>
  <Override PartName="/ppt/notesSlides/notesSlide92.xml" ContentType="application/vnd.openxmlformats-officedocument.presentationml.notesSlide+xml"/>
  <Override PartName="/ppt/slides/slide353.xml" ContentType="application/vnd.openxmlformats-officedocument.presentationml.slide+xml"/>
  <Override PartName="/ppt/notesSlides/notesSlide93.xml" ContentType="application/vnd.openxmlformats-officedocument.presentationml.notesSlide+xml"/>
  <Override PartName="/ppt/slides/slide354.xml" ContentType="application/vnd.openxmlformats-officedocument.presentationml.slide+xml"/>
  <Override PartName="/ppt/notesSlides/notesSlide94.xml" ContentType="application/vnd.openxmlformats-officedocument.presentationml.notesSlide+xml"/>
  <Override PartName="/ppt/slides/slide355.xml" ContentType="application/vnd.openxmlformats-officedocument.presentationml.slide+xml"/>
  <Override PartName="/ppt/notesSlides/notesSlide95.xml" ContentType="application/vnd.openxmlformats-officedocument.presentationml.notes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notesSlides/notesSlide96.xml" ContentType="application/vnd.openxmlformats-officedocument.presentationml.notesSlide+xml"/>
  <Override PartName="/ppt/slides/slide362.xml" ContentType="application/vnd.openxmlformats-officedocument.presentationml.slide+xml"/>
  <Override PartName="/ppt/slides/slide363.xml" ContentType="application/vnd.openxmlformats-officedocument.presentationml.slide+xml"/>
  <Override PartName="/ppt/notesSlides/notesSlide97.xml" ContentType="application/vnd.openxmlformats-officedocument.presentationml.notes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notesSlides/notesSlide98.xml" ContentType="application/vnd.openxmlformats-officedocument.presentationml.notes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drawings/vmlDrawing2.vml" ContentType="application/vnd.openxmlformats-officedocument.vmlDrawing"/>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diagrams/layout4.xml" ContentType="application/vnd.openxmlformats-officedocument.drawingml.diagramLayout+xml"/>
  <Override PartName="/ppt/diagrams/data4.xml" ContentType="application/vnd.openxmlformats-officedocument.drawingml.diagramData+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slides/slide473.xml" ContentType="application/vnd.openxmlformats-officedocument.presentationml.slide+xml"/>
  <Override PartName="/ppt/diagrams/layout5.xml" ContentType="application/vnd.openxmlformats-officedocument.drawingml.diagramLayout+xml"/>
  <Override PartName="/ppt/diagrams/data5.xml" ContentType="application/vnd.openxmlformats-officedocument.drawingml.diagramData+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6.xml" ContentType="application/vnd.openxmlformats-officedocument.drawingml.diagramLayout+xml"/>
  <Override PartName="/ppt/diagrams/data6.xml" ContentType="application/vnd.openxmlformats-officedocument.drawingml.diagramData+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notesSlides/notesSlide99.xml" ContentType="application/vnd.openxmlformats-officedocument.presentationml.notes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notesSlides/notesSlide100.xml" ContentType="application/vnd.openxmlformats-officedocument.presentationml.notes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notesSlides/notesSlide101.xml" ContentType="application/vnd.openxmlformats-officedocument.presentationml.notesSlide+xml"/>
  <Override PartName="/ppt/slides/slide498.xml" ContentType="application/vnd.openxmlformats-officedocument.presentationml.slide+xml"/>
  <Override PartName="/ppt/notesSlides/notesSlide102.xml" ContentType="application/vnd.openxmlformats-officedocument.presentationml.notesSlide+xml"/>
  <Override PartName="/ppt/slides/slide499.xml" ContentType="application/vnd.openxmlformats-officedocument.presentationml.slide+xml"/>
  <Override PartName="/ppt/slides/slide500.xml" ContentType="application/vnd.openxmlformats-officedocument.presentationml.slide+xml"/>
  <Override PartName="/ppt/notesSlides/notesSlide103.xml" ContentType="application/vnd.openxmlformats-officedocument.presentationml.notes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handoutMasterIdLst>
    <p:handoutMasterId r:id="rId3"/>
  </p:handout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 id="653" r:id="rId400"/>
    <p:sldId id="654" r:id="rId401"/>
    <p:sldId id="655" r:id="rId402"/>
    <p:sldId id="656" r:id="rId403"/>
    <p:sldId id="657" r:id="rId404"/>
    <p:sldId id="658" r:id="rId405"/>
    <p:sldId id="659" r:id="rId406"/>
    <p:sldId id="660" r:id="rId407"/>
    <p:sldId id="661" r:id="rId408"/>
    <p:sldId id="662" r:id="rId409"/>
    <p:sldId id="663" r:id="rId410"/>
    <p:sldId id="664" r:id="rId411"/>
    <p:sldId id="665" r:id="rId412"/>
    <p:sldId id="666" r:id="rId413"/>
    <p:sldId id="667" r:id="rId414"/>
    <p:sldId id="668" r:id="rId415"/>
    <p:sldId id="669" r:id="rId416"/>
    <p:sldId id="670" r:id="rId417"/>
    <p:sldId id="671" r:id="rId418"/>
    <p:sldId id="672" r:id="rId419"/>
    <p:sldId id="673" r:id="rId420"/>
    <p:sldId id="674" r:id="rId421"/>
    <p:sldId id="675" r:id="rId422"/>
    <p:sldId id="676" r:id="rId423"/>
    <p:sldId id="677" r:id="rId424"/>
    <p:sldId id="678" r:id="rId425"/>
    <p:sldId id="679" r:id="rId426"/>
    <p:sldId id="680" r:id="rId427"/>
    <p:sldId id="681" r:id="rId428"/>
    <p:sldId id="682" r:id="rId429"/>
    <p:sldId id="683" r:id="rId430"/>
    <p:sldId id="684" r:id="rId431"/>
    <p:sldId id="685" r:id="rId432"/>
    <p:sldId id="686" r:id="rId433"/>
    <p:sldId id="687" r:id="rId434"/>
    <p:sldId id="688" r:id="rId435"/>
    <p:sldId id="689" r:id="rId436"/>
    <p:sldId id="690" r:id="rId437"/>
    <p:sldId id="691" r:id="rId438"/>
    <p:sldId id="692" r:id="rId439"/>
    <p:sldId id="693" r:id="rId440"/>
    <p:sldId id="694" r:id="rId441"/>
    <p:sldId id="695" r:id="rId442"/>
    <p:sldId id="696" r:id="rId443"/>
    <p:sldId id="697" r:id="rId444"/>
    <p:sldId id="698" r:id="rId445"/>
    <p:sldId id="699" r:id="rId446"/>
    <p:sldId id="700" r:id="rId447"/>
    <p:sldId id="701" r:id="rId448"/>
    <p:sldId id="702" r:id="rId449"/>
    <p:sldId id="703" r:id="rId450"/>
    <p:sldId id="704" r:id="rId451"/>
    <p:sldId id="705" r:id="rId452"/>
    <p:sldId id="706" r:id="rId453"/>
    <p:sldId id="707" r:id="rId454"/>
    <p:sldId id="708" r:id="rId455"/>
    <p:sldId id="709" r:id="rId456"/>
    <p:sldId id="710" r:id="rId457"/>
    <p:sldId id="711" r:id="rId458"/>
    <p:sldId id="712" r:id="rId459"/>
    <p:sldId id="713" r:id="rId460"/>
    <p:sldId id="714" r:id="rId461"/>
    <p:sldId id="715" r:id="rId462"/>
    <p:sldId id="716" r:id="rId463"/>
    <p:sldId id="717" r:id="rId464"/>
    <p:sldId id="718" r:id="rId465"/>
    <p:sldId id="719" r:id="rId466"/>
    <p:sldId id="720" r:id="rId467"/>
    <p:sldId id="721" r:id="rId468"/>
    <p:sldId id="722" r:id="rId469"/>
    <p:sldId id="723" r:id="rId470"/>
    <p:sldId id="724" r:id="rId471"/>
    <p:sldId id="725" r:id="rId472"/>
    <p:sldId id="726" r:id="rId473"/>
    <p:sldId id="727" r:id="rId474"/>
    <p:sldId id="728" r:id="rId475"/>
    <p:sldId id="729" r:id="rId476"/>
    <p:sldId id="730" r:id="rId477"/>
    <p:sldId id="731" r:id="rId478"/>
    <p:sldId id="732" r:id="rId479"/>
    <p:sldId id="733" r:id="rId480"/>
    <p:sldId id="734" r:id="rId481"/>
    <p:sldId id="735" r:id="rId482"/>
    <p:sldId id="736" r:id="rId483"/>
    <p:sldId id="737" r:id="rId484"/>
    <p:sldId id="738" r:id="rId485"/>
    <p:sldId id="739" r:id="rId486"/>
    <p:sldId id="740" r:id="rId487"/>
    <p:sldId id="741" r:id="rId488"/>
    <p:sldId id="742" r:id="rId489"/>
    <p:sldId id="743" r:id="rId490"/>
    <p:sldId id="744" r:id="rId491"/>
    <p:sldId id="745" r:id="rId492"/>
    <p:sldId id="746" r:id="rId493"/>
    <p:sldId id="747" r:id="rId494"/>
    <p:sldId id="748" r:id="rId495"/>
    <p:sldId id="749" r:id="rId496"/>
    <p:sldId id="750" r:id="rId497"/>
    <p:sldId id="751" r:id="rId498"/>
    <p:sldId id="752" r:id="rId499"/>
    <p:sldId id="753" r:id="rId500"/>
    <p:sldId id="754" r:id="rId501"/>
    <p:sldId id="755" r:id="rId502"/>
    <p:sldId id="756" r:id="rId503"/>
    <p:sldId id="757" r:id="rId504"/>
    <p:sldId id="758" r:id="rId505"/>
    <p:sldId id="759" r:id="rId506"/>
    <p:sldId id="760" r:id="rId507"/>
    <p:sldId id="761" r:id="rId508"/>
    <p:sldId id="762" r:id="rId509"/>
    <p:sldId id="763" r:id="rId510"/>
    <p:sldId id="764" r:id="rId511"/>
    <p:sldId id="765" r:id="rId512"/>
    <p:sldId id="766" r:id="rId513"/>
    <p:sldId id="767" r:id="rId514"/>
    <p:sldId id="768" r:id="rId515"/>
    <p:sldId id="769" r:id="rId516"/>
    <p:sldId id="770" r:id="rId517"/>
    <p:sldId id="771" r:id="rId518"/>
    <p:sldId id="772" r:id="rId519"/>
    <p:sldId id="773" r:id="rId520"/>
    <p:sldId id="774" r:id="rId521"/>
    <p:sldId id="775" r:id="rId522"/>
    <p:sldId id="776" r:id="rId523"/>
    <p:sldId id="777" r:id="rId524"/>
    <p:sldId id="778" r:id="rId525"/>
    <p:sldId id="779" r:id="rId526"/>
    <p:sldId id="780" r:id="rId527"/>
    <p:sldId id="781" r:id="rId528"/>
    <p:sldId id="782" r:id="rId529"/>
    <p:sldId id="783" r:id="rId530"/>
  </p:sldIdLst>
  <p:sldSz type="screen4x3" cy="6858000" cx="9144000"/>
  <p:notesSz cx="7086600" cy="93726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p:restoredLeft sz="15588" autoAdjust="0"/>
    <p:restoredTop sz="94590" autoAdjust="0"/>
  </p:normalViewPr>
  <p:slideViewPr>
    <p:cSldViewPr>
      <p:cViewPr varScale="1">
        <p:scale>
          <a:sx n="82" d="100"/>
          <a:sy n="82" d="100"/>
        </p:scale>
        <p:origin x="-1026" y="-96"/>
      </p:cViewPr>
      <p:guideLst>
        <p:guide orient="horz" pos="2160"/>
        <p:guide pos="2880"/>
      </p:guideLst>
    </p:cSldViewPr>
  </p:slideViewPr>
  <p:outlineViewPr>
    <p:cViewPr>
      <p:scale>
        <a:sx n="33" d="100"/>
        <a:sy n="33" d="100"/>
      </p:scale>
      <p:origin x="0" y="40620"/>
    </p:cViewPr>
  </p:outlineViewPr>
  <p:notesTextViewPr>
    <p:cViewPr>
      <p:scale>
        <a:sx n="100" d="100"/>
        <a:sy n="100" d="100"/>
      </p:scale>
      <p:origin x="0" y="0"/>
    </p:cViewPr>
  </p:notesTextViewPr>
  <p:sorterViewPr>
    <p:cViewPr>
      <p:scale>
        <a:sx n="100" d="100"/>
        <a:sy n="100" d="100"/>
      </p:scale>
      <p:origin x="0" y="834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handoutMaster" Target="handoutMasters/handout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100" Type="http://schemas.openxmlformats.org/officeDocument/2006/relationships/slide" Target="slides/slide97.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Relationship Id="rId110" Type="http://schemas.openxmlformats.org/officeDocument/2006/relationships/slide" Target="slides/slide107.xml"/><Relationship Id="rId111" Type="http://schemas.openxmlformats.org/officeDocument/2006/relationships/slide" Target="slides/slide108.xml"/><Relationship Id="rId112" Type="http://schemas.openxmlformats.org/officeDocument/2006/relationships/slide" Target="slides/slide109.xml"/><Relationship Id="rId113" Type="http://schemas.openxmlformats.org/officeDocument/2006/relationships/slide" Target="slides/slide110.xml"/><Relationship Id="rId114" Type="http://schemas.openxmlformats.org/officeDocument/2006/relationships/slide" Target="slides/slide111.xml"/><Relationship Id="rId115" Type="http://schemas.openxmlformats.org/officeDocument/2006/relationships/slide" Target="slides/slide112.xml"/><Relationship Id="rId116" Type="http://schemas.openxmlformats.org/officeDocument/2006/relationships/slide" Target="slides/slide113.xml"/><Relationship Id="rId117" Type="http://schemas.openxmlformats.org/officeDocument/2006/relationships/slide" Target="slides/slide114.xml"/><Relationship Id="rId118" Type="http://schemas.openxmlformats.org/officeDocument/2006/relationships/slide" Target="slides/slide115.xml"/><Relationship Id="rId119" Type="http://schemas.openxmlformats.org/officeDocument/2006/relationships/slide" Target="slides/slide116.xml"/><Relationship Id="rId120" Type="http://schemas.openxmlformats.org/officeDocument/2006/relationships/slide" Target="slides/slide117.xml"/><Relationship Id="rId121" Type="http://schemas.openxmlformats.org/officeDocument/2006/relationships/slide" Target="slides/slide118.xml"/><Relationship Id="rId122" Type="http://schemas.openxmlformats.org/officeDocument/2006/relationships/slide" Target="slides/slide119.xml"/><Relationship Id="rId123" Type="http://schemas.openxmlformats.org/officeDocument/2006/relationships/slide" Target="slides/slide120.xml"/><Relationship Id="rId124" Type="http://schemas.openxmlformats.org/officeDocument/2006/relationships/slide" Target="slides/slide121.xml"/><Relationship Id="rId125" Type="http://schemas.openxmlformats.org/officeDocument/2006/relationships/slide" Target="slides/slide122.xml"/><Relationship Id="rId126" Type="http://schemas.openxmlformats.org/officeDocument/2006/relationships/slide" Target="slides/slide123.xml"/><Relationship Id="rId127" Type="http://schemas.openxmlformats.org/officeDocument/2006/relationships/slide" Target="slides/slide124.xml"/><Relationship Id="rId128" Type="http://schemas.openxmlformats.org/officeDocument/2006/relationships/slide" Target="slides/slide125.xml"/><Relationship Id="rId129" Type="http://schemas.openxmlformats.org/officeDocument/2006/relationships/slide" Target="slides/slide126.xml"/><Relationship Id="rId130" Type="http://schemas.openxmlformats.org/officeDocument/2006/relationships/slide" Target="slides/slide127.xml"/><Relationship Id="rId131" Type="http://schemas.openxmlformats.org/officeDocument/2006/relationships/slide" Target="slides/slide128.xml"/><Relationship Id="rId132" Type="http://schemas.openxmlformats.org/officeDocument/2006/relationships/slide" Target="slides/slide129.xml"/><Relationship Id="rId133" Type="http://schemas.openxmlformats.org/officeDocument/2006/relationships/slide" Target="slides/slide130.xml"/><Relationship Id="rId134" Type="http://schemas.openxmlformats.org/officeDocument/2006/relationships/slide" Target="slides/slide131.xml"/><Relationship Id="rId135" Type="http://schemas.openxmlformats.org/officeDocument/2006/relationships/slide" Target="slides/slide132.xml"/><Relationship Id="rId136" Type="http://schemas.openxmlformats.org/officeDocument/2006/relationships/slide" Target="slides/slide133.xml"/><Relationship Id="rId137" Type="http://schemas.openxmlformats.org/officeDocument/2006/relationships/slide" Target="slides/slide134.xml"/><Relationship Id="rId138" Type="http://schemas.openxmlformats.org/officeDocument/2006/relationships/slide" Target="slides/slide135.xml"/><Relationship Id="rId139" Type="http://schemas.openxmlformats.org/officeDocument/2006/relationships/slide" Target="slides/slide136.xml"/><Relationship Id="rId140" Type="http://schemas.openxmlformats.org/officeDocument/2006/relationships/slide" Target="slides/slide137.xml"/><Relationship Id="rId141" Type="http://schemas.openxmlformats.org/officeDocument/2006/relationships/slide" Target="slides/slide138.xml"/><Relationship Id="rId142" Type="http://schemas.openxmlformats.org/officeDocument/2006/relationships/slide" Target="slides/slide139.xml"/><Relationship Id="rId143" Type="http://schemas.openxmlformats.org/officeDocument/2006/relationships/slide" Target="slides/slide140.xml"/><Relationship Id="rId144" Type="http://schemas.openxmlformats.org/officeDocument/2006/relationships/slide" Target="slides/slide141.xml"/><Relationship Id="rId145" Type="http://schemas.openxmlformats.org/officeDocument/2006/relationships/slide" Target="slides/slide142.xml"/><Relationship Id="rId146" Type="http://schemas.openxmlformats.org/officeDocument/2006/relationships/slide" Target="slides/slide143.xml"/><Relationship Id="rId147" Type="http://schemas.openxmlformats.org/officeDocument/2006/relationships/slide" Target="slides/slide144.xml"/><Relationship Id="rId148" Type="http://schemas.openxmlformats.org/officeDocument/2006/relationships/slide" Target="slides/slide145.xml"/><Relationship Id="rId149" Type="http://schemas.openxmlformats.org/officeDocument/2006/relationships/slide" Target="slides/slide146.xml"/><Relationship Id="rId150" Type="http://schemas.openxmlformats.org/officeDocument/2006/relationships/slide" Target="slides/slide147.xml"/><Relationship Id="rId151" Type="http://schemas.openxmlformats.org/officeDocument/2006/relationships/slide" Target="slides/slide148.xml"/><Relationship Id="rId152" Type="http://schemas.openxmlformats.org/officeDocument/2006/relationships/slide" Target="slides/slide149.xml"/><Relationship Id="rId153" Type="http://schemas.openxmlformats.org/officeDocument/2006/relationships/slide" Target="slides/slide150.xml"/><Relationship Id="rId154" Type="http://schemas.openxmlformats.org/officeDocument/2006/relationships/slide" Target="slides/slide151.xml"/><Relationship Id="rId155" Type="http://schemas.openxmlformats.org/officeDocument/2006/relationships/slide" Target="slides/slide152.xml"/><Relationship Id="rId156" Type="http://schemas.openxmlformats.org/officeDocument/2006/relationships/slide" Target="slides/slide153.xml"/><Relationship Id="rId157" Type="http://schemas.openxmlformats.org/officeDocument/2006/relationships/slide" Target="slides/slide154.xml"/><Relationship Id="rId158" Type="http://schemas.openxmlformats.org/officeDocument/2006/relationships/slide" Target="slides/slide155.xml"/><Relationship Id="rId159" Type="http://schemas.openxmlformats.org/officeDocument/2006/relationships/slide" Target="slides/slide156.xml"/><Relationship Id="rId160" Type="http://schemas.openxmlformats.org/officeDocument/2006/relationships/slide" Target="slides/slide157.xml"/><Relationship Id="rId161" Type="http://schemas.openxmlformats.org/officeDocument/2006/relationships/slide" Target="slides/slide158.xml"/><Relationship Id="rId162" Type="http://schemas.openxmlformats.org/officeDocument/2006/relationships/slide" Target="slides/slide159.xml"/><Relationship Id="rId163" Type="http://schemas.openxmlformats.org/officeDocument/2006/relationships/slide" Target="slides/slide160.xml"/><Relationship Id="rId164" Type="http://schemas.openxmlformats.org/officeDocument/2006/relationships/slide" Target="slides/slide161.xml"/><Relationship Id="rId165" Type="http://schemas.openxmlformats.org/officeDocument/2006/relationships/slide" Target="slides/slide162.xml"/><Relationship Id="rId166" Type="http://schemas.openxmlformats.org/officeDocument/2006/relationships/slide" Target="slides/slide163.xml"/><Relationship Id="rId167" Type="http://schemas.openxmlformats.org/officeDocument/2006/relationships/slide" Target="slides/slide164.xml"/><Relationship Id="rId168" Type="http://schemas.openxmlformats.org/officeDocument/2006/relationships/slide" Target="slides/slide165.xml"/><Relationship Id="rId169" Type="http://schemas.openxmlformats.org/officeDocument/2006/relationships/slide" Target="slides/slide166.xml"/><Relationship Id="rId170" Type="http://schemas.openxmlformats.org/officeDocument/2006/relationships/slide" Target="slides/slide167.xml"/><Relationship Id="rId171" Type="http://schemas.openxmlformats.org/officeDocument/2006/relationships/slide" Target="slides/slide168.xml"/><Relationship Id="rId172" Type="http://schemas.openxmlformats.org/officeDocument/2006/relationships/slide" Target="slides/slide169.xml"/><Relationship Id="rId173" Type="http://schemas.openxmlformats.org/officeDocument/2006/relationships/slide" Target="slides/slide170.xml"/><Relationship Id="rId174" Type="http://schemas.openxmlformats.org/officeDocument/2006/relationships/slide" Target="slides/slide171.xml"/><Relationship Id="rId175" Type="http://schemas.openxmlformats.org/officeDocument/2006/relationships/slide" Target="slides/slide172.xml"/><Relationship Id="rId176" Type="http://schemas.openxmlformats.org/officeDocument/2006/relationships/slide" Target="slides/slide173.xml"/><Relationship Id="rId177" Type="http://schemas.openxmlformats.org/officeDocument/2006/relationships/slide" Target="slides/slide174.xml"/><Relationship Id="rId178" Type="http://schemas.openxmlformats.org/officeDocument/2006/relationships/slide" Target="slides/slide175.xml"/><Relationship Id="rId179" Type="http://schemas.openxmlformats.org/officeDocument/2006/relationships/slide" Target="slides/slide176.xml"/><Relationship Id="rId180" Type="http://schemas.openxmlformats.org/officeDocument/2006/relationships/slide" Target="slides/slide177.xml"/><Relationship Id="rId181" Type="http://schemas.openxmlformats.org/officeDocument/2006/relationships/slide" Target="slides/slide178.xml"/><Relationship Id="rId182" Type="http://schemas.openxmlformats.org/officeDocument/2006/relationships/slide" Target="slides/slide179.xml"/><Relationship Id="rId183" Type="http://schemas.openxmlformats.org/officeDocument/2006/relationships/slide" Target="slides/slide180.xml"/><Relationship Id="rId184" Type="http://schemas.openxmlformats.org/officeDocument/2006/relationships/slide" Target="slides/slide181.xml"/><Relationship Id="rId185" Type="http://schemas.openxmlformats.org/officeDocument/2006/relationships/slide" Target="slides/slide182.xml"/><Relationship Id="rId186" Type="http://schemas.openxmlformats.org/officeDocument/2006/relationships/slide" Target="slides/slide183.xml"/><Relationship Id="rId187" Type="http://schemas.openxmlformats.org/officeDocument/2006/relationships/slide" Target="slides/slide184.xml"/><Relationship Id="rId188" Type="http://schemas.openxmlformats.org/officeDocument/2006/relationships/slide" Target="slides/slide185.xml"/><Relationship Id="rId189" Type="http://schemas.openxmlformats.org/officeDocument/2006/relationships/slide" Target="slides/slide186.xml"/><Relationship Id="rId190" Type="http://schemas.openxmlformats.org/officeDocument/2006/relationships/slide" Target="slides/slide187.xml"/><Relationship Id="rId191" Type="http://schemas.openxmlformats.org/officeDocument/2006/relationships/slide" Target="slides/slide188.xml"/><Relationship Id="rId192" Type="http://schemas.openxmlformats.org/officeDocument/2006/relationships/slide" Target="slides/slide189.xml"/><Relationship Id="rId193" Type="http://schemas.openxmlformats.org/officeDocument/2006/relationships/slide" Target="slides/slide190.xml"/><Relationship Id="rId194" Type="http://schemas.openxmlformats.org/officeDocument/2006/relationships/slide" Target="slides/slide191.xml"/><Relationship Id="rId195" Type="http://schemas.openxmlformats.org/officeDocument/2006/relationships/slide" Target="slides/slide192.xml"/><Relationship Id="rId196" Type="http://schemas.openxmlformats.org/officeDocument/2006/relationships/slide" Target="slides/slide193.xml"/><Relationship Id="rId197" Type="http://schemas.openxmlformats.org/officeDocument/2006/relationships/slide" Target="slides/slide194.xml"/><Relationship Id="rId198" Type="http://schemas.openxmlformats.org/officeDocument/2006/relationships/slide" Target="slides/slide195.xml"/><Relationship Id="rId199" Type="http://schemas.openxmlformats.org/officeDocument/2006/relationships/slide" Target="slides/slide196.xml"/><Relationship Id="rId200" Type="http://schemas.openxmlformats.org/officeDocument/2006/relationships/slide" Target="slides/slide197.xml"/><Relationship Id="rId201" Type="http://schemas.openxmlformats.org/officeDocument/2006/relationships/slide" Target="slides/slide198.xml"/><Relationship Id="rId202" Type="http://schemas.openxmlformats.org/officeDocument/2006/relationships/slide" Target="slides/slide199.xml"/><Relationship Id="rId203" Type="http://schemas.openxmlformats.org/officeDocument/2006/relationships/slide" Target="slides/slide200.xml"/><Relationship Id="rId204" Type="http://schemas.openxmlformats.org/officeDocument/2006/relationships/slide" Target="slides/slide201.xml"/><Relationship Id="rId205" Type="http://schemas.openxmlformats.org/officeDocument/2006/relationships/slide" Target="slides/slide202.xml"/><Relationship Id="rId206" Type="http://schemas.openxmlformats.org/officeDocument/2006/relationships/slide" Target="slides/slide203.xml"/><Relationship Id="rId207" Type="http://schemas.openxmlformats.org/officeDocument/2006/relationships/slide" Target="slides/slide204.xml"/><Relationship Id="rId208" Type="http://schemas.openxmlformats.org/officeDocument/2006/relationships/slide" Target="slides/slide205.xml"/><Relationship Id="rId209" Type="http://schemas.openxmlformats.org/officeDocument/2006/relationships/slide" Target="slides/slide206.xml"/><Relationship Id="rId210" Type="http://schemas.openxmlformats.org/officeDocument/2006/relationships/slide" Target="slides/slide207.xml"/><Relationship Id="rId211" Type="http://schemas.openxmlformats.org/officeDocument/2006/relationships/slide" Target="slides/slide208.xml"/><Relationship Id="rId212" Type="http://schemas.openxmlformats.org/officeDocument/2006/relationships/slide" Target="slides/slide209.xml"/><Relationship Id="rId213" Type="http://schemas.openxmlformats.org/officeDocument/2006/relationships/slide" Target="slides/slide210.xml"/><Relationship Id="rId214" Type="http://schemas.openxmlformats.org/officeDocument/2006/relationships/slide" Target="slides/slide211.xml"/><Relationship Id="rId215" Type="http://schemas.openxmlformats.org/officeDocument/2006/relationships/slide" Target="slides/slide212.xml"/><Relationship Id="rId216" Type="http://schemas.openxmlformats.org/officeDocument/2006/relationships/slide" Target="slides/slide213.xml"/><Relationship Id="rId217" Type="http://schemas.openxmlformats.org/officeDocument/2006/relationships/slide" Target="slides/slide214.xml"/><Relationship Id="rId218" Type="http://schemas.openxmlformats.org/officeDocument/2006/relationships/slide" Target="slides/slide215.xml"/><Relationship Id="rId219" Type="http://schemas.openxmlformats.org/officeDocument/2006/relationships/slide" Target="slides/slide216.xml"/><Relationship Id="rId220" Type="http://schemas.openxmlformats.org/officeDocument/2006/relationships/slide" Target="slides/slide217.xml"/><Relationship Id="rId221" Type="http://schemas.openxmlformats.org/officeDocument/2006/relationships/slide" Target="slides/slide218.xml"/><Relationship Id="rId222" Type="http://schemas.openxmlformats.org/officeDocument/2006/relationships/slide" Target="slides/slide219.xml"/><Relationship Id="rId223" Type="http://schemas.openxmlformats.org/officeDocument/2006/relationships/slide" Target="slides/slide220.xml"/><Relationship Id="rId224" Type="http://schemas.openxmlformats.org/officeDocument/2006/relationships/slide" Target="slides/slide221.xml"/><Relationship Id="rId225" Type="http://schemas.openxmlformats.org/officeDocument/2006/relationships/slide" Target="slides/slide222.xml"/><Relationship Id="rId226" Type="http://schemas.openxmlformats.org/officeDocument/2006/relationships/slide" Target="slides/slide223.xml"/><Relationship Id="rId227" Type="http://schemas.openxmlformats.org/officeDocument/2006/relationships/slide" Target="slides/slide224.xml"/><Relationship Id="rId228" Type="http://schemas.openxmlformats.org/officeDocument/2006/relationships/slide" Target="slides/slide225.xml"/><Relationship Id="rId229" Type="http://schemas.openxmlformats.org/officeDocument/2006/relationships/slide" Target="slides/slide226.xml"/><Relationship Id="rId230" Type="http://schemas.openxmlformats.org/officeDocument/2006/relationships/slide" Target="slides/slide227.xml"/><Relationship Id="rId231" Type="http://schemas.openxmlformats.org/officeDocument/2006/relationships/slide" Target="slides/slide228.xml"/><Relationship Id="rId232" Type="http://schemas.openxmlformats.org/officeDocument/2006/relationships/slide" Target="slides/slide229.xml"/><Relationship Id="rId233" Type="http://schemas.openxmlformats.org/officeDocument/2006/relationships/slide" Target="slides/slide230.xml"/><Relationship Id="rId234" Type="http://schemas.openxmlformats.org/officeDocument/2006/relationships/slide" Target="slides/slide231.xml"/><Relationship Id="rId235" Type="http://schemas.openxmlformats.org/officeDocument/2006/relationships/slide" Target="slides/slide232.xml"/><Relationship Id="rId236" Type="http://schemas.openxmlformats.org/officeDocument/2006/relationships/slide" Target="slides/slide233.xml"/><Relationship Id="rId237" Type="http://schemas.openxmlformats.org/officeDocument/2006/relationships/slide" Target="slides/slide234.xml"/><Relationship Id="rId238" Type="http://schemas.openxmlformats.org/officeDocument/2006/relationships/slide" Target="slides/slide235.xml"/><Relationship Id="rId239" Type="http://schemas.openxmlformats.org/officeDocument/2006/relationships/slide" Target="slides/slide236.xml"/><Relationship Id="rId240" Type="http://schemas.openxmlformats.org/officeDocument/2006/relationships/slide" Target="slides/slide237.xml"/><Relationship Id="rId241" Type="http://schemas.openxmlformats.org/officeDocument/2006/relationships/slide" Target="slides/slide238.xml"/><Relationship Id="rId242" Type="http://schemas.openxmlformats.org/officeDocument/2006/relationships/slide" Target="slides/slide239.xml"/><Relationship Id="rId243" Type="http://schemas.openxmlformats.org/officeDocument/2006/relationships/slide" Target="slides/slide240.xml"/><Relationship Id="rId244" Type="http://schemas.openxmlformats.org/officeDocument/2006/relationships/slide" Target="slides/slide241.xml"/><Relationship Id="rId245" Type="http://schemas.openxmlformats.org/officeDocument/2006/relationships/slide" Target="slides/slide242.xml"/><Relationship Id="rId246" Type="http://schemas.openxmlformats.org/officeDocument/2006/relationships/slide" Target="slides/slide243.xml"/><Relationship Id="rId247" Type="http://schemas.openxmlformats.org/officeDocument/2006/relationships/slide" Target="slides/slide244.xml"/><Relationship Id="rId248" Type="http://schemas.openxmlformats.org/officeDocument/2006/relationships/slide" Target="slides/slide245.xml"/><Relationship Id="rId249" Type="http://schemas.openxmlformats.org/officeDocument/2006/relationships/slide" Target="slides/slide246.xml"/><Relationship Id="rId250" Type="http://schemas.openxmlformats.org/officeDocument/2006/relationships/slide" Target="slides/slide247.xml"/><Relationship Id="rId251" Type="http://schemas.openxmlformats.org/officeDocument/2006/relationships/slide" Target="slides/slide248.xml"/><Relationship Id="rId252" Type="http://schemas.openxmlformats.org/officeDocument/2006/relationships/slide" Target="slides/slide249.xml"/><Relationship Id="rId253" Type="http://schemas.openxmlformats.org/officeDocument/2006/relationships/slide" Target="slides/slide250.xml"/><Relationship Id="rId254" Type="http://schemas.openxmlformats.org/officeDocument/2006/relationships/slide" Target="slides/slide251.xml"/><Relationship Id="rId255" Type="http://schemas.openxmlformats.org/officeDocument/2006/relationships/slide" Target="slides/slide252.xml"/><Relationship Id="rId256" Type="http://schemas.openxmlformats.org/officeDocument/2006/relationships/slide" Target="slides/slide253.xml"/><Relationship Id="rId257" Type="http://schemas.openxmlformats.org/officeDocument/2006/relationships/slide" Target="slides/slide254.xml"/><Relationship Id="rId258" Type="http://schemas.openxmlformats.org/officeDocument/2006/relationships/slide" Target="slides/slide255.xml"/><Relationship Id="rId259" Type="http://schemas.openxmlformats.org/officeDocument/2006/relationships/slide" Target="slides/slide256.xml"/><Relationship Id="rId260" Type="http://schemas.openxmlformats.org/officeDocument/2006/relationships/slide" Target="slides/slide257.xml"/><Relationship Id="rId261" Type="http://schemas.openxmlformats.org/officeDocument/2006/relationships/slide" Target="slides/slide258.xml"/><Relationship Id="rId262" Type="http://schemas.openxmlformats.org/officeDocument/2006/relationships/slide" Target="slides/slide259.xml"/><Relationship Id="rId263" Type="http://schemas.openxmlformats.org/officeDocument/2006/relationships/slide" Target="slides/slide260.xml"/><Relationship Id="rId264" Type="http://schemas.openxmlformats.org/officeDocument/2006/relationships/slide" Target="slides/slide261.xml"/><Relationship Id="rId265" Type="http://schemas.openxmlformats.org/officeDocument/2006/relationships/slide" Target="slides/slide262.xml"/><Relationship Id="rId266" Type="http://schemas.openxmlformats.org/officeDocument/2006/relationships/slide" Target="slides/slide263.xml"/><Relationship Id="rId267" Type="http://schemas.openxmlformats.org/officeDocument/2006/relationships/slide" Target="slides/slide264.xml"/><Relationship Id="rId268" Type="http://schemas.openxmlformats.org/officeDocument/2006/relationships/slide" Target="slides/slide265.xml"/><Relationship Id="rId269" Type="http://schemas.openxmlformats.org/officeDocument/2006/relationships/slide" Target="slides/slide266.xml"/><Relationship Id="rId270" Type="http://schemas.openxmlformats.org/officeDocument/2006/relationships/slide" Target="slides/slide267.xml"/><Relationship Id="rId271" Type="http://schemas.openxmlformats.org/officeDocument/2006/relationships/slide" Target="slides/slide268.xml"/><Relationship Id="rId272" Type="http://schemas.openxmlformats.org/officeDocument/2006/relationships/slide" Target="slides/slide269.xml"/><Relationship Id="rId273" Type="http://schemas.openxmlformats.org/officeDocument/2006/relationships/slide" Target="slides/slide270.xml"/><Relationship Id="rId274" Type="http://schemas.openxmlformats.org/officeDocument/2006/relationships/slide" Target="slides/slide271.xml"/><Relationship Id="rId275" Type="http://schemas.openxmlformats.org/officeDocument/2006/relationships/slide" Target="slides/slide272.xml"/><Relationship Id="rId276" Type="http://schemas.openxmlformats.org/officeDocument/2006/relationships/slide" Target="slides/slide273.xml"/><Relationship Id="rId277" Type="http://schemas.openxmlformats.org/officeDocument/2006/relationships/slide" Target="slides/slide274.xml"/><Relationship Id="rId278" Type="http://schemas.openxmlformats.org/officeDocument/2006/relationships/slide" Target="slides/slide275.xml"/><Relationship Id="rId279" Type="http://schemas.openxmlformats.org/officeDocument/2006/relationships/slide" Target="slides/slide276.xml"/><Relationship Id="rId280" Type="http://schemas.openxmlformats.org/officeDocument/2006/relationships/slide" Target="slides/slide277.xml"/><Relationship Id="rId281" Type="http://schemas.openxmlformats.org/officeDocument/2006/relationships/slide" Target="slides/slide278.xml"/><Relationship Id="rId282" Type="http://schemas.openxmlformats.org/officeDocument/2006/relationships/slide" Target="slides/slide279.xml"/><Relationship Id="rId283" Type="http://schemas.openxmlformats.org/officeDocument/2006/relationships/slide" Target="slides/slide280.xml"/><Relationship Id="rId284" Type="http://schemas.openxmlformats.org/officeDocument/2006/relationships/slide" Target="slides/slide281.xml"/><Relationship Id="rId285" Type="http://schemas.openxmlformats.org/officeDocument/2006/relationships/slide" Target="slides/slide282.xml"/><Relationship Id="rId286" Type="http://schemas.openxmlformats.org/officeDocument/2006/relationships/slide" Target="slides/slide283.xml"/><Relationship Id="rId287" Type="http://schemas.openxmlformats.org/officeDocument/2006/relationships/slide" Target="slides/slide284.xml"/><Relationship Id="rId288" Type="http://schemas.openxmlformats.org/officeDocument/2006/relationships/slide" Target="slides/slide285.xml"/><Relationship Id="rId289" Type="http://schemas.openxmlformats.org/officeDocument/2006/relationships/slide" Target="slides/slide286.xml"/><Relationship Id="rId290" Type="http://schemas.openxmlformats.org/officeDocument/2006/relationships/slide" Target="slides/slide287.xml"/><Relationship Id="rId291" Type="http://schemas.openxmlformats.org/officeDocument/2006/relationships/slide" Target="slides/slide288.xml"/><Relationship Id="rId292" Type="http://schemas.openxmlformats.org/officeDocument/2006/relationships/slide" Target="slides/slide289.xml"/><Relationship Id="rId293" Type="http://schemas.openxmlformats.org/officeDocument/2006/relationships/slide" Target="slides/slide290.xml"/><Relationship Id="rId294" Type="http://schemas.openxmlformats.org/officeDocument/2006/relationships/slide" Target="slides/slide291.xml"/><Relationship Id="rId295" Type="http://schemas.openxmlformats.org/officeDocument/2006/relationships/slide" Target="slides/slide292.xml"/><Relationship Id="rId296" Type="http://schemas.openxmlformats.org/officeDocument/2006/relationships/slide" Target="slides/slide293.xml"/><Relationship Id="rId297" Type="http://schemas.openxmlformats.org/officeDocument/2006/relationships/slide" Target="slides/slide294.xml"/><Relationship Id="rId298" Type="http://schemas.openxmlformats.org/officeDocument/2006/relationships/slide" Target="slides/slide295.xml"/><Relationship Id="rId299" Type="http://schemas.openxmlformats.org/officeDocument/2006/relationships/slide" Target="slides/slide296.xml"/><Relationship Id="rId300" Type="http://schemas.openxmlformats.org/officeDocument/2006/relationships/slide" Target="slides/slide297.xml"/><Relationship Id="rId301" Type="http://schemas.openxmlformats.org/officeDocument/2006/relationships/slide" Target="slides/slide298.xml"/><Relationship Id="rId302" Type="http://schemas.openxmlformats.org/officeDocument/2006/relationships/slide" Target="slides/slide299.xml"/><Relationship Id="rId303" Type="http://schemas.openxmlformats.org/officeDocument/2006/relationships/slide" Target="slides/slide300.xml"/><Relationship Id="rId304" Type="http://schemas.openxmlformats.org/officeDocument/2006/relationships/slide" Target="slides/slide301.xml"/><Relationship Id="rId305" Type="http://schemas.openxmlformats.org/officeDocument/2006/relationships/slide" Target="slides/slide302.xml"/><Relationship Id="rId306" Type="http://schemas.openxmlformats.org/officeDocument/2006/relationships/slide" Target="slides/slide303.xml"/><Relationship Id="rId307" Type="http://schemas.openxmlformats.org/officeDocument/2006/relationships/slide" Target="slides/slide304.xml"/><Relationship Id="rId308" Type="http://schemas.openxmlformats.org/officeDocument/2006/relationships/slide" Target="slides/slide305.xml"/><Relationship Id="rId309" Type="http://schemas.openxmlformats.org/officeDocument/2006/relationships/slide" Target="slides/slide306.xml"/><Relationship Id="rId310" Type="http://schemas.openxmlformats.org/officeDocument/2006/relationships/slide" Target="slides/slide307.xml"/><Relationship Id="rId311" Type="http://schemas.openxmlformats.org/officeDocument/2006/relationships/slide" Target="slides/slide308.xml"/><Relationship Id="rId312" Type="http://schemas.openxmlformats.org/officeDocument/2006/relationships/slide" Target="slides/slide309.xml"/><Relationship Id="rId313" Type="http://schemas.openxmlformats.org/officeDocument/2006/relationships/slide" Target="slides/slide310.xml"/><Relationship Id="rId314" Type="http://schemas.openxmlformats.org/officeDocument/2006/relationships/slide" Target="slides/slide311.xml"/><Relationship Id="rId315" Type="http://schemas.openxmlformats.org/officeDocument/2006/relationships/slide" Target="slides/slide312.xml"/><Relationship Id="rId316" Type="http://schemas.openxmlformats.org/officeDocument/2006/relationships/slide" Target="slides/slide313.xml"/><Relationship Id="rId317" Type="http://schemas.openxmlformats.org/officeDocument/2006/relationships/slide" Target="slides/slide314.xml"/><Relationship Id="rId318" Type="http://schemas.openxmlformats.org/officeDocument/2006/relationships/slide" Target="slides/slide315.xml"/><Relationship Id="rId319" Type="http://schemas.openxmlformats.org/officeDocument/2006/relationships/slide" Target="slides/slide316.xml"/><Relationship Id="rId320" Type="http://schemas.openxmlformats.org/officeDocument/2006/relationships/slide" Target="slides/slide317.xml"/><Relationship Id="rId321" Type="http://schemas.openxmlformats.org/officeDocument/2006/relationships/slide" Target="slides/slide318.xml"/><Relationship Id="rId322" Type="http://schemas.openxmlformats.org/officeDocument/2006/relationships/slide" Target="slides/slide319.xml"/><Relationship Id="rId323" Type="http://schemas.openxmlformats.org/officeDocument/2006/relationships/slide" Target="slides/slide320.xml"/><Relationship Id="rId324" Type="http://schemas.openxmlformats.org/officeDocument/2006/relationships/slide" Target="slides/slide321.xml"/><Relationship Id="rId325" Type="http://schemas.openxmlformats.org/officeDocument/2006/relationships/slide" Target="slides/slide322.xml"/><Relationship Id="rId326" Type="http://schemas.openxmlformats.org/officeDocument/2006/relationships/slide" Target="slides/slide323.xml"/><Relationship Id="rId327" Type="http://schemas.openxmlformats.org/officeDocument/2006/relationships/slide" Target="slides/slide324.xml"/><Relationship Id="rId328" Type="http://schemas.openxmlformats.org/officeDocument/2006/relationships/slide" Target="slides/slide325.xml"/><Relationship Id="rId329" Type="http://schemas.openxmlformats.org/officeDocument/2006/relationships/slide" Target="slides/slide326.xml"/><Relationship Id="rId330" Type="http://schemas.openxmlformats.org/officeDocument/2006/relationships/slide" Target="slides/slide327.xml"/><Relationship Id="rId331" Type="http://schemas.openxmlformats.org/officeDocument/2006/relationships/slide" Target="slides/slide328.xml"/><Relationship Id="rId332" Type="http://schemas.openxmlformats.org/officeDocument/2006/relationships/slide" Target="slides/slide329.xml"/><Relationship Id="rId333" Type="http://schemas.openxmlformats.org/officeDocument/2006/relationships/slide" Target="slides/slide330.xml"/><Relationship Id="rId334" Type="http://schemas.openxmlformats.org/officeDocument/2006/relationships/slide" Target="slides/slide331.xml"/><Relationship Id="rId335" Type="http://schemas.openxmlformats.org/officeDocument/2006/relationships/slide" Target="slides/slide332.xml"/><Relationship Id="rId336" Type="http://schemas.openxmlformats.org/officeDocument/2006/relationships/slide" Target="slides/slide333.xml"/><Relationship Id="rId337" Type="http://schemas.openxmlformats.org/officeDocument/2006/relationships/slide" Target="slides/slide334.xml"/><Relationship Id="rId338" Type="http://schemas.openxmlformats.org/officeDocument/2006/relationships/slide" Target="slides/slide335.xml"/><Relationship Id="rId339" Type="http://schemas.openxmlformats.org/officeDocument/2006/relationships/slide" Target="slides/slide336.xml"/><Relationship Id="rId340" Type="http://schemas.openxmlformats.org/officeDocument/2006/relationships/slide" Target="slides/slide337.xml"/><Relationship Id="rId341" Type="http://schemas.openxmlformats.org/officeDocument/2006/relationships/slide" Target="slides/slide338.xml"/><Relationship Id="rId342" Type="http://schemas.openxmlformats.org/officeDocument/2006/relationships/slide" Target="slides/slide339.xml"/><Relationship Id="rId343" Type="http://schemas.openxmlformats.org/officeDocument/2006/relationships/slide" Target="slides/slide340.xml"/><Relationship Id="rId344" Type="http://schemas.openxmlformats.org/officeDocument/2006/relationships/slide" Target="slides/slide341.xml"/><Relationship Id="rId345" Type="http://schemas.openxmlformats.org/officeDocument/2006/relationships/slide" Target="slides/slide342.xml"/><Relationship Id="rId346" Type="http://schemas.openxmlformats.org/officeDocument/2006/relationships/slide" Target="slides/slide343.xml"/><Relationship Id="rId347" Type="http://schemas.openxmlformats.org/officeDocument/2006/relationships/slide" Target="slides/slide344.xml"/><Relationship Id="rId348" Type="http://schemas.openxmlformats.org/officeDocument/2006/relationships/slide" Target="slides/slide345.xml"/><Relationship Id="rId349" Type="http://schemas.openxmlformats.org/officeDocument/2006/relationships/slide" Target="slides/slide346.xml"/><Relationship Id="rId350" Type="http://schemas.openxmlformats.org/officeDocument/2006/relationships/slide" Target="slides/slide347.xml"/><Relationship Id="rId351" Type="http://schemas.openxmlformats.org/officeDocument/2006/relationships/slide" Target="slides/slide348.xml"/><Relationship Id="rId352" Type="http://schemas.openxmlformats.org/officeDocument/2006/relationships/slide" Target="slides/slide349.xml"/><Relationship Id="rId353" Type="http://schemas.openxmlformats.org/officeDocument/2006/relationships/slide" Target="slides/slide350.xml"/><Relationship Id="rId354" Type="http://schemas.openxmlformats.org/officeDocument/2006/relationships/slide" Target="slides/slide351.xml"/><Relationship Id="rId355" Type="http://schemas.openxmlformats.org/officeDocument/2006/relationships/slide" Target="slides/slide352.xml"/><Relationship Id="rId356" Type="http://schemas.openxmlformats.org/officeDocument/2006/relationships/slide" Target="slides/slide353.xml"/><Relationship Id="rId357" Type="http://schemas.openxmlformats.org/officeDocument/2006/relationships/slide" Target="slides/slide354.xml"/><Relationship Id="rId358" Type="http://schemas.openxmlformats.org/officeDocument/2006/relationships/slide" Target="slides/slide355.xml"/><Relationship Id="rId359" Type="http://schemas.openxmlformats.org/officeDocument/2006/relationships/slide" Target="slides/slide356.xml"/><Relationship Id="rId360" Type="http://schemas.openxmlformats.org/officeDocument/2006/relationships/slide" Target="slides/slide357.xml"/><Relationship Id="rId361" Type="http://schemas.openxmlformats.org/officeDocument/2006/relationships/slide" Target="slides/slide358.xml"/><Relationship Id="rId362" Type="http://schemas.openxmlformats.org/officeDocument/2006/relationships/slide" Target="slides/slide359.xml"/><Relationship Id="rId363" Type="http://schemas.openxmlformats.org/officeDocument/2006/relationships/slide" Target="slides/slide360.xml"/><Relationship Id="rId364" Type="http://schemas.openxmlformats.org/officeDocument/2006/relationships/slide" Target="slides/slide361.xml"/><Relationship Id="rId365" Type="http://schemas.openxmlformats.org/officeDocument/2006/relationships/slide" Target="slides/slide362.xml"/><Relationship Id="rId366" Type="http://schemas.openxmlformats.org/officeDocument/2006/relationships/slide" Target="slides/slide363.xml"/><Relationship Id="rId367" Type="http://schemas.openxmlformats.org/officeDocument/2006/relationships/slide" Target="slides/slide364.xml"/><Relationship Id="rId368" Type="http://schemas.openxmlformats.org/officeDocument/2006/relationships/slide" Target="slides/slide365.xml"/><Relationship Id="rId369" Type="http://schemas.openxmlformats.org/officeDocument/2006/relationships/slide" Target="slides/slide366.xml"/><Relationship Id="rId370" Type="http://schemas.openxmlformats.org/officeDocument/2006/relationships/slide" Target="slides/slide367.xml"/><Relationship Id="rId371" Type="http://schemas.openxmlformats.org/officeDocument/2006/relationships/slide" Target="slides/slide368.xml"/><Relationship Id="rId372" Type="http://schemas.openxmlformats.org/officeDocument/2006/relationships/slide" Target="slides/slide369.xml"/><Relationship Id="rId373" Type="http://schemas.openxmlformats.org/officeDocument/2006/relationships/slide" Target="slides/slide370.xml"/><Relationship Id="rId374" Type="http://schemas.openxmlformats.org/officeDocument/2006/relationships/slide" Target="slides/slide371.xml"/><Relationship Id="rId375" Type="http://schemas.openxmlformats.org/officeDocument/2006/relationships/slide" Target="slides/slide372.xml"/><Relationship Id="rId376" Type="http://schemas.openxmlformats.org/officeDocument/2006/relationships/slide" Target="slides/slide373.xml"/><Relationship Id="rId377" Type="http://schemas.openxmlformats.org/officeDocument/2006/relationships/slide" Target="slides/slide374.xml"/><Relationship Id="rId378" Type="http://schemas.openxmlformats.org/officeDocument/2006/relationships/slide" Target="slides/slide375.xml"/><Relationship Id="rId379" Type="http://schemas.openxmlformats.org/officeDocument/2006/relationships/slide" Target="slides/slide376.xml"/><Relationship Id="rId380" Type="http://schemas.openxmlformats.org/officeDocument/2006/relationships/slide" Target="slides/slide377.xml"/><Relationship Id="rId381" Type="http://schemas.openxmlformats.org/officeDocument/2006/relationships/slide" Target="slides/slide378.xml"/><Relationship Id="rId382" Type="http://schemas.openxmlformats.org/officeDocument/2006/relationships/slide" Target="slides/slide379.xml"/><Relationship Id="rId383" Type="http://schemas.openxmlformats.org/officeDocument/2006/relationships/slide" Target="slides/slide380.xml"/><Relationship Id="rId384" Type="http://schemas.openxmlformats.org/officeDocument/2006/relationships/slide" Target="slides/slide381.xml"/><Relationship Id="rId385" Type="http://schemas.openxmlformats.org/officeDocument/2006/relationships/slide" Target="slides/slide382.xml"/><Relationship Id="rId386" Type="http://schemas.openxmlformats.org/officeDocument/2006/relationships/slide" Target="slides/slide383.xml"/><Relationship Id="rId387" Type="http://schemas.openxmlformats.org/officeDocument/2006/relationships/slide" Target="slides/slide384.xml"/><Relationship Id="rId388" Type="http://schemas.openxmlformats.org/officeDocument/2006/relationships/slide" Target="slides/slide385.xml"/><Relationship Id="rId389" Type="http://schemas.openxmlformats.org/officeDocument/2006/relationships/slide" Target="slides/slide386.xml"/><Relationship Id="rId390" Type="http://schemas.openxmlformats.org/officeDocument/2006/relationships/slide" Target="slides/slide387.xml"/><Relationship Id="rId391" Type="http://schemas.openxmlformats.org/officeDocument/2006/relationships/slide" Target="slides/slide388.xml"/><Relationship Id="rId392" Type="http://schemas.openxmlformats.org/officeDocument/2006/relationships/slide" Target="slides/slide389.xml"/><Relationship Id="rId393" Type="http://schemas.openxmlformats.org/officeDocument/2006/relationships/slide" Target="slides/slide390.xml"/><Relationship Id="rId394" Type="http://schemas.openxmlformats.org/officeDocument/2006/relationships/slide" Target="slides/slide391.xml"/><Relationship Id="rId395" Type="http://schemas.openxmlformats.org/officeDocument/2006/relationships/slide" Target="slides/slide392.xml"/><Relationship Id="rId396" Type="http://schemas.openxmlformats.org/officeDocument/2006/relationships/slide" Target="slides/slide393.xml"/><Relationship Id="rId397" Type="http://schemas.openxmlformats.org/officeDocument/2006/relationships/slide" Target="slides/slide394.xml"/><Relationship Id="rId398" Type="http://schemas.openxmlformats.org/officeDocument/2006/relationships/slide" Target="slides/slide395.xml"/><Relationship Id="rId399" Type="http://schemas.openxmlformats.org/officeDocument/2006/relationships/slide" Target="slides/slide396.xml"/><Relationship Id="rId400" Type="http://schemas.openxmlformats.org/officeDocument/2006/relationships/slide" Target="slides/slide397.xml"/><Relationship Id="rId401" Type="http://schemas.openxmlformats.org/officeDocument/2006/relationships/slide" Target="slides/slide398.xml"/><Relationship Id="rId402" Type="http://schemas.openxmlformats.org/officeDocument/2006/relationships/slide" Target="slides/slide399.xml"/><Relationship Id="rId403" Type="http://schemas.openxmlformats.org/officeDocument/2006/relationships/slide" Target="slides/slide400.xml"/><Relationship Id="rId404" Type="http://schemas.openxmlformats.org/officeDocument/2006/relationships/slide" Target="slides/slide401.xml"/><Relationship Id="rId405" Type="http://schemas.openxmlformats.org/officeDocument/2006/relationships/slide" Target="slides/slide402.xml"/><Relationship Id="rId406" Type="http://schemas.openxmlformats.org/officeDocument/2006/relationships/slide" Target="slides/slide403.xml"/><Relationship Id="rId407" Type="http://schemas.openxmlformats.org/officeDocument/2006/relationships/slide" Target="slides/slide404.xml"/><Relationship Id="rId408" Type="http://schemas.openxmlformats.org/officeDocument/2006/relationships/slide" Target="slides/slide405.xml"/><Relationship Id="rId409" Type="http://schemas.openxmlformats.org/officeDocument/2006/relationships/slide" Target="slides/slide406.xml"/><Relationship Id="rId410" Type="http://schemas.openxmlformats.org/officeDocument/2006/relationships/slide" Target="slides/slide407.xml"/><Relationship Id="rId411" Type="http://schemas.openxmlformats.org/officeDocument/2006/relationships/slide" Target="slides/slide408.xml"/><Relationship Id="rId412" Type="http://schemas.openxmlformats.org/officeDocument/2006/relationships/slide" Target="slides/slide409.xml"/><Relationship Id="rId413" Type="http://schemas.openxmlformats.org/officeDocument/2006/relationships/slide" Target="slides/slide410.xml"/><Relationship Id="rId414" Type="http://schemas.openxmlformats.org/officeDocument/2006/relationships/slide" Target="slides/slide411.xml"/><Relationship Id="rId415" Type="http://schemas.openxmlformats.org/officeDocument/2006/relationships/slide" Target="slides/slide412.xml"/><Relationship Id="rId416" Type="http://schemas.openxmlformats.org/officeDocument/2006/relationships/slide" Target="slides/slide413.xml"/><Relationship Id="rId417" Type="http://schemas.openxmlformats.org/officeDocument/2006/relationships/slide" Target="slides/slide414.xml"/><Relationship Id="rId418" Type="http://schemas.openxmlformats.org/officeDocument/2006/relationships/slide" Target="slides/slide415.xml"/><Relationship Id="rId419" Type="http://schemas.openxmlformats.org/officeDocument/2006/relationships/slide" Target="slides/slide416.xml"/><Relationship Id="rId420" Type="http://schemas.openxmlformats.org/officeDocument/2006/relationships/slide" Target="slides/slide417.xml"/><Relationship Id="rId421" Type="http://schemas.openxmlformats.org/officeDocument/2006/relationships/slide" Target="slides/slide418.xml"/><Relationship Id="rId422" Type="http://schemas.openxmlformats.org/officeDocument/2006/relationships/slide" Target="slides/slide419.xml"/><Relationship Id="rId423" Type="http://schemas.openxmlformats.org/officeDocument/2006/relationships/slide" Target="slides/slide420.xml"/><Relationship Id="rId424" Type="http://schemas.openxmlformats.org/officeDocument/2006/relationships/slide" Target="slides/slide421.xml"/><Relationship Id="rId425" Type="http://schemas.openxmlformats.org/officeDocument/2006/relationships/slide" Target="slides/slide422.xml"/><Relationship Id="rId426" Type="http://schemas.openxmlformats.org/officeDocument/2006/relationships/slide" Target="slides/slide423.xml"/><Relationship Id="rId427" Type="http://schemas.openxmlformats.org/officeDocument/2006/relationships/slide" Target="slides/slide424.xml"/><Relationship Id="rId428" Type="http://schemas.openxmlformats.org/officeDocument/2006/relationships/slide" Target="slides/slide425.xml"/><Relationship Id="rId429" Type="http://schemas.openxmlformats.org/officeDocument/2006/relationships/slide" Target="slides/slide426.xml"/><Relationship Id="rId430" Type="http://schemas.openxmlformats.org/officeDocument/2006/relationships/slide" Target="slides/slide427.xml"/><Relationship Id="rId431" Type="http://schemas.openxmlformats.org/officeDocument/2006/relationships/slide" Target="slides/slide428.xml"/><Relationship Id="rId432" Type="http://schemas.openxmlformats.org/officeDocument/2006/relationships/slide" Target="slides/slide429.xml"/><Relationship Id="rId433" Type="http://schemas.openxmlformats.org/officeDocument/2006/relationships/slide" Target="slides/slide430.xml"/><Relationship Id="rId434" Type="http://schemas.openxmlformats.org/officeDocument/2006/relationships/slide" Target="slides/slide431.xml"/><Relationship Id="rId435" Type="http://schemas.openxmlformats.org/officeDocument/2006/relationships/slide" Target="slides/slide432.xml"/><Relationship Id="rId436" Type="http://schemas.openxmlformats.org/officeDocument/2006/relationships/slide" Target="slides/slide433.xml"/><Relationship Id="rId437" Type="http://schemas.openxmlformats.org/officeDocument/2006/relationships/slide" Target="slides/slide434.xml"/><Relationship Id="rId438" Type="http://schemas.openxmlformats.org/officeDocument/2006/relationships/slide" Target="slides/slide435.xml"/><Relationship Id="rId439" Type="http://schemas.openxmlformats.org/officeDocument/2006/relationships/slide" Target="slides/slide436.xml"/><Relationship Id="rId440" Type="http://schemas.openxmlformats.org/officeDocument/2006/relationships/slide" Target="slides/slide437.xml"/><Relationship Id="rId441" Type="http://schemas.openxmlformats.org/officeDocument/2006/relationships/slide" Target="slides/slide438.xml"/><Relationship Id="rId442" Type="http://schemas.openxmlformats.org/officeDocument/2006/relationships/slide" Target="slides/slide439.xml"/><Relationship Id="rId443" Type="http://schemas.openxmlformats.org/officeDocument/2006/relationships/slide" Target="slides/slide440.xml"/><Relationship Id="rId444" Type="http://schemas.openxmlformats.org/officeDocument/2006/relationships/slide" Target="slides/slide441.xml"/><Relationship Id="rId445" Type="http://schemas.openxmlformats.org/officeDocument/2006/relationships/slide" Target="slides/slide442.xml"/><Relationship Id="rId446" Type="http://schemas.openxmlformats.org/officeDocument/2006/relationships/slide" Target="slides/slide443.xml"/><Relationship Id="rId447" Type="http://schemas.openxmlformats.org/officeDocument/2006/relationships/slide" Target="slides/slide444.xml"/><Relationship Id="rId448" Type="http://schemas.openxmlformats.org/officeDocument/2006/relationships/slide" Target="slides/slide445.xml"/><Relationship Id="rId449" Type="http://schemas.openxmlformats.org/officeDocument/2006/relationships/slide" Target="slides/slide446.xml"/><Relationship Id="rId450" Type="http://schemas.openxmlformats.org/officeDocument/2006/relationships/slide" Target="slides/slide447.xml"/><Relationship Id="rId451" Type="http://schemas.openxmlformats.org/officeDocument/2006/relationships/slide" Target="slides/slide448.xml"/><Relationship Id="rId452" Type="http://schemas.openxmlformats.org/officeDocument/2006/relationships/slide" Target="slides/slide449.xml"/><Relationship Id="rId453" Type="http://schemas.openxmlformats.org/officeDocument/2006/relationships/slide" Target="slides/slide450.xml"/><Relationship Id="rId454" Type="http://schemas.openxmlformats.org/officeDocument/2006/relationships/slide" Target="slides/slide451.xml"/><Relationship Id="rId455" Type="http://schemas.openxmlformats.org/officeDocument/2006/relationships/slide" Target="slides/slide452.xml"/><Relationship Id="rId456" Type="http://schemas.openxmlformats.org/officeDocument/2006/relationships/slide" Target="slides/slide453.xml"/><Relationship Id="rId457" Type="http://schemas.openxmlformats.org/officeDocument/2006/relationships/slide" Target="slides/slide454.xml"/><Relationship Id="rId458" Type="http://schemas.openxmlformats.org/officeDocument/2006/relationships/slide" Target="slides/slide455.xml"/><Relationship Id="rId459" Type="http://schemas.openxmlformats.org/officeDocument/2006/relationships/slide" Target="slides/slide456.xml"/><Relationship Id="rId460" Type="http://schemas.openxmlformats.org/officeDocument/2006/relationships/slide" Target="slides/slide457.xml"/><Relationship Id="rId461" Type="http://schemas.openxmlformats.org/officeDocument/2006/relationships/slide" Target="slides/slide458.xml"/><Relationship Id="rId462" Type="http://schemas.openxmlformats.org/officeDocument/2006/relationships/slide" Target="slides/slide459.xml"/><Relationship Id="rId463" Type="http://schemas.openxmlformats.org/officeDocument/2006/relationships/slide" Target="slides/slide460.xml"/><Relationship Id="rId464" Type="http://schemas.openxmlformats.org/officeDocument/2006/relationships/slide" Target="slides/slide461.xml"/><Relationship Id="rId465" Type="http://schemas.openxmlformats.org/officeDocument/2006/relationships/slide" Target="slides/slide462.xml"/><Relationship Id="rId466" Type="http://schemas.openxmlformats.org/officeDocument/2006/relationships/slide" Target="slides/slide463.xml"/><Relationship Id="rId467" Type="http://schemas.openxmlformats.org/officeDocument/2006/relationships/slide" Target="slides/slide464.xml"/><Relationship Id="rId468" Type="http://schemas.openxmlformats.org/officeDocument/2006/relationships/slide" Target="slides/slide465.xml"/><Relationship Id="rId469" Type="http://schemas.openxmlformats.org/officeDocument/2006/relationships/slide" Target="slides/slide466.xml"/><Relationship Id="rId470" Type="http://schemas.openxmlformats.org/officeDocument/2006/relationships/slide" Target="slides/slide467.xml"/><Relationship Id="rId471" Type="http://schemas.openxmlformats.org/officeDocument/2006/relationships/slide" Target="slides/slide468.xml"/><Relationship Id="rId472" Type="http://schemas.openxmlformats.org/officeDocument/2006/relationships/slide" Target="slides/slide469.xml"/><Relationship Id="rId473" Type="http://schemas.openxmlformats.org/officeDocument/2006/relationships/slide" Target="slides/slide470.xml"/><Relationship Id="rId474" Type="http://schemas.openxmlformats.org/officeDocument/2006/relationships/slide" Target="slides/slide471.xml"/><Relationship Id="rId475" Type="http://schemas.openxmlformats.org/officeDocument/2006/relationships/slide" Target="slides/slide472.xml"/><Relationship Id="rId476" Type="http://schemas.openxmlformats.org/officeDocument/2006/relationships/slide" Target="slides/slide473.xml"/><Relationship Id="rId477" Type="http://schemas.openxmlformats.org/officeDocument/2006/relationships/slide" Target="slides/slide474.xml"/><Relationship Id="rId478" Type="http://schemas.openxmlformats.org/officeDocument/2006/relationships/slide" Target="slides/slide475.xml"/><Relationship Id="rId479" Type="http://schemas.openxmlformats.org/officeDocument/2006/relationships/slide" Target="slides/slide476.xml"/><Relationship Id="rId480" Type="http://schemas.openxmlformats.org/officeDocument/2006/relationships/slide" Target="slides/slide477.xml"/><Relationship Id="rId481" Type="http://schemas.openxmlformats.org/officeDocument/2006/relationships/slide" Target="slides/slide478.xml"/><Relationship Id="rId482" Type="http://schemas.openxmlformats.org/officeDocument/2006/relationships/slide" Target="slides/slide479.xml"/><Relationship Id="rId483" Type="http://schemas.openxmlformats.org/officeDocument/2006/relationships/slide" Target="slides/slide480.xml"/><Relationship Id="rId484" Type="http://schemas.openxmlformats.org/officeDocument/2006/relationships/slide" Target="slides/slide481.xml"/><Relationship Id="rId485" Type="http://schemas.openxmlformats.org/officeDocument/2006/relationships/slide" Target="slides/slide482.xml"/><Relationship Id="rId486" Type="http://schemas.openxmlformats.org/officeDocument/2006/relationships/slide" Target="slides/slide483.xml"/><Relationship Id="rId487" Type="http://schemas.openxmlformats.org/officeDocument/2006/relationships/slide" Target="slides/slide484.xml"/><Relationship Id="rId488" Type="http://schemas.openxmlformats.org/officeDocument/2006/relationships/slide" Target="slides/slide485.xml"/><Relationship Id="rId489" Type="http://schemas.openxmlformats.org/officeDocument/2006/relationships/slide" Target="slides/slide486.xml"/><Relationship Id="rId490" Type="http://schemas.openxmlformats.org/officeDocument/2006/relationships/slide" Target="slides/slide487.xml"/><Relationship Id="rId491" Type="http://schemas.openxmlformats.org/officeDocument/2006/relationships/slide" Target="slides/slide488.xml"/><Relationship Id="rId492" Type="http://schemas.openxmlformats.org/officeDocument/2006/relationships/slide" Target="slides/slide489.xml"/><Relationship Id="rId493" Type="http://schemas.openxmlformats.org/officeDocument/2006/relationships/slide" Target="slides/slide490.xml"/><Relationship Id="rId494" Type="http://schemas.openxmlformats.org/officeDocument/2006/relationships/slide" Target="slides/slide491.xml"/><Relationship Id="rId495" Type="http://schemas.openxmlformats.org/officeDocument/2006/relationships/slide" Target="slides/slide492.xml"/><Relationship Id="rId496" Type="http://schemas.openxmlformats.org/officeDocument/2006/relationships/slide" Target="slides/slide493.xml"/><Relationship Id="rId497" Type="http://schemas.openxmlformats.org/officeDocument/2006/relationships/slide" Target="slides/slide494.xml"/><Relationship Id="rId498" Type="http://schemas.openxmlformats.org/officeDocument/2006/relationships/slide" Target="slides/slide495.xml"/><Relationship Id="rId499" Type="http://schemas.openxmlformats.org/officeDocument/2006/relationships/slide" Target="slides/slide496.xml"/><Relationship Id="rId500" Type="http://schemas.openxmlformats.org/officeDocument/2006/relationships/slide" Target="slides/slide497.xml"/><Relationship Id="rId501" Type="http://schemas.openxmlformats.org/officeDocument/2006/relationships/slide" Target="slides/slide498.xml"/><Relationship Id="rId502" Type="http://schemas.openxmlformats.org/officeDocument/2006/relationships/slide" Target="slides/slide499.xml"/><Relationship Id="rId503" Type="http://schemas.openxmlformats.org/officeDocument/2006/relationships/slide" Target="slides/slide500.xml"/><Relationship Id="rId504" Type="http://schemas.openxmlformats.org/officeDocument/2006/relationships/slide" Target="slides/slide501.xml"/><Relationship Id="rId505" Type="http://schemas.openxmlformats.org/officeDocument/2006/relationships/slide" Target="slides/slide502.xml"/><Relationship Id="rId506" Type="http://schemas.openxmlformats.org/officeDocument/2006/relationships/slide" Target="slides/slide503.xml"/><Relationship Id="rId507" Type="http://schemas.openxmlformats.org/officeDocument/2006/relationships/slide" Target="slides/slide504.xml"/><Relationship Id="rId508" Type="http://schemas.openxmlformats.org/officeDocument/2006/relationships/slide" Target="slides/slide505.xml"/><Relationship Id="rId509" Type="http://schemas.openxmlformats.org/officeDocument/2006/relationships/slide" Target="slides/slide506.xml"/><Relationship Id="rId510" Type="http://schemas.openxmlformats.org/officeDocument/2006/relationships/slide" Target="slides/slide507.xml"/><Relationship Id="rId511" Type="http://schemas.openxmlformats.org/officeDocument/2006/relationships/slide" Target="slides/slide508.xml"/><Relationship Id="rId512" Type="http://schemas.openxmlformats.org/officeDocument/2006/relationships/slide" Target="slides/slide509.xml"/><Relationship Id="rId513" Type="http://schemas.openxmlformats.org/officeDocument/2006/relationships/slide" Target="slides/slide510.xml"/><Relationship Id="rId514" Type="http://schemas.openxmlformats.org/officeDocument/2006/relationships/slide" Target="slides/slide511.xml"/><Relationship Id="rId515" Type="http://schemas.openxmlformats.org/officeDocument/2006/relationships/slide" Target="slides/slide512.xml"/><Relationship Id="rId516" Type="http://schemas.openxmlformats.org/officeDocument/2006/relationships/slide" Target="slides/slide513.xml"/><Relationship Id="rId517" Type="http://schemas.openxmlformats.org/officeDocument/2006/relationships/slide" Target="slides/slide514.xml"/><Relationship Id="rId518" Type="http://schemas.openxmlformats.org/officeDocument/2006/relationships/slide" Target="slides/slide515.xml"/><Relationship Id="rId519" Type="http://schemas.openxmlformats.org/officeDocument/2006/relationships/slide" Target="slides/slide516.xml"/><Relationship Id="rId520" Type="http://schemas.openxmlformats.org/officeDocument/2006/relationships/slide" Target="slides/slide517.xml"/><Relationship Id="rId521" Type="http://schemas.openxmlformats.org/officeDocument/2006/relationships/slide" Target="slides/slide518.xml"/><Relationship Id="rId522" Type="http://schemas.openxmlformats.org/officeDocument/2006/relationships/slide" Target="slides/slide519.xml"/><Relationship Id="rId523" Type="http://schemas.openxmlformats.org/officeDocument/2006/relationships/slide" Target="slides/slide520.xml"/><Relationship Id="rId524" Type="http://schemas.openxmlformats.org/officeDocument/2006/relationships/slide" Target="slides/slide521.xml"/><Relationship Id="rId525" Type="http://schemas.openxmlformats.org/officeDocument/2006/relationships/slide" Target="slides/slide522.xml"/><Relationship Id="rId526" Type="http://schemas.openxmlformats.org/officeDocument/2006/relationships/slide" Target="slides/slide523.xml"/><Relationship Id="rId527" Type="http://schemas.openxmlformats.org/officeDocument/2006/relationships/slide" Target="slides/slide524.xml"/><Relationship Id="rId528" Type="http://schemas.openxmlformats.org/officeDocument/2006/relationships/slide" Target="slides/slide525.xml"/><Relationship Id="rId529" Type="http://schemas.openxmlformats.org/officeDocument/2006/relationships/slide" Target="slides/slide526.xml"/><Relationship Id="rId530" Type="http://schemas.openxmlformats.org/officeDocument/2006/relationships/slide" Target="slides/slide527.xml"/><Relationship Id="rId531" Type="http://schemas.openxmlformats.org/officeDocument/2006/relationships/tableStyles" Target="tableStyles.xml"/><Relationship Id="rId532" Type="http://schemas.openxmlformats.org/officeDocument/2006/relationships/presProps" Target="presProps.xml"/><Relationship Id="rId53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8BE3E8-6A20-4B2D-89A0-2A905C2D094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E136EC3-F100-457E-A442-C76C58006E4E}">
      <dgm:prSet phldrT="[Text]"/>
      <dgm:spPr/>
      <dgm:t>
        <a:bodyPr/>
        <a:lstStyle/>
        <a:p>
          <a:r>
            <a:rPr lang="en-US" dirty="0" smtClean="0"/>
            <a:t>Oral administration</a:t>
          </a:r>
          <a:endParaRPr lang="en-US" dirty="0"/>
        </a:p>
      </dgm:t>
    </dgm:pt>
    <dgm:pt modelId="{89956AA5-1654-47A0-82EC-421B333AD63F}" type="parTrans" cxnId="{3EEEFB6B-1560-4BED-ACC0-777E9B7550A2}">
      <dgm:prSet/>
      <dgm:spPr/>
      <dgm:t>
        <a:bodyPr/>
        <a:lstStyle/>
        <a:p>
          <a:endParaRPr lang="en-US"/>
        </a:p>
      </dgm:t>
    </dgm:pt>
    <dgm:pt modelId="{70BAD8ED-75E4-4E87-9CBA-89DFDABE3982}" type="sibTrans" cxnId="{3EEEFB6B-1560-4BED-ACC0-777E9B7550A2}">
      <dgm:prSet/>
      <dgm:spPr/>
      <dgm:t>
        <a:bodyPr/>
        <a:lstStyle/>
        <a:p>
          <a:endParaRPr lang="en-US" dirty="0"/>
        </a:p>
      </dgm:t>
    </dgm:pt>
    <dgm:pt modelId="{325EF6C7-2A7F-47F2-B68C-346F176A2E4C}">
      <dgm:prSet phldrT="[Text]"/>
      <dgm:spPr/>
      <dgm:t>
        <a:bodyPr/>
        <a:lstStyle/>
        <a:p>
          <a:r>
            <a:rPr lang="en-US" dirty="0" smtClean="0"/>
            <a:t>Most metabolized in liver (oxidation &amp;amp;amp; conjugation)</a:t>
          </a:r>
          <a:endParaRPr lang="en-US" dirty="0"/>
        </a:p>
      </dgm:t>
    </dgm:pt>
    <dgm:pt modelId="{C2C62B2F-F592-4D4A-AED9-568CF5F7323D}" type="parTrans" cxnId="{0965AFFC-3099-45EA-8ED0-543E7CC80687}">
      <dgm:prSet/>
      <dgm:spPr/>
      <dgm:t>
        <a:bodyPr/>
        <a:lstStyle/>
        <a:p>
          <a:endParaRPr lang="en-US"/>
        </a:p>
      </dgm:t>
    </dgm:pt>
    <dgm:pt modelId="{093260FD-BA22-4402-9DD5-4B8508B4A29D}" type="sibTrans" cxnId="{0965AFFC-3099-45EA-8ED0-543E7CC80687}">
      <dgm:prSet/>
      <dgm:spPr/>
      <dgm:t>
        <a:bodyPr/>
        <a:lstStyle/>
        <a:p>
          <a:endParaRPr lang="en-US" dirty="0"/>
        </a:p>
      </dgm:t>
    </dgm:pt>
    <dgm:pt modelId="{A7729126-CE66-4312-BBF7-1A420FF2FB63}">
      <dgm:prSet/>
      <dgm:spPr/>
      <dgm:t>
        <a:bodyPr/>
        <a:lstStyle/>
        <a:p>
          <a:r>
            <a:rPr lang="en-US" dirty="0" smtClean="0"/>
            <a:t>95% bound to plasma-protein (high bioavailability)</a:t>
          </a:r>
          <a:endParaRPr lang="en-US" dirty="0"/>
        </a:p>
      </dgm:t>
    </dgm:pt>
    <dgm:pt modelId="{EEFF78FF-F6A0-4081-8429-9B372AA91DE4}" type="parTrans" cxnId="{8F54143D-A6E1-4E81-A590-6C9B7793523E}">
      <dgm:prSet/>
      <dgm:spPr/>
      <dgm:t>
        <a:bodyPr/>
        <a:lstStyle/>
        <a:p>
          <a:endParaRPr lang="en-US"/>
        </a:p>
      </dgm:t>
    </dgm:pt>
    <dgm:pt modelId="{751244E9-6255-49AD-B407-E88015C62B72}" type="sibTrans" cxnId="{8F54143D-A6E1-4E81-A590-6C9B7793523E}">
      <dgm:prSet/>
      <dgm:spPr/>
      <dgm:t>
        <a:bodyPr/>
        <a:lstStyle/>
        <a:p>
          <a:endParaRPr lang="en-US" dirty="0"/>
        </a:p>
      </dgm:t>
    </dgm:pt>
    <dgm:pt modelId="{99512A64-F843-4C36-A84D-84F2751E8519}">
      <dgm:prSet/>
      <dgm:spPr/>
      <dgm:t>
        <a:bodyPr/>
        <a:lstStyle/>
        <a:p>
          <a:r>
            <a:rPr lang="en-US" dirty="0" smtClean="0"/>
            <a:t>Most NSAIDs are weak acid (absorbed well in stomach and intestinal mucosa)</a:t>
          </a:r>
        </a:p>
      </dgm:t>
    </dgm:pt>
    <dgm:pt modelId="{6F15E896-43FE-47F5-AB71-D8FBB82E020A}" type="parTrans" cxnId="{56A1444B-CF02-4C31-A15E-B60E3248B6E4}">
      <dgm:prSet/>
      <dgm:spPr/>
      <dgm:t>
        <a:bodyPr/>
        <a:lstStyle/>
        <a:p>
          <a:endParaRPr lang="en-US"/>
        </a:p>
      </dgm:t>
    </dgm:pt>
    <dgm:pt modelId="{D7A5776D-22F6-471D-96DD-2D816EA83B14}" type="sibTrans" cxnId="{56A1444B-CF02-4C31-A15E-B60E3248B6E4}">
      <dgm:prSet/>
      <dgm:spPr/>
      <dgm:t>
        <a:bodyPr/>
        <a:lstStyle/>
        <a:p>
          <a:endParaRPr lang="en-US" dirty="0"/>
        </a:p>
      </dgm:t>
    </dgm:pt>
    <dgm:pt modelId="{3677309C-9CAA-4A8B-B475-11200AAAD512}" type="pres">
      <dgm:prSet presAssocID="{358BE3E8-6A20-4B2D-89A0-2A905C2D094A}" presName="cycle" presStyleCnt="0">
        <dgm:presLayoutVars>
          <dgm:dir/>
          <dgm:resizeHandles val="exact"/>
        </dgm:presLayoutVars>
      </dgm:prSet>
      <dgm:spPr/>
      <dgm:t>
        <a:bodyPr/>
        <a:lstStyle/>
        <a:p>
          <a:endParaRPr lang="en-US"/>
        </a:p>
      </dgm:t>
    </dgm:pt>
    <dgm:pt modelId="{8BD04C02-E168-48C2-B7CF-9FAB63DD5D4B}" type="pres">
      <dgm:prSet presAssocID="{1E136EC3-F100-457E-A442-C76C58006E4E}" presName="node" presStyleLbl="node1" presStyleIdx="0" presStyleCnt="4">
        <dgm:presLayoutVars>
          <dgm:bulletEnabled val="1"/>
        </dgm:presLayoutVars>
      </dgm:prSet>
      <dgm:spPr/>
      <dgm:t>
        <a:bodyPr/>
        <a:lstStyle/>
        <a:p>
          <a:endParaRPr lang="en-US"/>
        </a:p>
      </dgm:t>
    </dgm:pt>
    <dgm:pt modelId="{103D5717-4D78-42BC-899F-E417B1045681}" type="pres">
      <dgm:prSet presAssocID="{1E136EC3-F100-457E-A442-C76C58006E4E}" presName="spNode" presStyleCnt="0"/>
      <dgm:spPr/>
    </dgm:pt>
    <dgm:pt modelId="{06AC3939-1072-4C63-AA96-03688256472A}" type="pres">
      <dgm:prSet presAssocID="{70BAD8ED-75E4-4E87-9CBA-89DFDABE3982}" presName="sibTrans" presStyleLbl="sibTrans1D1" presStyleIdx="0" presStyleCnt="4"/>
      <dgm:spPr/>
      <dgm:t>
        <a:bodyPr/>
        <a:lstStyle/>
        <a:p>
          <a:endParaRPr lang="en-US"/>
        </a:p>
      </dgm:t>
    </dgm:pt>
    <dgm:pt modelId="{4A6C0324-A501-43E1-8666-0FA76776590A}" type="pres">
      <dgm:prSet presAssocID="{99512A64-F843-4C36-A84D-84F2751E8519}" presName="node" presStyleLbl="node1" presStyleIdx="1" presStyleCnt="4">
        <dgm:presLayoutVars>
          <dgm:bulletEnabled val="1"/>
        </dgm:presLayoutVars>
      </dgm:prSet>
      <dgm:spPr/>
      <dgm:t>
        <a:bodyPr/>
        <a:lstStyle/>
        <a:p>
          <a:endParaRPr lang="en-US"/>
        </a:p>
      </dgm:t>
    </dgm:pt>
    <dgm:pt modelId="{8E7CDDC1-C99F-4811-8152-0806B45941BA}" type="pres">
      <dgm:prSet presAssocID="{99512A64-F843-4C36-A84D-84F2751E8519}" presName="spNode" presStyleCnt="0"/>
      <dgm:spPr/>
    </dgm:pt>
    <dgm:pt modelId="{041A0B21-F6DF-4543-9845-0E8F3CADC98B}" type="pres">
      <dgm:prSet presAssocID="{D7A5776D-22F6-471D-96DD-2D816EA83B14}" presName="sibTrans" presStyleLbl="sibTrans1D1" presStyleIdx="1" presStyleCnt="4"/>
      <dgm:spPr/>
      <dgm:t>
        <a:bodyPr/>
        <a:lstStyle/>
        <a:p>
          <a:endParaRPr lang="en-US"/>
        </a:p>
      </dgm:t>
    </dgm:pt>
    <dgm:pt modelId="{6CA0270A-B1EC-48C8-9462-A6BE5DFF71B8}" type="pres">
      <dgm:prSet presAssocID="{A7729126-CE66-4312-BBF7-1A420FF2FB63}" presName="node" presStyleLbl="node1" presStyleIdx="2" presStyleCnt="4">
        <dgm:presLayoutVars>
          <dgm:bulletEnabled val="1"/>
        </dgm:presLayoutVars>
      </dgm:prSet>
      <dgm:spPr/>
      <dgm:t>
        <a:bodyPr/>
        <a:lstStyle/>
        <a:p>
          <a:endParaRPr lang="en-US"/>
        </a:p>
      </dgm:t>
    </dgm:pt>
    <dgm:pt modelId="{8F75FE26-7B50-4DA1-A214-F58132C11F1F}" type="pres">
      <dgm:prSet presAssocID="{A7729126-CE66-4312-BBF7-1A420FF2FB63}" presName="spNode" presStyleCnt="0"/>
      <dgm:spPr/>
    </dgm:pt>
    <dgm:pt modelId="{35422269-ACE4-4F85-AF52-A3672B202FAD}" type="pres">
      <dgm:prSet presAssocID="{751244E9-6255-49AD-B407-E88015C62B72}" presName="sibTrans" presStyleLbl="sibTrans1D1" presStyleIdx="2" presStyleCnt="4"/>
      <dgm:spPr/>
      <dgm:t>
        <a:bodyPr/>
        <a:lstStyle/>
        <a:p>
          <a:endParaRPr lang="en-US"/>
        </a:p>
      </dgm:t>
    </dgm:pt>
    <dgm:pt modelId="{247E3F62-905D-4882-AAD1-1E90047BD67B}" type="pres">
      <dgm:prSet presAssocID="{325EF6C7-2A7F-47F2-B68C-346F176A2E4C}" presName="node" presStyleLbl="node1" presStyleIdx="3" presStyleCnt="4">
        <dgm:presLayoutVars>
          <dgm:bulletEnabled val="1"/>
        </dgm:presLayoutVars>
      </dgm:prSet>
      <dgm:spPr/>
      <dgm:t>
        <a:bodyPr/>
        <a:lstStyle/>
        <a:p>
          <a:endParaRPr lang="en-US"/>
        </a:p>
      </dgm:t>
    </dgm:pt>
    <dgm:pt modelId="{FAB9F362-5786-4F87-BF39-FB513FB90D3F}" type="pres">
      <dgm:prSet presAssocID="{325EF6C7-2A7F-47F2-B68C-346F176A2E4C}" presName="spNode" presStyleCnt="0"/>
      <dgm:spPr/>
    </dgm:pt>
    <dgm:pt modelId="{DECD1952-120D-4836-8186-5B62113F9FB3}" type="pres">
      <dgm:prSet presAssocID="{093260FD-BA22-4402-9DD5-4B8508B4A29D}" presName="sibTrans" presStyleLbl="sibTrans1D1" presStyleIdx="3" presStyleCnt="4"/>
      <dgm:spPr/>
      <dgm:t>
        <a:bodyPr/>
        <a:lstStyle/>
        <a:p>
          <a:endParaRPr lang="en-US"/>
        </a:p>
      </dgm:t>
    </dgm:pt>
  </dgm:ptLst>
  <dgm:cxnLst>
    <dgm:cxn modelId="{420F32B8-6121-4A1C-BC61-F696F0B60A14}" type="presOf" srcId="{A7729126-CE66-4312-BBF7-1A420FF2FB63}" destId="{6CA0270A-B1EC-48C8-9462-A6BE5DFF71B8}" srcOrd="0" destOrd="0" presId="urn:microsoft.com/office/officeart/2005/8/layout/cycle5"/>
    <dgm:cxn modelId="{12A993C6-A0DD-4779-83E0-4225DFEABD03}" type="presOf" srcId="{751244E9-6255-49AD-B407-E88015C62B72}" destId="{35422269-ACE4-4F85-AF52-A3672B202FAD}" srcOrd="0" destOrd="0" presId="urn:microsoft.com/office/officeart/2005/8/layout/cycle5"/>
    <dgm:cxn modelId="{6EA11BD6-643D-4F2F-9D29-686BDD649FD6}" type="presOf" srcId="{093260FD-BA22-4402-9DD5-4B8508B4A29D}" destId="{DECD1952-120D-4836-8186-5B62113F9FB3}" srcOrd="0" destOrd="0" presId="urn:microsoft.com/office/officeart/2005/8/layout/cycle5"/>
    <dgm:cxn modelId="{3EEEFB6B-1560-4BED-ACC0-777E9B7550A2}" srcId="{358BE3E8-6A20-4B2D-89A0-2A905C2D094A}" destId="{1E136EC3-F100-457E-A442-C76C58006E4E}" srcOrd="0" destOrd="0" parTransId="{89956AA5-1654-47A0-82EC-421B333AD63F}" sibTransId="{70BAD8ED-75E4-4E87-9CBA-89DFDABE3982}"/>
    <dgm:cxn modelId="{0965AFFC-3099-45EA-8ED0-543E7CC80687}" srcId="{358BE3E8-6A20-4B2D-89A0-2A905C2D094A}" destId="{325EF6C7-2A7F-47F2-B68C-346F176A2E4C}" srcOrd="3" destOrd="0" parTransId="{C2C62B2F-F592-4D4A-AED9-568CF5F7323D}" sibTransId="{093260FD-BA22-4402-9DD5-4B8508B4A29D}"/>
    <dgm:cxn modelId="{D7E90789-6A8F-4DF8-B5FE-6787A2497AC4}" type="presOf" srcId="{1E136EC3-F100-457E-A442-C76C58006E4E}" destId="{8BD04C02-E168-48C2-B7CF-9FAB63DD5D4B}" srcOrd="0" destOrd="0" presId="urn:microsoft.com/office/officeart/2005/8/layout/cycle5"/>
    <dgm:cxn modelId="{56A1444B-CF02-4C31-A15E-B60E3248B6E4}" srcId="{358BE3E8-6A20-4B2D-89A0-2A905C2D094A}" destId="{99512A64-F843-4C36-A84D-84F2751E8519}" srcOrd="1" destOrd="0" parTransId="{6F15E896-43FE-47F5-AB71-D8FBB82E020A}" sibTransId="{D7A5776D-22F6-471D-96DD-2D816EA83B14}"/>
    <dgm:cxn modelId="{FD0FF8FB-5443-489A-A644-60DA822A349E}" type="presOf" srcId="{99512A64-F843-4C36-A84D-84F2751E8519}" destId="{4A6C0324-A501-43E1-8666-0FA76776590A}" srcOrd="0" destOrd="0" presId="urn:microsoft.com/office/officeart/2005/8/layout/cycle5"/>
    <dgm:cxn modelId="{5735B840-A950-4FD3-BD93-7E97EA1E7C30}" type="presOf" srcId="{D7A5776D-22F6-471D-96DD-2D816EA83B14}" destId="{041A0B21-F6DF-4543-9845-0E8F3CADC98B}" srcOrd="0" destOrd="0" presId="urn:microsoft.com/office/officeart/2005/8/layout/cycle5"/>
    <dgm:cxn modelId="{8F54143D-A6E1-4E81-A590-6C9B7793523E}" srcId="{358BE3E8-6A20-4B2D-89A0-2A905C2D094A}" destId="{A7729126-CE66-4312-BBF7-1A420FF2FB63}" srcOrd="2" destOrd="0" parTransId="{EEFF78FF-F6A0-4081-8429-9B372AA91DE4}" sibTransId="{751244E9-6255-49AD-B407-E88015C62B72}"/>
    <dgm:cxn modelId="{18D3DE50-3527-448B-B68F-EE0A517A19C1}" type="presOf" srcId="{325EF6C7-2A7F-47F2-B68C-346F176A2E4C}" destId="{247E3F62-905D-4882-AAD1-1E90047BD67B}" srcOrd="0" destOrd="0" presId="urn:microsoft.com/office/officeart/2005/8/layout/cycle5"/>
    <dgm:cxn modelId="{4E007752-2784-4E4C-BF65-270979F63A46}" type="presOf" srcId="{70BAD8ED-75E4-4E87-9CBA-89DFDABE3982}" destId="{06AC3939-1072-4C63-AA96-03688256472A}" srcOrd="0" destOrd="0" presId="urn:microsoft.com/office/officeart/2005/8/layout/cycle5"/>
    <dgm:cxn modelId="{C22EFB12-0A2C-4453-9102-BE57CAD350AF}" type="presOf" srcId="{358BE3E8-6A20-4B2D-89A0-2A905C2D094A}" destId="{3677309C-9CAA-4A8B-B475-11200AAAD512}" srcOrd="0" destOrd="0" presId="urn:microsoft.com/office/officeart/2005/8/layout/cycle5"/>
    <dgm:cxn modelId="{C466358C-AC86-488E-9406-1704240F325C}" type="presParOf" srcId="{3677309C-9CAA-4A8B-B475-11200AAAD512}" destId="{8BD04C02-E168-48C2-B7CF-9FAB63DD5D4B}" srcOrd="0" destOrd="0" presId="urn:microsoft.com/office/officeart/2005/8/layout/cycle5"/>
    <dgm:cxn modelId="{8C6A5AB3-BC62-40AD-8BAB-49819DAC0038}" type="presParOf" srcId="{3677309C-9CAA-4A8B-B475-11200AAAD512}" destId="{103D5717-4D78-42BC-899F-E417B1045681}" srcOrd="1" destOrd="0" presId="urn:microsoft.com/office/officeart/2005/8/layout/cycle5"/>
    <dgm:cxn modelId="{4F2A2A2A-EA7B-49E3-BD76-F1D9A20FA5FB}" type="presParOf" srcId="{3677309C-9CAA-4A8B-B475-11200AAAD512}" destId="{06AC3939-1072-4C63-AA96-03688256472A}" srcOrd="2" destOrd="0" presId="urn:microsoft.com/office/officeart/2005/8/layout/cycle5"/>
    <dgm:cxn modelId="{2682C6BC-8A16-430A-8CA3-3E3C100AB65F}" type="presParOf" srcId="{3677309C-9CAA-4A8B-B475-11200AAAD512}" destId="{4A6C0324-A501-43E1-8666-0FA76776590A}" srcOrd="3" destOrd="0" presId="urn:microsoft.com/office/officeart/2005/8/layout/cycle5"/>
    <dgm:cxn modelId="{3A052C16-F9A2-4B9F-93E1-18886B25341A}" type="presParOf" srcId="{3677309C-9CAA-4A8B-B475-11200AAAD512}" destId="{8E7CDDC1-C99F-4811-8152-0806B45941BA}" srcOrd="4" destOrd="0" presId="urn:microsoft.com/office/officeart/2005/8/layout/cycle5"/>
    <dgm:cxn modelId="{93B3CA62-9CA6-4600-8643-42460639F430}" type="presParOf" srcId="{3677309C-9CAA-4A8B-B475-11200AAAD512}" destId="{041A0B21-F6DF-4543-9845-0E8F3CADC98B}" srcOrd="5" destOrd="0" presId="urn:microsoft.com/office/officeart/2005/8/layout/cycle5"/>
    <dgm:cxn modelId="{DB28A760-0852-437E-9A85-D480A30743F6}" type="presParOf" srcId="{3677309C-9CAA-4A8B-B475-11200AAAD512}" destId="{6CA0270A-B1EC-48C8-9462-A6BE5DFF71B8}" srcOrd="6" destOrd="0" presId="urn:microsoft.com/office/officeart/2005/8/layout/cycle5"/>
    <dgm:cxn modelId="{6CCBFD40-5F3B-40A4-AF3D-9E3B575DCAA0}" type="presParOf" srcId="{3677309C-9CAA-4A8B-B475-11200AAAD512}" destId="{8F75FE26-7B50-4DA1-A214-F58132C11F1F}" srcOrd="7" destOrd="0" presId="urn:microsoft.com/office/officeart/2005/8/layout/cycle5"/>
    <dgm:cxn modelId="{D8D91F3B-6E81-4CF5-8EC1-2319DECA5524}" type="presParOf" srcId="{3677309C-9CAA-4A8B-B475-11200AAAD512}" destId="{35422269-ACE4-4F85-AF52-A3672B202FAD}" srcOrd="8" destOrd="0" presId="urn:microsoft.com/office/officeart/2005/8/layout/cycle5"/>
    <dgm:cxn modelId="{4794424F-8551-4C14-9971-F082E364C5B0}" type="presParOf" srcId="{3677309C-9CAA-4A8B-B475-11200AAAD512}" destId="{247E3F62-905D-4882-AAD1-1E90047BD67B}" srcOrd="9" destOrd="0" presId="urn:microsoft.com/office/officeart/2005/8/layout/cycle5"/>
    <dgm:cxn modelId="{69BDAD51-ABA8-4605-908A-B5A411FCFB88}" type="presParOf" srcId="{3677309C-9CAA-4A8B-B475-11200AAAD512}" destId="{FAB9F362-5786-4F87-BF39-FB513FB90D3F}" srcOrd="10" destOrd="0" presId="urn:microsoft.com/office/officeart/2005/8/layout/cycle5"/>
    <dgm:cxn modelId="{64522866-CE7D-4787-AB12-C052A3B6D029}" type="presParOf" srcId="{3677309C-9CAA-4A8B-B475-11200AAAD512}" destId="{DECD1952-120D-4836-8186-5B62113F9FB3}" srcOrd="11" destOrd="0" presId="urn:microsoft.com/office/officeart/2005/8/layout/cycle5"/>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163316-2EC1-43EF-8D4A-EFF1527014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892C84F-1122-499C-81DA-FDB3F14AAD3F}">
      <dgm:prSet phldrT="[Text]"/>
      <dgm:spPr/>
      <dgm:t>
        <a:bodyPr/>
        <a:lstStyle/>
        <a:p>
          <a:r>
            <a:rPr lang="en-US" dirty="0" smtClean="0"/>
            <a:t>Analgesic</a:t>
          </a:r>
          <a:endParaRPr lang="en-US" dirty="0"/>
        </a:p>
      </dgm:t>
    </dgm:pt>
    <dgm:pt modelId="{9972FD14-0642-4911-9840-8E760224392E}" type="parTrans" cxnId="{09C1ABB7-CD22-4F8A-AEB1-A90A52BD953D}">
      <dgm:prSet/>
      <dgm:spPr/>
      <dgm:t>
        <a:bodyPr/>
        <a:lstStyle/>
        <a:p>
          <a:endParaRPr lang="en-US"/>
        </a:p>
      </dgm:t>
    </dgm:pt>
    <dgm:pt modelId="{F2E5050B-D170-4976-9926-FF767755E080}" type="sibTrans" cxnId="{09C1ABB7-CD22-4F8A-AEB1-A90A52BD953D}">
      <dgm:prSet/>
      <dgm:spPr/>
      <dgm:t>
        <a:bodyPr/>
        <a:lstStyle/>
        <a:p>
          <a:endParaRPr lang="en-US"/>
        </a:p>
      </dgm:t>
    </dgm:pt>
    <dgm:pt modelId="{6AB572B6-99B1-473D-B080-BC2910B866D9}">
      <dgm:prSet phldrT="[Text]"/>
      <dgm:spPr/>
      <dgm:t>
        <a:bodyPr/>
        <a:lstStyle/>
        <a:p>
          <a:pPr algn="ctr"/>
          <a:r>
            <a:rPr lang="en-US" dirty="0" smtClean="0"/>
            <a:t>Inhibition of COX enzymes in CNS</a:t>
          </a:r>
          <a:endParaRPr lang="en-US" dirty="0"/>
        </a:p>
      </dgm:t>
    </dgm:pt>
    <dgm:pt modelId="{3DE3E07B-2AFD-42EE-8541-1BA7A24A3B2A}" type="parTrans" cxnId="{2CFD3288-78EB-49BF-AD47-C27538D8360C}">
      <dgm:prSet/>
      <dgm:spPr/>
      <dgm:t>
        <a:bodyPr/>
        <a:lstStyle/>
        <a:p>
          <a:endParaRPr lang="en-US"/>
        </a:p>
      </dgm:t>
    </dgm:pt>
    <dgm:pt modelId="{26523472-1455-4773-848E-C67BC0CD8736}" type="sibTrans" cxnId="{2CFD3288-78EB-49BF-AD47-C27538D8360C}">
      <dgm:prSet/>
      <dgm:spPr/>
      <dgm:t>
        <a:bodyPr/>
        <a:lstStyle/>
        <a:p>
          <a:endParaRPr lang="en-US"/>
        </a:p>
      </dgm:t>
    </dgm:pt>
    <dgm:pt modelId="{BE89F82D-6DB3-4BD0-8CEB-B1F9E50501E0}">
      <dgm:prSet phldrT="[Text]"/>
      <dgm:spPr/>
      <dgm:t>
        <a:bodyPr/>
        <a:lstStyle/>
        <a:p>
          <a:pPr algn="ctr"/>
          <a:r>
            <a:rPr lang="en-US" dirty="0" smtClean="0"/>
            <a:t>Anti-Inflammatory action</a:t>
          </a:r>
          <a:endParaRPr lang="en-US" dirty="0"/>
        </a:p>
      </dgm:t>
    </dgm:pt>
    <dgm:pt modelId="{222945FA-BBB9-453D-A87E-2F8919E36E45}" type="parTrans" cxnId="{F191DEEB-DF5F-47F1-A08D-6C21F98C4CF1}">
      <dgm:prSet/>
      <dgm:spPr/>
      <dgm:t>
        <a:bodyPr/>
        <a:lstStyle/>
        <a:p>
          <a:endParaRPr lang="en-US"/>
        </a:p>
      </dgm:t>
    </dgm:pt>
    <dgm:pt modelId="{37091FB3-3223-4E56-B2A1-42D6CFCF4580}" type="sibTrans" cxnId="{F191DEEB-DF5F-47F1-A08D-6C21F98C4CF1}">
      <dgm:prSet/>
      <dgm:spPr/>
      <dgm:t>
        <a:bodyPr/>
        <a:lstStyle/>
        <a:p>
          <a:endParaRPr lang="en-US"/>
        </a:p>
      </dgm:t>
    </dgm:pt>
    <dgm:pt modelId="{95675166-D5E8-4EFC-9F26-9F42F816D4B7}">
      <dgm:prSet phldrT="[Text]"/>
      <dgm:spPr/>
      <dgm:t>
        <a:bodyPr/>
        <a:lstStyle/>
        <a:p>
          <a:r>
            <a:rPr lang="en-US" dirty="0" smtClean="0"/>
            <a:t>Antipyretic</a:t>
          </a:r>
          <a:endParaRPr lang="en-US" dirty="0"/>
        </a:p>
      </dgm:t>
    </dgm:pt>
    <dgm:pt modelId="{B006B499-F997-4D29-AB74-E59C33EF62C9}" type="parTrans" cxnId="{793B0857-A680-40DC-88E5-972633F3F96E}">
      <dgm:prSet/>
      <dgm:spPr/>
      <dgm:t>
        <a:bodyPr/>
        <a:lstStyle/>
        <a:p>
          <a:endParaRPr lang="en-US"/>
        </a:p>
      </dgm:t>
    </dgm:pt>
    <dgm:pt modelId="{0D981793-B261-4E67-940C-4D55DAF611E6}" type="sibTrans" cxnId="{793B0857-A680-40DC-88E5-972633F3F96E}">
      <dgm:prSet/>
      <dgm:spPr/>
      <dgm:t>
        <a:bodyPr/>
        <a:lstStyle/>
        <a:p>
          <a:endParaRPr lang="en-US"/>
        </a:p>
      </dgm:t>
    </dgm:pt>
    <dgm:pt modelId="{BC9A22C0-0AB5-464B-ABF8-36B0F70C93B6}">
      <dgm:prSet phldrT="[Text]"/>
      <dgm:spPr/>
      <dgm:t>
        <a:bodyPr/>
        <a:lstStyle/>
        <a:p>
          <a:pPr algn="ctr"/>
          <a:r>
            <a:rPr lang="en-US" dirty="0" smtClean="0"/>
            <a:t>Centrally inhibiting Prostaglandins</a:t>
          </a:r>
          <a:endParaRPr lang="en-US" dirty="0"/>
        </a:p>
      </dgm:t>
    </dgm:pt>
    <dgm:pt modelId="{20D162D2-06DE-4D29-A35C-2645DF1D5DE0}" type="parTrans" cxnId="{E324200D-D35E-4AD1-B235-839C920A433F}">
      <dgm:prSet/>
      <dgm:spPr/>
      <dgm:t>
        <a:bodyPr/>
        <a:lstStyle/>
        <a:p>
          <a:endParaRPr lang="en-US"/>
        </a:p>
      </dgm:t>
    </dgm:pt>
    <dgm:pt modelId="{2F567BF8-EB1F-4C18-B2BE-B89A64741047}" type="sibTrans" cxnId="{E324200D-D35E-4AD1-B235-839C920A433F}">
      <dgm:prSet/>
      <dgm:spPr/>
      <dgm:t>
        <a:bodyPr/>
        <a:lstStyle/>
        <a:p>
          <a:endParaRPr lang="en-US"/>
        </a:p>
      </dgm:t>
    </dgm:pt>
    <dgm:pt modelId="{3B48A200-8E9A-407A-8668-6413AA5908B4}">
      <dgm:prSet phldrT="[Text]"/>
      <dgm:spPr/>
      <dgm:t>
        <a:bodyPr/>
        <a:lstStyle/>
        <a:p>
          <a:pPr algn="ctr"/>
          <a:r>
            <a:rPr lang="en-US" dirty="0" smtClean="0"/>
            <a:t>Inhibit interleukin-1 release</a:t>
          </a:r>
          <a:endParaRPr lang="en-US" dirty="0"/>
        </a:p>
      </dgm:t>
    </dgm:pt>
    <dgm:pt modelId="{00BEA4AB-3774-4A1A-BD81-E7BE1F4B299D}" type="parTrans" cxnId="{90D27AE0-80C0-4F89-B365-0264434224FF}">
      <dgm:prSet/>
      <dgm:spPr/>
      <dgm:t>
        <a:bodyPr/>
        <a:lstStyle/>
        <a:p>
          <a:endParaRPr lang="en-US"/>
        </a:p>
      </dgm:t>
    </dgm:pt>
    <dgm:pt modelId="{F5147B83-EFB8-4B28-AE75-68BA542DD761}" type="sibTrans" cxnId="{90D27AE0-80C0-4F89-B365-0264434224FF}">
      <dgm:prSet/>
      <dgm:spPr/>
      <dgm:t>
        <a:bodyPr/>
        <a:lstStyle/>
        <a:p>
          <a:endParaRPr lang="en-US"/>
        </a:p>
      </dgm:t>
    </dgm:pt>
    <dgm:pt modelId="{88DA26C3-3862-482A-8D35-E8FA7FCBD8BD}">
      <dgm:prSet phldrT="[Text]"/>
      <dgm:spPr/>
      <dgm:t>
        <a:bodyPr/>
        <a:lstStyle/>
        <a:p>
          <a:r>
            <a:rPr lang="en-US" dirty="0" smtClean="0"/>
            <a:t>Anti-</a:t>
          </a:r>
          <a:r>
            <a:rPr lang="en-US" dirty="0" err="1" smtClean="0"/>
            <a:t>Inflam</a:t>
          </a:r>
          <a:r>
            <a:rPr lang="en-US" dirty="0" smtClean="0"/>
            <a:t>.</a:t>
          </a:r>
          <a:endParaRPr lang="en-US" dirty="0"/>
        </a:p>
      </dgm:t>
    </dgm:pt>
    <dgm:pt modelId="{F5E086F7-F177-4822-BCFA-264203DCD229}" type="parTrans" cxnId="{5B8AC022-4279-4A79-A409-660FC9763C66}">
      <dgm:prSet/>
      <dgm:spPr/>
      <dgm:t>
        <a:bodyPr/>
        <a:lstStyle/>
        <a:p>
          <a:endParaRPr lang="en-US"/>
        </a:p>
      </dgm:t>
    </dgm:pt>
    <dgm:pt modelId="{8005DE13-57E5-4507-9704-A663049C7626}" type="sibTrans" cxnId="{5B8AC022-4279-4A79-A409-660FC9763C66}">
      <dgm:prSet/>
      <dgm:spPr/>
      <dgm:t>
        <a:bodyPr/>
        <a:lstStyle/>
        <a:p>
          <a:endParaRPr lang="en-US"/>
        </a:p>
      </dgm:t>
    </dgm:pt>
    <dgm:pt modelId="{778D6FB0-EB72-4A09-9EBD-A04060369BAF}">
      <dgm:prSet phldrT="[Text]"/>
      <dgm:spPr/>
      <dgm:t>
        <a:bodyPr/>
        <a:lstStyle/>
        <a:p>
          <a:pPr algn="ctr"/>
          <a:r>
            <a:rPr lang="en-US" dirty="0" smtClean="0"/>
            <a:t>Peripherally inhibiting Prostaglandins secretion</a:t>
          </a:r>
          <a:endParaRPr lang="en-US" dirty="0"/>
        </a:p>
      </dgm:t>
    </dgm:pt>
    <dgm:pt modelId="{906F3F73-4AF1-4B8D-844B-525FFE296D50}" type="parTrans" cxnId="{32F1CA55-8F9F-4B18-8757-F8AA3A5B60A7}">
      <dgm:prSet/>
      <dgm:spPr/>
      <dgm:t>
        <a:bodyPr/>
        <a:lstStyle/>
        <a:p>
          <a:endParaRPr lang="en-US"/>
        </a:p>
      </dgm:t>
    </dgm:pt>
    <dgm:pt modelId="{3675365E-5BCB-4A74-95AA-41AAA7EACBDF}" type="sibTrans" cxnId="{32F1CA55-8F9F-4B18-8757-F8AA3A5B60A7}">
      <dgm:prSet/>
      <dgm:spPr/>
      <dgm:t>
        <a:bodyPr/>
        <a:lstStyle/>
        <a:p>
          <a:endParaRPr lang="en-US"/>
        </a:p>
      </dgm:t>
    </dgm:pt>
    <dgm:pt modelId="{66F219A5-7AF7-4E86-9AB3-3DD03000BEF6}">
      <dgm:prSet phldrT="[Text]"/>
      <dgm:spPr/>
      <dgm:t>
        <a:bodyPr/>
        <a:lstStyle/>
        <a:p>
          <a:pPr algn="ctr"/>
          <a:r>
            <a:rPr lang="en-US" dirty="0" smtClean="0"/>
            <a:t>Stabilization of</a:t>
          </a:r>
          <a:r>
            <a:rPr lang="en-US" dirty="0" err="1" smtClean="0"/>
            <a:t>lysosomes</a:t>
          </a:r>
          <a:endParaRPr lang="en-US" dirty="0"/>
        </a:p>
      </dgm:t>
    </dgm:pt>
    <dgm:pt modelId="{70732556-75B3-4D9E-93D4-3FE63542F334}" type="parTrans" cxnId="{01953D30-6665-42F9-BD5A-6FB815C5B179}">
      <dgm:prSet/>
      <dgm:spPr/>
      <dgm:t>
        <a:bodyPr/>
        <a:lstStyle/>
        <a:p>
          <a:pPr rtl="1"/>
          <a:endParaRPr lang="ar-SA"/>
        </a:p>
      </dgm:t>
    </dgm:pt>
    <dgm:pt modelId="{E9DF033D-A621-4EFE-A254-30A23DB0BC40}" type="sibTrans" cxnId="{01953D30-6665-42F9-BD5A-6FB815C5B179}">
      <dgm:prSet/>
      <dgm:spPr/>
      <dgm:t>
        <a:bodyPr/>
        <a:lstStyle/>
        <a:p>
          <a:pPr rtl="1"/>
          <a:endParaRPr lang="ar-SA"/>
        </a:p>
      </dgm:t>
    </dgm:pt>
    <dgm:pt modelId="{25BE1715-7A85-4CCF-BF29-0DBBC71F6FE5}">
      <dgm:prSet phldrT="[Text]"/>
      <dgm:spPr/>
      <dgm:t>
        <a:bodyPr/>
        <a:lstStyle/>
        <a:p>
          <a:pPr algn="ctr"/>
          <a:r>
            <a:rPr lang="en-US" dirty="0" smtClean="0"/>
            <a:t>Inhibits</a:t>
          </a:r>
          <a:r>
            <a:rPr lang="en-US" dirty="0" err="1" smtClean="0"/>
            <a:t>phagocytosis</a:t>
          </a:r>
          <a:endParaRPr lang="en-US" dirty="0"/>
        </a:p>
      </dgm:t>
    </dgm:pt>
    <dgm:pt modelId="{0ECAD692-9472-4D89-8043-CE1DD0B88FE7}" type="parTrans" cxnId="{06030C03-FDE1-4874-B6B4-F8D11009B9BB}">
      <dgm:prSet/>
      <dgm:spPr/>
      <dgm:t>
        <a:bodyPr/>
        <a:lstStyle/>
        <a:p>
          <a:pPr rtl="1"/>
          <a:endParaRPr lang="ar-SA"/>
        </a:p>
      </dgm:t>
    </dgm:pt>
    <dgm:pt modelId="{2FEC1327-3CD9-4AE1-A9CE-35ACFF0F71D9}" type="sibTrans" cxnId="{06030C03-FDE1-4874-B6B4-F8D11009B9BB}">
      <dgm:prSet/>
      <dgm:spPr/>
      <dgm:t>
        <a:bodyPr/>
        <a:lstStyle/>
        <a:p>
          <a:pPr rtl="1"/>
          <a:endParaRPr lang="ar-SA"/>
        </a:p>
      </dgm:t>
    </dgm:pt>
    <dgm:pt modelId="{5B1F5A3F-922E-41E0-A9D3-0AB87BA3E952}">
      <dgm:prSet phldrT="[Text]"/>
      <dgm:spPr/>
      <dgm:t>
        <a:bodyPr/>
        <a:lstStyle/>
        <a:p>
          <a:pPr algn="ctr"/>
          <a:r>
            <a:rPr lang="en-US" dirty="0" smtClean="0"/>
            <a:t>Anti-oxidant</a:t>
          </a:r>
          <a:endParaRPr lang="en-US" dirty="0"/>
        </a:p>
      </dgm:t>
    </dgm:pt>
    <dgm:pt modelId="{B597CF05-1A3A-492B-8C73-10DA3B0E488C}" type="parTrans" cxnId="{1C7205BD-C4CD-4137-9DC1-1C2BA4BB71EA}">
      <dgm:prSet/>
      <dgm:spPr/>
      <dgm:t>
        <a:bodyPr/>
        <a:lstStyle/>
        <a:p>
          <a:pPr rtl="1"/>
          <a:endParaRPr lang="ar-SA"/>
        </a:p>
      </dgm:t>
    </dgm:pt>
    <dgm:pt modelId="{F18F6B0F-1590-4B20-A4F9-BF3B43B8CC53}" type="sibTrans" cxnId="{1C7205BD-C4CD-4137-9DC1-1C2BA4BB71EA}">
      <dgm:prSet/>
      <dgm:spPr/>
      <dgm:t>
        <a:bodyPr/>
        <a:lstStyle/>
        <a:p>
          <a:pPr rtl="1"/>
          <a:endParaRPr lang="ar-SA"/>
        </a:p>
      </dgm:t>
    </dgm:pt>
    <dgm:pt modelId="{B2EC9CDC-909F-434D-B7AB-D303E9DF5E58}">
      <dgm:prSet phldrT="[Text]"/>
      <dgm:spPr/>
      <dgm:t>
        <a:bodyPr/>
        <a:lstStyle/>
        <a:p>
          <a:pPr algn="ctr"/>
          <a:r>
            <a:rPr lang="en-US" dirty="0" smtClean="0"/>
            <a:t>Peripheral</a:t>
          </a:r>
          <a:r>
            <a:rPr lang="en-US" dirty="0" err="1" smtClean="0"/>
            <a:t>vasodilation</a:t>
          </a:r>
          <a:endParaRPr lang="en-US" dirty="0"/>
        </a:p>
      </dgm:t>
    </dgm:pt>
    <dgm:pt modelId="{FC8CFC10-E297-4730-ADD3-9959DF82E194}" type="parTrans" cxnId="{01357D89-4734-461A-AC5B-57BB830809B7}">
      <dgm:prSet/>
      <dgm:spPr/>
      <dgm:t>
        <a:bodyPr/>
        <a:lstStyle/>
        <a:p>
          <a:pPr rtl="1"/>
          <a:endParaRPr lang="ar-SA"/>
        </a:p>
      </dgm:t>
    </dgm:pt>
    <dgm:pt modelId="{DF905176-D3C1-45C8-9C05-7C4FFD978F51}" type="sibTrans" cxnId="{01357D89-4734-461A-AC5B-57BB830809B7}">
      <dgm:prSet/>
      <dgm:spPr/>
      <dgm:t>
        <a:bodyPr/>
        <a:lstStyle/>
        <a:p>
          <a:pPr rtl="1"/>
          <a:endParaRPr lang="ar-SA"/>
        </a:p>
      </dgm:t>
    </dgm:pt>
    <dgm:pt modelId="{1B836D5A-38BC-45BA-B276-155D827C6BA1}">
      <dgm:prSet phldrT="[Text]"/>
      <dgm:spPr/>
      <dgm:t>
        <a:bodyPr/>
        <a:lstStyle/>
        <a:p>
          <a:pPr algn="ctr"/>
          <a:endParaRPr lang="en-US" dirty="0"/>
        </a:p>
      </dgm:t>
    </dgm:pt>
    <dgm:pt modelId="{A8EE5DCB-C176-4BE4-AE1E-B4A880C838A5}" type="parTrans" cxnId="{C1588681-C972-4163-A309-17547042BE53}">
      <dgm:prSet/>
      <dgm:spPr/>
      <dgm:t>
        <a:bodyPr/>
        <a:lstStyle/>
        <a:p>
          <a:pPr rtl="1"/>
          <a:endParaRPr lang="ar-SA"/>
        </a:p>
      </dgm:t>
    </dgm:pt>
    <dgm:pt modelId="{A9D2BED4-2D49-479D-9239-82B27D5409D0}" type="sibTrans" cxnId="{C1588681-C972-4163-A309-17547042BE53}">
      <dgm:prSet/>
      <dgm:spPr/>
      <dgm:t>
        <a:bodyPr/>
        <a:lstStyle/>
        <a:p>
          <a:pPr rtl="1"/>
          <a:endParaRPr lang="ar-SA"/>
        </a:p>
      </dgm:t>
    </dgm:pt>
    <dgm:pt modelId="{0FEBB86B-7B29-4A36-91C7-2F0B4CCA4FAB}">
      <dgm:prSet phldrT="[Text]"/>
      <dgm:spPr/>
      <dgm:t>
        <a:bodyPr/>
        <a:lstStyle/>
        <a:p>
          <a:pPr algn="ctr"/>
          <a:r>
            <a:rPr lang="en-US" dirty="0" smtClean="0"/>
            <a:t>production</a:t>
          </a:r>
          <a:endParaRPr lang="en-US" dirty="0"/>
        </a:p>
      </dgm:t>
    </dgm:pt>
    <dgm:pt modelId="{EB38B644-165F-4F3F-A104-247814FB23EA}" type="parTrans" cxnId="{9E79DA2F-074C-47B6-ABAC-FBEB9002CAC4}">
      <dgm:prSet/>
      <dgm:spPr/>
      <dgm:t>
        <a:bodyPr/>
        <a:lstStyle/>
        <a:p>
          <a:pPr rtl="1"/>
          <a:endParaRPr lang="ar-SA"/>
        </a:p>
      </dgm:t>
    </dgm:pt>
    <dgm:pt modelId="{34D5BEA0-9212-4D33-85D7-8A907EE23505}" type="sibTrans" cxnId="{9E79DA2F-074C-47B6-ABAC-FBEB9002CAC4}">
      <dgm:prSet/>
      <dgm:spPr/>
      <dgm:t>
        <a:bodyPr/>
        <a:lstStyle/>
        <a:p>
          <a:pPr rtl="1"/>
          <a:endParaRPr lang="ar-SA"/>
        </a:p>
      </dgm:t>
    </dgm:pt>
    <dgm:pt modelId="{5A579D58-B4A6-4647-A748-3EFB1BF5C1E2}" type="pres">
      <dgm:prSet presAssocID="{95163316-2EC1-43EF-8D4A-EFF1527014F8}" presName="Name0" presStyleCnt="0">
        <dgm:presLayoutVars>
          <dgm:dir/>
          <dgm:animLvl val="lvl"/>
          <dgm:resizeHandles val="exact"/>
        </dgm:presLayoutVars>
      </dgm:prSet>
      <dgm:spPr/>
      <dgm:t>
        <a:bodyPr/>
        <a:lstStyle/>
        <a:p>
          <a:endParaRPr lang="en-US"/>
        </a:p>
      </dgm:t>
    </dgm:pt>
    <dgm:pt modelId="{0E7ED527-AA68-4F13-8686-DA9BEDAE1CB9}" type="pres">
      <dgm:prSet presAssocID="{6892C84F-1122-499C-81DA-FDB3F14AAD3F}" presName="composite" presStyleCnt="0"/>
      <dgm:spPr/>
    </dgm:pt>
    <dgm:pt modelId="{AC655680-D374-4985-B860-EB69F15C108D}" type="pres">
      <dgm:prSet presAssocID="{6892C84F-1122-499C-81DA-FDB3F14AAD3F}" presName="parTx" presStyleLbl="alignNode1" presStyleIdx="0" presStyleCnt="3">
        <dgm:presLayoutVars>
          <dgm:chMax val="0"/>
          <dgm:chPref val="0"/>
          <dgm:bulletEnabled val="1"/>
        </dgm:presLayoutVars>
      </dgm:prSet>
      <dgm:spPr/>
      <dgm:t>
        <a:bodyPr/>
        <a:lstStyle/>
        <a:p>
          <a:endParaRPr lang="en-US"/>
        </a:p>
      </dgm:t>
    </dgm:pt>
    <dgm:pt modelId="{1371CECA-FD4A-4465-8A5C-96FB952DC95F}" type="pres">
      <dgm:prSet presAssocID="{6892C84F-1122-499C-81DA-FDB3F14AAD3F}" presName="desTx" presStyleLbl="alignAccFollowNode1" presStyleIdx="0" presStyleCnt="3">
        <dgm:presLayoutVars>
          <dgm:bulletEnabled val="1"/>
        </dgm:presLayoutVars>
      </dgm:prSet>
      <dgm:spPr/>
      <dgm:t>
        <a:bodyPr/>
        <a:lstStyle/>
        <a:p>
          <a:endParaRPr lang="en-US"/>
        </a:p>
      </dgm:t>
    </dgm:pt>
    <dgm:pt modelId="{58BB2353-161C-4180-AB73-AA100A93A267}" type="pres">
      <dgm:prSet presAssocID="{F2E5050B-D170-4976-9926-FF767755E080}" presName="space" presStyleCnt="0"/>
      <dgm:spPr/>
    </dgm:pt>
    <dgm:pt modelId="{009761D2-0D2C-4BED-99FB-3CA9837648E1}" type="pres">
      <dgm:prSet presAssocID="{95675166-D5E8-4EFC-9F26-9F42F816D4B7}" presName="composite" presStyleCnt="0"/>
      <dgm:spPr/>
    </dgm:pt>
    <dgm:pt modelId="{E0015D56-86E1-4AC6-B5AF-6618688CFE7A}" type="pres">
      <dgm:prSet presAssocID="{95675166-D5E8-4EFC-9F26-9F42F816D4B7}" presName="parTx" presStyleLbl="alignNode1" presStyleIdx="1" presStyleCnt="3">
        <dgm:presLayoutVars>
          <dgm:chMax val="0"/>
          <dgm:chPref val="0"/>
          <dgm:bulletEnabled val="1"/>
        </dgm:presLayoutVars>
      </dgm:prSet>
      <dgm:spPr/>
      <dgm:t>
        <a:bodyPr/>
        <a:lstStyle/>
        <a:p>
          <a:endParaRPr lang="en-US"/>
        </a:p>
      </dgm:t>
    </dgm:pt>
    <dgm:pt modelId="{4B2CB0D6-A5C2-42B5-8D88-CEB2B086499F}" type="pres">
      <dgm:prSet presAssocID="{95675166-D5E8-4EFC-9F26-9F42F816D4B7}" presName="desTx" presStyleLbl="alignAccFollowNode1" presStyleIdx="1" presStyleCnt="3">
        <dgm:presLayoutVars>
          <dgm:bulletEnabled val="1"/>
        </dgm:presLayoutVars>
      </dgm:prSet>
      <dgm:spPr/>
      <dgm:t>
        <a:bodyPr/>
        <a:lstStyle/>
        <a:p>
          <a:endParaRPr lang="en-US"/>
        </a:p>
      </dgm:t>
    </dgm:pt>
    <dgm:pt modelId="{1D727689-B3F0-445A-9542-BE8F02DFD014}" type="pres">
      <dgm:prSet presAssocID="{0D981793-B261-4E67-940C-4D55DAF611E6}" presName="space" presStyleCnt="0"/>
      <dgm:spPr/>
    </dgm:pt>
    <dgm:pt modelId="{4D5C8D61-62BD-4932-AE28-9A3C17AED828}" type="pres">
      <dgm:prSet presAssocID="{88DA26C3-3862-482A-8D35-E8FA7FCBD8BD}" presName="composite" presStyleCnt="0"/>
      <dgm:spPr/>
    </dgm:pt>
    <dgm:pt modelId="{A3FBF9EB-A335-4B2B-9703-088492B712B0}" type="pres">
      <dgm:prSet presAssocID="{88DA26C3-3862-482A-8D35-E8FA7FCBD8BD}" presName="parTx" presStyleLbl="alignNode1" presStyleIdx="2" presStyleCnt="3">
        <dgm:presLayoutVars>
          <dgm:chMax val="0"/>
          <dgm:chPref val="0"/>
          <dgm:bulletEnabled val="1"/>
        </dgm:presLayoutVars>
      </dgm:prSet>
      <dgm:spPr/>
      <dgm:t>
        <a:bodyPr/>
        <a:lstStyle/>
        <a:p>
          <a:endParaRPr lang="en-US"/>
        </a:p>
      </dgm:t>
    </dgm:pt>
    <dgm:pt modelId="{577E447C-9660-4471-B428-4B32F71682E3}" type="pres">
      <dgm:prSet presAssocID="{88DA26C3-3862-482A-8D35-E8FA7FCBD8BD}" presName="desTx" presStyleLbl="alignAccFollowNode1" presStyleIdx="2" presStyleCnt="3">
        <dgm:presLayoutVars>
          <dgm:bulletEnabled val="1"/>
        </dgm:presLayoutVars>
      </dgm:prSet>
      <dgm:spPr/>
      <dgm:t>
        <a:bodyPr/>
        <a:lstStyle/>
        <a:p>
          <a:endParaRPr lang="en-US"/>
        </a:p>
      </dgm:t>
    </dgm:pt>
  </dgm:ptLst>
  <dgm:cxnLst>
    <dgm:cxn modelId="{C1588681-C972-4163-A309-17547042BE53}" srcId="{95675166-D5E8-4EFC-9F26-9F42F816D4B7}" destId="{1B836D5A-38BC-45BA-B276-155D827C6BA1}" srcOrd="2" destOrd="0" parTransId="{A8EE5DCB-C176-4BE4-AE1E-B4A880C838A5}" sibTransId="{A9D2BED4-2D49-479D-9239-82B27D5409D0}"/>
    <dgm:cxn modelId="{01357D89-4734-461A-AC5B-57BB830809B7}" srcId="{95675166-D5E8-4EFC-9F26-9F42F816D4B7}" destId="{B2EC9CDC-909F-434D-B7AB-D303E9DF5E58}" srcOrd="4" destOrd="0" parTransId="{FC8CFC10-E297-4730-ADD3-9959DF82E194}" sibTransId="{DF905176-D3C1-45C8-9C05-7C4FFD978F51}"/>
    <dgm:cxn modelId="{2CFD3288-78EB-49BF-AD47-C27538D8360C}" srcId="{6892C84F-1122-499C-81DA-FDB3F14AAD3F}" destId="{6AB572B6-99B1-473D-B080-BC2910B866D9}" srcOrd="0" destOrd="0" parTransId="{3DE3E07B-2AFD-42EE-8541-1BA7A24A3B2A}" sibTransId="{26523472-1455-4773-848E-C67BC0CD8736}"/>
    <dgm:cxn modelId="{EB8DDA29-4AAA-4503-BFD2-2E79FE1B4E8A}" type="presOf" srcId="{5B1F5A3F-922E-41E0-A9D3-0AB87BA3E952}" destId="{577E447C-9660-4471-B428-4B32F71682E3}" srcOrd="0" destOrd="3" presId="urn:microsoft.com/office/officeart/2005/8/layout/hList1"/>
    <dgm:cxn modelId="{90D27AE0-80C0-4F89-B365-0264434224FF}" srcId="{95675166-D5E8-4EFC-9F26-9F42F816D4B7}" destId="{3B48A200-8E9A-407A-8668-6413AA5908B4}" srcOrd="3" destOrd="0" parTransId="{00BEA4AB-3774-4A1A-BD81-E7BE1F4B299D}" sibTransId="{F5147B83-EFB8-4B28-AE75-68BA542DD761}"/>
    <dgm:cxn modelId="{6F06983E-42DD-43AC-89FA-4AE43976FD03}" type="presOf" srcId="{95675166-D5E8-4EFC-9F26-9F42F816D4B7}" destId="{E0015D56-86E1-4AC6-B5AF-6618688CFE7A}" srcOrd="0" destOrd="0" presId="urn:microsoft.com/office/officeart/2005/8/layout/hList1"/>
    <dgm:cxn modelId="{E22290FF-BC99-40B7-8FA8-C276A23B6539}" type="presOf" srcId="{BE89F82D-6DB3-4BD0-8CEB-B1F9E50501E0}" destId="{1371CECA-FD4A-4465-8A5C-96FB952DC95F}" srcOrd="0" destOrd="1" presId="urn:microsoft.com/office/officeart/2005/8/layout/hList1"/>
    <dgm:cxn modelId="{5B3BC1CD-2614-4BF6-B72E-5E66960C86C7}" type="presOf" srcId="{1B836D5A-38BC-45BA-B276-155D827C6BA1}" destId="{4B2CB0D6-A5C2-42B5-8D88-CEB2B086499F}" srcOrd="0" destOrd="2" presId="urn:microsoft.com/office/officeart/2005/8/layout/hList1"/>
    <dgm:cxn modelId="{7003B132-AF51-45CF-8466-DD82E4B7CD17}" type="presOf" srcId="{6892C84F-1122-499C-81DA-FDB3F14AAD3F}" destId="{AC655680-D374-4985-B860-EB69F15C108D}" srcOrd="0" destOrd="0" presId="urn:microsoft.com/office/officeart/2005/8/layout/hList1"/>
    <dgm:cxn modelId="{56FF2591-A0FD-4DEB-A5C3-205DFE176EB0}" type="presOf" srcId="{778D6FB0-EB72-4A09-9EBD-A04060369BAF}" destId="{577E447C-9660-4471-B428-4B32F71682E3}" srcOrd="0" destOrd="0" presId="urn:microsoft.com/office/officeart/2005/8/layout/hList1"/>
    <dgm:cxn modelId="{C03E34A4-24FA-4B8E-8058-7038259E1C1B}" type="presOf" srcId="{0FEBB86B-7B29-4A36-91C7-2F0B4CCA4FAB}" destId="{4B2CB0D6-A5C2-42B5-8D88-CEB2B086499F}" srcOrd="0" destOrd="1" presId="urn:microsoft.com/office/officeart/2005/8/layout/hList1"/>
    <dgm:cxn modelId="{0398FFCD-2964-44A8-96F2-1B3EF602DCE8}" type="presOf" srcId="{B2EC9CDC-909F-434D-B7AB-D303E9DF5E58}" destId="{4B2CB0D6-A5C2-42B5-8D88-CEB2B086499F}" srcOrd="0" destOrd="4" presId="urn:microsoft.com/office/officeart/2005/8/layout/hList1"/>
    <dgm:cxn modelId="{1C7205BD-C4CD-4137-9DC1-1C2BA4BB71EA}" srcId="{88DA26C3-3862-482A-8D35-E8FA7FCBD8BD}" destId="{5B1F5A3F-922E-41E0-A9D3-0AB87BA3E952}" srcOrd="3" destOrd="0" parTransId="{B597CF05-1A3A-492B-8C73-10DA3B0E488C}" sibTransId="{F18F6B0F-1590-4B20-A4F9-BF3B43B8CC53}"/>
    <dgm:cxn modelId="{BFD0B532-CE23-4040-A55C-26688B1FAAA7}" type="presOf" srcId="{88DA26C3-3862-482A-8D35-E8FA7FCBD8BD}" destId="{A3FBF9EB-A335-4B2B-9703-088492B712B0}" srcOrd="0" destOrd="0" presId="urn:microsoft.com/office/officeart/2005/8/layout/hList1"/>
    <dgm:cxn modelId="{09C1ABB7-CD22-4F8A-AEB1-A90A52BD953D}" srcId="{95163316-2EC1-43EF-8D4A-EFF1527014F8}" destId="{6892C84F-1122-499C-81DA-FDB3F14AAD3F}" srcOrd="0" destOrd="0" parTransId="{9972FD14-0642-4911-9840-8E760224392E}" sibTransId="{F2E5050B-D170-4976-9926-FF767755E080}"/>
    <dgm:cxn modelId="{793B0857-A680-40DC-88E5-972633F3F96E}" srcId="{95163316-2EC1-43EF-8D4A-EFF1527014F8}" destId="{95675166-D5E8-4EFC-9F26-9F42F816D4B7}" srcOrd="1" destOrd="0" parTransId="{B006B499-F997-4D29-AB74-E59C33EF62C9}" sibTransId="{0D981793-B261-4E67-940C-4D55DAF611E6}"/>
    <dgm:cxn modelId="{06030C03-FDE1-4874-B6B4-F8D11009B9BB}" srcId="{88DA26C3-3862-482A-8D35-E8FA7FCBD8BD}" destId="{25BE1715-7A85-4CCF-BF29-0DBBC71F6FE5}" srcOrd="2" destOrd="0" parTransId="{0ECAD692-9472-4D89-8043-CE1DD0B88FE7}" sibTransId="{2FEC1327-3CD9-4AE1-A9CE-35ACFF0F71D9}"/>
    <dgm:cxn modelId="{952D4AC8-9B94-4B90-9C78-D05BD147B66F}" type="presOf" srcId="{BC9A22C0-0AB5-464B-ABF8-36B0F70C93B6}" destId="{4B2CB0D6-A5C2-42B5-8D88-CEB2B086499F}" srcOrd="0" destOrd="0" presId="urn:microsoft.com/office/officeart/2005/8/layout/hList1"/>
    <dgm:cxn modelId="{A1BAC91D-64EE-4A32-8289-EE7AFCDDF2A8}" type="presOf" srcId="{25BE1715-7A85-4CCF-BF29-0DBBC71F6FE5}" destId="{577E447C-9660-4471-B428-4B32F71682E3}" srcOrd="0" destOrd="2" presId="urn:microsoft.com/office/officeart/2005/8/layout/hList1"/>
    <dgm:cxn modelId="{32F1CA55-8F9F-4B18-8757-F8AA3A5B60A7}" srcId="{88DA26C3-3862-482A-8D35-E8FA7FCBD8BD}" destId="{778D6FB0-EB72-4A09-9EBD-A04060369BAF}" srcOrd="0" destOrd="0" parTransId="{906F3F73-4AF1-4B8D-844B-525FFE296D50}" sibTransId="{3675365E-5BCB-4A74-95AA-41AAA7EACBDF}"/>
    <dgm:cxn modelId="{5B8AC022-4279-4A79-A409-660FC9763C66}" srcId="{95163316-2EC1-43EF-8D4A-EFF1527014F8}" destId="{88DA26C3-3862-482A-8D35-E8FA7FCBD8BD}" srcOrd="2" destOrd="0" parTransId="{F5E086F7-F177-4822-BCFA-264203DCD229}" sibTransId="{8005DE13-57E5-4507-9704-A663049C7626}"/>
    <dgm:cxn modelId="{66E45AA0-D46A-4A59-9B1F-47AC0D3E0E84}" type="presOf" srcId="{66F219A5-7AF7-4E86-9AB3-3DD03000BEF6}" destId="{577E447C-9660-4471-B428-4B32F71682E3}" srcOrd="0" destOrd="1" presId="urn:microsoft.com/office/officeart/2005/8/layout/hList1"/>
    <dgm:cxn modelId="{7A954A58-9B9A-42B7-A7B9-0D100C04FF9F}" type="presOf" srcId="{95163316-2EC1-43EF-8D4A-EFF1527014F8}" destId="{5A579D58-B4A6-4647-A748-3EFB1BF5C1E2}" srcOrd="0" destOrd="0" presId="urn:microsoft.com/office/officeart/2005/8/layout/hList1"/>
    <dgm:cxn modelId="{F191DEEB-DF5F-47F1-A08D-6C21F98C4CF1}" srcId="{6892C84F-1122-499C-81DA-FDB3F14AAD3F}" destId="{BE89F82D-6DB3-4BD0-8CEB-B1F9E50501E0}" srcOrd="1" destOrd="0" parTransId="{222945FA-BBB9-453D-A87E-2F8919E36E45}" sibTransId="{37091FB3-3223-4E56-B2A1-42D6CFCF4580}"/>
    <dgm:cxn modelId="{9E79DA2F-074C-47B6-ABAC-FBEB9002CAC4}" srcId="{95675166-D5E8-4EFC-9F26-9F42F816D4B7}" destId="{0FEBB86B-7B29-4A36-91C7-2F0B4CCA4FAB}" srcOrd="1" destOrd="0" parTransId="{EB38B644-165F-4F3F-A104-247814FB23EA}" sibTransId="{34D5BEA0-9212-4D33-85D7-8A907EE23505}"/>
    <dgm:cxn modelId="{9A87E3C3-91C5-4A8E-8B35-B86625B27651}" type="presOf" srcId="{6AB572B6-99B1-473D-B080-BC2910B866D9}" destId="{1371CECA-FD4A-4465-8A5C-96FB952DC95F}" srcOrd="0" destOrd="0" presId="urn:microsoft.com/office/officeart/2005/8/layout/hList1"/>
    <dgm:cxn modelId="{845E7A91-220A-4B42-915E-30EB5F0E93AD}" type="presOf" srcId="{3B48A200-8E9A-407A-8668-6413AA5908B4}" destId="{4B2CB0D6-A5C2-42B5-8D88-CEB2B086499F}" srcOrd="0" destOrd="3" presId="urn:microsoft.com/office/officeart/2005/8/layout/hList1"/>
    <dgm:cxn modelId="{E324200D-D35E-4AD1-B235-839C920A433F}" srcId="{95675166-D5E8-4EFC-9F26-9F42F816D4B7}" destId="{BC9A22C0-0AB5-464B-ABF8-36B0F70C93B6}" srcOrd="0" destOrd="0" parTransId="{20D162D2-06DE-4D29-A35C-2645DF1D5DE0}" sibTransId="{2F567BF8-EB1F-4C18-B2BE-B89A64741047}"/>
    <dgm:cxn modelId="{01953D30-6665-42F9-BD5A-6FB815C5B179}" srcId="{88DA26C3-3862-482A-8D35-E8FA7FCBD8BD}" destId="{66F219A5-7AF7-4E86-9AB3-3DD03000BEF6}" srcOrd="1" destOrd="0" parTransId="{70732556-75B3-4D9E-93D4-3FE63542F334}" sibTransId="{E9DF033D-A621-4EFE-A254-30A23DB0BC40}"/>
    <dgm:cxn modelId="{96416535-185C-4550-819A-4FE76DB22DB9}" type="presParOf" srcId="{5A579D58-B4A6-4647-A748-3EFB1BF5C1E2}" destId="{0E7ED527-AA68-4F13-8686-DA9BEDAE1CB9}" srcOrd="0" destOrd="0" presId="urn:microsoft.com/office/officeart/2005/8/layout/hList1"/>
    <dgm:cxn modelId="{1148E48B-4AFB-4EED-9285-93AE2C2B7292}" type="presParOf" srcId="{0E7ED527-AA68-4F13-8686-DA9BEDAE1CB9}" destId="{AC655680-D374-4985-B860-EB69F15C108D}" srcOrd="0" destOrd="0" presId="urn:microsoft.com/office/officeart/2005/8/layout/hList1"/>
    <dgm:cxn modelId="{5407AEB2-95E6-4986-A5A4-8D4C98A78448}" type="presParOf" srcId="{0E7ED527-AA68-4F13-8686-DA9BEDAE1CB9}" destId="{1371CECA-FD4A-4465-8A5C-96FB952DC95F}" srcOrd="1" destOrd="0" presId="urn:microsoft.com/office/officeart/2005/8/layout/hList1"/>
    <dgm:cxn modelId="{C4C01145-8DBD-4351-8599-0AE57B8D221C}" type="presParOf" srcId="{5A579D58-B4A6-4647-A748-3EFB1BF5C1E2}" destId="{58BB2353-161C-4180-AB73-AA100A93A267}" srcOrd="1" destOrd="0" presId="urn:microsoft.com/office/officeart/2005/8/layout/hList1"/>
    <dgm:cxn modelId="{192897C7-D000-4088-B5BD-FBC6C2DE1D19}" type="presParOf" srcId="{5A579D58-B4A6-4647-A748-3EFB1BF5C1E2}" destId="{009761D2-0D2C-4BED-99FB-3CA9837648E1}" srcOrd="2" destOrd="0" presId="urn:microsoft.com/office/officeart/2005/8/layout/hList1"/>
    <dgm:cxn modelId="{C1E12C01-2FD8-4088-A6EB-68FAA57B3F8F}" type="presParOf" srcId="{009761D2-0D2C-4BED-99FB-3CA9837648E1}" destId="{E0015D56-86E1-4AC6-B5AF-6618688CFE7A}" srcOrd="0" destOrd="0" presId="urn:microsoft.com/office/officeart/2005/8/layout/hList1"/>
    <dgm:cxn modelId="{6659A935-D395-473A-953A-FEA1BF9687C8}" type="presParOf" srcId="{009761D2-0D2C-4BED-99FB-3CA9837648E1}" destId="{4B2CB0D6-A5C2-42B5-8D88-CEB2B086499F}" srcOrd="1" destOrd="0" presId="urn:microsoft.com/office/officeart/2005/8/layout/hList1"/>
    <dgm:cxn modelId="{A248353D-7123-4486-B314-7849A0376BD8}" type="presParOf" srcId="{5A579D58-B4A6-4647-A748-3EFB1BF5C1E2}" destId="{1D727689-B3F0-445A-9542-BE8F02DFD014}" srcOrd="3" destOrd="0" presId="urn:microsoft.com/office/officeart/2005/8/layout/hList1"/>
    <dgm:cxn modelId="{CB55BC13-3281-49FA-8BCA-A67CCEF2BA08}" type="presParOf" srcId="{5A579D58-B4A6-4647-A748-3EFB1BF5C1E2}" destId="{4D5C8D61-62BD-4932-AE28-9A3C17AED828}" srcOrd="4" destOrd="0" presId="urn:microsoft.com/office/officeart/2005/8/layout/hList1"/>
    <dgm:cxn modelId="{3A0703B4-44A4-4249-9B4D-A140FAB6413D}" type="presParOf" srcId="{4D5C8D61-62BD-4932-AE28-9A3C17AED828}" destId="{A3FBF9EB-A335-4B2B-9703-088492B712B0}" srcOrd="0" destOrd="0" presId="urn:microsoft.com/office/officeart/2005/8/layout/hList1"/>
    <dgm:cxn modelId="{74E7F9D7-C0E4-4BA2-B96B-094DBF3E34BC}" type="presParOf" srcId="{4D5C8D61-62BD-4932-AE28-9A3C17AED828}" destId="{577E447C-9660-4471-B428-4B32F71682E3}" srcOrd="1" destOrd="0" presId="urn:microsoft.com/office/officeart/2005/8/layout/hList1"/>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163316-2EC1-43EF-8D4A-EFF1527014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892C84F-1122-499C-81DA-FDB3F14AAD3F}">
      <dgm:prSet phldrT="[Text]"/>
      <dgm:spPr/>
      <dgm:t>
        <a:bodyPr/>
        <a:lstStyle/>
        <a:p>
          <a:r>
            <a:rPr lang="en-US" dirty="0" err="1" smtClean="0"/>
            <a:t>Antiplatelet</a:t>
          </a:r>
          <a:endParaRPr lang="en-US" dirty="0"/>
        </a:p>
      </dgm:t>
    </dgm:pt>
    <dgm:pt modelId="{9972FD14-0642-4911-9840-8E760224392E}" type="parTrans" cxnId="{09C1ABB7-CD22-4F8A-AEB1-A90A52BD953D}">
      <dgm:prSet/>
      <dgm:spPr/>
      <dgm:t>
        <a:bodyPr/>
        <a:lstStyle/>
        <a:p>
          <a:endParaRPr lang="en-US"/>
        </a:p>
      </dgm:t>
    </dgm:pt>
    <dgm:pt modelId="{F2E5050B-D170-4976-9926-FF767755E080}" type="sibTrans" cxnId="{09C1ABB7-CD22-4F8A-AEB1-A90A52BD953D}">
      <dgm:prSet/>
      <dgm:spPr/>
      <dgm:t>
        <a:bodyPr/>
        <a:lstStyle/>
        <a:p>
          <a:endParaRPr lang="en-US"/>
        </a:p>
      </dgm:t>
    </dgm:pt>
    <dgm:pt modelId="{6AB572B6-99B1-473D-B080-BC2910B866D9}">
      <dgm:prSet phldrT="[Text]"/>
      <dgm:spPr/>
      <dgm:t>
        <a:bodyPr/>
        <a:lstStyle/>
        <a:p>
          <a:pPr algn="ctr"/>
          <a:r>
            <a:rPr lang="en-US" dirty="0" smtClean="0"/>
            <a:t>Inhibition of platelet COX</a:t>
          </a:r>
          <a:r>
            <a:rPr lang="en-US" baseline="-25000" dirty="0" smtClean="0"/>
            <a:t>1</a:t>
          </a:r>
          <a:r>
            <a:rPr lang="en-US" dirty="0" smtClean="0"/>
            <a:t>enzyme &amp;amp;amp; TXA</a:t>
          </a:r>
          <a:r>
            <a:rPr lang="en-US" baseline="-25000" dirty="0" smtClean="0"/>
            <a:t>2</a:t>
          </a:r>
          <a:r>
            <a:rPr lang="en-US" dirty="0" smtClean="0"/>
            <a:t/>
          </a:r>
          <a:endParaRPr lang="en-US" dirty="0"/>
        </a:p>
      </dgm:t>
    </dgm:pt>
    <dgm:pt modelId="{3DE3E07B-2AFD-42EE-8541-1BA7A24A3B2A}" type="parTrans" cxnId="{2CFD3288-78EB-49BF-AD47-C27538D8360C}">
      <dgm:prSet/>
      <dgm:spPr/>
      <dgm:t>
        <a:bodyPr/>
        <a:lstStyle/>
        <a:p>
          <a:endParaRPr lang="en-US"/>
        </a:p>
      </dgm:t>
    </dgm:pt>
    <dgm:pt modelId="{26523472-1455-4773-848E-C67BC0CD8736}" type="sibTrans" cxnId="{2CFD3288-78EB-49BF-AD47-C27538D8360C}">
      <dgm:prSet/>
      <dgm:spPr/>
      <dgm:t>
        <a:bodyPr/>
        <a:lstStyle/>
        <a:p>
          <a:endParaRPr lang="en-US"/>
        </a:p>
      </dgm:t>
    </dgm:pt>
    <dgm:pt modelId="{5A579D58-B4A6-4647-A748-3EFB1BF5C1E2}" type="pres">
      <dgm:prSet presAssocID="{95163316-2EC1-43EF-8D4A-EFF1527014F8}" presName="Name0" presStyleCnt="0">
        <dgm:presLayoutVars>
          <dgm:dir/>
          <dgm:animLvl val="lvl"/>
          <dgm:resizeHandles val="exact"/>
        </dgm:presLayoutVars>
      </dgm:prSet>
      <dgm:spPr/>
      <dgm:t>
        <a:bodyPr/>
        <a:lstStyle/>
        <a:p>
          <a:endParaRPr lang="en-US"/>
        </a:p>
      </dgm:t>
    </dgm:pt>
    <dgm:pt modelId="{0E7ED527-AA68-4F13-8686-DA9BEDAE1CB9}" type="pres">
      <dgm:prSet presAssocID="{6892C84F-1122-499C-81DA-FDB3F14AAD3F}" presName="composite" presStyleCnt="0"/>
      <dgm:spPr/>
    </dgm:pt>
    <dgm:pt modelId="{AC655680-D374-4985-B860-EB69F15C108D}" type="pres">
      <dgm:prSet presAssocID="{6892C84F-1122-499C-81DA-FDB3F14AAD3F}" presName="parTx" presStyleLbl="alignNode1" presStyleIdx="0" presStyleCnt="1">
        <dgm:presLayoutVars>
          <dgm:chMax val="0"/>
          <dgm:chPref val="0"/>
          <dgm:bulletEnabled val="1"/>
        </dgm:presLayoutVars>
      </dgm:prSet>
      <dgm:spPr/>
      <dgm:t>
        <a:bodyPr/>
        <a:lstStyle/>
        <a:p>
          <a:endParaRPr lang="en-US"/>
        </a:p>
      </dgm:t>
    </dgm:pt>
    <dgm:pt modelId="{1371CECA-FD4A-4465-8A5C-96FB952DC95F}" type="pres">
      <dgm:prSet presAssocID="{6892C84F-1122-499C-81DA-FDB3F14AAD3F}" presName="desTx" presStyleLbl="alignAccFollowNode1" presStyleIdx="0" presStyleCnt="1">
        <dgm:presLayoutVars>
          <dgm:bulletEnabled val="1"/>
        </dgm:presLayoutVars>
      </dgm:prSet>
      <dgm:spPr/>
      <dgm:t>
        <a:bodyPr/>
        <a:lstStyle/>
        <a:p>
          <a:endParaRPr lang="en-US"/>
        </a:p>
      </dgm:t>
    </dgm:pt>
  </dgm:ptLst>
  <dgm:cxnLst>
    <dgm:cxn modelId="{3C071B07-362A-4785-9318-921A654D1E60}" type="presOf" srcId="{6892C84F-1122-499C-81DA-FDB3F14AAD3F}" destId="{AC655680-D374-4985-B860-EB69F15C108D}" srcOrd="0" destOrd="0" presId="urn:microsoft.com/office/officeart/2005/8/layout/hList1"/>
    <dgm:cxn modelId="{64DCC621-ABE5-4B1E-B77F-E49079FCDCC9}" type="presOf" srcId="{6AB572B6-99B1-473D-B080-BC2910B866D9}" destId="{1371CECA-FD4A-4465-8A5C-96FB952DC95F}" srcOrd="0" destOrd="0" presId="urn:microsoft.com/office/officeart/2005/8/layout/hList1"/>
    <dgm:cxn modelId="{E19252E2-B5A6-45E2-8071-4CF86DC7C389}" type="presOf" srcId="{95163316-2EC1-43EF-8D4A-EFF1527014F8}" destId="{5A579D58-B4A6-4647-A748-3EFB1BF5C1E2}" srcOrd="0" destOrd="0" presId="urn:microsoft.com/office/officeart/2005/8/layout/hList1"/>
    <dgm:cxn modelId="{09C1ABB7-CD22-4F8A-AEB1-A90A52BD953D}" srcId="{95163316-2EC1-43EF-8D4A-EFF1527014F8}" destId="{6892C84F-1122-499C-81DA-FDB3F14AAD3F}" srcOrd="0" destOrd="0" parTransId="{9972FD14-0642-4911-9840-8E760224392E}" sibTransId="{F2E5050B-D170-4976-9926-FF767755E080}"/>
    <dgm:cxn modelId="{2CFD3288-78EB-49BF-AD47-C27538D8360C}" srcId="{6892C84F-1122-499C-81DA-FDB3F14AAD3F}" destId="{6AB572B6-99B1-473D-B080-BC2910B866D9}" srcOrd="0" destOrd="0" parTransId="{3DE3E07B-2AFD-42EE-8541-1BA7A24A3B2A}" sibTransId="{26523472-1455-4773-848E-C67BC0CD8736}"/>
    <dgm:cxn modelId="{B59FDDF4-B877-4532-9404-43E181EF53E2}" type="presParOf" srcId="{5A579D58-B4A6-4647-A748-3EFB1BF5C1E2}" destId="{0E7ED527-AA68-4F13-8686-DA9BEDAE1CB9}" srcOrd="0" destOrd="0" presId="urn:microsoft.com/office/officeart/2005/8/layout/hList1"/>
    <dgm:cxn modelId="{C61AC0C3-A431-487F-A7CC-853C0605D171}" type="presParOf" srcId="{0E7ED527-AA68-4F13-8686-DA9BEDAE1CB9}" destId="{AC655680-D374-4985-B860-EB69F15C108D}" srcOrd="0" destOrd="0" presId="urn:microsoft.com/office/officeart/2005/8/layout/hList1"/>
    <dgm:cxn modelId="{3CF2CD16-59CB-4E44-AAC0-B623C1828A62}" type="presParOf" srcId="{0E7ED527-AA68-4F13-8686-DA9BEDAE1CB9}" destId="{1371CECA-FD4A-4465-8A5C-96FB952DC95F}" srcOrd="1" destOrd="0" presId="urn:microsoft.com/office/officeart/2005/8/layout/hList1"/>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3DCB0A-739C-4D4F-815F-255D53887D67}" type="doc">
      <dgm:prSet loTypeId="urn:microsoft.com/office/officeart/2005/8/layout/orgChart1" loCatId="hierarchy" qsTypeId="urn:microsoft.com/office/officeart/2005/8/quickstyle/simple1" qsCatId="simple" csTypeId="urn:microsoft.com/office/officeart/2005/8/colors/accent1_2" csCatId="accent1"/>
      <dgm:spPr/>
    </dgm:pt>
    <dgm:pt modelId="{469EA7FC-2C65-4778-BFAC-600C85C2FAE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Times New Roman" pitchFamily="18" charset="0"/>
              <a:cs typeface="Times New Roman" pitchFamily="18" charset="0"/>
            </a:rPr>
            <a:t>Hypertension</a:t>
          </a:r>
        </a:p>
      </dgm:t>
    </dgm:pt>
    <dgm:pt modelId="{4CF175C0-6F4A-4DD9-945D-D7A8B0DF8412}" type="parTrans" cxnId="{33EB2596-04C2-422C-9C00-196E45FCB29A}">
      <dgm:prSet/>
      <dgm:spPr/>
    </dgm:pt>
    <dgm:pt modelId="{4F9E2D33-BE93-4435-8105-F68D83F98EE5}" type="sibTrans" cxnId="{33EB2596-04C2-422C-9C00-196E45FCB29A}">
      <dgm:prSet/>
      <dgm:spPr/>
    </dgm:pt>
    <dgm:pt modelId="{FC6C9BB2-6A71-496F-8708-9C01F165DC2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Times New Roman" pitchFamily="18" charset="0"/>
              <a:cs typeface="Times New Roman" pitchFamily="18" charset="0"/>
            </a:rPr>
            <a:t>Systolic Blood</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Times New Roman" pitchFamily="18" charset="0"/>
              <a:cs typeface="Times New Roman" pitchFamily="18" charset="0"/>
            </a:rPr>
            <a:t>Pressure (SBP)</a:t>
          </a:r>
        </a:p>
      </dgm:t>
    </dgm:pt>
    <dgm:pt modelId="{8F19CA3B-393E-4950-A5E5-00A655CC4309}" type="parTrans" cxnId="{0EC31B83-5110-4927-B961-59837929C330}">
      <dgm:prSet/>
      <dgm:spPr/>
    </dgm:pt>
    <dgm:pt modelId="{D38B981D-5190-408C-BC30-E9C21A141920}" type="sibTrans" cxnId="{0EC31B83-5110-4927-B961-59837929C330}">
      <dgm:prSet/>
      <dgm:spPr/>
    </dgm:pt>
    <dgm:pt modelId="{0F529456-C484-4B3C-B148-BEC7D04169C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Times New Roman" pitchFamily="18" charset="0"/>
              <a:cs typeface="Times New Roman" pitchFamily="18" charset="0"/>
            </a:rPr>
            <a:t>Diastolic Blood</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Times New Roman" pitchFamily="18" charset="0"/>
              <a:cs typeface="Times New Roman" pitchFamily="18" charset="0"/>
            </a:rPr>
            <a:t>Pressure (DBP)</a:t>
          </a:r>
        </a:p>
      </dgm:t>
    </dgm:pt>
    <dgm:pt modelId="{B7DF76CC-9395-4C3A-BA85-CF0B02791EEB}" type="parTrans" cxnId="{9DD0E01C-AF85-46AC-A29B-7E6A474DF18F}">
      <dgm:prSet/>
      <dgm:spPr/>
    </dgm:pt>
    <dgm:pt modelId="{F3A0D7DB-E1CA-47C5-9D56-687D94D41091}" type="sibTrans" cxnId="{9DD0E01C-AF85-46AC-A29B-7E6A474DF18F}">
      <dgm:prSet/>
      <dgm:spPr/>
    </dgm:pt>
    <dgm:pt modelId="{034D4401-6196-4A66-A6E4-C5F70EE1D223}" type="pres">
      <dgm:prSet presAssocID="{133DCB0A-739C-4D4F-815F-255D53887D67}" presName="hierChild1" presStyleCnt="0">
        <dgm:presLayoutVars>
          <dgm:orgChart val="1"/>
          <dgm:chPref val="1"/>
          <dgm:dir/>
          <dgm:animOne val="branch"/>
          <dgm:animLvl val="lvl"/>
          <dgm:resizeHandles/>
        </dgm:presLayoutVars>
      </dgm:prSet>
      <dgm:spPr/>
    </dgm:pt>
    <dgm:pt modelId="{FF549F64-B40D-4383-9159-62FC574F404C}" type="pres">
      <dgm:prSet presAssocID="{469EA7FC-2C65-4778-BFAC-600C85C2FAEB}" presName="hierRoot1" presStyleCnt="0">
        <dgm:presLayoutVars>
          <dgm:hierBranch/>
        </dgm:presLayoutVars>
      </dgm:prSet>
      <dgm:spPr/>
    </dgm:pt>
    <dgm:pt modelId="{B1C43F53-2CB6-443A-B55E-C93092E78F42}" type="pres">
      <dgm:prSet presAssocID="{469EA7FC-2C65-4778-BFAC-600C85C2FAEB}" presName="rootComposite1" presStyleCnt="0"/>
      <dgm:spPr/>
    </dgm:pt>
    <dgm:pt modelId="{29979A7A-5475-4F29-8FB9-2323351A636C}" type="pres">
      <dgm:prSet presAssocID="{469EA7FC-2C65-4778-BFAC-600C85C2FAEB}" presName="rootText1" presStyleLbl="node0" presStyleIdx="0" presStyleCnt="1">
        <dgm:presLayoutVars>
          <dgm:chPref val="3"/>
        </dgm:presLayoutVars>
      </dgm:prSet>
      <dgm:spPr/>
      <dgm:t>
        <a:bodyPr/>
        <a:lstStyle/>
        <a:p>
          <a:endParaRPr lang="en-US"/>
        </a:p>
      </dgm:t>
    </dgm:pt>
    <dgm:pt modelId="{CEC517CE-A008-46F8-B388-6F68D0537308}" type="pres">
      <dgm:prSet presAssocID="{469EA7FC-2C65-4778-BFAC-600C85C2FAEB}" presName="rootConnector1" presStyleLbl="node1" presStyleIdx="0" presStyleCnt="0"/>
      <dgm:spPr/>
      <dgm:t>
        <a:bodyPr/>
        <a:lstStyle/>
        <a:p>
          <a:endParaRPr lang="en-US"/>
        </a:p>
      </dgm:t>
    </dgm:pt>
    <dgm:pt modelId="{2AB5A59A-29AF-4DA2-8B9C-0C52467FCA11}" type="pres">
      <dgm:prSet presAssocID="{469EA7FC-2C65-4778-BFAC-600C85C2FAEB}" presName="hierChild2" presStyleCnt="0"/>
      <dgm:spPr/>
    </dgm:pt>
    <dgm:pt modelId="{D5DBB3EE-B0C2-4E51-B91F-4B61933E04A3}" type="pres">
      <dgm:prSet presAssocID="{8F19CA3B-393E-4950-A5E5-00A655CC4309}" presName="Name35" presStyleLbl="parChTrans1D2" presStyleIdx="0" presStyleCnt="2"/>
      <dgm:spPr/>
    </dgm:pt>
    <dgm:pt modelId="{457E6173-710E-49A6-A3DA-BC45DA48BCDE}" type="pres">
      <dgm:prSet presAssocID="{FC6C9BB2-6A71-496F-8708-9C01F165DC2E}" presName="hierRoot2" presStyleCnt="0">
        <dgm:presLayoutVars>
          <dgm:hierBranch/>
        </dgm:presLayoutVars>
      </dgm:prSet>
      <dgm:spPr/>
    </dgm:pt>
    <dgm:pt modelId="{CE603EC7-CF09-43E9-9D60-F232C12B0687}" type="pres">
      <dgm:prSet presAssocID="{FC6C9BB2-6A71-496F-8708-9C01F165DC2E}" presName="rootComposite" presStyleCnt="0"/>
      <dgm:spPr/>
    </dgm:pt>
    <dgm:pt modelId="{B7E3EC2D-78CE-4989-B938-693C090EDDE3}" type="pres">
      <dgm:prSet presAssocID="{FC6C9BB2-6A71-496F-8708-9C01F165DC2E}" presName="rootText" presStyleLbl="node2" presStyleIdx="0" presStyleCnt="2">
        <dgm:presLayoutVars>
          <dgm:chPref val="3"/>
        </dgm:presLayoutVars>
      </dgm:prSet>
      <dgm:spPr/>
      <dgm:t>
        <a:bodyPr/>
        <a:lstStyle/>
        <a:p>
          <a:endParaRPr lang="en-US"/>
        </a:p>
      </dgm:t>
    </dgm:pt>
    <dgm:pt modelId="{92D89C91-F3E4-47B8-B257-02FC994E748A}" type="pres">
      <dgm:prSet presAssocID="{FC6C9BB2-6A71-496F-8708-9C01F165DC2E}" presName="rootConnector" presStyleLbl="node2" presStyleIdx="0" presStyleCnt="2"/>
      <dgm:spPr/>
      <dgm:t>
        <a:bodyPr/>
        <a:lstStyle/>
        <a:p>
          <a:endParaRPr lang="en-US"/>
        </a:p>
      </dgm:t>
    </dgm:pt>
    <dgm:pt modelId="{64CC1D93-E894-4C84-B496-FD7659C7CF76}" type="pres">
      <dgm:prSet presAssocID="{FC6C9BB2-6A71-496F-8708-9C01F165DC2E}" presName="hierChild4" presStyleCnt="0"/>
      <dgm:spPr/>
    </dgm:pt>
    <dgm:pt modelId="{A38F1E7F-8678-4A34-A5E9-6B0CDDEBC721}" type="pres">
      <dgm:prSet presAssocID="{FC6C9BB2-6A71-496F-8708-9C01F165DC2E}" presName="hierChild5" presStyleCnt="0"/>
      <dgm:spPr/>
    </dgm:pt>
    <dgm:pt modelId="{5B33E72A-4FB0-44B2-9F24-A769E7CB9CE3}" type="pres">
      <dgm:prSet presAssocID="{B7DF76CC-9395-4C3A-BA85-CF0B02791EEB}" presName="Name35" presStyleLbl="parChTrans1D2" presStyleIdx="1" presStyleCnt="2"/>
      <dgm:spPr/>
    </dgm:pt>
    <dgm:pt modelId="{715187EA-62DC-4291-93D0-529571335FD2}" type="pres">
      <dgm:prSet presAssocID="{0F529456-C484-4B3C-B148-BEC7D04169CB}" presName="hierRoot2" presStyleCnt="0">
        <dgm:presLayoutVars>
          <dgm:hierBranch/>
        </dgm:presLayoutVars>
      </dgm:prSet>
      <dgm:spPr/>
    </dgm:pt>
    <dgm:pt modelId="{6395A696-8603-4A31-9EF3-C9BA5EF61CB5}" type="pres">
      <dgm:prSet presAssocID="{0F529456-C484-4B3C-B148-BEC7D04169CB}" presName="rootComposite" presStyleCnt="0"/>
      <dgm:spPr/>
    </dgm:pt>
    <dgm:pt modelId="{B8F54D8B-B325-4715-8868-E8F368AE5162}" type="pres">
      <dgm:prSet presAssocID="{0F529456-C484-4B3C-B148-BEC7D04169CB}" presName="rootText" presStyleLbl="node2" presStyleIdx="1" presStyleCnt="2">
        <dgm:presLayoutVars>
          <dgm:chPref val="3"/>
        </dgm:presLayoutVars>
      </dgm:prSet>
      <dgm:spPr/>
      <dgm:t>
        <a:bodyPr/>
        <a:lstStyle/>
        <a:p>
          <a:endParaRPr lang="en-US"/>
        </a:p>
      </dgm:t>
    </dgm:pt>
    <dgm:pt modelId="{7CCFB883-7E49-4B21-82A0-20B1EF00C76F}" type="pres">
      <dgm:prSet presAssocID="{0F529456-C484-4B3C-B148-BEC7D04169CB}" presName="rootConnector" presStyleLbl="node2" presStyleIdx="1" presStyleCnt="2"/>
      <dgm:spPr/>
      <dgm:t>
        <a:bodyPr/>
        <a:lstStyle/>
        <a:p>
          <a:endParaRPr lang="en-US"/>
        </a:p>
      </dgm:t>
    </dgm:pt>
    <dgm:pt modelId="{E01758BA-E2A0-4264-A296-BE1F02F6F5F0}" type="pres">
      <dgm:prSet presAssocID="{0F529456-C484-4B3C-B148-BEC7D04169CB}" presName="hierChild4" presStyleCnt="0"/>
      <dgm:spPr/>
    </dgm:pt>
    <dgm:pt modelId="{19F87AB3-132D-45D7-BFF0-53F17AEA6E46}" type="pres">
      <dgm:prSet presAssocID="{0F529456-C484-4B3C-B148-BEC7D04169CB}" presName="hierChild5" presStyleCnt="0"/>
      <dgm:spPr/>
    </dgm:pt>
    <dgm:pt modelId="{8EE78455-B909-472A-8D12-8D1458BDDA68}" type="pres">
      <dgm:prSet presAssocID="{469EA7FC-2C65-4778-BFAC-600C85C2FAEB}" presName="hierChild3" presStyleCnt="0"/>
      <dgm:spPr/>
    </dgm:pt>
  </dgm:ptLst>
  <dgm:cxnLst>
    <dgm:cxn modelId="{B84FAE03-0CF3-41BC-BA72-4B6CDBF4246F}" type="presOf" srcId="{FC6C9BB2-6A71-496F-8708-9C01F165DC2E}" destId="{B7E3EC2D-78CE-4989-B938-693C090EDDE3}" srcOrd="0" destOrd="0" presId="urn:microsoft.com/office/officeart/2005/8/layout/orgChart1"/>
    <dgm:cxn modelId="{33EB2596-04C2-422C-9C00-196E45FCB29A}" srcId="{133DCB0A-739C-4D4F-815F-255D53887D67}" destId="{469EA7FC-2C65-4778-BFAC-600C85C2FAEB}" srcOrd="0" destOrd="0" parTransId="{4CF175C0-6F4A-4DD9-945D-D7A8B0DF8412}" sibTransId="{4F9E2D33-BE93-4435-8105-F68D83F98EE5}"/>
    <dgm:cxn modelId="{2083B4B9-E503-4772-BD5C-44F2DDBFB17F}" type="presOf" srcId="{469EA7FC-2C65-4778-BFAC-600C85C2FAEB}" destId="{29979A7A-5475-4F29-8FB9-2323351A636C}" srcOrd="0" destOrd="0" presId="urn:microsoft.com/office/officeart/2005/8/layout/orgChart1"/>
    <dgm:cxn modelId="{550729B7-4189-4EE9-BF31-FFCA749A3062}" type="presOf" srcId="{0F529456-C484-4B3C-B148-BEC7D04169CB}" destId="{7CCFB883-7E49-4B21-82A0-20B1EF00C76F}" srcOrd="1" destOrd="0" presId="urn:microsoft.com/office/officeart/2005/8/layout/orgChart1"/>
    <dgm:cxn modelId="{49F259EB-A818-47F9-9531-3D24F22343F8}" type="presOf" srcId="{B7DF76CC-9395-4C3A-BA85-CF0B02791EEB}" destId="{5B33E72A-4FB0-44B2-9F24-A769E7CB9CE3}" srcOrd="0" destOrd="0" presId="urn:microsoft.com/office/officeart/2005/8/layout/orgChart1"/>
    <dgm:cxn modelId="{0EC31B83-5110-4927-B961-59837929C330}" srcId="{469EA7FC-2C65-4778-BFAC-600C85C2FAEB}" destId="{FC6C9BB2-6A71-496F-8708-9C01F165DC2E}" srcOrd="0" destOrd="0" parTransId="{8F19CA3B-393E-4950-A5E5-00A655CC4309}" sibTransId="{D38B981D-5190-408C-BC30-E9C21A141920}"/>
    <dgm:cxn modelId="{9DD0E01C-AF85-46AC-A29B-7E6A474DF18F}" srcId="{469EA7FC-2C65-4778-BFAC-600C85C2FAEB}" destId="{0F529456-C484-4B3C-B148-BEC7D04169CB}" srcOrd="1" destOrd="0" parTransId="{B7DF76CC-9395-4C3A-BA85-CF0B02791EEB}" sibTransId="{F3A0D7DB-E1CA-47C5-9D56-687D94D41091}"/>
    <dgm:cxn modelId="{A571531A-2483-4C84-9CFA-BB6B99249C15}" type="presOf" srcId="{133DCB0A-739C-4D4F-815F-255D53887D67}" destId="{034D4401-6196-4A66-A6E4-C5F70EE1D223}" srcOrd="0" destOrd="0" presId="urn:microsoft.com/office/officeart/2005/8/layout/orgChart1"/>
    <dgm:cxn modelId="{F3BD486D-1F8B-499D-BC91-6E964D2EA6B2}" type="presOf" srcId="{469EA7FC-2C65-4778-BFAC-600C85C2FAEB}" destId="{CEC517CE-A008-46F8-B388-6F68D0537308}" srcOrd="1" destOrd="0" presId="urn:microsoft.com/office/officeart/2005/8/layout/orgChart1"/>
    <dgm:cxn modelId="{C078F79E-1417-4D89-9C98-C90E672C24BB}" type="presOf" srcId="{8F19CA3B-393E-4950-A5E5-00A655CC4309}" destId="{D5DBB3EE-B0C2-4E51-B91F-4B61933E04A3}" srcOrd="0" destOrd="0" presId="urn:microsoft.com/office/officeart/2005/8/layout/orgChart1"/>
    <dgm:cxn modelId="{2F1EAB9C-0DEB-4854-B4A0-C09218CA6932}" type="presOf" srcId="{FC6C9BB2-6A71-496F-8708-9C01F165DC2E}" destId="{92D89C91-F3E4-47B8-B257-02FC994E748A}" srcOrd="1" destOrd="0" presId="urn:microsoft.com/office/officeart/2005/8/layout/orgChart1"/>
    <dgm:cxn modelId="{D7F13E68-EB7D-49B2-948F-8E3FA0BDAED1}" type="presOf" srcId="{0F529456-C484-4B3C-B148-BEC7D04169CB}" destId="{B8F54D8B-B325-4715-8868-E8F368AE5162}" srcOrd="0" destOrd="0" presId="urn:microsoft.com/office/officeart/2005/8/layout/orgChart1"/>
    <dgm:cxn modelId="{941F0A26-C4E9-4A47-8127-CCFC9B27ADC9}" type="presParOf" srcId="{034D4401-6196-4A66-A6E4-C5F70EE1D223}" destId="{FF549F64-B40D-4383-9159-62FC574F404C}" srcOrd="0" destOrd="0" presId="urn:microsoft.com/office/officeart/2005/8/layout/orgChart1"/>
    <dgm:cxn modelId="{93B3A036-6D30-4C50-83AC-CBA1C648E4DF}" type="presParOf" srcId="{FF549F64-B40D-4383-9159-62FC574F404C}" destId="{B1C43F53-2CB6-443A-B55E-C93092E78F42}" srcOrd="0" destOrd="0" presId="urn:microsoft.com/office/officeart/2005/8/layout/orgChart1"/>
    <dgm:cxn modelId="{0BAC707A-0658-487C-A7B1-B9338C72F380}" type="presParOf" srcId="{B1C43F53-2CB6-443A-B55E-C93092E78F42}" destId="{29979A7A-5475-4F29-8FB9-2323351A636C}" srcOrd="0" destOrd="0" presId="urn:microsoft.com/office/officeart/2005/8/layout/orgChart1"/>
    <dgm:cxn modelId="{66319AF7-813B-4912-9E23-E2DF2E35EF25}" type="presParOf" srcId="{B1C43F53-2CB6-443A-B55E-C93092E78F42}" destId="{CEC517CE-A008-46F8-B388-6F68D0537308}" srcOrd="1" destOrd="0" presId="urn:microsoft.com/office/officeart/2005/8/layout/orgChart1"/>
    <dgm:cxn modelId="{D280753E-003E-4D99-BF1B-89F36033B732}" type="presParOf" srcId="{FF549F64-B40D-4383-9159-62FC574F404C}" destId="{2AB5A59A-29AF-4DA2-8B9C-0C52467FCA11}" srcOrd="1" destOrd="0" presId="urn:microsoft.com/office/officeart/2005/8/layout/orgChart1"/>
    <dgm:cxn modelId="{59C6A21C-0338-42FA-9A58-3E674EC36575}" type="presParOf" srcId="{2AB5A59A-29AF-4DA2-8B9C-0C52467FCA11}" destId="{D5DBB3EE-B0C2-4E51-B91F-4B61933E04A3}" srcOrd="0" destOrd="0" presId="urn:microsoft.com/office/officeart/2005/8/layout/orgChart1"/>
    <dgm:cxn modelId="{2A0CC667-0E50-4F31-817D-BE60D74BD1B0}" type="presParOf" srcId="{2AB5A59A-29AF-4DA2-8B9C-0C52467FCA11}" destId="{457E6173-710E-49A6-A3DA-BC45DA48BCDE}" srcOrd="1" destOrd="0" presId="urn:microsoft.com/office/officeart/2005/8/layout/orgChart1"/>
    <dgm:cxn modelId="{E39922A2-C0E8-4539-AAFE-E6FC89DE91CF}" type="presParOf" srcId="{457E6173-710E-49A6-A3DA-BC45DA48BCDE}" destId="{CE603EC7-CF09-43E9-9D60-F232C12B0687}" srcOrd="0" destOrd="0" presId="urn:microsoft.com/office/officeart/2005/8/layout/orgChart1"/>
    <dgm:cxn modelId="{A464CB64-C40E-40C4-8665-D24E8642C70F}" type="presParOf" srcId="{CE603EC7-CF09-43E9-9D60-F232C12B0687}" destId="{B7E3EC2D-78CE-4989-B938-693C090EDDE3}" srcOrd="0" destOrd="0" presId="urn:microsoft.com/office/officeart/2005/8/layout/orgChart1"/>
    <dgm:cxn modelId="{579053B4-834B-4A3D-8E06-8CBA18048EF8}" type="presParOf" srcId="{CE603EC7-CF09-43E9-9D60-F232C12B0687}" destId="{92D89C91-F3E4-47B8-B257-02FC994E748A}" srcOrd="1" destOrd="0" presId="urn:microsoft.com/office/officeart/2005/8/layout/orgChart1"/>
    <dgm:cxn modelId="{8144005B-058C-483C-9737-8D24DC1BC4F9}" type="presParOf" srcId="{457E6173-710E-49A6-A3DA-BC45DA48BCDE}" destId="{64CC1D93-E894-4C84-B496-FD7659C7CF76}" srcOrd="1" destOrd="0" presId="urn:microsoft.com/office/officeart/2005/8/layout/orgChart1"/>
    <dgm:cxn modelId="{92C0387E-14E8-41DD-B99A-1A5F54A9681F}" type="presParOf" srcId="{457E6173-710E-49A6-A3DA-BC45DA48BCDE}" destId="{A38F1E7F-8678-4A34-A5E9-6B0CDDEBC721}" srcOrd="2" destOrd="0" presId="urn:microsoft.com/office/officeart/2005/8/layout/orgChart1"/>
    <dgm:cxn modelId="{00DD4564-0698-4FC7-91AD-5A5974B3EF6C}" type="presParOf" srcId="{2AB5A59A-29AF-4DA2-8B9C-0C52467FCA11}" destId="{5B33E72A-4FB0-44B2-9F24-A769E7CB9CE3}" srcOrd="2" destOrd="0" presId="urn:microsoft.com/office/officeart/2005/8/layout/orgChart1"/>
    <dgm:cxn modelId="{270BF05B-D861-41F3-AD99-672CAC6BB880}" type="presParOf" srcId="{2AB5A59A-29AF-4DA2-8B9C-0C52467FCA11}" destId="{715187EA-62DC-4291-93D0-529571335FD2}" srcOrd="3" destOrd="0" presId="urn:microsoft.com/office/officeart/2005/8/layout/orgChart1"/>
    <dgm:cxn modelId="{D3DBA3AA-A58D-4794-B055-429E335A1A3A}" type="presParOf" srcId="{715187EA-62DC-4291-93D0-529571335FD2}" destId="{6395A696-8603-4A31-9EF3-C9BA5EF61CB5}" srcOrd="0" destOrd="0" presId="urn:microsoft.com/office/officeart/2005/8/layout/orgChart1"/>
    <dgm:cxn modelId="{AE27D97C-8D9E-4DD9-92D8-0C3D517B0E4E}" type="presParOf" srcId="{6395A696-8603-4A31-9EF3-C9BA5EF61CB5}" destId="{B8F54D8B-B325-4715-8868-E8F368AE5162}" srcOrd="0" destOrd="0" presId="urn:microsoft.com/office/officeart/2005/8/layout/orgChart1"/>
    <dgm:cxn modelId="{D24D7298-3060-4E38-81D1-BD5DAC940BE8}" type="presParOf" srcId="{6395A696-8603-4A31-9EF3-C9BA5EF61CB5}" destId="{7CCFB883-7E49-4B21-82A0-20B1EF00C76F}" srcOrd="1" destOrd="0" presId="urn:microsoft.com/office/officeart/2005/8/layout/orgChart1"/>
    <dgm:cxn modelId="{C7C87FF3-1297-47BC-A55E-619E2FECF471}" type="presParOf" srcId="{715187EA-62DC-4291-93D0-529571335FD2}" destId="{E01758BA-E2A0-4264-A296-BE1F02F6F5F0}" srcOrd="1" destOrd="0" presId="urn:microsoft.com/office/officeart/2005/8/layout/orgChart1"/>
    <dgm:cxn modelId="{3F53E021-5595-4605-AECD-BDE8D9186C03}" type="presParOf" srcId="{715187EA-62DC-4291-93D0-529571335FD2}" destId="{19F87AB3-132D-45D7-BFF0-53F17AEA6E46}" srcOrd="2" destOrd="0" presId="urn:microsoft.com/office/officeart/2005/8/layout/orgChart1"/>
    <dgm:cxn modelId="{B60D9D17-EEAB-4018-853D-BF849C9530C8}" type="presParOf" srcId="{FF549F64-B40D-4383-9159-62FC574F404C}" destId="{8EE78455-B909-472A-8D12-8D1458BDDA68}" srcOrd="2" destOrd="0" presId="urn:microsoft.com/office/officeart/2005/8/layout/orgChart1"/>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D74CEA-6E7B-44BB-9F12-C047D35F4EA5}" type="doc">
      <dgm:prSet loTypeId="urn:microsoft.com/office/officeart/2005/8/layout/orgChart1" loCatId="hierarchy" qsTypeId="urn:microsoft.com/office/officeart/2005/8/quickstyle/simple1" qsCatId="simple" csTypeId="urn:microsoft.com/office/officeart/2005/8/colors/accent1_2" csCatId="accent1"/>
      <dgm:spPr/>
    </dgm:pt>
    <dgm:pt modelId="{2AB51062-11B9-43D7-AABF-B6ABCE31481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cs typeface="Times New Roman" pitchFamily="18" charset="0"/>
            </a:rPr>
            <a:t>Types of</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cs typeface="Times New Roman" pitchFamily="18" charset="0"/>
            </a:rPr>
            <a:t>Hypertension</a:t>
          </a:r>
        </a:p>
      </dgm:t>
    </dgm:pt>
    <dgm:pt modelId="{F523E36F-C34C-4691-A99D-00C35055DAD7}" type="parTrans" cxnId="{F561AE37-8365-4279-BF86-EA245F487D40}">
      <dgm:prSet/>
      <dgm:spPr/>
    </dgm:pt>
    <dgm:pt modelId="{7FC3999E-B1D0-4DC4-A308-F3A46CF9E4A8}" type="sibTrans" cxnId="{F561AE37-8365-4279-BF86-EA245F487D40}">
      <dgm:prSet/>
      <dgm:spPr/>
    </dgm:pt>
    <dgm:pt modelId="{F37A1DCE-A719-45D6-B69E-CB65A2E54224}">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cs typeface="Times New Roman" pitchFamily="18" charset="0"/>
            </a:rPr>
            <a:t>Essential</a:t>
          </a:r>
        </a:p>
      </dgm:t>
    </dgm:pt>
    <dgm:pt modelId="{848FE635-3C85-4393-AE24-EC75A9B0312E}" type="parTrans" cxnId="{2CFAF68F-6293-451C-A858-D8542431DDAD}">
      <dgm:prSet/>
      <dgm:spPr/>
    </dgm:pt>
    <dgm:pt modelId="{D8D713BA-013B-463F-9631-DB935E240802}" type="sibTrans" cxnId="{2CFAF68F-6293-451C-A858-D8542431DDAD}">
      <dgm:prSet/>
      <dgm:spPr/>
    </dgm:pt>
    <dgm:pt modelId="{46FB24A7-05CD-4772-AF59-50D55BDEB86F}">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cs typeface="Times New Roman" pitchFamily="18" charset="0"/>
            </a:rPr>
            <a:t>A disorder of unknown origin affecting the</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cs typeface="Times New Roman" pitchFamily="18" charset="0"/>
            </a:rPr>
            <a:t>Blood Pressure regulating mechanisms</a:t>
          </a:r>
        </a:p>
      </dgm:t>
    </dgm:pt>
    <dgm:pt modelId="{00E70B63-840B-4ED6-BB08-DB0B090E5ACA}" type="parTrans" cxnId="{F595044F-5623-4366-A813-65E5FA9C20EE}">
      <dgm:prSet/>
      <dgm:spPr/>
    </dgm:pt>
    <dgm:pt modelId="{874AA175-FAD2-49E2-B163-E08F25BF53D2}" type="sibTrans" cxnId="{F595044F-5623-4366-A813-65E5FA9C20EE}">
      <dgm:prSet/>
      <dgm:spPr/>
    </dgm:pt>
    <dgm:pt modelId="{F8F9E7BD-9BB0-4800-BB3E-0B76151475BC}">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cs typeface="Times New Roman" pitchFamily="18" charset="0"/>
            </a:rPr>
            <a:t>Secondary</a:t>
          </a:r>
        </a:p>
      </dgm:t>
    </dgm:pt>
    <dgm:pt modelId="{7965A3ED-4FE6-4BE0-B3B0-5379B74349F8}" type="parTrans" cxnId="{AF66D032-6AC4-4CCE-AC64-B50A81FB87F9}">
      <dgm:prSet/>
      <dgm:spPr/>
    </dgm:pt>
    <dgm:pt modelId="{5CD409FA-4C40-4488-A038-2D93DCBAC2F4}" type="sibTrans" cxnId="{AF66D032-6AC4-4CCE-AC64-B50A81FB87F9}">
      <dgm:prSet/>
      <dgm:spPr/>
    </dgm:pt>
    <dgm:pt modelId="{4EFF4C84-E8FF-46E0-B554-6AA0639B0B85}">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cs typeface="Times New Roman" pitchFamily="18" charset="0"/>
            </a:rPr>
            <a:t>Secondary to other disease processes</a:t>
          </a:r>
        </a:p>
      </dgm:t>
    </dgm:pt>
    <dgm:pt modelId="{B4A5CD8B-078E-4852-91A8-9C8F55F0FCB0}" type="parTrans" cxnId="{57CF4002-85F2-4D5C-8175-42D1369AEE69}">
      <dgm:prSet/>
      <dgm:spPr/>
    </dgm:pt>
    <dgm:pt modelId="{32BEF6F7-9C0E-4FF4-911C-E56F009EF514}" type="sibTrans" cxnId="{57CF4002-85F2-4D5C-8175-42D1369AEE69}">
      <dgm:prSet/>
      <dgm:spPr/>
    </dgm:pt>
    <dgm:pt modelId="{7A41FC99-479B-44B9-9381-865A87041C6F}" type="pres">
      <dgm:prSet presAssocID="{4FD74CEA-6E7B-44BB-9F12-C047D35F4EA5}" presName="hierChild1" presStyleCnt="0">
        <dgm:presLayoutVars>
          <dgm:orgChart val="1"/>
          <dgm:chPref val="1"/>
          <dgm:dir/>
          <dgm:animOne val="branch"/>
          <dgm:animLvl val="lvl"/>
          <dgm:resizeHandles/>
        </dgm:presLayoutVars>
      </dgm:prSet>
      <dgm:spPr/>
    </dgm:pt>
    <dgm:pt modelId="{3D97F1C7-8029-4372-9655-776EB46DA870}" type="pres">
      <dgm:prSet presAssocID="{2AB51062-11B9-43D7-AABF-B6ABCE31481B}" presName="hierRoot1" presStyleCnt="0">
        <dgm:presLayoutVars>
          <dgm:hierBranch/>
        </dgm:presLayoutVars>
      </dgm:prSet>
      <dgm:spPr/>
    </dgm:pt>
    <dgm:pt modelId="{20CE8D64-26AA-4F32-A5FA-FF4A06135533}" type="pres">
      <dgm:prSet presAssocID="{2AB51062-11B9-43D7-AABF-B6ABCE31481B}" presName="rootComposite1" presStyleCnt="0"/>
      <dgm:spPr/>
    </dgm:pt>
    <dgm:pt modelId="{D5CF17A2-6E86-4821-B958-02AFC1938053}" type="pres">
      <dgm:prSet presAssocID="{2AB51062-11B9-43D7-AABF-B6ABCE31481B}" presName="rootText1" presStyleLbl="node0" presStyleIdx="0" presStyleCnt="1">
        <dgm:presLayoutVars>
          <dgm:chPref val="3"/>
        </dgm:presLayoutVars>
      </dgm:prSet>
      <dgm:spPr/>
      <dgm:t>
        <a:bodyPr/>
        <a:lstStyle/>
        <a:p>
          <a:endParaRPr lang="en-US"/>
        </a:p>
      </dgm:t>
    </dgm:pt>
    <dgm:pt modelId="{A7CC7944-1071-49AD-964F-79B4A74D4CAF}" type="pres">
      <dgm:prSet presAssocID="{2AB51062-11B9-43D7-AABF-B6ABCE31481B}" presName="rootConnector1" presStyleLbl="node1" presStyleIdx="0" presStyleCnt="0"/>
      <dgm:spPr/>
      <dgm:t>
        <a:bodyPr/>
        <a:lstStyle/>
        <a:p>
          <a:endParaRPr lang="en-US"/>
        </a:p>
      </dgm:t>
    </dgm:pt>
    <dgm:pt modelId="{96B07D10-991A-421B-B293-EC8A12489FB0}" type="pres">
      <dgm:prSet presAssocID="{2AB51062-11B9-43D7-AABF-B6ABCE31481B}" presName="hierChild2" presStyleCnt="0"/>
      <dgm:spPr/>
    </dgm:pt>
    <dgm:pt modelId="{0C785F3A-0666-40F3-92EE-24FBDF1FFAE6}" type="pres">
      <dgm:prSet presAssocID="{848FE635-3C85-4393-AE24-EC75A9B0312E}" presName="Name35" presStyleLbl="parChTrans1D2" presStyleIdx="0" presStyleCnt="2"/>
      <dgm:spPr/>
    </dgm:pt>
    <dgm:pt modelId="{F56FFA4E-248C-4536-8B78-6C6D2698C86D}" type="pres">
      <dgm:prSet presAssocID="{F37A1DCE-A719-45D6-B69E-CB65A2E54224}" presName="hierRoot2" presStyleCnt="0">
        <dgm:presLayoutVars>
          <dgm:hierBranch/>
        </dgm:presLayoutVars>
      </dgm:prSet>
      <dgm:spPr/>
    </dgm:pt>
    <dgm:pt modelId="{9159A8C9-4021-44E0-A71F-7FB609C80736}" type="pres">
      <dgm:prSet presAssocID="{F37A1DCE-A719-45D6-B69E-CB65A2E54224}" presName="rootComposite" presStyleCnt="0"/>
      <dgm:spPr/>
    </dgm:pt>
    <dgm:pt modelId="{7F68DB4D-DE83-4DE9-B168-6D826437AE8E}" type="pres">
      <dgm:prSet presAssocID="{F37A1DCE-A719-45D6-B69E-CB65A2E54224}" presName="rootText" presStyleLbl="node2" presStyleIdx="0" presStyleCnt="2">
        <dgm:presLayoutVars>
          <dgm:chPref val="3"/>
        </dgm:presLayoutVars>
      </dgm:prSet>
      <dgm:spPr/>
      <dgm:t>
        <a:bodyPr/>
        <a:lstStyle/>
        <a:p>
          <a:endParaRPr lang="en-US"/>
        </a:p>
      </dgm:t>
    </dgm:pt>
    <dgm:pt modelId="{CDFE222A-B942-47EE-B6FA-C2326F5E8B12}" type="pres">
      <dgm:prSet presAssocID="{F37A1DCE-A719-45D6-B69E-CB65A2E54224}" presName="rootConnector" presStyleLbl="node2" presStyleIdx="0" presStyleCnt="2"/>
      <dgm:spPr/>
      <dgm:t>
        <a:bodyPr/>
        <a:lstStyle/>
        <a:p>
          <a:endParaRPr lang="en-US"/>
        </a:p>
      </dgm:t>
    </dgm:pt>
    <dgm:pt modelId="{5776D101-2848-4252-A00F-F41BB2E15EBE}" type="pres">
      <dgm:prSet presAssocID="{F37A1DCE-A719-45D6-B69E-CB65A2E54224}" presName="hierChild4" presStyleCnt="0"/>
      <dgm:spPr/>
    </dgm:pt>
    <dgm:pt modelId="{F4D984E7-9133-462E-8D66-71907605AB5A}" type="pres">
      <dgm:prSet presAssocID="{00E70B63-840B-4ED6-BB08-DB0B090E5ACA}" presName="Name35" presStyleLbl="parChTrans1D3" presStyleIdx="0" presStyleCnt="2"/>
      <dgm:spPr/>
    </dgm:pt>
    <dgm:pt modelId="{302DB724-332E-49D7-B18B-FE7B25E9EB6F}" type="pres">
      <dgm:prSet presAssocID="{46FB24A7-05CD-4772-AF59-50D55BDEB86F}" presName="hierRoot2" presStyleCnt="0">
        <dgm:presLayoutVars>
          <dgm:hierBranch val="r"/>
        </dgm:presLayoutVars>
      </dgm:prSet>
      <dgm:spPr/>
    </dgm:pt>
    <dgm:pt modelId="{83057044-44D3-451D-8F1A-4A3F8ED662F9}" type="pres">
      <dgm:prSet presAssocID="{46FB24A7-05CD-4772-AF59-50D55BDEB86F}" presName="rootComposite" presStyleCnt="0"/>
      <dgm:spPr/>
    </dgm:pt>
    <dgm:pt modelId="{BC1B0BE1-872C-40B7-B710-834B9FC3293C}" type="pres">
      <dgm:prSet presAssocID="{46FB24A7-05CD-4772-AF59-50D55BDEB86F}" presName="rootText" presStyleLbl="node3" presStyleIdx="0" presStyleCnt="2">
        <dgm:presLayoutVars>
          <dgm:chPref val="3"/>
        </dgm:presLayoutVars>
      </dgm:prSet>
      <dgm:spPr/>
      <dgm:t>
        <a:bodyPr/>
        <a:lstStyle/>
        <a:p>
          <a:endParaRPr lang="en-US"/>
        </a:p>
      </dgm:t>
    </dgm:pt>
    <dgm:pt modelId="{09540003-6B09-4665-8554-E2292786F5A2}" type="pres">
      <dgm:prSet presAssocID="{46FB24A7-05CD-4772-AF59-50D55BDEB86F}" presName="rootConnector" presStyleLbl="node3" presStyleIdx="0" presStyleCnt="2"/>
      <dgm:spPr/>
      <dgm:t>
        <a:bodyPr/>
        <a:lstStyle/>
        <a:p>
          <a:endParaRPr lang="en-US"/>
        </a:p>
      </dgm:t>
    </dgm:pt>
    <dgm:pt modelId="{F9828BFC-F893-4687-885D-9FC39DCAB5D8}" type="pres">
      <dgm:prSet presAssocID="{46FB24A7-05CD-4772-AF59-50D55BDEB86F}" presName="hierChild4" presStyleCnt="0"/>
      <dgm:spPr/>
    </dgm:pt>
    <dgm:pt modelId="{A11E30D0-17BF-4B0A-BFDF-61E7692C3082}" type="pres">
      <dgm:prSet presAssocID="{46FB24A7-05CD-4772-AF59-50D55BDEB86F}" presName="hierChild5" presStyleCnt="0"/>
      <dgm:spPr/>
    </dgm:pt>
    <dgm:pt modelId="{62B88018-1B19-443D-9D46-A0881C7ABC1E}" type="pres">
      <dgm:prSet presAssocID="{F37A1DCE-A719-45D6-B69E-CB65A2E54224}" presName="hierChild5" presStyleCnt="0"/>
      <dgm:spPr/>
    </dgm:pt>
    <dgm:pt modelId="{BE62E85B-083B-467C-9550-329B587F88FE}" type="pres">
      <dgm:prSet presAssocID="{7965A3ED-4FE6-4BE0-B3B0-5379B74349F8}" presName="Name35" presStyleLbl="parChTrans1D2" presStyleIdx="1" presStyleCnt="2"/>
      <dgm:spPr/>
    </dgm:pt>
    <dgm:pt modelId="{EE8ECD30-FE74-4844-A129-A2814F244D21}" type="pres">
      <dgm:prSet presAssocID="{F8F9E7BD-9BB0-4800-BB3E-0B76151475BC}" presName="hierRoot2" presStyleCnt="0">
        <dgm:presLayoutVars>
          <dgm:hierBranch/>
        </dgm:presLayoutVars>
      </dgm:prSet>
      <dgm:spPr/>
    </dgm:pt>
    <dgm:pt modelId="{D9CCD335-D3DC-4952-B529-8176E44302DB}" type="pres">
      <dgm:prSet presAssocID="{F8F9E7BD-9BB0-4800-BB3E-0B76151475BC}" presName="rootComposite" presStyleCnt="0"/>
      <dgm:spPr/>
    </dgm:pt>
    <dgm:pt modelId="{1176036B-18A0-4DE3-AA26-8252405FE280}" type="pres">
      <dgm:prSet presAssocID="{F8F9E7BD-9BB0-4800-BB3E-0B76151475BC}" presName="rootText" presStyleLbl="node2" presStyleIdx="1" presStyleCnt="2">
        <dgm:presLayoutVars>
          <dgm:chPref val="3"/>
        </dgm:presLayoutVars>
      </dgm:prSet>
      <dgm:spPr/>
      <dgm:t>
        <a:bodyPr/>
        <a:lstStyle/>
        <a:p>
          <a:endParaRPr lang="en-US"/>
        </a:p>
      </dgm:t>
    </dgm:pt>
    <dgm:pt modelId="{C6D73D95-B088-4F80-BE44-A7B4707DA843}" type="pres">
      <dgm:prSet presAssocID="{F8F9E7BD-9BB0-4800-BB3E-0B76151475BC}" presName="rootConnector" presStyleLbl="node2" presStyleIdx="1" presStyleCnt="2"/>
      <dgm:spPr/>
      <dgm:t>
        <a:bodyPr/>
        <a:lstStyle/>
        <a:p>
          <a:endParaRPr lang="en-US"/>
        </a:p>
      </dgm:t>
    </dgm:pt>
    <dgm:pt modelId="{B8E63705-07DC-4E1C-AC73-639E72D886F2}" type="pres">
      <dgm:prSet presAssocID="{F8F9E7BD-9BB0-4800-BB3E-0B76151475BC}" presName="hierChild4" presStyleCnt="0"/>
      <dgm:spPr/>
    </dgm:pt>
    <dgm:pt modelId="{14B7BAC0-4A3F-47F9-A37E-FACB30AB44C0}" type="pres">
      <dgm:prSet presAssocID="{B4A5CD8B-078E-4852-91A8-9C8F55F0FCB0}" presName="Name35" presStyleLbl="parChTrans1D3" presStyleIdx="1" presStyleCnt="2"/>
      <dgm:spPr/>
    </dgm:pt>
    <dgm:pt modelId="{B532850D-054F-4A8C-8142-04D70FB8E33C}" type="pres">
      <dgm:prSet presAssocID="{4EFF4C84-E8FF-46E0-B554-6AA0639B0B85}" presName="hierRoot2" presStyleCnt="0">
        <dgm:presLayoutVars>
          <dgm:hierBranch val="r"/>
        </dgm:presLayoutVars>
      </dgm:prSet>
      <dgm:spPr/>
    </dgm:pt>
    <dgm:pt modelId="{0EFFC658-CFAD-45D6-A5B0-937AFAEF3540}" type="pres">
      <dgm:prSet presAssocID="{4EFF4C84-E8FF-46E0-B554-6AA0639B0B85}" presName="rootComposite" presStyleCnt="0"/>
      <dgm:spPr/>
    </dgm:pt>
    <dgm:pt modelId="{7E3045C6-F9E7-497A-B1AA-49852933B3BC}" type="pres">
      <dgm:prSet presAssocID="{4EFF4C84-E8FF-46E0-B554-6AA0639B0B85}" presName="rootText" presStyleLbl="node3" presStyleIdx="1" presStyleCnt="2">
        <dgm:presLayoutVars>
          <dgm:chPref val="3"/>
        </dgm:presLayoutVars>
      </dgm:prSet>
      <dgm:spPr/>
      <dgm:t>
        <a:bodyPr/>
        <a:lstStyle/>
        <a:p>
          <a:endParaRPr lang="en-US"/>
        </a:p>
      </dgm:t>
    </dgm:pt>
    <dgm:pt modelId="{ECF4252E-8FA2-4F4A-8A1E-628BE6F47711}" type="pres">
      <dgm:prSet presAssocID="{4EFF4C84-E8FF-46E0-B554-6AA0639B0B85}" presName="rootConnector" presStyleLbl="node3" presStyleIdx="1" presStyleCnt="2"/>
      <dgm:spPr/>
      <dgm:t>
        <a:bodyPr/>
        <a:lstStyle/>
        <a:p>
          <a:endParaRPr lang="en-US"/>
        </a:p>
      </dgm:t>
    </dgm:pt>
    <dgm:pt modelId="{4BD9347F-6985-4274-9A47-DC5081C3C5F0}" type="pres">
      <dgm:prSet presAssocID="{4EFF4C84-E8FF-46E0-B554-6AA0639B0B85}" presName="hierChild4" presStyleCnt="0"/>
      <dgm:spPr/>
    </dgm:pt>
    <dgm:pt modelId="{86637FE9-9064-4790-9D19-0AA3F79AC76B}" type="pres">
      <dgm:prSet presAssocID="{4EFF4C84-E8FF-46E0-B554-6AA0639B0B85}" presName="hierChild5" presStyleCnt="0"/>
      <dgm:spPr/>
    </dgm:pt>
    <dgm:pt modelId="{376F2F76-2DE9-47D7-9D3F-3111BFB958EC}" type="pres">
      <dgm:prSet presAssocID="{F8F9E7BD-9BB0-4800-BB3E-0B76151475BC}" presName="hierChild5" presStyleCnt="0"/>
      <dgm:spPr/>
    </dgm:pt>
    <dgm:pt modelId="{5BCA9953-C60F-4F95-8590-8F5768AD6322}" type="pres">
      <dgm:prSet presAssocID="{2AB51062-11B9-43D7-AABF-B6ABCE31481B}" presName="hierChild3" presStyleCnt="0"/>
      <dgm:spPr/>
    </dgm:pt>
  </dgm:ptLst>
  <dgm:cxnLst>
    <dgm:cxn modelId="{0C5B6779-76A5-4F63-8A8B-D0991EBE9841}" type="presOf" srcId="{F37A1DCE-A719-45D6-B69E-CB65A2E54224}" destId="{CDFE222A-B942-47EE-B6FA-C2326F5E8B12}" srcOrd="1" destOrd="0" presId="urn:microsoft.com/office/officeart/2005/8/layout/orgChart1"/>
    <dgm:cxn modelId="{FD76721B-3EEE-4FF5-9B69-B77C1C07831C}" type="presOf" srcId="{4EFF4C84-E8FF-46E0-B554-6AA0639B0B85}" destId="{7E3045C6-F9E7-497A-B1AA-49852933B3BC}" srcOrd="0" destOrd="0" presId="urn:microsoft.com/office/officeart/2005/8/layout/orgChart1"/>
    <dgm:cxn modelId="{862638DB-BCF4-437F-879B-F230455CC291}" type="presOf" srcId="{848FE635-3C85-4393-AE24-EC75A9B0312E}" destId="{0C785F3A-0666-40F3-92EE-24FBDF1FFAE6}" srcOrd="0" destOrd="0" presId="urn:microsoft.com/office/officeart/2005/8/layout/orgChart1"/>
    <dgm:cxn modelId="{695AA318-D30A-4222-8E61-3C7FA4B92F20}" type="presOf" srcId="{46FB24A7-05CD-4772-AF59-50D55BDEB86F}" destId="{09540003-6B09-4665-8554-E2292786F5A2}" srcOrd="1" destOrd="0" presId="urn:microsoft.com/office/officeart/2005/8/layout/orgChart1"/>
    <dgm:cxn modelId="{D7EA25F3-2EFD-4EFB-A8C3-4172E2A68BC4}" type="presOf" srcId="{7965A3ED-4FE6-4BE0-B3B0-5379B74349F8}" destId="{BE62E85B-083B-467C-9550-329B587F88FE}" srcOrd="0" destOrd="0" presId="urn:microsoft.com/office/officeart/2005/8/layout/orgChart1"/>
    <dgm:cxn modelId="{F561AE37-8365-4279-BF86-EA245F487D40}" srcId="{4FD74CEA-6E7B-44BB-9F12-C047D35F4EA5}" destId="{2AB51062-11B9-43D7-AABF-B6ABCE31481B}" srcOrd="0" destOrd="0" parTransId="{F523E36F-C34C-4691-A99D-00C35055DAD7}" sibTransId="{7FC3999E-B1D0-4DC4-A308-F3A46CF9E4A8}"/>
    <dgm:cxn modelId="{47C6EC71-C35D-4BAF-A77D-05B52AEB2592}" type="presOf" srcId="{46FB24A7-05CD-4772-AF59-50D55BDEB86F}" destId="{BC1B0BE1-872C-40B7-B710-834B9FC3293C}" srcOrd="0" destOrd="0" presId="urn:microsoft.com/office/officeart/2005/8/layout/orgChart1"/>
    <dgm:cxn modelId="{F595044F-5623-4366-A813-65E5FA9C20EE}" srcId="{F37A1DCE-A719-45D6-B69E-CB65A2E54224}" destId="{46FB24A7-05CD-4772-AF59-50D55BDEB86F}" srcOrd="0" destOrd="0" parTransId="{00E70B63-840B-4ED6-BB08-DB0B090E5ACA}" sibTransId="{874AA175-FAD2-49E2-B163-E08F25BF53D2}"/>
    <dgm:cxn modelId="{30BAED02-E11A-4A80-AF98-F7E45C7559D4}" type="presOf" srcId="{F8F9E7BD-9BB0-4800-BB3E-0B76151475BC}" destId="{1176036B-18A0-4DE3-AA26-8252405FE280}" srcOrd="0" destOrd="0" presId="urn:microsoft.com/office/officeart/2005/8/layout/orgChart1"/>
    <dgm:cxn modelId="{B363B968-A4ED-40F2-8E36-6989B3A22E25}" type="presOf" srcId="{00E70B63-840B-4ED6-BB08-DB0B090E5ACA}" destId="{F4D984E7-9133-462E-8D66-71907605AB5A}" srcOrd="0" destOrd="0" presId="urn:microsoft.com/office/officeart/2005/8/layout/orgChart1"/>
    <dgm:cxn modelId="{2CFAF68F-6293-451C-A858-D8542431DDAD}" srcId="{2AB51062-11B9-43D7-AABF-B6ABCE31481B}" destId="{F37A1DCE-A719-45D6-B69E-CB65A2E54224}" srcOrd="0" destOrd="0" parTransId="{848FE635-3C85-4393-AE24-EC75A9B0312E}" sibTransId="{D8D713BA-013B-463F-9631-DB935E240802}"/>
    <dgm:cxn modelId="{6C96E5AF-6B20-42E6-971F-C27958B140DD}" type="presOf" srcId="{4FD74CEA-6E7B-44BB-9F12-C047D35F4EA5}" destId="{7A41FC99-479B-44B9-9381-865A87041C6F}" srcOrd="0" destOrd="0" presId="urn:microsoft.com/office/officeart/2005/8/layout/orgChart1"/>
    <dgm:cxn modelId="{DE9626C0-2D1D-4BAE-8568-3470A8215AEE}" type="presOf" srcId="{F8F9E7BD-9BB0-4800-BB3E-0B76151475BC}" destId="{C6D73D95-B088-4F80-BE44-A7B4707DA843}" srcOrd="1" destOrd="0" presId="urn:microsoft.com/office/officeart/2005/8/layout/orgChart1"/>
    <dgm:cxn modelId="{AF66D032-6AC4-4CCE-AC64-B50A81FB87F9}" srcId="{2AB51062-11B9-43D7-AABF-B6ABCE31481B}" destId="{F8F9E7BD-9BB0-4800-BB3E-0B76151475BC}" srcOrd="1" destOrd="0" parTransId="{7965A3ED-4FE6-4BE0-B3B0-5379B74349F8}" sibTransId="{5CD409FA-4C40-4488-A038-2D93DCBAC2F4}"/>
    <dgm:cxn modelId="{55E80A63-1A18-4A8F-AB3A-185E6D871544}" type="presOf" srcId="{F37A1DCE-A719-45D6-B69E-CB65A2E54224}" destId="{7F68DB4D-DE83-4DE9-B168-6D826437AE8E}" srcOrd="0" destOrd="0" presId="urn:microsoft.com/office/officeart/2005/8/layout/orgChart1"/>
    <dgm:cxn modelId="{B71372E9-2494-436E-8670-5F50266AB25F}" type="presOf" srcId="{4EFF4C84-E8FF-46E0-B554-6AA0639B0B85}" destId="{ECF4252E-8FA2-4F4A-8A1E-628BE6F47711}" srcOrd="1" destOrd="0" presId="urn:microsoft.com/office/officeart/2005/8/layout/orgChart1"/>
    <dgm:cxn modelId="{CF189D09-2996-4BE2-8D53-ABAA30FFFCFE}" type="presOf" srcId="{B4A5CD8B-078E-4852-91A8-9C8F55F0FCB0}" destId="{14B7BAC0-4A3F-47F9-A37E-FACB30AB44C0}" srcOrd="0" destOrd="0" presId="urn:microsoft.com/office/officeart/2005/8/layout/orgChart1"/>
    <dgm:cxn modelId="{0FFFB853-384A-48E7-9D6E-5E08BDF2D70B}" type="presOf" srcId="{2AB51062-11B9-43D7-AABF-B6ABCE31481B}" destId="{A7CC7944-1071-49AD-964F-79B4A74D4CAF}" srcOrd="1" destOrd="0" presId="urn:microsoft.com/office/officeart/2005/8/layout/orgChart1"/>
    <dgm:cxn modelId="{57CF4002-85F2-4D5C-8175-42D1369AEE69}" srcId="{F8F9E7BD-9BB0-4800-BB3E-0B76151475BC}" destId="{4EFF4C84-E8FF-46E0-B554-6AA0639B0B85}" srcOrd="0" destOrd="0" parTransId="{B4A5CD8B-078E-4852-91A8-9C8F55F0FCB0}" sibTransId="{32BEF6F7-9C0E-4FF4-911C-E56F009EF514}"/>
    <dgm:cxn modelId="{3402CB62-B5B5-4484-B680-C8FE8812AF85}" type="presOf" srcId="{2AB51062-11B9-43D7-AABF-B6ABCE31481B}" destId="{D5CF17A2-6E86-4821-B958-02AFC1938053}" srcOrd="0" destOrd="0" presId="urn:microsoft.com/office/officeart/2005/8/layout/orgChart1"/>
    <dgm:cxn modelId="{03359D49-C96A-49A9-80E9-4508B439D4DE}" type="presParOf" srcId="{7A41FC99-479B-44B9-9381-865A87041C6F}" destId="{3D97F1C7-8029-4372-9655-776EB46DA870}" srcOrd="0" destOrd="0" presId="urn:microsoft.com/office/officeart/2005/8/layout/orgChart1"/>
    <dgm:cxn modelId="{81921479-9986-4F1C-93BA-734DB5DA7E0E}" type="presParOf" srcId="{3D97F1C7-8029-4372-9655-776EB46DA870}" destId="{20CE8D64-26AA-4F32-A5FA-FF4A06135533}" srcOrd="0" destOrd="0" presId="urn:microsoft.com/office/officeart/2005/8/layout/orgChart1"/>
    <dgm:cxn modelId="{90E99767-BBA0-44CA-BF70-96A00DE9394E}" type="presParOf" srcId="{20CE8D64-26AA-4F32-A5FA-FF4A06135533}" destId="{D5CF17A2-6E86-4821-B958-02AFC1938053}" srcOrd="0" destOrd="0" presId="urn:microsoft.com/office/officeart/2005/8/layout/orgChart1"/>
    <dgm:cxn modelId="{E306A4BC-69E6-48B3-B6AE-3B9FFC0F0DB5}" type="presParOf" srcId="{20CE8D64-26AA-4F32-A5FA-FF4A06135533}" destId="{A7CC7944-1071-49AD-964F-79B4A74D4CAF}" srcOrd="1" destOrd="0" presId="urn:microsoft.com/office/officeart/2005/8/layout/orgChart1"/>
    <dgm:cxn modelId="{8EA6564C-0354-4B15-8D39-F8C5D5222762}" type="presParOf" srcId="{3D97F1C7-8029-4372-9655-776EB46DA870}" destId="{96B07D10-991A-421B-B293-EC8A12489FB0}" srcOrd="1" destOrd="0" presId="urn:microsoft.com/office/officeart/2005/8/layout/orgChart1"/>
    <dgm:cxn modelId="{1E3C2A78-674E-48A9-8E63-C50F189E997B}" type="presParOf" srcId="{96B07D10-991A-421B-B293-EC8A12489FB0}" destId="{0C785F3A-0666-40F3-92EE-24FBDF1FFAE6}" srcOrd="0" destOrd="0" presId="urn:microsoft.com/office/officeart/2005/8/layout/orgChart1"/>
    <dgm:cxn modelId="{35FF84C3-FC05-4A93-8EE7-E49C03781EA0}" type="presParOf" srcId="{96B07D10-991A-421B-B293-EC8A12489FB0}" destId="{F56FFA4E-248C-4536-8B78-6C6D2698C86D}" srcOrd="1" destOrd="0" presId="urn:microsoft.com/office/officeart/2005/8/layout/orgChart1"/>
    <dgm:cxn modelId="{FC92826E-0725-4B9C-86DA-3F14BBAB9A08}" type="presParOf" srcId="{F56FFA4E-248C-4536-8B78-6C6D2698C86D}" destId="{9159A8C9-4021-44E0-A71F-7FB609C80736}" srcOrd="0" destOrd="0" presId="urn:microsoft.com/office/officeart/2005/8/layout/orgChart1"/>
    <dgm:cxn modelId="{2BF1EDE9-5E3F-42C5-BEDA-5F5370BB5866}" type="presParOf" srcId="{9159A8C9-4021-44E0-A71F-7FB609C80736}" destId="{7F68DB4D-DE83-4DE9-B168-6D826437AE8E}" srcOrd="0" destOrd="0" presId="urn:microsoft.com/office/officeart/2005/8/layout/orgChart1"/>
    <dgm:cxn modelId="{CDD45864-436E-4FDE-99C2-96F837C13F9A}" type="presParOf" srcId="{9159A8C9-4021-44E0-A71F-7FB609C80736}" destId="{CDFE222A-B942-47EE-B6FA-C2326F5E8B12}" srcOrd="1" destOrd="0" presId="urn:microsoft.com/office/officeart/2005/8/layout/orgChart1"/>
    <dgm:cxn modelId="{BD4F4934-B67F-4044-9F7D-DE43C02DBA9F}" type="presParOf" srcId="{F56FFA4E-248C-4536-8B78-6C6D2698C86D}" destId="{5776D101-2848-4252-A00F-F41BB2E15EBE}" srcOrd="1" destOrd="0" presId="urn:microsoft.com/office/officeart/2005/8/layout/orgChart1"/>
    <dgm:cxn modelId="{7D95DCA5-CDD8-4DE8-B4CC-302A0B164A6B}" type="presParOf" srcId="{5776D101-2848-4252-A00F-F41BB2E15EBE}" destId="{F4D984E7-9133-462E-8D66-71907605AB5A}" srcOrd="0" destOrd="0" presId="urn:microsoft.com/office/officeart/2005/8/layout/orgChart1"/>
    <dgm:cxn modelId="{753C8609-BEA8-4B4E-8166-D810B64C8499}" type="presParOf" srcId="{5776D101-2848-4252-A00F-F41BB2E15EBE}" destId="{302DB724-332E-49D7-B18B-FE7B25E9EB6F}" srcOrd="1" destOrd="0" presId="urn:microsoft.com/office/officeart/2005/8/layout/orgChart1"/>
    <dgm:cxn modelId="{B147A060-7206-4CF0-98EB-A21B9482658E}" type="presParOf" srcId="{302DB724-332E-49D7-B18B-FE7B25E9EB6F}" destId="{83057044-44D3-451D-8F1A-4A3F8ED662F9}" srcOrd="0" destOrd="0" presId="urn:microsoft.com/office/officeart/2005/8/layout/orgChart1"/>
    <dgm:cxn modelId="{2D4120C4-EEFF-4BC7-A053-B15AE9DA52A6}" type="presParOf" srcId="{83057044-44D3-451D-8F1A-4A3F8ED662F9}" destId="{BC1B0BE1-872C-40B7-B710-834B9FC3293C}" srcOrd="0" destOrd="0" presId="urn:microsoft.com/office/officeart/2005/8/layout/orgChart1"/>
    <dgm:cxn modelId="{38041A6C-9AD7-4B2A-B8BF-7FDADE51CE01}" type="presParOf" srcId="{83057044-44D3-451D-8F1A-4A3F8ED662F9}" destId="{09540003-6B09-4665-8554-E2292786F5A2}" srcOrd="1" destOrd="0" presId="urn:microsoft.com/office/officeart/2005/8/layout/orgChart1"/>
    <dgm:cxn modelId="{3392CA00-61F4-4848-8AB6-25473D9524F7}" type="presParOf" srcId="{302DB724-332E-49D7-B18B-FE7B25E9EB6F}" destId="{F9828BFC-F893-4687-885D-9FC39DCAB5D8}" srcOrd="1" destOrd="0" presId="urn:microsoft.com/office/officeart/2005/8/layout/orgChart1"/>
    <dgm:cxn modelId="{C2F43A78-C16B-4FB3-8798-6A76CCF9D6AB}" type="presParOf" srcId="{302DB724-332E-49D7-B18B-FE7B25E9EB6F}" destId="{A11E30D0-17BF-4B0A-BFDF-61E7692C3082}" srcOrd="2" destOrd="0" presId="urn:microsoft.com/office/officeart/2005/8/layout/orgChart1"/>
    <dgm:cxn modelId="{FECF8C8A-2CA8-4BD2-A67B-62F9885DA888}" type="presParOf" srcId="{F56FFA4E-248C-4536-8B78-6C6D2698C86D}" destId="{62B88018-1B19-443D-9D46-A0881C7ABC1E}" srcOrd="2" destOrd="0" presId="urn:microsoft.com/office/officeart/2005/8/layout/orgChart1"/>
    <dgm:cxn modelId="{BF3920BE-A76E-47E8-A2C2-C233FB7D2947}" type="presParOf" srcId="{96B07D10-991A-421B-B293-EC8A12489FB0}" destId="{BE62E85B-083B-467C-9550-329B587F88FE}" srcOrd="2" destOrd="0" presId="urn:microsoft.com/office/officeart/2005/8/layout/orgChart1"/>
    <dgm:cxn modelId="{089BA078-5603-47AE-8CCD-00B836EEC9AF}" type="presParOf" srcId="{96B07D10-991A-421B-B293-EC8A12489FB0}" destId="{EE8ECD30-FE74-4844-A129-A2814F244D21}" srcOrd="3" destOrd="0" presId="urn:microsoft.com/office/officeart/2005/8/layout/orgChart1"/>
    <dgm:cxn modelId="{85F32DC5-F82B-4458-9A03-C6ABCF551A99}" type="presParOf" srcId="{EE8ECD30-FE74-4844-A129-A2814F244D21}" destId="{D9CCD335-D3DC-4952-B529-8176E44302DB}" srcOrd="0" destOrd="0" presId="urn:microsoft.com/office/officeart/2005/8/layout/orgChart1"/>
    <dgm:cxn modelId="{05E58EE0-C9B1-451D-AE65-16DC39B29B30}" type="presParOf" srcId="{D9CCD335-D3DC-4952-B529-8176E44302DB}" destId="{1176036B-18A0-4DE3-AA26-8252405FE280}" srcOrd="0" destOrd="0" presId="urn:microsoft.com/office/officeart/2005/8/layout/orgChart1"/>
    <dgm:cxn modelId="{6175876C-1D2F-498A-8DBF-31CDAFA168A7}" type="presParOf" srcId="{D9CCD335-D3DC-4952-B529-8176E44302DB}" destId="{C6D73D95-B088-4F80-BE44-A7B4707DA843}" srcOrd="1" destOrd="0" presId="urn:microsoft.com/office/officeart/2005/8/layout/orgChart1"/>
    <dgm:cxn modelId="{26DF4023-BEE8-41C4-B7E3-3B118BB677B1}" type="presParOf" srcId="{EE8ECD30-FE74-4844-A129-A2814F244D21}" destId="{B8E63705-07DC-4E1C-AC73-639E72D886F2}" srcOrd="1" destOrd="0" presId="urn:microsoft.com/office/officeart/2005/8/layout/orgChart1"/>
    <dgm:cxn modelId="{FCE5A6F5-A9E4-4F43-8B5A-F19E382C9A33}" type="presParOf" srcId="{B8E63705-07DC-4E1C-AC73-639E72D886F2}" destId="{14B7BAC0-4A3F-47F9-A37E-FACB30AB44C0}" srcOrd="0" destOrd="0" presId="urn:microsoft.com/office/officeart/2005/8/layout/orgChart1"/>
    <dgm:cxn modelId="{C08872D5-EB49-44B8-9137-E817E74C5D1D}" type="presParOf" srcId="{B8E63705-07DC-4E1C-AC73-639E72D886F2}" destId="{B532850D-054F-4A8C-8142-04D70FB8E33C}" srcOrd="1" destOrd="0" presId="urn:microsoft.com/office/officeart/2005/8/layout/orgChart1"/>
    <dgm:cxn modelId="{5D04DBA7-7100-49C0-B455-31F9FDFF9F69}" type="presParOf" srcId="{B532850D-054F-4A8C-8142-04D70FB8E33C}" destId="{0EFFC658-CFAD-45D6-A5B0-937AFAEF3540}" srcOrd="0" destOrd="0" presId="urn:microsoft.com/office/officeart/2005/8/layout/orgChart1"/>
    <dgm:cxn modelId="{F8E0E042-8C13-4E81-BA33-020EF2FC1D02}" type="presParOf" srcId="{0EFFC658-CFAD-45D6-A5B0-937AFAEF3540}" destId="{7E3045C6-F9E7-497A-B1AA-49852933B3BC}" srcOrd="0" destOrd="0" presId="urn:microsoft.com/office/officeart/2005/8/layout/orgChart1"/>
    <dgm:cxn modelId="{6CE26F96-0687-4DD5-88D8-E18A0429695A}" type="presParOf" srcId="{0EFFC658-CFAD-45D6-A5B0-937AFAEF3540}" destId="{ECF4252E-8FA2-4F4A-8A1E-628BE6F47711}" srcOrd="1" destOrd="0" presId="urn:microsoft.com/office/officeart/2005/8/layout/orgChart1"/>
    <dgm:cxn modelId="{74E58716-7B1E-4312-8F52-841A0EB42C0E}" type="presParOf" srcId="{B532850D-054F-4A8C-8142-04D70FB8E33C}" destId="{4BD9347F-6985-4274-9A47-DC5081C3C5F0}" srcOrd="1" destOrd="0" presId="urn:microsoft.com/office/officeart/2005/8/layout/orgChart1"/>
    <dgm:cxn modelId="{25F8AA66-59A5-4DA4-BBD6-AEA9B699613A}" type="presParOf" srcId="{B532850D-054F-4A8C-8142-04D70FB8E33C}" destId="{86637FE9-9064-4790-9D19-0AA3F79AC76B}" srcOrd="2" destOrd="0" presId="urn:microsoft.com/office/officeart/2005/8/layout/orgChart1"/>
    <dgm:cxn modelId="{4FD735E6-3A05-489A-BAC8-E0016F8DEEBC}" type="presParOf" srcId="{EE8ECD30-FE74-4844-A129-A2814F244D21}" destId="{376F2F76-2DE9-47D7-9D3F-3111BFB958EC}" srcOrd="2" destOrd="0" presId="urn:microsoft.com/office/officeart/2005/8/layout/orgChart1"/>
    <dgm:cxn modelId="{29128CDD-3743-4FEC-A398-23647C66CE82}" type="presParOf" srcId="{3D97F1C7-8029-4372-9655-776EB46DA870}" destId="{5BCA9953-C60F-4F95-8590-8F5768AD6322}" srcOrd="2" destOrd="0" presId="urn:microsoft.com/office/officeart/2005/8/layout/orgChart1"/>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6A5080-C84B-480F-88E9-A35EB805AF26}" type="doc">
      <dgm:prSet loTypeId="urn:microsoft.com/office/officeart/2005/8/layout/orgChart1" loCatId="hierarchy" qsTypeId="urn:microsoft.com/office/officeart/2005/8/quickstyle/simple1" qsCatId="simple" csTypeId="urn:microsoft.com/office/officeart/2005/8/colors/accent1_2" csCatId="accent1"/>
      <dgm:spPr/>
    </dgm:pt>
    <dgm:pt modelId="{B63F2BBB-7DAA-44FB-B049-2F750C90406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cs typeface="Times New Roman" pitchFamily="18" charset="0"/>
            </a:rPr>
            <a:t>Environmental</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cs typeface="Times New Roman" pitchFamily="18" charset="0"/>
            </a:rPr>
            <a:t>Factors</a:t>
          </a:r>
        </a:p>
      </dgm:t>
    </dgm:pt>
    <dgm:pt modelId="{38CD9B8E-A224-45F5-A459-4B7D739B66D6}" type="parTrans" cxnId="{C01C6F07-80CF-425F-8391-686BE2322AE3}">
      <dgm:prSet/>
      <dgm:spPr/>
    </dgm:pt>
    <dgm:pt modelId="{478FFF80-E1BE-458C-9BE9-39916EF1AB50}" type="sibTrans" cxnId="{C01C6F07-80CF-425F-8391-686BE2322AE3}">
      <dgm:prSet/>
      <dgm:spPr/>
    </dgm:pt>
    <dgm:pt modelId="{355EBFD0-6FDF-48A6-BC52-8D2A5879747C}">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cs typeface="Times New Roman" pitchFamily="18" charset="0"/>
            </a:rPr>
            <a:t>Stress</a:t>
          </a:r>
        </a:p>
      </dgm:t>
    </dgm:pt>
    <dgm:pt modelId="{2970C467-7B5C-4A76-A22B-11F629581987}" type="parTrans" cxnId="{B0C91946-7F97-4F1F-8ED5-39E909B68847}">
      <dgm:prSet/>
      <dgm:spPr/>
    </dgm:pt>
    <dgm:pt modelId="{AAC9A1F5-2498-4DB8-A67F-F2782272BBFC}" type="sibTrans" cxnId="{B0C91946-7F97-4F1F-8ED5-39E909B68847}">
      <dgm:prSet/>
      <dgm:spPr/>
    </dgm:pt>
    <dgm:pt modelId="{3DE1AF1F-EA4C-4FB2-968C-EE0D8993DD8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cs typeface="Times New Roman" pitchFamily="18" charset="0"/>
            </a:rPr>
            <a:t>Na+ Intake</a:t>
          </a:r>
        </a:p>
      </dgm:t>
    </dgm:pt>
    <dgm:pt modelId="{4FA3CCE2-DAF2-4305-96E5-741BC90A5AD5}" type="parTrans" cxnId="{0053F393-6051-48F3-8F4B-E72E984152AC}">
      <dgm:prSet/>
      <dgm:spPr/>
    </dgm:pt>
    <dgm:pt modelId="{34CF1659-8BBF-4292-8BB0-422E0206BB29}" type="sibTrans" cxnId="{0053F393-6051-48F3-8F4B-E72E984152AC}">
      <dgm:prSet/>
      <dgm:spPr/>
    </dgm:pt>
    <dgm:pt modelId="{2DFA449A-2249-4C40-A0E3-727756B7279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cs typeface="Times New Roman" pitchFamily="18" charset="0"/>
            </a:rPr>
            <a:t>Obesity</a:t>
          </a:r>
        </a:p>
      </dgm:t>
    </dgm:pt>
    <dgm:pt modelId="{3B13AF06-4BB6-402C-923E-B270FB07FBFA}" type="parTrans" cxnId="{F4A2D0E7-493E-4000-8F65-9CAB01D121C4}">
      <dgm:prSet/>
      <dgm:spPr/>
    </dgm:pt>
    <dgm:pt modelId="{5BD18C3A-5EE2-4762-A5E8-C022920B9743}" type="sibTrans" cxnId="{F4A2D0E7-493E-4000-8F65-9CAB01D121C4}">
      <dgm:prSet/>
      <dgm:spPr/>
    </dgm:pt>
    <dgm:pt modelId="{0F117B6E-B88D-49A4-8768-CEE243A517A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cs typeface="Times New Roman" pitchFamily="18" charset="0"/>
            </a:rPr>
            <a:t>Smoking</a:t>
          </a:r>
        </a:p>
      </dgm:t>
    </dgm:pt>
    <dgm:pt modelId="{BB2CEB61-5E10-4C4F-B04B-0583BD1207D9}" type="parTrans" cxnId="{6AE9BCA0-2E31-478B-AB49-3EBFE9FAA7D5}">
      <dgm:prSet/>
      <dgm:spPr/>
    </dgm:pt>
    <dgm:pt modelId="{68A71336-97DF-49E7-870B-54A57DB3F51D}" type="sibTrans" cxnId="{6AE9BCA0-2E31-478B-AB49-3EBFE9FAA7D5}">
      <dgm:prSet/>
      <dgm:spPr/>
    </dgm:pt>
    <dgm:pt modelId="{0E676D7C-4DE9-4ED2-BADC-DF3E0F029FD8}" type="pres">
      <dgm:prSet presAssocID="{E46A5080-C84B-480F-88E9-A35EB805AF26}" presName="hierChild1" presStyleCnt="0">
        <dgm:presLayoutVars>
          <dgm:orgChart val="1"/>
          <dgm:chPref val="1"/>
          <dgm:dir/>
          <dgm:animOne val="branch"/>
          <dgm:animLvl val="lvl"/>
          <dgm:resizeHandles/>
        </dgm:presLayoutVars>
      </dgm:prSet>
      <dgm:spPr/>
    </dgm:pt>
    <dgm:pt modelId="{D3D62CA5-D0BB-483E-8F09-13F834C1E6B2}" type="pres">
      <dgm:prSet presAssocID="{B63F2BBB-7DAA-44FB-B049-2F750C904062}" presName="hierRoot1" presStyleCnt="0">
        <dgm:presLayoutVars>
          <dgm:hierBranch/>
        </dgm:presLayoutVars>
      </dgm:prSet>
      <dgm:spPr/>
    </dgm:pt>
    <dgm:pt modelId="{AA49A0F2-4D2F-49E5-B0FE-0548AD8902F9}" type="pres">
      <dgm:prSet presAssocID="{B63F2BBB-7DAA-44FB-B049-2F750C904062}" presName="rootComposite1" presStyleCnt="0"/>
      <dgm:spPr/>
    </dgm:pt>
    <dgm:pt modelId="{17E53629-1A8B-455E-9974-F6BF7E0B2ED7}" type="pres">
      <dgm:prSet presAssocID="{B63F2BBB-7DAA-44FB-B049-2F750C904062}" presName="rootText1" presStyleLbl="node0" presStyleIdx="0" presStyleCnt="1">
        <dgm:presLayoutVars>
          <dgm:chPref val="3"/>
        </dgm:presLayoutVars>
      </dgm:prSet>
      <dgm:spPr/>
      <dgm:t>
        <a:bodyPr/>
        <a:lstStyle/>
        <a:p>
          <a:endParaRPr lang="en-US"/>
        </a:p>
      </dgm:t>
    </dgm:pt>
    <dgm:pt modelId="{E1F6C2E1-042B-4120-BE9E-D02622F72E3F}" type="pres">
      <dgm:prSet presAssocID="{B63F2BBB-7DAA-44FB-B049-2F750C904062}" presName="rootConnector1" presStyleLbl="node1" presStyleIdx="0" presStyleCnt="0"/>
      <dgm:spPr/>
      <dgm:t>
        <a:bodyPr/>
        <a:lstStyle/>
        <a:p>
          <a:endParaRPr lang="en-US"/>
        </a:p>
      </dgm:t>
    </dgm:pt>
    <dgm:pt modelId="{A9B12BEE-FF92-4C47-9870-4FFBC8E58484}" type="pres">
      <dgm:prSet presAssocID="{B63F2BBB-7DAA-44FB-B049-2F750C904062}" presName="hierChild2" presStyleCnt="0"/>
      <dgm:spPr/>
    </dgm:pt>
    <dgm:pt modelId="{81F64F2B-C451-4639-9211-D6CF35F950F7}" type="pres">
      <dgm:prSet presAssocID="{2970C467-7B5C-4A76-A22B-11F629581987}" presName="Name35" presStyleLbl="parChTrans1D2" presStyleIdx="0" presStyleCnt="4"/>
      <dgm:spPr/>
    </dgm:pt>
    <dgm:pt modelId="{E50D0BEC-FF19-47C4-A09D-A4FED5BBEAE4}" type="pres">
      <dgm:prSet presAssocID="{355EBFD0-6FDF-48A6-BC52-8D2A5879747C}" presName="hierRoot2" presStyleCnt="0">
        <dgm:presLayoutVars>
          <dgm:hierBranch/>
        </dgm:presLayoutVars>
      </dgm:prSet>
      <dgm:spPr/>
    </dgm:pt>
    <dgm:pt modelId="{99EE0CEB-29F4-49A6-A455-9C56589638D9}" type="pres">
      <dgm:prSet presAssocID="{355EBFD0-6FDF-48A6-BC52-8D2A5879747C}" presName="rootComposite" presStyleCnt="0"/>
      <dgm:spPr/>
    </dgm:pt>
    <dgm:pt modelId="{8B3BF855-D8E6-4672-852C-D82AC5E11608}" type="pres">
      <dgm:prSet presAssocID="{355EBFD0-6FDF-48A6-BC52-8D2A5879747C}" presName="rootText" presStyleLbl="node2" presStyleIdx="0" presStyleCnt="4">
        <dgm:presLayoutVars>
          <dgm:chPref val="3"/>
        </dgm:presLayoutVars>
      </dgm:prSet>
      <dgm:spPr/>
      <dgm:t>
        <a:bodyPr/>
        <a:lstStyle/>
        <a:p>
          <a:endParaRPr lang="en-US"/>
        </a:p>
      </dgm:t>
    </dgm:pt>
    <dgm:pt modelId="{263747F9-9427-4A3B-BF3B-8E5D0F1C2ACD}" type="pres">
      <dgm:prSet presAssocID="{355EBFD0-6FDF-48A6-BC52-8D2A5879747C}" presName="rootConnector" presStyleLbl="node2" presStyleIdx="0" presStyleCnt="4"/>
      <dgm:spPr/>
      <dgm:t>
        <a:bodyPr/>
        <a:lstStyle/>
        <a:p>
          <a:endParaRPr lang="en-US"/>
        </a:p>
      </dgm:t>
    </dgm:pt>
    <dgm:pt modelId="{34848FDA-D652-4FB2-A29B-BFCE3CB1BC97}" type="pres">
      <dgm:prSet presAssocID="{355EBFD0-6FDF-48A6-BC52-8D2A5879747C}" presName="hierChild4" presStyleCnt="0"/>
      <dgm:spPr/>
    </dgm:pt>
    <dgm:pt modelId="{77A0E195-2381-43A0-A60C-EA5A43D3A2E6}" type="pres">
      <dgm:prSet presAssocID="{355EBFD0-6FDF-48A6-BC52-8D2A5879747C}" presName="hierChild5" presStyleCnt="0"/>
      <dgm:spPr/>
    </dgm:pt>
    <dgm:pt modelId="{50956CAE-E2E4-47C0-933D-7195A15BEBFE}" type="pres">
      <dgm:prSet presAssocID="{4FA3CCE2-DAF2-4305-96E5-741BC90A5AD5}" presName="Name35" presStyleLbl="parChTrans1D2" presStyleIdx="1" presStyleCnt="4"/>
      <dgm:spPr/>
    </dgm:pt>
    <dgm:pt modelId="{F9976F93-2C26-4A19-8A84-A70E9F31973B}" type="pres">
      <dgm:prSet presAssocID="{3DE1AF1F-EA4C-4FB2-968C-EE0D8993DD8E}" presName="hierRoot2" presStyleCnt="0">
        <dgm:presLayoutVars>
          <dgm:hierBranch/>
        </dgm:presLayoutVars>
      </dgm:prSet>
      <dgm:spPr/>
    </dgm:pt>
    <dgm:pt modelId="{CD0FAF4C-9826-4380-BDB4-E72F29EB6BC4}" type="pres">
      <dgm:prSet presAssocID="{3DE1AF1F-EA4C-4FB2-968C-EE0D8993DD8E}" presName="rootComposite" presStyleCnt="0"/>
      <dgm:spPr/>
    </dgm:pt>
    <dgm:pt modelId="{226F8685-4B27-49C5-B1EE-13A1693A220A}" type="pres">
      <dgm:prSet presAssocID="{3DE1AF1F-EA4C-4FB2-968C-EE0D8993DD8E}" presName="rootText" presStyleLbl="node2" presStyleIdx="1" presStyleCnt="4">
        <dgm:presLayoutVars>
          <dgm:chPref val="3"/>
        </dgm:presLayoutVars>
      </dgm:prSet>
      <dgm:spPr/>
      <dgm:t>
        <a:bodyPr/>
        <a:lstStyle/>
        <a:p>
          <a:endParaRPr lang="en-US"/>
        </a:p>
      </dgm:t>
    </dgm:pt>
    <dgm:pt modelId="{BB24AB9D-7686-4F36-89AE-980FC9951640}" type="pres">
      <dgm:prSet presAssocID="{3DE1AF1F-EA4C-4FB2-968C-EE0D8993DD8E}" presName="rootConnector" presStyleLbl="node2" presStyleIdx="1" presStyleCnt="4"/>
      <dgm:spPr/>
      <dgm:t>
        <a:bodyPr/>
        <a:lstStyle/>
        <a:p>
          <a:endParaRPr lang="en-US"/>
        </a:p>
      </dgm:t>
    </dgm:pt>
    <dgm:pt modelId="{EBEE1A34-9B70-440A-8246-CDDCE8E9ED27}" type="pres">
      <dgm:prSet presAssocID="{3DE1AF1F-EA4C-4FB2-968C-EE0D8993DD8E}" presName="hierChild4" presStyleCnt="0"/>
      <dgm:spPr/>
    </dgm:pt>
    <dgm:pt modelId="{86C3F988-B147-4A4C-AA8B-E5F80216D4BB}" type="pres">
      <dgm:prSet presAssocID="{3DE1AF1F-EA4C-4FB2-968C-EE0D8993DD8E}" presName="hierChild5" presStyleCnt="0"/>
      <dgm:spPr/>
    </dgm:pt>
    <dgm:pt modelId="{00F00C0D-857E-4DD3-80CC-B7CFFB7EA4C6}" type="pres">
      <dgm:prSet presAssocID="{3B13AF06-4BB6-402C-923E-B270FB07FBFA}" presName="Name35" presStyleLbl="parChTrans1D2" presStyleIdx="2" presStyleCnt="4"/>
      <dgm:spPr/>
    </dgm:pt>
    <dgm:pt modelId="{ECABCFC5-D1E4-43BE-A9CD-F3516FD41061}" type="pres">
      <dgm:prSet presAssocID="{2DFA449A-2249-4C40-A0E3-727756B7279B}" presName="hierRoot2" presStyleCnt="0">
        <dgm:presLayoutVars>
          <dgm:hierBranch/>
        </dgm:presLayoutVars>
      </dgm:prSet>
      <dgm:spPr/>
    </dgm:pt>
    <dgm:pt modelId="{5BB5CF76-0A08-4C2B-9B82-E9FD23352369}" type="pres">
      <dgm:prSet presAssocID="{2DFA449A-2249-4C40-A0E3-727756B7279B}" presName="rootComposite" presStyleCnt="0"/>
      <dgm:spPr/>
    </dgm:pt>
    <dgm:pt modelId="{1C7449E3-004D-4C50-859F-0BDFC79589AA}" type="pres">
      <dgm:prSet presAssocID="{2DFA449A-2249-4C40-A0E3-727756B7279B}" presName="rootText" presStyleLbl="node2" presStyleIdx="2" presStyleCnt="4">
        <dgm:presLayoutVars>
          <dgm:chPref val="3"/>
        </dgm:presLayoutVars>
      </dgm:prSet>
      <dgm:spPr/>
      <dgm:t>
        <a:bodyPr/>
        <a:lstStyle/>
        <a:p>
          <a:endParaRPr lang="en-US"/>
        </a:p>
      </dgm:t>
    </dgm:pt>
    <dgm:pt modelId="{D6F3966F-9F69-4BAA-B040-F98E106A4B5B}" type="pres">
      <dgm:prSet presAssocID="{2DFA449A-2249-4C40-A0E3-727756B7279B}" presName="rootConnector" presStyleLbl="node2" presStyleIdx="2" presStyleCnt="4"/>
      <dgm:spPr/>
      <dgm:t>
        <a:bodyPr/>
        <a:lstStyle/>
        <a:p>
          <a:endParaRPr lang="en-US"/>
        </a:p>
      </dgm:t>
    </dgm:pt>
    <dgm:pt modelId="{50F2DA05-C593-4099-B559-BB735DFAFE2E}" type="pres">
      <dgm:prSet presAssocID="{2DFA449A-2249-4C40-A0E3-727756B7279B}" presName="hierChild4" presStyleCnt="0"/>
      <dgm:spPr/>
    </dgm:pt>
    <dgm:pt modelId="{140570D5-1A8D-46CE-BB7B-61241D60F485}" type="pres">
      <dgm:prSet presAssocID="{2DFA449A-2249-4C40-A0E3-727756B7279B}" presName="hierChild5" presStyleCnt="0"/>
      <dgm:spPr/>
    </dgm:pt>
    <dgm:pt modelId="{EB55F226-E16C-427F-B0E9-FE5973D69B7F}" type="pres">
      <dgm:prSet presAssocID="{BB2CEB61-5E10-4C4F-B04B-0583BD1207D9}" presName="Name35" presStyleLbl="parChTrans1D2" presStyleIdx="3" presStyleCnt="4"/>
      <dgm:spPr/>
    </dgm:pt>
    <dgm:pt modelId="{09976E34-1143-4940-8122-7C0944FEF612}" type="pres">
      <dgm:prSet presAssocID="{0F117B6E-B88D-49A4-8768-CEE243A517AE}" presName="hierRoot2" presStyleCnt="0">
        <dgm:presLayoutVars>
          <dgm:hierBranch/>
        </dgm:presLayoutVars>
      </dgm:prSet>
      <dgm:spPr/>
    </dgm:pt>
    <dgm:pt modelId="{8FC4A722-8022-446B-825B-51CCF52FFDA2}" type="pres">
      <dgm:prSet presAssocID="{0F117B6E-B88D-49A4-8768-CEE243A517AE}" presName="rootComposite" presStyleCnt="0"/>
      <dgm:spPr/>
    </dgm:pt>
    <dgm:pt modelId="{7CB969D5-0E66-4476-99F5-87D95F05554C}" type="pres">
      <dgm:prSet presAssocID="{0F117B6E-B88D-49A4-8768-CEE243A517AE}" presName="rootText" presStyleLbl="node2" presStyleIdx="3" presStyleCnt="4">
        <dgm:presLayoutVars>
          <dgm:chPref val="3"/>
        </dgm:presLayoutVars>
      </dgm:prSet>
      <dgm:spPr/>
      <dgm:t>
        <a:bodyPr/>
        <a:lstStyle/>
        <a:p>
          <a:endParaRPr lang="en-US"/>
        </a:p>
      </dgm:t>
    </dgm:pt>
    <dgm:pt modelId="{0DDA117C-11E3-4490-8D45-09408D21F77A}" type="pres">
      <dgm:prSet presAssocID="{0F117B6E-B88D-49A4-8768-CEE243A517AE}" presName="rootConnector" presStyleLbl="node2" presStyleIdx="3" presStyleCnt="4"/>
      <dgm:spPr/>
      <dgm:t>
        <a:bodyPr/>
        <a:lstStyle/>
        <a:p>
          <a:endParaRPr lang="en-US"/>
        </a:p>
      </dgm:t>
    </dgm:pt>
    <dgm:pt modelId="{4D78A2A6-49C6-44E6-8DAB-52511AE3AD7B}" type="pres">
      <dgm:prSet presAssocID="{0F117B6E-B88D-49A4-8768-CEE243A517AE}" presName="hierChild4" presStyleCnt="0"/>
      <dgm:spPr/>
    </dgm:pt>
    <dgm:pt modelId="{AD58E510-741A-47CA-904A-EADAE047396E}" type="pres">
      <dgm:prSet presAssocID="{0F117B6E-B88D-49A4-8768-CEE243A517AE}" presName="hierChild5" presStyleCnt="0"/>
      <dgm:spPr/>
    </dgm:pt>
    <dgm:pt modelId="{D09EC4C0-6337-45CC-B76F-28532415F1A2}" type="pres">
      <dgm:prSet presAssocID="{B63F2BBB-7DAA-44FB-B049-2F750C904062}" presName="hierChild3" presStyleCnt="0"/>
      <dgm:spPr/>
    </dgm:pt>
  </dgm:ptLst>
  <dgm:cxnLst>
    <dgm:cxn modelId="{091E659F-E11C-4980-B399-582E7988314F}" type="presOf" srcId="{BB2CEB61-5E10-4C4F-B04B-0583BD1207D9}" destId="{EB55F226-E16C-427F-B0E9-FE5973D69B7F}" srcOrd="0" destOrd="0" presId="urn:microsoft.com/office/officeart/2005/8/layout/orgChart1"/>
    <dgm:cxn modelId="{C21FF042-85E1-4148-968A-6FF57F5C4209}" type="presOf" srcId="{0F117B6E-B88D-49A4-8768-CEE243A517AE}" destId="{7CB969D5-0E66-4476-99F5-87D95F05554C}" srcOrd="0" destOrd="0" presId="urn:microsoft.com/office/officeart/2005/8/layout/orgChart1"/>
    <dgm:cxn modelId="{285CF4CA-4DDE-49B0-BD90-5D7E89C62ADD}" type="presOf" srcId="{3DE1AF1F-EA4C-4FB2-968C-EE0D8993DD8E}" destId="{226F8685-4B27-49C5-B1EE-13A1693A220A}" srcOrd="0" destOrd="0" presId="urn:microsoft.com/office/officeart/2005/8/layout/orgChart1"/>
    <dgm:cxn modelId="{B8C7C7D1-AECF-468B-9B57-B08D0F0D0EC8}" type="presOf" srcId="{355EBFD0-6FDF-48A6-BC52-8D2A5879747C}" destId="{8B3BF855-D8E6-4672-852C-D82AC5E11608}" srcOrd="0" destOrd="0" presId="urn:microsoft.com/office/officeart/2005/8/layout/orgChart1"/>
    <dgm:cxn modelId="{40EA193F-D380-4454-8D3B-13AE46DDB19C}" type="presOf" srcId="{E46A5080-C84B-480F-88E9-A35EB805AF26}" destId="{0E676D7C-4DE9-4ED2-BADC-DF3E0F029FD8}" srcOrd="0" destOrd="0" presId="urn:microsoft.com/office/officeart/2005/8/layout/orgChart1"/>
    <dgm:cxn modelId="{6FFBCE0C-34F7-491A-AE49-97A656AE8720}" type="presOf" srcId="{3DE1AF1F-EA4C-4FB2-968C-EE0D8993DD8E}" destId="{BB24AB9D-7686-4F36-89AE-980FC9951640}" srcOrd="1" destOrd="0" presId="urn:microsoft.com/office/officeart/2005/8/layout/orgChart1"/>
    <dgm:cxn modelId="{A8CA5048-EFD3-4B44-A5EC-EF85E9B2D540}" type="presOf" srcId="{2970C467-7B5C-4A76-A22B-11F629581987}" destId="{81F64F2B-C451-4639-9211-D6CF35F950F7}" srcOrd="0" destOrd="0" presId="urn:microsoft.com/office/officeart/2005/8/layout/orgChart1"/>
    <dgm:cxn modelId="{B5856B45-8F00-4FF3-8A28-FE206E05E241}" type="presOf" srcId="{2DFA449A-2249-4C40-A0E3-727756B7279B}" destId="{1C7449E3-004D-4C50-859F-0BDFC79589AA}" srcOrd="0" destOrd="0" presId="urn:microsoft.com/office/officeart/2005/8/layout/orgChart1"/>
    <dgm:cxn modelId="{959DFCA3-D667-4779-8A60-4562F85D7544}" type="presOf" srcId="{3B13AF06-4BB6-402C-923E-B270FB07FBFA}" destId="{00F00C0D-857E-4DD3-80CC-B7CFFB7EA4C6}" srcOrd="0" destOrd="0" presId="urn:microsoft.com/office/officeart/2005/8/layout/orgChart1"/>
    <dgm:cxn modelId="{FE6D7988-5FFC-467D-B0E9-B970AD5B7289}" type="presOf" srcId="{0F117B6E-B88D-49A4-8768-CEE243A517AE}" destId="{0DDA117C-11E3-4490-8D45-09408D21F77A}" srcOrd="1" destOrd="0" presId="urn:microsoft.com/office/officeart/2005/8/layout/orgChart1"/>
    <dgm:cxn modelId="{24DDB0D5-813C-4C97-9A9B-C5D511BDB8BC}" type="presOf" srcId="{B63F2BBB-7DAA-44FB-B049-2F750C904062}" destId="{E1F6C2E1-042B-4120-BE9E-D02622F72E3F}" srcOrd="1" destOrd="0" presId="urn:microsoft.com/office/officeart/2005/8/layout/orgChart1"/>
    <dgm:cxn modelId="{C01C6F07-80CF-425F-8391-686BE2322AE3}" srcId="{E46A5080-C84B-480F-88E9-A35EB805AF26}" destId="{B63F2BBB-7DAA-44FB-B049-2F750C904062}" srcOrd="0" destOrd="0" parTransId="{38CD9B8E-A224-45F5-A459-4B7D739B66D6}" sibTransId="{478FFF80-E1BE-458C-9BE9-39916EF1AB50}"/>
    <dgm:cxn modelId="{F4A2D0E7-493E-4000-8F65-9CAB01D121C4}" srcId="{B63F2BBB-7DAA-44FB-B049-2F750C904062}" destId="{2DFA449A-2249-4C40-A0E3-727756B7279B}" srcOrd="2" destOrd="0" parTransId="{3B13AF06-4BB6-402C-923E-B270FB07FBFA}" sibTransId="{5BD18C3A-5EE2-4762-A5E8-C022920B9743}"/>
    <dgm:cxn modelId="{B0C91946-7F97-4F1F-8ED5-39E909B68847}" srcId="{B63F2BBB-7DAA-44FB-B049-2F750C904062}" destId="{355EBFD0-6FDF-48A6-BC52-8D2A5879747C}" srcOrd="0" destOrd="0" parTransId="{2970C467-7B5C-4A76-A22B-11F629581987}" sibTransId="{AAC9A1F5-2498-4DB8-A67F-F2782272BBFC}"/>
    <dgm:cxn modelId="{9B9B3790-C9C3-44ED-A30A-C78831E875A2}" type="presOf" srcId="{4FA3CCE2-DAF2-4305-96E5-741BC90A5AD5}" destId="{50956CAE-E2E4-47C0-933D-7195A15BEBFE}" srcOrd="0" destOrd="0" presId="urn:microsoft.com/office/officeart/2005/8/layout/orgChart1"/>
    <dgm:cxn modelId="{6AE9BCA0-2E31-478B-AB49-3EBFE9FAA7D5}" srcId="{B63F2BBB-7DAA-44FB-B049-2F750C904062}" destId="{0F117B6E-B88D-49A4-8768-CEE243A517AE}" srcOrd="3" destOrd="0" parTransId="{BB2CEB61-5E10-4C4F-B04B-0583BD1207D9}" sibTransId="{68A71336-97DF-49E7-870B-54A57DB3F51D}"/>
    <dgm:cxn modelId="{46FC116A-E16D-44D7-A008-EC6BA77921EA}" type="presOf" srcId="{355EBFD0-6FDF-48A6-BC52-8D2A5879747C}" destId="{263747F9-9427-4A3B-BF3B-8E5D0F1C2ACD}" srcOrd="1" destOrd="0" presId="urn:microsoft.com/office/officeart/2005/8/layout/orgChart1"/>
    <dgm:cxn modelId="{F1072006-FD04-4250-AF60-2D3E08C9A5E4}" type="presOf" srcId="{2DFA449A-2249-4C40-A0E3-727756B7279B}" destId="{D6F3966F-9F69-4BAA-B040-F98E106A4B5B}" srcOrd="1" destOrd="0" presId="urn:microsoft.com/office/officeart/2005/8/layout/orgChart1"/>
    <dgm:cxn modelId="{0053F393-6051-48F3-8F4B-E72E984152AC}" srcId="{B63F2BBB-7DAA-44FB-B049-2F750C904062}" destId="{3DE1AF1F-EA4C-4FB2-968C-EE0D8993DD8E}" srcOrd="1" destOrd="0" parTransId="{4FA3CCE2-DAF2-4305-96E5-741BC90A5AD5}" sibTransId="{34CF1659-8BBF-4292-8BB0-422E0206BB29}"/>
    <dgm:cxn modelId="{D950E839-0053-4989-BAD3-A954C0F7049C}" type="presOf" srcId="{B63F2BBB-7DAA-44FB-B049-2F750C904062}" destId="{17E53629-1A8B-455E-9974-F6BF7E0B2ED7}" srcOrd="0" destOrd="0" presId="urn:microsoft.com/office/officeart/2005/8/layout/orgChart1"/>
    <dgm:cxn modelId="{135002E0-7692-4876-A43C-34F1CFD7EB4D}" type="presParOf" srcId="{0E676D7C-4DE9-4ED2-BADC-DF3E0F029FD8}" destId="{D3D62CA5-D0BB-483E-8F09-13F834C1E6B2}" srcOrd="0" destOrd="0" presId="urn:microsoft.com/office/officeart/2005/8/layout/orgChart1"/>
    <dgm:cxn modelId="{24973BA5-E3B1-4602-8E93-51D2BAC47AEC}" type="presParOf" srcId="{D3D62CA5-D0BB-483E-8F09-13F834C1E6B2}" destId="{AA49A0F2-4D2F-49E5-B0FE-0548AD8902F9}" srcOrd="0" destOrd="0" presId="urn:microsoft.com/office/officeart/2005/8/layout/orgChart1"/>
    <dgm:cxn modelId="{14D07E40-C1A4-4B42-8B71-C5733EE8186E}" type="presParOf" srcId="{AA49A0F2-4D2F-49E5-B0FE-0548AD8902F9}" destId="{17E53629-1A8B-455E-9974-F6BF7E0B2ED7}" srcOrd="0" destOrd="0" presId="urn:microsoft.com/office/officeart/2005/8/layout/orgChart1"/>
    <dgm:cxn modelId="{B90D9016-9B10-4AB2-945A-946424B0E597}" type="presParOf" srcId="{AA49A0F2-4D2F-49E5-B0FE-0548AD8902F9}" destId="{E1F6C2E1-042B-4120-BE9E-D02622F72E3F}" srcOrd="1" destOrd="0" presId="urn:microsoft.com/office/officeart/2005/8/layout/orgChart1"/>
    <dgm:cxn modelId="{058CD9BB-5D2F-4D00-9DFB-0B3F5E598C57}" type="presParOf" srcId="{D3D62CA5-D0BB-483E-8F09-13F834C1E6B2}" destId="{A9B12BEE-FF92-4C47-9870-4FFBC8E58484}" srcOrd="1" destOrd="0" presId="urn:microsoft.com/office/officeart/2005/8/layout/orgChart1"/>
    <dgm:cxn modelId="{4A57D97C-79F8-4E28-915B-6655DC4DFF66}" type="presParOf" srcId="{A9B12BEE-FF92-4C47-9870-4FFBC8E58484}" destId="{81F64F2B-C451-4639-9211-D6CF35F950F7}" srcOrd="0" destOrd="0" presId="urn:microsoft.com/office/officeart/2005/8/layout/orgChart1"/>
    <dgm:cxn modelId="{4356F970-82B6-4B19-BC05-80730F929703}" type="presParOf" srcId="{A9B12BEE-FF92-4C47-9870-4FFBC8E58484}" destId="{E50D0BEC-FF19-47C4-A09D-A4FED5BBEAE4}" srcOrd="1" destOrd="0" presId="urn:microsoft.com/office/officeart/2005/8/layout/orgChart1"/>
    <dgm:cxn modelId="{677B96BF-1BFE-4E87-8945-AA79F97B9208}" type="presParOf" srcId="{E50D0BEC-FF19-47C4-A09D-A4FED5BBEAE4}" destId="{99EE0CEB-29F4-49A6-A455-9C56589638D9}" srcOrd="0" destOrd="0" presId="urn:microsoft.com/office/officeart/2005/8/layout/orgChart1"/>
    <dgm:cxn modelId="{D57FE0FC-5973-4930-B437-E6BD739C7F5E}" type="presParOf" srcId="{99EE0CEB-29F4-49A6-A455-9C56589638D9}" destId="{8B3BF855-D8E6-4672-852C-D82AC5E11608}" srcOrd="0" destOrd="0" presId="urn:microsoft.com/office/officeart/2005/8/layout/orgChart1"/>
    <dgm:cxn modelId="{F1C0BDDE-998B-454B-9D36-9E3B1FB5190C}" type="presParOf" srcId="{99EE0CEB-29F4-49A6-A455-9C56589638D9}" destId="{263747F9-9427-4A3B-BF3B-8E5D0F1C2ACD}" srcOrd="1" destOrd="0" presId="urn:microsoft.com/office/officeart/2005/8/layout/orgChart1"/>
    <dgm:cxn modelId="{81BB5552-E13C-423F-9710-E6BCCF3CB420}" type="presParOf" srcId="{E50D0BEC-FF19-47C4-A09D-A4FED5BBEAE4}" destId="{34848FDA-D652-4FB2-A29B-BFCE3CB1BC97}" srcOrd="1" destOrd="0" presId="urn:microsoft.com/office/officeart/2005/8/layout/orgChart1"/>
    <dgm:cxn modelId="{849B4676-A225-4152-A021-3602E0F0A448}" type="presParOf" srcId="{E50D0BEC-FF19-47C4-A09D-A4FED5BBEAE4}" destId="{77A0E195-2381-43A0-A60C-EA5A43D3A2E6}" srcOrd="2" destOrd="0" presId="urn:microsoft.com/office/officeart/2005/8/layout/orgChart1"/>
    <dgm:cxn modelId="{95BC9450-85EA-4C26-970C-4FCD24CB2F18}" type="presParOf" srcId="{A9B12BEE-FF92-4C47-9870-4FFBC8E58484}" destId="{50956CAE-E2E4-47C0-933D-7195A15BEBFE}" srcOrd="2" destOrd="0" presId="urn:microsoft.com/office/officeart/2005/8/layout/orgChart1"/>
    <dgm:cxn modelId="{1028E3C1-FABA-496B-9511-691BE28E9102}" type="presParOf" srcId="{A9B12BEE-FF92-4C47-9870-4FFBC8E58484}" destId="{F9976F93-2C26-4A19-8A84-A70E9F31973B}" srcOrd="3" destOrd="0" presId="urn:microsoft.com/office/officeart/2005/8/layout/orgChart1"/>
    <dgm:cxn modelId="{1B79A2BB-24D4-4A0E-B218-D3EF3DB8FCBD}" type="presParOf" srcId="{F9976F93-2C26-4A19-8A84-A70E9F31973B}" destId="{CD0FAF4C-9826-4380-BDB4-E72F29EB6BC4}" srcOrd="0" destOrd="0" presId="urn:microsoft.com/office/officeart/2005/8/layout/orgChart1"/>
    <dgm:cxn modelId="{6BDBBA95-6F7C-4068-B12F-DCE8F258E77C}" type="presParOf" srcId="{CD0FAF4C-9826-4380-BDB4-E72F29EB6BC4}" destId="{226F8685-4B27-49C5-B1EE-13A1693A220A}" srcOrd="0" destOrd="0" presId="urn:microsoft.com/office/officeart/2005/8/layout/orgChart1"/>
    <dgm:cxn modelId="{7C7694D9-6A85-4567-A616-AC5E10D82AA0}" type="presParOf" srcId="{CD0FAF4C-9826-4380-BDB4-E72F29EB6BC4}" destId="{BB24AB9D-7686-4F36-89AE-980FC9951640}" srcOrd="1" destOrd="0" presId="urn:microsoft.com/office/officeart/2005/8/layout/orgChart1"/>
    <dgm:cxn modelId="{3F24B869-A1F6-49E0-9F90-50507D585E34}" type="presParOf" srcId="{F9976F93-2C26-4A19-8A84-A70E9F31973B}" destId="{EBEE1A34-9B70-440A-8246-CDDCE8E9ED27}" srcOrd="1" destOrd="0" presId="urn:microsoft.com/office/officeart/2005/8/layout/orgChart1"/>
    <dgm:cxn modelId="{C8E2EE92-E7A1-4DCB-973E-7572B0C67AD1}" type="presParOf" srcId="{F9976F93-2C26-4A19-8A84-A70E9F31973B}" destId="{86C3F988-B147-4A4C-AA8B-E5F80216D4BB}" srcOrd="2" destOrd="0" presId="urn:microsoft.com/office/officeart/2005/8/layout/orgChart1"/>
    <dgm:cxn modelId="{79823320-69EB-4F29-A9B7-2F9EB47D64ED}" type="presParOf" srcId="{A9B12BEE-FF92-4C47-9870-4FFBC8E58484}" destId="{00F00C0D-857E-4DD3-80CC-B7CFFB7EA4C6}" srcOrd="4" destOrd="0" presId="urn:microsoft.com/office/officeart/2005/8/layout/orgChart1"/>
    <dgm:cxn modelId="{E7EE70FC-9D36-4055-AEE3-6E7D540717B2}" type="presParOf" srcId="{A9B12BEE-FF92-4C47-9870-4FFBC8E58484}" destId="{ECABCFC5-D1E4-43BE-A9CD-F3516FD41061}" srcOrd="5" destOrd="0" presId="urn:microsoft.com/office/officeart/2005/8/layout/orgChart1"/>
    <dgm:cxn modelId="{D1E30A00-AE76-4344-8B70-71DC6FEA31E4}" type="presParOf" srcId="{ECABCFC5-D1E4-43BE-A9CD-F3516FD41061}" destId="{5BB5CF76-0A08-4C2B-9B82-E9FD23352369}" srcOrd="0" destOrd="0" presId="urn:microsoft.com/office/officeart/2005/8/layout/orgChart1"/>
    <dgm:cxn modelId="{1738504F-C152-4A6A-A266-1B0BB7F1E5BF}" type="presParOf" srcId="{5BB5CF76-0A08-4C2B-9B82-E9FD23352369}" destId="{1C7449E3-004D-4C50-859F-0BDFC79589AA}" srcOrd="0" destOrd="0" presId="urn:microsoft.com/office/officeart/2005/8/layout/orgChart1"/>
    <dgm:cxn modelId="{F0E646AD-99F9-48EE-8C22-6DC9084A9BD6}" type="presParOf" srcId="{5BB5CF76-0A08-4C2B-9B82-E9FD23352369}" destId="{D6F3966F-9F69-4BAA-B040-F98E106A4B5B}" srcOrd="1" destOrd="0" presId="urn:microsoft.com/office/officeart/2005/8/layout/orgChart1"/>
    <dgm:cxn modelId="{D587F434-2F61-47A5-8417-5B33C2A20751}" type="presParOf" srcId="{ECABCFC5-D1E4-43BE-A9CD-F3516FD41061}" destId="{50F2DA05-C593-4099-B559-BB735DFAFE2E}" srcOrd="1" destOrd="0" presId="urn:microsoft.com/office/officeart/2005/8/layout/orgChart1"/>
    <dgm:cxn modelId="{8899589E-9855-4EFB-94E5-452E427EAAF9}" type="presParOf" srcId="{ECABCFC5-D1E4-43BE-A9CD-F3516FD41061}" destId="{140570D5-1A8D-46CE-BB7B-61241D60F485}" srcOrd="2" destOrd="0" presId="urn:microsoft.com/office/officeart/2005/8/layout/orgChart1"/>
    <dgm:cxn modelId="{CAAAB09D-CF0D-42B5-AA1F-8CBDB5C13765}" type="presParOf" srcId="{A9B12BEE-FF92-4C47-9870-4FFBC8E58484}" destId="{EB55F226-E16C-427F-B0E9-FE5973D69B7F}" srcOrd="6" destOrd="0" presId="urn:microsoft.com/office/officeart/2005/8/layout/orgChart1"/>
    <dgm:cxn modelId="{2D816A41-EF9D-475B-B105-662FE6CF2EA9}" type="presParOf" srcId="{A9B12BEE-FF92-4C47-9870-4FFBC8E58484}" destId="{09976E34-1143-4940-8122-7C0944FEF612}" srcOrd="7" destOrd="0" presId="urn:microsoft.com/office/officeart/2005/8/layout/orgChart1"/>
    <dgm:cxn modelId="{BFCBA9EA-4EE0-4261-8378-5BB157D202C1}" type="presParOf" srcId="{09976E34-1143-4940-8122-7C0944FEF612}" destId="{8FC4A722-8022-446B-825B-51CCF52FFDA2}" srcOrd="0" destOrd="0" presId="urn:microsoft.com/office/officeart/2005/8/layout/orgChart1"/>
    <dgm:cxn modelId="{24B7BEF7-53D6-4B9C-B2F0-0640A88F2151}" type="presParOf" srcId="{8FC4A722-8022-446B-825B-51CCF52FFDA2}" destId="{7CB969D5-0E66-4476-99F5-87D95F05554C}" srcOrd="0" destOrd="0" presId="urn:microsoft.com/office/officeart/2005/8/layout/orgChart1"/>
    <dgm:cxn modelId="{B609C99D-3397-44D4-AE1F-9B982A791E13}" type="presParOf" srcId="{8FC4A722-8022-446B-825B-51CCF52FFDA2}" destId="{0DDA117C-11E3-4490-8D45-09408D21F77A}" srcOrd="1" destOrd="0" presId="urn:microsoft.com/office/officeart/2005/8/layout/orgChart1"/>
    <dgm:cxn modelId="{9BB60D24-30DD-4323-A9DB-968BB793EA32}" type="presParOf" srcId="{09976E34-1143-4940-8122-7C0944FEF612}" destId="{4D78A2A6-49C6-44E6-8DAB-52511AE3AD7B}" srcOrd="1" destOrd="0" presId="urn:microsoft.com/office/officeart/2005/8/layout/orgChart1"/>
    <dgm:cxn modelId="{0CDEE383-9C12-472A-8D7F-AD416F715006}" type="presParOf" srcId="{09976E34-1143-4940-8122-7C0944FEF612}" destId="{AD58E510-741A-47CA-904A-EADAE047396E}" srcOrd="2" destOrd="0" presId="urn:microsoft.com/office/officeart/2005/8/layout/orgChart1"/>
    <dgm:cxn modelId="{916D6F53-AC3F-4980-8713-B4A544924801}" type="presParOf" srcId="{D3D62CA5-D0BB-483E-8F09-13F834C1E6B2}" destId="{D09EC4C0-6337-45CC-B76F-28532415F1A2}"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294" name=""/>
        <p:cNvGrpSpPr/>
        <p:nvPr/>
      </p:nvGrpSpPr>
      <p:grpSpPr>
        <a:xfrm>
          <a:off x="0" y="0"/>
          <a:ext cx="0" cy="0"/>
          <a:chOff x="0" y="0"/>
          <a:chExt cx="0" cy="0"/>
        </a:xfrm>
      </p:grpSpPr>
      <p:sp>
        <p:nvSpPr>
          <p:cNvPr id="1050206" name="Header Placeholder 1"/>
          <p:cNvSpPr>
            <a:spLocks noGrp="1"/>
          </p:cNvSpPr>
          <p:nvPr>
            <p:ph type="hdr" sz="quarter"/>
          </p:nvPr>
        </p:nvSpPr>
        <p:spPr>
          <a:xfrm>
            <a:off x="0" y="0"/>
            <a:ext cx="3070860" cy="468630"/>
          </a:xfrm>
          <a:prstGeom prst="rect"/>
        </p:spPr>
        <p:txBody>
          <a:bodyPr bIns="47023" lIns="94046" rIns="94046" rtlCol="0" tIns="47023" vert="horz"/>
          <a:lstStyle>
            <a:lvl1pPr algn="l">
              <a:defRPr sz="1200"/>
            </a:lvl1pPr>
          </a:lstStyle>
          <a:p>
            <a:endParaRPr lang="en-US"/>
          </a:p>
        </p:txBody>
      </p:sp>
      <p:sp>
        <p:nvSpPr>
          <p:cNvPr id="1050207" name="Date Placeholder 2"/>
          <p:cNvSpPr>
            <a:spLocks noGrp="1"/>
          </p:cNvSpPr>
          <p:nvPr>
            <p:ph type="dt" sz="quarter" idx="1"/>
          </p:nvPr>
        </p:nvSpPr>
        <p:spPr>
          <a:xfrm>
            <a:off x="4014100" y="0"/>
            <a:ext cx="3070860" cy="468630"/>
          </a:xfrm>
          <a:prstGeom prst="rect"/>
        </p:spPr>
        <p:txBody>
          <a:bodyPr bIns="47023" lIns="94046" rIns="94046" rtlCol="0" tIns="47023" vert="horz"/>
          <a:lstStyle>
            <a:lvl1pPr algn="r">
              <a:defRPr sz="1200"/>
            </a:lvl1pPr>
          </a:lstStyle>
          <a:p>
            <a:fld id="{FBF9E466-1780-4DF1-B01F-069E480A5193}" type="datetimeFigureOut">
              <a:rPr lang="en-US" smtClean="0"/>
            </a:fld>
            <a:endParaRPr lang="en-US"/>
          </a:p>
        </p:txBody>
      </p:sp>
      <p:sp>
        <p:nvSpPr>
          <p:cNvPr id="1050208" name="Footer Placeholder 3"/>
          <p:cNvSpPr>
            <a:spLocks noGrp="1"/>
          </p:cNvSpPr>
          <p:nvPr>
            <p:ph type="ftr" sz="quarter" idx="2"/>
          </p:nvPr>
        </p:nvSpPr>
        <p:spPr>
          <a:xfrm>
            <a:off x="0" y="8902343"/>
            <a:ext cx="3070860" cy="468630"/>
          </a:xfrm>
          <a:prstGeom prst="rect"/>
        </p:spPr>
        <p:txBody>
          <a:bodyPr anchor="b" bIns="47023" lIns="94046" rIns="94046" rtlCol="0" tIns="47023" vert="horz"/>
          <a:lstStyle>
            <a:lvl1pPr algn="l">
              <a:defRPr sz="1200"/>
            </a:lvl1pPr>
          </a:lstStyle>
          <a:p>
            <a:endParaRPr lang="en-US"/>
          </a:p>
        </p:txBody>
      </p:sp>
      <p:sp>
        <p:nvSpPr>
          <p:cNvPr id="1050209" name="Slide Number Placeholder 4"/>
          <p:cNvSpPr>
            <a:spLocks noGrp="1"/>
          </p:cNvSpPr>
          <p:nvPr>
            <p:ph type="sldNum" sz="quarter" idx="3"/>
          </p:nvPr>
        </p:nvSpPr>
        <p:spPr>
          <a:xfrm>
            <a:off x="4014100" y="8902343"/>
            <a:ext cx="3070860" cy="468630"/>
          </a:xfrm>
          <a:prstGeom prst="rect"/>
        </p:spPr>
        <p:txBody>
          <a:bodyPr anchor="b" bIns="47023" lIns="94046" rIns="94046" rtlCol="0" tIns="47023" vert="horz"/>
          <a:lstStyle>
            <a:lvl1pPr algn="r">
              <a:defRPr sz="1200"/>
            </a:lvl1pPr>
          </a:lstStyle>
          <a:p>
            <a:fld id="{D0E8CD60-E2E5-4B76-9EAA-4C905BC7FA1C}" type="slidenum">
              <a:rPr lang="en-US" smtClean="0"/>
            </a:fld>
            <a:endParaRPr lang="en-US"/>
          </a:p>
        </p:txBody>
      </p:sp>
    </p:spTree>
  </p:cSld>
  <p:clrMap accent1="accent1" accent2="accent2" accent3="accent3" accent4="accent4" accent5="accent5" accent6="accent6" bg1="lt1" bg2="lt2" tx1="dk1" tx2="dk2"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293" name=""/>
        <p:cNvGrpSpPr/>
        <p:nvPr/>
      </p:nvGrpSpPr>
      <p:grpSpPr>
        <a:xfrm>
          <a:off x="0" y="0"/>
          <a:ext cx="0" cy="0"/>
          <a:chOff x="0" y="0"/>
          <a:chExt cx="0" cy="0"/>
        </a:xfrm>
      </p:grpSpPr>
      <p:sp>
        <p:nvSpPr>
          <p:cNvPr id="1050200" name="Header Placeholder 1"/>
          <p:cNvSpPr>
            <a:spLocks noGrp="1"/>
          </p:cNvSpPr>
          <p:nvPr>
            <p:ph type="hdr" sz="quarter"/>
          </p:nvPr>
        </p:nvSpPr>
        <p:spPr>
          <a:xfrm>
            <a:off x="0" y="0"/>
            <a:ext cx="3070225" cy="468313"/>
          </a:xfrm>
          <a:prstGeom prst="rect"/>
        </p:spPr>
        <p:txBody>
          <a:bodyPr bIns="45720" lIns="91440" rIns="91440" rtlCol="0" tIns="45720" vert="horz"/>
          <a:lstStyle>
            <a:lvl1pPr algn="l">
              <a:defRPr sz="1200"/>
            </a:lvl1pPr>
          </a:lstStyle>
          <a:p>
            <a:endParaRPr lang="en-US"/>
          </a:p>
        </p:txBody>
      </p:sp>
      <p:sp>
        <p:nvSpPr>
          <p:cNvPr id="1050201" name="Date Placeholder 2"/>
          <p:cNvSpPr>
            <a:spLocks noGrp="1"/>
          </p:cNvSpPr>
          <p:nvPr>
            <p:ph type="dt" idx="1"/>
          </p:nvPr>
        </p:nvSpPr>
        <p:spPr>
          <a:xfrm>
            <a:off x="4014788" y="0"/>
            <a:ext cx="3070225" cy="468313"/>
          </a:xfrm>
          <a:prstGeom prst="rect"/>
        </p:spPr>
        <p:txBody>
          <a:bodyPr bIns="45720" lIns="91440" rIns="91440" rtlCol="0" tIns="45720" vert="horz"/>
          <a:lstStyle>
            <a:lvl1pPr algn="r">
              <a:defRPr sz="1200"/>
            </a:lvl1pPr>
          </a:lstStyle>
          <a:p>
            <a:fld id="{F33018FB-D64A-4BCA-AB83-5C8AD4D5F540}" type="datetimeFigureOut">
              <a:rPr lang="en-US" smtClean="0"/>
            </a:fld>
            <a:endParaRPr lang="en-US"/>
          </a:p>
        </p:txBody>
      </p:sp>
      <p:sp>
        <p:nvSpPr>
          <p:cNvPr id="1050202" name="Slide Image Placeholder 3"/>
          <p:cNvSpPr>
            <a:spLocks noChangeAspect="1" noRot="1" noGrp="1"/>
          </p:cNvSpPr>
          <p:nvPr>
            <p:ph type="sldImg" idx="2"/>
          </p:nvPr>
        </p:nvSpPr>
        <p:spPr>
          <a:xfrm>
            <a:off x="1200150" y="703263"/>
            <a:ext cx="4686300" cy="3514725"/>
          </a:xfrm>
          <a:prstGeom prst="rect"/>
          <a:noFill/>
          <a:ln w="12700">
            <a:solidFill>
              <a:prstClr val="black"/>
            </a:solidFill>
          </a:ln>
        </p:spPr>
        <p:txBody>
          <a:bodyPr anchor="ctr" bIns="45720" lIns="91440" rIns="91440" rtlCol="0" tIns="45720" vert="horz"/>
          <a:p>
            <a:endParaRPr lang="en-US"/>
          </a:p>
        </p:txBody>
      </p:sp>
      <p:sp>
        <p:nvSpPr>
          <p:cNvPr id="1050203" name="Notes Placeholder 4"/>
          <p:cNvSpPr>
            <a:spLocks noGrp="1"/>
          </p:cNvSpPr>
          <p:nvPr>
            <p:ph type="body" sz="quarter" idx="3"/>
          </p:nvPr>
        </p:nvSpPr>
        <p:spPr>
          <a:xfrm>
            <a:off x="708025" y="4451350"/>
            <a:ext cx="5670550" cy="4217988"/>
          </a:xfrm>
          <a:prstGeom prst="rect"/>
        </p:spPr>
        <p:txBody>
          <a:bodyPr bIns="45720" lIns="91440" rIns="91440" rtlCol="0" tIns="45720" vert="horz"/>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50204" name="Footer Placeholder 5"/>
          <p:cNvSpPr>
            <a:spLocks noGrp="1"/>
          </p:cNvSpPr>
          <p:nvPr>
            <p:ph type="ftr" sz="quarter" idx="4"/>
          </p:nvPr>
        </p:nvSpPr>
        <p:spPr>
          <a:xfrm>
            <a:off x="0" y="8902700"/>
            <a:ext cx="3070225" cy="468313"/>
          </a:xfrm>
          <a:prstGeom prst="rect"/>
        </p:spPr>
        <p:txBody>
          <a:bodyPr anchor="b" bIns="45720" lIns="91440" rIns="91440" rtlCol="0" tIns="45720" vert="horz"/>
          <a:lstStyle>
            <a:lvl1pPr algn="l">
              <a:defRPr sz="1200"/>
            </a:lvl1pPr>
          </a:lstStyle>
          <a:p>
            <a:endParaRPr lang="en-US"/>
          </a:p>
        </p:txBody>
      </p:sp>
      <p:sp>
        <p:nvSpPr>
          <p:cNvPr id="1050205" name="Slide Number Placeholder 6"/>
          <p:cNvSpPr>
            <a:spLocks noGrp="1"/>
          </p:cNvSpPr>
          <p:nvPr>
            <p:ph type="sldNum" sz="quarter" idx="5"/>
          </p:nvPr>
        </p:nvSpPr>
        <p:spPr>
          <a:xfrm>
            <a:off x="4014788" y="8902700"/>
            <a:ext cx="3070225" cy="468313"/>
          </a:xfrm>
          <a:prstGeom prst="rect"/>
        </p:spPr>
        <p:txBody>
          <a:bodyPr anchor="b" bIns="45720" lIns="91440" rIns="91440" rtlCol="0" tIns="45720" vert="horz"/>
          <a:lstStyle>
            <a:lvl1pPr algn="r">
              <a:defRPr sz="1200"/>
            </a:lvl1pPr>
          </a:lstStyle>
          <a:p>
            <a:fld id="{1DB389D0-4FC8-41CB-91CB-8A0BCBD3EB80}" type="slidenum">
              <a:rPr lang="en-US" smtClean="0"/>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243.xml"/><Relationship Id="rId2"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slide" Target="../slides/slide482.xml"/><Relationship Id="rId2"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slide" Target="../slides/slide497.xml"/><Relationship Id="rId2"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slide" Target="../slides/slide498.xml"/><Relationship Id="rId2"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slide" Target="../slides/slide500.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244.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245.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246.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247.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248.xml"/><Relationship Id="rId2"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249.xml"/><Relationship Id="rId2"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250.xml"/><Relationship Id="rId2"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251.xml"/><Relationship Id="rId2"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252.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253.xml"/><Relationship Id="rId2"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254.xml"/><Relationship Id="rId2"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255.xml"/><Relationship Id="rId2"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slide" Target="../slides/slide256.xml"/><Relationship Id="rId2"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slide" Target="../slides/slide257.xml"/><Relationship Id="rId2"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slide" Target="../slides/slide258.xml"/><Relationship Id="rId2"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slide" Target="../slides/slide259.xml"/><Relationship Id="rId2"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slide" Target="../slides/slide260.xml"/><Relationship Id="rId2"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slide" Target="../slides/slide261.xml"/><Relationship Id="rId2"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slide" Target="../slides/slide262.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188.xml"/><Relationship Id="rId2"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slide" Target="../slides/slide263.xml"/><Relationship Id="rId2"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slide" Target="../slides/slide264.xml"/><Relationship Id="rId2"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slide" Target="../slides/slide265.xml"/><Relationship Id="rId2"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slide" Target="../slides/slide266.xml"/><Relationship Id="rId2"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slide" Target="../slides/slide268.xml"/><Relationship Id="rId2"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slide" Target="../slides/slide269.xml"/><Relationship Id="rId2"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slide" Target="../slides/slide270.xml"/><Relationship Id="rId2"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slide" Target="../slides/slide272.xml"/><Relationship Id="rId2"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slide" Target="../slides/slide274.xml"/><Relationship Id="rId2"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slide" Target="../slides/slide278.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201.xml"/><Relationship Id="rId2"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slide" Target="../slides/slide279.xml"/><Relationship Id="rId2"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slide" Target="../slides/slide280.xml"/><Relationship Id="rId2"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slide" Target="../slides/slide283.xml"/><Relationship Id="rId2"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slide" Target="../slides/slide288.xml"/><Relationship Id="rId2"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slide" Target="../slides/slide290.xml"/><Relationship Id="rId2"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slide" Target="../slides/slide291.xml"/><Relationship Id="rId2"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slide" Target="../slides/slide292.xml"/><Relationship Id="rId2"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slide" Target="../slides/slide293.xml"/><Relationship Id="rId2"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slide" Target="../slides/slide295.xml"/><Relationship Id="rId2"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slide" Target="../slides/slide296.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202.xml"/><Relationship Id="rId2"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slide" Target="../slides/slide297.xml"/><Relationship Id="rId2"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slide" Target="../slides/slide298.xml"/><Relationship Id="rId2"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slide" Target="../slides/slide299.xml"/><Relationship Id="rId2"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slide" Target="../slides/slide300.xml"/><Relationship Id="rId2"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slide" Target="../slides/slide301.xml"/><Relationship Id="rId2"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slide" Target="../slides/slide302.xml"/><Relationship Id="rId2"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slide" Target="../slides/slide304.xml"/><Relationship Id="rId2"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slide" Target="../slides/slide305.xml"/><Relationship Id="rId2"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slide" Target="../slides/slide307.xml"/><Relationship Id="rId2"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slide" Target="../slides/slide308.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223.xml"/><Relationship Id="rId2"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slide" Target="../slides/slide310.xml"/><Relationship Id="rId2"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slide" Target="../slides/slide311.xml"/><Relationship Id="rId2"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slide" Target="../slides/slide312.xml"/><Relationship Id="rId2"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slide" Target="../slides/slide313.xml"/><Relationship Id="rId2"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slide" Target="../slides/slide314.xml"/><Relationship Id="rId2"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slide" Target="../slides/slide316.xml"/><Relationship Id="rId2"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slide" Target="../slides/slide317.xml"/><Relationship Id="rId2"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slide" Target="../slides/slide318.xml"/><Relationship Id="rId2"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slide" Target="../slides/slide319.xml"/><Relationship Id="rId2"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slide" Target="../slides/slide320.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240.xml"/><Relationship Id="rId2"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slide" Target="../slides/slide321.xml"/><Relationship Id="rId2"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slide" Target="../slides/slide322.xml"/><Relationship Id="rId2"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slide" Target="../slides/slide324.xml"/><Relationship Id="rId2"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slide" Target="../slides/slide326.xml"/><Relationship Id="rId2"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slide" Target="../slides/slide327.xml"/><Relationship Id="rId2"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slide" Target="../slides/slide329.xml"/><Relationship Id="rId2"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slide" Target="../slides/slide330.xml"/><Relationship Id="rId2"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slide" Target="../slides/slide332.xml"/><Relationship Id="rId2"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slide" Target="../slides/slide333.xml"/><Relationship Id="rId2"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slide" Target="../slides/slide335.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241.xml"/><Relationship Id="rId2"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slide" Target="../slides/slide336.xml"/><Relationship Id="rId2"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slide" Target="../slides/slide337.xml"/><Relationship Id="rId2"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slide" Target="../slides/slide338.xml"/><Relationship Id="rId2"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slide" Target="../slides/slide340.xml"/><Relationship Id="rId2"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slide" Target="../slides/slide342.xml"/><Relationship Id="rId2"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slide" Target="../slides/slide345.xml"/><Relationship Id="rId2"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slide" Target="../slides/slide346.xml"/><Relationship Id="rId2"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slide" Target="../slides/slide347.xml"/><Relationship Id="rId2"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slide" Target="../slides/slide348.xml"/><Relationship Id="rId2"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slide" Target="../slides/slide349.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242.xml"/><Relationship Id="rId2"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slide" Target="../slides/slide350.xml"/><Relationship Id="rId2"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slide" Target="../slides/slide351.xml"/><Relationship Id="rId2"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slide" Target="../slides/slide352.xml"/><Relationship Id="rId2"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slide" Target="../slides/slide353.xml"/><Relationship Id="rId2"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slide" Target="../slides/slide354.xml"/><Relationship Id="rId2"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slide" Target="../slides/slide355.xml"/><Relationship Id="rId2"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slide" Target="../slides/slide361.xml"/><Relationship Id="rId2"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slide" Target="../slides/slide363.xml"/><Relationship Id="rId2"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slide" Target="../slides/slide413.xml"/><Relationship Id="rId2"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slide" Target="../slides/slide47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573" name=""/>
        <p:cNvGrpSpPr/>
        <p:nvPr/>
      </p:nvGrpSpPr>
      <p:grpSpPr>
        <a:xfrm>
          <a:off x="0" y="0"/>
          <a:ext cx="0" cy="0"/>
          <a:chOff x="0" y="0"/>
          <a:chExt cx="0" cy="0"/>
        </a:xfrm>
      </p:grpSpPr>
      <p:sp>
        <p:nvSpPr>
          <p:cNvPr id="1048688" name="Slide Image Placeholder 1"/>
          <p:cNvSpPr>
            <a:spLocks noChangeAspect="1" noRot="1" noGrp="1"/>
          </p:cNvSpPr>
          <p:nvPr>
            <p:ph type="sldImg"/>
          </p:nvPr>
        </p:nvSpPr>
        <p:spPr/>
      </p:sp>
      <p:sp>
        <p:nvSpPr>
          <p:cNvPr id="1048689" name="Notes Placeholder 2"/>
          <p:cNvSpPr>
            <a:spLocks noGrp="1"/>
          </p:cNvSpPr>
          <p:nvPr>
            <p:ph type="body" idx="1"/>
          </p:nvPr>
        </p:nvSpPr>
        <p:spPr/>
        <p:txBody>
          <a:bodyPr/>
          <a:p>
            <a:endParaRPr dirty="0" lang="en-US"/>
          </a:p>
        </p:txBody>
      </p:sp>
      <p:sp>
        <p:nvSpPr>
          <p:cNvPr id="1048690" name="Slide Number Placeholder 3"/>
          <p:cNvSpPr>
            <a:spLocks noGrp="1"/>
          </p:cNvSpPr>
          <p:nvPr>
            <p:ph type="sldNum" sz="quarter" idx="10"/>
          </p:nvPr>
        </p:nvSpPr>
        <p:spPr/>
        <p:txBody>
          <a:bodyPr/>
          <a:p>
            <a:fld id="{1DB389D0-4FC8-41CB-91CB-8A0BCBD3EB80}"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811" name=""/>
        <p:cNvGrpSpPr/>
        <p:nvPr/>
      </p:nvGrpSpPr>
      <p:grpSpPr>
        <a:xfrm>
          <a:off x="0" y="0"/>
          <a:ext cx="0" cy="0"/>
          <a:chOff x="0" y="0"/>
          <a:chExt cx="0" cy="0"/>
        </a:xfrm>
      </p:grpSpPr>
      <p:sp>
        <p:nvSpPr>
          <p:cNvPr id="1049154" name="Rectangle 7"/>
          <p:cNvSpPr>
            <a:spLocks noGrp="1" noChangeArrowheads="1"/>
          </p:cNvSpPr>
          <p:nvPr>
            <p:ph type="sldNum" sz="quarter" idx="5"/>
          </p:nvPr>
        </p:nvSpPr>
        <p:spPr/>
        <p:txBody>
          <a:bodyPr/>
          <a:p>
            <a:fld id="{DCB0FAB2-7FA6-43C1-BEEB-2172B2076F27}" type="slidenum">
              <a:rPr lang="en-US"/>
            </a:fld>
            <a:endParaRPr lang="en-US"/>
          </a:p>
        </p:txBody>
      </p:sp>
      <p:sp>
        <p:nvSpPr>
          <p:cNvPr id="1049155" name="Rectangle 2"/>
          <p:cNvSpPr>
            <a:spLocks noChangeAspect="1" noRot="1" noGrp="1" noChangeArrowheads="1" noTextEdit="1"/>
          </p:cNvSpPr>
          <p:nvPr>
            <p:ph type="sldImg"/>
          </p:nvPr>
        </p:nvSpPr>
        <p:spPr/>
      </p:sp>
      <p:sp>
        <p:nvSpPr>
          <p:cNvPr id="1049156" name="Rectangle 3"/>
          <p:cNvSpPr>
            <a:spLocks noGrp="1" noChangeArrowheads="1"/>
          </p:cNvSpPr>
          <p:nvPr>
            <p:ph type="body" idx="1"/>
          </p:nvPr>
        </p:nvSpPr>
        <p:spPr/>
        <p:txBody>
          <a:bodyPr/>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237" name=""/>
        <p:cNvGrpSpPr/>
        <p:nvPr/>
      </p:nvGrpSpPr>
      <p:grpSpPr>
        <a:xfrm>
          <a:off x="0" y="0"/>
          <a:ext cx="0" cy="0"/>
          <a:chOff x="0" y="0"/>
          <a:chExt cx="0" cy="0"/>
        </a:xfrm>
      </p:grpSpPr>
      <p:sp>
        <p:nvSpPr>
          <p:cNvPr id="1050067"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eaLnBrk="0" hangingPunct="0" indent="-293894" marL="764124">
              <a:defRPr>
                <a:solidFill>
                  <a:schemeClr val="tx1"/>
                </a:solidFill>
                <a:latin typeface="Arial" charset="0"/>
              </a:defRPr>
            </a:lvl2pPr>
            <a:lvl3pPr eaLnBrk="0" hangingPunct="0" indent="-235115" marL="1175576">
              <a:defRPr>
                <a:solidFill>
                  <a:schemeClr val="tx1"/>
                </a:solidFill>
                <a:latin typeface="Arial" charset="0"/>
              </a:defRPr>
            </a:lvl3pPr>
            <a:lvl4pPr eaLnBrk="0" hangingPunct="0" indent="-235115" marL="1645806">
              <a:defRPr>
                <a:solidFill>
                  <a:schemeClr val="tx1"/>
                </a:solidFill>
                <a:latin typeface="Arial" charset="0"/>
              </a:defRPr>
            </a:lvl4pPr>
            <a:lvl5pPr eaLnBrk="0" hangingPunct="0" indent="-235115" marL="2116036">
              <a:defRPr>
                <a:solidFill>
                  <a:schemeClr val="tx1"/>
                </a:solidFill>
                <a:latin typeface="Arial" charset="0"/>
              </a:defRPr>
            </a:lvl5pPr>
            <a:lvl6pPr eaLnBrk="0" fontAlgn="base" hangingPunct="0" indent="-235115" marL="2586266">
              <a:spcBef>
                <a:spcPct val="0"/>
              </a:spcBef>
              <a:spcAft>
                <a:spcPct val="0"/>
              </a:spcAft>
              <a:defRPr>
                <a:solidFill>
                  <a:schemeClr val="tx1"/>
                </a:solidFill>
                <a:latin typeface="Arial" charset="0"/>
              </a:defRPr>
            </a:lvl6pPr>
            <a:lvl7pPr eaLnBrk="0" fontAlgn="base" hangingPunct="0" indent="-235115" marL="3056496">
              <a:spcBef>
                <a:spcPct val="0"/>
              </a:spcBef>
              <a:spcAft>
                <a:spcPct val="0"/>
              </a:spcAft>
              <a:defRPr>
                <a:solidFill>
                  <a:schemeClr val="tx1"/>
                </a:solidFill>
                <a:latin typeface="Arial" charset="0"/>
              </a:defRPr>
            </a:lvl7pPr>
            <a:lvl8pPr eaLnBrk="0" fontAlgn="base" hangingPunct="0" indent="-235115" marL="3526727">
              <a:spcBef>
                <a:spcPct val="0"/>
              </a:spcBef>
              <a:spcAft>
                <a:spcPct val="0"/>
              </a:spcAft>
              <a:defRPr>
                <a:solidFill>
                  <a:schemeClr val="tx1"/>
                </a:solidFill>
                <a:latin typeface="Arial" charset="0"/>
              </a:defRPr>
            </a:lvl8pPr>
            <a:lvl9pPr eaLnBrk="0" fontAlgn="base" hangingPunct="0" indent="-235115" marL="3996957">
              <a:spcBef>
                <a:spcPct val="0"/>
              </a:spcBef>
              <a:spcAft>
                <a:spcPct val="0"/>
              </a:spcAft>
              <a:defRPr>
                <a:solidFill>
                  <a:schemeClr val="tx1"/>
                </a:solidFill>
                <a:latin typeface="Arial" charset="0"/>
              </a:defRPr>
            </a:lvl9pPr>
          </a:lstStyle>
          <a:p>
            <a:pPr eaLnBrk="1" hangingPunct="1"/>
            <a:fld id="{DE82E364-2B55-4AE4-94BB-96525DD8957D}" type="slidenum">
              <a:rPr lang="en-US" smtClean="0"/>
              <a:pPr eaLnBrk="1" hangingPunct="1"/>
            </a:fld>
            <a:endParaRPr lang="en-US" smtClean="0"/>
          </a:p>
        </p:txBody>
      </p:sp>
      <p:sp>
        <p:nvSpPr>
          <p:cNvPr id="1050068" name="Rectangle 2"/>
          <p:cNvSpPr>
            <a:spLocks noChangeAspect="1" noRot="1" noGrp="1" noChangeArrowheads="1" noTextEdit="1"/>
          </p:cNvSpPr>
          <p:nvPr>
            <p:ph type="sldImg"/>
          </p:nvPr>
        </p:nvSpPr>
        <p:spPr/>
      </p:sp>
      <p:sp>
        <p:nvSpPr>
          <p:cNvPr id="1050069" name="Rectangle 3"/>
          <p:cNvSpPr>
            <a:spLocks noGrp="1" noChangeArrowheads="1"/>
          </p:cNvSpPr>
          <p:nvPr>
            <p:ph type="body" idx="1"/>
          </p:nvPr>
        </p:nvSpPr>
        <p:spPr>
          <a:noFill/>
        </p:spPr>
        <p:txBody>
          <a:bodyPr/>
          <a:p>
            <a:pPr eaLnBrk="1" hangingPunct="1"/>
            <a:endParaRPr dirty="0"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254" name=""/>
        <p:cNvGrpSpPr/>
        <p:nvPr/>
      </p:nvGrpSpPr>
      <p:grpSpPr>
        <a:xfrm>
          <a:off x="0" y="0"/>
          <a:ext cx="0" cy="0"/>
          <a:chOff x="0" y="0"/>
          <a:chExt cx="0" cy="0"/>
        </a:xfrm>
      </p:grpSpPr>
      <p:sp>
        <p:nvSpPr>
          <p:cNvPr id="1050112" name="Rectangle 2"/>
          <p:cNvSpPr>
            <a:spLocks noChangeAspect="1" noRot="1" noGrp="1" noChangeArrowheads="1" noTextEdit="1"/>
          </p:cNvSpPr>
          <p:nvPr>
            <p:ph type="sldImg"/>
          </p:nvPr>
        </p:nvSpPr>
        <p:spPr/>
      </p:sp>
      <p:sp>
        <p:nvSpPr>
          <p:cNvPr id="1050113" name="Rectangle 3"/>
          <p:cNvSpPr>
            <a:spLocks noGrp="1" noChangeArrowheads="1"/>
          </p:cNvSpPr>
          <p:nvPr>
            <p:ph type="body" idx="1"/>
          </p:nvPr>
        </p:nvSpPr>
        <p:spPr>
          <a:noFill/>
        </p:spPr>
        <p:txBody>
          <a:bodyPr/>
          <a:p>
            <a:endParaRPr dirty="0"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257" name=""/>
        <p:cNvGrpSpPr/>
        <p:nvPr/>
      </p:nvGrpSpPr>
      <p:grpSpPr>
        <a:xfrm>
          <a:off x="0" y="0"/>
          <a:ext cx="0" cy="0"/>
          <a:chOff x="0" y="0"/>
          <a:chExt cx="0" cy="0"/>
        </a:xfrm>
      </p:grpSpPr>
      <p:sp>
        <p:nvSpPr>
          <p:cNvPr id="1050116" name="Rectangle 2"/>
          <p:cNvSpPr>
            <a:spLocks noChangeAspect="1" noRot="1" noGrp="1" noChangeArrowheads="1" noTextEdit="1"/>
          </p:cNvSpPr>
          <p:nvPr>
            <p:ph type="sldImg"/>
          </p:nvPr>
        </p:nvSpPr>
        <p:spPr/>
      </p:sp>
      <p:sp>
        <p:nvSpPr>
          <p:cNvPr id="1050117" name="Rectangle 3"/>
          <p:cNvSpPr>
            <a:spLocks noGrp="1" noChangeArrowheads="1"/>
          </p:cNvSpPr>
          <p:nvPr>
            <p:ph type="body" idx="1"/>
          </p:nvPr>
        </p:nvSpPr>
        <p:spPr>
          <a:noFill/>
        </p:spPr>
        <p:txBody>
          <a:bodyPr/>
          <a:p>
            <a:endParaRPr dirty="0"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261" name=""/>
        <p:cNvGrpSpPr/>
        <p:nvPr/>
      </p:nvGrpSpPr>
      <p:grpSpPr>
        <a:xfrm>
          <a:off x="0" y="0"/>
          <a:ext cx="0" cy="0"/>
          <a:chOff x="0" y="0"/>
          <a:chExt cx="0" cy="0"/>
        </a:xfrm>
      </p:grpSpPr>
      <p:sp>
        <p:nvSpPr>
          <p:cNvPr id="1050122" name="Rectangle 7"/>
          <p:cNvSpPr txBox="1">
            <a:spLocks noGrp="1" noChangeArrowheads="1"/>
          </p:cNvSpPr>
          <p:nvPr/>
        </p:nvSpPr>
        <p:spPr bwMode="auto">
          <a:xfrm>
            <a:off x="4014100" y="8902343"/>
            <a:ext cx="3070860" cy="468630"/>
          </a:xfrm>
          <a:prstGeom prst="rect"/>
          <a:noFill/>
          <a:ln>
            <a:noFill/>
          </a:ln>
        </p:spPr>
        <p:txBody>
          <a:bodyPr anchor="b" bIns="47023" lIns="94046" rIns="94046" tIns="47023"/>
          <a:lstStyle>
            <a:lvl1pPr eaLnBrk="0" hangingPunct="0">
              <a:defRPr>
                <a:solidFill>
                  <a:schemeClr val="tx1"/>
                </a:solidFill>
                <a:latin typeface="Arial" charset="0"/>
              </a:defRPr>
            </a:lvl1pPr>
            <a:lvl2pPr eaLnBrk="0" hangingPunct="0" indent="-285750" marL="742950">
              <a:defRPr>
                <a:solidFill>
                  <a:schemeClr val="tx1"/>
                </a:solidFill>
                <a:latin typeface="Arial" charset="0"/>
              </a:defRPr>
            </a:lvl2pPr>
            <a:lvl3pPr eaLnBrk="0" hangingPunct="0" indent="-228600" marL="1143000">
              <a:defRPr>
                <a:solidFill>
                  <a:schemeClr val="tx1"/>
                </a:solidFill>
                <a:latin typeface="Arial" charset="0"/>
              </a:defRPr>
            </a:lvl3pPr>
            <a:lvl4pPr eaLnBrk="0" hangingPunct="0" indent="-228600" marL="1600200">
              <a:defRPr>
                <a:solidFill>
                  <a:schemeClr val="tx1"/>
                </a:solidFill>
                <a:latin typeface="Arial" charset="0"/>
              </a:defRPr>
            </a:lvl4pPr>
            <a:lvl5pPr eaLnBrk="0" hangingPunct="0" indent="-228600" marL="2057400">
              <a:defRPr>
                <a:solidFill>
                  <a:schemeClr val="tx1"/>
                </a:solidFill>
                <a:latin typeface="Arial" charset="0"/>
              </a:defRPr>
            </a:lvl5pPr>
            <a:lvl6pPr eaLnBrk="0" fontAlgn="base" hangingPunct="0" indent="-228600" marL="2514600">
              <a:spcBef>
                <a:spcPct val="0"/>
              </a:spcBef>
              <a:spcAft>
                <a:spcPct val="0"/>
              </a:spcAft>
              <a:defRPr>
                <a:solidFill>
                  <a:schemeClr val="tx1"/>
                </a:solidFill>
                <a:latin typeface="Arial" charset="0"/>
              </a:defRPr>
            </a:lvl6pPr>
            <a:lvl7pPr eaLnBrk="0" fontAlgn="base" hangingPunct="0" indent="-228600" marL="2971800">
              <a:spcBef>
                <a:spcPct val="0"/>
              </a:spcBef>
              <a:spcAft>
                <a:spcPct val="0"/>
              </a:spcAft>
              <a:defRPr>
                <a:solidFill>
                  <a:schemeClr val="tx1"/>
                </a:solidFill>
                <a:latin typeface="Arial" charset="0"/>
              </a:defRPr>
            </a:lvl7pPr>
            <a:lvl8pPr eaLnBrk="0" fontAlgn="base" hangingPunct="0" indent="-228600" marL="3429000">
              <a:spcBef>
                <a:spcPct val="0"/>
              </a:spcBef>
              <a:spcAft>
                <a:spcPct val="0"/>
              </a:spcAft>
              <a:defRPr>
                <a:solidFill>
                  <a:schemeClr val="tx1"/>
                </a:solidFill>
                <a:latin typeface="Arial" charset="0"/>
              </a:defRPr>
            </a:lvl8pPr>
            <a:lvl9pPr eaLnBrk="0" fontAlgn="base" hangingPunct="0" indent="-228600" marL="3886200">
              <a:spcBef>
                <a:spcPct val="0"/>
              </a:spcBef>
              <a:spcAft>
                <a:spcPct val="0"/>
              </a:spcAft>
              <a:defRPr>
                <a:solidFill>
                  <a:schemeClr val="tx1"/>
                </a:solidFill>
                <a:latin typeface="Arial" charset="0"/>
              </a:defRPr>
            </a:lvl9pPr>
          </a:lstStyle>
          <a:p>
            <a:pPr algn="r" eaLnBrk="1" hangingPunct="1"/>
            <a:fld id="{B433A079-9A91-49D8-AB02-2F807E96BA73}" type="slidenum">
              <a:rPr sz="1200" lang="en-US"/>
              <a:pPr algn="r" eaLnBrk="1" hangingPunct="1"/>
            </a:fld>
            <a:endParaRPr sz="1200" lang="en-US"/>
          </a:p>
        </p:txBody>
      </p:sp>
      <p:sp>
        <p:nvSpPr>
          <p:cNvPr id="1050123" name="Rectangle 2"/>
          <p:cNvSpPr>
            <a:spLocks noChangeAspect="1" noRot="1" noGrp="1" noChangeArrowheads="1" noTextEdit="1"/>
          </p:cNvSpPr>
          <p:nvPr>
            <p:ph type="sldImg"/>
          </p:nvPr>
        </p:nvSpPr>
        <p:spPr/>
      </p:sp>
      <p:sp>
        <p:nvSpPr>
          <p:cNvPr id="1050124" name="Rectangle 3"/>
          <p:cNvSpPr>
            <a:spLocks noGrp="1" noChangeArrowheads="1"/>
          </p:cNvSpPr>
          <p:nvPr>
            <p:ph type="body" idx="1"/>
          </p:nvPr>
        </p:nvSpPr>
        <p:spPr>
          <a:noFill/>
        </p:spPr>
        <p:txBody>
          <a:bodyPr/>
          <a:p>
            <a:pPr eaLnBrk="1" hangingPunct="1"/>
            <a:endParaRPr dirty="0"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814" name=""/>
        <p:cNvGrpSpPr/>
        <p:nvPr/>
      </p:nvGrpSpPr>
      <p:grpSpPr>
        <a:xfrm>
          <a:off x="0" y="0"/>
          <a:ext cx="0" cy="0"/>
          <a:chOff x="0" y="0"/>
          <a:chExt cx="0" cy="0"/>
        </a:xfrm>
      </p:grpSpPr>
      <p:sp>
        <p:nvSpPr>
          <p:cNvPr id="1049159" name="Rectangle 7"/>
          <p:cNvSpPr>
            <a:spLocks noGrp="1" noChangeArrowheads="1"/>
          </p:cNvSpPr>
          <p:nvPr>
            <p:ph type="sldNum" sz="quarter" idx="5"/>
          </p:nvPr>
        </p:nvSpPr>
        <p:spPr/>
        <p:txBody>
          <a:bodyPr/>
          <a:p>
            <a:fld id="{80AA86F0-1703-49E3-B7D2-94B5E3A79DAD}" type="slidenum">
              <a:rPr lang="en-US"/>
            </a:fld>
            <a:endParaRPr lang="en-US"/>
          </a:p>
        </p:txBody>
      </p:sp>
      <p:sp>
        <p:nvSpPr>
          <p:cNvPr id="1049160" name="Rectangle 2"/>
          <p:cNvSpPr>
            <a:spLocks noChangeAspect="1" noRot="1" noGrp="1" noChangeArrowheads="1" noTextEdit="1"/>
          </p:cNvSpPr>
          <p:nvPr>
            <p:ph type="sldImg"/>
          </p:nvPr>
        </p:nvSpPr>
        <p:spPr/>
      </p:sp>
      <p:sp>
        <p:nvSpPr>
          <p:cNvPr id="1049161" name="Rectangle 3"/>
          <p:cNvSpPr>
            <a:spLocks noGrp="1" noChangeArrowheads="1"/>
          </p:cNvSpPr>
          <p:nvPr>
            <p:ph type="body" idx="1"/>
          </p:nvPr>
        </p:nvSpPr>
        <p:spPr/>
        <p:txBody>
          <a:bodyPr/>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817" name=""/>
        <p:cNvGrpSpPr/>
        <p:nvPr/>
      </p:nvGrpSpPr>
      <p:grpSpPr>
        <a:xfrm>
          <a:off x="0" y="0"/>
          <a:ext cx="0" cy="0"/>
          <a:chOff x="0" y="0"/>
          <a:chExt cx="0" cy="0"/>
        </a:xfrm>
      </p:grpSpPr>
      <p:sp>
        <p:nvSpPr>
          <p:cNvPr id="1049164" name="Rectangle 7"/>
          <p:cNvSpPr>
            <a:spLocks noGrp="1" noChangeArrowheads="1"/>
          </p:cNvSpPr>
          <p:nvPr>
            <p:ph type="sldNum" sz="quarter" idx="5"/>
          </p:nvPr>
        </p:nvSpPr>
        <p:spPr/>
        <p:txBody>
          <a:bodyPr/>
          <a:p>
            <a:fld id="{3D06A102-8269-43D2-8418-52642EFA119E}" type="slidenum">
              <a:rPr lang="en-US"/>
            </a:fld>
            <a:endParaRPr lang="en-US"/>
          </a:p>
        </p:txBody>
      </p:sp>
      <p:sp>
        <p:nvSpPr>
          <p:cNvPr id="1049165" name="Rectangle 2"/>
          <p:cNvSpPr>
            <a:spLocks noChangeAspect="1" noRot="1" noGrp="1" noChangeArrowheads="1" noTextEdit="1"/>
          </p:cNvSpPr>
          <p:nvPr>
            <p:ph type="sldImg"/>
          </p:nvPr>
        </p:nvSpPr>
        <p:spPr/>
      </p:sp>
      <p:sp>
        <p:nvSpPr>
          <p:cNvPr id="1049166" name="Rectangle 3"/>
          <p:cNvSpPr>
            <a:spLocks noGrp="1" noChangeArrowheads="1"/>
          </p:cNvSpPr>
          <p:nvPr>
            <p:ph type="body" idx="1"/>
          </p:nvPr>
        </p:nvSpPr>
        <p:spPr/>
        <p:txBody>
          <a:bodyPr/>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820" name=""/>
        <p:cNvGrpSpPr/>
        <p:nvPr/>
      </p:nvGrpSpPr>
      <p:grpSpPr>
        <a:xfrm>
          <a:off x="0" y="0"/>
          <a:ext cx="0" cy="0"/>
          <a:chOff x="0" y="0"/>
          <a:chExt cx="0" cy="0"/>
        </a:xfrm>
      </p:grpSpPr>
      <p:sp>
        <p:nvSpPr>
          <p:cNvPr id="1049169" name="Rectangle 7"/>
          <p:cNvSpPr>
            <a:spLocks noGrp="1" noChangeArrowheads="1"/>
          </p:cNvSpPr>
          <p:nvPr>
            <p:ph type="sldNum" sz="quarter" idx="5"/>
          </p:nvPr>
        </p:nvSpPr>
        <p:spPr/>
        <p:txBody>
          <a:bodyPr/>
          <a:p>
            <a:fld id="{77E14BA3-A03C-4596-A02E-CA0CF7A372BB}" type="slidenum">
              <a:rPr lang="en-US"/>
            </a:fld>
            <a:endParaRPr lang="en-US"/>
          </a:p>
        </p:txBody>
      </p:sp>
      <p:sp>
        <p:nvSpPr>
          <p:cNvPr id="1049170" name="Rectangle 2"/>
          <p:cNvSpPr>
            <a:spLocks noChangeAspect="1" noRot="1" noGrp="1" noChangeArrowheads="1" noTextEdit="1"/>
          </p:cNvSpPr>
          <p:nvPr>
            <p:ph type="sldImg"/>
          </p:nvPr>
        </p:nvSpPr>
        <p:spPr/>
      </p:sp>
      <p:sp>
        <p:nvSpPr>
          <p:cNvPr id="1049171" name="Rectangle 3"/>
          <p:cNvSpPr>
            <a:spLocks noGrp="1" noChangeArrowheads="1"/>
          </p:cNvSpPr>
          <p:nvPr>
            <p:ph type="body" idx="1"/>
          </p:nvPr>
        </p:nvSpPr>
        <p:spPr/>
        <p:txBody>
          <a:bodyPr/>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823" name=""/>
        <p:cNvGrpSpPr/>
        <p:nvPr/>
      </p:nvGrpSpPr>
      <p:grpSpPr>
        <a:xfrm>
          <a:off x="0" y="0"/>
          <a:ext cx="0" cy="0"/>
          <a:chOff x="0" y="0"/>
          <a:chExt cx="0" cy="0"/>
        </a:xfrm>
      </p:grpSpPr>
      <p:sp>
        <p:nvSpPr>
          <p:cNvPr id="1049174" name="Rectangle 7"/>
          <p:cNvSpPr>
            <a:spLocks noGrp="1" noChangeArrowheads="1"/>
          </p:cNvSpPr>
          <p:nvPr>
            <p:ph type="sldNum" sz="quarter" idx="5"/>
          </p:nvPr>
        </p:nvSpPr>
        <p:spPr/>
        <p:txBody>
          <a:bodyPr/>
          <a:p>
            <a:fld id="{E5DEE9E5-9E5F-475F-9627-FA8DAFCE8915}" type="slidenum">
              <a:rPr lang="en-US"/>
            </a:fld>
            <a:endParaRPr lang="en-US"/>
          </a:p>
        </p:txBody>
      </p:sp>
      <p:sp>
        <p:nvSpPr>
          <p:cNvPr id="1049175" name="Rectangle 2"/>
          <p:cNvSpPr>
            <a:spLocks noChangeAspect="1" noRot="1" noGrp="1" noChangeArrowheads="1" noTextEdit="1"/>
          </p:cNvSpPr>
          <p:nvPr>
            <p:ph type="sldImg"/>
          </p:nvPr>
        </p:nvSpPr>
        <p:spPr/>
      </p:sp>
      <p:sp>
        <p:nvSpPr>
          <p:cNvPr id="1049176" name="Rectangle 3"/>
          <p:cNvSpPr>
            <a:spLocks noGrp="1" noChangeArrowheads="1"/>
          </p:cNvSpPr>
          <p:nvPr>
            <p:ph type="body" idx="1"/>
          </p:nvPr>
        </p:nvSpPr>
        <p:spPr/>
        <p:txBody>
          <a:bodyPr/>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826" name=""/>
        <p:cNvGrpSpPr/>
        <p:nvPr/>
      </p:nvGrpSpPr>
      <p:grpSpPr>
        <a:xfrm>
          <a:off x="0" y="0"/>
          <a:ext cx="0" cy="0"/>
          <a:chOff x="0" y="0"/>
          <a:chExt cx="0" cy="0"/>
        </a:xfrm>
      </p:grpSpPr>
      <p:sp>
        <p:nvSpPr>
          <p:cNvPr id="1049179" name="Rectangle 7"/>
          <p:cNvSpPr>
            <a:spLocks noGrp="1" noChangeArrowheads="1"/>
          </p:cNvSpPr>
          <p:nvPr>
            <p:ph type="sldNum" sz="quarter" idx="5"/>
          </p:nvPr>
        </p:nvSpPr>
        <p:spPr/>
        <p:txBody>
          <a:bodyPr/>
          <a:p>
            <a:fld id="{A0E51DA1-2AA8-4CFF-869D-6F3959387AD4}" type="slidenum">
              <a:rPr lang="en-US"/>
            </a:fld>
            <a:endParaRPr lang="en-US"/>
          </a:p>
        </p:txBody>
      </p:sp>
      <p:sp>
        <p:nvSpPr>
          <p:cNvPr id="1049180" name="Rectangle 2"/>
          <p:cNvSpPr>
            <a:spLocks noChangeAspect="1" noRot="1" noGrp="1" noChangeArrowheads="1" noTextEdit="1"/>
          </p:cNvSpPr>
          <p:nvPr>
            <p:ph type="sldImg"/>
          </p:nvPr>
        </p:nvSpPr>
        <p:spPr/>
      </p:sp>
      <p:sp>
        <p:nvSpPr>
          <p:cNvPr id="1049181" name="Rectangle 3"/>
          <p:cNvSpPr>
            <a:spLocks noGrp="1" noChangeArrowheads="1"/>
          </p:cNvSpPr>
          <p:nvPr>
            <p:ph type="body" idx="1"/>
          </p:nvPr>
        </p:nvSpPr>
        <p:spPr/>
        <p:txBody>
          <a:bodyPr/>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829" name=""/>
        <p:cNvGrpSpPr/>
        <p:nvPr/>
      </p:nvGrpSpPr>
      <p:grpSpPr>
        <a:xfrm>
          <a:off x="0" y="0"/>
          <a:ext cx="0" cy="0"/>
          <a:chOff x="0" y="0"/>
          <a:chExt cx="0" cy="0"/>
        </a:xfrm>
      </p:grpSpPr>
      <p:sp>
        <p:nvSpPr>
          <p:cNvPr id="1049184" name="Rectangle 7"/>
          <p:cNvSpPr>
            <a:spLocks noGrp="1" noChangeArrowheads="1"/>
          </p:cNvSpPr>
          <p:nvPr>
            <p:ph type="sldNum" sz="quarter" idx="5"/>
          </p:nvPr>
        </p:nvSpPr>
        <p:spPr/>
        <p:txBody>
          <a:bodyPr/>
          <a:p>
            <a:fld id="{6B8E7302-DD68-4DFF-8E3A-C807234659FA}" type="slidenum">
              <a:rPr lang="en-US"/>
            </a:fld>
            <a:endParaRPr lang="en-US"/>
          </a:p>
        </p:txBody>
      </p:sp>
      <p:sp>
        <p:nvSpPr>
          <p:cNvPr id="1049185" name="Rectangle 2"/>
          <p:cNvSpPr>
            <a:spLocks noChangeAspect="1" noRot="1" noGrp="1" noChangeArrowheads="1" noTextEdit="1"/>
          </p:cNvSpPr>
          <p:nvPr>
            <p:ph type="sldImg"/>
          </p:nvPr>
        </p:nvSpPr>
        <p:spPr/>
      </p:sp>
      <p:sp>
        <p:nvSpPr>
          <p:cNvPr id="1049186" name="Rectangle 3"/>
          <p:cNvSpPr>
            <a:spLocks noGrp="1" noChangeArrowheads="1"/>
          </p:cNvSpPr>
          <p:nvPr>
            <p:ph type="body" idx="1"/>
          </p:nvPr>
        </p:nvSpPr>
        <p:spPr/>
        <p:txBody>
          <a:bodyPr/>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833" name=""/>
        <p:cNvGrpSpPr/>
        <p:nvPr/>
      </p:nvGrpSpPr>
      <p:grpSpPr>
        <a:xfrm>
          <a:off x="0" y="0"/>
          <a:ext cx="0" cy="0"/>
          <a:chOff x="0" y="0"/>
          <a:chExt cx="0" cy="0"/>
        </a:xfrm>
      </p:grpSpPr>
      <p:sp>
        <p:nvSpPr>
          <p:cNvPr id="1049196" name="Rectangle 7"/>
          <p:cNvSpPr>
            <a:spLocks noGrp="1" noChangeArrowheads="1"/>
          </p:cNvSpPr>
          <p:nvPr>
            <p:ph type="sldNum" sz="quarter" idx="5"/>
          </p:nvPr>
        </p:nvSpPr>
        <p:spPr/>
        <p:txBody>
          <a:bodyPr/>
          <a:p>
            <a:fld id="{47DA583D-32BC-433C-BE0F-D7FA441764F7}" type="slidenum">
              <a:rPr lang="en-US"/>
            </a:fld>
            <a:endParaRPr lang="en-US"/>
          </a:p>
        </p:txBody>
      </p:sp>
      <p:sp>
        <p:nvSpPr>
          <p:cNvPr id="1049197" name="Rectangle 2"/>
          <p:cNvSpPr>
            <a:spLocks noChangeAspect="1" noRot="1" noGrp="1" noChangeArrowheads="1" noTextEdit="1"/>
          </p:cNvSpPr>
          <p:nvPr>
            <p:ph type="sldImg"/>
          </p:nvPr>
        </p:nvSpPr>
        <p:spPr/>
      </p:sp>
      <p:sp>
        <p:nvSpPr>
          <p:cNvPr id="1049198" name="Rectangle 3"/>
          <p:cNvSpPr>
            <a:spLocks noGrp="1" noChangeArrowheads="1"/>
          </p:cNvSpPr>
          <p:nvPr>
            <p:ph type="body" idx="1"/>
          </p:nvPr>
        </p:nvSpPr>
        <p:spPr/>
        <p:txBody>
          <a:bodyPr/>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836" name=""/>
        <p:cNvGrpSpPr/>
        <p:nvPr/>
      </p:nvGrpSpPr>
      <p:grpSpPr>
        <a:xfrm>
          <a:off x="0" y="0"/>
          <a:ext cx="0" cy="0"/>
          <a:chOff x="0" y="0"/>
          <a:chExt cx="0" cy="0"/>
        </a:xfrm>
      </p:grpSpPr>
      <p:sp>
        <p:nvSpPr>
          <p:cNvPr id="1049201" name="Rectangle 7"/>
          <p:cNvSpPr>
            <a:spLocks noGrp="1" noChangeArrowheads="1"/>
          </p:cNvSpPr>
          <p:nvPr>
            <p:ph type="sldNum" sz="quarter" idx="5"/>
          </p:nvPr>
        </p:nvSpPr>
        <p:spPr/>
        <p:txBody>
          <a:bodyPr/>
          <a:p>
            <a:fld id="{C7E3DB56-753C-455E-A0EB-C90F1B4AA153}" type="slidenum">
              <a:rPr lang="en-US"/>
            </a:fld>
            <a:endParaRPr lang="en-US"/>
          </a:p>
        </p:txBody>
      </p:sp>
      <p:sp>
        <p:nvSpPr>
          <p:cNvPr id="1049202" name="Rectangle 2"/>
          <p:cNvSpPr>
            <a:spLocks noChangeAspect="1" noRot="1" noGrp="1" noChangeArrowheads="1" noTextEdit="1"/>
          </p:cNvSpPr>
          <p:nvPr>
            <p:ph type="sldImg"/>
          </p:nvPr>
        </p:nvSpPr>
        <p:spPr/>
      </p:sp>
      <p:sp>
        <p:nvSpPr>
          <p:cNvPr id="1049203" name="Rectangle 3"/>
          <p:cNvSpPr>
            <a:spLocks noGrp="1" noChangeArrowheads="1"/>
          </p:cNvSpPr>
          <p:nvPr>
            <p:ph type="body" idx="1"/>
          </p:nvPr>
        </p:nvSpPr>
        <p:spPr/>
        <p:txBody>
          <a:bodyPr/>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839" name=""/>
        <p:cNvGrpSpPr/>
        <p:nvPr/>
      </p:nvGrpSpPr>
      <p:grpSpPr>
        <a:xfrm>
          <a:off x="0" y="0"/>
          <a:ext cx="0" cy="0"/>
          <a:chOff x="0" y="0"/>
          <a:chExt cx="0" cy="0"/>
        </a:xfrm>
      </p:grpSpPr>
      <p:sp>
        <p:nvSpPr>
          <p:cNvPr id="1049206" name="Rectangle 7"/>
          <p:cNvSpPr>
            <a:spLocks noGrp="1" noChangeArrowheads="1"/>
          </p:cNvSpPr>
          <p:nvPr>
            <p:ph type="sldNum" sz="quarter" idx="5"/>
          </p:nvPr>
        </p:nvSpPr>
        <p:spPr/>
        <p:txBody>
          <a:bodyPr/>
          <a:p>
            <a:fld id="{DB1F0FFA-A523-4116-99D8-C0833970D209}" type="slidenum">
              <a:rPr lang="en-US"/>
            </a:fld>
            <a:endParaRPr lang="en-US"/>
          </a:p>
        </p:txBody>
      </p:sp>
      <p:sp>
        <p:nvSpPr>
          <p:cNvPr id="1049207" name="Rectangle 2"/>
          <p:cNvSpPr>
            <a:spLocks noChangeAspect="1" noRot="1" noGrp="1" noChangeArrowheads="1" noTextEdit="1"/>
          </p:cNvSpPr>
          <p:nvPr>
            <p:ph type="sldImg"/>
          </p:nvPr>
        </p:nvSpPr>
        <p:spPr/>
      </p:sp>
      <p:sp>
        <p:nvSpPr>
          <p:cNvPr id="1049208" name="Rectangle 3"/>
          <p:cNvSpPr>
            <a:spLocks noGrp="1" noChangeArrowheads="1"/>
          </p:cNvSpPr>
          <p:nvPr>
            <p:ph type="body" idx="1"/>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581" name=""/>
        <p:cNvGrpSpPr/>
        <p:nvPr/>
      </p:nvGrpSpPr>
      <p:grpSpPr>
        <a:xfrm>
          <a:off x="0" y="0"/>
          <a:ext cx="0" cy="0"/>
          <a:chOff x="0" y="0"/>
          <a:chExt cx="0" cy="0"/>
        </a:xfrm>
      </p:grpSpPr>
      <p:sp>
        <p:nvSpPr>
          <p:cNvPr id="1048706" name=""/>
          <p:cNvSpPr>
            <a:spLocks noGrp="1"/>
          </p:cNvSpPr>
          <p:nvPr>
            <p:ph type="body"/>
          </p:nvPr>
        </p:nvSpPr>
        <p:spPr/>
        <p:txBody>
          <a:bodyPr/>
          <a:p>
            <a:r>
              <a:rPr altLang="en-US" lang="zh-CN"/>
              <a:t>potentiation. a drug give to enhance effect of a second drug. 
</a:t>
            </a:r>
            <a:endParaRPr altLang="en-US" 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842" name=""/>
        <p:cNvGrpSpPr/>
        <p:nvPr/>
      </p:nvGrpSpPr>
      <p:grpSpPr>
        <a:xfrm>
          <a:off x="0" y="0"/>
          <a:ext cx="0" cy="0"/>
          <a:chOff x="0" y="0"/>
          <a:chExt cx="0" cy="0"/>
        </a:xfrm>
      </p:grpSpPr>
      <p:sp>
        <p:nvSpPr>
          <p:cNvPr id="1049211" name="Rectangle 7"/>
          <p:cNvSpPr>
            <a:spLocks noGrp="1" noChangeArrowheads="1"/>
          </p:cNvSpPr>
          <p:nvPr>
            <p:ph type="sldNum" sz="quarter" idx="5"/>
          </p:nvPr>
        </p:nvSpPr>
        <p:spPr/>
        <p:txBody>
          <a:bodyPr/>
          <a:p>
            <a:fld id="{7C0DBA71-C4AC-4784-9765-824E8FBE9599}" type="slidenum">
              <a:rPr lang="en-US"/>
            </a:fld>
            <a:endParaRPr lang="en-US"/>
          </a:p>
        </p:txBody>
      </p:sp>
      <p:sp>
        <p:nvSpPr>
          <p:cNvPr id="1049212" name="Rectangle 2"/>
          <p:cNvSpPr>
            <a:spLocks noChangeAspect="1" noRot="1" noGrp="1" noChangeArrowheads="1" noTextEdit="1"/>
          </p:cNvSpPr>
          <p:nvPr>
            <p:ph type="sldImg"/>
          </p:nvPr>
        </p:nvSpPr>
        <p:spPr/>
      </p:sp>
      <p:sp>
        <p:nvSpPr>
          <p:cNvPr id="1049213" name="Rectangle 3"/>
          <p:cNvSpPr>
            <a:spLocks noGrp="1" noChangeArrowheads="1"/>
          </p:cNvSpPr>
          <p:nvPr>
            <p:ph type="body" idx="1"/>
          </p:nvPr>
        </p:nvSpPr>
        <p:spPr/>
        <p:txBody>
          <a:bodyPr/>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845" name=""/>
        <p:cNvGrpSpPr/>
        <p:nvPr/>
      </p:nvGrpSpPr>
      <p:grpSpPr>
        <a:xfrm>
          <a:off x="0" y="0"/>
          <a:ext cx="0" cy="0"/>
          <a:chOff x="0" y="0"/>
          <a:chExt cx="0" cy="0"/>
        </a:xfrm>
      </p:grpSpPr>
      <p:sp>
        <p:nvSpPr>
          <p:cNvPr id="1049216" name="Rectangle 7"/>
          <p:cNvSpPr>
            <a:spLocks noGrp="1" noChangeArrowheads="1"/>
          </p:cNvSpPr>
          <p:nvPr>
            <p:ph type="sldNum" sz="quarter" idx="5"/>
          </p:nvPr>
        </p:nvSpPr>
        <p:spPr/>
        <p:txBody>
          <a:bodyPr/>
          <a:p>
            <a:fld id="{D826F7DD-08CA-4963-854F-1F624955571D}" type="slidenum">
              <a:rPr lang="en-US"/>
            </a:fld>
            <a:endParaRPr lang="en-US"/>
          </a:p>
        </p:txBody>
      </p:sp>
      <p:sp>
        <p:nvSpPr>
          <p:cNvPr id="1049217" name="Rectangle 2"/>
          <p:cNvSpPr>
            <a:spLocks noChangeAspect="1" noRot="1" noGrp="1" noChangeArrowheads="1" noTextEdit="1"/>
          </p:cNvSpPr>
          <p:nvPr>
            <p:ph type="sldImg"/>
          </p:nvPr>
        </p:nvSpPr>
        <p:spPr/>
      </p:sp>
      <p:sp>
        <p:nvSpPr>
          <p:cNvPr id="1049218" name="Rectangle 3"/>
          <p:cNvSpPr>
            <a:spLocks noGrp="1" noChangeArrowheads="1"/>
          </p:cNvSpPr>
          <p:nvPr>
            <p:ph type="body" idx="1"/>
          </p:nvPr>
        </p:nvSpPr>
        <p:spPr/>
        <p:txBody>
          <a:bodyPr/>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848" name=""/>
        <p:cNvGrpSpPr/>
        <p:nvPr/>
      </p:nvGrpSpPr>
      <p:grpSpPr>
        <a:xfrm>
          <a:off x="0" y="0"/>
          <a:ext cx="0" cy="0"/>
          <a:chOff x="0" y="0"/>
          <a:chExt cx="0" cy="0"/>
        </a:xfrm>
      </p:grpSpPr>
      <p:sp>
        <p:nvSpPr>
          <p:cNvPr id="1049221" name="Rectangle 7"/>
          <p:cNvSpPr>
            <a:spLocks noGrp="1" noChangeArrowheads="1"/>
          </p:cNvSpPr>
          <p:nvPr>
            <p:ph type="sldNum" sz="quarter" idx="5"/>
          </p:nvPr>
        </p:nvSpPr>
        <p:spPr/>
        <p:txBody>
          <a:bodyPr/>
          <a:p>
            <a:fld id="{595B5775-06AE-4523-B755-40E2433CFB4F}" type="slidenum">
              <a:rPr lang="en-US"/>
            </a:fld>
            <a:endParaRPr lang="en-US"/>
          </a:p>
        </p:txBody>
      </p:sp>
      <p:sp>
        <p:nvSpPr>
          <p:cNvPr id="1049222" name="Rectangle 2"/>
          <p:cNvSpPr>
            <a:spLocks noChangeAspect="1" noRot="1" noGrp="1" noChangeArrowheads="1" noTextEdit="1"/>
          </p:cNvSpPr>
          <p:nvPr>
            <p:ph type="sldImg"/>
          </p:nvPr>
        </p:nvSpPr>
        <p:spPr/>
      </p:sp>
      <p:sp>
        <p:nvSpPr>
          <p:cNvPr id="1049223" name="Rectangle 3"/>
          <p:cNvSpPr>
            <a:spLocks noGrp="1" noChangeArrowheads="1"/>
          </p:cNvSpPr>
          <p:nvPr>
            <p:ph type="body" idx="1"/>
          </p:nvPr>
        </p:nvSpPr>
        <p:spPr/>
        <p:txBody>
          <a:bodyPr/>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851" name=""/>
        <p:cNvGrpSpPr/>
        <p:nvPr/>
      </p:nvGrpSpPr>
      <p:grpSpPr>
        <a:xfrm>
          <a:off x="0" y="0"/>
          <a:ext cx="0" cy="0"/>
          <a:chOff x="0" y="0"/>
          <a:chExt cx="0" cy="0"/>
        </a:xfrm>
      </p:grpSpPr>
      <p:sp>
        <p:nvSpPr>
          <p:cNvPr id="1049226" name="Rectangle 7"/>
          <p:cNvSpPr>
            <a:spLocks noGrp="1" noChangeArrowheads="1"/>
          </p:cNvSpPr>
          <p:nvPr>
            <p:ph type="sldNum" sz="quarter" idx="5"/>
          </p:nvPr>
        </p:nvSpPr>
        <p:spPr/>
        <p:txBody>
          <a:bodyPr/>
          <a:p>
            <a:fld id="{051357BC-D618-401B-A71A-5D01ECC95EA9}" type="slidenum">
              <a:rPr lang="en-US"/>
            </a:fld>
            <a:endParaRPr lang="en-US"/>
          </a:p>
        </p:txBody>
      </p:sp>
      <p:sp>
        <p:nvSpPr>
          <p:cNvPr id="1049227" name="Rectangle 2"/>
          <p:cNvSpPr>
            <a:spLocks noChangeAspect="1" noRot="1" noGrp="1" noChangeArrowheads="1" noTextEdit="1"/>
          </p:cNvSpPr>
          <p:nvPr>
            <p:ph type="sldImg"/>
          </p:nvPr>
        </p:nvSpPr>
        <p:spPr/>
      </p:sp>
      <p:sp>
        <p:nvSpPr>
          <p:cNvPr id="1049228" name="Rectangle 3"/>
          <p:cNvSpPr>
            <a:spLocks noGrp="1" noChangeArrowheads="1"/>
          </p:cNvSpPr>
          <p:nvPr>
            <p:ph type="body" idx="1"/>
          </p:nvPr>
        </p:nvSpPr>
        <p:spPr/>
        <p:txBody>
          <a:bodyPr/>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854" name=""/>
        <p:cNvGrpSpPr/>
        <p:nvPr/>
      </p:nvGrpSpPr>
      <p:grpSpPr>
        <a:xfrm>
          <a:off x="0" y="0"/>
          <a:ext cx="0" cy="0"/>
          <a:chOff x="0" y="0"/>
          <a:chExt cx="0" cy="0"/>
        </a:xfrm>
      </p:grpSpPr>
      <p:sp>
        <p:nvSpPr>
          <p:cNvPr id="1049231" name="Rectangle 7"/>
          <p:cNvSpPr>
            <a:spLocks noGrp="1" noChangeArrowheads="1"/>
          </p:cNvSpPr>
          <p:nvPr>
            <p:ph type="sldNum" sz="quarter" idx="5"/>
          </p:nvPr>
        </p:nvSpPr>
        <p:spPr/>
        <p:txBody>
          <a:bodyPr/>
          <a:p>
            <a:fld id="{BF47A352-238A-45C6-B3FC-755C5515624E}" type="slidenum">
              <a:rPr lang="en-US"/>
            </a:fld>
            <a:endParaRPr lang="en-US"/>
          </a:p>
        </p:txBody>
      </p:sp>
      <p:sp>
        <p:nvSpPr>
          <p:cNvPr id="1049232" name="Rectangle 2"/>
          <p:cNvSpPr>
            <a:spLocks noChangeAspect="1" noRot="1" noGrp="1" noChangeArrowheads="1" noTextEdit="1"/>
          </p:cNvSpPr>
          <p:nvPr>
            <p:ph type="sldImg"/>
          </p:nvPr>
        </p:nvSpPr>
        <p:spPr/>
      </p:sp>
      <p:sp>
        <p:nvSpPr>
          <p:cNvPr id="1049233" name="Rectangle 3"/>
          <p:cNvSpPr>
            <a:spLocks noGrp="1" noChangeArrowheads="1"/>
          </p:cNvSpPr>
          <p:nvPr>
            <p:ph type="body" idx="1"/>
          </p:nvPr>
        </p:nvSpPr>
        <p:spPr/>
        <p:txBody>
          <a:bodyPr/>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857" name=""/>
        <p:cNvGrpSpPr/>
        <p:nvPr/>
      </p:nvGrpSpPr>
      <p:grpSpPr>
        <a:xfrm>
          <a:off x="0" y="0"/>
          <a:ext cx="0" cy="0"/>
          <a:chOff x="0" y="0"/>
          <a:chExt cx="0" cy="0"/>
        </a:xfrm>
      </p:grpSpPr>
      <p:sp>
        <p:nvSpPr>
          <p:cNvPr id="1049236" name="Rectangle 7"/>
          <p:cNvSpPr>
            <a:spLocks noGrp="1" noChangeArrowheads="1"/>
          </p:cNvSpPr>
          <p:nvPr>
            <p:ph type="sldNum" sz="quarter" idx="5"/>
          </p:nvPr>
        </p:nvSpPr>
        <p:spPr/>
        <p:txBody>
          <a:bodyPr/>
          <a:p>
            <a:fld id="{D0A569AE-7AB1-4F3C-BAFB-0B5B439C634C}" type="slidenum">
              <a:rPr lang="en-US"/>
            </a:fld>
            <a:endParaRPr lang="en-US"/>
          </a:p>
        </p:txBody>
      </p:sp>
      <p:sp>
        <p:nvSpPr>
          <p:cNvPr id="1049237" name="Rectangle 2"/>
          <p:cNvSpPr>
            <a:spLocks noChangeAspect="1" noRot="1" noGrp="1" noChangeArrowheads="1" noTextEdit="1"/>
          </p:cNvSpPr>
          <p:nvPr>
            <p:ph type="sldImg"/>
          </p:nvPr>
        </p:nvSpPr>
        <p:spPr/>
      </p:sp>
      <p:sp>
        <p:nvSpPr>
          <p:cNvPr id="1049238" name="Rectangle 3"/>
          <p:cNvSpPr>
            <a:spLocks noGrp="1" noChangeArrowheads="1"/>
          </p:cNvSpPr>
          <p:nvPr>
            <p:ph type="body" idx="1"/>
          </p:nvPr>
        </p:nvSpPr>
        <p:spPr/>
        <p:txBody>
          <a:bodyPr/>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860" name=""/>
        <p:cNvGrpSpPr/>
        <p:nvPr/>
      </p:nvGrpSpPr>
      <p:grpSpPr>
        <a:xfrm>
          <a:off x="0" y="0"/>
          <a:ext cx="0" cy="0"/>
          <a:chOff x="0" y="0"/>
          <a:chExt cx="0" cy="0"/>
        </a:xfrm>
      </p:grpSpPr>
      <p:sp>
        <p:nvSpPr>
          <p:cNvPr id="1049242" name="Rectangle 7"/>
          <p:cNvSpPr>
            <a:spLocks noGrp="1" noChangeArrowheads="1"/>
          </p:cNvSpPr>
          <p:nvPr>
            <p:ph type="sldNum" sz="quarter" idx="5"/>
          </p:nvPr>
        </p:nvSpPr>
        <p:spPr/>
        <p:txBody>
          <a:bodyPr/>
          <a:p>
            <a:fld id="{6B9337B6-C822-4C87-BAAF-599E62DE7DFF}" type="slidenum">
              <a:rPr lang="en-US"/>
            </a:fld>
            <a:endParaRPr lang="en-US"/>
          </a:p>
        </p:txBody>
      </p:sp>
      <p:sp>
        <p:nvSpPr>
          <p:cNvPr id="1049243" name="Rectangle 2"/>
          <p:cNvSpPr>
            <a:spLocks noChangeAspect="1" noRot="1" noGrp="1" noChangeArrowheads="1" noTextEdit="1"/>
          </p:cNvSpPr>
          <p:nvPr>
            <p:ph type="sldImg"/>
          </p:nvPr>
        </p:nvSpPr>
        <p:spPr/>
      </p:sp>
      <p:sp>
        <p:nvSpPr>
          <p:cNvPr id="1049244" name="Rectangle 3"/>
          <p:cNvSpPr>
            <a:spLocks noGrp="1" noChangeArrowheads="1"/>
          </p:cNvSpPr>
          <p:nvPr>
            <p:ph type="body" idx="1"/>
          </p:nvPr>
        </p:nvSpPr>
        <p:spPr/>
        <p:txBody>
          <a:bodyPr/>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863" name=""/>
        <p:cNvGrpSpPr/>
        <p:nvPr/>
      </p:nvGrpSpPr>
      <p:grpSpPr>
        <a:xfrm>
          <a:off x="0" y="0"/>
          <a:ext cx="0" cy="0"/>
          <a:chOff x="0" y="0"/>
          <a:chExt cx="0" cy="0"/>
        </a:xfrm>
      </p:grpSpPr>
      <p:sp>
        <p:nvSpPr>
          <p:cNvPr id="1049247" name="Rectangle 7"/>
          <p:cNvSpPr>
            <a:spLocks noGrp="1" noChangeArrowheads="1"/>
          </p:cNvSpPr>
          <p:nvPr>
            <p:ph type="sldNum" sz="quarter" idx="5"/>
          </p:nvPr>
        </p:nvSpPr>
        <p:spPr/>
        <p:txBody>
          <a:bodyPr/>
          <a:p>
            <a:fld id="{A3D587C1-091C-4154-91B9-B22C97813C2D}" type="slidenum">
              <a:rPr lang="en-US"/>
            </a:fld>
            <a:endParaRPr lang="en-US"/>
          </a:p>
        </p:txBody>
      </p:sp>
      <p:sp>
        <p:nvSpPr>
          <p:cNvPr id="1049248" name="Rectangle 2"/>
          <p:cNvSpPr>
            <a:spLocks noChangeAspect="1" noRot="1" noGrp="1" noChangeArrowheads="1" noTextEdit="1"/>
          </p:cNvSpPr>
          <p:nvPr>
            <p:ph type="sldImg"/>
          </p:nvPr>
        </p:nvSpPr>
        <p:spPr/>
      </p:sp>
      <p:sp>
        <p:nvSpPr>
          <p:cNvPr id="1049249" name="Rectangle 3"/>
          <p:cNvSpPr>
            <a:spLocks noGrp="1" noChangeArrowheads="1"/>
          </p:cNvSpPr>
          <p:nvPr>
            <p:ph type="body" idx="1"/>
          </p:nvPr>
        </p:nvSpPr>
        <p:spPr/>
        <p:txBody>
          <a:bodyPr/>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866" name=""/>
        <p:cNvGrpSpPr/>
        <p:nvPr/>
      </p:nvGrpSpPr>
      <p:grpSpPr>
        <a:xfrm>
          <a:off x="0" y="0"/>
          <a:ext cx="0" cy="0"/>
          <a:chOff x="0" y="0"/>
          <a:chExt cx="0" cy="0"/>
        </a:xfrm>
      </p:grpSpPr>
      <p:sp>
        <p:nvSpPr>
          <p:cNvPr id="1049252" name="Rectangle 7"/>
          <p:cNvSpPr>
            <a:spLocks noGrp="1" noChangeArrowheads="1"/>
          </p:cNvSpPr>
          <p:nvPr>
            <p:ph type="sldNum" sz="quarter" idx="5"/>
          </p:nvPr>
        </p:nvSpPr>
        <p:spPr/>
        <p:txBody>
          <a:bodyPr/>
          <a:p>
            <a:fld id="{CF4612E5-A788-4761-9DBF-E8784C6D1372}" type="slidenum">
              <a:rPr lang="en-US"/>
            </a:fld>
            <a:endParaRPr lang="en-US"/>
          </a:p>
        </p:txBody>
      </p:sp>
      <p:sp>
        <p:nvSpPr>
          <p:cNvPr id="1049253" name="Rectangle 2"/>
          <p:cNvSpPr>
            <a:spLocks noChangeAspect="1" noRot="1" noGrp="1" noChangeArrowheads="1" noTextEdit="1"/>
          </p:cNvSpPr>
          <p:nvPr>
            <p:ph type="sldImg"/>
          </p:nvPr>
        </p:nvSpPr>
        <p:spPr/>
      </p:sp>
      <p:sp>
        <p:nvSpPr>
          <p:cNvPr id="1049254" name="Rectangle 3"/>
          <p:cNvSpPr>
            <a:spLocks noGrp="1" noChangeArrowheads="1"/>
          </p:cNvSpPr>
          <p:nvPr>
            <p:ph type="body" idx="1"/>
          </p:nvPr>
        </p:nvSpPr>
        <p:spPr/>
        <p:txBody>
          <a:bodyPr/>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869" name=""/>
        <p:cNvGrpSpPr/>
        <p:nvPr/>
      </p:nvGrpSpPr>
      <p:grpSpPr>
        <a:xfrm>
          <a:off x="0" y="0"/>
          <a:ext cx="0" cy="0"/>
          <a:chOff x="0" y="0"/>
          <a:chExt cx="0" cy="0"/>
        </a:xfrm>
      </p:grpSpPr>
      <p:sp>
        <p:nvSpPr>
          <p:cNvPr id="1049257" name="Rectangle 7"/>
          <p:cNvSpPr>
            <a:spLocks noGrp="1" noChangeArrowheads="1"/>
          </p:cNvSpPr>
          <p:nvPr>
            <p:ph type="sldNum" sz="quarter" idx="5"/>
          </p:nvPr>
        </p:nvSpPr>
        <p:spPr/>
        <p:txBody>
          <a:bodyPr/>
          <a:p>
            <a:fld id="{B52BC322-7398-4641-8440-96ED04F6C05C}" type="slidenum">
              <a:rPr lang="en-US"/>
            </a:fld>
            <a:endParaRPr lang="en-US"/>
          </a:p>
        </p:txBody>
      </p:sp>
      <p:sp>
        <p:nvSpPr>
          <p:cNvPr id="1049258" name="Rectangle 2"/>
          <p:cNvSpPr>
            <a:spLocks noChangeAspect="1" noRot="1" noGrp="1" noChangeArrowheads="1" noTextEdit="1"/>
          </p:cNvSpPr>
          <p:nvPr>
            <p:ph type="sldImg"/>
          </p:nvPr>
        </p:nvSpPr>
        <p:spPr/>
      </p:sp>
      <p:sp>
        <p:nvSpPr>
          <p:cNvPr id="1049259" name="Rectangle 3"/>
          <p:cNvSpPr>
            <a:spLocks noGrp="1" noChangeArrowheads="1"/>
          </p:cNvSpPr>
          <p:nvPr>
            <p:ph type="body" idx="1"/>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742" name=""/>
        <p:cNvGrpSpPr/>
        <p:nvPr/>
      </p:nvGrpSpPr>
      <p:grpSpPr>
        <a:xfrm>
          <a:off x="0" y="0"/>
          <a:ext cx="0" cy="0"/>
          <a:chOff x="0" y="0"/>
          <a:chExt cx="0" cy="0"/>
        </a:xfrm>
      </p:grpSpPr>
      <p:sp>
        <p:nvSpPr>
          <p:cNvPr id="1049029" name="Rectangle 7"/>
          <p:cNvSpPr>
            <a:spLocks noGrp="1" noChangeArrowheads="1"/>
          </p:cNvSpPr>
          <p:nvPr>
            <p:ph type="sldNum" sz="quarter" idx="5"/>
          </p:nvPr>
        </p:nvSpPr>
        <p:spPr>
          <a:noFill/>
        </p:spPr>
        <p:txBody>
          <a:bodyPr/>
          <a:lstStyle>
            <a:lvl1pPr eaLnBrk="0" hangingPunct="0">
              <a:defRPr sz="3700" kumimoji="1">
                <a:solidFill>
                  <a:schemeClr val="tx1"/>
                </a:solidFill>
                <a:latin typeface="Times New Roman" pitchFamily="18" charset="0"/>
                <a:ea typeface="宋体" pitchFamily="2" charset="-122"/>
              </a:defRPr>
            </a:lvl1pPr>
            <a:lvl2pPr eaLnBrk="0" hangingPunct="0" indent="-293894" marL="764124">
              <a:defRPr sz="3700" kumimoji="1">
                <a:solidFill>
                  <a:schemeClr val="tx1"/>
                </a:solidFill>
                <a:latin typeface="Times New Roman" pitchFamily="18" charset="0"/>
                <a:ea typeface="宋体" pitchFamily="2" charset="-122"/>
              </a:defRPr>
            </a:lvl2pPr>
            <a:lvl3pPr eaLnBrk="0" hangingPunct="0" indent="-235115" marL="1175576">
              <a:defRPr sz="3700" kumimoji="1">
                <a:solidFill>
                  <a:schemeClr val="tx1"/>
                </a:solidFill>
                <a:latin typeface="Times New Roman" pitchFamily="18" charset="0"/>
                <a:ea typeface="宋体" pitchFamily="2" charset="-122"/>
              </a:defRPr>
            </a:lvl3pPr>
            <a:lvl4pPr eaLnBrk="0" hangingPunct="0" indent="-235115" marL="1645806">
              <a:defRPr sz="3700" kumimoji="1">
                <a:solidFill>
                  <a:schemeClr val="tx1"/>
                </a:solidFill>
                <a:latin typeface="Times New Roman" pitchFamily="18" charset="0"/>
                <a:ea typeface="宋体" pitchFamily="2" charset="-122"/>
              </a:defRPr>
            </a:lvl4pPr>
            <a:lvl5pPr eaLnBrk="0" hangingPunct="0" indent="-235115" marL="2116036">
              <a:defRPr sz="3700" kumimoji="1">
                <a:solidFill>
                  <a:schemeClr val="tx1"/>
                </a:solidFill>
                <a:latin typeface="Times New Roman" pitchFamily="18" charset="0"/>
                <a:ea typeface="宋体" pitchFamily="2" charset="-122"/>
              </a:defRPr>
            </a:lvl5pPr>
            <a:lvl6pPr eaLnBrk="0" fontAlgn="base" hangingPunct="0" indent="-235115" marL="2586266">
              <a:spcBef>
                <a:spcPct val="0"/>
              </a:spcBef>
              <a:spcAft>
                <a:spcPct val="0"/>
              </a:spcAft>
              <a:defRPr sz="3700" kumimoji="1">
                <a:solidFill>
                  <a:schemeClr val="tx1"/>
                </a:solidFill>
                <a:latin typeface="Times New Roman" pitchFamily="18" charset="0"/>
                <a:ea typeface="宋体" pitchFamily="2" charset="-122"/>
              </a:defRPr>
            </a:lvl6pPr>
            <a:lvl7pPr eaLnBrk="0" fontAlgn="base" hangingPunct="0" indent="-235115" marL="3056496">
              <a:spcBef>
                <a:spcPct val="0"/>
              </a:spcBef>
              <a:spcAft>
                <a:spcPct val="0"/>
              </a:spcAft>
              <a:defRPr sz="3700" kumimoji="1">
                <a:solidFill>
                  <a:schemeClr val="tx1"/>
                </a:solidFill>
                <a:latin typeface="Times New Roman" pitchFamily="18" charset="0"/>
                <a:ea typeface="宋体" pitchFamily="2" charset="-122"/>
              </a:defRPr>
            </a:lvl7pPr>
            <a:lvl8pPr eaLnBrk="0" fontAlgn="base" hangingPunct="0" indent="-235115" marL="3526727">
              <a:spcBef>
                <a:spcPct val="0"/>
              </a:spcBef>
              <a:spcAft>
                <a:spcPct val="0"/>
              </a:spcAft>
              <a:defRPr sz="3700" kumimoji="1">
                <a:solidFill>
                  <a:schemeClr val="tx1"/>
                </a:solidFill>
                <a:latin typeface="Times New Roman" pitchFamily="18" charset="0"/>
                <a:ea typeface="宋体" pitchFamily="2" charset="-122"/>
              </a:defRPr>
            </a:lvl8pPr>
            <a:lvl9pPr eaLnBrk="0" fontAlgn="base" hangingPunct="0" indent="-235115" marL="3996957">
              <a:spcBef>
                <a:spcPct val="0"/>
              </a:spcBef>
              <a:spcAft>
                <a:spcPct val="0"/>
              </a:spcAft>
              <a:defRPr sz="3700" kumimoji="1">
                <a:solidFill>
                  <a:schemeClr val="tx1"/>
                </a:solidFill>
                <a:latin typeface="Times New Roman" pitchFamily="18" charset="0"/>
                <a:ea typeface="宋体" pitchFamily="2" charset="-122"/>
              </a:defRPr>
            </a:lvl9pPr>
          </a:lstStyle>
          <a:p>
            <a:pPr eaLnBrk="1" hangingPunct="1"/>
            <a:fld id="{44AC29A7-2B3F-4369-BB5B-3D11BD5C0A01}" type="slidenum">
              <a:rPr altLang="en-US" sz="1200" lang="zh-CN"/>
              <a:pPr eaLnBrk="1" hangingPunct="1"/>
            </a:fld>
            <a:endParaRPr altLang="en-US" sz="1200" lang="zh-CN"/>
          </a:p>
        </p:txBody>
      </p:sp>
      <p:sp>
        <p:nvSpPr>
          <p:cNvPr id="1049030" name="Rectangle 2"/>
          <p:cNvSpPr>
            <a:spLocks noChangeAspect="1" noRot="1" noGrp="1" noChangeArrowheads="1" noTextEdit="1"/>
          </p:cNvSpPr>
          <p:nvPr>
            <p:ph type="sldImg"/>
          </p:nvPr>
        </p:nvSpPr>
        <p:spPr>
          <a:solidFill>
            <a:srgbClr val="FFFFFF"/>
          </a:solidFill>
        </p:spPr>
      </p:sp>
      <p:sp>
        <p:nvSpPr>
          <p:cNvPr id="1049031" name="Rectangle 3"/>
          <p:cNvSpPr>
            <a:spLocks noGrp="1" noChangeArrowheads="1"/>
          </p:cNvSpPr>
          <p:nvPr>
            <p:ph type="body" idx="1"/>
          </p:nvPr>
        </p:nvSpPr>
        <p:spPr>
          <a:solidFill>
            <a:srgbClr val="FFFFFF"/>
          </a:solidFill>
          <a:ln>
            <a:solidFill>
              <a:srgbClr val="000000"/>
            </a:solidFill>
            <a:miter lim="800000"/>
            <a:headEnd/>
            <a:tailEnd/>
          </a:ln>
        </p:spPr>
        <p:txBody>
          <a:bodyPr/>
          <a:p>
            <a:pPr eaLnBrk="1" hangingPunct="1"/>
            <a:r>
              <a:rPr altLang="zh-CN" lang="en-US" smtClean="0"/>
              <a:t>Kallikrein   [</a:t>
            </a:r>
            <a:r>
              <a:rPr altLang="en-US" lang="zh-CN" smtClean="0"/>
              <a:t>生化][药]激肽释放酶</a:t>
            </a:r>
          </a:p>
          <a:p>
            <a:pPr eaLnBrk="1" hangingPunct="1"/>
            <a:endParaRPr altLang="en-US" lang="zh-CN"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872" name=""/>
        <p:cNvGrpSpPr/>
        <p:nvPr/>
      </p:nvGrpSpPr>
      <p:grpSpPr>
        <a:xfrm>
          <a:off x="0" y="0"/>
          <a:ext cx="0" cy="0"/>
          <a:chOff x="0" y="0"/>
          <a:chExt cx="0" cy="0"/>
        </a:xfrm>
      </p:grpSpPr>
      <p:sp>
        <p:nvSpPr>
          <p:cNvPr id="1049265" name="Rectangle 7"/>
          <p:cNvSpPr>
            <a:spLocks noGrp="1" noChangeArrowheads="1"/>
          </p:cNvSpPr>
          <p:nvPr>
            <p:ph type="sldNum" sz="quarter" idx="5"/>
          </p:nvPr>
        </p:nvSpPr>
        <p:spPr/>
        <p:txBody>
          <a:bodyPr/>
          <a:p>
            <a:fld id="{BBE377C0-DCE8-49E8-975C-4463BEA14C5C}" type="slidenum">
              <a:rPr lang="en-US"/>
            </a:fld>
            <a:endParaRPr lang="en-US"/>
          </a:p>
        </p:txBody>
      </p:sp>
      <p:sp>
        <p:nvSpPr>
          <p:cNvPr id="1049266" name="Rectangle 2"/>
          <p:cNvSpPr>
            <a:spLocks noChangeAspect="1" noRot="1" noGrp="1" noChangeArrowheads="1" noTextEdit="1"/>
          </p:cNvSpPr>
          <p:nvPr>
            <p:ph type="sldImg"/>
          </p:nvPr>
        </p:nvSpPr>
        <p:spPr/>
      </p:sp>
      <p:sp>
        <p:nvSpPr>
          <p:cNvPr id="1049267" name="Rectangle 3"/>
          <p:cNvSpPr>
            <a:spLocks noGrp="1" noChangeArrowheads="1"/>
          </p:cNvSpPr>
          <p:nvPr>
            <p:ph type="body" idx="1"/>
          </p:nvPr>
        </p:nvSpPr>
        <p:spPr/>
        <p:txBody>
          <a:bodyPr/>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875" name=""/>
        <p:cNvGrpSpPr/>
        <p:nvPr/>
      </p:nvGrpSpPr>
      <p:grpSpPr>
        <a:xfrm>
          <a:off x="0" y="0"/>
          <a:ext cx="0" cy="0"/>
          <a:chOff x="0" y="0"/>
          <a:chExt cx="0" cy="0"/>
        </a:xfrm>
      </p:grpSpPr>
      <p:sp>
        <p:nvSpPr>
          <p:cNvPr id="1049269" name="Rectangle 7"/>
          <p:cNvSpPr>
            <a:spLocks noGrp="1" noChangeArrowheads="1"/>
          </p:cNvSpPr>
          <p:nvPr>
            <p:ph type="sldNum" sz="quarter" idx="5"/>
          </p:nvPr>
        </p:nvSpPr>
        <p:spPr/>
        <p:txBody>
          <a:bodyPr/>
          <a:p>
            <a:fld id="{9C37248A-3418-42DA-829A-AF0AF642D8F6}" type="slidenum">
              <a:rPr lang="en-US"/>
            </a:fld>
            <a:endParaRPr lang="en-US"/>
          </a:p>
        </p:txBody>
      </p:sp>
      <p:sp>
        <p:nvSpPr>
          <p:cNvPr id="1049270" name="Rectangle 2"/>
          <p:cNvSpPr>
            <a:spLocks noChangeAspect="1" noRot="1" noGrp="1" noChangeArrowheads="1" noTextEdit="1"/>
          </p:cNvSpPr>
          <p:nvPr>
            <p:ph type="sldImg"/>
          </p:nvPr>
        </p:nvSpPr>
        <p:spPr/>
      </p:sp>
      <p:sp>
        <p:nvSpPr>
          <p:cNvPr id="1049271" name="Rectangle 3"/>
          <p:cNvSpPr>
            <a:spLocks noGrp="1" noChangeArrowheads="1"/>
          </p:cNvSpPr>
          <p:nvPr>
            <p:ph type="body" idx="1"/>
          </p:nvPr>
        </p:nvSpPr>
        <p:spPr/>
        <p:txBody>
          <a:bodyPr/>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878" name=""/>
        <p:cNvGrpSpPr/>
        <p:nvPr/>
      </p:nvGrpSpPr>
      <p:grpSpPr>
        <a:xfrm>
          <a:off x="0" y="0"/>
          <a:ext cx="0" cy="0"/>
          <a:chOff x="0" y="0"/>
          <a:chExt cx="0" cy="0"/>
        </a:xfrm>
      </p:grpSpPr>
      <p:sp>
        <p:nvSpPr>
          <p:cNvPr id="1049274" name="Rectangle 7"/>
          <p:cNvSpPr>
            <a:spLocks noGrp="1" noChangeArrowheads="1"/>
          </p:cNvSpPr>
          <p:nvPr>
            <p:ph type="sldNum" sz="quarter" idx="5"/>
          </p:nvPr>
        </p:nvSpPr>
        <p:spPr/>
        <p:txBody>
          <a:bodyPr/>
          <a:p>
            <a:fld id="{D0C52FB2-2724-4A62-8156-249AD722C684}" type="slidenum">
              <a:rPr lang="en-US"/>
            </a:fld>
            <a:endParaRPr lang="en-US"/>
          </a:p>
        </p:txBody>
      </p:sp>
      <p:sp>
        <p:nvSpPr>
          <p:cNvPr id="1049275" name="Rectangle 2"/>
          <p:cNvSpPr>
            <a:spLocks noChangeAspect="1" noRot="1" noGrp="1" noChangeArrowheads="1"/>
          </p:cNvSpPr>
          <p:nvPr>
            <p:ph type="sldImg"/>
          </p:nvPr>
        </p:nvSpPr>
        <p:spPr bwMode="auto">
          <a:xfrm>
            <a:off x="1181100" y="702945"/>
            <a:ext cx="4724400" cy="3514725"/>
          </a:xfrm>
          <a:prstGeom prst="rect"/>
          <a:solidFill>
            <a:srgbClr val="FFFFFF"/>
          </a:solidFill>
          <a:ln>
            <a:solidFill>
              <a:srgbClr val="000000"/>
            </a:solidFill>
            <a:miter lim="800000"/>
            <a:headEnd/>
            <a:tailEnd/>
          </a:ln>
        </p:spPr>
      </p:sp>
      <p:sp>
        <p:nvSpPr>
          <p:cNvPr id="1049276" name="Rectangle 3"/>
          <p:cNvSpPr>
            <a:spLocks noGrp="1" noChangeArrowheads="1"/>
          </p:cNvSpPr>
          <p:nvPr>
            <p:ph type="body" idx="1"/>
          </p:nvPr>
        </p:nvSpPr>
        <p:spPr bwMode="auto">
          <a:xfrm>
            <a:off x="944880" y="4451985"/>
            <a:ext cx="5196840" cy="4217670"/>
          </a:xfrm>
          <a:prstGeom prst="rect"/>
          <a:solidFill>
            <a:srgbClr val="FFFFFF"/>
          </a:solidFill>
          <a:ln>
            <a:solidFill>
              <a:srgbClr val="000000"/>
            </a:solidFill>
            <a:miter lim="800000"/>
            <a:headEnd/>
            <a:tailEnd/>
          </a:ln>
        </p:spPr>
        <p:txBody>
          <a:bodyPr/>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881" name=""/>
        <p:cNvGrpSpPr/>
        <p:nvPr/>
      </p:nvGrpSpPr>
      <p:grpSpPr>
        <a:xfrm>
          <a:off x="0" y="0"/>
          <a:ext cx="0" cy="0"/>
          <a:chOff x="0" y="0"/>
          <a:chExt cx="0" cy="0"/>
        </a:xfrm>
      </p:grpSpPr>
      <p:sp>
        <p:nvSpPr>
          <p:cNvPr id="1049279" name="Rectangle 7"/>
          <p:cNvSpPr>
            <a:spLocks noGrp="1" noChangeArrowheads="1"/>
          </p:cNvSpPr>
          <p:nvPr>
            <p:ph type="sldNum" sz="quarter" idx="5"/>
          </p:nvPr>
        </p:nvSpPr>
        <p:spPr/>
        <p:txBody>
          <a:bodyPr/>
          <a:p>
            <a:fld id="{94ECA50D-E3AE-482E-BA53-28435F70D761}" type="slidenum">
              <a:rPr lang="en-US"/>
            </a:fld>
            <a:endParaRPr lang="en-US"/>
          </a:p>
        </p:txBody>
      </p:sp>
      <p:sp>
        <p:nvSpPr>
          <p:cNvPr id="1049280" name="Rectangle 2"/>
          <p:cNvSpPr>
            <a:spLocks noChangeAspect="1" noRot="1" noGrp="1" noChangeArrowheads="1" noTextEdit="1"/>
          </p:cNvSpPr>
          <p:nvPr>
            <p:ph type="sldImg"/>
          </p:nvPr>
        </p:nvSpPr>
        <p:spPr/>
      </p:sp>
      <p:sp>
        <p:nvSpPr>
          <p:cNvPr id="1049281" name="Rectangle 3"/>
          <p:cNvSpPr>
            <a:spLocks noGrp="1" noChangeArrowheads="1"/>
          </p:cNvSpPr>
          <p:nvPr>
            <p:ph type="body" idx="1"/>
          </p:nvPr>
        </p:nvSpPr>
        <p:spPr/>
        <p:txBody>
          <a:bodyPr/>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885" name=""/>
        <p:cNvGrpSpPr/>
        <p:nvPr/>
      </p:nvGrpSpPr>
      <p:grpSpPr>
        <a:xfrm>
          <a:off x="0" y="0"/>
          <a:ext cx="0" cy="0"/>
          <a:chOff x="0" y="0"/>
          <a:chExt cx="0" cy="0"/>
        </a:xfrm>
      </p:grpSpPr>
      <p:sp>
        <p:nvSpPr>
          <p:cNvPr id="1049285" name="Slide Image Placeholder 1"/>
          <p:cNvSpPr>
            <a:spLocks noChangeAspect="1" noRot="1" noGrp="1" noTextEdit="1"/>
          </p:cNvSpPr>
          <p:nvPr>
            <p:ph type="sldImg"/>
          </p:nvPr>
        </p:nvSpPr>
        <p:spPr bwMode="auto">
          <a:noFill/>
          <a:ln>
            <a:solidFill>
              <a:srgbClr val="000000"/>
            </a:solidFill>
            <a:miter lim="800000"/>
            <a:headEnd/>
            <a:tailEnd/>
          </a:ln>
        </p:spPr>
      </p:sp>
      <p:sp>
        <p:nvSpPr>
          <p:cNvPr id="1049286"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dirty="0" lang="en-US" smtClean="0"/>
          </a:p>
        </p:txBody>
      </p:sp>
      <p:sp>
        <p:nvSpPr>
          <p:cNvPr id="1049287"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1F9B7A94-5FED-447B-BA16-4879664B3301}" type="slidenum">
              <a:rPr lang="en-US" smtClean="0"/>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888" name=""/>
        <p:cNvGrpSpPr/>
        <p:nvPr/>
      </p:nvGrpSpPr>
      <p:grpSpPr>
        <a:xfrm>
          <a:off x="0" y="0"/>
          <a:ext cx="0" cy="0"/>
          <a:chOff x="0" y="0"/>
          <a:chExt cx="0" cy="0"/>
        </a:xfrm>
      </p:grpSpPr>
      <p:sp>
        <p:nvSpPr>
          <p:cNvPr id="1049290" name="Slide Image Placeholder 1"/>
          <p:cNvSpPr>
            <a:spLocks noChangeAspect="1" noRot="1" noGrp="1" noTextEdit="1"/>
          </p:cNvSpPr>
          <p:nvPr>
            <p:ph type="sldImg"/>
          </p:nvPr>
        </p:nvSpPr>
        <p:spPr bwMode="auto">
          <a:noFill/>
          <a:ln>
            <a:solidFill>
              <a:srgbClr val="000000"/>
            </a:solidFill>
            <a:miter lim="800000"/>
            <a:headEnd/>
            <a:tailEnd/>
          </a:ln>
        </p:spPr>
      </p:sp>
      <p:sp>
        <p:nvSpPr>
          <p:cNvPr id="1049291"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292"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9007F92B-DC9B-4E5F-8F13-0DB1D4A01F2F}" type="slidenum">
              <a:rPr lang="en-US" smtClean="0"/>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891" name=""/>
        <p:cNvGrpSpPr/>
        <p:nvPr/>
      </p:nvGrpSpPr>
      <p:grpSpPr>
        <a:xfrm>
          <a:off x="0" y="0"/>
          <a:ext cx="0" cy="0"/>
          <a:chOff x="0" y="0"/>
          <a:chExt cx="0" cy="0"/>
        </a:xfrm>
      </p:grpSpPr>
      <p:sp>
        <p:nvSpPr>
          <p:cNvPr id="1049295" name="Slide Image Placeholder 1"/>
          <p:cNvSpPr>
            <a:spLocks noChangeAspect="1" noRot="1" noGrp="1" noTextEdit="1"/>
          </p:cNvSpPr>
          <p:nvPr>
            <p:ph type="sldImg"/>
          </p:nvPr>
        </p:nvSpPr>
        <p:spPr bwMode="auto">
          <a:noFill/>
          <a:ln>
            <a:solidFill>
              <a:srgbClr val="000000"/>
            </a:solidFill>
            <a:miter lim="800000"/>
            <a:headEnd/>
            <a:tailEnd/>
          </a:ln>
        </p:spPr>
      </p:sp>
      <p:sp>
        <p:nvSpPr>
          <p:cNvPr id="1049296"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dirty="0" lang="en-US" smtClean="0"/>
          </a:p>
        </p:txBody>
      </p:sp>
      <p:sp>
        <p:nvSpPr>
          <p:cNvPr id="1049297"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85DA3550-8E7B-40D1-9AB5-72F93CE11542}" type="slidenum">
              <a:rPr lang="en-US" smtClean="0"/>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895" name=""/>
        <p:cNvGrpSpPr/>
        <p:nvPr/>
      </p:nvGrpSpPr>
      <p:grpSpPr>
        <a:xfrm>
          <a:off x="0" y="0"/>
          <a:ext cx="0" cy="0"/>
          <a:chOff x="0" y="0"/>
          <a:chExt cx="0" cy="0"/>
        </a:xfrm>
      </p:grpSpPr>
      <p:sp>
        <p:nvSpPr>
          <p:cNvPr id="1049304" name="Slide Image Placeholder 1"/>
          <p:cNvSpPr>
            <a:spLocks noChangeAspect="1" noRot="1" noGrp="1" noTextEdit="1"/>
          </p:cNvSpPr>
          <p:nvPr>
            <p:ph type="sldImg"/>
          </p:nvPr>
        </p:nvSpPr>
        <p:spPr bwMode="auto">
          <a:noFill/>
          <a:ln>
            <a:solidFill>
              <a:srgbClr val="000000"/>
            </a:solidFill>
            <a:miter lim="800000"/>
            <a:headEnd/>
            <a:tailEnd/>
          </a:ln>
        </p:spPr>
      </p:sp>
      <p:sp>
        <p:nvSpPr>
          <p:cNvPr id="1049305"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306"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EFF084D2-965E-4F89-9D50-B083BE911E59}" type="slidenum">
              <a:rPr lang="en-US" smtClean="0"/>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899" name=""/>
        <p:cNvGrpSpPr/>
        <p:nvPr/>
      </p:nvGrpSpPr>
      <p:grpSpPr>
        <a:xfrm>
          <a:off x="0" y="0"/>
          <a:ext cx="0" cy="0"/>
          <a:chOff x="0" y="0"/>
          <a:chExt cx="0" cy="0"/>
        </a:xfrm>
      </p:grpSpPr>
      <p:sp>
        <p:nvSpPr>
          <p:cNvPr id="1049319" name="Slide Image Placeholder 1"/>
          <p:cNvSpPr>
            <a:spLocks noChangeAspect="1" noRot="1" noGrp="1" noTextEdit="1"/>
          </p:cNvSpPr>
          <p:nvPr>
            <p:ph type="sldImg"/>
          </p:nvPr>
        </p:nvSpPr>
        <p:spPr bwMode="auto">
          <a:noFill/>
          <a:ln>
            <a:solidFill>
              <a:srgbClr val="000000"/>
            </a:solidFill>
            <a:miter lim="800000"/>
            <a:headEnd/>
            <a:tailEnd/>
          </a:ln>
        </p:spPr>
      </p:sp>
      <p:sp>
        <p:nvSpPr>
          <p:cNvPr id="1049320"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dirty="0" lang="en-US" smtClean="0"/>
          </a:p>
        </p:txBody>
      </p:sp>
      <p:sp>
        <p:nvSpPr>
          <p:cNvPr id="1049321"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99DFEE68-33E7-4163-BA48-96DEB26A81CA}" type="slidenum">
              <a:rPr lang="en-US" smtClean="0"/>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905" name=""/>
        <p:cNvGrpSpPr/>
        <p:nvPr/>
      </p:nvGrpSpPr>
      <p:grpSpPr>
        <a:xfrm>
          <a:off x="0" y="0"/>
          <a:ext cx="0" cy="0"/>
          <a:chOff x="0" y="0"/>
          <a:chExt cx="0" cy="0"/>
        </a:xfrm>
      </p:grpSpPr>
      <p:sp>
        <p:nvSpPr>
          <p:cNvPr id="1049335" name="Slide Image Placeholder 1"/>
          <p:cNvSpPr>
            <a:spLocks noChangeAspect="1" noRot="1" noGrp="1" noTextEdit="1"/>
          </p:cNvSpPr>
          <p:nvPr>
            <p:ph type="sldImg"/>
          </p:nvPr>
        </p:nvSpPr>
        <p:spPr bwMode="auto">
          <a:noFill/>
          <a:ln>
            <a:solidFill>
              <a:srgbClr val="000000"/>
            </a:solidFill>
            <a:miter lim="800000"/>
            <a:headEnd/>
            <a:tailEnd/>
          </a:ln>
        </p:spPr>
      </p:sp>
      <p:sp>
        <p:nvSpPr>
          <p:cNvPr id="1049336"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dirty="0" lang="en-US" smtClean="0"/>
          </a:p>
        </p:txBody>
      </p:sp>
      <p:sp>
        <p:nvSpPr>
          <p:cNvPr id="1049337"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88DDDF8C-541C-4AE9-9949-539410F77E4C}" type="slidenum">
              <a:rPr lang="en-US" smtClean="0"/>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757" name=""/>
        <p:cNvGrpSpPr/>
        <p:nvPr/>
      </p:nvGrpSpPr>
      <p:grpSpPr>
        <a:xfrm>
          <a:off x="0" y="0"/>
          <a:ext cx="0" cy="0"/>
          <a:chOff x="0" y="0"/>
          <a:chExt cx="0" cy="0"/>
        </a:xfrm>
      </p:grpSpPr>
      <p:sp>
        <p:nvSpPr>
          <p:cNvPr id="1049052" name="Slide Image Placeholder 1"/>
          <p:cNvSpPr>
            <a:spLocks noChangeAspect="1" noRot="1" noGrp="1" noTextEdit="1"/>
          </p:cNvSpPr>
          <p:nvPr>
            <p:ph type="sldImg"/>
          </p:nvPr>
        </p:nvSpPr>
        <p:spPr bwMode="auto">
          <a:noFill/>
          <a:ln>
            <a:solidFill>
              <a:srgbClr val="000000"/>
            </a:solidFill>
            <a:miter lim="800000"/>
            <a:headEnd/>
            <a:tailEnd/>
          </a:ln>
        </p:spPr>
      </p:sp>
      <p:sp>
        <p:nvSpPr>
          <p:cNvPr id="1049053" name="Notes Placeholder 2"/>
          <p:cNvSpPr>
            <a:spLocks noGrp="1"/>
          </p:cNvSpPr>
          <p:nvPr>
            <p:ph type="body" idx="1"/>
          </p:nvPr>
        </p:nvSpPr>
        <p:spPr bwMode="auto">
          <a:noFill/>
        </p:spPr>
        <p:txBody>
          <a:bodyPr anchor="t" anchorCtr="0" compatLnSpc="1" numCol="1" wrap="square">
            <a:prstTxWarp prst="textNoShape"/>
          </a:bodyPr>
          <a:p>
            <a:endParaRPr lang="ar-SA" smtClean="0"/>
          </a:p>
        </p:txBody>
      </p:sp>
      <p:sp>
        <p:nvSpPr>
          <p:cNvPr id="1049054" name="Slide Number Placeholder 3"/>
          <p:cNvSpPr>
            <a:spLocks noGrp="1"/>
          </p:cNvSpPr>
          <p:nvPr>
            <p:ph type="sldNum" sz="quarter" idx="5"/>
          </p:nvPr>
        </p:nvSpPr>
        <p:spPr bwMode="auto">
          <a:noFill/>
        </p:spPr>
        <p:txBody>
          <a:bodyPr/>
          <a:lstStyle>
            <a:lvl1pPr eaLnBrk="0" hangingPunct="0">
              <a:defRPr>
                <a:solidFill>
                  <a:schemeClr val="tx1"/>
                </a:solidFill>
                <a:latin typeface="Arial" charset="0"/>
                <a:cs typeface="Arial" charset="0"/>
              </a:defRPr>
            </a:lvl1pPr>
            <a:lvl2pPr eaLnBrk="0" hangingPunct="0" indent="-293894" marL="764124">
              <a:defRPr>
                <a:solidFill>
                  <a:schemeClr val="tx1"/>
                </a:solidFill>
                <a:latin typeface="Arial" charset="0"/>
                <a:cs typeface="Arial" charset="0"/>
              </a:defRPr>
            </a:lvl2pPr>
            <a:lvl3pPr eaLnBrk="0" hangingPunct="0" indent="-235115" marL="1175576">
              <a:defRPr>
                <a:solidFill>
                  <a:schemeClr val="tx1"/>
                </a:solidFill>
                <a:latin typeface="Arial" charset="0"/>
                <a:cs typeface="Arial" charset="0"/>
              </a:defRPr>
            </a:lvl3pPr>
            <a:lvl4pPr eaLnBrk="0" hangingPunct="0" indent="-235115" marL="1645806">
              <a:defRPr>
                <a:solidFill>
                  <a:schemeClr val="tx1"/>
                </a:solidFill>
                <a:latin typeface="Arial" charset="0"/>
                <a:cs typeface="Arial" charset="0"/>
              </a:defRPr>
            </a:lvl4pPr>
            <a:lvl5pPr eaLnBrk="0" hangingPunct="0" indent="-235115" marL="2116036">
              <a:defRPr>
                <a:solidFill>
                  <a:schemeClr val="tx1"/>
                </a:solidFill>
                <a:latin typeface="Arial" charset="0"/>
                <a:cs typeface="Arial" charset="0"/>
              </a:defRPr>
            </a:lvl5pPr>
            <a:lvl6pPr eaLnBrk="0" fontAlgn="base" hangingPunct="0" indent="-235115" marL="2586266">
              <a:spcBef>
                <a:spcPct val="0"/>
              </a:spcBef>
              <a:spcAft>
                <a:spcPct val="0"/>
              </a:spcAft>
              <a:defRPr>
                <a:solidFill>
                  <a:schemeClr val="tx1"/>
                </a:solidFill>
                <a:latin typeface="Arial" charset="0"/>
                <a:cs typeface="Arial" charset="0"/>
              </a:defRPr>
            </a:lvl6pPr>
            <a:lvl7pPr eaLnBrk="0" fontAlgn="base" hangingPunct="0" indent="-235115" marL="3056496">
              <a:spcBef>
                <a:spcPct val="0"/>
              </a:spcBef>
              <a:spcAft>
                <a:spcPct val="0"/>
              </a:spcAft>
              <a:defRPr>
                <a:solidFill>
                  <a:schemeClr val="tx1"/>
                </a:solidFill>
                <a:latin typeface="Arial" charset="0"/>
                <a:cs typeface="Arial" charset="0"/>
              </a:defRPr>
            </a:lvl7pPr>
            <a:lvl8pPr eaLnBrk="0" fontAlgn="base" hangingPunct="0" indent="-235115" marL="3526727">
              <a:spcBef>
                <a:spcPct val="0"/>
              </a:spcBef>
              <a:spcAft>
                <a:spcPct val="0"/>
              </a:spcAft>
              <a:defRPr>
                <a:solidFill>
                  <a:schemeClr val="tx1"/>
                </a:solidFill>
                <a:latin typeface="Arial" charset="0"/>
                <a:cs typeface="Arial" charset="0"/>
              </a:defRPr>
            </a:lvl8pPr>
            <a:lvl9pPr eaLnBrk="0" fontAlgn="base" hangingPunct="0" indent="-235115" marL="3996957">
              <a:spcBef>
                <a:spcPct val="0"/>
              </a:spcBef>
              <a:spcAft>
                <a:spcPct val="0"/>
              </a:spcAft>
              <a:defRPr>
                <a:solidFill>
                  <a:schemeClr val="tx1"/>
                </a:solidFill>
                <a:latin typeface="Arial" charset="0"/>
                <a:cs typeface="Arial" charset="0"/>
              </a:defRPr>
            </a:lvl9pPr>
          </a:lstStyle>
          <a:p>
            <a:pPr eaLnBrk="1" hangingPunct="1"/>
            <a:fld id="{762DE2BC-818A-4DA7-9D09-D8D19407641F}" type="slidenum">
              <a:rPr lang="ar-SA" smtClean="0">
                <a:latin typeface="Calibri" pitchFamily="34" charset="0"/>
              </a:rPr>
              <a:pPr eaLnBrk="1" hangingPunct="1"/>
            </a:fld>
            <a:endParaRPr lang="en-US" smtClean="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908" name=""/>
        <p:cNvGrpSpPr/>
        <p:nvPr/>
      </p:nvGrpSpPr>
      <p:grpSpPr>
        <a:xfrm>
          <a:off x="0" y="0"/>
          <a:ext cx="0" cy="0"/>
          <a:chOff x="0" y="0"/>
          <a:chExt cx="0" cy="0"/>
        </a:xfrm>
      </p:grpSpPr>
      <p:sp>
        <p:nvSpPr>
          <p:cNvPr id="1049340" name="Slide Image Placeholder 1"/>
          <p:cNvSpPr>
            <a:spLocks noChangeAspect="1" noRot="1" noGrp="1" noTextEdit="1"/>
          </p:cNvSpPr>
          <p:nvPr>
            <p:ph type="sldImg"/>
          </p:nvPr>
        </p:nvSpPr>
        <p:spPr bwMode="auto">
          <a:noFill/>
          <a:ln>
            <a:solidFill>
              <a:srgbClr val="000000"/>
            </a:solidFill>
            <a:miter lim="800000"/>
            <a:headEnd/>
            <a:tailEnd/>
          </a:ln>
        </p:spPr>
      </p:sp>
      <p:sp>
        <p:nvSpPr>
          <p:cNvPr id="1049341"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dirty="0" lang="en-US" smtClean="0"/>
          </a:p>
        </p:txBody>
      </p:sp>
      <p:sp>
        <p:nvSpPr>
          <p:cNvPr id="1049342"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DCC0AECD-C67B-467C-8801-48CC0A8762E9}" type="slidenum">
              <a:rPr lang="en-US" smtClean="0"/>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911" name=""/>
        <p:cNvGrpSpPr/>
        <p:nvPr/>
      </p:nvGrpSpPr>
      <p:grpSpPr>
        <a:xfrm>
          <a:off x="0" y="0"/>
          <a:ext cx="0" cy="0"/>
          <a:chOff x="0" y="0"/>
          <a:chExt cx="0" cy="0"/>
        </a:xfrm>
      </p:grpSpPr>
      <p:sp>
        <p:nvSpPr>
          <p:cNvPr id="1049345" name="Slide Image Placeholder 1"/>
          <p:cNvSpPr>
            <a:spLocks noChangeAspect="1" noRot="1" noGrp="1" noTextEdit="1"/>
          </p:cNvSpPr>
          <p:nvPr>
            <p:ph type="sldImg"/>
          </p:nvPr>
        </p:nvSpPr>
        <p:spPr bwMode="auto">
          <a:noFill/>
          <a:ln>
            <a:solidFill>
              <a:srgbClr val="000000"/>
            </a:solidFill>
            <a:miter lim="800000"/>
            <a:headEnd/>
            <a:tailEnd/>
          </a:ln>
        </p:spPr>
      </p:sp>
      <p:sp>
        <p:nvSpPr>
          <p:cNvPr id="1049346"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dirty="0" lang="en-US" smtClean="0"/>
          </a:p>
        </p:txBody>
      </p:sp>
      <p:sp>
        <p:nvSpPr>
          <p:cNvPr id="1049347"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98BCCC95-089A-4F10-8D11-86F5694B4916}" type="slidenum">
              <a:rPr lang="en-US" smtClean="0"/>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916" name=""/>
        <p:cNvGrpSpPr/>
        <p:nvPr/>
      </p:nvGrpSpPr>
      <p:grpSpPr>
        <a:xfrm>
          <a:off x="0" y="0"/>
          <a:ext cx="0" cy="0"/>
          <a:chOff x="0" y="0"/>
          <a:chExt cx="0" cy="0"/>
        </a:xfrm>
      </p:grpSpPr>
      <p:sp>
        <p:nvSpPr>
          <p:cNvPr id="1049354" name="Slide Image Placeholder 1"/>
          <p:cNvSpPr>
            <a:spLocks noChangeAspect="1" noRot="1" noGrp="1" noTextEdit="1"/>
          </p:cNvSpPr>
          <p:nvPr>
            <p:ph type="sldImg"/>
          </p:nvPr>
        </p:nvSpPr>
        <p:spPr bwMode="auto">
          <a:noFill/>
          <a:ln>
            <a:solidFill>
              <a:srgbClr val="000000"/>
            </a:solidFill>
            <a:miter lim="800000"/>
            <a:headEnd/>
            <a:tailEnd/>
          </a:ln>
        </p:spPr>
      </p:sp>
      <p:sp>
        <p:nvSpPr>
          <p:cNvPr id="1049355"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356"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1E302909-2D6D-4634-B84A-209D9F80EF7C}" type="slidenum">
              <a:rPr lang="en-US" smtClean="0"/>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923" name=""/>
        <p:cNvGrpSpPr/>
        <p:nvPr/>
      </p:nvGrpSpPr>
      <p:grpSpPr>
        <a:xfrm>
          <a:off x="0" y="0"/>
          <a:ext cx="0" cy="0"/>
          <a:chOff x="0" y="0"/>
          <a:chExt cx="0" cy="0"/>
        </a:xfrm>
      </p:grpSpPr>
      <p:sp>
        <p:nvSpPr>
          <p:cNvPr id="1049369" name="Slide Image Placeholder 1"/>
          <p:cNvSpPr>
            <a:spLocks noChangeAspect="1" noRot="1" noGrp="1" noTextEdit="1"/>
          </p:cNvSpPr>
          <p:nvPr>
            <p:ph type="sldImg"/>
          </p:nvPr>
        </p:nvSpPr>
        <p:spPr bwMode="auto">
          <a:noFill/>
          <a:ln>
            <a:solidFill>
              <a:srgbClr val="000000"/>
            </a:solidFill>
            <a:miter lim="800000"/>
            <a:headEnd/>
            <a:tailEnd/>
          </a:ln>
        </p:spPr>
      </p:sp>
      <p:sp>
        <p:nvSpPr>
          <p:cNvPr id="1049370"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371"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B139F8F6-E0F6-4631-AC4C-755D0E458580}" type="slidenum">
              <a:rPr lang="en-US" smtClean="0"/>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927" name=""/>
        <p:cNvGrpSpPr/>
        <p:nvPr/>
      </p:nvGrpSpPr>
      <p:grpSpPr>
        <a:xfrm>
          <a:off x="0" y="0"/>
          <a:ext cx="0" cy="0"/>
          <a:chOff x="0" y="0"/>
          <a:chExt cx="0" cy="0"/>
        </a:xfrm>
      </p:grpSpPr>
      <p:sp>
        <p:nvSpPr>
          <p:cNvPr id="1049387" name="Slide Image Placeholder 1"/>
          <p:cNvSpPr>
            <a:spLocks noChangeAspect="1" noRot="1" noGrp="1" noTextEdit="1"/>
          </p:cNvSpPr>
          <p:nvPr>
            <p:ph type="sldImg"/>
          </p:nvPr>
        </p:nvSpPr>
        <p:spPr bwMode="auto">
          <a:noFill/>
          <a:ln>
            <a:solidFill>
              <a:srgbClr val="000000"/>
            </a:solidFill>
            <a:miter lim="800000"/>
            <a:headEnd/>
            <a:tailEnd/>
          </a:ln>
        </p:spPr>
      </p:sp>
      <p:sp>
        <p:nvSpPr>
          <p:cNvPr id="1049388"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389"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50825D17-64D9-46F5-A401-878BE2E887A8}" type="slidenum">
              <a:rPr lang="en-US" smtClean="0"/>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930" name=""/>
        <p:cNvGrpSpPr/>
        <p:nvPr/>
      </p:nvGrpSpPr>
      <p:grpSpPr>
        <a:xfrm>
          <a:off x="0" y="0"/>
          <a:ext cx="0" cy="0"/>
          <a:chOff x="0" y="0"/>
          <a:chExt cx="0" cy="0"/>
        </a:xfrm>
      </p:grpSpPr>
      <p:sp>
        <p:nvSpPr>
          <p:cNvPr id="1049400" name="Slide Image Placeholder 1"/>
          <p:cNvSpPr>
            <a:spLocks noChangeAspect="1" noRot="1" noGrp="1" noTextEdit="1"/>
          </p:cNvSpPr>
          <p:nvPr>
            <p:ph type="sldImg"/>
          </p:nvPr>
        </p:nvSpPr>
        <p:spPr bwMode="auto">
          <a:noFill/>
          <a:ln>
            <a:solidFill>
              <a:srgbClr val="000000"/>
            </a:solidFill>
            <a:miter lim="800000"/>
            <a:headEnd/>
            <a:tailEnd/>
          </a:ln>
        </p:spPr>
      </p:sp>
      <p:sp>
        <p:nvSpPr>
          <p:cNvPr id="1049401" name="Notes Placeholder 2"/>
          <p:cNvSpPr>
            <a:spLocks noGrp="1"/>
          </p:cNvSpPr>
          <p:nvPr>
            <p:ph type="body" idx="1"/>
          </p:nvPr>
        </p:nvSpPr>
        <p:spPr bwMode="auto">
          <a:noFill/>
        </p:spPr>
        <p:txBody>
          <a:bodyPr anchor="t" anchorCtr="0" compatLnSpc="1" numCol="1" wrap="square">
            <a:prstTxWarp prst="textNoShape"/>
          </a:bodyPr>
          <a:p>
            <a:pPr>
              <a:buFontTx/>
              <a:buNone/>
            </a:pPr>
            <a:endParaRPr dirty="0" lang="en-US" smtClean="0"/>
          </a:p>
        </p:txBody>
      </p:sp>
      <p:sp>
        <p:nvSpPr>
          <p:cNvPr id="1049402"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A8D87630-169F-4472-A109-B6641321FB0C}" type="slidenum">
              <a:rPr lang="en-US" smtClean="0"/>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933" name=""/>
        <p:cNvGrpSpPr/>
        <p:nvPr/>
      </p:nvGrpSpPr>
      <p:grpSpPr>
        <a:xfrm>
          <a:off x="0" y="0"/>
          <a:ext cx="0" cy="0"/>
          <a:chOff x="0" y="0"/>
          <a:chExt cx="0" cy="0"/>
        </a:xfrm>
      </p:grpSpPr>
      <p:sp>
        <p:nvSpPr>
          <p:cNvPr id="1049403" name="Slide Image Placeholder 1"/>
          <p:cNvSpPr>
            <a:spLocks noChangeAspect="1" noRot="1" noGrp="1" noTextEdit="1"/>
          </p:cNvSpPr>
          <p:nvPr>
            <p:ph type="sldImg"/>
          </p:nvPr>
        </p:nvSpPr>
        <p:spPr bwMode="auto">
          <a:noFill/>
          <a:ln>
            <a:solidFill>
              <a:srgbClr val="000000"/>
            </a:solidFill>
            <a:miter lim="800000"/>
            <a:headEnd/>
            <a:tailEnd/>
          </a:ln>
        </p:spPr>
      </p:sp>
      <p:sp>
        <p:nvSpPr>
          <p:cNvPr id="1049404"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405"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F48CB23C-0F6E-4124-9BD1-52946F76B5DD}" type="slidenum">
              <a:rPr lang="en-US" smtClean="0"/>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936" name=""/>
        <p:cNvGrpSpPr/>
        <p:nvPr/>
      </p:nvGrpSpPr>
      <p:grpSpPr>
        <a:xfrm>
          <a:off x="0" y="0"/>
          <a:ext cx="0" cy="0"/>
          <a:chOff x="0" y="0"/>
          <a:chExt cx="0" cy="0"/>
        </a:xfrm>
      </p:grpSpPr>
      <p:sp>
        <p:nvSpPr>
          <p:cNvPr id="1049408" name="Slide Image Placeholder 1"/>
          <p:cNvSpPr>
            <a:spLocks noChangeAspect="1" noRot="1" noGrp="1" noTextEdit="1"/>
          </p:cNvSpPr>
          <p:nvPr>
            <p:ph type="sldImg"/>
          </p:nvPr>
        </p:nvSpPr>
        <p:spPr bwMode="auto">
          <a:noFill/>
          <a:ln>
            <a:solidFill>
              <a:srgbClr val="000000"/>
            </a:solidFill>
            <a:miter lim="800000"/>
            <a:headEnd/>
            <a:tailEnd/>
          </a:ln>
        </p:spPr>
      </p:sp>
      <p:sp>
        <p:nvSpPr>
          <p:cNvPr id="1049409" name="Notes Placeholder 2"/>
          <p:cNvSpPr>
            <a:spLocks noGrp="1"/>
          </p:cNvSpPr>
          <p:nvPr>
            <p:ph type="body" idx="1"/>
          </p:nvPr>
        </p:nvSpPr>
        <p:spPr bwMode="auto">
          <a:noFill/>
        </p:spPr>
        <p:txBody>
          <a:bodyPr anchor="t" anchorCtr="0" compatLnSpc="1" numCol="1" wrap="square">
            <a:prstTxWarp prst="textNoShape"/>
          </a:bodyPr>
          <a:p>
            <a:pPr>
              <a:buFontTx/>
              <a:buNone/>
            </a:pPr>
            <a:endParaRPr dirty="0" lang="en-US" smtClean="0"/>
          </a:p>
        </p:txBody>
      </p:sp>
      <p:sp>
        <p:nvSpPr>
          <p:cNvPr id="1049410"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F5256850-FC08-402A-BC70-805DA007F6D4}" type="slidenum">
              <a:rPr lang="en-US" smtClean="0"/>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940" name=""/>
        <p:cNvGrpSpPr/>
        <p:nvPr/>
      </p:nvGrpSpPr>
      <p:grpSpPr>
        <a:xfrm>
          <a:off x="0" y="0"/>
          <a:ext cx="0" cy="0"/>
          <a:chOff x="0" y="0"/>
          <a:chExt cx="0" cy="0"/>
        </a:xfrm>
      </p:grpSpPr>
      <p:sp>
        <p:nvSpPr>
          <p:cNvPr id="1049415" name="Slide Image Placeholder 1"/>
          <p:cNvSpPr>
            <a:spLocks noChangeAspect="1" noRot="1" noGrp="1" noTextEdit="1"/>
          </p:cNvSpPr>
          <p:nvPr>
            <p:ph type="sldImg"/>
          </p:nvPr>
        </p:nvSpPr>
        <p:spPr bwMode="auto">
          <a:noFill/>
          <a:ln>
            <a:solidFill>
              <a:srgbClr val="000000"/>
            </a:solidFill>
            <a:miter lim="800000"/>
            <a:headEnd/>
            <a:tailEnd/>
          </a:ln>
        </p:spPr>
      </p:sp>
      <p:sp>
        <p:nvSpPr>
          <p:cNvPr id="1049416"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417"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8A228B6E-DFCC-4079-98EA-62FFD381D33B}" type="slidenum">
              <a:rPr lang="en-US" smtClean="0"/>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943" name=""/>
        <p:cNvGrpSpPr/>
        <p:nvPr/>
      </p:nvGrpSpPr>
      <p:grpSpPr>
        <a:xfrm>
          <a:off x="0" y="0"/>
          <a:ext cx="0" cy="0"/>
          <a:chOff x="0" y="0"/>
          <a:chExt cx="0" cy="0"/>
        </a:xfrm>
      </p:grpSpPr>
      <p:sp>
        <p:nvSpPr>
          <p:cNvPr id="1049420" name="Slide Image Placeholder 1"/>
          <p:cNvSpPr>
            <a:spLocks noChangeAspect="1" noRot="1" noGrp="1" noTextEdit="1"/>
          </p:cNvSpPr>
          <p:nvPr>
            <p:ph type="sldImg"/>
          </p:nvPr>
        </p:nvSpPr>
        <p:spPr bwMode="auto">
          <a:noFill/>
          <a:ln>
            <a:solidFill>
              <a:srgbClr val="000000"/>
            </a:solidFill>
            <a:miter lim="800000"/>
            <a:headEnd/>
            <a:tailEnd/>
          </a:ln>
        </p:spPr>
      </p:sp>
      <p:sp>
        <p:nvSpPr>
          <p:cNvPr id="1049421"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422"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641F5946-B3EB-42BA-86C9-FE73DBCC5A7C}" type="slidenum">
              <a:rPr lang="en-US" smtClean="0"/>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760" name=""/>
        <p:cNvGrpSpPr/>
        <p:nvPr/>
      </p:nvGrpSpPr>
      <p:grpSpPr>
        <a:xfrm>
          <a:off x="0" y="0"/>
          <a:ext cx="0" cy="0"/>
          <a:chOff x="0" y="0"/>
          <a:chExt cx="0" cy="0"/>
        </a:xfrm>
      </p:grpSpPr>
      <p:sp>
        <p:nvSpPr>
          <p:cNvPr id="1049057" name="Slide Image Placeholder 1"/>
          <p:cNvSpPr>
            <a:spLocks noChangeAspect="1" noRot="1" noGrp="1" noTextEdit="1"/>
          </p:cNvSpPr>
          <p:nvPr>
            <p:ph type="sldImg"/>
          </p:nvPr>
        </p:nvSpPr>
        <p:spPr bwMode="auto">
          <a:noFill/>
          <a:ln>
            <a:solidFill>
              <a:srgbClr val="000000"/>
            </a:solidFill>
            <a:miter lim="800000"/>
            <a:headEnd/>
            <a:tailEnd/>
          </a:ln>
        </p:spPr>
      </p:sp>
      <p:sp>
        <p:nvSpPr>
          <p:cNvPr id="1049058"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lang="ar-SA" smtClean="0"/>
          </a:p>
        </p:txBody>
      </p:sp>
      <p:sp>
        <p:nvSpPr>
          <p:cNvPr id="1049059" name="Slide Number Placeholder 3"/>
          <p:cNvSpPr>
            <a:spLocks noGrp="1"/>
          </p:cNvSpPr>
          <p:nvPr>
            <p:ph type="sldNum" sz="quarter" idx="5"/>
          </p:nvPr>
        </p:nvSpPr>
        <p:spPr bwMode="auto">
          <a:noFill/>
        </p:spPr>
        <p:txBody>
          <a:bodyPr/>
          <a:lstStyle>
            <a:lvl1pPr eaLnBrk="0" hangingPunct="0">
              <a:defRPr>
                <a:solidFill>
                  <a:schemeClr val="tx1"/>
                </a:solidFill>
                <a:latin typeface="Arial" charset="0"/>
                <a:cs typeface="Arial" charset="0"/>
              </a:defRPr>
            </a:lvl1pPr>
            <a:lvl2pPr eaLnBrk="0" hangingPunct="0" indent="-293894" marL="764124">
              <a:defRPr>
                <a:solidFill>
                  <a:schemeClr val="tx1"/>
                </a:solidFill>
                <a:latin typeface="Arial" charset="0"/>
                <a:cs typeface="Arial" charset="0"/>
              </a:defRPr>
            </a:lvl2pPr>
            <a:lvl3pPr eaLnBrk="0" hangingPunct="0" indent="-235115" marL="1175576">
              <a:defRPr>
                <a:solidFill>
                  <a:schemeClr val="tx1"/>
                </a:solidFill>
                <a:latin typeface="Arial" charset="0"/>
                <a:cs typeface="Arial" charset="0"/>
              </a:defRPr>
            </a:lvl3pPr>
            <a:lvl4pPr eaLnBrk="0" hangingPunct="0" indent="-235115" marL="1645806">
              <a:defRPr>
                <a:solidFill>
                  <a:schemeClr val="tx1"/>
                </a:solidFill>
                <a:latin typeface="Arial" charset="0"/>
                <a:cs typeface="Arial" charset="0"/>
              </a:defRPr>
            </a:lvl4pPr>
            <a:lvl5pPr eaLnBrk="0" hangingPunct="0" indent="-235115" marL="2116036">
              <a:defRPr>
                <a:solidFill>
                  <a:schemeClr val="tx1"/>
                </a:solidFill>
                <a:latin typeface="Arial" charset="0"/>
                <a:cs typeface="Arial" charset="0"/>
              </a:defRPr>
            </a:lvl5pPr>
            <a:lvl6pPr eaLnBrk="0" fontAlgn="base" hangingPunct="0" indent="-235115" marL="2586266">
              <a:spcBef>
                <a:spcPct val="0"/>
              </a:spcBef>
              <a:spcAft>
                <a:spcPct val="0"/>
              </a:spcAft>
              <a:defRPr>
                <a:solidFill>
                  <a:schemeClr val="tx1"/>
                </a:solidFill>
                <a:latin typeface="Arial" charset="0"/>
                <a:cs typeface="Arial" charset="0"/>
              </a:defRPr>
            </a:lvl6pPr>
            <a:lvl7pPr eaLnBrk="0" fontAlgn="base" hangingPunct="0" indent="-235115" marL="3056496">
              <a:spcBef>
                <a:spcPct val="0"/>
              </a:spcBef>
              <a:spcAft>
                <a:spcPct val="0"/>
              </a:spcAft>
              <a:defRPr>
                <a:solidFill>
                  <a:schemeClr val="tx1"/>
                </a:solidFill>
                <a:latin typeface="Arial" charset="0"/>
                <a:cs typeface="Arial" charset="0"/>
              </a:defRPr>
            </a:lvl7pPr>
            <a:lvl8pPr eaLnBrk="0" fontAlgn="base" hangingPunct="0" indent="-235115" marL="3526727">
              <a:spcBef>
                <a:spcPct val="0"/>
              </a:spcBef>
              <a:spcAft>
                <a:spcPct val="0"/>
              </a:spcAft>
              <a:defRPr>
                <a:solidFill>
                  <a:schemeClr val="tx1"/>
                </a:solidFill>
                <a:latin typeface="Arial" charset="0"/>
                <a:cs typeface="Arial" charset="0"/>
              </a:defRPr>
            </a:lvl8pPr>
            <a:lvl9pPr eaLnBrk="0" fontAlgn="base" hangingPunct="0" indent="-235115" marL="3996957">
              <a:spcBef>
                <a:spcPct val="0"/>
              </a:spcBef>
              <a:spcAft>
                <a:spcPct val="0"/>
              </a:spcAft>
              <a:defRPr>
                <a:solidFill>
                  <a:schemeClr val="tx1"/>
                </a:solidFill>
                <a:latin typeface="Arial" charset="0"/>
                <a:cs typeface="Arial" charset="0"/>
              </a:defRPr>
            </a:lvl9pPr>
          </a:lstStyle>
          <a:p>
            <a:pPr eaLnBrk="1" hangingPunct="1"/>
            <a:fld id="{61F7CAFC-BCCE-4262-B045-02128ED51C57}" type="slidenum">
              <a:rPr lang="ar-SA" smtClean="0">
                <a:latin typeface="Calibri" pitchFamily="34" charset="0"/>
              </a:rPr>
              <a:pPr eaLnBrk="1" hangingPunct="1"/>
            </a:fld>
            <a:endParaRPr lang="en-US" smtClean="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946" name=""/>
        <p:cNvGrpSpPr/>
        <p:nvPr/>
      </p:nvGrpSpPr>
      <p:grpSpPr>
        <a:xfrm>
          <a:off x="0" y="0"/>
          <a:ext cx="0" cy="0"/>
          <a:chOff x="0" y="0"/>
          <a:chExt cx="0" cy="0"/>
        </a:xfrm>
      </p:grpSpPr>
      <p:sp>
        <p:nvSpPr>
          <p:cNvPr id="1049425" name="Slide Image Placeholder 1"/>
          <p:cNvSpPr>
            <a:spLocks noChangeAspect="1" noRot="1" noGrp="1" noTextEdit="1"/>
          </p:cNvSpPr>
          <p:nvPr>
            <p:ph type="sldImg"/>
          </p:nvPr>
        </p:nvSpPr>
        <p:spPr bwMode="auto">
          <a:noFill/>
          <a:ln>
            <a:solidFill>
              <a:srgbClr val="000000"/>
            </a:solidFill>
            <a:miter lim="800000"/>
            <a:headEnd/>
            <a:tailEnd/>
          </a:ln>
        </p:spPr>
      </p:sp>
      <p:sp>
        <p:nvSpPr>
          <p:cNvPr id="1049426"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427"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9EBB0DC0-4961-4C5F-B079-BD1AA32B965A}" type="slidenum">
              <a:rPr lang="en-US" smtClean="0"/>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949" name=""/>
        <p:cNvGrpSpPr/>
        <p:nvPr/>
      </p:nvGrpSpPr>
      <p:grpSpPr>
        <a:xfrm>
          <a:off x="0" y="0"/>
          <a:ext cx="0" cy="0"/>
          <a:chOff x="0" y="0"/>
          <a:chExt cx="0" cy="0"/>
        </a:xfrm>
      </p:grpSpPr>
      <p:sp>
        <p:nvSpPr>
          <p:cNvPr id="1049438" name="Slide Image Placeholder 1"/>
          <p:cNvSpPr>
            <a:spLocks noChangeAspect="1" noRot="1" noGrp="1" noTextEdit="1"/>
          </p:cNvSpPr>
          <p:nvPr>
            <p:ph type="sldImg"/>
          </p:nvPr>
        </p:nvSpPr>
        <p:spPr bwMode="auto">
          <a:noFill/>
          <a:ln>
            <a:solidFill>
              <a:srgbClr val="000000"/>
            </a:solidFill>
            <a:miter lim="800000"/>
            <a:headEnd/>
            <a:tailEnd/>
          </a:ln>
        </p:spPr>
      </p:sp>
      <p:sp>
        <p:nvSpPr>
          <p:cNvPr id="1049439"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440"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8D294AD9-3E26-4935-A796-1718ADD2CB7E}" type="slidenum">
              <a:rPr lang="en-US" smtClean="0"/>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952" name=""/>
        <p:cNvGrpSpPr/>
        <p:nvPr/>
      </p:nvGrpSpPr>
      <p:grpSpPr>
        <a:xfrm>
          <a:off x="0" y="0"/>
          <a:ext cx="0" cy="0"/>
          <a:chOff x="0" y="0"/>
          <a:chExt cx="0" cy="0"/>
        </a:xfrm>
      </p:grpSpPr>
      <p:sp>
        <p:nvSpPr>
          <p:cNvPr id="1049443" name="Slide Image Placeholder 1"/>
          <p:cNvSpPr>
            <a:spLocks noChangeAspect="1" noRot="1" noGrp="1" noTextEdit="1"/>
          </p:cNvSpPr>
          <p:nvPr>
            <p:ph type="sldImg"/>
          </p:nvPr>
        </p:nvSpPr>
        <p:spPr bwMode="auto">
          <a:noFill/>
          <a:ln>
            <a:solidFill>
              <a:srgbClr val="000000"/>
            </a:solidFill>
            <a:miter lim="800000"/>
            <a:headEnd/>
            <a:tailEnd/>
          </a:ln>
        </p:spPr>
      </p:sp>
      <p:sp>
        <p:nvSpPr>
          <p:cNvPr id="1049444"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445"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CF9BA6AD-2CFD-40D2-888A-571D073E0373}" type="slidenum">
              <a:rPr lang="en-US" smtClean="0"/>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955" name=""/>
        <p:cNvGrpSpPr/>
        <p:nvPr/>
      </p:nvGrpSpPr>
      <p:grpSpPr>
        <a:xfrm>
          <a:off x="0" y="0"/>
          <a:ext cx="0" cy="0"/>
          <a:chOff x="0" y="0"/>
          <a:chExt cx="0" cy="0"/>
        </a:xfrm>
      </p:grpSpPr>
      <p:sp>
        <p:nvSpPr>
          <p:cNvPr id="1049448" name="Slide Image Placeholder 1"/>
          <p:cNvSpPr>
            <a:spLocks noChangeAspect="1" noRot="1" noGrp="1" noTextEdit="1"/>
          </p:cNvSpPr>
          <p:nvPr>
            <p:ph type="sldImg"/>
          </p:nvPr>
        </p:nvSpPr>
        <p:spPr bwMode="auto">
          <a:noFill/>
          <a:ln>
            <a:solidFill>
              <a:srgbClr val="000000"/>
            </a:solidFill>
            <a:miter lim="800000"/>
            <a:headEnd/>
            <a:tailEnd/>
          </a:ln>
        </p:spPr>
      </p:sp>
      <p:sp>
        <p:nvSpPr>
          <p:cNvPr id="1049449"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450"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0D184474-B01E-4258-BE49-77D6D450276F}" type="slidenum">
              <a:rPr lang="en-US" smtClean="0"/>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958" name=""/>
        <p:cNvGrpSpPr/>
        <p:nvPr/>
      </p:nvGrpSpPr>
      <p:grpSpPr>
        <a:xfrm>
          <a:off x="0" y="0"/>
          <a:ext cx="0" cy="0"/>
          <a:chOff x="0" y="0"/>
          <a:chExt cx="0" cy="0"/>
        </a:xfrm>
      </p:grpSpPr>
      <p:sp>
        <p:nvSpPr>
          <p:cNvPr id="1049453" name="Slide Image Placeholder 1"/>
          <p:cNvSpPr>
            <a:spLocks noChangeAspect="1" noRot="1" noGrp="1" noTextEdit="1"/>
          </p:cNvSpPr>
          <p:nvPr>
            <p:ph type="sldImg"/>
          </p:nvPr>
        </p:nvSpPr>
        <p:spPr bwMode="auto">
          <a:noFill/>
          <a:ln>
            <a:solidFill>
              <a:srgbClr val="000000"/>
            </a:solidFill>
            <a:miter lim="800000"/>
            <a:headEnd/>
            <a:tailEnd/>
          </a:ln>
        </p:spPr>
      </p:sp>
      <p:sp>
        <p:nvSpPr>
          <p:cNvPr id="1049454"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455"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E585DBB8-CB2A-4BF5-B96B-65C19D8EE1BC}" type="slidenum">
              <a:rPr lang="en-US" smtClean="0"/>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961" name=""/>
        <p:cNvGrpSpPr/>
        <p:nvPr/>
      </p:nvGrpSpPr>
      <p:grpSpPr>
        <a:xfrm>
          <a:off x="0" y="0"/>
          <a:ext cx="0" cy="0"/>
          <a:chOff x="0" y="0"/>
          <a:chExt cx="0" cy="0"/>
        </a:xfrm>
      </p:grpSpPr>
      <p:sp>
        <p:nvSpPr>
          <p:cNvPr id="1049458" name="Slide Image Placeholder 1"/>
          <p:cNvSpPr>
            <a:spLocks noChangeAspect="1" noRot="1" noGrp="1" noTextEdit="1"/>
          </p:cNvSpPr>
          <p:nvPr>
            <p:ph type="sldImg"/>
          </p:nvPr>
        </p:nvSpPr>
        <p:spPr bwMode="auto">
          <a:noFill/>
          <a:ln>
            <a:solidFill>
              <a:srgbClr val="000000"/>
            </a:solidFill>
            <a:miter lim="800000"/>
            <a:headEnd/>
            <a:tailEnd/>
          </a:ln>
        </p:spPr>
      </p:sp>
      <p:sp>
        <p:nvSpPr>
          <p:cNvPr id="1049459"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460"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57F989ED-1D30-4C51-8128-822F3FA7CA47}" type="slidenum">
              <a:rPr lang="en-US" smtClean="0"/>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965" name=""/>
        <p:cNvGrpSpPr/>
        <p:nvPr/>
      </p:nvGrpSpPr>
      <p:grpSpPr>
        <a:xfrm>
          <a:off x="0" y="0"/>
          <a:ext cx="0" cy="0"/>
          <a:chOff x="0" y="0"/>
          <a:chExt cx="0" cy="0"/>
        </a:xfrm>
      </p:grpSpPr>
      <p:sp>
        <p:nvSpPr>
          <p:cNvPr id="1049465" name="Slide Image Placeholder 1"/>
          <p:cNvSpPr>
            <a:spLocks noChangeAspect="1" noRot="1" noGrp="1" noTextEdit="1"/>
          </p:cNvSpPr>
          <p:nvPr>
            <p:ph type="sldImg"/>
          </p:nvPr>
        </p:nvSpPr>
        <p:spPr bwMode="auto">
          <a:noFill/>
          <a:ln>
            <a:solidFill>
              <a:srgbClr val="000000"/>
            </a:solidFill>
            <a:miter lim="800000"/>
            <a:headEnd/>
            <a:tailEnd/>
          </a:ln>
        </p:spPr>
      </p:sp>
      <p:sp>
        <p:nvSpPr>
          <p:cNvPr id="1049466"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467"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667D5584-68BF-4C15-99BE-5E6FF1F76609}" type="slidenum">
              <a:rPr lang="en-US" smtClean="0"/>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968" name=""/>
        <p:cNvGrpSpPr/>
        <p:nvPr/>
      </p:nvGrpSpPr>
      <p:grpSpPr>
        <a:xfrm>
          <a:off x="0" y="0"/>
          <a:ext cx="0" cy="0"/>
          <a:chOff x="0" y="0"/>
          <a:chExt cx="0" cy="0"/>
        </a:xfrm>
      </p:grpSpPr>
      <p:sp>
        <p:nvSpPr>
          <p:cNvPr id="1049470" name="Slide Image Placeholder 1"/>
          <p:cNvSpPr>
            <a:spLocks noChangeAspect="1" noRot="1" noGrp="1" noTextEdit="1"/>
          </p:cNvSpPr>
          <p:nvPr>
            <p:ph type="sldImg"/>
          </p:nvPr>
        </p:nvSpPr>
        <p:spPr bwMode="auto">
          <a:noFill/>
          <a:ln>
            <a:solidFill>
              <a:srgbClr val="000000"/>
            </a:solidFill>
            <a:miter lim="800000"/>
            <a:headEnd/>
            <a:tailEnd/>
          </a:ln>
        </p:spPr>
      </p:sp>
      <p:sp>
        <p:nvSpPr>
          <p:cNvPr id="1049471"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472"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19A7CD6B-AEB1-4404-869F-995BE209EC9F}" type="slidenum">
              <a:rPr lang="en-US" smtClean="0"/>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972" name=""/>
        <p:cNvGrpSpPr/>
        <p:nvPr/>
      </p:nvGrpSpPr>
      <p:grpSpPr>
        <a:xfrm>
          <a:off x="0" y="0"/>
          <a:ext cx="0" cy="0"/>
          <a:chOff x="0" y="0"/>
          <a:chExt cx="0" cy="0"/>
        </a:xfrm>
      </p:grpSpPr>
      <p:sp>
        <p:nvSpPr>
          <p:cNvPr id="1049477" name="Slide Image Placeholder 1"/>
          <p:cNvSpPr>
            <a:spLocks noChangeAspect="1" noRot="1" noGrp="1" noTextEdit="1"/>
          </p:cNvSpPr>
          <p:nvPr>
            <p:ph type="sldImg"/>
          </p:nvPr>
        </p:nvSpPr>
        <p:spPr bwMode="auto">
          <a:noFill/>
          <a:ln>
            <a:solidFill>
              <a:srgbClr val="000000"/>
            </a:solidFill>
            <a:miter lim="800000"/>
            <a:headEnd/>
            <a:tailEnd/>
          </a:ln>
        </p:spPr>
      </p:sp>
      <p:sp>
        <p:nvSpPr>
          <p:cNvPr id="1049478"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479"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0C24301C-05BE-481C-9317-74C161C865EC}" type="slidenum">
              <a:rPr lang="en-US" smtClean="0"/>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976" name=""/>
        <p:cNvGrpSpPr/>
        <p:nvPr/>
      </p:nvGrpSpPr>
      <p:grpSpPr>
        <a:xfrm>
          <a:off x="0" y="0"/>
          <a:ext cx="0" cy="0"/>
          <a:chOff x="0" y="0"/>
          <a:chExt cx="0" cy="0"/>
        </a:xfrm>
      </p:grpSpPr>
      <p:sp>
        <p:nvSpPr>
          <p:cNvPr id="1049488" name="Slide Image Placeholder 1"/>
          <p:cNvSpPr>
            <a:spLocks noChangeAspect="1" noRot="1" noGrp="1" noTextEdit="1"/>
          </p:cNvSpPr>
          <p:nvPr>
            <p:ph type="sldImg"/>
          </p:nvPr>
        </p:nvSpPr>
        <p:spPr bwMode="auto">
          <a:noFill/>
          <a:ln>
            <a:solidFill>
              <a:srgbClr val="000000"/>
            </a:solidFill>
            <a:miter lim="800000"/>
            <a:headEnd/>
            <a:tailEnd/>
          </a:ln>
        </p:spPr>
      </p:sp>
      <p:sp>
        <p:nvSpPr>
          <p:cNvPr id="1049489"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490"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1D802A8D-E925-4AFD-BC01-611304438C04}" type="slidenum">
              <a:rPr lang="en-US" smtClean="0"/>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783" name=""/>
        <p:cNvGrpSpPr/>
        <p:nvPr/>
      </p:nvGrpSpPr>
      <p:grpSpPr>
        <a:xfrm>
          <a:off x="0" y="0"/>
          <a:ext cx="0" cy="0"/>
          <a:chOff x="0" y="0"/>
          <a:chExt cx="0" cy="0"/>
        </a:xfrm>
      </p:grpSpPr>
      <p:sp>
        <p:nvSpPr>
          <p:cNvPr id="1049102" name="Slide Image Placeholder 1"/>
          <p:cNvSpPr>
            <a:spLocks noChangeAspect="1" noRot="1" noGrp="1" noTextEdit="1"/>
          </p:cNvSpPr>
          <p:nvPr>
            <p:ph type="sldImg"/>
          </p:nvPr>
        </p:nvSpPr>
        <p:spPr bwMode="auto">
          <a:noFill/>
          <a:ln>
            <a:solidFill>
              <a:srgbClr val="000000"/>
            </a:solidFill>
            <a:miter lim="800000"/>
            <a:headEnd/>
            <a:tailEnd/>
          </a:ln>
        </p:spPr>
      </p:sp>
      <p:sp>
        <p:nvSpPr>
          <p:cNvPr id="1049103"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lang="ar-SA" smtClean="0"/>
          </a:p>
        </p:txBody>
      </p:sp>
      <p:sp>
        <p:nvSpPr>
          <p:cNvPr id="1049104" name="Slide Number Placeholder 3"/>
          <p:cNvSpPr>
            <a:spLocks noGrp="1"/>
          </p:cNvSpPr>
          <p:nvPr>
            <p:ph type="sldNum" sz="quarter" idx="5"/>
          </p:nvPr>
        </p:nvSpPr>
        <p:spPr bwMode="auto">
          <a:noFill/>
        </p:spPr>
        <p:txBody>
          <a:bodyPr/>
          <a:lstStyle>
            <a:lvl1pPr eaLnBrk="0" hangingPunct="0">
              <a:defRPr>
                <a:solidFill>
                  <a:schemeClr val="tx1"/>
                </a:solidFill>
                <a:latin typeface="Arial" charset="0"/>
                <a:cs typeface="Arial" charset="0"/>
              </a:defRPr>
            </a:lvl1pPr>
            <a:lvl2pPr eaLnBrk="0" hangingPunct="0" indent="-293894" marL="764124">
              <a:defRPr>
                <a:solidFill>
                  <a:schemeClr val="tx1"/>
                </a:solidFill>
                <a:latin typeface="Arial" charset="0"/>
                <a:cs typeface="Arial" charset="0"/>
              </a:defRPr>
            </a:lvl2pPr>
            <a:lvl3pPr eaLnBrk="0" hangingPunct="0" indent="-235115" marL="1175576">
              <a:defRPr>
                <a:solidFill>
                  <a:schemeClr val="tx1"/>
                </a:solidFill>
                <a:latin typeface="Arial" charset="0"/>
                <a:cs typeface="Arial" charset="0"/>
              </a:defRPr>
            </a:lvl3pPr>
            <a:lvl4pPr eaLnBrk="0" hangingPunct="0" indent="-235115" marL="1645806">
              <a:defRPr>
                <a:solidFill>
                  <a:schemeClr val="tx1"/>
                </a:solidFill>
                <a:latin typeface="Arial" charset="0"/>
                <a:cs typeface="Arial" charset="0"/>
              </a:defRPr>
            </a:lvl4pPr>
            <a:lvl5pPr eaLnBrk="0" hangingPunct="0" indent="-235115" marL="2116036">
              <a:defRPr>
                <a:solidFill>
                  <a:schemeClr val="tx1"/>
                </a:solidFill>
                <a:latin typeface="Arial" charset="0"/>
                <a:cs typeface="Arial" charset="0"/>
              </a:defRPr>
            </a:lvl5pPr>
            <a:lvl6pPr eaLnBrk="0" fontAlgn="base" hangingPunct="0" indent="-235115" marL="2586266">
              <a:spcBef>
                <a:spcPct val="0"/>
              </a:spcBef>
              <a:spcAft>
                <a:spcPct val="0"/>
              </a:spcAft>
              <a:defRPr>
                <a:solidFill>
                  <a:schemeClr val="tx1"/>
                </a:solidFill>
                <a:latin typeface="Arial" charset="0"/>
                <a:cs typeface="Arial" charset="0"/>
              </a:defRPr>
            </a:lvl6pPr>
            <a:lvl7pPr eaLnBrk="0" fontAlgn="base" hangingPunct="0" indent="-235115" marL="3056496">
              <a:spcBef>
                <a:spcPct val="0"/>
              </a:spcBef>
              <a:spcAft>
                <a:spcPct val="0"/>
              </a:spcAft>
              <a:defRPr>
                <a:solidFill>
                  <a:schemeClr val="tx1"/>
                </a:solidFill>
                <a:latin typeface="Arial" charset="0"/>
                <a:cs typeface="Arial" charset="0"/>
              </a:defRPr>
            </a:lvl7pPr>
            <a:lvl8pPr eaLnBrk="0" fontAlgn="base" hangingPunct="0" indent="-235115" marL="3526727">
              <a:spcBef>
                <a:spcPct val="0"/>
              </a:spcBef>
              <a:spcAft>
                <a:spcPct val="0"/>
              </a:spcAft>
              <a:defRPr>
                <a:solidFill>
                  <a:schemeClr val="tx1"/>
                </a:solidFill>
                <a:latin typeface="Arial" charset="0"/>
                <a:cs typeface="Arial" charset="0"/>
              </a:defRPr>
            </a:lvl8pPr>
            <a:lvl9pPr eaLnBrk="0" fontAlgn="base" hangingPunct="0" indent="-235115" marL="3996957">
              <a:spcBef>
                <a:spcPct val="0"/>
              </a:spcBef>
              <a:spcAft>
                <a:spcPct val="0"/>
              </a:spcAft>
              <a:defRPr>
                <a:solidFill>
                  <a:schemeClr val="tx1"/>
                </a:solidFill>
                <a:latin typeface="Arial" charset="0"/>
                <a:cs typeface="Arial" charset="0"/>
              </a:defRPr>
            </a:lvl9pPr>
          </a:lstStyle>
          <a:p>
            <a:pPr eaLnBrk="1" hangingPunct="1"/>
            <a:fld id="{ED3FC28C-1C20-4CBB-AEFB-DFCB940A5322}" type="slidenum">
              <a:rPr lang="ar-SA" smtClean="0">
                <a:latin typeface="Calibri" pitchFamily="34" charset="0"/>
              </a:rPr>
              <a:pPr eaLnBrk="1" hangingPunct="1"/>
            </a:fld>
            <a:endParaRPr lang="ar-SA" smtClean="0">
              <a:latin typeface="Calibri"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980" name=""/>
        <p:cNvGrpSpPr/>
        <p:nvPr/>
      </p:nvGrpSpPr>
      <p:grpSpPr>
        <a:xfrm>
          <a:off x="0" y="0"/>
          <a:ext cx="0" cy="0"/>
          <a:chOff x="0" y="0"/>
          <a:chExt cx="0" cy="0"/>
        </a:xfrm>
      </p:grpSpPr>
      <p:sp>
        <p:nvSpPr>
          <p:cNvPr id="1049500" name="Slide Image Placeholder 1"/>
          <p:cNvSpPr>
            <a:spLocks noChangeAspect="1" noRot="1" noGrp="1" noTextEdit="1"/>
          </p:cNvSpPr>
          <p:nvPr>
            <p:ph type="sldImg"/>
          </p:nvPr>
        </p:nvSpPr>
        <p:spPr bwMode="auto">
          <a:noFill/>
          <a:ln>
            <a:solidFill>
              <a:srgbClr val="000000"/>
            </a:solidFill>
            <a:miter lim="800000"/>
            <a:headEnd/>
            <a:tailEnd/>
          </a:ln>
        </p:spPr>
      </p:sp>
      <p:sp>
        <p:nvSpPr>
          <p:cNvPr id="1049501"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502"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30406027-72B6-4EDC-A063-AA37CA74C441}" type="slidenum">
              <a:rPr lang="en-US" smtClean="0"/>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983" name=""/>
        <p:cNvGrpSpPr/>
        <p:nvPr/>
      </p:nvGrpSpPr>
      <p:grpSpPr>
        <a:xfrm>
          <a:off x="0" y="0"/>
          <a:ext cx="0" cy="0"/>
          <a:chOff x="0" y="0"/>
          <a:chExt cx="0" cy="0"/>
        </a:xfrm>
      </p:grpSpPr>
      <p:sp>
        <p:nvSpPr>
          <p:cNvPr id="1049505" name="Slide Image Placeholder 1"/>
          <p:cNvSpPr>
            <a:spLocks noChangeAspect="1" noRot="1" noGrp="1" noTextEdit="1"/>
          </p:cNvSpPr>
          <p:nvPr>
            <p:ph type="sldImg"/>
          </p:nvPr>
        </p:nvSpPr>
        <p:spPr bwMode="auto">
          <a:noFill/>
          <a:ln>
            <a:solidFill>
              <a:srgbClr val="000000"/>
            </a:solidFill>
            <a:miter lim="800000"/>
            <a:headEnd/>
            <a:tailEnd/>
          </a:ln>
        </p:spPr>
      </p:sp>
      <p:sp>
        <p:nvSpPr>
          <p:cNvPr id="1049506"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507"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675B940F-4FB1-4F94-BB22-0108DEF57410}" type="slidenum">
              <a:rPr lang="en-US" smtClean="0"/>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986" name=""/>
        <p:cNvGrpSpPr/>
        <p:nvPr/>
      </p:nvGrpSpPr>
      <p:grpSpPr>
        <a:xfrm>
          <a:off x="0" y="0"/>
          <a:ext cx="0" cy="0"/>
          <a:chOff x="0" y="0"/>
          <a:chExt cx="0" cy="0"/>
        </a:xfrm>
      </p:grpSpPr>
      <p:sp>
        <p:nvSpPr>
          <p:cNvPr id="1049510" name="Slide Image Placeholder 1"/>
          <p:cNvSpPr>
            <a:spLocks noChangeAspect="1" noRot="1" noGrp="1" noTextEdit="1"/>
          </p:cNvSpPr>
          <p:nvPr>
            <p:ph type="sldImg"/>
          </p:nvPr>
        </p:nvSpPr>
        <p:spPr bwMode="auto">
          <a:noFill/>
          <a:ln>
            <a:solidFill>
              <a:srgbClr val="000000"/>
            </a:solidFill>
            <a:miter lim="800000"/>
            <a:headEnd/>
            <a:tailEnd/>
          </a:ln>
        </p:spPr>
      </p:sp>
      <p:sp>
        <p:nvSpPr>
          <p:cNvPr id="1049511"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512"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51A8B24A-D887-4831-BA46-8B0412590A5B}" type="slidenum">
              <a:rPr lang="en-US" smtClean="0"/>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989" name=""/>
        <p:cNvGrpSpPr/>
        <p:nvPr/>
      </p:nvGrpSpPr>
      <p:grpSpPr>
        <a:xfrm>
          <a:off x="0" y="0"/>
          <a:ext cx="0" cy="0"/>
          <a:chOff x="0" y="0"/>
          <a:chExt cx="0" cy="0"/>
        </a:xfrm>
      </p:grpSpPr>
      <p:sp>
        <p:nvSpPr>
          <p:cNvPr id="1049517" name="Slide Image Placeholder 1"/>
          <p:cNvSpPr>
            <a:spLocks noChangeAspect="1" noRot="1" noGrp="1" noTextEdit="1"/>
          </p:cNvSpPr>
          <p:nvPr>
            <p:ph type="sldImg"/>
          </p:nvPr>
        </p:nvSpPr>
        <p:spPr bwMode="auto">
          <a:noFill/>
          <a:ln>
            <a:solidFill>
              <a:srgbClr val="000000"/>
            </a:solidFill>
            <a:miter lim="800000"/>
            <a:headEnd/>
            <a:tailEnd/>
          </a:ln>
        </p:spPr>
      </p:sp>
      <p:sp>
        <p:nvSpPr>
          <p:cNvPr id="1049518"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519"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0EEA9977-8729-47E4-86C8-558CA8FADA10}" type="slidenum">
              <a:rPr lang="en-US" smtClean="0"/>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992" name=""/>
        <p:cNvGrpSpPr/>
        <p:nvPr/>
      </p:nvGrpSpPr>
      <p:grpSpPr>
        <a:xfrm>
          <a:off x="0" y="0"/>
          <a:ext cx="0" cy="0"/>
          <a:chOff x="0" y="0"/>
          <a:chExt cx="0" cy="0"/>
        </a:xfrm>
      </p:grpSpPr>
      <p:sp>
        <p:nvSpPr>
          <p:cNvPr id="1049522" name="Slide Image Placeholder 1"/>
          <p:cNvSpPr>
            <a:spLocks noChangeAspect="1" noRot="1" noGrp="1" noTextEdit="1"/>
          </p:cNvSpPr>
          <p:nvPr>
            <p:ph type="sldImg"/>
          </p:nvPr>
        </p:nvSpPr>
        <p:spPr bwMode="auto">
          <a:noFill/>
          <a:ln>
            <a:solidFill>
              <a:srgbClr val="000000"/>
            </a:solidFill>
            <a:miter lim="800000"/>
            <a:headEnd/>
            <a:tailEnd/>
          </a:ln>
        </p:spPr>
      </p:sp>
      <p:sp>
        <p:nvSpPr>
          <p:cNvPr id="1049523"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524"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2AA525C1-7528-4F90-8D8B-0EA1050694C5}" type="slidenum">
              <a:rPr lang="en-US" smtClean="0"/>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996" name=""/>
        <p:cNvGrpSpPr/>
        <p:nvPr/>
      </p:nvGrpSpPr>
      <p:grpSpPr>
        <a:xfrm>
          <a:off x="0" y="0"/>
          <a:ext cx="0" cy="0"/>
          <a:chOff x="0" y="0"/>
          <a:chExt cx="0" cy="0"/>
        </a:xfrm>
      </p:grpSpPr>
      <p:sp>
        <p:nvSpPr>
          <p:cNvPr id="1049531" name="Slide Image Placeholder 1"/>
          <p:cNvSpPr>
            <a:spLocks noChangeAspect="1" noRot="1" noGrp="1" noTextEdit="1"/>
          </p:cNvSpPr>
          <p:nvPr>
            <p:ph type="sldImg"/>
          </p:nvPr>
        </p:nvSpPr>
        <p:spPr bwMode="auto">
          <a:noFill/>
          <a:ln>
            <a:solidFill>
              <a:srgbClr val="000000"/>
            </a:solidFill>
            <a:miter lim="800000"/>
            <a:headEnd/>
            <a:tailEnd/>
          </a:ln>
        </p:spPr>
      </p:sp>
      <p:sp>
        <p:nvSpPr>
          <p:cNvPr id="1049532"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533"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8243604A-58A2-43EB-A8A1-0843426D24B8}" type="slidenum">
              <a:rPr lang="en-US" smtClean="0"/>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999" name=""/>
        <p:cNvGrpSpPr/>
        <p:nvPr/>
      </p:nvGrpSpPr>
      <p:grpSpPr>
        <a:xfrm>
          <a:off x="0" y="0"/>
          <a:ext cx="0" cy="0"/>
          <a:chOff x="0" y="0"/>
          <a:chExt cx="0" cy="0"/>
        </a:xfrm>
      </p:grpSpPr>
      <p:sp>
        <p:nvSpPr>
          <p:cNvPr id="1049536" name="Slide Image Placeholder 1"/>
          <p:cNvSpPr>
            <a:spLocks noChangeAspect="1" noRot="1" noGrp="1" noTextEdit="1"/>
          </p:cNvSpPr>
          <p:nvPr>
            <p:ph type="sldImg"/>
          </p:nvPr>
        </p:nvSpPr>
        <p:spPr bwMode="auto">
          <a:noFill/>
          <a:ln>
            <a:solidFill>
              <a:srgbClr val="000000"/>
            </a:solidFill>
            <a:miter lim="800000"/>
            <a:headEnd/>
            <a:tailEnd/>
          </a:ln>
        </p:spPr>
      </p:sp>
      <p:sp>
        <p:nvSpPr>
          <p:cNvPr id="1049537" name="Notes Placeholder 2"/>
          <p:cNvSpPr>
            <a:spLocks noGrp="1"/>
          </p:cNvSpPr>
          <p:nvPr>
            <p:ph type="body" idx="1"/>
          </p:nvPr>
        </p:nvSpPr>
        <p:spPr/>
        <p:txBody>
          <a:bodyPr/>
          <a:p>
            <a:endParaRPr dirty="0" lang="en-US"/>
          </a:p>
        </p:txBody>
      </p:sp>
      <p:sp>
        <p:nvSpPr>
          <p:cNvPr id="1049538"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C3A07EF2-2EF1-48DB-90C1-5C01722EE8ED}" type="slidenum">
              <a:rPr lang="en-US" smtClean="0"/>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002" name=""/>
        <p:cNvGrpSpPr/>
        <p:nvPr/>
      </p:nvGrpSpPr>
      <p:grpSpPr>
        <a:xfrm>
          <a:off x="0" y="0"/>
          <a:ext cx="0" cy="0"/>
          <a:chOff x="0" y="0"/>
          <a:chExt cx="0" cy="0"/>
        </a:xfrm>
      </p:grpSpPr>
      <p:sp>
        <p:nvSpPr>
          <p:cNvPr id="1049541" name="Slide Image Placeholder 1"/>
          <p:cNvSpPr>
            <a:spLocks noChangeAspect="1" noRot="1" noGrp="1" noTextEdit="1"/>
          </p:cNvSpPr>
          <p:nvPr>
            <p:ph type="sldImg"/>
          </p:nvPr>
        </p:nvSpPr>
        <p:spPr bwMode="auto">
          <a:noFill/>
          <a:ln>
            <a:solidFill>
              <a:srgbClr val="000000"/>
            </a:solidFill>
            <a:miter lim="800000"/>
            <a:headEnd/>
            <a:tailEnd/>
          </a:ln>
        </p:spPr>
      </p:sp>
      <p:sp>
        <p:nvSpPr>
          <p:cNvPr id="1049542" name="Notes Placeholder 2"/>
          <p:cNvSpPr>
            <a:spLocks noGrp="1"/>
          </p:cNvSpPr>
          <p:nvPr>
            <p:ph type="body" idx="1"/>
          </p:nvPr>
        </p:nvSpPr>
        <p:spPr bwMode="auto">
          <a:noFill/>
        </p:spPr>
        <p:txBody>
          <a:bodyPr anchor="t" anchorCtr="0" compatLnSpc="1" numCol="1" wrap="square">
            <a:prstTxWarp prst="textNoShape"/>
          </a:bodyPr>
          <a:p>
            <a:endParaRPr lang="en-US" smtClean="0"/>
          </a:p>
        </p:txBody>
      </p:sp>
      <p:sp>
        <p:nvSpPr>
          <p:cNvPr id="1049543"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9D32D47C-8D0D-485A-A02B-AC64580D57B3}" type="slidenum">
              <a:rPr lang="en-US" smtClean="0"/>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005" name=""/>
        <p:cNvGrpSpPr/>
        <p:nvPr/>
      </p:nvGrpSpPr>
      <p:grpSpPr>
        <a:xfrm>
          <a:off x="0" y="0"/>
          <a:ext cx="0" cy="0"/>
          <a:chOff x="0" y="0"/>
          <a:chExt cx="0" cy="0"/>
        </a:xfrm>
      </p:grpSpPr>
      <p:sp>
        <p:nvSpPr>
          <p:cNvPr id="1049548" name="Slide Image Placeholder 1"/>
          <p:cNvSpPr>
            <a:spLocks noChangeAspect="1" noRot="1" noGrp="1" noTextEdit="1"/>
          </p:cNvSpPr>
          <p:nvPr>
            <p:ph type="sldImg"/>
          </p:nvPr>
        </p:nvSpPr>
        <p:spPr bwMode="auto">
          <a:noFill/>
          <a:ln>
            <a:solidFill>
              <a:srgbClr val="000000"/>
            </a:solidFill>
            <a:miter lim="800000"/>
            <a:headEnd/>
            <a:tailEnd/>
          </a:ln>
        </p:spPr>
      </p:sp>
      <p:sp>
        <p:nvSpPr>
          <p:cNvPr id="1049549" name="Notes Placeholder 2"/>
          <p:cNvSpPr>
            <a:spLocks noGrp="1"/>
          </p:cNvSpPr>
          <p:nvPr>
            <p:ph type="body" idx="1"/>
          </p:nvPr>
        </p:nvSpPr>
        <p:spPr bwMode="auto">
          <a:xfrm>
            <a:off x="236220" y="4373880"/>
            <a:ext cx="6535420" cy="4686300"/>
          </a:xfrm>
          <a:noFill/>
        </p:spPr>
        <p:txBody>
          <a:bodyPr anchor="t" anchorCtr="0" compatLnSpc="1" numCol="1" wrap="square">
            <a:prstTxWarp prst="textNoShape"/>
          </a:bodyPr>
          <a:p>
            <a:endParaRPr dirty="0" sz="1600" lang="en-US"/>
          </a:p>
        </p:txBody>
      </p:sp>
      <p:sp>
        <p:nvSpPr>
          <p:cNvPr id="1049550"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4FCA51FD-D135-4B28-8EB5-5DA5467561EF}" type="slidenum">
              <a:rPr lang="en-US" smtClean="0"/>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008" name=""/>
        <p:cNvGrpSpPr/>
        <p:nvPr/>
      </p:nvGrpSpPr>
      <p:grpSpPr>
        <a:xfrm>
          <a:off x="0" y="0"/>
          <a:ext cx="0" cy="0"/>
          <a:chOff x="0" y="0"/>
          <a:chExt cx="0" cy="0"/>
        </a:xfrm>
      </p:grpSpPr>
      <p:sp>
        <p:nvSpPr>
          <p:cNvPr id="1049558" name="Slide Image Placeholder 1"/>
          <p:cNvSpPr>
            <a:spLocks noChangeAspect="1" noRot="1" noGrp="1" noTextEdit="1"/>
          </p:cNvSpPr>
          <p:nvPr>
            <p:ph type="sldImg"/>
          </p:nvPr>
        </p:nvSpPr>
        <p:spPr bwMode="auto">
          <a:noFill/>
          <a:ln>
            <a:solidFill>
              <a:srgbClr val="000000"/>
            </a:solidFill>
            <a:miter lim="800000"/>
            <a:headEnd/>
            <a:tailEnd/>
          </a:ln>
        </p:spPr>
      </p:sp>
      <p:sp>
        <p:nvSpPr>
          <p:cNvPr id="1049559"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560"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7B5EE207-90CC-43FD-9370-34CC70116962}" type="slidenum">
              <a:rPr lang="en-US" smtClean="0"/>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802" name=""/>
        <p:cNvGrpSpPr/>
        <p:nvPr/>
      </p:nvGrpSpPr>
      <p:grpSpPr>
        <a:xfrm>
          <a:off x="0" y="0"/>
          <a:ext cx="0" cy="0"/>
          <a:chOff x="0" y="0"/>
          <a:chExt cx="0" cy="0"/>
        </a:xfrm>
      </p:grpSpPr>
      <p:sp>
        <p:nvSpPr>
          <p:cNvPr id="1049140" name="Rectangle 7"/>
          <p:cNvSpPr>
            <a:spLocks noGrp="1" noChangeArrowheads="1"/>
          </p:cNvSpPr>
          <p:nvPr>
            <p:ph type="sldNum" sz="quarter" idx="5"/>
          </p:nvPr>
        </p:nvSpPr>
        <p:spPr/>
        <p:txBody>
          <a:bodyPr/>
          <a:p>
            <a:fld id="{069E6E62-0DB2-4D2B-AEB1-A09F402D29E9}" type="slidenum">
              <a:rPr lang="en-US"/>
            </a:fld>
            <a:endParaRPr lang="en-US"/>
          </a:p>
        </p:txBody>
      </p:sp>
      <p:sp>
        <p:nvSpPr>
          <p:cNvPr id="1049141" name="Rectangle 2"/>
          <p:cNvSpPr>
            <a:spLocks noChangeAspect="1" noRot="1" noGrp="1" noChangeArrowheads="1" noTextEdit="1"/>
          </p:cNvSpPr>
          <p:nvPr>
            <p:ph type="sldImg"/>
          </p:nvPr>
        </p:nvSpPr>
        <p:spPr/>
      </p:sp>
      <p:sp>
        <p:nvSpPr>
          <p:cNvPr id="1049142" name="Rectangle 3"/>
          <p:cNvSpPr>
            <a:spLocks noGrp="1" noChangeArrowheads="1"/>
          </p:cNvSpPr>
          <p:nvPr>
            <p:ph type="body" idx="1"/>
          </p:nvPr>
        </p:nvSpPr>
        <p:spPr/>
        <p:txBody>
          <a:bodyPr/>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011" name=""/>
        <p:cNvGrpSpPr/>
        <p:nvPr/>
      </p:nvGrpSpPr>
      <p:grpSpPr>
        <a:xfrm>
          <a:off x="0" y="0"/>
          <a:ext cx="0" cy="0"/>
          <a:chOff x="0" y="0"/>
          <a:chExt cx="0" cy="0"/>
        </a:xfrm>
      </p:grpSpPr>
      <p:sp>
        <p:nvSpPr>
          <p:cNvPr id="1049563" name="Slide Image Placeholder 1"/>
          <p:cNvSpPr>
            <a:spLocks noChangeAspect="1" noRot="1" noGrp="1" noTextEdit="1"/>
          </p:cNvSpPr>
          <p:nvPr>
            <p:ph type="sldImg"/>
          </p:nvPr>
        </p:nvSpPr>
        <p:spPr bwMode="auto">
          <a:noFill/>
          <a:ln>
            <a:solidFill>
              <a:srgbClr val="000000"/>
            </a:solidFill>
            <a:miter lim="800000"/>
            <a:headEnd/>
            <a:tailEnd/>
          </a:ln>
        </p:spPr>
      </p:sp>
      <p:sp>
        <p:nvSpPr>
          <p:cNvPr id="1049564"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565"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374F3978-ED19-4F70-A4B5-25507893F318}" type="slidenum">
              <a:rPr lang="en-US" smtClean="0"/>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014" name=""/>
        <p:cNvGrpSpPr/>
        <p:nvPr/>
      </p:nvGrpSpPr>
      <p:grpSpPr>
        <a:xfrm>
          <a:off x="0" y="0"/>
          <a:ext cx="0" cy="0"/>
          <a:chOff x="0" y="0"/>
          <a:chExt cx="0" cy="0"/>
        </a:xfrm>
      </p:grpSpPr>
      <p:sp>
        <p:nvSpPr>
          <p:cNvPr id="1049568" name="Slide Image Placeholder 1"/>
          <p:cNvSpPr>
            <a:spLocks noChangeAspect="1" noRot="1" noGrp="1" noTextEdit="1"/>
          </p:cNvSpPr>
          <p:nvPr>
            <p:ph type="sldImg"/>
          </p:nvPr>
        </p:nvSpPr>
        <p:spPr bwMode="auto">
          <a:noFill/>
          <a:ln>
            <a:solidFill>
              <a:srgbClr val="000000"/>
            </a:solidFill>
            <a:miter lim="800000"/>
            <a:headEnd/>
            <a:tailEnd/>
          </a:ln>
        </p:spPr>
      </p:sp>
      <p:sp>
        <p:nvSpPr>
          <p:cNvPr id="1049569"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570"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EE3E401C-86FF-425F-A95B-8B5E5E2E6AC8}" type="slidenum">
              <a:rPr lang="en-US" smtClean="0"/>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018" name=""/>
        <p:cNvGrpSpPr/>
        <p:nvPr/>
      </p:nvGrpSpPr>
      <p:grpSpPr>
        <a:xfrm>
          <a:off x="0" y="0"/>
          <a:ext cx="0" cy="0"/>
          <a:chOff x="0" y="0"/>
          <a:chExt cx="0" cy="0"/>
        </a:xfrm>
      </p:grpSpPr>
      <p:sp>
        <p:nvSpPr>
          <p:cNvPr id="1049581" name="Slide Image Placeholder 1"/>
          <p:cNvSpPr>
            <a:spLocks noChangeAspect="1" noRot="1" noGrp="1" noTextEdit="1"/>
          </p:cNvSpPr>
          <p:nvPr>
            <p:ph type="sldImg"/>
          </p:nvPr>
        </p:nvSpPr>
        <p:spPr bwMode="auto">
          <a:noFill/>
          <a:ln>
            <a:solidFill>
              <a:srgbClr val="000000"/>
            </a:solidFill>
            <a:miter lim="800000"/>
            <a:headEnd/>
            <a:tailEnd/>
          </a:ln>
        </p:spPr>
      </p:sp>
      <p:sp>
        <p:nvSpPr>
          <p:cNvPr id="1049582"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583"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0F92E5F1-EEC5-4DE1-8AE5-1131FAA306C6}" type="slidenum">
              <a:rPr lang="en-US" smtClean="0"/>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022" name=""/>
        <p:cNvGrpSpPr/>
        <p:nvPr/>
      </p:nvGrpSpPr>
      <p:grpSpPr>
        <a:xfrm>
          <a:off x="0" y="0"/>
          <a:ext cx="0" cy="0"/>
          <a:chOff x="0" y="0"/>
          <a:chExt cx="0" cy="0"/>
        </a:xfrm>
      </p:grpSpPr>
      <p:sp>
        <p:nvSpPr>
          <p:cNvPr id="1049595" name="Slide Image Placeholder 1"/>
          <p:cNvSpPr>
            <a:spLocks noChangeAspect="1" noRot="1" noGrp="1" noTextEdit="1"/>
          </p:cNvSpPr>
          <p:nvPr>
            <p:ph type="sldImg"/>
          </p:nvPr>
        </p:nvSpPr>
        <p:spPr bwMode="auto">
          <a:noFill/>
          <a:ln>
            <a:solidFill>
              <a:srgbClr val="000000"/>
            </a:solidFill>
            <a:miter lim="800000"/>
            <a:headEnd/>
            <a:tailEnd/>
          </a:ln>
        </p:spPr>
      </p:sp>
      <p:sp>
        <p:nvSpPr>
          <p:cNvPr id="1049596" name="Notes Placeholder 2"/>
          <p:cNvSpPr>
            <a:spLocks noGrp="1"/>
          </p:cNvSpPr>
          <p:nvPr>
            <p:ph type="body" idx="1"/>
          </p:nvPr>
        </p:nvSpPr>
        <p:spPr bwMode="auto">
          <a:noFill/>
        </p:spPr>
        <p:txBody>
          <a:bodyPr anchor="t" anchorCtr="0" compatLnSpc="1" numCol="1" wrap="square">
            <a:prstTxWarp prst="textNoShape"/>
          </a:bodyPr>
          <a:p>
            <a:endParaRPr dirty="0" lang="en-US" smtClean="0"/>
          </a:p>
        </p:txBody>
      </p:sp>
      <p:sp>
        <p:nvSpPr>
          <p:cNvPr id="1049597"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420A1D83-A41B-4618-A113-511A93CE8E44}" type="slidenum">
              <a:rPr lang="en-US" smtClean="0"/>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025" name=""/>
        <p:cNvGrpSpPr/>
        <p:nvPr/>
      </p:nvGrpSpPr>
      <p:grpSpPr>
        <a:xfrm>
          <a:off x="0" y="0"/>
          <a:ext cx="0" cy="0"/>
          <a:chOff x="0" y="0"/>
          <a:chExt cx="0" cy="0"/>
        </a:xfrm>
      </p:grpSpPr>
      <p:sp>
        <p:nvSpPr>
          <p:cNvPr id="1049602" name="Slide Image Placeholder 1"/>
          <p:cNvSpPr>
            <a:spLocks noChangeAspect="1" noRot="1" noGrp="1" noTextEdit="1"/>
          </p:cNvSpPr>
          <p:nvPr>
            <p:ph type="sldImg"/>
          </p:nvPr>
        </p:nvSpPr>
        <p:spPr bwMode="auto">
          <a:noFill/>
          <a:ln>
            <a:solidFill>
              <a:srgbClr val="000000"/>
            </a:solidFill>
            <a:miter lim="800000"/>
            <a:headEnd/>
            <a:tailEnd/>
          </a:ln>
        </p:spPr>
      </p:sp>
      <p:sp>
        <p:nvSpPr>
          <p:cNvPr id="1049603" name="Notes Placeholder 2"/>
          <p:cNvSpPr>
            <a:spLocks noGrp="1"/>
          </p:cNvSpPr>
          <p:nvPr>
            <p:ph type="body" idx="1"/>
          </p:nvPr>
        </p:nvSpPr>
        <p:spPr/>
        <p:txBody>
          <a:bodyPr/>
          <a:p>
            <a:endParaRPr dirty="0" lang="en-US"/>
          </a:p>
        </p:txBody>
      </p:sp>
      <p:sp>
        <p:nvSpPr>
          <p:cNvPr id="1049604" name="Slide Number Placeholder 3"/>
          <p:cNvSpPr>
            <a:spLocks noGrp="1"/>
          </p:cNvSpPr>
          <p:nvPr>
            <p:ph type="sldNum" sz="quarter" idx="5"/>
          </p:nvPr>
        </p:nvSpPr>
        <p:spPr bwMode="auto">
          <a:noFill/>
          <a:ln>
            <a:miter lim="800000"/>
            <a:headEnd/>
            <a:tailEnd/>
          </a:ln>
        </p:spPr>
        <p:txBody>
          <a:bodyPr anchorCtr="0" compatLnSpc="1" numCol="1" wrap="square">
            <a:prstTxWarp prst="textNoShape"/>
          </a:bodyPr>
          <a:p>
            <a:fld id="{AE072187-1326-49B3-A70A-750D13DE79DF}" type="slidenum">
              <a:rPr lang="en-US" smtClean="0"/>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029" name=""/>
        <p:cNvGrpSpPr/>
        <p:nvPr/>
      </p:nvGrpSpPr>
      <p:grpSpPr>
        <a:xfrm>
          <a:off x="0" y="0"/>
          <a:ext cx="0" cy="0"/>
          <a:chOff x="0" y="0"/>
          <a:chExt cx="0" cy="0"/>
        </a:xfrm>
      </p:grpSpPr>
      <p:sp>
        <p:nvSpPr>
          <p:cNvPr id="1049608" name="Slide Image Placeholder 1"/>
          <p:cNvSpPr>
            <a:spLocks noChangeAspect="1" noRot="1" noGrp="1"/>
          </p:cNvSpPr>
          <p:nvPr>
            <p:ph type="sldImg"/>
          </p:nvPr>
        </p:nvSpPr>
        <p:spPr/>
      </p:sp>
      <p:sp>
        <p:nvSpPr>
          <p:cNvPr id="1049609" name="Notes Placeholder 2"/>
          <p:cNvSpPr>
            <a:spLocks noGrp="1"/>
          </p:cNvSpPr>
          <p:nvPr>
            <p:ph type="body" idx="1"/>
          </p:nvPr>
        </p:nvSpPr>
        <p:spPr/>
        <p:txBody>
          <a:bodyPr>
            <a:normAutofit/>
          </a:bodyPr>
          <a:p>
            <a:endParaRPr dirty="0" lang="en-US"/>
          </a:p>
        </p:txBody>
      </p:sp>
      <p:sp>
        <p:nvSpPr>
          <p:cNvPr id="1049610" name="Slide Number Placeholder 3"/>
          <p:cNvSpPr>
            <a:spLocks noGrp="1"/>
          </p:cNvSpPr>
          <p:nvPr>
            <p:ph type="sldNum" sz="quarter" idx="10"/>
          </p:nvPr>
        </p:nvSpPr>
        <p:spPr/>
        <p:txBody>
          <a:bodyPr/>
          <a:p>
            <a:fld id="{A441030E-5470-40A2-9D0D-23CC4AFABBBB}" type="slidenum">
              <a:rPr lang="en-US" smtClean="0"/>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033" name=""/>
        <p:cNvGrpSpPr/>
        <p:nvPr/>
      </p:nvGrpSpPr>
      <p:grpSpPr>
        <a:xfrm>
          <a:off x="0" y="0"/>
          <a:ext cx="0" cy="0"/>
          <a:chOff x="0" y="0"/>
          <a:chExt cx="0" cy="0"/>
        </a:xfrm>
      </p:grpSpPr>
      <p:sp>
        <p:nvSpPr>
          <p:cNvPr id="1049624" name="Slide Image Placeholder 1"/>
          <p:cNvSpPr>
            <a:spLocks noChangeAspect="1" noRot="1" noGrp="1"/>
          </p:cNvSpPr>
          <p:nvPr>
            <p:ph type="sldImg"/>
          </p:nvPr>
        </p:nvSpPr>
        <p:spPr/>
      </p:sp>
      <p:sp>
        <p:nvSpPr>
          <p:cNvPr id="1049625" name="Notes Placeholder 2"/>
          <p:cNvSpPr>
            <a:spLocks noGrp="1"/>
          </p:cNvSpPr>
          <p:nvPr>
            <p:ph type="body" idx="1"/>
          </p:nvPr>
        </p:nvSpPr>
        <p:spPr/>
        <p:txBody>
          <a:bodyPr>
            <a:normAutofit/>
          </a:bodyPr>
          <a:p>
            <a:endParaRPr dirty="0" lang="en-US"/>
          </a:p>
        </p:txBody>
      </p:sp>
      <p:sp>
        <p:nvSpPr>
          <p:cNvPr id="1049626" name="Slide Number Placeholder 3"/>
          <p:cNvSpPr>
            <a:spLocks noGrp="1"/>
          </p:cNvSpPr>
          <p:nvPr>
            <p:ph type="sldNum" sz="quarter" idx="10"/>
          </p:nvPr>
        </p:nvSpPr>
        <p:spPr/>
        <p:txBody>
          <a:bodyPr/>
          <a:p>
            <a:fld id="{A441030E-5470-40A2-9D0D-23CC4AFABBBB}" type="slidenum">
              <a:rPr lang="en-US" smtClean="0"/>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037" name=""/>
        <p:cNvGrpSpPr/>
        <p:nvPr/>
      </p:nvGrpSpPr>
      <p:grpSpPr>
        <a:xfrm>
          <a:off x="0" y="0"/>
          <a:ext cx="0" cy="0"/>
          <a:chOff x="0" y="0"/>
          <a:chExt cx="0" cy="0"/>
        </a:xfrm>
      </p:grpSpPr>
      <p:sp>
        <p:nvSpPr>
          <p:cNvPr id="1049631" name="Slide Image Placeholder 1"/>
          <p:cNvSpPr>
            <a:spLocks noChangeAspect="1" noRot="1" noGrp="1"/>
          </p:cNvSpPr>
          <p:nvPr>
            <p:ph type="sldImg"/>
          </p:nvPr>
        </p:nvSpPr>
        <p:spPr/>
      </p:sp>
      <p:sp>
        <p:nvSpPr>
          <p:cNvPr id="1049632" name="Notes Placeholder 2"/>
          <p:cNvSpPr>
            <a:spLocks noGrp="1"/>
          </p:cNvSpPr>
          <p:nvPr>
            <p:ph type="body" idx="1"/>
          </p:nvPr>
        </p:nvSpPr>
        <p:spPr/>
        <p:txBody>
          <a:bodyPr>
            <a:normAutofit/>
          </a:bodyPr>
          <a:p>
            <a:endParaRPr dirty="0" lang="en-US"/>
          </a:p>
        </p:txBody>
      </p:sp>
      <p:sp>
        <p:nvSpPr>
          <p:cNvPr id="1049633" name="Slide Number Placeholder 3"/>
          <p:cNvSpPr>
            <a:spLocks noGrp="1"/>
          </p:cNvSpPr>
          <p:nvPr>
            <p:ph type="sldNum" sz="quarter" idx="10"/>
          </p:nvPr>
        </p:nvSpPr>
        <p:spPr/>
        <p:txBody>
          <a:bodyPr/>
          <a:p>
            <a:fld id="{A441030E-5470-40A2-9D0D-23CC4AFABBBB}" type="slidenum">
              <a:rPr lang="en-US" smtClean="0"/>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040" name=""/>
        <p:cNvGrpSpPr/>
        <p:nvPr/>
      </p:nvGrpSpPr>
      <p:grpSpPr>
        <a:xfrm>
          <a:off x="0" y="0"/>
          <a:ext cx="0" cy="0"/>
          <a:chOff x="0" y="0"/>
          <a:chExt cx="0" cy="0"/>
        </a:xfrm>
      </p:grpSpPr>
      <p:sp>
        <p:nvSpPr>
          <p:cNvPr id="1049635" name="Slide Image Placeholder 1"/>
          <p:cNvSpPr>
            <a:spLocks noChangeAspect="1" noRot="1" noGrp="1"/>
          </p:cNvSpPr>
          <p:nvPr>
            <p:ph type="sldImg"/>
          </p:nvPr>
        </p:nvSpPr>
        <p:spPr/>
      </p:sp>
      <p:sp>
        <p:nvSpPr>
          <p:cNvPr id="1049636" name="Notes Placeholder 2"/>
          <p:cNvSpPr>
            <a:spLocks noGrp="1"/>
          </p:cNvSpPr>
          <p:nvPr>
            <p:ph type="body" idx="1"/>
          </p:nvPr>
        </p:nvSpPr>
        <p:spPr/>
        <p:txBody>
          <a:bodyPr>
            <a:normAutofit/>
          </a:bodyPr>
          <a:p>
            <a:endParaRPr dirty="0" lang="en-US"/>
          </a:p>
        </p:txBody>
      </p:sp>
      <p:sp>
        <p:nvSpPr>
          <p:cNvPr id="1049637" name="Slide Number Placeholder 3"/>
          <p:cNvSpPr>
            <a:spLocks noGrp="1"/>
          </p:cNvSpPr>
          <p:nvPr>
            <p:ph type="sldNum" sz="quarter" idx="10"/>
          </p:nvPr>
        </p:nvSpPr>
        <p:spPr/>
        <p:txBody>
          <a:bodyPr/>
          <a:p>
            <a:fld id="{A441030E-5470-40A2-9D0D-23CC4AFABBBB}" type="slidenum">
              <a:rPr lang="en-US" smtClean="0"/>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044" name=""/>
        <p:cNvGrpSpPr/>
        <p:nvPr/>
      </p:nvGrpSpPr>
      <p:grpSpPr>
        <a:xfrm>
          <a:off x="0" y="0"/>
          <a:ext cx="0" cy="0"/>
          <a:chOff x="0" y="0"/>
          <a:chExt cx="0" cy="0"/>
        </a:xfrm>
      </p:grpSpPr>
      <p:sp>
        <p:nvSpPr>
          <p:cNvPr id="1049642" name="Slide Image Placeholder 1"/>
          <p:cNvSpPr>
            <a:spLocks noChangeAspect="1" noRot="1" noGrp="1"/>
          </p:cNvSpPr>
          <p:nvPr>
            <p:ph type="sldImg"/>
          </p:nvPr>
        </p:nvSpPr>
        <p:spPr/>
      </p:sp>
      <p:sp>
        <p:nvSpPr>
          <p:cNvPr id="1049643" name="Notes Placeholder 2"/>
          <p:cNvSpPr>
            <a:spLocks noGrp="1"/>
          </p:cNvSpPr>
          <p:nvPr>
            <p:ph type="body" idx="1"/>
          </p:nvPr>
        </p:nvSpPr>
        <p:spPr/>
        <p:txBody>
          <a:bodyPr>
            <a:normAutofit/>
          </a:bodyPr>
          <a:p>
            <a:endParaRPr dirty="0" lang="en-US"/>
          </a:p>
        </p:txBody>
      </p:sp>
      <p:sp>
        <p:nvSpPr>
          <p:cNvPr id="1049644" name="Slide Number Placeholder 3"/>
          <p:cNvSpPr>
            <a:spLocks noGrp="1"/>
          </p:cNvSpPr>
          <p:nvPr>
            <p:ph type="sldNum" sz="quarter" idx="10"/>
          </p:nvPr>
        </p:nvSpPr>
        <p:spPr/>
        <p:txBody>
          <a:bodyPr/>
          <a:p>
            <a:fld id="{A441030E-5470-40A2-9D0D-23CC4AFABBBB}"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805" name=""/>
        <p:cNvGrpSpPr/>
        <p:nvPr/>
      </p:nvGrpSpPr>
      <p:grpSpPr>
        <a:xfrm>
          <a:off x="0" y="0"/>
          <a:ext cx="0" cy="0"/>
          <a:chOff x="0" y="0"/>
          <a:chExt cx="0" cy="0"/>
        </a:xfrm>
      </p:grpSpPr>
      <p:sp>
        <p:nvSpPr>
          <p:cNvPr id="1049145" name="Rectangle 7"/>
          <p:cNvSpPr>
            <a:spLocks noGrp="1" noChangeArrowheads="1"/>
          </p:cNvSpPr>
          <p:nvPr>
            <p:ph type="sldNum" sz="quarter" idx="5"/>
          </p:nvPr>
        </p:nvSpPr>
        <p:spPr/>
        <p:txBody>
          <a:bodyPr/>
          <a:p>
            <a:fld id="{F9F3BCD2-41AD-4857-9391-1ADA8DE1F4D6}" type="slidenum">
              <a:rPr lang="en-US"/>
            </a:fld>
            <a:endParaRPr lang="en-US"/>
          </a:p>
        </p:txBody>
      </p:sp>
      <p:sp>
        <p:nvSpPr>
          <p:cNvPr id="1049146" name="Rectangle 2"/>
          <p:cNvSpPr>
            <a:spLocks noChangeAspect="1" noRot="1" noGrp="1" noChangeArrowheads="1" noTextEdit="1"/>
          </p:cNvSpPr>
          <p:nvPr>
            <p:ph type="sldImg"/>
          </p:nvPr>
        </p:nvSpPr>
        <p:spPr/>
      </p:sp>
      <p:sp>
        <p:nvSpPr>
          <p:cNvPr id="1049147" name="Rectangle 3"/>
          <p:cNvSpPr>
            <a:spLocks noGrp="1" noChangeArrowheads="1"/>
          </p:cNvSpPr>
          <p:nvPr>
            <p:ph type="body" idx="1"/>
          </p:nvPr>
        </p:nvSpPr>
        <p:spPr/>
        <p:txBody>
          <a:bodyPr/>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047" name=""/>
        <p:cNvGrpSpPr/>
        <p:nvPr/>
      </p:nvGrpSpPr>
      <p:grpSpPr>
        <a:xfrm>
          <a:off x="0" y="0"/>
          <a:ext cx="0" cy="0"/>
          <a:chOff x="0" y="0"/>
          <a:chExt cx="0" cy="0"/>
        </a:xfrm>
      </p:grpSpPr>
      <p:sp>
        <p:nvSpPr>
          <p:cNvPr id="1049647" name="Slide Image Placeholder 1"/>
          <p:cNvSpPr>
            <a:spLocks noChangeAspect="1" noRot="1" noGrp="1"/>
          </p:cNvSpPr>
          <p:nvPr>
            <p:ph type="sldImg"/>
          </p:nvPr>
        </p:nvSpPr>
        <p:spPr/>
      </p:sp>
      <p:sp>
        <p:nvSpPr>
          <p:cNvPr id="1049648" name="Notes Placeholder 2"/>
          <p:cNvSpPr>
            <a:spLocks noGrp="1"/>
          </p:cNvSpPr>
          <p:nvPr>
            <p:ph type="body" idx="1"/>
          </p:nvPr>
        </p:nvSpPr>
        <p:spPr/>
        <p:txBody>
          <a:bodyPr>
            <a:normAutofit/>
          </a:bodyPr>
          <a:p>
            <a:endParaRPr dirty="0" lang="en-US"/>
          </a:p>
        </p:txBody>
      </p:sp>
      <p:sp>
        <p:nvSpPr>
          <p:cNvPr id="1049649" name="Slide Number Placeholder 3"/>
          <p:cNvSpPr>
            <a:spLocks noGrp="1"/>
          </p:cNvSpPr>
          <p:nvPr>
            <p:ph type="sldNum" sz="quarter" idx="10"/>
          </p:nvPr>
        </p:nvSpPr>
        <p:spPr/>
        <p:txBody>
          <a:bodyPr/>
          <a:p>
            <a:fld id="{A441030E-5470-40A2-9D0D-23CC4AFABBBB}" type="slidenum">
              <a:rPr lang="en-US" smtClean="0"/>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050" name=""/>
        <p:cNvGrpSpPr/>
        <p:nvPr/>
      </p:nvGrpSpPr>
      <p:grpSpPr>
        <a:xfrm>
          <a:off x="0" y="0"/>
          <a:ext cx="0" cy="0"/>
          <a:chOff x="0" y="0"/>
          <a:chExt cx="0" cy="0"/>
        </a:xfrm>
      </p:grpSpPr>
      <p:sp>
        <p:nvSpPr>
          <p:cNvPr id="1049652" name="Slide Image Placeholder 1"/>
          <p:cNvSpPr>
            <a:spLocks noChangeAspect="1" noRot="1" noGrp="1"/>
          </p:cNvSpPr>
          <p:nvPr>
            <p:ph type="sldImg"/>
          </p:nvPr>
        </p:nvSpPr>
        <p:spPr/>
      </p:sp>
      <p:sp>
        <p:nvSpPr>
          <p:cNvPr id="1049653" name="Notes Placeholder 2"/>
          <p:cNvSpPr>
            <a:spLocks noGrp="1"/>
          </p:cNvSpPr>
          <p:nvPr>
            <p:ph type="body" idx="1"/>
          </p:nvPr>
        </p:nvSpPr>
        <p:spPr/>
        <p:txBody>
          <a:bodyPr>
            <a:normAutofit/>
          </a:bodyPr>
          <a:p>
            <a:pPr defTabSz="940460" eaLnBrk="0" fontAlgn="base" hangingPunct="0" lvl="1" marL="0">
              <a:spcBef>
                <a:spcPct val="30000"/>
              </a:spcBef>
              <a:spcAft>
                <a:spcPct val="0"/>
              </a:spcAft>
            </a:pPr>
            <a:endParaRPr dirty="0" lang="en-US"/>
          </a:p>
        </p:txBody>
      </p:sp>
      <p:sp>
        <p:nvSpPr>
          <p:cNvPr id="1049654" name="Slide Number Placeholder 3"/>
          <p:cNvSpPr>
            <a:spLocks noGrp="1"/>
          </p:cNvSpPr>
          <p:nvPr>
            <p:ph type="sldNum" sz="quarter" idx="10"/>
          </p:nvPr>
        </p:nvSpPr>
        <p:spPr/>
        <p:txBody>
          <a:bodyPr/>
          <a:p>
            <a:fld id="{A441030E-5470-40A2-9D0D-23CC4AFABBBB}" type="slidenum">
              <a:rPr lang="en-US" smtClean="0"/>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053" name=""/>
        <p:cNvGrpSpPr/>
        <p:nvPr/>
      </p:nvGrpSpPr>
      <p:grpSpPr>
        <a:xfrm>
          <a:off x="0" y="0"/>
          <a:ext cx="0" cy="0"/>
          <a:chOff x="0" y="0"/>
          <a:chExt cx="0" cy="0"/>
        </a:xfrm>
      </p:grpSpPr>
      <p:sp>
        <p:nvSpPr>
          <p:cNvPr id="1049657" name="Slide Image Placeholder 1"/>
          <p:cNvSpPr>
            <a:spLocks noChangeAspect="1" noRot="1" noGrp="1"/>
          </p:cNvSpPr>
          <p:nvPr>
            <p:ph type="sldImg"/>
          </p:nvPr>
        </p:nvSpPr>
        <p:spPr/>
      </p:sp>
      <p:sp>
        <p:nvSpPr>
          <p:cNvPr id="1049658" name="Notes Placeholder 2"/>
          <p:cNvSpPr>
            <a:spLocks noGrp="1"/>
          </p:cNvSpPr>
          <p:nvPr>
            <p:ph type="body" idx="1"/>
          </p:nvPr>
        </p:nvSpPr>
        <p:spPr/>
        <p:txBody>
          <a:bodyPr>
            <a:normAutofit/>
          </a:bodyPr>
          <a:p>
            <a:endParaRPr dirty="0" lang="en-US"/>
          </a:p>
        </p:txBody>
      </p:sp>
      <p:sp>
        <p:nvSpPr>
          <p:cNvPr id="1049659" name="Slide Number Placeholder 3"/>
          <p:cNvSpPr>
            <a:spLocks noGrp="1"/>
          </p:cNvSpPr>
          <p:nvPr>
            <p:ph type="sldNum" sz="quarter" idx="10"/>
          </p:nvPr>
        </p:nvSpPr>
        <p:spPr/>
        <p:txBody>
          <a:bodyPr/>
          <a:p>
            <a:fld id="{A441030E-5470-40A2-9D0D-23CC4AFABBBB}" type="slidenum">
              <a:rPr lang="en-US" smtClean="0"/>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057" name=""/>
        <p:cNvGrpSpPr/>
        <p:nvPr/>
      </p:nvGrpSpPr>
      <p:grpSpPr>
        <a:xfrm>
          <a:off x="0" y="0"/>
          <a:ext cx="0" cy="0"/>
          <a:chOff x="0" y="0"/>
          <a:chExt cx="0" cy="0"/>
        </a:xfrm>
      </p:grpSpPr>
      <p:sp>
        <p:nvSpPr>
          <p:cNvPr id="1049662" name="Slide Image Placeholder 1"/>
          <p:cNvSpPr>
            <a:spLocks noChangeAspect="1" noRot="1" noGrp="1"/>
          </p:cNvSpPr>
          <p:nvPr>
            <p:ph type="sldImg"/>
          </p:nvPr>
        </p:nvSpPr>
        <p:spPr/>
      </p:sp>
      <p:sp>
        <p:nvSpPr>
          <p:cNvPr id="1049663" name="Notes Placeholder 2"/>
          <p:cNvSpPr>
            <a:spLocks noGrp="1"/>
          </p:cNvSpPr>
          <p:nvPr>
            <p:ph type="body" idx="1"/>
          </p:nvPr>
        </p:nvSpPr>
        <p:spPr/>
        <p:txBody>
          <a:bodyPr>
            <a:normAutofit/>
          </a:bodyPr>
          <a:p>
            <a:endParaRPr dirty="0" lang="en-US"/>
          </a:p>
        </p:txBody>
      </p:sp>
      <p:sp>
        <p:nvSpPr>
          <p:cNvPr id="1049664" name="Slide Number Placeholder 3"/>
          <p:cNvSpPr>
            <a:spLocks noGrp="1"/>
          </p:cNvSpPr>
          <p:nvPr>
            <p:ph type="sldNum" sz="quarter" idx="10"/>
          </p:nvPr>
        </p:nvSpPr>
        <p:spPr/>
        <p:txBody>
          <a:bodyPr/>
          <a:p>
            <a:fld id="{A441030E-5470-40A2-9D0D-23CC4AFABBBB}" type="slidenum">
              <a:rPr lang="en-US" smtClean="0"/>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061" name=""/>
        <p:cNvGrpSpPr/>
        <p:nvPr/>
      </p:nvGrpSpPr>
      <p:grpSpPr>
        <a:xfrm>
          <a:off x="0" y="0"/>
          <a:ext cx="0" cy="0"/>
          <a:chOff x="0" y="0"/>
          <a:chExt cx="0" cy="0"/>
        </a:xfrm>
      </p:grpSpPr>
      <p:sp>
        <p:nvSpPr>
          <p:cNvPr id="1049671" name="Slide Image Placeholder 1"/>
          <p:cNvSpPr>
            <a:spLocks noChangeAspect="1" noRot="1" noGrp="1"/>
          </p:cNvSpPr>
          <p:nvPr>
            <p:ph type="sldImg"/>
          </p:nvPr>
        </p:nvSpPr>
        <p:spPr/>
      </p:sp>
      <p:sp>
        <p:nvSpPr>
          <p:cNvPr id="1049672" name="Notes Placeholder 2"/>
          <p:cNvSpPr>
            <a:spLocks noGrp="1"/>
          </p:cNvSpPr>
          <p:nvPr>
            <p:ph type="body" idx="1"/>
          </p:nvPr>
        </p:nvSpPr>
        <p:spPr/>
        <p:txBody>
          <a:bodyPr>
            <a:normAutofit/>
          </a:bodyPr>
          <a:p>
            <a:endParaRPr dirty="0" lang="en-US"/>
          </a:p>
        </p:txBody>
      </p:sp>
      <p:sp>
        <p:nvSpPr>
          <p:cNvPr id="1049673" name="Slide Number Placeholder 3"/>
          <p:cNvSpPr>
            <a:spLocks noGrp="1"/>
          </p:cNvSpPr>
          <p:nvPr>
            <p:ph type="sldNum" sz="quarter" idx="10"/>
          </p:nvPr>
        </p:nvSpPr>
        <p:spPr/>
        <p:txBody>
          <a:bodyPr/>
          <a:p>
            <a:fld id="{A441030E-5470-40A2-9D0D-23CC4AFABBBB}" type="slidenum">
              <a:rPr lang="en-US" smtClean="0"/>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066" name=""/>
        <p:cNvGrpSpPr/>
        <p:nvPr/>
      </p:nvGrpSpPr>
      <p:grpSpPr>
        <a:xfrm>
          <a:off x="0" y="0"/>
          <a:ext cx="0" cy="0"/>
          <a:chOff x="0" y="0"/>
          <a:chExt cx="0" cy="0"/>
        </a:xfrm>
      </p:grpSpPr>
      <p:sp>
        <p:nvSpPr>
          <p:cNvPr id="1049679" name="Slide Image Placeholder 1"/>
          <p:cNvSpPr>
            <a:spLocks noChangeAspect="1" noRot="1" noGrp="1"/>
          </p:cNvSpPr>
          <p:nvPr>
            <p:ph type="sldImg"/>
          </p:nvPr>
        </p:nvSpPr>
        <p:spPr/>
      </p:sp>
      <p:sp>
        <p:nvSpPr>
          <p:cNvPr id="1049680" name="Notes Placeholder 2"/>
          <p:cNvSpPr>
            <a:spLocks noGrp="1"/>
          </p:cNvSpPr>
          <p:nvPr>
            <p:ph type="body" idx="1"/>
          </p:nvPr>
        </p:nvSpPr>
        <p:spPr/>
        <p:txBody>
          <a:bodyPr>
            <a:normAutofit/>
          </a:bodyPr>
          <a:p>
            <a:endParaRPr dirty="0" lang="en-US"/>
          </a:p>
        </p:txBody>
      </p:sp>
      <p:sp>
        <p:nvSpPr>
          <p:cNvPr id="1049681" name="Slide Number Placeholder 3"/>
          <p:cNvSpPr>
            <a:spLocks noGrp="1"/>
          </p:cNvSpPr>
          <p:nvPr>
            <p:ph type="sldNum" sz="quarter" idx="10"/>
          </p:nvPr>
        </p:nvSpPr>
        <p:spPr/>
        <p:txBody>
          <a:bodyPr/>
          <a:p>
            <a:fld id="{A441030E-5470-40A2-9D0D-23CC4AFABBBB}" type="slidenum">
              <a:rPr lang="en-US" smtClean="0"/>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069" name=""/>
        <p:cNvGrpSpPr/>
        <p:nvPr/>
      </p:nvGrpSpPr>
      <p:grpSpPr>
        <a:xfrm>
          <a:off x="0" y="0"/>
          <a:ext cx="0" cy="0"/>
          <a:chOff x="0" y="0"/>
          <a:chExt cx="0" cy="0"/>
        </a:xfrm>
      </p:grpSpPr>
      <p:sp>
        <p:nvSpPr>
          <p:cNvPr id="1049689" name="Slide Image Placeholder 1"/>
          <p:cNvSpPr>
            <a:spLocks noChangeAspect="1" noRot="1" noGrp="1"/>
          </p:cNvSpPr>
          <p:nvPr>
            <p:ph type="sldImg"/>
          </p:nvPr>
        </p:nvSpPr>
        <p:spPr/>
      </p:sp>
      <p:sp>
        <p:nvSpPr>
          <p:cNvPr id="1049690" name="Notes Placeholder 2"/>
          <p:cNvSpPr>
            <a:spLocks noGrp="1"/>
          </p:cNvSpPr>
          <p:nvPr>
            <p:ph type="body" idx="1"/>
          </p:nvPr>
        </p:nvSpPr>
        <p:spPr/>
        <p:txBody>
          <a:bodyPr>
            <a:normAutofit/>
          </a:bodyPr>
          <a:p>
            <a:endParaRPr dirty="0" lang="en-US"/>
          </a:p>
        </p:txBody>
      </p:sp>
      <p:sp>
        <p:nvSpPr>
          <p:cNvPr id="1049691" name="Slide Number Placeholder 3"/>
          <p:cNvSpPr>
            <a:spLocks noGrp="1"/>
          </p:cNvSpPr>
          <p:nvPr>
            <p:ph type="sldNum" sz="quarter" idx="10"/>
          </p:nvPr>
        </p:nvSpPr>
        <p:spPr/>
        <p:txBody>
          <a:bodyPr/>
          <a:p>
            <a:fld id="{A441030E-5470-40A2-9D0D-23CC4AFABBBB}" type="slidenum">
              <a:rPr lang="en-US" smtClean="0"/>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072" name=""/>
        <p:cNvGrpSpPr/>
        <p:nvPr/>
      </p:nvGrpSpPr>
      <p:grpSpPr>
        <a:xfrm>
          <a:off x="0" y="0"/>
          <a:ext cx="0" cy="0"/>
          <a:chOff x="0" y="0"/>
          <a:chExt cx="0" cy="0"/>
        </a:xfrm>
      </p:grpSpPr>
      <p:sp>
        <p:nvSpPr>
          <p:cNvPr id="1049694" name="Slide Image Placeholder 1"/>
          <p:cNvSpPr>
            <a:spLocks noChangeAspect="1" noRot="1" noGrp="1"/>
          </p:cNvSpPr>
          <p:nvPr>
            <p:ph type="sldImg"/>
          </p:nvPr>
        </p:nvSpPr>
        <p:spPr/>
      </p:sp>
      <p:sp>
        <p:nvSpPr>
          <p:cNvPr id="1049695" name="Notes Placeholder 2"/>
          <p:cNvSpPr>
            <a:spLocks noGrp="1"/>
          </p:cNvSpPr>
          <p:nvPr>
            <p:ph type="body" idx="1"/>
          </p:nvPr>
        </p:nvSpPr>
        <p:spPr/>
        <p:txBody>
          <a:bodyPr>
            <a:normAutofit/>
          </a:bodyPr>
          <a:p>
            <a:endParaRPr dirty="0" lang="en-US"/>
          </a:p>
        </p:txBody>
      </p:sp>
      <p:sp>
        <p:nvSpPr>
          <p:cNvPr id="1049696" name="Slide Number Placeholder 3"/>
          <p:cNvSpPr>
            <a:spLocks noGrp="1"/>
          </p:cNvSpPr>
          <p:nvPr>
            <p:ph type="sldNum" sz="quarter" idx="10"/>
          </p:nvPr>
        </p:nvSpPr>
        <p:spPr/>
        <p:txBody>
          <a:bodyPr/>
          <a:p>
            <a:fld id="{A441030E-5470-40A2-9D0D-23CC4AFABBBB}" type="slidenum">
              <a:rPr lang="en-US" smtClean="0"/>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075" name=""/>
        <p:cNvGrpSpPr/>
        <p:nvPr/>
      </p:nvGrpSpPr>
      <p:grpSpPr>
        <a:xfrm>
          <a:off x="0" y="0"/>
          <a:ext cx="0" cy="0"/>
          <a:chOff x="0" y="0"/>
          <a:chExt cx="0" cy="0"/>
        </a:xfrm>
      </p:grpSpPr>
      <p:sp>
        <p:nvSpPr>
          <p:cNvPr id="1049699" name="Slide Image Placeholder 1"/>
          <p:cNvSpPr>
            <a:spLocks noChangeAspect="1" noRot="1" noGrp="1"/>
          </p:cNvSpPr>
          <p:nvPr>
            <p:ph type="sldImg"/>
          </p:nvPr>
        </p:nvSpPr>
        <p:spPr/>
      </p:sp>
      <p:sp>
        <p:nvSpPr>
          <p:cNvPr id="1049700" name="Notes Placeholder 2"/>
          <p:cNvSpPr>
            <a:spLocks noGrp="1"/>
          </p:cNvSpPr>
          <p:nvPr>
            <p:ph type="body" idx="1"/>
          </p:nvPr>
        </p:nvSpPr>
        <p:spPr/>
        <p:txBody>
          <a:bodyPr>
            <a:normAutofit/>
          </a:bodyPr>
          <a:p>
            <a:endParaRPr dirty="0" lang="en-US"/>
          </a:p>
        </p:txBody>
      </p:sp>
      <p:sp>
        <p:nvSpPr>
          <p:cNvPr id="1049701" name="Slide Number Placeholder 3"/>
          <p:cNvSpPr>
            <a:spLocks noGrp="1"/>
          </p:cNvSpPr>
          <p:nvPr>
            <p:ph type="sldNum" sz="quarter" idx="10"/>
          </p:nvPr>
        </p:nvSpPr>
        <p:spPr/>
        <p:txBody>
          <a:bodyPr/>
          <a:p>
            <a:fld id="{A441030E-5470-40A2-9D0D-23CC4AFABBBB}" type="slidenum">
              <a:rPr lang="en-US" smtClean="0"/>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078" name=""/>
        <p:cNvGrpSpPr/>
        <p:nvPr/>
      </p:nvGrpSpPr>
      <p:grpSpPr>
        <a:xfrm>
          <a:off x="0" y="0"/>
          <a:ext cx="0" cy="0"/>
          <a:chOff x="0" y="0"/>
          <a:chExt cx="0" cy="0"/>
        </a:xfrm>
      </p:grpSpPr>
      <p:sp>
        <p:nvSpPr>
          <p:cNvPr id="1049705" name="Slide Image Placeholder 1"/>
          <p:cNvSpPr>
            <a:spLocks noChangeAspect="1" noRot="1" noGrp="1"/>
          </p:cNvSpPr>
          <p:nvPr>
            <p:ph type="sldImg"/>
          </p:nvPr>
        </p:nvSpPr>
        <p:spPr/>
      </p:sp>
      <p:sp>
        <p:nvSpPr>
          <p:cNvPr id="1049706" name="Notes Placeholder 2"/>
          <p:cNvSpPr>
            <a:spLocks noGrp="1"/>
          </p:cNvSpPr>
          <p:nvPr>
            <p:ph type="body" idx="1"/>
          </p:nvPr>
        </p:nvSpPr>
        <p:spPr/>
        <p:txBody>
          <a:bodyPr>
            <a:normAutofit/>
          </a:bodyPr>
          <a:p>
            <a:endParaRPr dirty="0" lang="en-US"/>
          </a:p>
        </p:txBody>
      </p:sp>
      <p:sp>
        <p:nvSpPr>
          <p:cNvPr id="1049707" name="Slide Number Placeholder 3"/>
          <p:cNvSpPr>
            <a:spLocks noGrp="1"/>
          </p:cNvSpPr>
          <p:nvPr>
            <p:ph type="sldNum" sz="quarter" idx="10"/>
          </p:nvPr>
        </p:nvSpPr>
        <p:spPr/>
        <p:txBody>
          <a:bodyPr/>
          <a:p>
            <a:fld id="{A441030E-5470-40A2-9D0D-23CC4AFABBBB}"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808" name=""/>
        <p:cNvGrpSpPr/>
        <p:nvPr/>
      </p:nvGrpSpPr>
      <p:grpSpPr>
        <a:xfrm>
          <a:off x="0" y="0"/>
          <a:ext cx="0" cy="0"/>
          <a:chOff x="0" y="0"/>
          <a:chExt cx="0" cy="0"/>
        </a:xfrm>
      </p:grpSpPr>
      <p:sp>
        <p:nvSpPr>
          <p:cNvPr id="1049150" name="Rectangle 7"/>
          <p:cNvSpPr>
            <a:spLocks noGrp="1" noChangeArrowheads="1"/>
          </p:cNvSpPr>
          <p:nvPr>
            <p:ph type="sldNum" sz="quarter" idx="5"/>
          </p:nvPr>
        </p:nvSpPr>
        <p:spPr/>
        <p:txBody>
          <a:bodyPr/>
          <a:p>
            <a:fld id="{C7C74223-6B3B-4983-B89C-3344C4BB1922}" type="slidenum">
              <a:rPr lang="en-US"/>
            </a:fld>
            <a:endParaRPr lang="en-US"/>
          </a:p>
        </p:txBody>
      </p:sp>
      <p:sp>
        <p:nvSpPr>
          <p:cNvPr id="1049151" name="Rectangle 2"/>
          <p:cNvSpPr>
            <a:spLocks noChangeAspect="1" noRot="1" noGrp="1" noChangeArrowheads="1" noTextEdit="1"/>
          </p:cNvSpPr>
          <p:nvPr>
            <p:ph type="sldImg"/>
          </p:nvPr>
        </p:nvSpPr>
        <p:spPr/>
      </p:sp>
      <p:sp>
        <p:nvSpPr>
          <p:cNvPr id="1049152" name="Rectangle 3"/>
          <p:cNvSpPr>
            <a:spLocks noGrp="1" noChangeArrowheads="1"/>
          </p:cNvSpPr>
          <p:nvPr>
            <p:ph type="body" idx="1"/>
          </p:nvPr>
        </p:nvSpPr>
        <p:spPr/>
        <p:txBody>
          <a:bodyPr/>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081" name=""/>
        <p:cNvGrpSpPr/>
        <p:nvPr/>
      </p:nvGrpSpPr>
      <p:grpSpPr>
        <a:xfrm>
          <a:off x="0" y="0"/>
          <a:ext cx="0" cy="0"/>
          <a:chOff x="0" y="0"/>
          <a:chExt cx="0" cy="0"/>
        </a:xfrm>
      </p:grpSpPr>
      <p:sp>
        <p:nvSpPr>
          <p:cNvPr id="1049710" name="Slide Image Placeholder 1"/>
          <p:cNvSpPr>
            <a:spLocks noChangeAspect="1" noRot="1" noGrp="1"/>
          </p:cNvSpPr>
          <p:nvPr>
            <p:ph type="sldImg"/>
          </p:nvPr>
        </p:nvSpPr>
        <p:spPr/>
      </p:sp>
      <p:sp>
        <p:nvSpPr>
          <p:cNvPr id="1049711" name="Notes Placeholder 2"/>
          <p:cNvSpPr>
            <a:spLocks noGrp="1"/>
          </p:cNvSpPr>
          <p:nvPr>
            <p:ph type="body" idx="1"/>
          </p:nvPr>
        </p:nvSpPr>
        <p:spPr/>
        <p:txBody>
          <a:bodyPr>
            <a:normAutofit/>
          </a:bodyPr>
          <a:p>
            <a:endParaRPr dirty="0" lang="en-US"/>
          </a:p>
        </p:txBody>
      </p:sp>
      <p:sp>
        <p:nvSpPr>
          <p:cNvPr id="1049712" name="Slide Number Placeholder 3"/>
          <p:cNvSpPr>
            <a:spLocks noGrp="1"/>
          </p:cNvSpPr>
          <p:nvPr>
            <p:ph type="sldNum" sz="quarter" idx="10"/>
          </p:nvPr>
        </p:nvSpPr>
        <p:spPr/>
        <p:txBody>
          <a:bodyPr/>
          <a:p>
            <a:fld id="{A441030E-5470-40A2-9D0D-23CC4AFABBBB}" type="slidenum">
              <a:rPr lang="en-US" smtClean="0"/>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084" name=""/>
        <p:cNvGrpSpPr/>
        <p:nvPr/>
      </p:nvGrpSpPr>
      <p:grpSpPr>
        <a:xfrm>
          <a:off x="0" y="0"/>
          <a:ext cx="0" cy="0"/>
          <a:chOff x="0" y="0"/>
          <a:chExt cx="0" cy="0"/>
        </a:xfrm>
      </p:grpSpPr>
      <p:sp>
        <p:nvSpPr>
          <p:cNvPr id="1049715" name="Slide Image Placeholder 1"/>
          <p:cNvSpPr>
            <a:spLocks noChangeAspect="1" noRot="1" noGrp="1"/>
          </p:cNvSpPr>
          <p:nvPr>
            <p:ph type="sldImg"/>
          </p:nvPr>
        </p:nvSpPr>
        <p:spPr/>
      </p:sp>
      <p:sp>
        <p:nvSpPr>
          <p:cNvPr id="1049716" name="Notes Placeholder 2"/>
          <p:cNvSpPr>
            <a:spLocks noGrp="1"/>
          </p:cNvSpPr>
          <p:nvPr>
            <p:ph type="body" idx="1"/>
          </p:nvPr>
        </p:nvSpPr>
        <p:spPr/>
        <p:txBody>
          <a:bodyPr>
            <a:normAutofit/>
          </a:bodyPr>
          <a:p>
            <a:endParaRPr dirty="0" lang="en-US" smtClean="0"/>
          </a:p>
        </p:txBody>
      </p:sp>
      <p:sp>
        <p:nvSpPr>
          <p:cNvPr id="1049717" name="Slide Number Placeholder 3"/>
          <p:cNvSpPr>
            <a:spLocks noGrp="1"/>
          </p:cNvSpPr>
          <p:nvPr>
            <p:ph type="sldNum" sz="quarter" idx="10"/>
          </p:nvPr>
        </p:nvSpPr>
        <p:spPr/>
        <p:txBody>
          <a:bodyPr/>
          <a:p>
            <a:fld id="{A441030E-5470-40A2-9D0D-23CC4AFABBBB}" type="slidenum">
              <a:rPr lang="en-US" smtClean="0"/>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087" name=""/>
        <p:cNvGrpSpPr/>
        <p:nvPr/>
      </p:nvGrpSpPr>
      <p:grpSpPr>
        <a:xfrm>
          <a:off x="0" y="0"/>
          <a:ext cx="0" cy="0"/>
          <a:chOff x="0" y="0"/>
          <a:chExt cx="0" cy="0"/>
        </a:xfrm>
      </p:grpSpPr>
      <p:sp>
        <p:nvSpPr>
          <p:cNvPr id="1049722" name="Slide Image Placeholder 1"/>
          <p:cNvSpPr>
            <a:spLocks noChangeAspect="1" noRot="1" noGrp="1"/>
          </p:cNvSpPr>
          <p:nvPr>
            <p:ph type="sldImg"/>
          </p:nvPr>
        </p:nvSpPr>
        <p:spPr/>
      </p:sp>
      <p:sp>
        <p:nvSpPr>
          <p:cNvPr id="1049723" name="Notes Placeholder 2"/>
          <p:cNvSpPr>
            <a:spLocks noGrp="1"/>
          </p:cNvSpPr>
          <p:nvPr>
            <p:ph type="body" idx="1"/>
          </p:nvPr>
        </p:nvSpPr>
        <p:spPr/>
        <p:txBody>
          <a:bodyPr>
            <a:normAutofit/>
          </a:bodyPr>
          <a:p>
            <a:endParaRPr baseline="0" dirty="0" lang="en-US" smtClean="0"/>
          </a:p>
        </p:txBody>
      </p:sp>
      <p:sp>
        <p:nvSpPr>
          <p:cNvPr id="1049724" name="Slide Number Placeholder 3"/>
          <p:cNvSpPr>
            <a:spLocks noGrp="1"/>
          </p:cNvSpPr>
          <p:nvPr>
            <p:ph type="sldNum" sz="quarter" idx="10"/>
          </p:nvPr>
        </p:nvSpPr>
        <p:spPr/>
        <p:txBody>
          <a:bodyPr/>
          <a:p>
            <a:fld id="{A441030E-5470-40A2-9D0D-23CC4AFABBBB}" type="slidenum">
              <a:rPr lang="en-US" smtClean="0"/>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090" name=""/>
        <p:cNvGrpSpPr/>
        <p:nvPr/>
      </p:nvGrpSpPr>
      <p:grpSpPr>
        <a:xfrm>
          <a:off x="0" y="0"/>
          <a:ext cx="0" cy="0"/>
          <a:chOff x="0" y="0"/>
          <a:chExt cx="0" cy="0"/>
        </a:xfrm>
      </p:grpSpPr>
      <p:sp>
        <p:nvSpPr>
          <p:cNvPr id="1049727" name="Slide Image Placeholder 1"/>
          <p:cNvSpPr>
            <a:spLocks noChangeAspect="1" noRot="1" noGrp="1"/>
          </p:cNvSpPr>
          <p:nvPr>
            <p:ph type="sldImg"/>
          </p:nvPr>
        </p:nvSpPr>
        <p:spPr/>
      </p:sp>
      <p:sp>
        <p:nvSpPr>
          <p:cNvPr id="1049728" name="Notes Placeholder 2"/>
          <p:cNvSpPr>
            <a:spLocks noGrp="1"/>
          </p:cNvSpPr>
          <p:nvPr>
            <p:ph type="body" idx="1"/>
          </p:nvPr>
        </p:nvSpPr>
        <p:spPr/>
        <p:txBody>
          <a:bodyPr>
            <a:normAutofit/>
          </a:bodyPr>
          <a:p>
            <a:endParaRPr baseline="0" dirty="0" lang="en-US" smtClean="0"/>
          </a:p>
        </p:txBody>
      </p:sp>
      <p:sp>
        <p:nvSpPr>
          <p:cNvPr id="1049729" name="Slide Number Placeholder 3"/>
          <p:cNvSpPr>
            <a:spLocks noGrp="1"/>
          </p:cNvSpPr>
          <p:nvPr>
            <p:ph type="sldNum" sz="quarter" idx="10"/>
          </p:nvPr>
        </p:nvSpPr>
        <p:spPr/>
        <p:txBody>
          <a:bodyPr/>
          <a:p>
            <a:fld id="{A441030E-5470-40A2-9D0D-23CC4AFABBBB}" type="slidenum">
              <a:rPr lang="en-US" smtClean="0"/>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093" name=""/>
        <p:cNvGrpSpPr/>
        <p:nvPr/>
      </p:nvGrpSpPr>
      <p:grpSpPr>
        <a:xfrm>
          <a:off x="0" y="0"/>
          <a:ext cx="0" cy="0"/>
          <a:chOff x="0" y="0"/>
          <a:chExt cx="0" cy="0"/>
        </a:xfrm>
      </p:grpSpPr>
      <p:sp>
        <p:nvSpPr>
          <p:cNvPr id="1049732" name="Slide Image Placeholder 1"/>
          <p:cNvSpPr>
            <a:spLocks noChangeAspect="1" noRot="1" noGrp="1"/>
          </p:cNvSpPr>
          <p:nvPr>
            <p:ph type="sldImg"/>
          </p:nvPr>
        </p:nvSpPr>
        <p:spPr/>
      </p:sp>
      <p:sp>
        <p:nvSpPr>
          <p:cNvPr id="1049733" name="Notes Placeholder 2"/>
          <p:cNvSpPr>
            <a:spLocks noGrp="1"/>
          </p:cNvSpPr>
          <p:nvPr>
            <p:ph type="body" idx="1"/>
          </p:nvPr>
        </p:nvSpPr>
        <p:spPr/>
        <p:txBody>
          <a:bodyPr>
            <a:normAutofit/>
          </a:bodyPr>
          <a:p>
            <a:endParaRPr dirty="0" lang="en-US"/>
          </a:p>
        </p:txBody>
      </p:sp>
      <p:sp>
        <p:nvSpPr>
          <p:cNvPr id="1049734" name="Slide Number Placeholder 3"/>
          <p:cNvSpPr>
            <a:spLocks noGrp="1"/>
          </p:cNvSpPr>
          <p:nvPr>
            <p:ph type="sldNum" sz="quarter" idx="10"/>
          </p:nvPr>
        </p:nvSpPr>
        <p:spPr/>
        <p:txBody>
          <a:bodyPr/>
          <a:p>
            <a:fld id="{A441030E-5470-40A2-9D0D-23CC4AFABBBB}" type="slidenum">
              <a:rPr lang="en-US" smtClean="0"/>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096" name=""/>
        <p:cNvGrpSpPr/>
        <p:nvPr/>
      </p:nvGrpSpPr>
      <p:grpSpPr>
        <a:xfrm>
          <a:off x="0" y="0"/>
          <a:ext cx="0" cy="0"/>
          <a:chOff x="0" y="0"/>
          <a:chExt cx="0" cy="0"/>
        </a:xfrm>
      </p:grpSpPr>
      <p:sp>
        <p:nvSpPr>
          <p:cNvPr id="1049737" name="Slide Image Placeholder 1"/>
          <p:cNvSpPr>
            <a:spLocks noChangeAspect="1" noRot="1" noGrp="1"/>
          </p:cNvSpPr>
          <p:nvPr>
            <p:ph type="sldImg"/>
          </p:nvPr>
        </p:nvSpPr>
        <p:spPr/>
      </p:sp>
      <p:sp>
        <p:nvSpPr>
          <p:cNvPr id="1049738" name="Notes Placeholder 2"/>
          <p:cNvSpPr>
            <a:spLocks noGrp="1"/>
          </p:cNvSpPr>
          <p:nvPr>
            <p:ph type="body" idx="1"/>
          </p:nvPr>
        </p:nvSpPr>
        <p:spPr/>
        <p:txBody>
          <a:bodyPr>
            <a:normAutofit/>
          </a:bodyPr>
          <a:p>
            <a:endParaRPr dirty="0" lang="en-US"/>
          </a:p>
        </p:txBody>
      </p:sp>
      <p:sp>
        <p:nvSpPr>
          <p:cNvPr id="1049739" name="Slide Number Placeholder 3"/>
          <p:cNvSpPr>
            <a:spLocks noGrp="1"/>
          </p:cNvSpPr>
          <p:nvPr>
            <p:ph type="sldNum" sz="quarter" idx="10"/>
          </p:nvPr>
        </p:nvSpPr>
        <p:spPr/>
        <p:txBody>
          <a:bodyPr/>
          <a:p>
            <a:fld id="{A441030E-5470-40A2-9D0D-23CC4AFABBBB}" type="slidenum">
              <a:rPr lang="en-US" smtClean="0"/>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104" name=""/>
        <p:cNvGrpSpPr/>
        <p:nvPr/>
      </p:nvGrpSpPr>
      <p:grpSpPr>
        <a:xfrm>
          <a:off x="0" y="0"/>
          <a:ext cx="0" cy="0"/>
          <a:chOff x="0" y="0"/>
          <a:chExt cx="0" cy="0"/>
        </a:xfrm>
      </p:grpSpPr>
      <p:sp>
        <p:nvSpPr>
          <p:cNvPr id="1049757" name="Slide Image Placeholder 1"/>
          <p:cNvSpPr>
            <a:spLocks noChangeAspect="1" noRot="1" noGrp="1"/>
          </p:cNvSpPr>
          <p:nvPr>
            <p:ph type="sldImg"/>
          </p:nvPr>
        </p:nvSpPr>
        <p:spPr/>
      </p:sp>
      <p:sp>
        <p:nvSpPr>
          <p:cNvPr id="1049758" name="Notes Placeholder 2"/>
          <p:cNvSpPr>
            <a:spLocks noGrp="1"/>
          </p:cNvSpPr>
          <p:nvPr>
            <p:ph type="body" idx="1"/>
          </p:nvPr>
        </p:nvSpPr>
        <p:spPr/>
        <p:txBody>
          <a:bodyPr>
            <a:normAutofit/>
          </a:bodyPr>
          <a:p>
            <a:endParaRPr dirty="0" lang="en-US"/>
          </a:p>
        </p:txBody>
      </p:sp>
      <p:sp>
        <p:nvSpPr>
          <p:cNvPr id="1049759" name="Slide Number Placeholder 3"/>
          <p:cNvSpPr>
            <a:spLocks noGrp="1"/>
          </p:cNvSpPr>
          <p:nvPr>
            <p:ph type="sldNum" sz="quarter" idx="10"/>
          </p:nvPr>
        </p:nvSpPr>
        <p:spPr/>
        <p:txBody>
          <a:bodyPr/>
          <a:p>
            <a:fld id="{A441030E-5470-40A2-9D0D-23CC4AFABBBB}" type="slidenum">
              <a:rPr lang="en-US" smtClean="0"/>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108" name=""/>
        <p:cNvGrpSpPr/>
        <p:nvPr/>
      </p:nvGrpSpPr>
      <p:grpSpPr>
        <a:xfrm>
          <a:off x="0" y="0"/>
          <a:ext cx="0" cy="0"/>
          <a:chOff x="0" y="0"/>
          <a:chExt cx="0" cy="0"/>
        </a:xfrm>
      </p:grpSpPr>
      <p:sp>
        <p:nvSpPr>
          <p:cNvPr id="1049762" name="Slide Image Placeholder 1"/>
          <p:cNvSpPr>
            <a:spLocks noChangeAspect="1" noRot="1" noGrp="1"/>
          </p:cNvSpPr>
          <p:nvPr>
            <p:ph type="sldImg"/>
          </p:nvPr>
        </p:nvSpPr>
        <p:spPr/>
      </p:sp>
      <p:sp>
        <p:nvSpPr>
          <p:cNvPr id="1049763" name="Notes Placeholder 2"/>
          <p:cNvSpPr>
            <a:spLocks noGrp="1"/>
          </p:cNvSpPr>
          <p:nvPr>
            <p:ph type="body" idx="1"/>
          </p:nvPr>
        </p:nvSpPr>
        <p:spPr/>
        <p:txBody>
          <a:bodyPr>
            <a:normAutofit/>
          </a:bodyPr>
          <a:p>
            <a:endParaRPr dirty="0" lang="en-US"/>
          </a:p>
        </p:txBody>
      </p:sp>
      <p:sp>
        <p:nvSpPr>
          <p:cNvPr id="1049764" name="Slide Number Placeholder 3"/>
          <p:cNvSpPr>
            <a:spLocks noGrp="1"/>
          </p:cNvSpPr>
          <p:nvPr>
            <p:ph type="sldNum" sz="quarter" idx="10"/>
          </p:nvPr>
        </p:nvSpPr>
        <p:spPr/>
        <p:txBody>
          <a:bodyPr/>
          <a:p>
            <a:fld id="{A441030E-5470-40A2-9D0D-23CC4AFABBBB}" type="slidenum">
              <a:rPr lang="en-US" smtClean="0"/>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161" name=""/>
        <p:cNvGrpSpPr/>
        <p:nvPr/>
      </p:nvGrpSpPr>
      <p:grpSpPr>
        <a:xfrm>
          <a:off x="0" y="0"/>
          <a:ext cx="0" cy="0"/>
          <a:chOff x="0" y="0"/>
          <a:chExt cx="0" cy="0"/>
        </a:xfrm>
      </p:grpSpPr>
      <p:sp>
        <p:nvSpPr>
          <p:cNvPr id="1049857" name="Slide Image Placeholder 1"/>
          <p:cNvSpPr>
            <a:spLocks noChangeAspect="1" noRot="1" noGrp="1" noTextEdit="1"/>
          </p:cNvSpPr>
          <p:nvPr>
            <p:ph type="sldImg"/>
          </p:nvPr>
        </p:nvSpPr>
        <p:spPr bwMode="auto">
          <a:noFill/>
          <a:ln>
            <a:solidFill>
              <a:srgbClr val="000000"/>
            </a:solidFill>
            <a:miter lim="800000"/>
            <a:headEnd/>
            <a:tailEnd/>
          </a:ln>
        </p:spPr>
      </p:sp>
      <p:sp>
        <p:nvSpPr>
          <p:cNvPr id="1049858" name="Notes Placeholder 2"/>
          <p:cNvSpPr>
            <a:spLocks noGrp="1"/>
          </p:cNvSpPr>
          <p:nvPr>
            <p:ph type="body" idx="1"/>
          </p:nvPr>
        </p:nvSpPr>
        <p:spPr bwMode="auto">
          <a:noFill/>
        </p:spPr>
        <p:txBody>
          <a:bodyPr anchor="t" anchorCtr="0" compatLnSpc="1" numCol="1" wrap="square">
            <a:prstTxWarp prst="textNoShape"/>
          </a:bodyPr>
          <a:p>
            <a:pPr eaLnBrk="1" hangingPunct="1">
              <a:spcBef>
                <a:spcPct val="0"/>
              </a:spcBef>
            </a:pPr>
            <a:endParaRPr lang="id-ID" smtClean="0"/>
          </a:p>
        </p:txBody>
      </p:sp>
      <p:sp>
        <p:nvSpPr>
          <p:cNvPr id="1049859" name="Slide Number Placeholder 3"/>
          <p:cNvSpPr>
            <a:spLocks noGrp="1"/>
          </p:cNvSpPr>
          <p:nvPr>
            <p:ph type="sldNum" sz="quarter" idx="5"/>
          </p:nvPr>
        </p:nvSpPr>
        <p:spPr bwMode="auto">
          <a:noFill/>
        </p:spPr>
        <p:txBody>
          <a:bodyPr anchorCtr="0" compatLnSpc="1" numCol="1" wrap="square">
            <a:prstTxWarp prst="textNoShape"/>
          </a:bodyPr>
          <a:lstStyle>
            <a:lvl1pPr>
              <a:defRPr sz="2500">
                <a:solidFill>
                  <a:schemeClr val="tx1"/>
                </a:solidFill>
                <a:latin typeface="Arial" charset="0"/>
                <a:ea typeface="ＭＳ Ｐゴシック" charset="-128"/>
              </a:defRPr>
            </a:lvl1pPr>
            <a:lvl2pPr indent="-293894" marL="764124">
              <a:defRPr sz="2500">
                <a:solidFill>
                  <a:schemeClr val="tx1"/>
                </a:solidFill>
                <a:latin typeface="Arial" charset="0"/>
                <a:ea typeface="ＭＳ Ｐゴシック" charset="-128"/>
              </a:defRPr>
            </a:lvl2pPr>
            <a:lvl3pPr indent="-235115" marL="1175576">
              <a:defRPr sz="2500">
                <a:solidFill>
                  <a:schemeClr val="tx1"/>
                </a:solidFill>
                <a:latin typeface="Arial" charset="0"/>
                <a:ea typeface="ＭＳ Ｐゴシック" charset="-128"/>
              </a:defRPr>
            </a:lvl3pPr>
            <a:lvl4pPr indent="-235115" marL="1645806">
              <a:defRPr sz="2500">
                <a:solidFill>
                  <a:schemeClr val="tx1"/>
                </a:solidFill>
                <a:latin typeface="Arial" charset="0"/>
                <a:ea typeface="ＭＳ Ｐゴシック" charset="-128"/>
              </a:defRPr>
            </a:lvl4pPr>
            <a:lvl5pPr indent="-235115" marL="2116036">
              <a:defRPr sz="2500">
                <a:solidFill>
                  <a:schemeClr val="tx1"/>
                </a:solidFill>
                <a:latin typeface="Arial" charset="0"/>
                <a:ea typeface="ＭＳ Ｐゴシック" charset="-128"/>
              </a:defRPr>
            </a:lvl5pPr>
            <a:lvl6pPr eaLnBrk="0" fontAlgn="base" hangingPunct="0" indent="-235115" marL="2586266">
              <a:spcBef>
                <a:spcPct val="0"/>
              </a:spcBef>
              <a:spcAft>
                <a:spcPct val="0"/>
              </a:spcAft>
              <a:defRPr sz="2500">
                <a:solidFill>
                  <a:schemeClr val="tx1"/>
                </a:solidFill>
                <a:latin typeface="Arial" charset="0"/>
                <a:ea typeface="ＭＳ Ｐゴシック" charset="-128"/>
              </a:defRPr>
            </a:lvl6pPr>
            <a:lvl7pPr eaLnBrk="0" fontAlgn="base" hangingPunct="0" indent="-235115" marL="3056496">
              <a:spcBef>
                <a:spcPct val="0"/>
              </a:spcBef>
              <a:spcAft>
                <a:spcPct val="0"/>
              </a:spcAft>
              <a:defRPr sz="2500">
                <a:solidFill>
                  <a:schemeClr val="tx1"/>
                </a:solidFill>
                <a:latin typeface="Arial" charset="0"/>
                <a:ea typeface="ＭＳ Ｐゴシック" charset="-128"/>
              </a:defRPr>
            </a:lvl7pPr>
            <a:lvl8pPr eaLnBrk="0" fontAlgn="base" hangingPunct="0" indent="-235115" marL="3526727">
              <a:spcBef>
                <a:spcPct val="0"/>
              </a:spcBef>
              <a:spcAft>
                <a:spcPct val="0"/>
              </a:spcAft>
              <a:defRPr sz="2500">
                <a:solidFill>
                  <a:schemeClr val="tx1"/>
                </a:solidFill>
                <a:latin typeface="Arial" charset="0"/>
                <a:ea typeface="ＭＳ Ｐゴシック" charset="-128"/>
              </a:defRPr>
            </a:lvl8pPr>
            <a:lvl9pPr eaLnBrk="0" fontAlgn="base" hangingPunct="0" indent="-235115" marL="3996957">
              <a:spcBef>
                <a:spcPct val="0"/>
              </a:spcBef>
              <a:spcAft>
                <a:spcPct val="0"/>
              </a:spcAft>
              <a:defRPr sz="2500">
                <a:solidFill>
                  <a:schemeClr val="tx1"/>
                </a:solidFill>
                <a:latin typeface="Arial" charset="0"/>
                <a:ea typeface="ＭＳ Ｐゴシック" charset="-128"/>
              </a:defRPr>
            </a:lvl9pPr>
          </a:lstStyle>
          <a:p>
            <a:fld id="{689CF6BA-D582-488D-882A-7BF3FC2D9F1C}" type="slidenum">
              <a:rPr sz="1200" lang="id-ID"/>
            </a:fld>
            <a:endParaRPr sz="1200" lang="id-ID"/>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229" name=""/>
        <p:cNvGrpSpPr/>
        <p:nvPr/>
      </p:nvGrpSpPr>
      <p:grpSpPr>
        <a:xfrm>
          <a:off x="0" y="0"/>
          <a:ext cx="0" cy="0"/>
          <a:chOff x="0" y="0"/>
          <a:chExt cx="0" cy="0"/>
        </a:xfrm>
      </p:grpSpPr>
      <p:sp>
        <p:nvSpPr>
          <p:cNvPr id="105005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eaLnBrk="0" hangingPunct="0" indent="-293894" marL="764124">
              <a:defRPr>
                <a:solidFill>
                  <a:schemeClr val="tx1"/>
                </a:solidFill>
                <a:latin typeface="Arial" charset="0"/>
              </a:defRPr>
            </a:lvl2pPr>
            <a:lvl3pPr eaLnBrk="0" hangingPunct="0" indent="-235115" marL="1175576">
              <a:defRPr>
                <a:solidFill>
                  <a:schemeClr val="tx1"/>
                </a:solidFill>
                <a:latin typeface="Arial" charset="0"/>
              </a:defRPr>
            </a:lvl3pPr>
            <a:lvl4pPr eaLnBrk="0" hangingPunct="0" indent="-235115" marL="1645806">
              <a:defRPr>
                <a:solidFill>
                  <a:schemeClr val="tx1"/>
                </a:solidFill>
                <a:latin typeface="Arial" charset="0"/>
              </a:defRPr>
            </a:lvl4pPr>
            <a:lvl5pPr eaLnBrk="0" hangingPunct="0" indent="-235115" marL="2116036">
              <a:defRPr>
                <a:solidFill>
                  <a:schemeClr val="tx1"/>
                </a:solidFill>
                <a:latin typeface="Arial" charset="0"/>
              </a:defRPr>
            </a:lvl5pPr>
            <a:lvl6pPr eaLnBrk="0" fontAlgn="base" hangingPunct="0" indent="-235115" marL="2586266">
              <a:spcBef>
                <a:spcPct val="0"/>
              </a:spcBef>
              <a:spcAft>
                <a:spcPct val="0"/>
              </a:spcAft>
              <a:defRPr>
                <a:solidFill>
                  <a:schemeClr val="tx1"/>
                </a:solidFill>
                <a:latin typeface="Arial" charset="0"/>
              </a:defRPr>
            </a:lvl6pPr>
            <a:lvl7pPr eaLnBrk="0" fontAlgn="base" hangingPunct="0" indent="-235115" marL="3056496">
              <a:spcBef>
                <a:spcPct val="0"/>
              </a:spcBef>
              <a:spcAft>
                <a:spcPct val="0"/>
              </a:spcAft>
              <a:defRPr>
                <a:solidFill>
                  <a:schemeClr val="tx1"/>
                </a:solidFill>
                <a:latin typeface="Arial" charset="0"/>
              </a:defRPr>
            </a:lvl7pPr>
            <a:lvl8pPr eaLnBrk="0" fontAlgn="base" hangingPunct="0" indent="-235115" marL="3526727">
              <a:spcBef>
                <a:spcPct val="0"/>
              </a:spcBef>
              <a:spcAft>
                <a:spcPct val="0"/>
              </a:spcAft>
              <a:defRPr>
                <a:solidFill>
                  <a:schemeClr val="tx1"/>
                </a:solidFill>
                <a:latin typeface="Arial" charset="0"/>
              </a:defRPr>
            </a:lvl8pPr>
            <a:lvl9pPr eaLnBrk="0" fontAlgn="base" hangingPunct="0" indent="-235115" marL="3996957">
              <a:spcBef>
                <a:spcPct val="0"/>
              </a:spcBef>
              <a:spcAft>
                <a:spcPct val="0"/>
              </a:spcAft>
              <a:defRPr>
                <a:solidFill>
                  <a:schemeClr val="tx1"/>
                </a:solidFill>
                <a:latin typeface="Arial" charset="0"/>
              </a:defRPr>
            </a:lvl9pPr>
          </a:lstStyle>
          <a:p>
            <a:pPr eaLnBrk="1" hangingPunct="1"/>
            <a:fld id="{4B779E12-52E6-4676-A175-0B7D20EC7D6F}" type="slidenum">
              <a:rPr lang="en-US" smtClean="0"/>
              <a:pPr eaLnBrk="1" hangingPunct="1"/>
            </a:fld>
            <a:endParaRPr lang="en-US" smtClean="0"/>
          </a:p>
        </p:txBody>
      </p:sp>
      <p:sp>
        <p:nvSpPr>
          <p:cNvPr id="1050053" name="Rectangle 2"/>
          <p:cNvSpPr>
            <a:spLocks noChangeAspect="1" noRot="1" noGrp="1" noChangeArrowheads="1" noTextEdit="1"/>
          </p:cNvSpPr>
          <p:nvPr>
            <p:ph type="sldImg"/>
          </p:nvPr>
        </p:nvSpPr>
        <p:spPr/>
      </p:sp>
      <p:sp>
        <p:nvSpPr>
          <p:cNvPr id="1050054" name="Rectangle 3"/>
          <p:cNvSpPr>
            <a:spLocks noGrp="1" noChangeArrowheads="1"/>
          </p:cNvSpPr>
          <p:nvPr>
            <p:ph type="body" idx="1"/>
          </p:nvPr>
        </p:nvSpPr>
        <p:spPr>
          <a:noFill/>
        </p:spPr>
        <p:txBody>
          <a:bodyPr/>
          <a:p>
            <a:pPr eaLnBrk="1" hangingPunct="1"/>
            <a:r>
              <a:rPr lang="en-US" smtClean="0"/>
              <a:t>Baroreflexes are responsible for minute to minute regulation of BP. Central sympathetic neurones in vasomotor area are tonically active. When there is stretch in the vessel wall brought about by rise in pressure, baroreceptor stimulation occurs and inhibits sympathetic discharge. On the other hand reduction in stretch, increases baroreceptor activity. Therefore, there will be increase in PVR (constriction of arterioles), and increase in CO (increase in venous return due to constriction of capacitance venules and direct stimulation of heart – thereby restoring normal blood pressure. Acts in vasodilators and shock.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552" name=""/>
        <p:cNvGrpSpPr/>
        <p:nvPr/>
      </p:nvGrpSpPr>
      <p:grpSpPr>
        <a:xfrm>
          <a:off x="0" y="0"/>
          <a:ext cx="0" cy="0"/>
          <a:chOff x="0" y="0"/>
          <a:chExt cx="0" cy="0"/>
        </a:xfrm>
      </p:grpSpPr>
      <p:sp>
        <p:nvSpPr>
          <p:cNvPr id="1048605" name="Title 1"/>
          <p:cNvSpPr>
            <a:spLocks noGrp="1"/>
          </p:cNvSpPr>
          <p:nvPr>
            <p:ph type="ctrTitle"/>
          </p:nvPr>
        </p:nvSpPr>
        <p:spPr>
          <a:xfrm>
            <a:off x="685800" y="2130425"/>
            <a:ext cx="7772400" cy="1470025"/>
          </a:xfrm>
        </p:spPr>
        <p:txBody>
          <a:bodyPr/>
          <a:p>
            <a:r>
              <a:rPr lang="en-US" smtClean="0"/>
              <a:t>Click to edit Master title style</a:t>
            </a:r>
            <a:endParaRPr lang="en-US"/>
          </a:p>
        </p:txBody>
      </p:sp>
      <p:sp>
        <p:nvSpPr>
          <p:cNvPr id="1048606"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lang="en-US"/>
          </a:p>
        </p:txBody>
      </p:sp>
      <p:sp>
        <p:nvSpPr>
          <p:cNvPr id="1048607" name="Date Placeholder 3"/>
          <p:cNvSpPr>
            <a:spLocks noGrp="1"/>
          </p:cNvSpPr>
          <p:nvPr>
            <p:ph type="dt" sz="half" idx="10"/>
          </p:nvPr>
        </p:nvSpPr>
        <p:spPr/>
        <p:txBody>
          <a:bodyPr/>
          <a:p>
            <a:fld id="{615631DB-ADA9-408F-AA3B-C5AFE0541883}" type="datetimeFigureOut">
              <a:rPr lang="en-US" smtClean="0"/>
            </a:fld>
            <a:endParaRPr lang="en-US"/>
          </a:p>
        </p:txBody>
      </p:sp>
      <p:sp>
        <p:nvSpPr>
          <p:cNvPr id="1048608" name="Footer Placeholder 4"/>
          <p:cNvSpPr>
            <a:spLocks noGrp="1"/>
          </p:cNvSpPr>
          <p:nvPr>
            <p:ph type="ftr" sz="quarter" idx="11"/>
          </p:nvPr>
        </p:nvSpPr>
        <p:spPr/>
        <p:txBody>
          <a:bodyPr/>
          <a:p>
            <a:endParaRPr lang="en-US"/>
          </a:p>
        </p:txBody>
      </p:sp>
      <p:sp>
        <p:nvSpPr>
          <p:cNvPr id="1048609" name="Slide Number Placeholder 5"/>
          <p:cNvSpPr>
            <a:spLocks noGrp="1"/>
          </p:cNvSpPr>
          <p:nvPr>
            <p:ph type="sldNum" sz="quarter" idx="12"/>
          </p:nvPr>
        </p:nvSpPr>
        <p:spPr/>
        <p:txBody>
          <a:bodyPr/>
          <a:p>
            <a:fld id="{27988469-7C95-4D7C-87DB-48871B61EA2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291" name=""/>
        <p:cNvGrpSpPr/>
        <p:nvPr/>
      </p:nvGrpSpPr>
      <p:grpSpPr>
        <a:xfrm>
          <a:off x="0" y="0"/>
          <a:ext cx="0" cy="0"/>
          <a:chOff x="0" y="0"/>
          <a:chExt cx="0" cy="0"/>
        </a:xfrm>
      </p:grpSpPr>
      <p:sp>
        <p:nvSpPr>
          <p:cNvPr id="1050189" name="Title 1"/>
          <p:cNvSpPr>
            <a:spLocks noGrp="1"/>
          </p:cNvSpPr>
          <p:nvPr>
            <p:ph type="title"/>
          </p:nvPr>
        </p:nvSpPr>
        <p:spPr/>
        <p:txBody>
          <a:bodyPr/>
          <a:p>
            <a:r>
              <a:rPr lang="en-US" smtClean="0"/>
              <a:t>Click to edit Master title style</a:t>
            </a:r>
            <a:endParaRPr lang="en-US"/>
          </a:p>
        </p:txBody>
      </p:sp>
      <p:sp>
        <p:nvSpPr>
          <p:cNvPr id="1050190"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50191" name="Date Placeholder 3"/>
          <p:cNvSpPr>
            <a:spLocks noGrp="1"/>
          </p:cNvSpPr>
          <p:nvPr>
            <p:ph type="dt" sz="half" idx="10"/>
          </p:nvPr>
        </p:nvSpPr>
        <p:spPr/>
        <p:txBody>
          <a:bodyPr/>
          <a:p>
            <a:fld id="{615631DB-ADA9-408F-AA3B-C5AFE0541883}" type="datetimeFigureOut">
              <a:rPr lang="en-US" smtClean="0"/>
            </a:fld>
            <a:endParaRPr lang="en-US"/>
          </a:p>
        </p:txBody>
      </p:sp>
      <p:sp>
        <p:nvSpPr>
          <p:cNvPr id="1050192" name="Footer Placeholder 4"/>
          <p:cNvSpPr>
            <a:spLocks noGrp="1"/>
          </p:cNvSpPr>
          <p:nvPr>
            <p:ph type="ftr" sz="quarter" idx="11"/>
          </p:nvPr>
        </p:nvSpPr>
        <p:spPr/>
        <p:txBody>
          <a:bodyPr/>
          <a:p>
            <a:endParaRPr lang="en-US"/>
          </a:p>
        </p:txBody>
      </p:sp>
      <p:sp>
        <p:nvSpPr>
          <p:cNvPr id="1050193" name="Slide Number Placeholder 5"/>
          <p:cNvSpPr>
            <a:spLocks noGrp="1"/>
          </p:cNvSpPr>
          <p:nvPr>
            <p:ph type="sldNum" sz="quarter" idx="12"/>
          </p:nvPr>
        </p:nvSpPr>
        <p:spPr/>
        <p:txBody>
          <a:bodyPr/>
          <a:p>
            <a:fld id="{27988469-7C95-4D7C-87DB-48871B61EA2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289" name=""/>
        <p:cNvGrpSpPr/>
        <p:nvPr/>
      </p:nvGrpSpPr>
      <p:grpSpPr>
        <a:xfrm>
          <a:off x="0" y="0"/>
          <a:ext cx="0" cy="0"/>
          <a:chOff x="0" y="0"/>
          <a:chExt cx="0" cy="0"/>
        </a:xfrm>
      </p:grpSpPr>
      <p:sp>
        <p:nvSpPr>
          <p:cNvPr id="1050178"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en-US"/>
          </a:p>
        </p:txBody>
      </p:sp>
      <p:sp>
        <p:nvSpPr>
          <p:cNvPr id="1050179"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50180" name="Date Placeholder 3"/>
          <p:cNvSpPr>
            <a:spLocks noGrp="1"/>
          </p:cNvSpPr>
          <p:nvPr>
            <p:ph type="dt" sz="half" idx="10"/>
          </p:nvPr>
        </p:nvSpPr>
        <p:spPr/>
        <p:txBody>
          <a:bodyPr/>
          <a:p>
            <a:fld id="{615631DB-ADA9-408F-AA3B-C5AFE0541883}" type="datetimeFigureOut">
              <a:rPr lang="en-US" smtClean="0"/>
            </a:fld>
            <a:endParaRPr lang="en-US"/>
          </a:p>
        </p:txBody>
      </p:sp>
      <p:sp>
        <p:nvSpPr>
          <p:cNvPr id="1050181" name="Footer Placeholder 4"/>
          <p:cNvSpPr>
            <a:spLocks noGrp="1"/>
          </p:cNvSpPr>
          <p:nvPr>
            <p:ph type="ftr" sz="quarter" idx="11"/>
          </p:nvPr>
        </p:nvSpPr>
        <p:spPr/>
        <p:txBody>
          <a:bodyPr/>
          <a:p>
            <a:endParaRPr lang="en-US"/>
          </a:p>
        </p:txBody>
      </p:sp>
      <p:sp>
        <p:nvSpPr>
          <p:cNvPr id="1050182" name="Slide Number Placeholder 5"/>
          <p:cNvSpPr>
            <a:spLocks noGrp="1"/>
          </p:cNvSpPr>
          <p:nvPr>
            <p:ph type="sldNum" sz="quarter" idx="12"/>
          </p:nvPr>
        </p:nvSpPr>
        <p:spPr/>
        <p:txBody>
          <a:bodyPr/>
          <a:p>
            <a:fld id="{27988469-7C95-4D7C-87DB-48871B61EA2E}"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690" name=""/>
        <p:cNvGrpSpPr/>
        <p:nvPr/>
      </p:nvGrpSpPr>
      <p:grpSpPr>
        <a:xfrm>
          <a:off x="0" y="0"/>
          <a:ext cx="0" cy="0"/>
          <a:chOff x="0" y="0"/>
          <a:chExt cx="0" cy="0"/>
        </a:xfrm>
      </p:grpSpPr>
      <p:sp>
        <p:nvSpPr>
          <p:cNvPr id="1048926" name="Content Placeholder 1"/>
          <p:cNvSpPr>
            <a:spLocks noGrp="1"/>
          </p:cNvSpPr>
          <p:nvPr>
            <p:ph/>
          </p:nvPr>
        </p:nvSpPr>
        <p:spPr>
          <a:xfrm>
            <a:off x="457200" y="274638"/>
            <a:ext cx="8229600" cy="5851525"/>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27" name="Rectangle 4"/>
          <p:cNvSpPr>
            <a:spLocks noGrp="1" noChangeArrowheads="1"/>
          </p:cNvSpPr>
          <p:nvPr>
            <p:ph type="dt" sz="half" idx="10"/>
          </p:nvPr>
        </p:nvSpPr>
        <p:spPr/>
        <p:txBody>
          <a:bodyPr/>
          <a:p>
            <a:endParaRPr lang="en-US"/>
          </a:p>
        </p:txBody>
      </p:sp>
      <p:sp>
        <p:nvSpPr>
          <p:cNvPr id="1048928" name="Rectangle 5"/>
          <p:cNvSpPr>
            <a:spLocks noGrp="1" noChangeArrowheads="1"/>
          </p:cNvSpPr>
          <p:nvPr>
            <p:ph type="ftr" sz="quarter" idx="11"/>
          </p:nvPr>
        </p:nvSpPr>
        <p:spPr/>
        <p:txBody>
          <a:bodyPr/>
          <a:p>
            <a:endParaRPr lang="en-US"/>
          </a:p>
        </p:txBody>
      </p:sp>
      <p:sp>
        <p:nvSpPr>
          <p:cNvPr id="1048929" name="Rectangle 6"/>
          <p:cNvSpPr>
            <a:spLocks noGrp="1" noChangeArrowheads="1"/>
          </p:cNvSpPr>
          <p:nvPr>
            <p:ph type="sldNum" sz="quarter" idx="12"/>
          </p:nvPr>
        </p:nvSpPr>
        <p:spPr/>
        <p:txBody>
          <a:bodyPr/>
          <a:p>
            <a:fld id="{532A1819-269D-4A46-B8E4-60119526711E}"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68" name=""/>
        <p:cNvGrpSpPr/>
        <p:nvPr/>
      </p:nvGrpSpPr>
      <p:grpSpPr>
        <a:xfrm>
          <a:off x="0" y="0"/>
          <a:ext cx="0" cy="0"/>
          <a:chOff x="0" y="0"/>
          <a:chExt cx="0" cy="0"/>
        </a:xfrm>
      </p:grpSpPr>
      <p:sp>
        <p:nvSpPr>
          <p:cNvPr id="1048581" name="Title 1"/>
          <p:cNvSpPr>
            <a:spLocks noGrp="1"/>
          </p:cNvSpPr>
          <p:nvPr>
            <p:ph type="title"/>
          </p:nvPr>
        </p:nvSpPr>
        <p:spPr/>
        <p:txBody>
          <a:bodyPr/>
          <a:p>
            <a:r>
              <a:rPr lang="en-US" smtClean="0"/>
              <a:t>Click to edit Master title style</a:t>
            </a:r>
            <a:endParaRPr lang="en-US"/>
          </a:p>
        </p:txBody>
      </p:sp>
      <p:sp>
        <p:nvSpPr>
          <p:cNvPr id="1048582"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3" name="Date Placeholder 3"/>
          <p:cNvSpPr>
            <a:spLocks noGrp="1"/>
          </p:cNvSpPr>
          <p:nvPr>
            <p:ph type="dt" sz="half" idx="10"/>
          </p:nvPr>
        </p:nvSpPr>
        <p:spPr/>
        <p:txBody>
          <a:bodyPr/>
          <a:p>
            <a:fld id="{615631DB-ADA9-408F-AA3B-C5AFE0541883}" type="datetimeFigureOut">
              <a:rPr lang="en-US" smtClean="0"/>
            </a:fld>
            <a:endParaRPr lang="en-US"/>
          </a:p>
        </p:txBody>
      </p:sp>
      <p:sp>
        <p:nvSpPr>
          <p:cNvPr id="1048584" name="Footer Placeholder 4"/>
          <p:cNvSpPr>
            <a:spLocks noGrp="1"/>
          </p:cNvSpPr>
          <p:nvPr>
            <p:ph type="ftr" sz="quarter" idx="11"/>
          </p:nvPr>
        </p:nvSpPr>
        <p:spPr/>
        <p:txBody>
          <a:bodyPr/>
          <a:p>
            <a:endParaRPr lang="en-US"/>
          </a:p>
        </p:txBody>
      </p:sp>
      <p:sp>
        <p:nvSpPr>
          <p:cNvPr id="1048585" name="Slide Number Placeholder 5"/>
          <p:cNvSpPr>
            <a:spLocks noGrp="1"/>
          </p:cNvSpPr>
          <p:nvPr>
            <p:ph type="sldNum" sz="quarter" idx="12"/>
          </p:nvPr>
        </p:nvSpPr>
        <p:spPr/>
        <p:txBody>
          <a:bodyPr/>
          <a:p>
            <a:fld id="{27988469-7C95-4D7C-87DB-48871B61EA2E}"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550" name=""/>
        <p:cNvGrpSpPr/>
        <p:nvPr/>
      </p:nvGrpSpPr>
      <p:grpSpPr>
        <a:xfrm>
          <a:off x="0" y="0"/>
          <a:ext cx="0" cy="0"/>
          <a:chOff x="0" y="0"/>
          <a:chExt cx="0" cy="0"/>
        </a:xfrm>
      </p:grpSpPr>
      <p:sp>
        <p:nvSpPr>
          <p:cNvPr id="1048598" name="Title 1"/>
          <p:cNvSpPr>
            <a:spLocks noGrp="1"/>
          </p:cNvSpPr>
          <p:nvPr>
            <p:ph type="title"/>
          </p:nvPr>
        </p:nvSpPr>
        <p:spPr>
          <a:xfrm>
            <a:off x="722313" y="4406900"/>
            <a:ext cx="7772400" cy="1362075"/>
          </a:xfrm>
        </p:spPr>
        <p:txBody>
          <a:bodyPr anchor="t"/>
          <a:lstStyle>
            <a:lvl1pPr algn="l">
              <a:defRPr b="1" cap="all" sz="4000"/>
            </a:lvl1pPr>
          </a:lstStyle>
          <a:p>
            <a:r>
              <a:rPr lang="en-US" smtClean="0"/>
              <a:t>Click to edit Master title style</a:t>
            </a:r>
            <a:endParaRPr lang="en-US"/>
          </a:p>
        </p:txBody>
      </p:sp>
      <p:sp>
        <p:nvSpPr>
          <p:cNvPr id="1048599"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600" name="Date Placeholder 3"/>
          <p:cNvSpPr>
            <a:spLocks noGrp="1"/>
          </p:cNvSpPr>
          <p:nvPr>
            <p:ph type="dt" sz="half" idx="10"/>
          </p:nvPr>
        </p:nvSpPr>
        <p:spPr/>
        <p:txBody>
          <a:bodyPr/>
          <a:p>
            <a:fld id="{615631DB-ADA9-408F-AA3B-C5AFE0541883}" type="datetimeFigureOut">
              <a:rPr lang="en-US" smtClean="0"/>
            </a:fld>
            <a:endParaRPr lang="en-US"/>
          </a:p>
        </p:txBody>
      </p:sp>
      <p:sp>
        <p:nvSpPr>
          <p:cNvPr id="1048601" name="Footer Placeholder 4"/>
          <p:cNvSpPr>
            <a:spLocks noGrp="1"/>
          </p:cNvSpPr>
          <p:nvPr>
            <p:ph type="ftr" sz="quarter" idx="11"/>
          </p:nvPr>
        </p:nvSpPr>
        <p:spPr/>
        <p:txBody>
          <a:bodyPr/>
          <a:p>
            <a:endParaRPr lang="en-US"/>
          </a:p>
        </p:txBody>
      </p:sp>
      <p:sp>
        <p:nvSpPr>
          <p:cNvPr id="1048602" name="Slide Number Placeholder 5"/>
          <p:cNvSpPr>
            <a:spLocks noGrp="1"/>
          </p:cNvSpPr>
          <p:nvPr>
            <p:ph type="sldNum" sz="quarter" idx="12"/>
          </p:nvPr>
        </p:nvSpPr>
        <p:spPr/>
        <p:txBody>
          <a:bodyPr/>
          <a:p>
            <a:fld id="{27988469-7C95-4D7C-87DB-48871B61EA2E}"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830" name=""/>
        <p:cNvGrpSpPr/>
        <p:nvPr/>
      </p:nvGrpSpPr>
      <p:grpSpPr>
        <a:xfrm>
          <a:off x="0" y="0"/>
          <a:ext cx="0" cy="0"/>
          <a:chOff x="0" y="0"/>
          <a:chExt cx="0" cy="0"/>
        </a:xfrm>
      </p:grpSpPr>
      <p:sp>
        <p:nvSpPr>
          <p:cNvPr id="1049187" name="Title 1"/>
          <p:cNvSpPr>
            <a:spLocks noGrp="1"/>
          </p:cNvSpPr>
          <p:nvPr>
            <p:ph type="title"/>
          </p:nvPr>
        </p:nvSpPr>
        <p:spPr/>
        <p:txBody>
          <a:bodyPr/>
          <a:p>
            <a:r>
              <a:rPr lang="en-US" smtClean="0"/>
              <a:t>Click to edit Master title style</a:t>
            </a:r>
            <a:endParaRPr lang="en-US"/>
          </a:p>
        </p:txBody>
      </p:sp>
      <p:sp>
        <p:nvSpPr>
          <p:cNvPr id="1049188"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189"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190" name="Date Placeholder 4"/>
          <p:cNvSpPr>
            <a:spLocks noGrp="1"/>
          </p:cNvSpPr>
          <p:nvPr>
            <p:ph type="dt" sz="half" idx="10"/>
          </p:nvPr>
        </p:nvSpPr>
        <p:spPr/>
        <p:txBody>
          <a:bodyPr/>
          <a:p>
            <a:fld id="{615631DB-ADA9-408F-AA3B-C5AFE0541883}" type="datetimeFigureOut">
              <a:rPr lang="en-US" smtClean="0"/>
            </a:fld>
            <a:endParaRPr lang="en-US"/>
          </a:p>
        </p:txBody>
      </p:sp>
      <p:sp>
        <p:nvSpPr>
          <p:cNvPr id="1049191" name="Footer Placeholder 5"/>
          <p:cNvSpPr>
            <a:spLocks noGrp="1"/>
          </p:cNvSpPr>
          <p:nvPr>
            <p:ph type="ftr" sz="quarter" idx="11"/>
          </p:nvPr>
        </p:nvSpPr>
        <p:spPr/>
        <p:txBody>
          <a:bodyPr/>
          <a:p>
            <a:endParaRPr lang="en-US"/>
          </a:p>
        </p:txBody>
      </p:sp>
      <p:sp>
        <p:nvSpPr>
          <p:cNvPr id="1049192" name="Slide Number Placeholder 6"/>
          <p:cNvSpPr>
            <a:spLocks noGrp="1"/>
          </p:cNvSpPr>
          <p:nvPr>
            <p:ph type="sldNum" sz="quarter" idx="12"/>
          </p:nvPr>
        </p:nvSpPr>
        <p:spPr/>
        <p:txBody>
          <a:bodyPr/>
          <a:p>
            <a:fld id="{27988469-7C95-4D7C-87DB-48871B61EA2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030" name=""/>
        <p:cNvGrpSpPr/>
        <p:nvPr/>
      </p:nvGrpSpPr>
      <p:grpSpPr>
        <a:xfrm>
          <a:off x="0" y="0"/>
          <a:ext cx="0" cy="0"/>
          <a:chOff x="0" y="0"/>
          <a:chExt cx="0" cy="0"/>
        </a:xfrm>
      </p:grpSpPr>
      <p:sp>
        <p:nvSpPr>
          <p:cNvPr id="1049611" name="Title 1"/>
          <p:cNvSpPr>
            <a:spLocks noGrp="1"/>
          </p:cNvSpPr>
          <p:nvPr>
            <p:ph type="title"/>
          </p:nvPr>
        </p:nvSpPr>
        <p:spPr/>
        <p:txBody>
          <a:bodyPr/>
          <a:p>
            <a:r>
              <a:rPr lang="en-US" smtClean="0"/>
              <a:t>Click to edit Master title style</a:t>
            </a:r>
            <a:endParaRPr lang="en-US"/>
          </a:p>
        </p:txBody>
      </p:sp>
      <p:sp>
        <p:nvSpPr>
          <p:cNvPr id="1049612"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9613"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614"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9615"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616" name="Date Placeholder 6"/>
          <p:cNvSpPr>
            <a:spLocks noGrp="1"/>
          </p:cNvSpPr>
          <p:nvPr>
            <p:ph type="dt" sz="half" idx="10"/>
          </p:nvPr>
        </p:nvSpPr>
        <p:spPr/>
        <p:txBody>
          <a:bodyPr/>
          <a:p>
            <a:fld id="{615631DB-ADA9-408F-AA3B-C5AFE0541883}" type="datetimeFigureOut">
              <a:rPr lang="en-US" smtClean="0"/>
            </a:fld>
            <a:endParaRPr lang="en-US"/>
          </a:p>
        </p:txBody>
      </p:sp>
      <p:sp>
        <p:nvSpPr>
          <p:cNvPr id="1049617" name="Footer Placeholder 7"/>
          <p:cNvSpPr>
            <a:spLocks noGrp="1"/>
          </p:cNvSpPr>
          <p:nvPr>
            <p:ph type="ftr" sz="quarter" idx="11"/>
          </p:nvPr>
        </p:nvSpPr>
        <p:spPr/>
        <p:txBody>
          <a:bodyPr/>
          <a:p>
            <a:endParaRPr lang="en-US"/>
          </a:p>
        </p:txBody>
      </p:sp>
      <p:sp>
        <p:nvSpPr>
          <p:cNvPr id="1049618" name="Slide Number Placeholder 8"/>
          <p:cNvSpPr>
            <a:spLocks noGrp="1"/>
          </p:cNvSpPr>
          <p:nvPr>
            <p:ph type="sldNum" sz="quarter" idx="12"/>
          </p:nvPr>
        </p:nvSpPr>
        <p:spPr/>
        <p:txBody>
          <a:bodyPr/>
          <a:p>
            <a:fld id="{27988469-7C95-4D7C-87DB-48871B61EA2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635" name=""/>
        <p:cNvGrpSpPr/>
        <p:nvPr/>
      </p:nvGrpSpPr>
      <p:grpSpPr>
        <a:xfrm>
          <a:off x="0" y="0"/>
          <a:ext cx="0" cy="0"/>
          <a:chOff x="0" y="0"/>
          <a:chExt cx="0" cy="0"/>
        </a:xfrm>
      </p:grpSpPr>
      <p:sp>
        <p:nvSpPr>
          <p:cNvPr id="1048811" name="Title 1"/>
          <p:cNvSpPr>
            <a:spLocks noGrp="1"/>
          </p:cNvSpPr>
          <p:nvPr>
            <p:ph type="title"/>
          </p:nvPr>
        </p:nvSpPr>
        <p:spPr/>
        <p:txBody>
          <a:bodyPr/>
          <a:p>
            <a:r>
              <a:rPr lang="en-US" smtClean="0"/>
              <a:t>Click to edit Master title style</a:t>
            </a:r>
            <a:endParaRPr lang="en-US"/>
          </a:p>
        </p:txBody>
      </p:sp>
      <p:sp>
        <p:nvSpPr>
          <p:cNvPr id="1048812" name="Date Placeholder 2"/>
          <p:cNvSpPr>
            <a:spLocks noGrp="1"/>
          </p:cNvSpPr>
          <p:nvPr>
            <p:ph type="dt" sz="half" idx="10"/>
          </p:nvPr>
        </p:nvSpPr>
        <p:spPr/>
        <p:txBody>
          <a:bodyPr/>
          <a:p>
            <a:fld id="{615631DB-ADA9-408F-AA3B-C5AFE0541883}" type="datetimeFigureOut">
              <a:rPr lang="en-US" smtClean="0"/>
            </a:fld>
            <a:endParaRPr lang="en-US"/>
          </a:p>
        </p:txBody>
      </p:sp>
      <p:sp>
        <p:nvSpPr>
          <p:cNvPr id="1048813" name="Footer Placeholder 3"/>
          <p:cNvSpPr>
            <a:spLocks noGrp="1"/>
          </p:cNvSpPr>
          <p:nvPr>
            <p:ph type="ftr" sz="quarter" idx="11"/>
          </p:nvPr>
        </p:nvSpPr>
        <p:spPr/>
        <p:txBody>
          <a:bodyPr/>
          <a:p>
            <a:endParaRPr lang="en-US"/>
          </a:p>
        </p:txBody>
      </p:sp>
      <p:sp>
        <p:nvSpPr>
          <p:cNvPr id="1048814" name="Slide Number Placeholder 4"/>
          <p:cNvSpPr>
            <a:spLocks noGrp="1"/>
          </p:cNvSpPr>
          <p:nvPr>
            <p:ph type="sldNum" sz="quarter" idx="12"/>
          </p:nvPr>
        </p:nvSpPr>
        <p:spPr/>
        <p:txBody>
          <a:bodyPr/>
          <a:p>
            <a:fld id="{27988469-7C95-4D7C-87DB-48871B61EA2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685" name=""/>
        <p:cNvGrpSpPr/>
        <p:nvPr/>
      </p:nvGrpSpPr>
      <p:grpSpPr>
        <a:xfrm>
          <a:off x="0" y="0"/>
          <a:ext cx="0" cy="0"/>
          <a:chOff x="0" y="0"/>
          <a:chExt cx="0" cy="0"/>
        </a:xfrm>
      </p:grpSpPr>
      <p:sp>
        <p:nvSpPr>
          <p:cNvPr id="1048918" name="Date Placeholder 1"/>
          <p:cNvSpPr>
            <a:spLocks noGrp="1"/>
          </p:cNvSpPr>
          <p:nvPr>
            <p:ph type="dt" sz="half" idx="10"/>
          </p:nvPr>
        </p:nvSpPr>
        <p:spPr/>
        <p:txBody>
          <a:bodyPr/>
          <a:p>
            <a:fld id="{615631DB-ADA9-408F-AA3B-C5AFE0541883}" type="datetimeFigureOut">
              <a:rPr lang="en-US" smtClean="0"/>
            </a:fld>
            <a:endParaRPr lang="en-US"/>
          </a:p>
        </p:txBody>
      </p:sp>
      <p:sp>
        <p:nvSpPr>
          <p:cNvPr id="1048919" name="Footer Placeholder 2"/>
          <p:cNvSpPr>
            <a:spLocks noGrp="1"/>
          </p:cNvSpPr>
          <p:nvPr>
            <p:ph type="ftr" sz="quarter" idx="11"/>
          </p:nvPr>
        </p:nvSpPr>
        <p:spPr/>
        <p:txBody>
          <a:bodyPr/>
          <a:p>
            <a:endParaRPr lang="en-US"/>
          </a:p>
        </p:txBody>
      </p:sp>
      <p:sp>
        <p:nvSpPr>
          <p:cNvPr id="1048920" name="Slide Number Placeholder 3"/>
          <p:cNvSpPr>
            <a:spLocks noGrp="1"/>
          </p:cNvSpPr>
          <p:nvPr>
            <p:ph type="sldNum" sz="quarter" idx="12"/>
          </p:nvPr>
        </p:nvSpPr>
        <p:spPr/>
        <p:txBody>
          <a:bodyPr/>
          <a:p>
            <a:fld id="{27988469-7C95-4D7C-87DB-48871B61EA2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292" name=""/>
        <p:cNvGrpSpPr/>
        <p:nvPr/>
      </p:nvGrpSpPr>
      <p:grpSpPr>
        <a:xfrm>
          <a:off x="0" y="0"/>
          <a:ext cx="0" cy="0"/>
          <a:chOff x="0" y="0"/>
          <a:chExt cx="0" cy="0"/>
        </a:xfrm>
      </p:grpSpPr>
      <p:sp>
        <p:nvSpPr>
          <p:cNvPr id="1050194" name="Title 1"/>
          <p:cNvSpPr>
            <a:spLocks noGrp="1"/>
          </p:cNvSpPr>
          <p:nvPr>
            <p:ph type="title"/>
          </p:nvPr>
        </p:nvSpPr>
        <p:spPr>
          <a:xfrm>
            <a:off x="457200" y="273050"/>
            <a:ext cx="3008313" cy="1162050"/>
          </a:xfrm>
        </p:spPr>
        <p:txBody>
          <a:bodyPr anchor="b"/>
          <a:lstStyle>
            <a:lvl1pPr algn="l">
              <a:defRPr b="1" sz="2000"/>
            </a:lvl1pPr>
          </a:lstStyle>
          <a:p>
            <a:r>
              <a:rPr lang="en-US" smtClean="0"/>
              <a:t>Click to edit Master title style</a:t>
            </a:r>
            <a:endParaRPr lang="en-US"/>
          </a:p>
        </p:txBody>
      </p:sp>
      <p:sp>
        <p:nvSpPr>
          <p:cNvPr id="1050195"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50196"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50197" name="Date Placeholder 4"/>
          <p:cNvSpPr>
            <a:spLocks noGrp="1"/>
          </p:cNvSpPr>
          <p:nvPr>
            <p:ph type="dt" sz="half" idx="10"/>
          </p:nvPr>
        </p:nvSpPr>
        <p:spPr/>
        <p:txBody>
          <a:bodyPr/>
          <a:p>
            <a:fld id="{615631DB-ADA9-408F-AA3B-C5AFE0541883}" type="datetimeFigureOut">
              <a:rPr lang="en-US" smtClean="0"/>
            </a:fld>
            <a:endParaRPr lang="en-US"/>
          </a:p>
        </p:txBody>
      </p:sp>
      <p:sp>
        <p:nvSpPr>
          <p:cNvPr id="1050198" name="Footer Placeholder 5"/>
          <p:cNvSpPr>
            <a:spLocks noGrp="1"/>
          </p:cNvSpPr>
          <p:nvPr>
            <p:ph type="ftr" sz="quarter" idx="11"/>
          </p:nvPr>
        </p:nvSpPr>
        <p:spPr/>
        <p:txBody>
          <a:bodyPr/>
          <a:p>
            <a:endParaRPr lang="en-US"/>
          </a:p>
        </p:txBody>
      </p:sp>
      <p:sp>
        <p:nvSpPr>
          <p:cNvPr id="1050199" name="Slide Number Placeholder 6"/>
          <p:cNvSpPr>
            <a:spLocks noGrp="1"/>
          </p:cNvSpPr>
          <p:nvPr>
            <p:ph type="sldNum" sz="quarter" idx="12"/>
          </p:nvPr>
        </p:nvSpPr>
        <p:spPr/>
        <p:txBody>
          <a:bodyPr/>
          <a:p>
            <a:fld id="{27988469-7C95-4D7C-87DB-48871B61EA2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290" name=""/>
        <p:cNvGrpSpPr/>
        <p:nvPr/>
      </p:nvGrpSpPr>
      <p:grpSpPr>
        <a:xfrm>
          <a:off x="0" y="0"/>
          <a:ext cx="0" cy="0"/>
          <a:chOff x="0" y="0"/>
          <a:chExt cx="0" cy="0"/>
        </a:xfrm>
      </p:grpSpPr>
      <p:sp>
        <p:nvSpPr>
          <p:cNvPr id="1050183" name="Title 1"/>
          <p:cNvSpPr>
            <a:spLocks noGrp="1"/>
          </p:cNvSpPr>
          <p:nvPr>
            <p:ph type="title"/>
          </p:nvPr>
        </p:nvSpPr>
        <p:spPr>
          <a:xfrm>
            <a:off x="1792288" y="4800600"/>
            <a:ext cx="5486400" cy="566738"/>
          </a:xfrm>
        </p:spPr>
        <p:txBody>
          <a:bodyPr anchor="b"/>
          <a:lstStyle>
            <a:lvl1pPr algn="l">
              <a:defRPr b="1" sz="2000"/>
            </a:lvl1pPr>
          </a:lstStyle>
          <a:p>
            <a:r>
              <a:rPr lang="en-US" smtClean="0"/>
              <a:t>Click to edit Master title style</a:t>
            </a:r>
            <a:endParaRPr lang="en-US"/>
          </a:p>
        </p:txBody>
      </p:sp>
      <p:sp>
        <p:nvSpPr>
          <p:cNvPr id="1050184"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50185"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50186" name="Date Placeholder 4"/>
          <p:cNvSpPr>
            <a:spLocks noGrp="1"/>
          </p:cNvSpPr>
          <p:nvPr>
            <p:ph type="dt" sz="half" idx="10"/>
          </p:nvPr>
        </p:nvSpPr>
        <p:spPr/>
        <p:txBody>
          <a:bodyPr/>
          <a:p>
            <a:fld id="{615631DB-ADA9-408F-AA3B-C5AFE0541883}" type="datetimeFigureOut">
              <a:rPr lang="en-US" smtClean="0"/>
            </a:fld>
            <a:endParaRPr lang="en-US"/>
          </a:p>
        </p:txBody>
      </p:sp>
      <p:sp>
        <p:nvSpPr>
          <p:cNvPr id="1050187" name="Footer Placeholder 5"/>
          <p:cNvSpPr>
            <a:spLocks noGrp="1"/>
          </p:cNvSpPr>
          <p:nvPr>
            <p:ph type="ftr" sz="quarter" idx="11"/>
          </p:nvPr>
        </p:nvSpPr>
        <p:spPr/>
        <p:txBody>
          <a:bodyPr/>
          <a:p>
            <a:endParaRPr lang="en-US"/>
          </a:p>
        </p:txBody>
      </p:sp>
      <p:sp>
        <p:nvSpPr>
          <p:cNvPr id="1050188" name="Slide Number Placeholder 6"/>
          <p:cNvSpPr>
            <a:spLocks noGrp="1"/>
          </p:cNvSpPr>
          <p:nvPr>
            <p:ph type="sldNum" sz="quarter" idx="12"/>
          </p:nvPr>
        </p:nvSpPr>
        <p:spPr/>
        <p:txBody>
          <a:bodyPr/>
          <a:p>
            <a:fld id="{27988469-7C95-4D7C-87DB-48871B61EA2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55"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p:spPr>
        <p:txBody>
          <a:bodyPr anchor="ctr" bIns="45720" lIns="91440" rIns="91440" rtlCol="0" tIns="45720" vert="horz">
            <a:normAutofit/>
          </a:bodyPr>
          <a:p>
            <a:r>
              <a:rPr lang="en-US" smtClean="0"/>
              <a:t>Click to edit Master title style</a:t>
            </a:r>
            <a:endParaRPr lang="en-US"/>
          </a:p>
        </p:txBody>
      </p:sp>
      <p:sp>
        <p:nvSpPr>
          <p:cNvPr id="1048577" name="Text Placeholder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615631DB-ADA9-408F-AA3B-C5AFE0541883}" type="datetimeFigureOut">
              <a:rPr lang="en-US" smtClean="0"/>
            </a:fld>
            <a:endParaRPr lang="en-US"/>
          </a:p>
        </p:txBody>
      </p:sp>
      <p:sp>
        <p:nvSpPr>
          <p:cNvPr id="1048579" name="Footer Placeholder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27988469-7C95-4D7C-87DB-48871B61EA2E}" type="slidenum">
              <a:rPr lang="en-US" smtClean="0"/>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9.emf"/><Relationship Id="rId3" Type="http://schemas.openxmlformats.org/officeDocument/2006/relationships/slideLayout" Target="../slideLayouts/slideLayout2.xml"/><Relationship Id="rId4" Type="http://schemas.openxmlformats.org/officeDocument/2006/relationships/vmlDrawing" Target="../drawings/vmlDrawing1.v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hyperlink" Target="http://www.answers.com/topic/nsaid" TargetMode="External"/><Relationship Id="rId2" Type="http://schemas.openxmlformats.org/officeDocument/2006/relationships/image" Target="../media/image13.wmf"/><Relationship Id="rId3"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diagramLayout" Target="../diagrams/layout1.xml"/><Relationship Id="rId2" Type="http://schemas.openxmlformats.org/officeDocument/2006/relationships/diagramData" Target="../diagrams/data1.xml"/><Relationship Id="rId3" Type="http://schemas.microsoft.com/office/2007/relationships/diagramDrawing" Target="../diagrams/drawing1.xml"/><Relationship Id="rId4" Type="http://schemas.openxmlformats.org/officeDocument/2006/relationships/diagramColors" Target="../diagrams/colors1.xml"/><Relationship Id="rId5" Type="http://schemas.openxmlformats.org/officeDocument/2006/relationships/diagramQuickStyle" Target="../diagrams/quickStyle1.xml"/><Relationship Id="rId6" Type="http://schemas.openxmlformats.org/officeDocument/2006/relationships/image" Target="../media/image14.png"/><Relationship Id="rId7"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image" Target="../media/image16.gif"/><Relationship Id="rId2"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image" Target="../media/image17.wmf"/><Relationship Id="rId2"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diagramLayout" Target="../diagrams/layout2.xml"/><Relationship Id="rId2" Type="http://schemas.openxmlformats.org/officeDocument/2006/relationships/diagramData" Target="../diagrams/data2.xml"/><Relationship Id="rId3" Type="http://schemas.microsoft.com/office/2007/relationships/diagramDrawing" Target="../diagrams/drawing2.xml"/><Relationship Id="rId4" Type="http://schemas.openxmlformats.org/officeDocument/2006/relationships/diagramColors" Target="../diagrams/colors2.xml"/><Relationship Id="rId5" Type="http://schemas.openxmlformats.org/officeDocument/2006/relationships/diagramQuickStyle" Target="../diagrams/quickStyle2.xml"/><Relationship Id="rId6"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diagramLayout" Target="../diagrams/layout3.xml"/><Relationship Id="rId2" Type="http://schemas.openxmlformats.org/officeDocument/2006/relationships/diagramData" Target="../diagrams/data3.xml"/><Relationship Id="rId3" Type="http://schemas.microsoft.com/office/2007/relationships/diagramDrawing" Target="../diagrams/drawing3.xml"/><Relationship Id="rId4" Type="http://schemas.openxmlformats.org/officeDocument/2006/relationships/diagramColors" Target="../diagrams/colors3.xml"/><Relationship Id="rId5" Type="http://schemas.openxmlformats.org/officeDocument/2006/relationships/diagramQuickStyle" Target="../diagrams/quickStyle3.xml"/><Relationship Id="rId6"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image" Target="../media/image18.wmf"/><Relationship Id="rId2"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image" Target="../media/image24.wmf"/><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3.x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7.xml"/><Relationship Id="rId3" Type="http://schemas.openxmlformats.org/officeDocument/2006/relationships/notesSlide" Target="../notesSlides/notesSlide10.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5.xml.rels><?xml version="1.0" encoding="UTF-8" standalone="yes"?>
<Relationships xmlns="http://schemas.openxmlformats.org/package/2006/relationships"><Relationship Id="rId1" Type="http://schemas.openxmlformats.org/officeDocument/2006/relationships/image" Target="../media/image26.wmf"/><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264.x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7.xml"/><Relationship Id="rId3" Type="http://schemas.openxmlformats.org/officeDocument/2006/relationships/notesSlide" Target="../notesSlides/notesSlide31.xml"/></Relationships>
</file>

<file path=ppt/slides/_rels/slide265.x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6.xml"/><Relationship Id="rId3" Type="http://schemas.openxmlformats.org/officeDocument/2006/relationships/notesSlide" Target="../notesSlides/notesSlide3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292.x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6.xml"/><Relationship Id="rId3" Type="http://schemas.openxmlformats.org/officeDocument/2006/relationships/notesSlide" Target="../notesSlides/notesSlide46.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297.x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2.xml"/><Relationship Id="rId3" Type="http://schemas.openxmlformats.org/officeDocument/2006/relationships/notesSlide" Target="../notesSlides/notesSlide50.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305.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2.xml"/><Relationship Id="rId3" Type="http://schemas.openxmlformats.org/officeDocument/2006/relationships/notesSlide" Target="../notesSlides/notesSlide57.xml"/></Relationships>
</file>

<file path=ppt/slides/_rels/slide306.xml.rels><?xml version="1.0" encoding="UTF-8" standalone="yes"?>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313.xml.rels><?xml version="1.0" encoding="UTF-8" standalone="yes"?>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2.xml"/><Relationship Id="rId3" Type="http://schemas.openxmlformats.org/officeDocument/2006/relationships/notesSlide" Target="../notesSlides/notesSlide6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315.xml.rels><?xml version="1.0" encoding="UTF-8" standalone="yes"?>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319.xml.rels><?xml version="1.0" encoding="UTF-8" standalone="yes"?>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2.xml"/><Relationship Id="rId3" Type="http://schemas.openxmlformats.org/officeDocument/2006/relationships/notesSlide" Target="../notesSlides/notesSlide6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5.png"/><Relationship Id="rId3" Type="http://schemas.openxmlformats.org/officeDocument/2006/relationships/slideLayout" Target="../slideLayouts/slideLayout2.xml"/><Relationship Id="rId4" Type="http://schemas.openxmlformats.org/officeDocument/2006/relationships/notesSlide" Target="../notesSlides/notesSlide69.xml"/></Relationships>
</file>

<file path=ppt/slides/_rels/slide321.xml.rels><?xml version="1.0" encoding="UTF-8" standalone="yes"?>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2.xml"/><Relationship Id="rId3" Type="http://schemas.openxmlformats.org/officeDocument/2006/relationships/notesSlide" Target="../notesSlides/notesSlide70.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2.xml"/><Relationship Id="rId3" Type="http://schemas.openxmlformats.org/officeDocument/2006/relationships/notesSlide" Target="../notesSlides/notesSlide73.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328.xml.rels><?xml version="1.0" encoding="UTF-8" standalone="yes"?>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slideLayout" Target="../slideLayouts/slideLayout2.xml"/><Relationship Id="rId4" Type="http://schemas.openxmlformats.org/officeDocument/2006/relationships/notesSlide" Target="../notesSlides/notesSlide7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s>
</file>

<file path=ppt/slides/_rels/slide331.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jpeg"/><Relationship Id="rId3"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slideLayout" Target="../slideLayouts/slideLayout2.xml"/><Relationship Id="rId4" Type="http://schemas.openxmlformats.org/officeDocument/2006/relationships/notesSlide" Target="../notesSlides/notesSlide7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334.xml.rels><?xml version="1.0" encoding="UTF-8" standalone="yes"?>
<Relationships xmlns="http://schemas.openxmlformats.org/package/2006/relationships"><Relationship Id="rId1" Type="http://schemas.openxmlformats.org/officeDocument/2006/relationships/image" Target="../media/image45.jpeg"/><Relationship Id="rId2" Type="http://schemas.openxmlformats.org/officeDocument/2006/relationships/image" Target="../media/image46.jpeg"/><Relationship Id="rId3"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338.xml.rels><?xml version="1.0" encoding="UTF-8" standalone="yes"?>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2.xml"/><Relationship Id="rId3" Type="http://schemas.openxmlformats.org/officeDocument/2006/relationships/notesSlide" Target="../notesSlides/notesSlide82.xml"/></Relationships>
</file>

<file path=ppt/slides/_rels/slide339.xml.rels><?xml version="1.0" encoding="UTF-8" standalone="yes"?>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2.xml"/><Relationship Id="rId3" Type="http://schemas.openxmlformats.org/officeDocument/2006/relationships/notesSlide" Target="../notesSlides/notesSlide84.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png"/><Relationship Id="rId3"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s>
</file>

<file path=ppt/slides/_rels/slide346.xml.rels><?xml version="1.0" encoding="UTF-8" standalone="yes"?>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7.xml"/><Relationship Id="rId3" Type="http://schemas.openxmlformats.org/officeDocument/2006/relationships/notesSlide" Target="../notesSlides/notesSlide86.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8.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352.xml.rels><?xml version="1.0" encoding="UTF-8" standalone="yes"?>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2.xml"/><Relationship Id="rId3" Type="http://schemas.openxmlformats.org/officeDocument/2006/relationships/notesSlide" Target="../notesSlides/notesSlide92.xml"/></Relationships>
</file>

<file path=ppt/slides/_rels/slide353.xml.rels><?xml version="1.0" encoding="UTF-8" standalone="yes"?>
<Relationships xmlns="http://schemas.openxmlformats.org/package/2006/relationships"><Relationship Id="rId1" Type="http://schemas.openxmlformats.org/officeDocument/2006/relationships/image" Target="../media/image53.png"/><Relationship Id="rId2" Type="http://schemas.openxmlformats.org/officeDocument/2006/relationships/slideLayout" Target="../slideLayouts/slideLayout2.xml"/><Relationship Id="rId3" Type="http://schemas.openxmlformats.org/officeDocument/2006/relationships/notesSlide" Target="../notesSlides/notesSlide93.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4.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image" Target="../media/image54.png"/><Relationship Id="rId2"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image" Target="../media/image55.png"/><Relationship Id="rId2"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image" Target="../media/image56.gif"/><Relationship Id="rId2" Type="http://schemas.openxmlformats.org/officeDocument/2006/relationships/slideLayout" Target="../slideLayouts/slideLayout2.xml"/><Relationship Id="rId3" Type="http://schemas.openxmlformats.org/officeDocument/2006/relationships/notesSlide" Target="../notesSlides/notesSlide97.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image" Target="../media/image57.png"/><Relationship Id="rId2" Type="http://schemas.openxmlformats.org/officeDocument/2006/relationships/slideLayout" Target="../slideLayouts/slideLayout6.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image" Target="../media/image58.png"/><Relationship Id="rId2"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image" Target="../media/image59.png"/><Relationship Id="rId2"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image" Target="../media/image60.png"/><Relationship Id="rId2"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0.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7.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8.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image" Target="../media/image62.png"/><Relationship Id="rId2" Type="http://schemas.openxmlformats.org/officeDocument/2006/relationships/hyperlink" Target="http://upload.wikimedia.org/wikipedia/commons/2/2b/Synapse_diag4.png" TargetMode="External"/><Relationship Id="rId3" Type="http://schemas.openxmlformats.org/officeDocument/2006/relationships/image" Target="../media/image63.png"/><Relationship Id="rId4" Type="http://schemas.openxmlformats.org/officeDocument/2006/relationships/slideLayout" Target="../slideLayouts/slideLayout4.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oleObject" Target="../embeddings/oleObject2.bin"/><Relationship Id="rId2" Type="http://schemas.openxmlformats.org/officeDocument/2006/relationships/image" Target="../media/image64.png"/><Relationship Id="rId3" Type="http://schemas.openxmlformats.org/officeDocument/2006/relationships/slideLayout" Target="../slideLayouts/slideLayout2.xml"/><Relationship Id="rId4" Type="http://schemas.openxmlformats.org/officeDocument/2006/relationships/vmlDrawing" Target="../drawings/vmlDrawing2.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png"/><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slideLayout" Target="../slideLayouts/slideLayout7.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image" Target="../media/image70.jpeg"/><Relationship Id="rId2"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image" Target="../media/image72.png"/><Relationship Id="rId2" Type="http://schemas.openxmlformats.org/officeDocument/2006/relationships/image" Target="../media/image73.png"/><Relationship Id="rId3" Type="http://schemas.openxmlformats.org/officeDocument/2006/relationships/slideLayout" Target="../slideLayouts/slideLayout7.xml"/></Relationships>
</file>

<file path=ppt/slides/_rels/slide451.xml.rels><?xml version="1.0" encoding="UTF-8" standalone="yes"?>
<Relationships xmlns="http://schemas.openxmlformats.org/package/2006/relationships"><Relationship Id="rId1" Type="http://schemas.openxmlformats.org/officeDocument/2006/relationships/image" Target="../media/image74.png"/><Relationship Id="rId2"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image" Target="../media/image75.png"/><Relationship Id="rId2"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image" Target="../media/image76.png"/><Relationship Id="rId2"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image" Target="../media/image77.png"/><Relationship Id="rId2" Type="http://schemas.openxmlformats.org/officeDocument/2006/relationships/image" Target="../media/image78.png"/><Relationship Id="rId3" Type="http://schemas.openxmlformats.org/officeDocument/2006/relationships/image" Target="../media/image79.png"/><Relationship Id="rId4" Type="http://schemas.openxmlformats.org/officeDocument/2006/relationships/image" Target="../media/image80.png"/><Relationship Id="rId5"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2.xml.rels><?xml version="1.0" encoding="UTF-8" standalone="yes"?>
<Relationships xmlns="http://schemas.openxmlformats.org/package/2006/relationships"><Relationship Id="rId1" Type="http://schemas.openxmlformats.org/officeDocument/2006/relationships/image" Target="../media/image82.png"/><Relationship Id="rId2"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image" Target="../media/image83.png"/><Relationship Id="rId2" Type="http://schemas.openxmlformats.org/officeDocument/2006/relationships/image" Target="../media/image84.jpeg"/><Relationship Id="rId3" Type="http://schemas.openxmlformats.org/officeDocument/2006/relationships/image" Target="../media/image85.jpeg"/><Relationship Id="rId4"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7.xml.rels><?xml version="1.0" encoding="UTF-8" standalone="yes"?>
<Relationships xmlns="http://schemas.openxmlformats.org/package/2006/relationships"><Relationship Id="rId1" Type="http://schemas.openxmlformats.org/officeDocument/2006/relationships/image" Target="../media/image86.png"/><Relationship Id="rId2" Type="http://schemas.openxmlformats.org/officeDocument/2006/relationships/image" Target="../media/image87.png"/><Relationship Id="rId3"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image" Target="../media/image88.wmf"/><Relationship Id="rId2" Type="http://schemas.openxmlformats.org/officeDocument/2006/relationships/slideLayout" Target="../slideLayouts/slideLayout7.xml"/></Relationships>
</file>

<file path=ppt/slides/_rels/slide471.xml.rels><?xml version="1.0" encoding="UTF-8" standalone="yes"?>
<Relationships xmlns="http://schemas.openxmlformats.org/package/2006/relationships"><Relationship Id="rId1" Type="http://schemas.openxmlformats.org/officeDocument/2006/relationships/image" Target="../media/image89.jpeg"/><Relationship Id="rId2" Type="http://schemas.openxmlformats.org/officeDocument/2006/relationships/image" Target="../media/image90.jpeg"/><Relationship Id="rId3" Type="http://schemas.openxmlformats.org/officeDocument/2006/relationships/image" Target="../media/image91.jpeg"/><Relationship Id="rId4" Type="http://schemas.openxmlformats.org/officeDocument/2006/relationships/image" Target="../media/image92.jpeg"/><Relationship Id="rId5" Type="http://schemas.openxmlformats.org/officeDocument/2006/relationships/slideLayout" Target="../slideLayouts/slideLayout1.xml"/></Relationships>
</file>

<file path=ppt/slides/_rels/slide472.xml.rels><?xml version="1.0" encoding="UTF-8" standalone="yes"?>
<Relationships xmlns="http://schemas.openxmlformats.org/package/2006/relationships"><Relationship Id="rId1" Type="http://schemas.openxmlformats.org/officeDocument/2006/relationships/diagramLayout" Target="../diagrams/layout4.xml"/><Relationship Id="rId2" Type="http://schemas.openxmlformats.org/officeDocument/2006/relationships/diagramData" Target="../diagrams/data4.xml"/><Relationship Id="rId3" Type="http://schemas.microsoft.com/office/2007/relationships/diagramDrawing" Target="../diagrams/drawing4.xml"/><Relationship Id="rId4" Type="http://schemas.openxmlformats.org/officeDocument/2006/relationships/diagramColors" Target="../diagrams/colors4.xml"/><Relationship Id="rId5" Type="http://schemas.openxmlformats.org/officeDocument/2006/relationships/diagramQuickStyle" Target="../diagrams/quickStyle4.xml"/><Relationship Id="rId6" Type="http://schemas.openxmlformats.org/officeDocument/2006/relationships/slideLayout" Target="../slideLayouts/slideLayout4.xml"/></Relationships>
</file>

<file path=ppt/slides/_rels/slide473.xml.rels><?xml version="1.0" encoding="UTF-8" standalone="yes"?>
<Relationships xmlns="http://schemas.openxmlformats.org/package/2006/relationships"><Relationship Id="rId1" Type="http://schemas.openxmlformats.org/officeDocument/2006/relationships/diagramLayout" Target="../diagrams/layout5.xml"/><Relationship Id="rId2" Type="http://schemas.openxmlformats.org/officeDocument/2006/relationships/diagramData" Target="../diagrams/data5.xml"/><Relationship Id="rId3" Type="http://schemas.microsoft.com/office/2007/relationships/diagramDrawing" Target="../diagrams/drawing5.xml"/><Relationship Id="rId4" Type="http://schemas.openxmlformats.org/officeDocument/2006/relationships/diagramColors" Target="../diagrams/colors5.xml"/><Relationship Id="rId5" Type="http://schemas.openxmlformats.org/officeDocument/2006/relationships/diagramQuickStyle" Target="../diagrams/quickStyle5.xml"/><Relationship Id="rId6" Type="http://schemas.openxmlformats.org/officeDocument/2006/relationships/diagramLayout" Target="../diagrams/layout6.xml"/><Relationship Id="rId7" Type="http://schemas.openxmlformats.org/officeDocument/2006/relationships/diagramData" Target="../diagrams/data6.xml"/><Relationship Id="rId8" Type="http://schemas.microsoft.com/office/2007/relationships/diagramDrawing" Target="../diagrams/drawing6.xml"/><Relationship Id="rId9" Type="http://schemas.openxmlformats.org/officeDocument/2006/relationships/diagramColors" Target="../diagrams/colors6.xml"/><Relationship Id="rId10" Type="http://schemas.openxmlformats.org/officeDocument/2006/relationships/diagramQuickStyle" Target="../diagrams/quickStyle6.xml"/><Relationship Id="rId11" Type="http://schemas.openxmlformats.org/officeDocument/2006/relationships/slideLayout" Target="../slideLayouts/slideLayout4.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image" Target="../media/image93.png"/><Relationship Id="rId2" Type="http://schemas.openxmlformats.org/officeDocument/2006/relationships/slideLayout" Target="../slideLayouts/slideLayout4.xml"/></Relationships>
</file>

<file path=ppt/slides/_rels/slide476.xml.rels><?xml version="1.0" encoding="UTF-8" standalone="yes"?>
<Relationships xmlns="http://schemas.openxmlformats.org/package/2006/relationships"><Relationship Id="rId1" Type="http://schemas.openxmlformats.org/officeDocument/2006/relationships/image" Target="../media/image94.wmf"/><Relationship Id="rId2" Type="http://schemas.openxmlformats.org/officeDocument/2006/relationships/image" Target="../media/image95.wmf"/><Relationship Id="rId3" Type="http://schemas.openxmlformats.org/officeDocument/2006/relationships/image" Target="../media/image96.wmf"/><Relationship Id="rId4" Type="http://schemas.openxmlformats.org/officeDocument/2006/relationships/slideLayout" Target="../slideLayouts/slideLayout2.xml"/><Relationship Id="rId5" Type="http://schemas.openxmlformats.org/officeDocument/2006/relationships/notesSlide" Target="../notesSlides/notesSlide99.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image" Target="../media/image97.png"/><Relationship Id="rId2" Type="http://schemas.openxmlformats.org/officeDocument/2006/relationships/slideLayout" Target="../slideLayouts/slideLayout6.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1.xml.rels><?xml version="1.0" encoding="UTF-8" standalone="yes"?>
<Relationships xmlns="http://schemas.openxmlformats.org/package/2006/relationships"><Relationship Id="rId1" Type="http://schemas.openxmlformats.org/officeDocument/2006/relationships/image" Target="../media/image98.jpeg"/><Relationship Id="rId2"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3.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image" Target="../media/image99.png"/><Relationship Id="rId2" Type="http://schemas.openxmlformats.org/officeDocument/2006/relationships/slideLayout" Target="../slideLayouts/slideLayout6.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image" Target="../media/image100.jpeg"/><Relationship Id="rId2" Type="http://schemas.openxmlformats.org/officeDocument/2006/relationships/image" Target="../media/image101.jpeg"/><Relationship Id="rId3" Type="http://schemas.openxmlformats.org/officeDocument/2006/relationships/video" Target="file:///D:\Documents%20and%20Settings\Dr.%20Dhriti%20Brahma\My%20Documents\heart.wmv" TargetMode="External"/><Relationship Id="rId4" Type="http://schemas.microsoft.com/office/2007/relationships/media" Target="file:///D:\Documents%20and%20Settings\Dr.%20Dhriti%20Brahma\My%20Documents\heart.wmv" TargetMode="External"/><Relationship Id="rId5" Type="http://schemas.openxmlformats.org/officeDocument/2006/relationships/image" Target="../media/image102.png"/><Relationship Id="rId6"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1.xml.rels><?xml version="1.0" encoding="UTF-8" standalone="yes"?>
<Relationships xmlns="http://schemas.openxmlformats.org/package/2006/relationships"><Relationship Id="rId1" Type="http://schemas.openxmlformats.org/officeDocument/2006/relationships/image" Target="../media/image103.wmf"/><Relationship Id="rId2"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image" Target="../media/image104.png"/><Relationship Id="rId2" Type="http://schemas.openxmlformats.org/officeDocument/2006/relationships/slideLayout" Target="../slideLayouts/slideLayout6.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hyperlink" Target="http://ninecooks.typepad.com/photos/uncategorized/buttermilk.jpg" TargetMode="External"/><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jpeg"/><Relationship Id="rId10"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53" name=""/>
        <p:cNvGrpSpPr/>
        <p:nvPr/>
      </p:nvGrpSpPr>
      <p:grpSpPr>
        <a:xfrm>
          <a:off x="0" y="0"/>
          <a:ext cx="0" cy="0"/>
          <a:chOff x="0" y="0"/>
          <a:chExt cx="0" cy="0"/>
        </a:xfrm>
      </p:grpSpPr>
      <p:sp>
        <p:nvSpPr>
          <p:cNvPr id="1048610" name="Title 1"/>
          <p:cNvSpPr>
            <a:spLocks noGrp="1"/>
          </p:cNvSpPr>
          <p:nvPr>
            <p:ph type="ctrTitle"/>
          </p:nvPr>
        </p:nvSpPr>
        <p:spPr/>
        <p:txBody>
          <a:bodyPr/>
          <a:p>
            <a:r>
              <a:rPr dirty="0" lang="en-US" smtClean="0"/>
              <a:t>PHARMACOLOGY</a:t>
            </a:r>
            <a:endParaRPr dirty="0" lang="en-US"/>
          </a:p>
        </p:txBody>
      </p:sp>
      <p:sp>
        <p:nvSpPr>
          <p:cNvPr id="1048611" name="Subtitle 2"/>
          <p:cNvSpPr>
            <a:spLocks noGrp="1"/>
          </p:cNvSpPr>
          <p:nvPr>
            <p:ph type="subTitle" idx="1"/>
          </p:nvPr>
        </p:nvSpPr>
        <p:spPr/>
        <p:txBody>
          <a:bodyPr>
            <a:normAutofit fontScale="96875" lnSpcReduction="20000"/>
          </a:bodyPr>
          <a:p>
            <a:r>
              <a:rPr dirty="0" lang="en-US" err="1" smtClean="0"/>
              <a:t>Baariu</a:t>
            </a:r>
            <a:r>
              <a:rPr dirty="0" lang="en-US" smtClean="0"/>
              <a:t> </a:t>
            </a:r>
            <a:r>
              <a:rPr dirty="0" lang="en-US" err="1" smtClean="0"/>
              <a:t>Kirimi</a:t>
            </a:r>
            <a:r>
              <a:rPr dirty="0" lang="en-US" smtClean="0"/>
              <a:t> S.</a:t>
            </a:r>
          </a:p>
          <a:p>
            <a:r>
              <a:rPr dirty="0" lang="en-US" smtClean="0"/>
              <a:t>LECTURER</a:t>
            </a:r>
          </a:p>
          <a:p>
            <a:r>
              <a:rPr dirty="0" lang="en-US" smtClean="0"/>
              <a:t>KMTC-NAIROBI</a:t>
            </a:r>
            <a:endParaRPr dirty="0"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62" name=""/>
        <p:cNvGrpSpPr/>
        <p:nvPr/>
      </p:nvGrpSpPr>
      <p:grpSpPr>
        <a:xfrm>
          <a:off x="0" y="0"/>
          <a:ext cx="0" cy="0"/>
          <a:chOff x="0" y="0"/>
          <a:chExt cx="0" cy="0"/>
        </a:xfrm>
      </p:grpSpPr>
      <p:sp>
        <p:nvSpPr>
          <p:cNvPr id="1048634" name="Title 1"/>
          <p:cNvSpPr>
            <a:spLocks noGrp="1"/>
          </p:cNvSpPr>
          <p:nvPr>
            <p:ph type="title"/>
          </p:nvPr>
        </p:nvSpPr>
        <p:spPr/>
        <p:txBody>
          <a:bodyPr/>
          <a:p>
            <a:r>
              <a:rPr dirty="0" lang="en-US" smtClean="0"/>
              <a:t>Routes of drug administration</a:t>
            </a:r>
            <a:endParaRPr dirty="0" lang="en-US"/>
          </a:p>
        </p:txBody>
      </p:sp>
      <p:sp>
        <p:nvSpPr>
          <p:cNvPr id="1048635" name="Line 5"/>
          <p:cNvSpPr>
            <a:spLocks noGrp="1" noChangeShapeType="1"/>
          </p:cNvSpPr>
          <p:nvPr>
            <p:ph idx="1"/>
          </p:nvPr>
        </p:nvSpPr>
        <p:spPr bwMode="auto">
          <a:xfrm>
            <a:off x="533400" y="2209800"/>
            <a:ext cx="8001000" cy="76200"/>
          </a:xfrm>
          <a:prstGeom prst="line"/>
          <a:noFill/>
          <a:ln w="38100">
            <a:solidFill>
              <a:schemeClr val="tx1"/>
            </a:solidFill>
            <a:round/>
            <a:headEnd/>
            <a:tailEnd/>
          </a:ln>
        </p:spPr>
        <p:txBody>
          <a:bodyPr>
            <a:normAutofit fontScale="25000" lnSpcReduction="20000"/>
          </a:bodyPr>
          <a:p>
            <a:endParaRPr dirty="0" lang="en-US"/>
          </a:p>
        </p:txBody>
      </p:sp>
      <p:cxnSp>
        <p:nvCxnSpPr>
          <p:cNvPr id="3145728" name="Straight Arrow Connector 7"/>
          <p:cNvCxnSpPr>
            <a:cxnSpLocks/>
          </p:cNvCxnSpPr>
          <p:nvPr/>
        </p:nvCxnSpPr>
        <p:spPr>
          <a:xfrm>
            <a:off x="533400" y="2209800"/>
            <a:ext cx="0" cy="838200"/>
          </a:xfrm>
          <a:prstGeom prst="straightConnector1"/>
          <a:ln>
            <a:tailEnd type="arrow"/>
          </a:ln>
        </p:spPr>
        <p:style>
          <a:lnRef idx="1">
            <a:schemeClr val="accent1"/>
          </a:lnRef>
          <a:fillRef idx="0">
            <a:schemeClr val="accent1"/>
          </a:fillRef>
          <a:effectRef idx="0">
            <a:schemeClr val="accent1"/>
          </a:effectRef>
          <a:fontRef idx="minor">
            <a:schemeClr val="tx1"/>
          </a:fontRef>
        </p:style>
      </p:cxnSp>
      <p:cxnSp>
        <p:nvCxnSpPr>
          <p:cNvPr id="3145729" name="Straight Arrow Connector 9"/>
          <p:cNvCxnSpPr>
            <a:cxnSpLocks/>
          </p:cNvCxnSpPr>
          <p:nvPr/>
        </p:nvCxnSpPr>
        <p:spPr>
          <a:xfrm>
            <a:off x="4191000" y="1962434"/>
            <a:ext cx="0" cy="990600"/>
          </a:xfrm>
          <a:prstGeom prst="straightConnector1"/>
          <a:ln>
            <a:tailEnd type="arrow"/>
          </a:ln>
        </p:spPr>
        <p:style>
          <a:lnRef idx="1">
            <a:schemeClr val="accent1"/>
          </a:lnRef>
          <a:fillRef idx="0">
            <a:schemeClr val="accent1"/>
          </a:fillRef>
          <a:effectRef idx="0">
            <a:schemeClr val="accent1"/>
          </a:effectRef>
          <a:fontRef idx="minor">
            <a:schemeClr val="tx1"/>
          </a:fontRef>
        </p:style>
      </p:cxnSp>
      <p:cxnSp>
        <p:nvCxnSpPr>
          <p:cNvPr id="3145730" name="Straight Arrow Connector 11"/>
          <p:cNvCxnSpPr>
            <a:cxnSpLocks/>
            <a:stCxn id="1048635" idx="1"/>
          </p:cNvCxnSpPr>
          <p:nvPr/>
        </p:nvCxnSpPr>
        <p:spPr>
          <a:xfrm>
            <a:off x="8534400" y="2286000"/>
            <a:ext cx="0" cy="914400"/>
          </a:xfrm>
          <a:prstGeom prst="straightConnector1"/>
          <a:ln>
            <a:tailEnd type="arrow"/>
          </a:ln>
        </p:spPr>
        <p:style>
          <a:lnRef idx="1">
            <a:schemeClr val="accent1"/>
          </a:lnRef>
          <a:fillRef idx="0">
            <a:schemeClr val="accent1"/>
          </a:fillRef>
          <a:effectRef idx="0">
            <a:schemeClr val="accent1"/>
          </a:effectRef>
          <a:fontRef idx="minor">
            <a:schemeClr val="tx1"/>
          </a:fontRef>
        </p:style>
      </p:cxnSp>
      <p:sp>
        <p:nvSpPr>
          <p:cNvPr id="1048636" name="Text Box 9"/>
          <p:cNvSpPr txBox="1">
            <a:spLocks noChangeArrowheads="1"/>
          </p:cNvSpPr>
          <p:nvPr/>
        </p:nvSpPr>
        <p:spPr bwMode="auto">
          <a:xfrm>
            <a:off x="393700" y="3063875"/>
            <a:ext cx="1981200" cy="557213"/>
          </a:xfrm>
          <a:prstGeom prst="rect"/>
          <a:solidFill>
            <a:srgbClr val="FFFFFF"/>
          </a:solidFill>
          <a:ln w="38100">
            <a:solidFill>
              <a:srgbClr val="FF00FF"/>
            </a:solidFill>
            <a:miter lim="800000"/>
            <a:headEnd/>
            <a:tailEnd/>
          </a:ln>
        </p:spPr>
        <p:txBody>
          <a:bodyPr>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pPr algn="l"/>
            <a:r>
              <a:rPr b="1" dirty="0" sz="2800" lang="en-US">
                <a:solidFill>
                  <a:srgbClr val="FF0000"/>
                </a:solidFill>
              </a:rPr>
              <a:t>Enteral</a:t>
            </a:r>
          </a:p>
        </p:txBody>
      </p:sp>
      <p:sp>
        <p:nvSpPr>
          <p:cNvPr id="1048637" name="Text Box 10"/>
          <p:cNvSpPr txBox="1">
            <a:spLocks noChangeArrowheads="1"/>
          </p:cNvSpPr>
          <p:nvPr/>
        </p:nvSpPr>
        <p:spPr bwMode="auto">
          <a:xfrm>
            <a:off x="3124201" y="2987675"/>
            <a:ext cx="2743199" cy="954107"/>
          </a:xfrm>
          <a:prstGeom prst="rect"/>
          <a:solidFill>
            <a:srgbClr val="FFFFFF"/>
          </a:solidFill>
          <a:ln w="38100">
            <a:solidFill>
              <a:srgbClr val="FF00FF"/>
            </a:solidFill>
            <a:miter lim="800000"/>
            <a:headEnd/>
            <a:tailEnd/>
          </a:ln>
        </p:spPr>
        <p:txBody>
          <a:bodyPr wrap="squar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pPr algn="l"/>
            <a:r>
              <a:rPr b="1" sz="2800" lang="en-US">
                <a:solidFill>
                  <a:srgbClr val="FF0000"/>
                </a:solidFill>
              </a:rPr>
              <a:t>Parenteral (injectable)</a:t>
            </a:r>
          </a:p>
        </p:txBody>
      </p:sp>
      <p:sp>
        <p:nvSpPr>
          <p:cNvPr id="1048638" name="Text Box 14"/>
          <p:cNvSpPr txBox="1">
            <a:spLocks noChangeArrowheads="1"/>
          </p:cNvSpPr>
          <p:nvPr/>
        </p:nvSpPr>
        <p:spPr bwMode="auto">
          <a:xfrm>
            <a:off x="6946710" y="3309610"/>
            <a:ext cx="2209800" cy="523220"/>
          </a:xfrm>
          <a:prstGeom prst="rect"/>
          <a:solidFill>
            <a:srgbClr val="FFFFFF"/>
          </a:solidFill>
          <a:ln w="38100">
            <a:solidFill>
              <a:srgbClr val="FF00FF"/>
            </a:solidFill>
            <a:miter lim="800000"/>
            <a:headEnd type="none" w="sm" len="sm"/>
            <a:tailEnd type="none" w="sm" len="sm"/>
          </a:ln>
        </p:spPr>
        <p:txBody>
          <a:bodyPr wrap="squar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pPr algn="l"/>
            <a:r>
              <a:rPr b="1" sz="2800" lang="en-US">
                <a:solidFill>
                  <a:srgbClr val="FF0000"/>
                </a:solidFill>
              </a:rPr>
              <a:t>Topical</a:t>
            </a:r>
          </a:p>
        </p:txBody>
      </p:sp>
      <p:sp>
        <p:nvSpPr>
          <p:cNvPr id="1048639" name="Text Box 8"/>
          <p:cNvSpPr txBox="1">
            <a:spLocks noChangeArrowheads="1"/>
          </p:cNvSpPr>
          <p:nvPr/>
        </p:nvSpPr>
        <p:spPr bwMode="auto">
          <a:xfrm>
            <a:off x="228600" y="4054475"/>
            <a:ext cx="2640013" cy="1006475"/>
          </a:xfrm>
          <a:prstGeom prst="rect"/>
          <a:noFill/>
          <a:ln>
            <a:noFill/>
          </a:ln>
        </p:spPr>
        <p:txBody>
          <a:bodyPr>
            <a:spAutoFit/>
          </a:bodyPr>
          <a:lstStyle>
            <a:lvl1pPr eaLnBrk="0" hangingPunct="0" indent="-457200" marL="45720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pPr algn="l">
              <a:buFontTx/>
              <a:buAutoNum type="arabicPeriod"/>
            </a:pPr>
            <a:r>
              <a:rPr b="1" lang="en-US">
                <a:solidFill>
                  <a:srgbClr val="0033CC"/>
                </a:solidFill>
              </a:rPr>
              <a:t>Oral</a:t>
            </a:r>
          </a:p>
          <a:p>
            <a:pPr algn="l">
              <a:buFontTx/>
              <a:buAutoNum type="arabicPeriod"/>
            </a:pPr>
            <a:r>
              <a:rPr b="1" lang="en-US">
                <a:solidFill>
                  <a:srgbClr val="0033CC"/>
                </a:solidFill>
              </a:rPr>
              <a:t>Sublingual</a:t>
            </a:r>
          </a:p>
          <a:p>
            <a:pPr algn="l">
              <a:buFontTx/>
              <a:buAutoNum type="arabicPeriod"/>
            </a:pPr>
            <a:r>
              <a:rPr b="1" lang="en-US">
                <a:solidFill>
                  <a:srgbClr val="0033CC"/>
                </a:solidFill>
              </a:rPr>
              <a:t>Rectal</a:t>
            </a:r>
            <a:endParaRPr lang="en-US">
              <a:solidFill>
                <a:srgbClr val="0033CC"/>
              </a:solidFill>
            </a:endParaRPr>
          </a:p>
        </p:txBody>
      </p:sp>
      <p:sp>
        <p:nvSpPr>
          <p:cNvPr id="1048640" name="Text Box 11"/>
          <p:cNvSpPr txBox="1">
            <a:spLocks noChangeArrowheads="1"/>
          </p:cNvSpPr>
          <p:nvPr/>
        </p:nvSpPr>
        <p:spPr bwMode="auto">
          <a:xfrm>
            <a:off x="2703513" y="4130675"/>
            <a:ext cx="3176587" cy="1138773"/>
          </a:xfrm>
          <a:prstGeom prst="rect"/>
          <a:noFill/>
          <a:ln>
            <a:noFill/>
          </a:ln>
        </p:spPr>
        <p:txBody>
          <a:bodyPr>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dirty="0" lang="en-US">
                <a:solidFill>
                  <a:srgbClr val="0033CC"/>
                </a:solidFill>
              </a:rPr>
              <a:t>  </a:t>
            </a:r>
            <a:r>
              <a:rPr b="1" dirty="0" lang="en-US" smtClean="0">
                <a:solidFill>
                  <a:srgbClr val="0033CC"/>
                </a:solidFill>
              </a:rPr>
              <a:t> 1</a:t>
            </a:r>
            <a:r>
              <a:rPr b="1" dirty="0" lang="en-US">
                <a:solidFill>
                  <a:srgbClr val="0033CC"/>
                </a:solidFill>
              </a:rPr>
              <a:t>. Intravenous</a:t>
            </a:r>
          </a:p>
          <a:p>
            <a:r>
              <a:rPr b="1" dirty="0" lang="en-US">
                <a:solidFill>
                  <a:srgbClr val="0033CC"/>
                </a:solidFill>
              </a:rPr>
              <a:t>   </a:t>
            </a:r>
            <a:r>
              <a:rPr b="1" dirty="0" lang="en-US" smtClean="0">
                <a:solidFill>
                  <a:srgbClr val="0033CC"/>
                </a:solidFill>
              </a:rPr>
              <a:t>2</a:t>
            </a:r>
            <a:r>
              <a:rPr b="1" dirty="0" lang="en-US">
                <a:solidFill>
                  <a:srgbClr val="0033CC"/>
                </a:solidFill>
              </a:rPr>
              <a:t>. Intramuscular</a:t>
            </a:r>
          </a:p>
          <a:p>
            <a:r>
              <a:rPr b="1" dirty="0" sz="1800" lang="en-US">
                <a:solidFill>
                  <a:srgbClr val="0033CC"/>
                </a:solidFill>
              </a:rPr>
              <a:t>   </a:t>
            </a:r>
            <a:r>
              <a:rPr b="1" dirty="0" sz="1800" lang="en-US" smtClean="0">
                <a:solidFill>
                  <a:srgbClr val="0033CC"/>
                </a:solidFill>
              </a:rPr>
              <a:t>3</a:t>
            </a:r>
            <a:r>
              <a:rPr b="1" dirty="0" sz="1800" lang="en-US">
                <a:solidFill>
                  <a:srgbClr val="0033CC"/>
                </a:solidFill>
              </a:rPr>
              <a:t>. </a:t>
            </a:r>
            <a:r>
              <a:rPr b="1" dirty="0" lang="en-US">
                <a:solidFill>
                  <a:srgbClr val="0033CC"/>
                </a:solidFill>
              </a:rPr>
              <a:t>Subcutaneous                 </a:t>
            </a:r>
            <a:r>
              <a:rPr b="1" dirty="0" sz="2800" lang="en-US">
                <a:solidFill>
                  <a:srgbClr val="0033CC"/>
                </a:solidFill>
              </a:rPr>
              <a:t> </a:t>
            </a:r>
            <a:r>
              <a:rPr dirty="0" sz="2800" lang="en-US">
                <a:solidFill>
                  <a:srgbClr val="0033CC"/>
                </a:solidFill>
              </a:rPr>
              <a:t>     </a:t>
            </a:r>
          </a:p>
        </p:txBody>
      </p:sp>
      <p:sp>
        <p:nvSpPr>
          <p:cNvPr id="1048641" name="Text Box 15"/>
          <p:cNvSpPr txBox="1">
            <a:spLocks noChangeArrowheads="1"/>
          </p:cNvSpPr>
          <p:nvPr/>
        </p:nvSpPr>
        <p:spPr bwMode="auto">
          <a:xfrm>
            <a:off x="6477000" y="4054475"/>
            <a:ext cx="2500312" cy="1006475"/>
          </a:xfrm>
          <a:prstGeom prst="rect"/>
          <a:noFill/>
          <a:ln>
            <a:noFill/>
          </a:ln>
        </p:spPr>
        <p:txBody>
          <a:bodyPr wrap="none">
            <a:spAutoFit/>
          </a:bodyPr>
          <a:lstStyle>
            <a:lvl1pPr eaLnBrk="0" hangingPunct="0" indent="-457200" marL="45720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pPr algn="l">
              <a:buFontTx/>
              <a:buAutoNum type="arabicPeriod"/>
            </a:pPr>
            <a:r>
              <a:rPr b="1" dirty="0" lang="en-US">
                <a:solidFill>
                  <a:srgbClr val="0033CC"/>
                </a:solidFill>
              </a:rPr>
              <a:t>Intranasal</a:t>
            </a:r>
          </a:p>
          <a:p>
            <a:pPr algn="l">
              <a:buFontTx/>
              <a:buAutoNum type="arabicPeriod"/>
            </a:pPr>
            <a:r>
              <a:rPr b="1" dirty="0" lang="en-US">
                <a:solidFill>
                  <a:srgbClr val="0033CC"/>
                </a:solidFill>
              </a:rPr>
              <a:t>Inhalation</a:t>
            </a:r>
          </a:p>
          <a:p>
            <a:pPr algn="l">
              <a:buFontTx/>
              <a:buAutoNum type="arabicPeriod"/>
            </a:pPr>
            <a:r>
              <a:rPr b="1" dirty="0" lang="en-US" err="1">
                <a:solidFill>
                  <a:srgbClr val="0033CC"/>
                </a:solidFill>
              </a:rPr>
              <a:t>Intravaginal</a:t>
            </a:r>
            <a:r>
              <a:rPr dirty="0" lang="en-US">
                <a:solidFill>
                  <a:srgbClr val="0033CC"/>
                </a:solidFill>
              </a:rPr>
              <a:t> </a:t>
            </a:r>
          </a:p>
        </p:txBody>
      </p:sp>
      <p:sp>
        <p:nvSpPr>
          <p:cNvPr id="1048642" name="Rectangle 16"/>
          <p:cNvSpPr>
            <a:spLocks noChangeArrowheads="1"/>
          </p:cNvSpPr>
          <p:nvPr/>
        </p:nvSpPr>
        <p:spPr bwMode="auto">
          <a:xfrm>
            <a:off x="2290763" y="1530350"/>
            <a:ext cx="4572000" cy="519113"/>
          </a:xfrm>
          <a:prstGeom prst="rect"/>
          <a:noFill/>
          <a:ln>
            <a:noFill/>
          </a:ln>
        </p:spPr>
        <p:txBody>
          <a:bodyPr wrap="none">
            <a:spAutoFit/>
          </a:bodyPr>
          <a:p>
            <a:pPr algn="l" eaLnBrk="0" hangingPunct="0"/>
            <a:r>
              <a:rPr altLang="en-US" b="1" dirty="0" sz="2800" lang="en-US">
                <a:solidFill>
                  <a:srgbClr val="0033CC"/>
                </a:solidFill>
              </a:rPr>
              <a:t>How the drug is given</a:t>
            </a:r>
            <a:endParaRPr b="1" dirty="0" sz="2800" lang="en-US">
              <a:solidFill>
                <a:srgbClr val="0033CC"/>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650" name=""/>
        <p:cNvGrpSpPr/>
        <p:nvPr/>
      </p:nvGrpSpPr>
      <p:grpSpPr>
        <a:xfrm>
          <a:off x="0" y="0"/>
          <a:ext cx="0" cy="0"/>
          <a:chOff x="0" y="0"/>
          <a:chExt cx="0" cy="0"/>
        </a:xfrm>
      </p:grpSpPr>
      <p:sp>
        <p:nvSpPr>
          <p:cNvPr id="1048848" name="Rectangle 2"/>
          <p:cNvSpPr>
            <a:spLocks noGrp="1" noChangeArrowheads="1"/>
          </p:cNvSpPr>
          <p:nvPr>
            <p:ph type="title"/>
          </p:nvPr>
        </p:nvSpPr>
        <p:spPr>
          <a:xfrm>
            <a:off x="457200" y="274638"/>
            <a:ext cx="8229600" cy="715962"/>
          </a:xfrm>
        </p:spPr>
        <p:txBody>
          <a:bodyPr>
            <a:normAutofit fontScale="90000"/>
          </a:bodyPr>
          <a:p>
            <a:pPr eaLnBrk="1" hangingPunct="1"/>
            <a:r>
              <a:rPr b="1" dirty="0" sz="3200" lang="en-US" err="1" smtClean="0"/>
              <a:t>Antitubercular</a:t>
            </a:r>
            <a:r>
              <a:rPr b="1" dirty="0" sz="3200" lang="en-US" smtClean="0"/>
              <a:t> Agents: Nursing Implications</a:t>
            </a:r>
          </a:p>
        </p:txBody>
      </p:sp>
      <p:sp>
        <p:nvSpPr>
          <p:cNvPr id="1048849" name="Rectangle 3"/>
          <p:cNvSpPr>
            <a:spLocks noGrp="1" noChangeArrowheads="1"/>
          </p:cNvSpPr>
          <p:nvPr>
            <p:ph type="body" idx="1"/>
          </p:nvPr>
        </p:nvSpPr>
        <p:spPr>
          <a:xfrm>
            <a:off x="741363" y="1066800"/>
            <a:ext cx="7640637" cy="5486399"/>
          </a:xfrm>
        </p:spPr>
        <p:txBody>
          <a:bodyPr>
            <a:normAutofit fontScale="96875" lnSpcReduction="20000"/>
          </a:bodyPr>
          <a:p>
            <a:pPr eaLnBrk="1" hangingPunct="1">
              <a:buFont typeface="Wingdings" pitchFamily="2" charset="2"/>
              <a:buNone/>
            </a:pPr>
            <a:r>
              <a:rPr dirty="0" lang="en-US" smtClean="0"/>
              <a:t>Monitor for therapeutic effects:</a:t>
            </a:r>
          </a:p>
          <a:p>
            <a:pPr eaLnBrk="1" hangingPunct="1"/>
            <a:r>
              <a:rPr dirty="0" lang="en-US" smtClean="0"/>
              <a:t>Decrease in symptoms of TB, such as cough </a:t>
            </a:r>
            <a:br>
              <a:rPr dirty="0" lang="en-US" smtClean="0"/>
            </a:br>
            <a:r>
              <a:rPr dirty="0" lang="en-US" smtClean="0"/>
              <a:t>and fever</a:t>
            </a:r>
          </a:p>
          <a:p>
            <a:pPr eaLnBrk="1" hangingPunct="1"/>
            <a:r>
              <a:rPr dirty="0" lang="en-US" smtClean="0"/>
              <a:t>Lab studies (culture and sensitivity tests) </a:t>
            </a:r>
            <a:br>
              <a:rPr dirty="0" lang="en-US" smtClean="0"/>
            </a:br>
            <a:r>
              <a:rPr dirty="0" lang="en-US" smtClean="0"/>
              <a:t>and CXR should confirm clinical findings</a:t>
            </a:r>
          </a:p>
          <a:p>
            <a:pPr eaLnBrk="1" hangingPunct="1"/>
            <a:r>
              <a:rPr dirty="0" lang="en-US" smtClean="0"/>
              <a:t>Watch for lack of clinical response to therapy, indicating possible drug resistance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651" name=""/>
        <p:cNvGrpSpPr/>
        <p:nvPr/>
      </p:nvGrpSpPr>
      <p:grpSpPr>
        <a:xfrm>
          <a:off x="0" y="0"/>
          <a:ext cx="0" cy="0"/>
          <a:chOff x="0" y="0"/>
          <a:chExt cx="0" cy="0"/>
        </a:xfrm>
      </p:grpSpPr>
      <p:sp>
        <p:nvSpPr>
          <p:cNvPr id="1048850" name="Title 1"/>
          <p:cNvSpPr>
            <a:spLocks noGrp="1"/>
          </p:cNvSpPr>
          <p:nvPr>
            <p:ph type="title"/>
          </p:nvPr>
        </p:nvSpPr>
        <p:spPr/>
        <p:txBody>
          <a:bodyPr/>
          <a:p>
            <a:r>
              <a:rPr dirty="0" lang="en-US" smtClean="0"/>
              <a:t>Antiviral agents</a:t>
            </a:r>
            <a:endParaRPr dirty="0" lang="en-US"/>
          </a:p>
        </p:txBody>
      </p:sp>
      <p:sp>
        <p:nvSpPr>
          <p:cNvPr id="1048851" name="Text Placeholder 2"/>
          <p:cNvSpPr>
            <a:spLocks noGrp="1"/>
          </p:cNvSpPr>
          <p:nvPr>
            <p:ph type="body" idx="1"/>
          </p:nvPr>
        </p:nvSpPr>
        <p:spPr/>
        <p:txBody>
          <a:bodyPr/>
          <a:p>
            <a:endParaRPr dirty="0"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652" name=""/>
        <p:cNvGrpSpPr/>
        <p:nvPr/>
      </p:nvGrpSpPr>
      <p:grpSpPr>
        <a:xfrm>
          <a:off x="0" y="0"/>
          <a:ext cx="0" cy="0"/>
          <a:chOff x="0" y="0"/>
          <a:chExt cx="0" cy="0"/>
        </a:xfrm>
      </p:grpSpPr>
      <p:sp>
        <p:nvSpPr>
          <p:cNvPr id="1048852" name="Title 1"/>
          <p:cNvSpPr>
            <a:spLocks noGrp="1"/>
          </p:cNvSpPr>
          <p:nvPr>
            <p:ph type="title"/>
          </p:nvPr>
        </p:nvSpPr>
        <p:spPr/>
        <p:txBody>
          <a:bodyPr/>
          <a:p>
            <a:r>
              <a:rPr dirty="0" lang="en-US" smtClean="0"/>
              <a:t>ANTIVIRAL AGENTS</a:t>
            </a:r>
            <a:endParaRPr dirty="0" lang="en-US"/>
          </a:p>
        </p:txBody>
      </p:sp>
      <p:sp>
        <p:nvSpPr>
          <p:cNvPr id="1048853" name="Content Placeholder 2"/>
          <p:cNvSpPr>
            <a:spLocks noGrp="1"/>
          </p:cNvSpPr>
          <p:nvPr>
            <p:ph idx="1"/>
          </p:nvPr>
        </p:nvSpPr>
        <p:spPr/>
        <p:txBody>
          <a:bodyPr>
            <a:normAutofit fontScale="90625" lnSpcReduction="10000"/>
          </a:bodyPr>
          <a:p>
            <a:r>
              <a:rPr dirty="0" lang="en-US" smtClean="0"/>
              <a:t>Viruses are obligate intracellular parasites and therefore antiviral agents must either inhibit the entry of virus into the cell, prevent replication inside the cell or prevent the exit of </a:t>
            </a:r>
            <a:r>
              <a:rPr dirty="0" lang="en-US" err="1" smtClean="0"/>
              <a:t>virions</a:t>
            </a:r>
            <a:r>
              <a:rPr dirty="0" lang="en-US" smtClean="0"/>
              <a:t> out of the sale.</a:t>
            </a:r>
          </a:p>
          <a:p>
            <a:r>
              <a:rPr dirty="0" lang="en-US" smtClean="0"/>
              <a:t>In the process of their interfering with the process of viral replication, these agents can interfere with host cell function leading to toxicity</a:t>
            </a:r>
            <a:endParaRPr dirty="0"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653" name=""/>
        <p:cNvGrpSpPr/>
        <p:nvPr/>
      </p:nvGrpSpPr>
      <p:grpSpPr>
        <a:xfrm>
          <a:off x="0" y="0"/>
          <a:ext cx="0" cy="0"/>
          <a:chOff x="0" y="0"/>
          <a:chExt cx="0" cy="0"/>
        </a:xfrm>
      </p:grpSpPr>
      <p:sp>
        <p:nvSpPr>
          <p:cNvPr id="1048854" name="Title 1"/>
          <p:cNvSpPr>
            <a:spLocks noGrp="1"/>
          </p:cNvSpPr>
          <p:nvPr>
            <p:ph type="title"/>
          </p:nvPr>
        </p:nvSpPr>
        <p:spPr>
          <a:xfrm>
            <a:off x="457200" y="274638"/>
            <a:ext cx="8229600" cy="563562"/>
          </a:xfrm>
        </p:spPr>
        <p:txBody>
          <a:bodyPr>
            <a:normAutofit fontScale="90000"/>
          </a:bodyPr>
          <a:p>
            <a:r>
              <a:rPr dirty="0" lang="en-US" smtClean="0"/>
              <a:t>acyclovir</a:t>
            </a:r>
            <a:endParaRPr dirty="0" lang="en-US"/>
          </a:p>
        </p:txBody>
      </p:sp>
      <p:sp>
        <p:nvSpPr>
          <p:cNvPr id="1048855" name="Content Placeholder 2"/>
          <p:cNvSpPr>
            <a:spLocks noGrp="1"/>
          </p:cNvSpPr>
          <p:nvPr>
            <p:ph idx="1"/>
          </p:nvPr>
        </p:nvSpPr>
        <p:spPr>
          <a:xfrm>
            <a:off x="304800" y="914400"/>
            <a:ext cx="8534400" cy="5943600"/>
          </a:xfrm>
        </p:spPr>
        <p:txBody>
          <a:bodyPr>
            <a:normAutofit fontScale="89286" lnSpcReduction="10000"/>
          </a:bodyPr>
          <a:p>
            <a:r>
              <a:rPr dirty="0" lang="en-US" smtClean="0"/>
              <a:t>An acyclic guanosine derivative</a:t>
            </a:r>
          </a:p>
          <a:p>
            <a:r>
              <a:rPr dirty="0" lang="en-US" smtClean="0"/>
              <a:t>Works by inhibiting DNA synthesis in two ways:</a:t>
            </a:r>
          </a:p>
          <a:p>
            <a:pPr lvl="1"/>
            <a:r>
              <a:rPr dirty="0" lang="en-US" smtClean="0"/>
              <a:t>Competition with deoxyGTP for the viral DNA polymerase and</a:t>
            </a:r>
          </a:p>
          <a:p>
            <a:pPr lvl="1"/>
            <a:r>
              <a:rPr dirty="0" lang="en-US" smtClean="0"/>
              <a:t>Chain termination following incorporation into the viral DNA.</a:t>
            </a:r>
          </a:p>
          <a:p>
            <a:r>
              <a:rPr dirty="0" lang="en-US" smtClean="0"/>
              <a:t>Acyclovir is cleared by glomerullar filtration and tubal secretion. Accumulation occurs in patients with impaired renal function</a:t>
            </a:r>
          </a:p>
          <a:p>
            <a:r>
              <a:rPr dirty="0" lang="en-US" smtClean="0"/>
              <a:t>Side effects includes nausea, reversible renal or neurologic (delirium, tremors, seizures) headache, diarrhea, </a:t>
            </a:r>
            <a:endParaRPr dirty="0"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654" name=""/>
        <p:cNvGrpSpPr/>
        <p:nvPr/>
      </p:nvGrpSpPr>
      <p:grpSpPr>
        <a:xfrm>
          <a:off x="0" y="0"/>
          <a:ext cx="0" cy="0"/>
          <a:chOff x="0" y="0"/>
          <a:chExt cx="0" cy="0"/>
        </a:xfrm>
      </p:grpSpPr>
      <p:sp>
        <p:nvSpPr>
          <p:cNvPr id="1048856" name="Title 1"/>
          <p:cNvSpPr>
            <a:spLocks noGrp="1"/>
          </p:cNvSpPr>
          <p:nvPr>
            <p:ph type="title"/>
          </p:nvPr>
        </p:nvSpPr>
        <p:spPr>
          <a:xfrm>
            <a:off x="457200" y="274638"/>
            <a:ext cx="8229600" cy="258762"/>
          </a:xfrm>
        </p:spPr>
        <p:txBody>
          <a:bodyPr>
            <a:normAutofit fontScale="90000"/>
          </a:bodyPr>
          <a:p>
            <a:endParaRPr dirty="0" lang="en-US"/>
          </a:p>
        </p:txBody>
      </p:sp>
      <p:sp>
        <p:nvSpPr>
          <p:cNvPr id="1048857" name="Content Placeholder 2"/>
          <p:cNvSpPr>
            <a:spLocks noGrp="1"/>
          </p:cNvSpPr>
          <p:nvPr>
            <p:ph idx="1"/>
          </p:nvPr>
        </p:nvSpPr>
        <p:spPr>
          <a:xfrm>
            <a:off x="457200" y="685800"/>
            <a:ext cx="8229600" cy="6172200"/>
          </a:xfrm>
        </p:spPr>
        <p:txBody>
          <a:bodyPr>
            <a:normAutofit fontScale="96429" lnSpcReduction="20000"/>
          </a:bodyPr>
          <a:p>
            <a:r>
              <a:rPr dirty="0" lang="en-US" smtClean="0"/>
              <a:t>Drugs related to acyclovir and with similar mode of action include</a:t>
            </a:r>
          </a:p>
          <a:p>
            <a:pPr lvl="1"/>
            <a:r>
              <a:rPr dirty="0" lang="en-US" err="1" smtClean="0"/>
              <a:t>Valacyclovir</a:t>
            </a:r>
            <a:r>
              <a:rPr dirty="0" lang="en-US" smtClean="0"/>
              <a:t>         - </a:t>
            </a:r>
            <a:r>
              <a:rPr dirty="0" lang="en-US" err="1" smtClean="0"/>
              <a:t>valgancyclovir</a:t>
            </a:r>
            <a:endParaRPr dirty="0" lang="en-US" smtClean="0"/>
          </a:p>
          <a:p>
            <a:pPr lvl="1"/>
            <a:r>
              <a:rPr dirty="0" lang="en-US" err="1" smtClean="0"/>
              <a:t>Famcyclovir</a:t>
            </a:r>
            <a:endParaRPr dirty="0" lang="en-US" smtClean="0"/>
          </a:p>
          <a:p>
            <a:pPr lvl="1"/>
            <a:r>
              <a:rPr dirty="0" lang="en-US" err="1" smtClean="0"/>
              <a:t>Pencyclovir</a:t>
            </a:r>
            <a:endParaRPr dirty="0" lang="en-US" smtClean="0"/>
          </a:p>
          <a:p>
            <a:pPr lvl="1"/>
            <a:r>
              <a:rPr dirty="0" lang="en-US" err="1" smtClean="0"/>
              <a:t>ganciclovir</a:t>
            </a:r>
            <a:endParaRPr dirty="0" lang="en-US" smtClean="0"/>
          </a:p>
          <a:p>
            <a:r>
              <a:rPr dirty="0" lang="en-US" smtClean="0"/>
              <a:t>Clinical use:</a:t>
            </a:r>
          </a:p>
          <a:p>
            <a:pPr lvl="1">
              <a:buFont typeface="Wingdings" pitchFamily="2" charset="2"/>
              <a:buChar char="Ø"/>
            </a:pPr>
            <a:r>
              <a:rPr dirty="0" lang="en-US" smtClean="0"/>
              <a:t>Herpes simplex infections treatment</a:t>
            </a:r>
          </a:p>
          <a:p>
            <a:pPr lvl="1">
              <a:buFont typeface="Wingdings" pitchFamily="2" charset="2"/>
              <a:buChar char="Ø"/>
            </a:pPr>
            <a:r>
              <a:rPr dirty="0" lang="en-US" err="1" smtClean="0"/>
              <a:t>Varicella</a:t>
            </a:r>
            <a:r>
              <a:rPr dirty="0" lang="en-US" smtClean="0"/>
              <a:t>-zoster virus infection treatment</a:t>
            </a:r>
          </a:p>
          <a:p>
            <a:pPr lvl="1">
              <a:buFont typeface="Wingdings" pitchFamily="2" charset="2"/>
              <a:buChar char="Ø"/>
            </a:pPr>
            <a:r>
              <a:rPr dirty="0" lang="en-US" smtClean="0"/>
              <a:t>CMV infections treatment</a:t>
            </a:r>
          </a:p>
          <a:p>
            <a:pPr lvl="1">
              <a:buFont typeface="Wingdings" pitchFamily="2" charset="2"/>
              <a:buChar char="Ø"/>
            </a:pPr>
            <a:r>
              <a:rPr dirty="0" lang="en-US" smtClean="0"/>
              <a:t>Epstein-Barr virus infections treatment</a:t>
            </a:r>
          </a:p>
          <a:p>
            <a:endParaRPr dirty="0"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655" name=""/>
        <p:cNvGrpSpPr/>
        <p:nvPr/>
      </p:nvGrpSpPr>
      <p:grpSpPr>
        <a:xfrm>
          <a:off x="0" y="0"/>
          <a:ext cx="0" cy="0"/>
          <a:chOff x="0" y="0"/>
          <a:chExt cx="0" cy="0"/>
        </a:xfrm>
      </p:grpSpPr>
      <p:sp>
        <p:nvSpPr>
          <p:cNvPr id="1048858" name="Title 1"/>
          <p:cNvSpPr>
            <a:spLocks noGrp="1"/>
          </p:cNvSpPr>
          <p:nvPr>
            <p:ph type="title"/>
          </p:nvPr>
        </p:nvSpPr>
        <p:spPr/>
        <p:txBody>
          <a:bodyPr/>
          <a:p>
            <a:r>
              <a:rPr dirty="0" lang="en-US" err="1" smtClean="0"/>
              <a:t>docosanol</a:t>
            </a:r>
            <a:endParaRPr dirty="0" lang="en-US"/>
          </a:p>
        </p:txBody>
      </p:sp>
      <p:sp>
        <p:nvSpPr>
          <p:cNvPr id="1048859" name="Content Placeholder 2"/>
          <p:cNvSpPr>
            <a:spLocks noGrp="1"/>
          </p:cNvSpPr>
          <p:nvPr>
            <p:ph idx="1"/>
          </p:nvPr>
        </p:nvSpPr>
        <p:spPr/>
        <p:txBody>
          <a:bodyPr>
            <a:normAutofit fontScale="96875" lnSpcReduction="20000"/>
          </a:bodyPr>
          <a:p>
            <a:r>
              <a:rPr dirty="0" lang="en-US" smtClean="0"/>
              <a:t>It is a 22-carbon saturated aliphatic alcohol.</a:t>
            </a:r>
          </a:p>
          <a:p>
            <a:r>
              <a:rPr dirty="0" lang="en-US" smtClean="0"/>
              <a:t>Works by inhibiting fusion between virus and plasma membrane and thus prevents entry of virus into the cell.</a:t>
            </a:r>
          </a:p>
          <a:p>
            <a:r>
              <a:rPr dirty="0" lang="en-US" smtClean="0"/>
              <a:t>Used in treatment of HSV infections as a topical application</a:t>
            </a:r>
            <a:endParaRPr dirty="0"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656" name=""/>
        <p:cNvGrpSpPr/>
        <p:nvPr/>
      </p:nvGrpSpPr>
      <p:grpSpPr>
        <a:xfrm>
          <a:off x="0" y="0"/>
          <a:ext cx="0" cy="0"/>
          <a:chOff x="0" y="0"/>
          <a:chExt cx="0" cy="0"/>
        </a:xfrm>
      </p:grpSpPr>
      <p:sp>
        <p:nvSpPr>
          <p:cNvPr id="1048860" name="Title 1"/>
          <p:cNvSpPr>
            <a:spLocks noGrp="1"/>
          </p:cNvSpPr>
          <p:nvPr>
            <p:ph type="title"/>
          </p:nvPr>
        </p:nvSpPr>
        <p:spPr/>
        <p:txBody>
          <a:bodyPr/>
          <a:p>
            <a:r>
              <a:rPr dirty="0" lang="en-US" err="1" smtClean="0"/>
              <a:t>trifluridine</a:t>
            </a:r>
            <a:endParaRPr dirty="0" lang="en-US"/>
          </a:p>
        </p:txBody>
      </p:sp>
      <p:sp>
        <p:nvSpPr>
          <p:cNvPr id="1048861" name="Content Placeholder 2"/>
          <p:cNvSpPr>
            <a:spLocks noGrp="1"/>
          </p:cNvSpPr>
          <p:nvPr>
            <p:ph idx="1"/>
          </p:nvPr>
        </p:nvSpPr>
        <p:spPr/>
        <p:txBody>
          <a:bodyPr>
            <a:normAutofit fontScale="96875" lnSpcReduction="20000"/>
          </a:bodyPr>
          <a:p>
            <a:r>
              <a:rPr dirty="0" lang="en-US" smtClean="0"/>
              <a:t>It is a fluorinated nucleoside.</a:t>
            </a:r>
          </a:p>
          <a:p>
            <a:r>
              <a:rPr dirty="0" lang="en-US" smtClean="0"/>
              <a:t>Works by inhibiting viral DNA synthesis</a:t>
            </a:r>
          </a:p>
          <a:p>
            <a:r>
              <a:rPr dirty="0" lang="en-US" err="1" smtClean="0"/>
              <a:t>Trifluridine</a:t>
            </a:r>
            <a:r>
              <a:rPr dirty="0" lang="en-US" smtClean="0"/>
              <a:t> can be incorporated into both host and viral DNA and this prevents its systemic use.</a:t>
            </a:r>
          </a:p>
          <a:p>
            <a:r>
              <a:rPr dirty="0" lang="en-US" smtClean="0"/>
              <a:t>Used in treatment of HSV1 and 2, CMV, </a:t>
            </a:r>
            <a:r>
              <a:rPr dirty="0" lang="en-US" err="1" smtClean="0"/>
              <a:t>vaccinia</a:t>
            </a:r>
            <a:r>
              <a:rPr dirty="0" lang="en-US" smtClean="0"/>
              <a:t> and adenovirus infections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657" name=""/>
        <p:cNvGrpSpPr/>
        <p:nvPr/>
      </p:nvGrpSpPr>
      <p:grpSpPr>
        <a:xfrm>
          <a:off x="0" y="0"/>
          <a:ext cx="0" cy="0"/>
          <a:chOff x="0" y="0"/>
          <a:chExt cx="0" cy="0"/>
        </a:xfrm>
      </p:grpSpPr>
      <p:sp>
        <p:nvSpPr>
          <p:cNvPr id="1048862" name="Title 1"/>
          <p:cNvSpPr>
            <a:spLocks noGrp="1"/>
          </p:cNvSpPr>
          <p:nvPr>
            <p:ph type="title"/>
          </p:nvPr>
        </p:nvSpPr>
        <p:spPr/>
        <p:txBody>
          <a:bodyPr/>
          <a:p>
            <a:r>
              <a:rPr dirty="0" lang="en-US" err="1" smtClean="0"/>
              <a:t>foscarnet</a:t>
            </a:r>
            <a:endParaRPr dirty="0" lang="en-US"/>
          </a:p>
        </p:txBody>
      </p:sp>
      <p:sp>
        <p:nvSpPr>
          <p:cNvPr id="1048863" name="Content Placeholder 2"/>
          <p:cNvSpPr>
            <a:spLocks noGrp="1"/>
          </p:cNvSpPr>
          <p:nvPr>
            <p:ph idx="1"/>
          </p:nvPr>
        </p:nvSpPr>
        <p:spPr/>
        <p:txBody>
          <a:bodyPr>
            <a:normAutofit fontScale="87500" lnSpcReduction="10000"/>
          </a:bodyPr>
          <a:p>
            <a:r>
              <a:rPr dirty="0" lang="en-US" err="1" smtClean="0"/>
              <a:t>Phosphonoformic</a:t>
            </a:r>
            <a:r>
              <a:rPr dirty="0" lang="en-US" smtClean="0"/>
              <a:t> acid that inhibits viral DNA and RNA polymerase and HIV reverse transcriptase.</a:t>
            </a:r>
          </a:p>
          <a:p>
            <a:r>
              <a:rPr dirty="0" lang="en-US" smtClean="0"/>
              <a:t>Used in treatment of HSV, VZV, CMV,  EBV, HHV6&amp;8, and HIV 1.</a:t>
            </a:r>
          </a:p>
          <a:p>
            <a:r>
              <a:rPr dirty="0" lang="en-US" smtClean="0"/>
              <a:t>Adverse effects includes renal impairment, hyper or hypocalcaemia, hypo or hypephosphatemia, hypokalemia or hypomagnesemia</a:t>
            </a:r>
            <a:endParaRPr dirty="0"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658" name=""/>
        <p:cNvGrpSpPr/>
        <p:nvPr/>
      </p:nvGrpSpPr>
      <p:grpSpPr>
        <a:xfrm>
          <a:off x="0" y="0"/>
          <a:ext cx="0" cy="0"/>
          <a:chOff x="0" y="0"/>
          <a:chExt cx="0" cy="0"/>
        </a:xfrm>
      </p:grpSpPr>
      <p:sp>
        <p:nvSpPr>
          <p:cNvPr id="1048864" name="Title 1"/>
          <p:cNvSpPr>
            <a:spLocks noGrp="1"/>
          </p:cNvSpPr>
          <p:nvPr>
            <p:ph type="title"/>
          </p:nvPr>
        </p:nvSpPr>
        <p:spPr>
          <a:xfrm>
            <a:off x="457200" y="274638"/>
            <a:ext cx="8229600" cy="715962"/>
          </a:xfrm>
        </p:spPr>
        <p:txBody>
          <a:bodyPr>
            <a:normAutofit fontScale="90000"/>
          </a:bodyPr>
          <a:p>
            <a:r>
              <a:rPr dirty="0" lang="en-US" err="1" smtClean="0"/>
              <a:t>cidofovir</a:t>
            </a:r>
            <a:endParaRPr dirty="0" lang="en-US"/>
          </a:p>
        </p:txBody>
      </p:sp>
      <p:sp>
        <p:nvSpPr>
          <p:cNvPr id="1048865" name="Content Placeholder 2"/>
          <p:cNvSpPr>
            <a:spLocks noGrp="1"/>
          </p:cNvSpPr>
          <p:nvPr>
            <p:ph idx="1"/>
          </p:nvPr>
        </p:nvSpPr>
        <p:spPr>
          <a:xfrm>
            <a:off x="457200" y="1066800"/>
            <a:ext cx="8229600" cy="5181600"/>
          </a:xfrm>
        </p:spPr>
        <p:txBody>
          <a:bodyPr>
            <a:normAutofit fontScale="90625" lnSpcReduction="10000"/>
          </a:bodyPr>
          <a:p>
            <a:r>
              <a:rPr dirty="0" lang="en-US" smtClean="0"/>
              <a:t>It is an acyclic cytosine nucleotide analog.</a:t>
            </a:r>
          </a:p>
          <a:p>
            <a:r>
              <a:rPr dirty="0" lang="en-US" smtClean="0"/>
              <a:t>Works by inhibiting DNA synthesis and becoming incorporated into viral DNA chain.</a:t>
            </a:r>
          </a:p>
          <a:p>
            <a:r>
              <a:rPr dirty="0" lang="en-US" smtClean="0"/>
              <a:t>Has activity against CMV, HSV 1&amp;2, VZV, EBV, HHV-6, HHV-8, adenovirus, poxvirus, and human </a:t>
            </a:r>
            <a:r>
              <a:rPr dirty="0" lang="en-US" err="1" smtClean="0"/>
              <a:t>papilloma</a:t>
            </a:r>
            <a:r>
              <a:rPr dirty="0" lang="en-US" smtClean="0"/>
              <a:t> virus.</a:t>
            </a:r>
          </a:p>
          <a:p>
            <a:r>
              <a:rPr dirty="0" lang="en-US" smtClean="0"/>
              <a:t>Adverse effects include dose-dependent proximal tube nephrotoxicity, </a:t>
            </a:r>
            <a:r>
              <a:rPr dirty="0" lang="en-US" err="1" smtClean="0"/>
              <a:t>proteinuria</a:t>
            </a:r>
            <a:r>
              <a:rPr dirty="0" lang="en-US" smtClean="0"/>
              <a:t>, </a:t>
            </a:r>
            <a:r>
              <a:rPr dirty="0" lang="en-US" err="1" smtClean="0"/>
              <a:t>azotemia</a:t>
            </a:r>
            <a:r>
              <a:rPr dirty="0" lang="en-US" smtClean="0"/>
              <a:t>, metabolic acidosis and </a:t>
            </a:r>
            <a:r>
              <a:rPr dirty="0" lang="en-US" err="1" smtClean="0"/>
              <a:t>Fanconi’s</a:t>
            </a:r>
            <a:r>
              <a:rPr dirty="0" lang="en-US" smtClean="0"/>
              <a:t> syndrome. </a:t>
            </a:r>
            <a:endParaRPr dirty="0"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659" name=""/>
        <p:cNvGrpSpPr/>
        <p:nvPr/>
      </p:nvGrpSpPr>
      <p:grpSpPr>
        <a:xfrm>
          <a:off x="0" y="0"/>
          <a:ext cx="0" cy="0"/>
          <a:chOff x="0" y="0"/>
          <a:chExt cx="0" cy="0"/>
        </a:xfrm>
      </p:grpSpPr>
      <p:sp>
        <p:nvSpPr>
          <p:cNvPr id="1048866" name="Title 1"/>
          <p:cNvSpPr>
            <a:spLocks noGrp="1"/>
          </p:cNvSpPr>
          <p:nvPr>
            <p:ph type="title"/>
          </p:nvPr>
        </p:nvSpPr>
        <p:spPr/>
        <p:txBody>
          <a:bodyPr/>
          <a:p>
            <a:endParaRPr lang="en-US"/>
          </a:p>
        </p:txBody>
      </p:sp>
      <p:sp>
        <p:nvSpPr>
          <p:cNvPr id="1048867" name="Content Placeholder 2"/>
          <p:cNvSpPr>
            <a:spLocks noGrp="1"/>
          </p:cNvSpPr>
          <p:nvPr>
            <p:ph idx="1"/>
          </p:nvPr>
        </p:nvSpPr>
        <p:spPr/>
        <p:txBody>
          <a:bodyPr/>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63" name=""/>
        <p:cNvGrpSpPr/>
        <p:nvPr/>
      </p:nvGrpSpPr>
      <p:grpSpPr>
        <a:xfrm>
          <a:off x="0" y="0"/>
          <a:ext cx="0" cy="0"/>
          <a:chOff x="0" y="0"/>
          <a:chExt cx="0" cy="0"/>
        </a:xfrm>
      </p:grpSpPr>
      <p:sp>
        <p:nvSpPr>
          <p:cNvPr id="1048643" name="Title 1"/>
          <p:cNvSpPr>
            <a:spLocks noGrp="1"/>
          </p:cNvSpPr>
          <p:nvPr>
            <p:ph type="title"/>
          </p:nvPr>
        </p:nvSpPr>
        <p:spPr>
          <a:xfrm>
            <a:off x="425646" y="228600"/>
            <a:ext cx="8229600" cy="715962"/>
          </a:xfrm>
        </p:spPr>
        <p:txBody>
          <a:bodyPr>
            <a:noAutofit/>
          </a:bodyPr>
          <a:p>
            <a:r>
              <a:rPr dirty="0" sz="2400" lang="en-US" smtClean="0"/>
              <a:t>Advantages and disadvantages of various routes of drug administration</a:t>
            </a:r>
            <a:endParaRPr dirty="0" sz="2400" lang="en-US"/>
          </a:p>
        </p:txBody>
      </p:sp>
      <p:sp>
        <p:nvSpPr>
          <p:cNvPr id="1048644" name="Text Box 6"/>
          <p:cNvSpPr txBox="1">
            <a:spLocks noGrp="1" noChangeArrowheads="1"/>
          </p:cNvSpPr>
          <p:nvPr>
            <p:ph idx="1"/>
          </p:nvPr>
        </p:nvSpPr>
        <p:spPr bwMode="auto">
          <a:xfrm>
            <a:off x="568090" y="990600"/>
            <a:ext cx="5502980" cy="400110"/>
          </a:xfrm>
          <a:prstGeom prst="rect"/>
          <a:noFill/>
          <a:ln>
            <a:noFill/>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pPr lvl="6"/>
            <a:r>
              <a:rPr b="1" dirty="0" lang="en-US">
                <a:solidFill>
                  <a:srgbClr val="FF0000"/>
                </a:solidFill>
                <a:latin typeface="Times New Roman" pitchFamily="18" charset="0"/>
              </a:rPr>
              <a:t>BIOAVAILABILITY</a:t>
            </a:r>
          </a:p>
        </p:txBody>
      </p:sp>
      <p:sp>
        <p:nvSpPr>
          <p:cNvPr id="1048645" name="Text Box 9"/>
          <p:cNvSpPr txBox="1">
            <a:spLocks noChangeArrowheads="1"/>
          </p:cNvSpPr>
          <p:nvPr/>
        </p:nvSpPr>
        <p:spPr bwMode="auto">
          <a:xfrm>
            <a:off x="3332404" y="1314586"/>
            <a:ext cx="2524089" cy="461665"/>
          </a:xfrm>
          <a:prstGeom prst="rect"/>
          <a:noFill/>
          <a:ln w="38100">
            <a:solidFill>
              <a:srgbClr val="FF6600"/>
            </a:solidFill>
            <a:miter lim="800000"/>
            <a:headEnd/>
            <a:tailEnd/>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dirty="0" sz="2400" lang="en-US">
                <a:solidFill>
                  <a:srgbClr val="A50021"/>
                </a:solidFill>
                <a:latin typeface="Times New Roman" pitchFamily="18" charset="0"/>
              </a:rPr>
              <a:t> </a:t>
            </a:r>
            <a:r>
              <a:rPr b="1" dirty="0" sz="1800" lang="en-US">
                <a:solidFill>
                  <a:srgbClr val="A50021"/>
                </a:solidFill>
                <a:latin typeface="Times New Roman" pitchFamily="18" charset="0"/>
              </a:rPr>
              <a:t>IV &gt; IM = SC &gt; ORAL</a:t>
            </a:r>
          </a:p>
        </p:txBody>
      </p:sp>
      <p:sp>
        <p:nvSpPr>
          <p:cNvPr id="1048646" name="Text Box 11"/>
          <p:cNvSpPr txBox="1">
            <a:spLocks noChangeArrowheads="1"/>
          </p:cNvSpPr>
          <p:nvPr/>
        </p:nvSpPr>
        <p:spPr bwMode="auto">
          <a:xfrm>
            <a:off x="3336132" y="1791888"/>
            <a:ext cx="2538452" cy="400110"/>
          </a:xfrm>
          <a:prstGeom prst="rect"/>
          <a:noFill/>
          <a:ln>
            <a:noFill/>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dirty="0" lang="en-US">
                <a:solidFill>
                  <a:srgbClr val="FF0000"/>
                </a:solidFill>
                <a:latin typeface="Times New Roman" pitchFamily="18" charset="0"/>
              </a:rPr>
              <a:t>ONSET OF ACTION</a:t>
            </a:r>
          </a:p>
        </p:txBody>
      </p:sp>
      <p:sp>
        <p:nvSpPr>
          <p:cNvPr id="1048647" name="Text Box 10"/>
          <p:cNvSpPr txBox="1">
            <a:spLocks noChangeArrowheads="1"/>
          </p:cNvSpPr>
          <p:nvPr/>
        </p:nvSpPr>
        <p:spPr bwMode="auto">
          <a:xfrm>
            <a:off x="3388116" y="2191998"/>
            <a:ext cx="2486467" cy="461665"/>
          </a:xfrm>
          <a:prstGeom prst="rect"/>
          <a:noFill/>
          <a:ln w="38100">
            <a:solidFill>
              <a:srgbClr val="FF6600"/>
            </a:solidFill>
            <a:miter lim="800000"/>
            <a:headEnd/>
            <a:tailEnd/>
          </a:ln>
        </p:spPr>
        <p:txBody>
          <a:bodyPr wrap="squar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dirty="0" sz="2400" lang="en-US">
                <a:solidFill>
                  <a:srgbClr val="A50021"/>
                </a:solidFill>
                <a:latin typeface="Times New Roman" pitchFamily="18" charset="0"/>
              </a:rPr>
              <a:t> </a:t>
            </a:r>
            <a:r>
              <a:rPr b="1" dirty="0" sz="1800" lang="en-US">
                <a:solidFill>
                  <a:srgbClr val="A50021"/>
                </a:solidFill>
                <a:latin typeface="Times New Roman" pitchFamily="18" charset="0"/>
              </a:rPr>
              <a:t>IV &gt; IM &gt; SC &gt; Oral</a:t>
            </a:r>
          </a:p>
        </p:txBody>
      </p:sp>
      <p:sp>
        <p:nvSpPr>
          <p:cNvPr id="1048648" name="Text Box 12"/>
          <p:cNvSpPr txBox="1">
            <a:spLocks noChangeArrowheads="1"/>
          </p:cNvSpPr>
          <p:nvPr/>
        </p:nvSpPr>
        <p:spPr bwMode="auto">
          <a:xfrm>
            <a:off x="3256767" y="2685507"/>
            <a:ext cx="3133165" cy="400110"/>
          </a:xfrm>
          <a:prstGeom prst="rect"/>
          <a:noFill/>
          <a:ln>
            <a:noFill/>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dirty="0" lang="en-US">
                <a:solidFill>
                  <a:srgbClr val="FF0000"/>
                </a:solidFill>
                <a:latin typeface="Times New Roman" pitchFamily="18" charset="0"/>
              </a:rPr>
              <a:t>PATIENT COMPLIANCE</a:t>
            </a:r>
          </a:p>
        </p:txBody>
      </p:sp>
      <p:sp>
        <p:nvSpPr>
          <p:cNvPr id="1048649" name="Text Box 15"/>
          <p:cNvSpPr txBox="1">
            <a:spLocks noChangeArrowheads="1"/>
          </p:cNvSpPr>
          <p:nvPr/>
        </p:nvSpPr>
        <p:spPr bwMode="auto">
          <a:xfrm>
            <a:off x="3388116" y="3085617"/>
            <a:ext cx="2486468" cy="523220"/>
          </a:xfrm>
          <a:prstGeom prst="rect"/>
          <a:noFill/>
          <a:ln w="38100">
            <a:solidFill>
              <a:srgbClr val="FF6600"/>
            </a:solidFill>
            <a:miter lim="800000"/>
            <a:headEnd/>
            <a:tailEnd/>
          </a:ln>
        </p:spPr>
        <p:txBody>
          <a:bodyPr wrap="squar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dirty="0" sz="2800" lang="en-US">
                <a:solidFill>
                  <a:srgbClr val="A50021"/>
                </a:solidFill>
                <a:latin typeface="Times New Roman" pitchFamily="18" charset="0"/>
              </a:rPr>
              <a:t> </a:t>
            </a:r>
            <a:r>
              <a:rPr b="1" dirty="0" sz="1800" lang="en-US">
                <a:solidFill>
                  <a:srgbClr val="A50021"/>
                </a:solidFill>
                <a:latin typeface="Times New Roman" pitchFamily="18" charset="0"/>
              </a:rPr>
              <a:t>Oral &gt; SC &gt; IM &gt; IV</a:t>
            </a:r>
          </a:p>
        </p:txBody>
      </p:sp>
      <p:sp>
        <p:nvSpPr>
          <p:cNvPr id="1048650" name="Text Box 7"/>
          <p:cNvSpPr txBox="1">
            <a:spLocks noChangeArrowheads="1"/>
          </p:cNvSpPr>
          <p:nvPr/>
        </p:nvSpPr>
        <p:spPr bwMode="auto">
          <a:xfrm>
            <a:off x="326242" y="1272775"/>
            <a:ext cx="2930525" cy="519113"/>
          </a:xfrm>
          <a:prstGeom prst="rect"/>
          <a:noFill/>
          <a:ln>
            <a:noFill/>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sz="2800" lang="en-US">
                <a:solidFill>
                  <a:srgbClr val="3333FF"/>
                </a:solidFill>
                <a:latin typeface="Times New Roman" pitchFamily="18" charset="0"/>
              </a:rPr>
              <a:t>High and Reliable</a:t>
            </a:r>
          </a:p>
        </p:txBody>
      </p:sp>
      <p:sp>
        <p:nvSpPr>
          <p:cNvPr id="1048651" name="Text Box 8"/>
          <p:cNvSpPr txBox="1">
            <a:spLocks noChangeArrowheads="1"/>
          </p:cNvSpPr>
          <p:nvPr/>
        </p:nvSpPr>
        <p:spPr bwMode="auto">
          <a:xfrm>
            <a:off x="6167662" y="1303731"/>
            <a:ext cx="2909887" cy="457200"/>
          </a:xfrm>
          <a:prstGeom prst="rect"/>
          <a:noFill/>
          <a:ln>
            <a:noFill/>
          </a:ln>
        </p:spPr>
        <p:txBody>
          <a:bodyPr>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sz="2400" lang="en-US">
                <a:solidFill>
                  <a:srgbClr val="FF00FF"/>
                </a:solidFill>
                <a:latin typeface="Times New Roman" pitchFamily="18" charset="0"/>
              </a:rPr>
              <a:t>Low &amp;/or Variable</a:t>
            </a:r>
          </a:p>
        </p:txBody>
      </p:sp>
      <p:sp>
        <p:nvSpPr>
          <p:cNvPr id="1048652" name="Text Box 5"/>
          <p:cNvSpPr txBox="1">
            <a:spLocks noChangeArrowheads="1"/>
          </p:cNvSpPr>
          <p:nvPr/>
        </p:nvSpPr>
        <p:spPr bwMode="auto">
          <a:xfrm>
            <a:off x="879485" y="2085956"/>
            <a:ext cx="1824038" cy="519113"/>
          </a:xfrm>
          <a:prstGeom prst="rect"/>
          <a:noFill/>
          <a:ln>
            <a:noFill/>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sz="2800" lang="en-US">
                <a:solidFill>
                  <a:srgbClr val="3333FF"/>
                </a:solidFill>
                <a:latin typeface="Times New Roman" pitchFamily="18" charset="0"/>
              </a:rPr>
              <a:t>Immediate</a:t>
            </a:r>
          </a:p>
        </p:txBody>
      </p:sp>
      <p:sp>
        <p:nvSpPr>
          <p:cNvPr id="1048653" name="Text Box 3"/>
          <p:cNvSpPr txBox="1">
            <a:spLocks noChangeArrowheads="1"/>
          </p:cNvSpPr>
          <p:nvPr/>
        </p:nvSpPr>
        <p:spPr bwMode="auto">
          <a:xfrm>
            <a:off x="1368993" y="3097342"/>
            <a:ext cx="935038" cy="519113"/>
          </a:xfrm>
          <a:prstGeom prst="rect"/>
          <a:noFill/>
          <a:ln>
            <a:noFill/>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dirty="0" sz="2800" lang="en-US">
                <a:solidFill>
                  <a:srgbClr val="3333FF"/>
                </a:solidFill>
                <a:latin typeface="Times New Roman" pitchFamily="18" charset="0"/>
              </a:rPr>
              <a:t>High</a:t>
            </a:r>
          </a:p>
        </p:txBody>
      </p:sp>
      <p:sp>
        <p:nvSpPr>
          <p:cNvPr id="1048654" name="Text Box 4"/>
          <p:cNvSpPr txBox="1">
            <a:spLocks noChangeArrowheads="1"/>
          </p:cNvSpPr>
          <p:nvPr/>
        </p:nvSpPr>
        <p:spPr bwMode="auto">
          <a:xfrm>
            <a:off x="6250189" y="2134550"/>
            <a:ext cx="1408113" cy="519113"/>
          </a:xfrm>
          <a:prstGeom prst="rect"/>
          <a:noFill/>
          <a:ln>
            <a:noFill/>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sz="2800" lang="en-US">
                <a:solidFill>
                  <a:srgbClr val="FF00FF"/>
                </a:solidFill>
                <a:latin typeface="Times New Roman" pitchFamily="18" charset="0"/>
              </a:rPr>
              <a:t>Delayed</a:t>
            </a:r>
          </a:p>
        </p:txBody>
      </p:sp>
      <p:sp>
        <p:nvSpPr>
          <p:cNvPr id="1048655" name="Text Box 2"/>
          <p:cNvSpPr txBox="1">
            <a:spLocks noChangeArrowheads="1"/>
          </p:cNvSpPr>
          <p:nvPr/>
        </p:nvSpPr>
        <p:spPr bwMode="auto">
          <a:xfrm>
            <a:off x="6924603" y="3097342"/>
            <a:ext cx="855663" cy="519113"/>
          </a:xfrm>
          <a:prstGeom prst="rect"/>
          <a:noFill/>
          <a:ln>
            <a:noFill/>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sz="2800" lang="en-US">
                <a:solidFill>
                  <a:srgbClr val="FF00FF"/>
                </a:solidFill>
                <a:latin typeface="Times New Roman" pitchFamily="18" charset="0"/>
              </a:rPr>
              <a:t>Low</a:t>
            </a:r>
          </a:p>
        </p:txBody>
      </p:sp>
      <p:sp>
        <p:nvSpPr>
          <p:cNvPr id="1048656" name="Text Box 6"/>
          <p:cNvSpPr txBox="1">
            <a:spLocks noChangeArrowheads="1"/>
          </p:cNvSpPr>
          <p:nvPr/>
        </p:nvSpPr>
        <p:spPr bwMode="auto">
          <a:xfrm>
            <a:off x="3837730" y="3639129"/>
            <a:ext cx="1199367" cy="400110"/>
          </a:xfrm>
          <a:prstGeom prst="rect"/>
          <a:noFill/>
          <a:ln>
            <a:noFill/>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dirty="0" lang="en-US">
                <a:solidFill>
                  <a:srgbClr val="FF0000"/>
                </a:solidFill>
                <a:latin typeface="Times New Roman" pitchFamily="18" charset="0"/>
              </a:rPr>
              <a:t>SAFETY</a:t>
            </a:r>
          </a:p>
        </p:txBody>
      </p:sp>
      <p:sp>
        <p:nvSpPr>
          <p:cNvPr id="1048657" name="Text Box 9"/>
          <p:cNvSpPr txBox="1">
            <a:spLocks noChangeArrowheads="1"/>
          </p:cNvSpPr>
          <p:nvPr/>
        </p:nvSpPr>
        <p:spPr bwMode="auto">
          <a:xfrm>
            <a:off x="3400940" y="4039239"/>
            <a:ext cx="2473644" cy="461665"/>
          </a:xfrm>
          <a:prstGeom prst="rect"/>
          <a:noFill/>
          <a:ln w="38100">
            <a:solidFill>
              <a:srgbClr val="FF6600"/>
            </a:solidFill>
            <a:miter lim="800000"/>
            <a:headEnd/>
            <a:tailEnd/>
          </a:ln>
        </p:spPr>
        <p:txBody>
          <a:bodyPr wrap="squar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dirty="0" sz="2400" lang="en-US">
                <a:solidFill>
                  <a:srgbClr val="A50021"/>
                </a:solidFill>
                <a:latin typeface="Times New Roman" pitchFamily="18" charset="0"/>
              </a:rPr>
              <a:t> </a:t>
            </a:r>
            <a:r>
              <a:rPr b="1" dirty="0" sz="1800" lang="en-US">
                <a:solidFill>
                  <a:srgbClr val="A50021"/>
                </a:solidFill>
                <a:latin typeface="Times New Roman" pitchFamily="18" charset="0"/>
              </a:rPr>
              <a:t>Oral &gt; SC &gt; IM &gt; IV</a:t>
            </a:r>
          </a:p>
        </p:txBody>
      </p:sp>
      <p:sp>
        <p:nvSpPr>
          <p:cNvPr id="1048658" name="Text Box 11"/>
          <p:cNvSpPr txBox="1">
            <a:spLocks noChangeArrowheads="1"/>
          </p:cNvSpPr>
          <p:nvPr/>
        </p:nvSpPr>
        <p:spPr bwMode="auto">
          <a:xfrm>
            <a:off x="3499524" y="4558913"/>
            <a:ext cx="2113079" cy="400110"/>
          </a:xfrm>
          <a:prstGeom prst="rect"/>
          <a:noFill/>
          <a:ln>
            <a:noFill/>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dirty="0" lang="en-US">
                <a:solidFill>
                  <a:srgbClr val="FF0000"/>
                </a:solidFill>
                <a:latin typeface="Times New Roman" pitchFamily="18" charset="0"/>
              </a:rPr>
              <a:t>CONVENIENCE</a:t>
            </a:r>
          </a:p>
        </p:txBody>
      </p:sp>
      <p:sp>
        <p:nvSpPr>
          <p:cNvPr id="1048659" name="Text Box 10"/>
          <p:cNvSpPr txBox="1">
            <a:spLocks noChangeArrowheads="1"/>
          </p:cNvSpPr>
          <p:nvPr/>
        </p:nvSpPr>
        <p:spPr bwMode="auto">
          <a:xfrm>
            <a:off x="3400939" y="4959023"/>
            <a:ext cx="2473643" cy="461665"/>
          </a:xfrm>
          <a:prstGeom prst="rect"/>
          <a:noFill/>
          <a:ln w="38100">
            <a:solidFill>
              <a:srgbClr val="FF6600"/>
            </a:solidFill>
            <a:miter lim="800000"/>
            <a:headEnd/>
            <a:tailEnd/>
          </a:ln>
        </p:spPr>
        <p:txBody>
          <a:bodyPr wrap="squar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dirty="0" sz="2400" lang="en-US">
                <a:solidFill>
                  <a:srgbClr val="A50021"/>
                </a:solidFill>
                <a:latin typeface="Times New Roman" pitchFamily="18" charset="0"/>
              </a:rPr>
              <a:t> </a:t>
            </a:r>
            <a:r>
              <a:rPr b="1" dirty="0" sz="1800" lang="en-US">
                <a:solidFill>
                  <a:srgbClr val="A50021"/>
                </a:solidFill>
                <a:latin typeface="Times New Roman" pitchFamily="18" charset="0"/>
              </a:rPr>
              <a:t>Oral &gt; SC &gt; IM &gt; IV</a:t>
            </a:r>
          </a:p>
        </p:txBody>
      </p:sp>
      <p:sp>
        <p:nvSpPr>
          <p:cNvPr id="1048660" name="Text Box 13"/>
          <p:cNvSpPr txBox="1">
            <a:spLocks noChangeArrowheads="1"/>
          </p:cNvSpPr>
          <p:nvPr/>
        </p:nvSpPr>
        <p:spPr bwMode="auto">
          <a:xfrm>
            <a:off x="3934170" y="5435070"/>
            <a:ext cx="883575" cy="400110"/>
          </a:xfrm>
          <a:prstGeom prst="rect"/>
          <a:noFill/>
          <a:ln>
            <a:noFill/>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dirty="0" lang="en-US">
                <a:solidFill>
                  <a:srgbClr val="FF0000"/>
                </a:solidFill>
                <a:latin typeface="Times New Roman" pitchFamily="18" charset="0"/>
              </a:rPr>
              <a:t>COST</a:t>
            </a:r>
          </a:p>
        </p:txBody>
      </p:sp>
      <p:sp>
        <p:nvSpPr>
          <p:cNvPr id="1048661" name="Text Box 14"/>
          <p:cNvSpPr txBox="1">
            <a:spLocks noChangeArrowheads="1"/>
          </p:cNvSpPr>
          <p:nvPr/>
        </p:nvSpPr>
        <p:spPr bwMode="auto">
          <a:xfrm>
            <a:off x="3332404" y="5887626"/>
            <a:ext cx="2542180" cy="461665"/>
          </a:xfrm>
          <a:prstGeom prst="rect"/>
          <a:noFill/>
          <a:ln w="38100">
            <a:solidFill>
              <a:srgbClr val="FF6600"/>
            </a:solidFill>
            <a:miter lim="800000"/>
            <a:headEnd/>
            <a:tailEnd/>
          </a:ln>
        </p:spPr>
        <p:txBody>
          <a:bodyPr wrap="squar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dirty="0" sz="2400" lang="en-US">
                <a:solidFill>
                  <a:srgbClr val="A50021"/>
                </a:solidFill>
                <a:latin typeface="Times New Roman" pitchFamily="18" charset="0"/>
              </a:rPr>
              <a:t> </a:t>
            </a:r>
            <a:r>
              <a:rPr b="1" dirty="0" sz="1800" lang="en-US">
                <a:solidFill>
                  <a:srgbClr val="A50021"/>
                </a:solidFill>
                <a:latin typeface="Times New Roman" pitchFamily="18" charset="0"/>
              </a:rPr>
              <a:t>IV &gt; IM &gt; SC &gt; ORAL</a:t>
            </a:r>
          </a:p>
        </p:txBody>
      </p:sp>
      <p:sp>
        <p:nvSpPr>
          <p:cNvPr id="1048662" name="Text Box 7"/>
          <p:cNvSpPr txBox="1">
            <a:spLocks noChangeArrowheads="1"/>
          </p:cNvSpPr>
          <p:nvPr/>
        </p:nvSpPr>
        <p:spPr bwMode="auto">
          <a:xfrm>
            <a:off x="1524000" y="3973891"/>
            <a:ext cx="935038" cy="519113"/>
          </a:xfrm>
          <a:prstGeom prst="rect"/>
          <a:noFill/>
          <a:ln>
            <a:noFill/>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sz="2800" lang="en-US">
                <a:solidFill>
                  <a:srgbClr val="3333FF"/>
                </a:solidFill>
                <a:latin typeface="Times New Roman" pitchFamily="18" charset="0"/>
              </a:rPr>
              <a:t>High</a:t>
            </a:r>
          </a:p>
        </p:txBody>
      </p:sp>
      <p:sp>
        <p:nvSpPr>
          <p:cNvPr id="1048663" name="Text Box 3"/>
          <p:cNvSpPr txBox="1">
            <a:spLocks noChangeArrowheads="1"/>
          </p:cNvSpPr>
          <p:nvPr/>
        </p:nvSpPr>
        <p:spPr bwMode="auto">
          <a:xfrm>
            <a:off x="1586706" y="4930298"/>
            <a:ext cx="941388" cy="519113"/>
          </a:xfrm>
          <a:prstGeom prst="rect"/>
          <a:noFill/>
          <a:ln>
            <a:noFill/>
          </a:ln>
        </p:spPr>
        <p:txBody>
          <a:bodyPr>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sz="2800" lang="en-US">
                <a:solidFill>
                  <a:srgbClr val="3333FF"/>
                </a:solidFill>
                <a:latin typeface="Times New Roman" pitchFamily="18" charset="0"/>
              </a:rPr>
              <a:t>High</a:t>
            </a:r>
          </a:p>
        </p:txBody>
      </p:sp>
      <p:sp>
        <p:nvSpPr>
          <p:cNvPr id="1048664" name="Text Box 3"/>
          <p:cNvSpPr txBox="1">
            <a:spLocks noChangeArrowheads="1"/>
          </p:cNvSpPr>
          <p:nvPr/>
        </p:nvSpPr>
        <p:spPr bwMode="auto">
          <a:xfrm>
            <a:off x="1762135" y="5887626"/>
            <a:ext cx="941388" cy="519113"/>
          </a:xfrm>
          <a:prstGeom prst="rect"/>
          <a:noFill/>
          <a:ln>
            <a:noFill/>
          </a:ln>
        </p:spPr>
        <p:txBody>
          <a:bodyPr>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sz="2800" lang="en-US">
                <a:solidFill>
                  <a:srgbClr val="3333FF"/>
                </a:solidFill>
                <a:latin typeface="Times New Roman" pitchFamily="18" charset="0"/>
              </a:rPr>
              <a:t>High</a:t>
            </a:r>
          </a:p>
        </p:txBody>
      </p:sp>
      <p:sp>
        <p:nvSpPr>
          <p:cNvPr id="1048665" name="Text Box 8"/>
          <p:cNvSpPr txBox="1">
            <a:spLocks noChangeArrowheads="1"/>
          </p:cNvSpPr>
          <p:nvPr/>
        </p:nvSpPr>
        <p:spPr bwMode="auto">
          <a:xfrm>
            <a:off x="6959719" y="3973890"/>
            <a:ext cx="855662" cy="519113"/>
          </a:xfrm>
          <a:prstGeom prst="rect"/>
          <a:noFill/>
          <a:ln>
            <a:noFill/>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dirty="0" sz="2800" lang="en-US">
                <a:solidFill>
                  <a:srgbClr val="FF00FF"/>
                </a:solidFill>
                <a:latin typeface="Times New Roman" pitchFamily="18" charset="0"/>
              </a:rPr>
              <a:t>Low</a:t>
            </a:r>
          </a:p>
        </p:txBody>
      </p:sp>
      <p:sp>
        <p:nvSpPr>
          <p:cNvPr id="1048666" name="Text Box 8"/>
          <p:cNvSpPr txBox="1">
            <a:spLocks noChangeArrowheads="1"/>
          </p:cNvSpPr>
          <p:nvPr/>
        </p:nvSpPr>
        <p:spPr bwMode="auto">
          <a:xfrm>
            <a:off x="7194774" y="4959023"/>
            <a:ext cx="855662" cy="519113"/>
          </a:xfrm>
          <a:prstGeom prst="rect"/>
          <a:noFill/>
          <a:ln>
            <a:noFill/>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dirty="0" sz="2800" lang="en-US">
                <a:solidFill>
                  <a:srgbClr val="FF00FF"/>
                </a:solidFill>
                <a:latin typeface="Times New Roman" pitchFamily="18" charset="0"/>
              </a:rPr>
              <a:t>Low</a:t>
            </a:r>
          </a:p>
        </p:txBody>
      </p:sp>
      <p:sp>
        <p:nvSpPr>
          <p:cNvPr id="1048667" name="Text Box 8"/>
          <p:cNvSpPr txBox="1">
            <a:spLocks noChangeArrowheads="1"/>
          </p:cNvSpPr>
          <p:nvPr/>
        </p:nvSpPr>
        <p:spPr bwMode="auto">
          <a:xfrm>
            <a:off x="7352434" y="5899371"/>
            <a:ext cx="855662" cy="519113"/>
          </a:xfrm>
          <a:prstGeom prst="rect"/>
          <a:noFill/>
          <a:ln>
            <a:noFill/>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r>
              <a:rPr b="1" dirty="0" sz="2800" lang="en-US">
                <a:solidFill>
                  <a:srgbClr val="FF00FF"/>
                </a:solidFill>
                <a:latin typeface="Times New Roman" pitchFamily="18" charset="0"/>
              </a:rPr>
              <a:t>Low</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660" name=""/>
        <p:cNvGrpSpPr/>
        <p:nvPr/>
      </p:nvGrpSpPr>
      <p:grpSpPr>
        <a:xfrm>
          <a:off x="0" y="0"/>
          <a:ext cx="0" cy="0"/>
          <a:chOff x="0" y="0"/>
          <a:chExt cx="0" cy="0"/>
        </a:xfrm>
      </p:grpSpPr>
      <p:sp>
        <p:nvSpPr>
          <p:cNvPr id="1048868" name="Title 1"/>
          <p:cNvSpPr>
            <a:spLocks noGrp="1"/>
          </p:cNvSpPr>
          <p:nvPr>
            <p:ph type="title"/>
          </p:nvPr>
        </p:nvSpPr>
        <p:spPr/>
        <p:txBody>
          <a:bodyPr/>
          <a:p>
            <a:r>
              <a:rPr dirty="0" lang="en-US" smtClean="0"/>
              <a:t>Antiretroviral agents</a:t>
            </a:r>
            <a:endParaRPr dirty="0" lang="en-US"/>
          </a:p>
        </p:txBody>
      </p:sp>
      <p:sp>
        <p:nvSpPr>
          <p:cNvPr id="1048869" name="Text Placeholder 2"/>
          <p:cNvSpPr>
            <a:spLocks noGrp="1"/>
          </p:cNvSpPr>
          <p:nvPr>
            <p:ph type="body" idx="1"/>
          </p:nvPr>
        </p:nvSpPr>
        <p:spPr/>
        <p:txBody>
          <a:bodyPr/>
          <a:p>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661" name=""/>
        <p:cNvGrpSpPr/>
        <p:nvPr/>
      </p:nvGrpSpPr>
      <p:grpSpPr>
        <a:xfrm>
          <a:off x="0" y="0"/>
          <a:ext cx="0" cy="0"/>
          <a:chOff x="0" y="0"/>
          <a:chExt cx="0" cy="0"/>
        </a:xfrm>
      </p:grpSpPr>
      <p:sp>
        <p:nvSpPr>
          <p:cNvPr id="1048870" name="Title 1"/>
          <p:cNvSpPr>
            <a:spLocks noGrp="1"/>
          </p:cNvSpPr>
          <p:nvPr>
            <p:ph type="title"/>
          </p:nvPr>
        </p:nvSpPr>
        <p:spPr/>
        <p:txBody>
          <a:bodyPr>
            <a:normAutofit fontScale="90000"/>
          </a:bodyPr>
          <a:p>
            <a:r>
              <a:rPr dirty="0" lang="en-US" smtClean="0"/>
              <a:t>Nucleoside and nucleotide reverse transcriptase inhibitors.</a:t>
            </a:r>
            <a:endParaRPr dirty="0" lang="en-US"/>
          </a:p>
        </p:txBody>
      </p:sp>
      <p:sp>
        <p:nvSpPr>
          <p:cNvPr id="1048871" name="Content Placeholder 2"/>
          <p:cNvSpPr>
            <a:spLocks noGrp="1"/>
          </p:cNvSpPr>
          <p:nvPr>
            <p:ph idx="1"/>
          </p:nvPr>
        </p:nvSpPr>
        <p:spPr/>
        <p:txBody>
          <a:bodyPr>
            <a:normAutofit fontScale="90625" lnSpcReduction="10000"/>
          </a:bodyPr>
          <a:p>
            <a:r>
              <a:rPr dirty="0" lang="en-US" smtClean="0"/>
              <a:t>Retrovirus have an enzyme reverse transcriptase, which transcribes viral RNA into a DNA so that the virus can make use of host DNA polymerase to make copies of viral RNA and messenger RNAs for protein synthesis.</a:t>
            </a:r>
          </a:p>
          <a:p>
            <a:r>
              <a:rPr dirty="0" lang="en-US" smtClean="0"/>
              <a:t>Nucleotide and nucleoside reverse transcriptase inhibitors works by getting incorporated into growing viral DNA chain resulting in premature termination.</a:t>
            </a:r>
            <a:endParaRPr dirty="0"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662" name=""/>
        <p:cNvGrpSpPr/>
        <p:nvPr/>
      </p:nvGrpSpPr>
      <p:grpSpPr>
        <a:xfrm>
          <a:off x="0" y="0"/>
          <a:ext cx="0" cy="0"/>
          <a:chOff x="0" y="0"/>
          <a:chExt cx="0" cy="0"/>
        </a:xfrm>
      </p:grpSpPr>
      <p:sp>
        <p:nvSpPr>
          <p:cNvPr id="1048872" name="Title 1"/>
          <p:cNvSpPr>
            <a:spLocks noGrp="1"/>
          </p:cNvSpPr>
          <p:nvPr>
            <p:ph type="title"/>
          </p:nvPr>
        </p:nvSpPr>
        <p:spPr/>
        <p:txBody>
          <a:bodyPr/>
          <a:p>
            <a:r>
              <a:rPr dirty="0" lang="en-US" smtClean="0"/>
              <a:t>a)  </a:t>
            </a:r>
            <a:r>
              <a:rPr dirty="0" lang="en-US" err="1" smtClean="0"/>
              <a:t>abacavir</a:t>
            </a:r>
            <a:r>
              <a:rPr dirty="0" lang="en-US" smtClean="0"/>
              <a:t>.</a:t>
            </a:r>
            <a:endParaRPr dirty="0" lang="en-US"/>
          </a:p>
        </p:txBody>
      </p:sp>
      <p:sp>
        <p:nvSpPr>
          <p:cNvPr id="1048873" name="Content Placeholder 2"/>
          <p:cNvSpPr>
            <a:spLocks noGrp="1"/>
          </p:cNvSpPr>
          <p:nvPr>
            <p:ph idx="1"/>
          </p:nvPr>
        </p:nvSpPr>
        <p:spPr/>
        <p:txBody>
          <a:bodyPr>
            <a:normAutofit fontScale="96875" lnSpcReduction="20000"/>
          </a:bodyPr>
          <a:p>
            <a:r>
              <a:rPr dirty="0" lang="en-US" smtClean="0"/>
              <a:t>It is a guanosine analog</a:t>
            </a:r>
          </a:p>
          <a:p>
            <a:r>
              <a:rPr dirty="0" lang="en-US" smtClean="0"/>
              <a:t>Hypersensitivity reactions occurs in </a:t>
            </a:r>
            <a:r>
              <a:rPr dirty="0" lang="en-US" err="1" smtClean="0"/>
              <a:t>btn</a:t>
            </a:r>
            <a:r>
              <a:rPr dirty="0" lang="en-US" smtClean="0"/>
              <a:t> 3-5% patients and presents with symptoms such as fever, malaise, nausea, vomiting, diarrhea, </a:t>
            </a:r>
            <a:r>
              <a:rPr dirty="0" lang="en-US" err="1" smtClean="0"/>
              <a:t>dyspnea</a:t>
            </a:r>
            <a:r>
              <a:rPr dirty="0" lang="en-US" smtClean="0"/>
              <a:t>, rash and cough.</a:t>
            </a:r>
          </a:p>
          <a:p>
            <a:r>
              <a:rPr dirty="0" lang="en-US" smtClean="0"/>
              <a:t>Should be used with care on patients with existing cardiac risk factors.</a:t>
            </a:r>
            <a:endParaRPr dirty="0"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663" name=""/>
        <p:cNvGrpSpPr/>
        <p:nvPr/>
      </p:nvGrpSpPr>
      <p:grpSpPr>
        <a:xfrm>
          <a:off x="0" y="0"/>
          <a:ext cx="0" cy="0"/>
          <a:chOff x="0" y="0"/>
          <a:chExt cx="0" cy="0"/>
        </a:xfrm>
      </p:grpSpPr>
      <p:sp>
        <p:nvSpPr>
          <p:cNvPr id="1048874" name="Title 1"/>
          <p:cNvSpPr>
            <a:spLocks noGrp="1"/>
          </p:cNvSpPr>
          <p:nvPr>
            <p:ph type="title"/>
          </p:nvPr>
        </p:nvSpPr>
        <p:spPr/>
        <p:txBody>
          <a:bodyPr/>
          <a:p>
            <a:r>
              <a:rPr dirty="0" lang="en-US" smtClean="0"/>
              <a:t>b)  </a:t>
            </a:r>
            <a:r>
              <a:rPr dirty="0" lang="en-US" err="1" smtClean="0"/>
              <a:t>didanosine</a:t>
            </a:r>
            <a:endParaRPr dirty="0" lang="en-US"/>
          </a:p>
        </p:txBody>
      </p:sp>
      <p:sp>
        <p:nvSpPr>
          <p:cNvPr id="1048875" name="Content Placeholder 2"/>
          <p:cNvSpPr>
            <a:spLocks noGrp="1"/>
          </p:cNvSpPr>
          <p:nvPr>
            <p:ph idx="1"/>
          </p:nvPr>
        </p:nvSpPr>
        <p:spPr/>
        <p:txBody>
          <a:bodyPr>
            <a:normAutofit fontScale="90625" lnSpcReduction="10000"/>
          </a:bodyPr>
          <a:p>
            <a:r>
              <a:rPr dirty="0" lang="en-US" smtClean="0"/>
              <a:t>A synthetic analogue of </a:t>
            </a:r>
            <a:r>
              <a:rPr dirty="0" lang="en-US" err="1" smtClean="0"/>
              <a:t>deoxyadenosine</a:t>
            </a:r>
            <a:r>
              <a:rPr dirty="0" lang="en-US" smtClean="0"/>
              <a:t>.</a:t>
            </a:r>
          </a:p>
          <a:p>
            <a:r>
              <a:rPr dirty="0" lang="en-US" smtClean="0"/>
              <a:t>Drug eliminated by cellular metabolism and renal excretion.</a:t>
            </a:r>
          </a:p>
          <a:p>
            <a:r>
              <a:rPr dirty="0" lang="en-US" smtClean="0"/>
              <a:t>Adverse effects include pancreatitis, peripheral neuropathy, diarrhea, hepatitis, </a:t>
            </a:r>
            <a:r>
              <a:rPr dirty="0" lang="en-US" err="1" smtClean="0"/>
              <a:t>cardiomyopathy</a:t>
            </a:r>
            <a:r>
              <a:rPr dirty="0" lang="en-US" smtClean="0"/>
              <a:t>, headache, insomnia and irritability. </a:t>
            </a:r>
          </a:p>
          <a:p>
            <a:r>
              <a:rPr dirty="0" lang="en-US" smtClean="0"/>
              <a:t>Contraindicated in patients with increased risk for pancreatitis </a:t>
            </a:r>
            <a:endParaRPr dirty="0"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664" name=""/>
        <p:cNvGrpSpPr/>
        <p:nvPr/>
      </p:nvGrpSpPr>
      <p:grpSpPr>
        <a:xfrm>
          <a:off x="0" y="0"/>
          <a:ext cx="0" cy="0"/>
          <a:chOff x="0" y="0"/>
          <a:chExt cx="0" cy="0"/>
        </a:xfrm>
      </p:grpSpPr>
      <p:sp>
        <p:nvSpPr>
          <p:cNvPr id="1048876" name="Title 1"/>
          <p:cNvSpPr>
            <a:spLocks noGrp="1"/>
          </p:cNvSpPr>
          <p:nvPr>
            <p:ph type="title"/>
          </p:nvPr>
        </p:nvSpPr>
        <p:spPr/>
        <p:txBody>
          <a:bodyPr/>
          <a:p>
            <a:r>
              <a:rPr dirty="0" lang="en-US" smtClean="0"/>
              <a:t>c)  </a:t>
            </a:r>
            <a:r>
              <a:rPr dirty="0" lang="en-US" err="1" smtClean="0"/>
              <a:t>emtricitabine</a:t>
            </a:r>
            <a:endParaRPr dirty="0" lang="en-US"/>
          </a:p>
        </p:txBody>
      </p:sp>
      <p:sp>
        <p:nvSpPr>
          <p:cNvPr id="1048877" name="Content Placeholder 2"/>
          <p:cNvSpPr>
            <a:spLocks noGrp="1"/>
          </p:cNvSpPr>
          <p:nvPr>
            <p:ph idx="1"/>
          </p:nvPr>
        </p:nvSpPr>
        <p:spPr/>
        <p:txBody>
          <a:bodyPr>
            <a:normAutofit fontScale="96875" lnSpcReduction="20000"/>
          </a:bodyPr>
          <a:p>
            <a:r>
              <a:rPr dirty="0" lang="en-US" smtClean="0"/>
              <a:t>This is a fluorinated analog of </a:t>
            </a:r>
            <a:r>
              <a:rPr dirty="0" lang="en-US" err="1" smtClean="0"/>
              <a:t>lamivudine</a:t>
            </a:r>
            <a:r>
              <a:rPr dirty="0" lang="en-US" smtClean="0"/>
              <a:t> with longer half-life.</a:t>
            </a:r>
          </a:p>
          <a:p>
            <a:r>
              <a:rPr dirty="0" lang="en-US" smtClean="0"/>
              <a:t>Once daily dosing is possible</a:t>
            </a:r>
          </a:p>
          <a:p>
            <a:r>
              <a:rPr dirty="0" lang="en-US" smtClean="0"/>
              <a:t>Common side effects include: headache, diarrhea, nausea and asthenia.</a:t>
            </a:r>
          </a:p>
          <a:p>
            <a:r>
              <a:rPr dirty="0" lang="en-US" smtClean="0"/>
              <a:t>Contraindicated in children, pregnant women, patient with renal or hepatic </a:t>
            </a:r>
            <a:r>
              <a:rPr dirty="0" lang="en-US" err="1" smtClean="0"/>
              <a:t>impairement</a:t>
            </a:r>
            <a:r>
              <a:rPr dirty="0" lang="en-US" smtClean="0"/>
              <a:t> and those using </a:t>
            </a:r>
            <a:r>
              <a:rPr dirty="0" lang="en-US" err="1" smtClean="0"/>
              <a:t>metronidazole</a:t>
            </a:r>
            <a:r>
              <a:rPr dirty="0" lang="en-US" smtClean="0"/>
              <a:t> or </a:t>
            </a:r>
            <a:r>
              <a:rPr dirty="0" lang="en-US" err="1" smtClean="0"/>
              <a:t>disulfiram</a:t>
            </a:r>
            <a:r>
              <a:rPr dirty="0" lang="en-US" smtClean="0"/>
              <a:t>.</a:t>
            </a:r>
            <a:endParaRPr dirty="0"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665" name=""/>
        <p:cNvGrpSpPr/>
        <p:nvPr/>
      </p:nvGrpSpPr>
      <p:grpSpPr>
        <a:xfrm>
          <a:off x="0" y="0"/>
          <a:ext cx="0" cy="0"/>
          <a:chOff x="0" y="0"/>
          <a:chExt cx="0" cy="0"/>
        </a:xfrm>
      </p:grpSpPr>
      <p:sp>
        <p:nvSpPr>
          <p:cNvPr id="1048878" name="Title 1"/>
          <p:cNvSpPr>
            <a:spLocks noGrp="1"/>
          </p:cNvSpPr>
          <p:nvPr>
            <p:ph type="title"/>
          </p:nvPr>
        </p:nvSpPr>
        <p:spPr>
          <a:xfrm>
            <a:off x="457200" y="274638"/>
            <a:ext cx="8229600" cy="715962"/>
          </a:xfrm>
        </p:spPr>
        <p:txBody>
          <a:bodyPr>
            <a:normAutofit fontScale="90000"/>
          </a:bodyPr>
          <a:p>
            <a:r>
              <a:rPr dirty="0" lang="en-US" smtClean="0"/>
              <a:t>d)  </a:t>
            </a:r>
            <a:r>
              <a:rPr dirty="0" lang="en-US" err="1" smtClean="0"/>
              <a:t>Lamivudine</a:t>
            </a:r>
            <a:r>
              <a:rPr dirty="0" lang="en-US" smtClean="0"/>
              <a:t> (3TC)</a:t>
            </a:r>
            <a:endParaRPr dirty="0" lang="en-US"/>
          </a:p>
        </p:txBody>
      </p:sp>
      <p:sp>
        <p:nvSpPr>
          <p:cNvPr id="1048879" name="Content Placeholder 2"/>
          <p:cNvSpPr>
            <a:spLocks noGrp="1"/>
          </p:cNvSpPr>
          <p:nvPr>
            <p:ph idx="1"/>
          </p:nvPr>
        </p:nvSpPr>
        <p:spPr>
          <a:xfrm>
            <a:off x="457200" y="1143000"/>
            <a:ext cx="8229600" cy="5486400"/>
          </a:xfrm>
        </p:spPr>
        <p:txBody>
          <a:bodyPr>
            <a:normAutofit fontScale="87500" lnSpcReduction="10000"/>
          </a:bodyPr>
          <a:p>
            <a:r>
              <a:rPr dirty="0" lang="en-US" smtClean="0"/>
              <a:t>A cytosine analog.</a:t>
            </a:r>
          </a:p>
          <a:p>
            <a:r>
              <a:rPr dirty="0" lang="en-US" smtClean="0"/>
              <a:t>Shows synergy with zidovudine and stavudine.</a:t>
            </a:r>
          </a:p>
          <a:p>
            <a:r>
              <a:rPr dirty="0" lang="en-US" smtClean="0"/>
              <a:t>Has good oral bioavailability that is not affected by food.</a:t>
            </a:r>
          </a:p>
          <a:p>
            <a:r>
              <a:rPr dirty="0" lang="en-US" smtClean="0"/>
              <a:t>Adverse effects includes headache, dizziness, insomnia and GI discomfort</a:t>
            </a:r>
          </a:p>
          <a:p>
            <a:r>
              <a:rPr dirty="0" lang="en-US" smtClean="0"/>
              <a:t>Its bioavailabity increases when co-</a:t>
            </a:r>
            <a:r>
              <a:rPr dirty="0" lang="en-US" err="1" smtClean="0"/>
              <a:t>adminstered</a:t>
            </a:r>
            <a:r>
              <a:rPr dirty="0" lang="en-US" smtClean="0"/>
              <a:t> with trimethoprim-sulfamethoxazole.</a:t>
            </a:r>
          </a:p>
          <a:p>
            <a:r>
              <a:rPr dirty="0" lang="en-US" err="1" smtClean="0"/>
              <a:t>Shld</a:t>
            </a:r>
            <a:r>
              <a:rPr dirty="0" lang="en-US" smtClean="0"/>
              <a:t> not be administered together with zalcitabine.(why?)</a:t>
            </a:r>
            <a:endParaRPr dirty="0"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666" name=""/>
        <p:cNvGrpSpPr/>
        <p:nvPr/>
      </p:nvGrpSpPr>
      <p:grpSpPr>
        <a:xfrm>
          <a:off x="0" y="0"/>
          <a:ext cx="0" cy="0"/>
          <a:chOff x="0" y="0"/>
          <a:chExt cx="0" cy="0"/>
        </a:xfrm>
      </p:grpSpPr>
      <p:sp>
        <p:nvSpPr>
          <p:cNvPr id="1048880" name="Title 1"/>
          <p:cNvSpPr>
            <a:spLocks noGrp="1"/>
          </p:cNvSpPr>
          <p:nvPr>
            <p:ph type="title"/>
          </p:nvPr>
        </p:nvSpPr>
        <p:spPr>
          <a:xfrm>
            <a:off x="457200" y="274638"/>
            <a:ext cx="8229600" cy="715962"/>
          </a:xfrm>
        </p:spPr>
        <p:txBody>
          <a:bodyPr>
            <a:normAutofit fontScale="90000"/>
          </a:bodyPr>
          <a:p>
            <a:r>
              <a:rPr dirty="0" lang="en-US" smtClean="0"/>
              <a:t>e)  stavudine</a:t>
            </a:r>
            <a:endParaRPr dirty="0" lang="en-US"/>
          </a:p>
        </p:txBody>
      </p:sp>
      <p:sp>
        <p:nvSpPr>
          <p:cNvPr id="1048881" name="Content Placeholder 2"/>
          <p:cNvSpPr>
            <a:spLocks noGrp="1"/>
          </p:cNvSpPr>
          <p:nvPr>
            <p:ph idx="1"/>
          </p:nvPr>
        </p:nvSpPr>
        <p:spPr>
          <a:xfrm>
            <a:off x="457200" y="990600"/>
            <a:ext cx="8229600" cy="5562600"/>
          </a:xfrm>
        </p:spPr>
        <p:txBody>
          <a:bodyPr>
            <a:normAutofit fontScale="87500" lnSpcReduction="10000"/>
          </a:bodyPr>
          <a:p>
            <a:r>
              <a:rPr dirty="0" lang="en-US" smtClean="0"/>
              <a:t>A </a:t>
            </a:r>
            <a:r>
              <a:rPr dirty="0" lang="en-US" err="1" smtClean="0"/>
              <a:t>thymidine</a:t>
            </a:r>
            <a:r>
              <a:rPr dirty="0" lang="en-US" smtClean="0"/>
              <a:t> analog</a:t>
            </a:r>
          </a:p>
          <a:p>
            <a:r>
              <a:rPr dirty="0" lang="en-US" smtClean="0"/>
              <a:t>Has good bioavailability following oral administration which is not affected by food.</a:t>
            </a:r>
          </a:p>
          <a:p>
            <a:r>
              <a:rPr dirty="0" lang="en-US" smtClean="0"/>
              <a:t>Has dose-limiting peripheral sensory neuropathy. This is more pronounced in patients taking other neuropathy inducing drugs and those with advanced immunosupression.</a:t>
            </a:r>
          </a:p>
          <a:p>
            <a:r>
              <a:rPr dirty="0" lang="en-US" smtClean="0"/>
              <a:t>other adverse effects are pancreatitis, </a:t>
            </a:r>
            <a:r>
              <a:rPr dirty="0" lang="en-US" err="1" smtClean="0"/>
              <a:t>arthralgia</a:t>
            </a:r>
            <a:r>
              <a:rPr dirty="0" lang="en-US" smtClean="0"/>
              <a:t>, lactic acidosis, and hepatic </a:t>
            </a:r>
            <a:r>
              <a:rPr dirty="0" lang="en-US" err="1" smtClean="0"/>
              <a:t>steatosis</a:t>
            </a:r>
            <a:r>
              <a:rPr dirty="0" lang="en-US" smtClean="0"/>
              <a:t>. </a:t>
            </a:r>
          </a:p>
          <a:p>
            <a:endParaRPr dirty="0"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667" name=""/>
        <p:cNvGrpSpPr/>
        <p:nvPr/>
      </p:nvGrpSpPr>
      <p:grpSpPr>
        <a:xfrm>
          <a:off x="0" y="0"/>
          <a:ext cx="0" cy="0"/>
          <a:chOff x="0" y="0"/>
          <a:chExt cx="0" cy="0"/>
        </a:xfrm>
      </p:grpSpPr>
      <p:sp>
        <p:nvSpPr>
          <p:cNvPr id="1048882" name="Title 1"/>
          <p:cNvSpPr>
            <a:spLocks noGrp="1"/>
          </p:cNvSpPr>
          <p:nvPr>
            <p:ph type="title"/>
          </p:nvPr>
        </p:nvSpPr>
        <p:spPr/>
        <p:txBody>
          <a:bodyPr/>
          <a:p>
            <a:r>
              <a:rPr dirty="0" lang="en-US" smtClean="0"/>
              <a:t>f)  </a:t>
            </a:r>
            <a:r>
              <a:rPr dirty="0" lang="en-US" err="1" smtClean="0"/>
              <a:t>tenofovir</a:t>
            </a:r>
            <a:endParaRPr dirty="0" lang="en-US"/>
          </a:p>
        </p:txBody>
      </p:sp>
      <p:sp>
        <p:nvSpPr>
          <p:cNvPr id="1048883" name="Content Placeholder 2"/>
          <p:cNvSpPr>
            <a:spLocks noGrp="1"/>
          </p:cNvSpPr>
          <p:nvPr>
            <p:ph idx="1"/>
          </p:nvPr>
        </p:nvSpPr>
        <p:spPr/>
        <p:txBody>
          <a:bodyPr/>
          <a:p>
            <a:r>
              <a:rPr dirty="0" lang="en-US" smtClean="0"/>
              <a:t>An adenosine analog.</a:t>
            </a:r>
          </a:p>
          <a:p>
            <a:r>
              <a:rPr dirty="0" lang="en-US" smtClean="0"/>
              <a:t>Often administered in combination with </a:t>
            </a:r>
            <a:r>
              <a:rPr dirty="0" lang="en-US" err="1" smtClean="0"/>
              <a:t>emtricitabine</a:t>
            </a:r>
            <a:r>
              <a:rPr dirty="0" lang="en-US" smtClean="0"/>
              <a:t>.</a:t>
            </a:r>
          </a:p>
          <a:p>
            <a:r>
              <a:rPr dirty="0" lang="en-US" smtClean="0"/>
              <a:t>GI complaints are the most common adverse effects but don’t merit discontinuation.</a:t>
            </a:r>
          </a:p>
          <a:p>
            <a:endParaRPr dirty="0" lang="en-US" smtClean="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668" name=""/>
        <p:cNvGrpSpPr/>
        <p:nvPr/>
      </p:nvGrpSpPr>
      <p:grpSpPr>
        <a:xfrm>
          <a:off x="0" y="0"/>
          <a:ext cx="0" cy="0"/>
          <a:chOff x="0" y="0"/>
          <a:chExt cx="0" cy="0"/>
        </a:xfrm>
      </p:grpSpPr>
      <p:sp>
        <p:nvSpPr>
          <p:cNvPr id="1048884" name="Title 1"/>
          <p:cNvSpPr>
            <a:spLocks noGrp="1"/>
          </p:cNvSpPr>
          <p:nvPr>
            <p:ph type="title"/>
          </p:nvPr>
        </p:nvSpPr>
        <p:spPr>
          <a:xfrm>
            <a:off x="457200" y="274638"/>
            <a:ext cx="8229600" cy="639762"/>
          </a:xfrm>
        </p:spPr>
        <p:txBody>
          <a:bodyPr>
            <a:normAutofit fontScale="90000"/>
          </a:bodyPr>
          <a:p>
            <a:r>
              <a:rPr dirty="0" lang="en-US" smtClean="0"/>
              <a:t>g)  zidovudine</a:t>
            </a:r>
            <a:endParaRPr dirty="0" lang="en-US"/>
          </a:p>
        </p:txBody>
      </p:sp>
      <p:sp>
        <p:nvSpPr>
          <p:cNvPr id="1048885" name="Content Placeholder 2"/>
          <p:cNvSpPr>
            <a:spLocks noGrp="1"/>
          </p:cNvSpPr>
          <p:nvPr>
            <p:ph idx="1"/>
          </p:nvPr>
        </p:nvSpPr>
        <p:spPr>
          <a:xfrm>
            <a:off x="457200" y="990600"/>
            <a:ext cx="8229600" cy="5486400"/>
          </a:xfrm>
        </p:spPr>
        <p:txBody>
          <a:bodyPr>
            <a:normAutofit fontScale="84375" lnSpcReduction="10000"/>
          </a:bodyPr>
          <a:p>
            <a:r>
              <a:rPr dirty="0" lang="en-US" smtClean="0"/>
              <a:t>A </a:t>
            </a:r>
            <a:r>
              <a:rPr dirty="0" lang="en-US" err="1" smtClean="0"/>
              <a:t>deoxythymidine</a:t>
            </a:r>
            <a:r>
              <a:rPr dirty="0" lang="en-US" smtClean="0"/>
              <a:t> analog.</a:t>
            </a:r>
          </a:p>
          <a:p>
            <a:r>
              <a:rPr dirty="0" lang="en-US" smtClean="0"/>
              <a:t>Used widely in PMTCT</a:t>
            </a:r>
          </a:p>
          <a:p>
            <a:r>
              <a:rPr dirty="0" lang="en-US" smtClean="0"/>
              <a:t>Shown to decrease the disease progression rate and increase survival rate in HIV infected patients.</a:t>
            </a:r>
          </a:p>
          <a:p>
            <a:r>
              <a:rPr dirty="0" lang="en-US" smtClean="0"/>
              <a:t>Common adverse effects includes; </a:t>
            </a:r>
            <a:r>
              <a:rPr dirty="0" lang="en-US" err="1" smtClean="0"/>
              <a:t>myelosupression</a:t>
            </a:r>
            <a:r>
              <a:rPr dirty="0" lang="en-US" smtClean="0"/>
              <a:t>, gastrointestinal intolerance, headache and extremity fat loss</a:t>
            </a:r>
          </a:p>
          <a:p>
            <a:r>
              <a:rPr dirty="0" lang="en-US" smtClean="0"/>
              <a:t>NB. READ AND MAKE NOTES ON ZALCITABINE AND DRUGS THAT INTERACTS WTH ZIDOVUDINE</a:t>
            </a:r>
            <a:endParaRPr dirty="0"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669" name=""/>
        <p:cNvGrpSpPr/>
        <p:nvPr/>
      </p:nvGrpSpPr>
      <p:grpSpPr>
        <a:xfrm>
          <a:off x="0" y="0"/>
          <a:ext cx="0" cy="0"/>
          <a:chOff x="0" y="0"/>
          <a:chExt cx="0" cy="0"/>
        </a:xfrm>
      </p:grpSpPr>
      <p:sp>
        <p:nvSpPr>
          <p:cNvPr id="1048886" name="Title 1"/>
          <p:cNvSpPr>
            <a:spLocks noGrp="1"/>
          </p:cNvSpPr>
          <p:nvPr>
            <p:ph type="title"/>
          </p:nvPr>
        </p:nvSpPr>
        <p:spPr/>
        <p:txBody>
          <a:bodyPr>
            <a:normAutofit fontScale="90000"/>
          </a:bodyPr>
          <a:p>
            <a:r>
              <a:rPr dirty="0" lang="en-US" err="1" smtClean="0"/>
              <a:t>Nonnucleoside</a:t>
            </a:r>
            <a:r>
              <a:rPr dirty="0" lang="en-US" smtClean="0"/>
              <a:t> reverse transcriptase </a:t>
            </a:r>
            <a:r>
              <a:rPr dirty="0" lang="en-US" err="1" smtClean="0"/>
              <a:t>inhihitors</a:t>
            </a:r>
            <a:endParaRPr dirty="0" lang="en-US"/>
          </a:p>
        </p:txBody>
      </p:sp>
      <p:sp>
        <p:nvSpPr>
          <p:cNvPr id="1048887" name="Content Placeholder 2"/>
          <p:cNvSpPr>
            <a:spLocks noGrp="1"/>
          </p:cNvSpPr>
          <p:nvPr>
            <p:ph idx="1"/>
          </p:nvPr>
        </p:nvSpPr>
        <p:spPr/>
        <p:txBody>
          <a:bodyPr/>
          <a:p>
            <a:r>
              <a:rPr dirty="0" lang="en-US" smtClean="0"/>
              <a:t>These agents bind directly to HIV-1 reverse transcriptase, resulting in </a:t>
            </a:r>
            <a:r>
              <a:rPr dirty="0" lang="en-US" err="1" smtClean="0"/>
              <a:t>allosteric</a:t>
            </a:r>
            <a:r>
              <a:rPr dirty="0" lang="en-US" smtClean="0"/>
              <a:t> inhibition of RNA – and DNA- dependent DNA polymerase.</a:t>
            </a:r>
            <a:endParaRPr dirty="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64" name=""/>
        <p:cNvGrpSpPr/>
        <p:nvPr/>
      </p:nvGrpSpPr>
      <p:grpSpPr>
        <a:xfrm>
          <a:off x="0" y="0"/>
          <a:ext cx="0" cy="0"/>
          <a:chOff x="0" y="0"/>
          <a:chExt cx="0" cy="0"/>
        </a:xfrm>
      </p:grpSpPr>
      <p:sp>
        <p:nvSpPr>
          <p:cNvPr id="1048668" name="Title 1"/>
          <p:cNvSpPr>
            <a:spLocks noGrp="1"/>
          </p:cNvSpPr>
          <p:nvPr>
            <p:ph type="title"/>
          </p:nvPr>
        </p:nvSpPr>
        <p:spPr>
          <a:xfrm>
            <a:off x="457200" y="274638"/>
            <a:ext cx="8229600" cy="563562"/>
          </a:xfrm>
        </p:spPr>
        <p:txBody>
          <a:bodyPr>
            <a:normAutofit fontScale="90000"/>
          </a:bodyPr>
          <a:p>
            <a:r>
              <a:rPr dirty="0" lang="en-US" smtClean="0"/>
              <a:t>PHARMACOKINETICS</a:t>
            </a:r>
            <a:endParaRPr dirty="0" lang="en-US"/>
          </a:p>
        </p:txBody>
      </p:sp>
      <p:sp>
        <p:nvSpPr>
          <p:cNvPr id="1048669" name="Content Placeholder 2"/>
          <p:cNvSpPr>
            <a:spLocks noGrp="1"/>
          </p:cNvSpPr>
          <p:nvPr>
            <p:ph idx="1"/>
          </p:nvPr>
        </p:nvSpPr>
        <p:spPr>
          <a:xfrm>
            <a:off x="304800" y="838200"/>
            <a:ext cx="8610600" cy="5867400"/>
          </a:xfrm>
        </p:spPr>
        <p:txBody>
          <a:bodyPr>
            <a:normAutofit fontScale="70833" lnSpcReduction="20000"/>
          </a:bodyPr>
          <a:p>
            <a:pPr algn="just" indent="-393700" marL="91440">
              <a:lnSpc>
                <a:spcPct val="120000"/>
              </a:lnSpc>
              <a:spcBef>
                <a:spcPts val="0"/>
              </a:spcBef>
              <a:buFontTx/>
              <a:buChar char="•"/>
            </a:pPr>
            <a:r>
              <a:rPr dirty="0" kumimoji="1" lang="en-US">
                <a:solidFill>
                  <a:srgbClr val="0033CC"/>
                </a:solidFill>
              </a:rPr>
              <a:t>The study of </a:t>
            </a:r>
            <a:r>
              <a:rPr dirty="0" kumimoji="1" lang="en-US">
                <a:solidFill>
                  <a:srgbClr val="FF0000"/>
                </a:solidFill>
              </a:rPr>
              <a:t>what the body does to the drug</a:t>
            </a:r>
          </a:p>
          <a:p>
            <a:pPr algn="just" indent="-393700" marL="91440">
              <a:lnSpc>
                <a:spcPct val="120000"/>
              </a:lnSpc>
              <a:spcBef>
                <a:spcPts val="0"/>
              </a:spcBef>
              <a:buFontTx/>
              <a:buChar char="•"/>
            </a:pPr>
            <a:r>
              <a:rPr dirty="0" kumimoji="1" lang="en-US">
                <a:solidFill>
                  <a:srgbClr val="0033CC"/>
                </a:solidFill>
              </a:rPr>
              <a:t>It  is the study  of </a:t>
            </a:r>
            <a:r>
              <a:rPr dirty="0" kumimoji="1" lang="en-US">
                <a:solidFill>
                  <a:srgbClr val="008000"/>
                </a:solidFill>
              </a:rPr>
              <a:t>absorption</a:t>
            </a:r>
            <a:r>
              <a:rPr dirty="0" kumimoji="1" lang="en-US">
                <a:solidFill>
                  <a:srgbClr val="A50021"/>
                </a:solidFill>
              </a:rPr>
              <a:t>, distribution</a:t>
            </a:r>
            <a:r>
              <a:rPr dirty="0" kumimoji="1" lang="en-US">
                <a:solidFill>
                  <a:srgbClr val="0033CC"/>
                </a:solidFill>
              </a:rPr>
              <a:t>, </a:t>
            </a:r>
            <a:r>
              <a:rPr dirty="0" kumimoji="1" lang="en-US">
                <a:solidFill>
                  <a:srgbClr val="A50021"/>
                </a:solidFill>
              </a:rPr>
              <a:t>metabolism</a:t>
            </a:r>
            <a:r>
              <a:rPr dirty="0" kumimoji="1" lang="en-US">
                <a:solidFill>
                  <a:srgbClr val="0033CC"/>
                </a:solidFill>
              </a:rPr>
              <a:t>  and </a:t>
            </a:r>
            <a:r>
              <a:rPr dirty="0" kumimoji="1" lang="en-US">
                <a:solidFill>
                  <a:srgbClr val="FF00FF"/>
                </a:solidFill>
              </a:rPr>
              <a:t>excretion</a:t>
            </a:r>
            <a:r>
              <a:rPr dirty="0" kumimoji="1" lang="en-US">
                <a:solidFill>
                  <a:srgbClr val="0033CC"/>
                </a:solidFill>
              </a:rPr>
              <a:t> </a:t>
            </a:r>
            <a:r>
              <a:rPr b="1" dirty="0" kumimoji="1" lang="en-US" u="sng">
                <a:solidFill>
                  <a:srgbClr val="0033CC"/>
                </a:solidFill>
              </a:rPr>
              <a:t>(ADME)</a:t>
            </a:r>
            <a:r>
              <a:rPr dirty="0" kumimoji="1" lang="en-US">
                <a:solidFill>
                  <a:srgbClr val="0033CC"/>
                </a:solidFill>
              </a:rPr>
              <a:t> of </a:t>
            </a:r>
            <a:r>
              <a:rPr dirty="0" kumimoji="1" lang="en-US" smtClean="0">
                <a:solidFill>
                  <a:srgbClr val="0033CC"/>
                </a:solidFill>
              </a:rPr>
              <a:t>drugs.</a:t>
            </a:r>
            <a:endParaRPr dirty="0" kumimoji="1" lang="en-US">
              <a:solidFill>
                <a:srgbClr val="0033CC"/>
              </a:solidFill>
            </a:endParaRPr>
          </a:p>
          <a:p>
            <a:pPr algn="just" defTabSz="800100" indent="-287338" marL="91440">
              <a:lnSpc>
                <a:spcPct val="120000"/>
              </a:lnSpc>
              <a:spcBef>
                <a:spcPts val="0"/>
              </a:spcBef>
              <a:buClr>
                <a:srgbClr val="0000FF"/>
              </a:buClr>
              <a:buFontTx/>
              <a:buChar char="•"/>
            </a:pPr>
            <a:r>
              <a:rPr dirty="0" sz="4400" lang="en-US" u="sng">
                <a:solidFill>
                  <a:srgbClr val="FF0000"/>
                </a:solidFill>
                <a:cs typeface="Arial" pitchFamily="34" charset="0"/>
              </a:rPr>
              <a:t>A</a:t>
            </a:r>
            <a:r>
              <a:rPr dirty="0" sz="2800" lang="en-US" u="sng">
                <a:solidFill>
                  <a:srgbClr val="FF0000"/>
                </a:solidFill>
                <a:cs typeface="Arial" pitchFamily="34" charset="0"/>
              </a:rPr>
              <a:t>bsorption</a:t>
            </a:r>
          </a:p>
          <a:p>
            <a:pPr algn="just" defTabSz="800100" indent="-211138" lvl="1" marL="91440">
              <a:lnSpc>
                <a:spcPct val="120000"/>
              </a:lnSpc>
              <a:spcBef>
                <a:spcPts val="0"/>
              </a:spcBef>
              <a:buClr>
                <a:srgbClr val="FF0000"/>
              </a:buClr>
              <a:buFont typeface="Wingdings" pitchFamily="2" charset="2"/>
              <a:buChar char="@"/>
            </a:pPr>
            <a:r>
              <a:rPr dirty="0" lang="en-US">
                <a:solidFill>
                  <a:srgbClr val="000000"/>
                </a:solidFill>
                <a:cs typeface="Arial" pitchFamily="34" charset="0"/>
              </a:rPr>
              <a:t>How the drug </a:t>
            </a:r>
            <a:r>
              <a:rPr dirty="0" lang="en-US" smtClean="0">
                <a:solidFill>
                  <a:srgbClr val="000000"/>
                </a:solidFill>
                <a:cs typeface="Arial" pitchFamily="34" charset="0"/>
              </a:rPr>
              <a:t>is moved </a:t>
            </a:r>
            <a:r>
              <a:rPr dirty="0" lang="en-US">
                <a:solidFill>
                  <a:srgbClr val="000000"/>
                </a:solidFill>
                <a:cs typeface="Arial" pitchFamily="34" charset="0"/>
              </a:rPr>
              <a:t>into blood stream from the site of </a:t>
            </a:r>
            <a:r>
              <a:rPr dirty="0" lang="en-US" smtClean="0">
                <a:solidFill>
                  <a:srgbClr val="000000"/>
                </a:solidFill>
                <a:cs typeface="Arial" pitchFamily="34" charset="0"/>
              </a:rPr>
              <a:t>administration  (what affects absorption?)</a:t>
            </a:r>
            <a:endParaRPr dirty="0" lang="en-US">
              <a:solidFill>
                <a:srgbClr val="000000"/>
              </a:solidFill>
              <a:cs typeface="Arial" pitchFamily="34" charset="0"/>
            </a:endParaRPr>
          </a:p>
          <a:p>
            <a:pPr algn="just" defTabSz="800100" indent="-287338" marL="91440">
              <a:lnSpc>
                <a:spcPct val="120000"/>
              </a:lnSpc>
              <a:spcBef>
                <a:spcPts val="0"/>
              </a:spcBef>
              <a:buClr>
                <a:srgbClr val="0000FF"/>
              </a:buClr>
              <a:buFontTx/>
              <a:buChar char="•"/>
            </a:pPr>
            <a:r>
              <a:rPr dirty="0" lang="en-US" u="sng">
                <a:solidFill>
                  <a:srgbClr val="3333FF"/>
                </a:solidFill>
                <a:cs typeface="Arial" pitchFamily="34" charset="0"/>
              </a:rPr>
              <a:t>D</a:t>
            </a:r>
            <a:r>
              <a:rPr dirty="0" sz="2800" lang="en-US" u="sng">
                <a:solidFill>
                  <a:srgbClr val="3333FF"/>
                </a:solidFill>
                <a:cs typeface="Arial" pitchFamily="34" charset="0"/>
              </a:rPr>
              <a:t>istribution</a:t>
            </a:r>
          </a:p>
          <a:p>
            <a:pPr algn="just" defTabSz="800100" indent="-211138" lvl="1" marL="91440">
              <a:lnSpc>
                <a:spcPct val="120000"/>
              </a:lnSpc>
              <a:spcBef>
                <a:spcPts val="0"/>
              </a:spcBef>
              <a:buClr>
                <a:srgbClr val="FF0000"/>
              </a:buClr>
              <a:buFont typeface="Wingdings" pitchFamily="2" charset="2"/>
              <a:buChar char="@"/>
            </a:pPr>
            <a:r>
              <a:rPr dirty="0" lang="en-US" smtClean="0">
                <a:solidFill>
                  <a:srgbClr val="000000"/>
                </a:solidFill>
                <a:cs typeface="Arial" pitchFamily="34" charset="0"/>
              </a:rPr>
              <a:t>How </a:t>
            </a:r>
            <a:r>
              <a:rPr dirty="0" lang="en-US">
                <a:solidFill>
                  <a:srgbClr val="000000"/>
                </a:solidFill>
                <a:cs typeface="Arial" pitchFamily="34" charset="0"/>
              </a:rPr>
              <a:t>much drug is moved to various  body   tissues / organs ? Depends on blood flow through </a:t>
            </a:r>
            <a:r>
              <a:rPr dirty="0" lang="en-US" smtClean="0">
                <a:solidFill>
                  <a:srgbClr val="000000"/>
                </a:solidFill>
                <a:cs typeface="Arial" pitchFamily="34" charset="0"/>
              </a:rPr>
              <a:t>tissue</a:t>
            </a:r>
            <a:endParaRPr dirty="0" lang="en-US">
              <a:solidFill>
                <a:srgbClr val="000000"/>
              </a:solidFill>
              <a:cs typeface="Arial" pitchFamily="34" charset="0"/>
            </a:endParaRPr>
          </a:p>
          <a:p>
            <a:pPr algn="just" defTabSz="800100" indent="-287338" marL="91440">
              <a:lnSpc>
                <a:spcPct val="120000"/>
              </a:lnSpc>
              <a:spcBef>
                <a:spcPts val="0"/>
              </a:spcBef>
              <a:buClr>
                <a:srgbClr val="0000FF"/>
              </a:buClr>
              <a:buFontTx/>
              <a:buChar char="•"/>
            </a:pPr>
            <a:r>
              <a:rPr dirty="0" lang="en-US" u="sng">
                <a:solidFill>
                  <a:srgbClr val="00FF00"/>
                </a:solidFill>
                <a:cs typeface="Arial" pitchFamily="34" charset="0"/>
              </a:rPr>
              <a:t>M</a:t>
            </a:r>
            <a:r>
              <a:rPr dirty="0" sz="2800" lang="en-US" u="sng">
                <a:solidFill>
                  <a:srgbClr val="00FF00"/>
                </a:solidFill>
                <a:cs typeface="Arial" pitchFamily="34" charset="0"/>
              </a:rPr>
              <a:t>etabolism</a:t>
            </a:r>
            <a:r>
              <a:rPr dirty="0" sz="2400" lang="en-US" u="sng">
                <a:solidFill>
                  <a:srgbClr val="000000"/>
                </a:solidFill>
                <a:cs typeface="Arial" pitchFamily="34" charset="0"/>
              </a:rPr>
              <a:t> </a:t>
            </a:r>
          </a:p>
          <a:p>
            <a:pPr algn="just" defTabSz="800100" indent="-211138" lvl="1" marL="91440">
              <a:lnSpc>
                <a:spcPct val="120000"/>
              </a:lnSpc>
              <a:spcBef>
                <a:spcPts val="0"/>
              </a:spcBef>
              <a:buClr>
                <a:srgbClr val="FF0000"/>
              </a:buClr>
              <a:buFont typeface="Wingdings" pitchFamily="2" charset="2"/>
              <a:buChar char="@"/>
            </a:pPr>
            <a:r>
              <a:rPr dirty="0" lang="en-US">
                <a:solidFill>
                  <a:srgbClr val="000000"/>
                </a:solidFill>
                <a:cs typeface="Arial" pitchFamily="34" charset="0"/>
              </a:rPr>
              <a:t>How  the  drug is  altered – broken down </a:t>
            </a:r>
            <a:r>
              <a:rPr dirty="0" lang="en-US" smtClean="0">
                <a:solidFill>
                  <a:srgbClr val="000000"/>
                </a:solidFill>
                <a:cs typeface="Arial" pitchFamily="34" charset="0"/>
              </a:rPr>
              <a:t>?</a:t>
            </a:r>
            <a:endParaRPr dirty="0" lang="en-US">
              <a:solidFill>
                <a:srgbClr val="FF00FF"/>
              </a:solidFill>
              <a:cs typeface="Arial" pitchFamily="34" charset="0"/>
            </a:endParaRPr>
          </a:p>
          <a:p>
            <a:pPr algn="just" defTabSz="800100" indent="-287338" marL="91440">
              <a:lnSpc>
                <a:spcPct val="120000"/>
              </a:lnSpc>
              <a:spcBef>
                <a:spcPts val="0"/>
              </a:spcBef>
              <a:buClr>
                <a:srgbClr val="0000FF"/>
              </a:buClr>
              <a:buFontTx/>
              <a:buChar char="•"/>
            </a:pPr>
            <a:r>
              <a:rPr dirty="0" lang="en-US" u="sng">
                <a:solidFill>
                  <a:srgbClr val="FF00FF"/>
                </a:solidFill>
                <a:cs typeface="Arial" pitchFamily="34" charset="0"/>
              </a:rPr>
              <a:t>E</a:t>
            </a:r>
            <a:r>
              <a:rPr dirty="0" sz="2800" lang="en-US" u="sng">
                <a:solidFill>
                  <a:srgbClr val="FF00FF"/>
                </a:solidFill>
                <a:cs typeface="Arial" pitchFamily="34" charset="0"/>
              </a:rPr>
              <a:t>xcretion</a:t>
            </a:r>
            <a:r>
              <a:rPr dirty="0" sz="2800" lang="en-US" u="sng">
                <a:solidFill>
                  <a:srgbClr val="000000"/>
                </a:solidFill>
                <a:cs typeface="Arial" pitchFamily="34" charset="0"/>
              </a:rPr>
              <a:t> </a:t>
            </a:r>
          </a:p>
          <a:p>
            <a:pPr algn="just" defTabSz="800100" indent="-211138" lvl="1" marL="91440">
              <a:lnSpc>
                <a:spcPct val="120000"/>
              </a:lnSpc>
              <a:spcBef>
                <a:spcPts val="0"/>
              </a:spcBef>
              <a:buClr>
                <a:srgbClr val="FF0000"/>
              </a:buClr>
              <a:buFont typeface="Wingdings" pitchFamily="2" charset="2"/>
              <a:buChar char="@"/>
            </a:pPr>
            <a:r>
              <a:rPr dirty="0" lang="en-US">
                <a:solidFill>
                  <a:srgbClr val="000000"/>
                </a:solidFill>
                <a:cs typeface="Arial" pitchFamily="34" charset="0"/>
              </a:rPr>
              <a:t>How much of the drug  is removed  from the  body ?</a:t>
            </a:r>
          </a:p>
          <a:p>
            <a:endParaRPr dirty="0"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670" name=""/>
        <p:cNvGrpSpPr/>
        <p:nvPr/>
      </p:nvGrpSpPr>
      <p:grpSpPr>
        <a:xfrm>
          <a:off x="0" y="0"/>
          <a:ext cx="0" cy="0"/>
          <a:chOff x="0" y="0"/>
          <a:chExt cx="0" cy="0"/>
        </a:xfrm>
      </p:grpSpPr>
      <p:sp>
        <p:nvSpPr>
          <p:cNvPr id="1048888" name="Title 1"/>
          <p:cNvSpPr>
            <a:spLocks noGrp="1"/>
          </p:cNvSpPr>
          <p:nvPr>
            <p:ph type="title"/>
          </p:nvPr>
        </p:nvSpPr>
        <p:spPr>
          <a:xfrm>
            <a:off x="457200" y="274638"/>
            <a:ext cx="8229600" cy="715962"/>
          </a:xfrm>
        </p:spPr>
        <p:txBody>
          <a:bodyPr>
            <a:normAutofit fontScale="90000"/>
          </a:bodyPr>
          <a:p>
            <a:r>
              <a:rPr dirty="0" lang="en-US" smtClean="0"/>
              <a:t>a)  nevirapine</a:t>
            </a:r>
            <a:endParaRPr dirty="0" lang="en-US"/>
          </a:p>
        </p:txBody>
      </p:sp>
      <p:sp>
        <p:nvSpPr>
          <p:cNvPr id="1048889" name="Content Placeholder 2"/>
          <p:cNvSpPr>
            <a:spLocks noGrp="1"/>
          </p:cNvSpPr>
          <p:nvPr>
            <p:ph idx="1"/>
          </p:nvPr>
        </p:nvSpPr>
        <p:spPr>
          <a:xfrm>
            <a:off x="457200" y="990600"/>
            <a:ext cx="8229600" cy="5638800"/>
          </a:xfrm>
        </p:spPr>
        <p:txBody>
          <a:bodyPr>
            <a:normAutofit fontScale="87500" lnSpcReduction="10000"/>
          </a:bodyPr>
          <a:p>
            <a:r>
              <a:rPr dirty="0" lang="en-US" smtClean="0"/>
              <a:t>Has excellent oral bioavailability</a:t>
            </a:r>
          </a:p>
          <a:p>
            <a:r>
              <a:rPr dirty="0" lang="en-US" smtClean="0"/>
              <a:t>Metabolized in the liver and excreted in the urine</a:t>
            </a:r>
          </a:p>
          <a:p>
            <a:r>
              <a:rPr dirty="0" lang="en-US" smtClean="0"/>
              <a:t>Used widely in PMTCT</a:t>
            </a:r>
          </a:p>
          <a:p>
            <a:r>
              <a:rPr dirty="0" lang="en-US" smtClean="0"/>
              <a:t>Adverse effects includes rash, elevated liver enzymes, fever, nausea, vomiting, headache and somnolence</a:t>
            </a:r>
          </a:p>
          <a:p>
            <a:r>
              <a:rPr dirty="0" lang="en-US" smtClean="0"/>
              <a:t>Induces enzymes and thus increases metabolism of rifampicin and tipranavir. Fluconazole, ketoconazole and clarithromycin increase serum concentration of nevirapine</a:t>
            </a:r>
            <a:endParaRPr dirty="0"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671" name=""/>
        <p:cNvGrpSpPr/>
        <p:nvPr/>
      </p:nvGrpSpPr>
      <p:grpSpPr>
        <a:xfrm>
          <a:off x="0" y="0"/>
          <a:ext cx="0" cy="0"/>
          <a:chOff x="0" y="0"/>
          <a:chExt cx="0" cy="0"/>
        </a:xfrm>
      </p:grpSpPr>
      <p:sp>
        <p:nvSpPr>
          <p:cNvPr id="1048890" name="Title 1"/>
          <p:cNvSpPr>
            <a:spLocks noGrp="1"/>
          </p:cNvSpPr>
          <p:nvPr>
            <p:ph type="title"/>
          </p:nvPr>
        </p:nvSpPr>
        <p:spPr/>
        <p:txBody>
          <a:bodyPr/>
          <a:p>
            <a:r>
              <a:rPr dirty="0" lang="en-US" smtClean="0"/>
              <a:t>b)  </a:t>
            </a:r>
            <a:r>
              <a:rPr dirty="0" lang="en-US" err="1" smtClean="0"/>
              <a:t>efavirenz</a:t>
            </a:r>
            <a:endParaRPr dirty="0" lang="en-US"/>
          </a:p>
        </p:txBody>
      </p:sp>
      <p:sp>
        <p:nvSpPr>
          <p:cNvPr id="1048891" name="Content Placeholder 2"/>
          <p:cNvSpPr>
            <a:spLocks noGrp="1"/>
          </p:cNvSpPr>
          <p:nvPr>
            <p:ph idx="1"/>
          </p:nvPr>
        </p:nvSpPr>
        <p:spPr/>
        <p:txBody>
          <a:bodyPr>
            <a:normAutofit fontScale="96875" lnSpcReduction="20000"/>
          </a:bodyPr>
          <a:p>
            <a:r>
              <a:rPr dirty="0" lang="en-US" smtClean="0"/>
              <a:t>Has moderate bioavailability PO that increases when taken with fatty food and thus </a:t>
            </a:r>
            <a:r>
              <a:rPr dirty="0" lang="en-US" err="1" smtClean="0"/>
              <a:t>shld</a:t>
            </a:r>
            <a:r>
              <a:rPr dirty="0" lang="en-US" smtClean="0"/>
              <a:t> be taken on empty stomach to prevent toxicity.</a:t>
            </a:r>
          </a:p>
          <a:p>
            <a:r>
              <a:rPr dirty="0" lang="en-US" smtClean="0"/>
              <a:t>Adverse effects include dizziness, drowsiness, insomnia, headache, depression, </a:t>
            </a:r>
            <a:r>
              <a:rPr dirty="0" lang="en-US" err="1" smtClean="0"/>
              <a:t>mania,and</a:t>
            </a:r>
            <a:r>
              <a:rPr dirty="0" lang="en-US" smtClean="0"/>
              <a:t> psychosis.</a:t>
            </a:r>
          </a:p>
          <a:p>
            <a:r>
              <a:rPr dirty="0" lang="en-US" err="1" smtClean="0"/>
              <a:t>Shld</a:t>
            </a:r>
            <a:r>
              <a:rPr dirty="0" lang="en-US" smtClean="0"/>
              <a:t> be avoided in pregnancy—risk of abnormalities.</a:t>
            </a:r>
          </a:p>
          <a:p>
            <a:endParaRPr dirty="0" lang="en-US" smtClean="0"/>
          </a:p>
          <a:p>
            <a:endParaRPr dirty="0"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672" name=""/>
        <p:cNvGrpSpPr/>
        <p:nvPr/>
      </p:nvGrpSpPr>
      <p:grpSpPr>
        <a:xfrm>
          <a:off x="0" y="0"/>
          <a:ext cx="0" cy="0"/>
          <a:chOff x="0" y="0"/>
          <a:chExt cx="0" cy="0"/>
        </a:xfrm>
      </p:grpSpPr>
      <p:sp>
        <p:nvSpPr>
          <p:cNvPr id="1048892" name="Title 1"/>
          <p:cNvSpPr>
            <a:spLocks noGrp="1"/>
          </p:cNvSpPr>
          <p:nvPr>
            <p:ph type="title"/>
          </p:nvPr>
        </p:nvSpPr>
        <p:spPr>
          <a:xfrm>
            <a:off x="457200" y="274638"/>
            <a:ext cx="8229600" cy="715962"/>
          </a:xfrm>
        </p:spPr>
        <p:txBody>
          <a:bodyPr>
            <a:normAutofit fontScale="90000"/>
          </a:bodyPr>
          <a:p>
            <a:r>
              <a:rPr dirty="0" lang="en-US" smtClean="0"/>
              <a:t>c) </a:t>
            </a:r>
            <a:r>
              <a:rPr dirty="0" lang="en-US" err="1" smtClean="0"/>
              <a:t>delavirdine</a:t>
            </a:r>
            <a:endParaRPr dirty="0" lang="en-US"/>
          </a:p>
        </p:txBody>
      </p:sp>
      <p:sp>
        <p:nvSpPr>
          <p:cNvPr id="1048893" name="Content Placeholder 2"/>
          <p:cNvSpPr>
            <a:spLocks noGrp="1"/>
          </p:cNvSpPr>
          <p:nvPr>
            <p:ph idx="1"/>
          </p:nvPr>
        </p:nvSpPr>
        <p:spPr>
          <a:xfrm>
            <a:off x="457200" y="990600"/>
            <a:ext cx="8229600" cy="5638800"/>
          </a:xfrm>
        </p:spPr>
        <p:txBody>
          <a:bodyPr>
            <a:normAutofit fontScale="96875" lnSpcReduction="20000"/>
          </a:bodyPr>
          <a:p>
            <a:r>
              <a:rPr dirty="0" lang="en-US" smtClean="0"/>
              <a:t>Its PO bioavailability reduced by antacids and H2 receptor blockers.</a:t>
            </a:r>
          </a:p>
          <a:p>
            <a:r>
              <a:rPr dirty="0" lang="en-US" err="1" smtClean="0"/>
              <a:t>Shld</a:t>
            </a:r>
            <a:r>
              <a:rPr dirty="0" lang="en-US" smtClean="0"/>
              <a:t> not be used together with </a:t>
            </a:r>
            <a:r>
              <a:rPr dirty="0" lang="en-US" err="1" smtClean="0"/>
              <a:t>rifabutin</a:t>
            </a:r>
            <a:r>
              <a:rPr dirty="0" lang="en-US" smtClean="0"/>
              <a:t> and </a:t>
            </a:r>
            <a:r>
              <a:rPr dirty="0" lang="en-US" err="1" smtClean="0"/>
              <a:t>fosamprenavir</a:t>
            </a:r>
            <a:r>
              <a:rPr dirty="0" lang="en-US" smtClean="0"/>
              <a:t> because they decrease the level of </a:t>
            </a:r>
            <a:r>
              <a:rPr dirty="0" lang="en-US" err="1" smtClean="0"/>
              <a:t>delavirdine</a:t>
            </a:r>
            <a:r>
              <a:rPr dirty="0" lang="en-US" smtClean="0"/>
              <a:t>.</a:t>
            </a:r>
          </a:p>
          <a:p>
            <a:r>
              <a:rPr dirty="0" lang="en-US" smtClean="0"/>
              <a:t>Adverse effects include skin rash, headache, fatigue, nausea, diarrhea, and has been shown to be teratogenic in rats and thus, contraindicated in pregnancy.</a:t>
            </a:r>
          </a:p>
          <a:p>
            <a:r>
              <a:rPr dirty="0" lang="en-US" smtClean="0"/>
              <a:t>NB: READ ON ETRAVIRINE.</a:t>
            </a:r>
            <a:endParaRPr dirty="0"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673" name=""/>
        <p:cNvGrpSpPr/>
        <p:nvPr/>
      </p:nvGrpSpPr>
      <p:grpSpPr>
        <a:xfrm>
          <a:off x="0" y="0"/>
          <a:ext cx="0" cy="0"/>
          <a:chOff x="0" y="0"/>
          <a:chExt cx="0" cy="0"/>
        </a:xfrm>
      </p:grpSpPr>
      <p:sp>
        <p:nvSpPr>
          <p:cNvPr id="1048894" name="Title 1"/>
          <p:cNvSpPr>
            <a:spLocks noGrp="1"/>
          </p:cNvSpPr>
          <p:nvPr>
            <p:ph type="title"/>
          </p:nvPr>
        </p:nvSpPr>
        <p:spPr>
          <a:xfrm>
            <a:off x="457200" y="274638"/>
            <a:ext cx="8229600" cy="639762"/>
          </a:xfrm>
        </p:spPr>
        <p:txBody>
          <a:bodyPr>
            <a:normAutofit fontScale="90000"/>
          </a:bodyPr>
          <a:p>
            <a:r>
              <a:rPr dirty="0" lang="en-US" smtClean="0"/>
              <a:t>PROTEASE INHIBOTORS</a:t>
            </a:r>
            <a:endParaRPr dirty="0" lang="en-US"/>
          </a:p>
        </p:txBody>
      </p:sp>
      <p:sp>
        <p:nvSpPr>
          <p:cNvPr id="1048895" name="Content Placeholder 2"/>
          <p:cNvSpPr>
            <a:spLocks noGrp="1"/>
          </p:cNvSpPr>
          <p:nvPr>
            <p:ph idx="1"/>
          </p:nvPr>
        </p:nvSpPr>
        <p:spPr>
          <a:xfrm>
            <a:off x="457200" y="1066800"/>
            <a:ext cx="8229600" cy="5486400"/>
          </a:xfrm>
        </p:spPr>
        <p:txBody>
          <a:bodyPr>
            <a:normAutofit fontScale="85714" lnSpcReduction="10000"/>
          </a:bodyPr>
          <a:p>
            <a:r>
              <a:rPr dirty="0" lang="en-US" smtClean="0"/>
              <a:t>Protease is an enzyme that cleaves </a:t>
            </a:r>
            <a:r>
              <a:rPr dirty="0" lang="en-US" err="1" smtClean="0"/>
              <a:t>virion</a:t>
            </a:r>
            <a:r>
              <a:rPr dirty="0" lang="en-US" smtClean="0"/>
              <a:t> proteins from their </a:t>
            </a:r>
            <a:r>
              <a:rPr dirty="0" lang="en-US" err="1" smtClean="0"/>
              <a:t>precusor</a:t>
            </a:r>
            <a:r>
              <a:rPr dirty="0" lang="en-US" smtClean="0"/>
              <a:t> molecules.</a:t>
            </a:r>
          </a:p>
          <a:p>
            <a:r>
              <a:rPr dirty="0" lang="en-US" smtClean="0"/>
              <a:t>Protease inhibitors works by preventing the processing of viral proteins into functional conformations.</a:t>
            </a:r>
          </a:p>
          <a:p>
            <a:r>
              <a:rPr dirty="0" lang="en-US" smtClean="0"/>
              <a:t>Protease inhibitors include:</a:t>
            </a:r>
          </a:p>
          <a:p>
            <a:pPr lvl="1"/>
            <a:r>
              <a:rPr dirty="0" lang="en-US" err="1" smtClean="0"/>
              <a:t>Atazanavir</a:t>
            </a:r>
            <a:r>
              <a:rPr dirty="0" lang="en-US" smtClean="0"/>
              <a:t>              -</a:t>
            </a:r>
            <a:r>
              <a:rPr dirty="0" lang="en-US" err="1" smtClean="0"/>
              <a:t>Darunavir</a:t>
            </a:r>
            <a:endParaRPr dirty="0" lang="en-US" smtClean="0"/>
          </a:p>
          <a:p>
            <a:pPr lvl="1"/>
            <a:r>
              <a:rPr dirty="0" lang="en-US" err="1" smtClean="0"/>
              <a:t>Fosamprenavir</a:t>
            </a:r>
            <a:r>
              <a:rPr dirty="0" lang="en-US" smtClean="0"/>
              <a:t>      -</a:t>
            </a:r>
            <a:r>
              <a:rPr dirty="0" lang="en-US" err="1" smtClean="0"/>
              <a:t>Indinavir</a:t>
            </a:r>
            <a:endParaRPr dirty="0" lang="en-US" smtClean="0"/>
          </a:p>
          <a:p>
            <a:pPr lvl="1"/>
            <a:r>
              <a:rPr dirty="0" lang="en-US" err="1" smtClean="0"/>
              <a:t>Lopinavir</a:t>
            </a:r>
            <a:r>
              <a:rPr dirty="0" lang="en-US" smtClean="0"/>
              <a:t>                 -</a:t>
            </a:r>
            <a:r>
              <a:rPr dirty="0" lang="en-US" err="1" smtClean="0"/>
              <a:t>Nelfinavir</a:t>
            </a:r>
            <a:endParaRPr dirty="0" lang="en-US" smtClean="0"/>
          </a:p>
          <a:p>
            <a:pPr lvl="1"/>
            <a:r>
              <a:rPr dirty="0" lang="en-US" err="1" smtClean="0"/>
              <a:t>Ritonavir</a:t>
            </a:r>
            <a:r>
              <a:rPr dirty="0" lang="en-US" smtClean="0"/>
              <a:t>                 -</a:t>
            </a:r>
            <a:r>
              <a:rPr dirty="0" lang="en-US" err="1" smtClean="0"/>
              <a:t>Saquinavir</a:t>
            </a:r>
            <a:endParaRPr dirty="0" lang="en-US" smtClean="0"/>
          </a:p>
          <a:p>
            <a:pPr lvl="1"/>
            <a:r>
              <a:rPr dirty="0" lang="en-US" smtClean="0"/>
              <a:t>tipranavir</a:t>
            </a:r>
            <a:endParaRPr dirty="0"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674" name=""/>
        <p:cNvGrpSpPr/>
        <p:nvPr/>
      </p:nvGrpSpPr>
      <p:grpSpPr>
        <a:xfrm>
          <a:off x="0" y="0"/>
          <a:ext cx="0" cy="0"/>
          <a:chOff x="0" y="0"/>
          <a:chExt cx="0" cy="0"/>
        </a:xfrm>
      </p:grpSpPr>
      <p:sp>
        <p:nvSpPr>
          <p:cNvPr id="1048896" name="Title 1"/>
          <p:cNvSpPr>
            <a:spLocks noGrp="1"/>
          </p:cNvSpPr>
          <p:nvPr>
            <p:ph type="title"/>
          </p:nvPr>
        </p:nvSpPr>
        <p:spPr/>
        <p:txBody>
          <a:bodyPr/>
          <a:p>
            <a:endParaRPr lang="en-US"/>
          </a:p>
        </p:txBody>
      </p:sp>
      <p:sp>
        <p:nvSpPr>
          <p:cNvPr id="1048897" name="Content Placeholder 2"/>
          <p:cNvSpPr>
            <a:spLocks noGrp="1"/>
          </p:cNvSpPr>
          <p:nvPr>
            <p:ph idx="1"/>
          </p:nvPr>
        </p:nvSpPr>
        <p:spPr/>
        <p:txBody>
          <a:bodyPr/>
          <a:p>
            <a:r>
              <a:rPr dirty="0" lang="en-US" smtClean="0"/>
              <a:t>Viruses rapidly acquire resistance against these agents and thus </a:t>
            </a:r>
            <a:r>
              <a:rPr dirty="0" lang="en-US" err="1" smtClean="0"/>
              <a:t>monotherapy</a:t>
            </a:r>
            <a:r>
              <a:rPr dirty="0" lang="en-US" smtClean="0"/>
              <a:t> is contraindicated.</a:t>
            </a:r>
          </a:p>
          <a:p>
            <a:r>
              <a:rPr dirty="0" lang="en-US" smtClean="0"/>
              <a:t>They causes central obesity, buffalo hump, peripheral and facial wasting, breast enlargement and </a:t>
            </a:r>
            <a:r>
              <a:rPr dirty="0" lang="en-US" err="1" smtClean="0"/>
              <a:t>cushingoid</a:t>
            </a:r>
            <a:r>
              <a:rPr dirty="0" lang="en-US" smtClean="0"/>
              <a:t> syndrome.</a:t>
            </a:r>
          </a:p>
          <a:p>
            <a:endParaRPr dirty="0"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675" name=""/>
        <p:cNvGrpSpPr/>
        <p:nvPr/>
      </p:nvGrpSpPr>
      <p:grpSpPr>
        <a:xfrm>
          <a:off x="0" y="0"/>
          <a:ext cx="0" cy="0"/>
          <a:chOff x="0" y="0"/>
          <a:chExt cx="0" cy="0"/>
        </a:xfrm>
      </p:grpSpPr>
      <p:sp>
        <p:nvSpPr>
          <p:cNvPr id="1048898" name="Title 1"/>
          <p:cNvSpPr>
            <a:spLocks noGrp="1"/>
          </p:cNvSpPr>
          <p:nvPr>
            <p:ph type="title"/>
          </p:nvPr>
        </p:nvSpPr>
        <p:spPr>
          <a:xfrm>
            <a:off x="457200" y="274638"/>
            <a:ext cx="8229600" cy="563562"/>
          </a:xfrm>
        </p:spPr>
        <p:txBody>
          <a:bodyPr>
            <a:normAutofit fontScale="90000"/>
          </a:bodyPr>
          <a:p>
            <a:r>
              <a:rPr dirty="0" lang="en-US" smtClean="0"/>
              <a:t>ENTRY INHIBITORS</a:t>
            </a:r>
            <a:endParaRPr dirty="0" lang="en-US"/>
          </a:p>
        </p:txBody>
      </p:sp>
      <p:sp>
        <p:nvSpPr>
          <p:cNvPr id="1048899" name="Content Placeholder 2"/>
          <p:cNvSpPr>
            <a:spLocks noGrp="1"/>
          </p:cNvSpPr>
          <p:nvPr>
            <p:ph idx="1"/>
          </p:nvPr>
        </p:nvSpPr>
        <p:spPr>
          <a:xfrm>
            <a:off x="228600" y="838200"/>
            <a:ext cx="8686800" cy="5791200"/>
          </a:xfrm>
        </p:spPr>
        <p:txBody>
          <a:bodyPr>
            <a:normAutofit fontScale="84375" lnSpcReduction="10000"/>
          </a:bodyPr>
          <a:p>
            <a:r>
              <a:rPr dirty="0" lang="en-US" smtClean="0"/>
              <a:t>These agents prevents binding of viral glycoprotein </a:t>
            </a:r>
            <a:r>
              <a:rPr dirty="0" lang="en-US" err="1" smtClean="0"/>
              <a:t>gp</a:t>
            </a:r>
            <a:r>
              <a:rPr dirty="0" lang="en-US" smtClean="0"/>
              <a:t> 160 complex to cellular CD-4  receptor or co-receptors CCR5 and CXCR4</a:t>
            </a:r>
          </a:p>
          <a:p>
            <a:r>
              <a:rPr dirty="0" lang="en-US" smtClean="0"/>
              <a:t>EXAMPLES</a:t>
            </a:r>
          </a:p>
          <a:p>
            <a:r>
              <a:rPr b="1" dirty="0" i="1" lang="en-US" err="1" u="sng" smtClean="0"/>
              <a:t>Maraviroc</a:t>
            </a:r>
            <a:r>
              <a:rPr dirty="0" lang="en-US" smtClean="0"/>
              <a:t>- binds on CCR5blocking access of virus to these receptors.  Adverse effects include cough, URTIs, muscle and joints pains, diarrhea, sleep disturbance and </a:t>
            </a:r>
            <a:r>
              <a:rPr dirty="0" lang="en-US" err="1" smtClean="0"/>
              <a:t>hepatotoxicity</a:t>
            </a:r>
            <a:endParaRPr dirty="0" lang="en-US" smtClean="0"/>
          </a:p>
          <a:p>
            <a:r>
              <a:rPr b="1" dirty="0" i="1" lang="en-US" err="1" u="sng" smtClean="0"/>
              <a:t>Enfuvirtide</a:t>
            </a:r>
            <a:r>
              <a:rPr dirty="0" lang="en-US" smtClean="0"/>
              <a:t>- binds on </a:t>
            </a:r>
            <a:r>
              <a:rPr dirty="0" lang="en-US" err="1" smtClean="0"/>
              <a:t>gp</a:t>
            </a:r>
            <a:r>
              <a:rPr dirty="0" lang="en-US" smtClean="0"/>
              <a:t> 41 preventing viral fusion with plasma membrane. Adverse effects include eosinophalia, injection site reactions, hypersensitivity.</a:t>
            </a:r>
          </a:p>
          <a:p>
            <a:endParaRPr dirty="0"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676" name=""/>
        <p:cNvGrpSpPr/>
        <p:nvPr/>
      </p:nvGrpSpPr>
      <p:grpSpPr>
        <a:xfrm>
          <a:off x="0" y="0"/>
          <a:ext cx="0" cy="0"/>
          <a:chOff x="0" y="0"/>
          <a:chExt cx="0" cy="0"/>
        </a:xfrm>
      </p:grpSpPr>
      <p:sp>
        <p:nvSpPr>
          <p:cNvPr id="1048900" name="Title 1"/>
          <p:cNvSpPr>
            <a:spLocks noGrp="1"/>
          </p:cNvSpPr>
          <p:nvPr>
            <p:ph type="title"/>
          </p:nvPr>
        </p:nvSpPr>
        <p:spPr/>
        <p:txBody>
          <a:bodyPr/>
          <a:p>
            <a:r>
              <a:rPr dirty="0" lang="en-US" smtClean="0"/>
              <a:t>Antifungal agents</a:t>
            </a:r>
            <a:endParaRPr dirty="0" lang="en-US"/>
          </a:p>
        </p:txBody>
      </p:sp>
      <p:sp>
        <p:nvSpPr>
          <p:cNvPr id="1048901" name="Text Placeholder 2"/>
          <p:cNvSpPr>
            <a:spLocks noGrp="1"/>
          </p:cNvSpPr>
          <p:nvPr>
            <p:ph type="body" idx="1"/>
          </p:nvPr>
        </p:nvSpPr>
        <p:spPr/>
        <p:txBody>
          <a:bodyPr/>
          <a:p>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677" name=""/>
        <p:cNvGrpSpPr/>
        <p:nvPr/>
      </p:nvGrpSpPr>
      <p:grpSpPr>
        <a:xfrm>
          <a:off x="0" y="0"/>
          <a:ext cx="0" cy="0"/>
          <a:chOff x="0" y="0"/>
          <a:chExt cx="0" cy="0"/>
        </a:xfrm>
      </p:grpSpPr>
      <p:sp>
        <p:nvSpPr>
          <p:cNvPr id="1048902" name="Title 1"/>
          <p:cNvSpPr>
            <a:spLocks noGrp="1"/>
          </p:cNvSpPr>
          <p:nvPr>
            <p:ph type="title"/>
          </p:nvPr>
        </p:nvSpPr>
        <p:spPr>
          <a:xfrm>
            <a:off x="457200" y="274638"/>
            <a:ext cx="8229600" cy="792162"/>
          </a:xfrm>
        </p:spPr>
        <p:txBody>
          <a:bodyPr>
            <a:normAutofit fontScale="90000"/>
          </a:bodyPr>
          <a:p>
            <a:r>
              <a:rPr dirty="0" lang="en-US" smtClean="0"/>
              <a:t>Systemic antifungal drugs</a:t>
            </a:r>
            <a:endParaRPr dirty="0" lang="en-US"/>
          </a:p>
        </p:txBody>
      </p:sp>
      <p:sp>
        <p:nvSpPr>
          <p:cNvPr id="1048903" name="Content Placeholder 2"/>
          <p:cNvSpPr>
            <a:spLocks noGrp="1"/>
          </p:cNvSpPr>
          <p:nvPr>
            <p:ph idx="1"/>
          </p:nvPr>
        </p:nvSpPr>
        <p:spPr>
          <a:xfrm>
            <a:off x="457200" y="1066800"/>
            <a:ext cx="8229600" cy="5334000"/>
          </a:xfrm>
        </p:spPr>
        <p:txBody>
          <a:bodyPr>
            <a:normAutofit fontScale="90625" lnSpcReduction="10000"/>
          </a:bodyPr>
          <a:p>
            <a:pPr algn="ctr" indent="-514350" marL="514350">
              <a:buFont typeface="+mj-lt"/>
              <a:buAutoNum type="arabicPeriod"/>
            </a:pPr>
            <a:r>
              <a:rPr b="1" dirty="0" lang="en-US" u="sng" smtClean="0"/>
              <a:t>Amphotericin B</a:t>
            </a:r>
          </a:p>
          <a:p>
            <a:pPr indent="-514350" marL="514350"/>
            <a:r>
              <a:rPr dirty="0" lang="en-US" smtClean="0"/>
              <a:t>This is an amphoteric polyene macrolide antibiotic produced by </a:t>
            </a:r>
            <a:r>
              <a:rPr dirty="0" i="1" lang="en-US" smtClean="0"/>
              <a:t>Streptomyces nodosus.</a:t>
            </a:r>
          </a:p>
          <a:p>
            <a:pPr indent="-514350" marL="514350"/>
            <a:r>
              <a:rPr dirty="0" lang="en-US" smtClean="0"/>
              <a:t>It is poorly absorbed PO and thus it is administered intravenously.</a:t>
            </a:r>
          </a:p>
          <a:p>
            <a:pPr indent="-514350" marL="514350"/>
            <a:r>
              <a:rPr dirty="0" lang="en-US" smtClean="0"/>
              <a:t>Mechanism of action: binds to ergosterol and forms ampotericin-B associated pores that alters permeability of the fungal cells. This causes leakage of intracellular ions and eventual fungal death.</a:t>
            </a:r>
          </a:p>
          <a:p>
            <a:pPr indent="-514350" marL="514350"/>
            <a:endParaRPr dirty="0" lang="en-US" smtClean="0"/>
          </a:p>
          <a:p>
            <a:pPr indent="-514350" marL="514350">
              <a:buNone/>
            </a:pPr>
            <a:endParaRPr dirty="0" lang="en-US" smtClean="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678" name=""/>
        <p:cNvGrpSpPr/>
        <p:nvPr/>
      </p:nvGrpSpPr>
      <p:grpSpPr>
        <a:xfrm>
          <a:off x="0" y="0"/>
          <a:ext cx="0" cy="0"/>
          <a:chOff x="0" y="0"/>
          <a:chExt cx="0" cy="0"/>
        </a:xfrm>
      </p:grpSpPr>
      <p:sp>
        <p:nvSpPr>
          <p:cNvPr id="1048904" name="Title 1"/>
          <p:cNvSpPr>
            <a:spLocks noGrp="1"/>
          </p:cNvSpPr>
          <p:nvPr>
            <p:ph type="title"/>
          </p:nvPr>
        </p:nvSpPr>
        <p:spPr>
          <a:xfrm>
            <a:off x="457200" y="274638"/>
            <a:ext cx="8229600" cy="487362"/>
          </a:xfrm>
        </p:spPr>
        <p:txBody>
          <a:bodyPr>
            <a:normAutofit fontScale="90000"/>
          </a:bodyPr>
          <a:p>
            <a:endParaRPr dirty="0" lang="en-US"/>
          </a:p>
        </p:txBody>
      </p:sp>
      <p:sp>
        <p:nvSpPr>
          <p:cNvPr id="1048905" name="Content Placeholder 2"/>
          <p:cNvSpPr>
            <a:spLocks noGrp="1"/>
          </p:cNvSpPr>
          <p:nvPr>
            <p:ph idx="1"/>
          </p:nvPr>
        </p:nvSpPr>
        <p:spPr>
          <a:xfrm>
            <a:off x="457200" y="990600"/>
            <a:ext cx="8229600" cy="5562600"/>
          </a:xfrm>
        </p:spPr>
        <p:txBody>
          <a:bodyPr>
            <a:normAutofit fontScale="96429" lnSpcReduction="20000"/>
          </a:bodyPr>
          <a:p>
            <a:r>
              <a:rPr dirty="0" lang="en-US" smtClean="0"/>
              <a:t>It is used in treatment of infections caused by </a:t>
            </a:r>
            <a:r>
              <a:rPr dirty="0" lang="en-US" err="1" smtClean="0"/>
              <a:t>candida</a:t>
            </a:r>
            <a:r>
              <a:rPr dirty="0" lang="en-US" smtClean="0"/>
              <a:t> </a:t>
            </a:r>
            <a:r>
              <a:rPr dirty="0" lang="en-US" err="1" smtClean="0"/>
              <a:t>albicans</a:t>
            </a:r>
            <a:r>
              <a:rPr dirty="0" lang="en-US" smtClean="0"/>
              <a:t>, Cryptococcus </a:t>
            </a:r>
            <a:r>
              <a:rPr dirty="0" lang="en-US" err="1" smtClean="0"/>
              <a:t>neoformans</a:t>
            </a:r>
            <a:r>
              <a:rPr dirty="0" lang="en-US" smtClean="0"/>
              <a:t>, </a:t>
            </a:r>
            <a:r>
              <a:rPr dirty="0" lang="en-US" err="1" smtClean="0"/>
              <a:t>aspergillus</a:t>
            </a:r>
            <a:r>
              <a:rPr dirty="0" lang="en-US" smtClean="0"/>
              <a:t> </a:t>
            </a:r>
            <a:r>
              <a:rPr dirty="0" lang="en-US" err="1" smtClean="0"/>
              <a:t>fumigatus</a:t>
            </a:r>
            <a:r>
              <a:rPr dirty="0" lang="en-US" smtClean="0"/>
              <a:t>, </a:t>
            </a:r>
            <a:r>
              <a:rPr dirty="0" lang="en-US" err="1" smtClean="0"/>
              <a:t>coccidioides</a:t>
            </a:r>
            <a:r>
              <a:rPr dirty="0" lang="en-US" smtClean="0"/>
              <a:t> </a:t>
            </a:r>
            <a:r>
              <a:rPr dirty="0" lang="en-US" err="1" smtClean="0"/>
              <a:t>immitis</a:t>
            </a:r>
            <a:r>
              <a:rPr dirty="0" lang="en-US" smtClean="0"/>
              <a:t>, </a:t>
            </a:r>
            <a:r>
              <a:rPr dirty="0" lang="en-US" err="1" smtClean="0"/>
              <a:t>blastomyces</a:t>
            </a:r>
            <a:r>
              <a:rPr dirty="0" lang="en-US" smtClean="0"/>
              <a:t> </a:t>
            </a:r>
            <a:r>
              <a:rPr dirty="0" lang="en-US" err="1" smtClean="0"/>
              <a:t>dermatitidis</a:t>
            </a:r>
            <a:r>
              <a:rPr dirty="0" lang="en-US" smtClean="0"/>
              <a:t> etc</a:t>
            </a:r>
          </a:p>
          <a:p>
            <a:r>
              <a:rPr dirty="0" lang="en-US" smtClean="0"/>
              <a:t>Adverse effects</a:t>
            </a:r>
          </a:p>
          <a:p>
            <a:pPr lvl="1"/>
            <a:r>
              <a:rPr dirty="0" lang="en-US" smtClean="0"/>
              <a:t>Infusion-related toxicity- fever, chills, </a:t>
            </a:r>
            <a:r>
              <a:rPr dirty="0" lang="en-US" err="1" smtClean="0"/>
              <a:t>musclespasms</a:t>
            </a:r>
            <a:r>
              <a:rPr dirty="0" lang="en-US" smtClean="0"/>
              <a:t>, vomiting, headache and hypotension.</a:t>
            </a:r>
          </a:p>
          <a:p>
            <a:pPr lvl="1"/>
            <a:r>
              <a:rPr dirty="0" lang="en-US" smtClean="0"/>
              <a:t>Cumulative toxicity- renal damage, abnormalities of liver function tests.</a:t>
            </a:r>
          </a:p>
          <a:p>
            <a:endParaRPr dirty="0"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679" name=""/>
        <p:cNvGrpSpPr/>
        <p:nvPr/>
      </p:nvGrpSpPr>
      <p:grpSpPr>
        <a:xfrm>
          <a:off x="0" y="0"/>
          <a:ext cx="0" cy="0"/>
          <a:chOff x="0" y="0"/>
          <a:chExt cx="0" cy="0"/>
        </a:xfrm>
      </p:grpSpPr>
      <p:sp>
        <p:nvSpPr>
          <p:cNvPr id="1048906" name="Title 1"/>
          <p:cNvSpPr>
            <a:spLocks noGrp="1"/>
          </p:cNvSpPr>
          <p:nvPr>
            <p:ph type="title"/>
          </p:nvPr>
        </p:nvSpPr>
        <p:spPr>
          <a:xfrm>
            <a:off x="457200" y="274638"/>
            <a:ext cx="8229600" cy="639762"/>
          </a:xfrm>
        </p:spPr>
        <p:txBody>
          <a:bodyPr>
            <a:normAutofit fontScale="90000"/>
          </a:bodyPr>
          <a:p>
            <a:endParaRPr dirty="0" lang="en-US"/>
          </a:p>
        </p:txBody>
      </p:sp>
      <p:sp>
        <p:nvSpPr>
          <p:cNvPr id="1048907" name="Content Placeholder 2"/>
          <p:cNvSpPr>
            <a:spLocks noGrp="1"/>
          </p:cNvSpPr>
          <p:nvPr>
            <p:ph idx="1"/>
          </p:nvPr>
        </p:nvSpPr>
        <p:spPr>
          <a:xfrm>
            <a:off x="457200" y="1143000"/>
            <a:ext cx="8229600" cy="4983163"/>
          </a:xfrm>
        </p:spPr>
        <p:txBody>
          <a:bodyPr>
            <a:normAutofit fontScale="93750" lnSpcReduction="20000"/>
          </a:bodyPr>
          <a:p>
            <a:pPr algn="ctr" indent="-514350" marL="514350">
              <a:buAutoNum type="arabicParenR" startAt="2"/>
            </a:pPr>
            <a:r>
              <a:rPr dirty="0" lang="en-US" smtClean="0"/>
              <a:t>azoles.</a:t>
            </a:r>
          </a:p>
          <a:p>
            <a:pPr indent="-514350" marL="514350"/>
            <a:r>
              <a:rPr dirty="0" lang="en-US" smtClean="0"/>
              <a:t>These are </a:t>
            </a:r>
            <a:r>
              <a:rPr dirty="0" lang="en-US" err="1" smtClean="0"/>
              <a:t>sythentic</a:t>
            </a:r>
            <a:r>
              <a:rPr dirty="0" lang="en-US" smtClean="0"/>
              <a:t> compounds that contain nitrogen on a five-</a:t>
            </a:r>
            <a:r>
              <a:rPr dirty="0" lang="en-US" err="1" smtClean="0"/>
              <a:t>membered</a:t>
            </a:r>
            <a:r>
              <a:rPr dirty="0" lang="en-US" smtClean="0"/>
              <a:t> </a:t>
            </a:r>
            <a:r>
              <a:rPr dirty="0" lang="en-US" err="1" smtClean="0"/>
              <a:t>azole</a:t>
            </a:r>
            <a:r>
              <a:rPr dirty="0" lang="en-US" smtClean="0"/>
              <a:t> ring.</a:t>
            </a:r>
          </a:p>
          <a:p>
            <a:pPr indent="-514350" marL="514350"/>
            <a:r>
              <a:rPr dirty="0" lang="en-US" smtClean="0"/>
              <a:t>They work by </a:t>
            </a:r>
            <a:r>
              <a:rPr dirty="0" lang="en-US" err="1" smtClean="0"/>
              <a:t>unhibiting</a:t>
            </a:r>
            <a:r>
              <a:rPr dirty="0" lang="en-US" smtClean="0"/>
              <a:t> ergosterol synthesis, a component of fungal cell wall.</a:t>
            </a:r>
          </a:p>
          <a:p>
            <a:pPr indent="-514350" marL="514350"/>
            <a:r>
              <a:rPr dirty="0" lang="en-US" smtClean="0"/>
              <a:t>The azoles are used in treatment of infections by C. </a:t>
            </a:r>
            <a:r>
              <a:rPr dirty="0" lang="en-US" err="1" smtClean="0"/>
              <a:t>neoformans</a:t>
            </a:r>
            <a:r>
              <a:rPr dirty="0" lang="en-US" smtClean="0"/>
              <a:t>, </a:t>
            </a:r>
            <a:r>
              <a:rPr dirty="0" lang="en-US" err="1" smtClean="0"/>
              <a:t>blastomycosis</a:t>
            </a:r>
            <a:r>
              <a:rPr dirty="0" lang="en-US" smtClean="0"/>
              <a:t>, </a:t>
            </a:r>
            <a:r>
              <a:rPr dirty="0" lang="en-US" err="1" smtClean="0"/>
              <a:t>coccidiomycosis</a:t>
            </a:r>
            <a:r>
              <a:rPr dirty="0" lang="en-US" smtClean="0"/>
              <a:t>, histoplasmosis, </a:t>
            </a:r>
            <a:r>
              <a:rPr dirty="0" lang="en-US" err="1" smtClean="0"/>
              <a:t>dermatophytosis</a:t>
            </a:r>
            <a:r>
              <a:rPr dirty="0" lang="en-US" smtClean="0"/>
              <a:t>, and </a:t>
            </a:r>
            <a:r>
              <a:rPr dirty="0" lang="en-US" err="1" smtClean="0"/>
              <a:t>appergillosis</a:t>
            </a:r>
            <a:r>
              <a:rPr dirty="0" lang="en-US" smtClean="0"/>
              <a:t>.</a:t>
            </a:r>
            <a:endParaRPr dirty="0"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65" name=""/>
        <p:cNvGrpSpPr/>
        <p:nvPr/>
      </p:nvGrpSpPr>
      <p:grpSpPr>
        <a:xfrm>
          <a:off x="0" y="0"/>
          <a:ext cx="0" cy="0"/>
          <a:chOff x="0" y="0"/>
          <a:chExt cx="0" cy="0"/>
        </a:xfrm>
      </p:grpSpPr>
      <p:sp>
        <p:nvSpPr>
          <p:cNvPr id="1048670" name="Title 1"/>
          <p:cNvSpPr>
            <a:spLocks noGrp="1"/>
          </p:cNvSpPr>
          <p:nvPr>
            <p:ph type="title"/>
          </p:nvPr>
        </p:nvSpPr>
        <p:spPr>
          <a:xfrm>
            <a:off x="457200" y="274638"/>
            <a:ext cx="8229600" cy="563562"/>
          </a:xfrm>
        </p:spPr>
        <p:txBody>
          <a:bodyPr>
            <a:normAutofit fontScale="90000"/>
          </a:bodyPr>
          <a:p>
            <a:r>
              <a:rPr dirty="0" lang="en-US" smtClean="0"/>
              <a:t>bioavailability</a:t>
            </a:r>
            <a:endParaRPr dirty="0" lang="en-US"/>
          </a:p>
        </p:txBody>
      </p:sp>
      <p:sp>
        <p:nvSpPr>
          <p:cNvPr id="1048671" name="Rectangle 5"/>
          <p:cNvSpPr>
            <a:spLocks noGrp="1" noChangeArrowheads="1"/>
          </p:cNvSpPr>
          <p:nvPr>
            <p:ph idx="1"/>
          </p:nvPr>
        </p:nvSpPr>
        <p:spPr bwMode="auto">
          <a:xfrm>
            <a:off x="533400" y="914400"/>
            <a:ext cx="8153400" cy="1902059"/>
          </a:xfrm>
          <a:prstGeom prst="rect"/>
          <a:solidFill>
            <a:srgbClr val="FFFF9F"/>
          </a:solidFill>
          <a:ln w="38100">
            <a:solidFill>
              <a:srgbClr val="0033CC"/>
            </a:solidFill>
            <a:miter lim="800000"/>
            <a:headEnd/>
            <a:tailEnd/>
          </a:ln>
        </p:spPr>
        <p:txBody>
          <a:bodyPr wrap="square">
            <a:spAutoFit/>
          </a:bodyPr>
          <a:p>
            <a:pPr algn="just" indent="-284163" marL="284163">
              <a:buFontTx/>
              <a:buChar char="•"/>
            </a:pPr>
            <a:r>
              <a:rPr dirty="0" sz="2800" lang="en-US">
                <a:solidFill>
                  <a:srgbClr val="FF0000"/>
                </a:solidFill>
              </a:rPr>
              <a:t>Bioavailability </a:t>
            </a:r>
            <a:r>
              <a:rPr dirty="0" sz="2800" lang="en-US">
                <a:solidFill>
                  <a:srgbClr val="000000"/>
                </a:solidFill>
              </a:rPr>
              <a:t>is a fraction of administered dose of a drug</a:t>
            </a:r>
            <a:r>
              <a:rPr dirty="0" sz="2800" lang="en-US">
                <a:solidFill>
                  <a:schemeClr val="tx1"/>
                </a:solidFill>
              </a:rPr>
              <a:t> </a:t>
            </a:r>
            <a:r>
              <a:rPr dirty="0" sz="2800" lang="en-US">
                <a:solidFill>
                  <a:srgbClr val="FF00FF"/>
                </a:solidFill>
              </a:rPr>
              <a:t>that reaches the systemic circulation</a:t>
            </a:r>
            <a:r>
              <a:rPr dirty="0" sz="2800" lang="en-US">
                <a:solidFill>
                  <a:schemeClr val="tx1"/>
                </a:solidFill>
              </a:rPr>
              <a:t> </a:t>
            </a:r>
            <a:r>
              <a:rPr dirty="0" sz="2800" lang="en-US">
                <a:solidFill>
                  <a:srgbClr val="000000"/>
                </a:solidFill>
              </a:rPr>
              <a:t>in the</a:t>
            </a:r>
            <a:r>
              <a:rPr dirty="0" sz="2800" lang="en-US">
                <a:solidFill>
                  <a:schemeClr val="tx1"/>
                </a:solidFill>
              </a:rPr>
              <a:t> </a:t>
            </a:r>
            <a:r>
              <a:rPr dirty="0" sz="2800" lang="en-US">
                <a:solidFill>
                  <a:srgbClr val="A50021"/>
                </a:solidFill>
              </a:rPr>
              <a:t>unchanged form</a:t>
            </a:r>
            <a:r>
              <a:rPr dirty="0" sz="2800" lang="en-US">
                <a:solidFill>
                  <a:schemeClr val="tx1"/>
                </a:solidFill>
              </a:rPr>
              <a:t>.</a:t>
            </a:r>
            <a:endParaRPr dirty="0" sz="2800" lang="en-US">
              <a:solidFill>
                <a:srgbClr val="000000"/>
              </a:solidFill>
            </a:endParaRPr>
          </a:p>
          <a:p>
            <a:pPr algn="just" indent="-284163" marL="284163">
              <a:buFontTx/>
              <a:buChar char="•"/>
            </a:pPr>
            <a:r>
              <a:rPr dirty="0" sz="2800" lang="en-US">
                <a:solidFill>
                  <a:srgbClr val="000000"/>
                </a:solidFill>
              </a:rPr>
              <a:t>Bioavailability of IV route :</a:t>
            </a:r>
            <a:r>
              <a:rPr dirty="0" sz="2800" lang="en-US">
                <a:solidFill>
                  <a:schemeClr val="tx1"/>
                </a:solidFill>
              </a:rPr>
              <a:t> </a:t>
            </a:r>
            <a:r>
              <a:rPr dirty="0" sz="2800" lang="en-US">
                <a:solidFill>
                  <a:srgbClr val="A50021"/>
                </a:solidFill>
              </a:rPr>
              <a:t>100 %</a:t>
            </a:r>
            <a:endParaRPr dirty="0" sz="2800" lang="en-US">
              <a:solidFill>
                <a:schemeClr val="tx1"/>
              </a:solidFill>
            </a:endParaRPr>
          </a:p>
        </p:txBody>
      </p:sp>
      <p:sp>
        <p:nvSpPr>
          <p:cNvPr id="1048672" name="TextBox 6"/>
          <p:cNvSpPr txBox="1"/>
          <p:nvPr/>
        </p:nvSpPr>
        <p:spPr>
          <a:xfrm>
            <a:off x="381000" y="3429000"/>
            <a:ext cx="4343400" cy="2677656"/>
          </a:xfrm>
          <a:prstGeom prst="rect"/>
          <a:noFill/>
        </p:spPr>
        <p:txBody>
          <a:bodyPr rtlCol="0" wrap="square">
            <a:spAutoFit/>
          </a:bodyPr>
          <a:p>
            <a:pPr eaLnBrk="0" hangingPunct="0" indent="-276225" lvl="1" marL="682625">
              <a:buFontTx/>
              <a:buChar char="•"/>
            </a:pPr>
            <a:r>
              <a:rPr dirty="0" sz="2800" lang="en-US">
                <a:solidFill>
                  <a:srgbClr val="000000"/>
                </a:solidFill>
              </a:rPr>
              <a:t>Dosage forms</a:t>
            </a:r>
          </a:p>
          <a:p>
            <a:pPr eaLnBrk="0" hangingPunct="0" indent="-276225" lvl="1" marL="682625">
              <a:buFontTx/>
              <a:buChar char="•"/>
            </a:pPr>
            <a:r>
              <a:rPr dirty="0" sz="2800" lang="en-US">
                <a:solidFill>
                  <a:srgbClr val="000000"/>
                </a:solidFill>
              </a:rPr>
              <a:t> Chemical form</a:t>
            </a:r>
          </a:p>
          <a:p>
            <a:pPr eaLnBrk="0" hangingPunct="0" indent="-276225" lvl="1" marL="682625">
              <a:buFontTx/>
              <a:buChar char="•"/>
            </a:pPr>
            <a:r>
              <a:rPr dirty="0" sz="2800" lang="en-US">
                <a:solidFill>
                  <a:srgbClr val="000000"/>
                </a:solidFill>
              </a:rPr>
              <a:t> Dissolution &amp; Absorption of drug</a:t>
            </a:r>
          </a:p>
          <a:p>
            <a:pPr eaLnBrk="0" hangingPunct="0" indent="-276225" lvl="1" marL="682625">
              <a:buFontTx/>
              <a:buChar char="•"/>
            </a:pPr>
            <a:r>
              <a:rPr dirty="0" sz="2800" lang="en-US">
                <a:solidFill>
                  <a:srgbClr val="000000"/>
                </a:solidFill>
              </a:rPr>
              <a:t> Route of administration</a:t>
            </a:r>
          </a:p>
        </p:txBody>
      </p:sp>
      <p:sp>
        <p:nvSpPr>
          <p:cNvPr id="1048673" name="TextBox 7"/>
          <p:cNvSpPr txBox="1"/>
          <p:nvPr/>
        </p:nvSpPr>
        <p:spPr>
          <a:xfrm>
            <a:off x="4419600" y="3657600"/>
            <a:ext cx="4495800" cy="3108543"/>
          </a:xfrm>
          <a:prstGeom prst="rect"/>
          <a:noFill/>
        </p:spPr>
        <p:txBody>
          <a:bodyPr rtlCol="0" wrap="square">
            <a:spAutoFit/>
          </a:bodyPr>
          <a:p>
            <a:pPr eaLnBrk="0" hangingPunct="0" indent="-276225" lvl="1" marL="682625">
              <a:buFontTx/>
              <a:buChar char="•"/>
            </a:pPr>
            <a:r>
              <a:rPr dirty="0" sz="2800" lang="en-GB">
                <a:solidFill>
                  <a:srgbClr val="000000"/>
                </a:solidFill>
              </a:rPr>
              <a:t>Presence of food/drugs in GI tract</a:t>
            </a:r>
            <a:endParaRPr dirty="0" sz="2800" lang="en-US">
              <a:solidFill>
                <a:srgbClr val="000000"/>
              </a:solidFill>
            </a:endParaRPr>
          </a:p>
          <a:p>
            <a:pPr eaLnBrk="0" hangingPunct="0" indent="-276225" lvl="1" marL="682625">
              <a:buFontTx/>
              <a:buChar char="•"/>
            </a:pPr>
            <a:r>
              <a:rPr dirty="0" sz="2800" lang="en-US">
                <a:solidFill>
                  <a:srgbClr val="000000"/>
                </a:solidFill>
              </a:rPr>
              <a:t> First pass effect</a:t>
            </a:r>
          </a:p>
          <a:p>
            <a:pPr eaLnBrk="0" hangingPunct="0" indent="-276225" lvl="1" marL="682625">
              <a:buFontTx/>
              <a:buChar char="•"/>
            </a:pPr>
            <a:r>
              <a:rPr dirty="0" sz="2800" lang="en-GB">
                <a:solidFill>
                  <a:srgbClr val="000000"/>
                </a:solidFill>
              </a:rPr>
              <a:t> Extent of drug metabolism before reaching  systemic  circulation</a:t>
            </a:r>
          </a:p>
        </p:txBody>
      </p:sp>
      <p:sp>
        <p:nvSpPr>
          <p:cNvPr id="1048674" name="TextBox 8"/>
          <p:cNvSpPr txBox="1"/>
          <p:nvPr/>
        </p:nvSpPr>
        <p:spPr>
          <a:xfrm>
            <a:off x="838200" y="3059668"/>
            <a:ext cx="7391400" cy="369332"/>
          </a:xfrm>
          <a:prstGeom prst="rect"/>
          <a:noFill/>
        </p:spPr>
        <p:txBody>
          <a:bodyPr rtlCol="0" wrap="square">
            <a:spAutoFit/>
          </a:bodyPr>
          <a:p>
            <a:pPr algn="ctr"/>
            <a:r>
              <a:rPr b="1" dirty="0" lang="en-US" smtClean="0"/>
              <a:t>FACTORS AFFECTING BIOAVAILABITY</a:t>
            </a:r>
            <a:endParaRPr b="1" dirty="0"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680" name=""/>
        <p:cNvGrpSpPr/>
        <p:nvPr/>
      </p:nvGrpSpPr>
      <p:grpSpPr>
        <a:xfrm>
          <a:off x="0" y="0"/>
          <a:ext cx="0" cy="0"/>
          <a:chOff x="0" y="0"/>
          <a:chExt cx="0" cy="0"/>
        </a:xfrm>
      </p:grpSpPr>
      <p:sp>
        <p:nvSpPr>
          <p:cNvPr id="1048908" name="Title 1"/>
          <p:cNvSpPr>
            <a:spLocks noGrp="1"/>
          </p:cNvSpPr>
          <p:nvPr>
            <p:ph type="title"/>
          </p:nvPr>
        </p:nvSpPr>
        <p:spPr>
          <a:xfrm>
            <a:off x="457200" y="274638"/>
            <a:ext cx="8229600" cy="715962"/>
          </a:xfrm>
        </p:spPr>
        <p:txBody>
          <a:bodyPr>
            <a:normAutofit fontScale="90000"/>
          </a:bodyPr>
          <a:p>
            <a:endParaRPr dirty="0" lang="en-US"/>
          </a:p>
        </p:txBody>
      </p:sp>
      <p:sp>
        <p:nvSpPr>
          <p:cNvPr id="1048909" name="Content Placeholder 2"/>
          <p:cNvSpPr>
            <a:spLocks noGrp="1"/>
          </p:cNvSpPr>
          <p:nvPr>
            <p:ph idx="1"/>
          </p:nvPr>
        </p:nvSpPr>
        <p:spPr>
          <a:xfrm>
            <a:off x="457200" y="1143000"/>
            <a:ext cx="8229600" cy="5334000"/>
          </a:xfrm>
        </p:spPr>
        <p:txBody>
          <a:bodyPr/>
          <a:p>
            <a:r>
              <a:rPr dirty="0" lang="en-US" smtClean="0"/>
              <a:t>The drugs in this group are:</a:t>
            </a:r>
          </a:p>
          <a:p>
            <a:pPr lvl="1"/>
            <a:r>
              <a:rPr dirty="0" lang="en-US" smtClean="0"/>
              <a:t>Ketoconazole       - </a:t>
            </a:r>
            <a:r>
              <a:rPr dirty="0" lang="en-US" err="1" smtClean="0"/>
              <a:t>itraconazole</a:t>
            </a:r>
            <a:endParaRPr dirty="0" lang="en-US" smtClean="0"/>
          </a:p>
          <a:p>
            <a:pPr lvl="1"/>
            <a:r>
              <a:rPr dirty="0" lang="en-US" smtClean="0"/>
              <a:t>Fluconazole          - </a:t>
            </a:r>
            <a:r>
              <a:rPr dirty="0" lang="en-US" err="1" smtClean="0"/>
              <a:t>voriconazole</a:t>
            </a:r>
            <a:endParaRPr dirty="0" lang="en-US" smtClean="0"/>
          </a:p>
          <a:p>
            <a:pPr lvl="1"/>
            <a:r>
              <a:rPr dirty="0" lang="en-US" err="1" smtClean="0"/>
              <a:t>Posaconazole</a:t>
            </a:r>
            <a:r>
              <a:rPr dirty="0" lang="en-US" smtClean="0"/>
              <a:t>       - </a:t>
            </a:r>
            <a:r>
              <a:rPr dirty="0" lang="en-US" err="1" smtClean="0"/>
              <a:t>miconazole</a:t>
            </a:r>
            <a:endParaRPr dirty="0" lang="en-US" smtClean="0"/>
          </a:p>
          <a:p>
            <a:pPr lvl="1"/>
            <a:r>
              <a:rPr dirty="0" lang="en-US" err="1" smtClean="0"/>
              <a:t>Clotrimazole</a:t>
            </a:r>
            <a:r>
              <a:rPr dirty="0" lang="en-US" smtClean="0"/>
              <a:t>        </a:t>
            </a:r>
          </a:p>
          <a:p>
            <a:r>
              <a:rPr dirty="0" lang="en-US" smtClean="0"/>
              <a:t>Fluconazole has good penetration of blood-brain barrier and thus used in treatment of fungal meningitis.</a:t>
            </a:r>
          </a:p>
          <a:p>
            <a:endParaRPr dirty="0"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681" name=""/>
        <p:cNvGrpSpPr/>
        <p:nvPr/>
      </p:nvGrpSpPr>
      <p:grpSpPr>
        <a:xfrm>
          <a:off x="0" y="0"/>
          <a:ext cx="0" cy="0"/>
          <a:chOff x="0" y="0"/>
          <a:chExt cx="0" cy="0"/>
        </a:xfrm>
      </p:grpSpPr>
      <p:sp>
        <p:nvSpPr>
          <p:cNvPr id="1048910" name="Title 1"/>
          <p:cNvSpPr>
            <a:spLocks noGrp="1"/>
          </p:cNvSpPr>
          <p:nvPr>
            <p:ph type="title"/>
          </p:nvPr>
        </p:nvSpPr>
        <p:spPr>
          <a:xfrm>
            <a:off x="457200" y="274638"/>
            <a:ext cx="8229600" cy="563562"/>
          </a:xfrm>
        </p:spPr>
        <p:txBody>
          <a:bodyPr>
            <a:normAutofit fontScale="90000"/>
          </a:bodyPr>
          <a:p>
            <a:endParaRPr dirty="0" lang="en-US"/>
          </a:p>
        </p:txBody>
      </p:sp>
      <p:sp>
        <p:nvSpPr>
          <p:cNvPr id="1048911" name="Content Placeholder 2"/>
          <p:cNvSpPr>
            <a:spLocks noGrp="1"/>
          </p:cNvSpPr>
          <p:nvPr>
            <p:ph idx="1"/>
          </p:nvPr>
        </p:nvSpPr>
        <p:spPr>
          <a:xfrm>
            <a:off x="457200" y="1066800"/>
            <a:ext cx="8229600" cy="5486400"/>
          </a:xfrm>
        </p:spPr>
        <p:txBody>
          <a:bodyPr>
            <a:normAutofit fontScale="90625" lnSpcReduction="10000"/>
          </a:bodyPr>
          <a:p>
            <a:pPr indent="-514350" marL="514350">
              <a:buAutoNum type="arabicParenR" startAt="3"/>
            </a:pPr>
            <a:r>
              <a:rPr dirty="0" lang="en-US" err="1" smtClean="0"/>
              <a:t>Echinocandins</a:t>
            </a:r>
            <a:endParaRPr dirty="0" lang="en-US" smtClean="0"/>
          </a:p>
          <a:p>
            <a:pPr indent="-514350" marL="514350"/>
            <a:r>
              <a:rPr dirty="0" lang="en-US" smtClean="0"/>
              <a:t>The drugs in this class includes </a:t>
            </a:r>
            <a:r>
              <a:rPr dirty="0" lang="en-US" err="1" smtClean="0"/>
              <a:t>caspofungin</a:t>
            </a:r>
            <a:r>
              <a:rPr dirty="0" lang="en-US" smtClean="0"/>
              <a:t>, </a:t>
            </a:r>
            <a:r>
              <a:rPr dirty="0" lang="en-US" err="1" smtClean="0"/>
              <a:t>micafungin</a:t>
            </a:r>
            <a:r>
              <a:rPr dirty="0" lang="en-US" smtClean="0"/>
              <a:t> and </a:t>
            </a:r>
            <a:r>
              <a:rPr dirty="0" lang="en-US" err="1" smtClean="0"/>
              <a:t>anidulafungin</a:t>
            </a:r>
            <a:r>
              <a:rPr dirty="0" lang="en-US" smtClean="0"/>
              <a:t>.</a:t>
            </a:r>
          </a:p>
          <a:p>
            <a:pPr indent="-514350" marL="514350"/>
            <a:r>
              <a:rPr dirty="0" lang="en-US" smtClean="0"/>
              <a:t>Are only available in intravenous formulations.</a:t>
            </a:r>
          </a:p>
          <a:p>
            <a:pPr indent="-514350" marL="514350"/>
            <a:r>
              <a:rPr dirty="0" lang="en-US" smtClean="0"/>
              <a:t>Works by inhibiting synthesis of fungal beta(1-3)-</a:t>
            </a:r>
            <a:r>
              <a:rPr dirty="0" lang="en-US" err="1" smtClean="0"/>
              <a:t>glucan</a:t>
            </a:r>
            <a:r>
              <a:rPr dirty="0" lang="en-US" smtClean="0"/>
              <a:t> with eventual disruption of cell wall.</a:t>
            </a:r>
          </a:p>
          <a:p>
            <a:pPr indent="-514350" marL="514350"/>
            <a:r>
              <a:rPr dirty="0" lang="en-US" smtClean="0"/>
              <a:t>Are well tolerated with few adverse effects that includes GI disturbance, flushing and elevated liver enzymes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682" name=""/>
        <p:cNvGrpSpPr/>
        <p:nvPr/>
      </p:nvGrpSpPr>
      <p:grpSpPr>
        <a:xfrm>
          <a:off x="0" y="0"/>
          <a:ext cx="0" cy="0"/>
          <a:chOff x="0" y="0"/>
          <a:chExt cx="0" cy="0"/>
        </a:xfrm>
      </p:grpSpPr>
      <p:sp>
        <p:nvSpPr>
          <p:cNvPr id="1048912" name="Title 1"/>
          <p:cNvSpPr>
            <a:spLocks noGrp="1"/>
          </p:cNvSpPr>
          <p:nvPr>
            <p:ph type="title"/>
          </p:nvPr>
        </p:nvSpPr>
        <p:spPr/>
        <p:txBody>
          <a:bodyPr/>
          <a:p>
            <a:endParaRPr dirty="0" lang="en-US"/>
          </a:p>
        </p:txBody>
      </p:sp>
      <p:sp>
        <p:nvSpPr>
          <p:cNvPr id="1048913" name="Content Placeholder 2"/>
          <p:cNvSpPr>
            <a:spLocks noGrp="1"/>
          </p:cNvSpPr>
          <p:nvPr>
            <p:ph idx="1"/>
          </p:nvPr>
        </p:nvSpPr>
        <p:spPr/>
        <p:txBody>
          <a:bodyPr>
            <a:normAutofit fontScale="84375" lnSpcReduction="10000"/>
          </a:bodyPr>
          <a:p>
            <a:pPr algn="ctr" indent="-514350" marL="514350">
              <a:buAutoNum type="arabicParenR" startAt="4"/>
            </a:pPr>
            <a:r>
              <a:rPr dirty="0" lang="en-US" smtClean="0"/>
              <a:t>Griseofulvin</a:t>
            </a:r>
          </a:p>
          <a:p>
            <a:pPr indent="-514350" marL="514350"/>
            <a:r>
              <a:rPr dirty="0" lang="en-US" smtClean="0"/>
              <a:t>It is a </a:t>
            </a:r>
            <a:r>
              <a:rPr dirty="0" lang="en-US" err="1" smtClean="0"/>
              <a:t>fungistatic</a:t>
            </a:r>
            <a:r>
              <a:rPr dirty="0" lang="en-US" smtClean="0"/>
              <a:t> drug that is deposited in newly forming skin cells and thus, prevents their infection.</a:t>
            </a:r>
          </a:p>
          <a:p>
            <a:pPr indent="-514350" marL="514350"/>
            <a:r>
              <a:rPr dirty="0" lang="en-US" smtClean="0"/>
              <a:t>It is administered for long period (2-6 weeks) to allow replacement of infected structures with new ones.</a:t>
            </a:r>
          </a:p>
          <a:p>
            <a:pPr indent="-514350" marL="514350"/>
            <a:r>
              <a:rPr dirty="0" lang="en-US" smtClean="0"/>
              <a:t>Adverse effects include serum like sickness and hepatitis.</a:t>
            </a:r>
          </a:p>
          <a:p>
            <a:pPr indent="-514350" marL="514350"/>
            <a:endParaRPr dirty="0"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683" name=""/>
        <p:cNvGrpSpPr/>
        <p:nvPr/>
      </p:nvGrpSpPr>
      <p:grpSpPr>
        <a:xfrm>
          <a:off x="0" y="0"/>
          <a:ext cx="0" cy="0"/>
          <a:chOff x="0" y="0"/>
          <a:chExt cx="0" cy="0"/>
        </a:xfrm>
      </p:grpSpPr>
      <p:sp>
        <p:nvSpPr>
          <p:cNvPr id="1048914" name="Title 1"/>
          <p:cNvSpPr>
            <a:spLocks noGrp="1"/>
          </p:cNvSpPr>
          <p:nvPr>
            <p:ph type="title"/>
          </p:nvPr>
        </p:nvSpPr>
        <p:spPr>
          <a:xfrm>
            <a:off x="457200" y="274638"/>
            <a:ext cx="8229600" cy="563562"/>
          </a:xfrm>
        </p:spPr>
        <p:txBody>
          <a:bodyPr>
            <a:normAutofit fontScale="90000"/>
          </a:bodyPr>
          <a:p>
            <a:endParaRPr dirty="0" lang="en-US"/>
          </a:p>
        </p:txBody>
      </p:sp>
      <p:sp>
        <p:nvSpPr>
          <p:cNvPr id="1048915" name="Content Placeholder 2"/>
          <p:cNvSpPr>
            <a:spLocks noGrp="1"/>
          </p:cNvSpPr>
          <p:nvPr>
            <p:ph idx="1"/>
          </p:nvPr>
        </p:nvSpPr>
        <p:spPr>
          <a:xfrm>
            <a:off x="457200" y="1066800"/>
            <a:ext cx="8229600" cy="5486400"/>
          </a:xfrm>
        </p:spPr>
        <p:txBody>
          <a:bodyPr>
            <a:normAutofit fontScale="96875" lnSpcReduction="20000"/>
          </a:bodyPr>
          <a:p>
            <a:pPr indent="-514350" marL="514350">
              <a:buAutoNum type="arabicParenR" startAt="5"/>
            </a:pPr>
            <a:r>
              <a:rPr dirty="0" lang="en-US" err="1" smtClean="0"/>
              <a:t>Nystatin</a:t>
            </a:r>
            <a:endParaRPr dirty="0" lang="en-US" smtClean="0"/>
          </a:p>
          <a:p>
            <a:pPr indent="-514350" marL="514350"/>
            <a:r>
              <a:rPr dirty="0" lang="en-US" err="1" smtClean="0"/>
              <a:t>Nystatin</a:t>
            </a:r>
            <a:r>
              <a:rPr dirty="0" lang="en-US" smtClean="0"/>
              <a:t> is a </a:t>
            </a:r>
            <a:r>
              <a:rPr dirty="0" lang="en-US" err="1" smtClean="0"/>
              <a:t>polyene</a:t>
            </a:r>
            <a:r>
              <a:rPr dirty="0" lang="en-US" smtClean="0"/>
              <a:t> macrolide like </a:t>
            </a:r>
            <a:r>
              <a:rPr dirty="0" lang="en-US" err="1" smtClean="0"/>
              <a:t>amphotericin</a:t>
            </a:r>
            <a:r>
              <a:rPr dirty="0" lang="en-US" smtClean="0"/>
              <a:t> B but it is too toxic to be administered parentally and thus, used topically only.</a:t>
            </a:r>
          </a:p>
          <a:p>
            <a:pPr indent="-514350" marL="514350"/>
            <a:r>
              <a:rPr dirty="0" lang="en-US" smtClean="0"/>
              <a:t>Mechanism of action similar to </a:t>
            </a:r>
            <a:r>
              <a:rPr dirty="0" lang="en-US" err="1" smtClean="0"/>
              <a:t>amphoterin</a:t>
            </a:r>
            <a:r>
              <a:rPr dirty="0" lang="en-US" smtClean="0"/>
              <a:t> B.</a:t>
            </a:r>
          </a:p>
          <a:p>
            <a:pPr indent="-514350" marL="514350"/>
            <a:r>
              <a:rPr dirty="0" lang="en-US" smtClean="0"/>
              <a:t>Indicated for </a:t>
            </a:r>
            <a:r>
              <a:rPr dirty="0" lang="en-US" err="1" smtClean="0"/>
              <a:t>oropharengeal</a:t>
            </a:r>
            <a:r>
              <a:rPr dirty="0" lang="en-US" smtClean="0"/>
              <a:t> thrush, vaginal </a:t>
            </a:r>
            <a:r>
              <a:rPr dirty="0" lang="en-US" err="1" smtClean="0"/>
              <a:t>candidiasis</a:t>
            </a:r>
            <a:r>
              <a:rPr dirty="0" lang="en-US" smtClean="0"/>
              <a:t> and </a:t>
            </a:r>
            <a:r>
              <a:rPr dirty="0" lang="en-US" err="1" smtClean="0"/>
              <a:t>intertrigenous</a:t>
            </a:r>
            <a:r>
              <a:rPr dirty="0" lang="en-US" smtClean="0"/>
              <a:t> fungal infections</a:t>
            </a:r>
            <a:endParaRPr dirty="0"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684" name=""/>
        <p:cNvGrpSpPr/>
        <p:nvPr/>
      </p:nvGrpSpPr>
      <p:grpSpPr>
        <a:xfrm>
          <a:off x="0" y="0"/>
          <a:ext cx="0" cy="0"/>
          <a:chOff x="0" y="0"/>
          <a:chExt cx="0" cy="0"/>
        </a:xfrm>
      </p:grpSpPr>
      <p:sp>
        <p:nvSpPr>
          <p:cNvPr id="1048916" name="Title 1"/>
          <p:cNvSpPr>
            <a:spLocks noGrp="1"/>
          </p:cNvSpPr>
          <p:nvPr>
            <p:ph type="title"/>
          </p:nvPr>
        </p:nvSpPr>
        <p:spPr/>
        <p:txBody>
          <a:bodyPr/>
          <a:p>
            <a:endParaRPr lang="en-US"/>
          </a:p>
        </p:txBody>
      </p:sp>
      <p:sp>
        <p:nvSpPr>
          <p:cNvPr id="1048917" name="Content Placeholder 2"/>
          <p:cNvSpPr>
            <a:spLocks noGrp="1"/>
          </p:cNvSpPr>
          <p:nvPr>
            <p:ph idx="1"/>
          </p:nvPr>
        </p:nvSpPr>
        <p:spPr/>
        <p:txBody>
          <a:bodyPr>
            <a:normAutofit fontScale="87500" lnSpcReduction="10000"/>
          </a:bodyPr>
          <a:p>
            <a:pPr algn="ctr" indent="-514350" marL="514350">
              <a:buAutoNum type="arabicParenR" startAt="6"/>
            </a:pPr>
            <a:r>
              <a:rPr dirty="0" lang="en-US" err="1" smtClean="0"/>
              <a:t>allylamines</a:t>
            </a:r>
            <a:r>
              <a:rPr dirty="0" lang="en-US" smtClean="0"/>
              <a:t>.</a:t>
            </a:r>
          </a:p>
          <a:p>
            <a:pPr indent="-514350" marL="514350"/>
            <a:r>
              <a:rPr dirty="0" lang="en-US" smtClean="0"/>
              <a:t>Agents in this includes </a:t>
            </a:r>
            <a:r>
              <a:rPr dirty="0" lang="en-US" err="1" smtClean="0"/>
              <a:t>terbinafine</a:t>
            </a:r>
            <a:r>
              <a:rPr dirty="0" lang="en-US" smtClean="0"/>
              <a:t> and </a:t>
            </a:r>
            <a:r>
              <a:rPr dirty="0" lang="en-US" err="1" smtClean="0"/>
              <a:t>naftifine</a:t>
            </a:r>
            <a:r>
              <a:rPr dirty="0" lang="en-US" smtClean="0"/>
              <a:t>.</a:t>
            </a:r>
          </a:p>
          <a:p>
            <a:pPr indent="-514350" marL="514350"/>
            <a:r>
              <a:rPr dirty="0" lang="en-US" smtClean="0"/>
              <a:t>They works by preventing synthesis of fungal cell membrane.</a:t>
            </a:r>
          </a:p>
          <a:p>
            <a:pPr indent="-514350" marL="514350"/>
            <a:r>
              <a:rPr dirty="0" lang="en-US" smtClean="0"/>
              <a:t>They are used in treatment of </a:t>
            </a:r>
            <a:r>
              <a:rPr dirty="0" lang="en-US" err="1" smtClean="0"/>
              <a:t>mucocutaneous</a:t>
            </a:r>
            <a:r>
              <a:rPr dirty="0" lang="en-US" smtClean="0"/>
              <a:t> fungal infections. </a:t>
            </a:r>
          </a:p>
          <a:p>
            <a:pPr indent="-514350" marL="514350"/>
            <a:r>
              <a:rPr dirty="0" lang="en-US" smtClean="0"/>
              <a:t>Common side effects includes GI upset, headache and </a:t>
            </a:r>
            <a:r>
              <a:rPr dirty="0" lang="en-US" err="1" smtClean="0"/>
              <a:t>hepatotoxicity</a:t>
            </a:r>
            <a:r>
              <a:rPr dirty="0" lang="en-US" smtClean="0"/>
              <a:t>. </a:t>
            </a:r>
            <a:endParaRPr dirty="0"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686" name=""/>
        <p:cNvGrpSpPr/>
        <p:nvPr/>
      </p:nvGrpSpPr>
      <p:grpSpPr>
        <a:xfrm>
          <a:off x="0" y="0"/>
          <a:ext cx="0" cy="0"/>
          <a:chOff x="0" y="0"/>
          <a:chExt cx="0" cy="0"/>
        </a:xfrm>
      </p:grpSpPr>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687" name=""/>
        <p:cNvGrpSpPr/>
        <p:nvPr/>
      </p:nvGrpSpPr>
      <p:grpSpPr>
        <a:xfrm>
          <a:off x="0" y="0"/>
          <a:ext cx="0" cy="0"/>
          <a:chOff x="0" y="0"/>
          <a:chExt cx="0" cy="0"/>
        </a:xfrm>
      </p:grpSpPr>
      <p:sp>
        <p:nvSpPr>
          <p:cNvPr id="1048921" name="Rectangle 2"/>
          <p:cNvSpPr>
            <a:spLocks noGrp="1" noChangeArrowheads="1"/>
          </p:cNvSpPr>
          <p:nvPr>
            <p:ph type="ctrTitle"/>
          </p:nvPr>
        </p:nvSpPr>
        <p:spPr>
          <a:xfrm>
            <a:off x="685800" y="1965325"/>
            <a:ext cx="7772400" cy="1350963"/>
          </a:xfrm>
        </p:spPr>
        <p:txBody>
          <a:bodyPr>
            <a:normAutofit fontScale="90000"/>
          </a:bodyPr>
          <a:p>
            <a:pPr eaLnBrk="1" hangingPunct="1"/>
            <a:r>
              <a:rPr dirty="0" sz="6600" lang="en-US" smtClean="0"/>
              <a:t>Antimalarial, Antiprotozoal, and </a:t>
            </a:r>
            <a:r>
              <a:rPr dirty="0" sz="6600" lang="en-US" err="1" smtClean="0"/>
              <a:t>Antihelmintic</a:t>
            </a:r>
            <a:r>
              <a:rPr dirty="0" sz="6600" lang="en-US" smtClean="0"/>
              <a:t> Agents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688" name=""/>
        <p:cNvGrpSpPr/>
        <p:nvPr/>
      </p:nvGrpSpPr>
      <p:grpSpPr>
        <a:xfrm>
          <a:off x="0" y="0"/>
          <a:ext cx="0" cy="0"/>
          <a:chOff x="0" y="0"/>
          <a:chExt cx="0" cy="0"/>
        </a:xfrm>
      </p:grpSpPr>
      <p:sp>
        <p:nvSpPr>
          <p:cNvPr id="1048922" name="Rectangle 2"/>
          <p:cNvSpPr>
            <a:spLocks noGrp="1" noChangeArrowheads="1"/>
          </p:cNvSpPr>
          <p:nvPr>
            <p:ph type="title"/>
          </p:nvPr>
        </p:nvSpPr>
        <p:spPr/>
        <p:txBody>
          <a:bodyPr/>
          <a:p>
            <a:pPr eaLnBrk="1" hangingPunct="1"/>
            <a:r>
              <a:rPr lang="en-US" smtClean="0"/>
              <a:t>Protozoal Infections</a:t>
            </a:r>
          </a:p>
        </p:txBody>
      </p:sp>
      <p:sp>
        <p:nvSpPr>
          <p:cNvPr id="1048923" name="Rectangle 3"/>
          <p:cNvSpPr>
            <a:spLocks noGrp="1" noChangeArrowheads="1"/>
          </p:cNvSpPr>
          <p:nvPr>
            <p:ph type="body" idx="1"/>
          </p:nvPr>
        </p:nvSpPr>
        <p:spPr/>
        <p:txBody>
          <a:bodyPr/>
          <a:p>
            <a:pPr eaLnBrk="1" hangingPunct="1">
              <a:buFont typeface="Wingdings" pitchFamily="2" charset="2"/>
              <a:buNone/>
            </a:pPr>
            <a:r>
              <a:rPr lang="en-US" smtClean="0"/>
              <a:t>Parasitic protozoa:  live in or on humans</a:t>
            </a:r>
          </a:p>
          <a:p>
            <a:pPr eaLnBrk="1" hangingPunct="1">
              <a:buFont typeface="Wingdings" pitchFamily="2" charset="2"/>
              <a:buChar char="n"/>
            </a:pPr>
            <a:r>
              <a:rPr sz="2800" lang="en-US" smtClean="0"/>
              <a:t>malaria</a:t>
            </a:r>
          </a:p>
          <a:p>
            <a:pPr eaLnBrk="1" hangingPunct="1">
              <a:buFont typeface="Wingdings" pitchFamily="2" charset="2"/>
              <a:buChar char="n"/>
            </a:pPr>
            <a:r>
              <a:rPr sz="2800" lang="en-US" smtClean="0"/>
              <a:t>leishmaniasis</a:t>
            </a:r>
          </a:p>
          <a:p>
            <a:pPr eaLnBrk="1" hangingPunct="1">
              <a:buFont typeface="Wingdings" pitchFamily="2" charset="2"/>
              <a:buChar char="n"/>
            </a:pPr>
            <a:r>
              <a:rPr sz="2800" lang="en-US" smtClean="0"/>
              <a:t>amebiasis</a:t>
            </a:r>
          </a:p>
          <a:p>
            <a:pPr eaLnBrk="1" hangingPunct="1">
              <a:buFont typeface="Wingdings" pitchFamily="2" charset="2"/>
              <a:buChar char="n"/>
            </a:pPr>
            <a:r>
              <a:rPr sz="2800" lang="en-US" smtClean="0"/>
              <a:t>giardiasis</a:t>
            </a:r>
          </a:p>
          <a:p>
            <a:pPr eaLnBrk="1" hangingPunct="1">
              <a:buFont typeface="Wingdings" pitchFamily="2" charset="2"/>
              <a:buChar char="n"/>
            </a:pPr>
            <a:r>
              <a:rPr sz="2800" lang="en-US" smtClean="0"/>
              <a:t>trichomoniasis</a:t>
            </a:r>
            <a:endParaRPr lang="en-US" smtClean="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689" name=""/>
        <p:cNvGrpSpPr/>
        <p:nvPr/>
      </p:nvGrpSpPr>
      <p:grpSpPr>
        <a:xfrm>
          <a:off x="0" y="0"/>
          <a:ext cx="0" cy="0"/>
          <a:chOff x="0" y="0"/>
          <a:chExt cx="0" cy="0"/>
        </a:xfrm>
      </p:grpSpPr>
      <p:sp>
        <p:nvSpPr>
          <p:cNvPr id="1048924" name="Rectangle 2"/>
          <p:cNvSpPr>
            <a:spLocks noGrp="1" noChangeArrowheads="1"/>
          </p:cNvSpPr>
          <p:nvPr>
            <p:ph type="title"/>
          </p:nvPr>
        </p:nvSpPr>
        <p:spPr/>
        <p:txBody>
          <a:bodyPr/>
          <a:p>
            <a:pPr eaLnBrk="1" hangingPunct="1"/>
            <a:r>
              <a:rPr lang="en-US" smtClean="0"/>
              <a:t>Malaria</a:t>
            </a:r>
          </a:p>
        </p:txBody>
      </p:sp>
      <p:sp>
        <p:nvSpPr>
          <p:cNvPr id="1048925" name="Rectangle 3"/>
          <p:cNvSpPr>
            <a:spLocks noGrp="1" noChangeArrowheads="1"/>
          </p:cNvSpPr>
          <p:nvPr>
            <p:ph type="body" idx="1"/>
          </p:nvPr>
        </p:nvSpPr>
        <p:spPr/>
        <p:txBody>
          <a:bodyPr>
            <a:normAutofit fontScale="96875" lnSpcReduction="20000"/>
          </a:bodyPr>
          <a:p>
            <a:pPr eaLnBrk="1" hangingPunct="1">
              <a:buFont typeface="Wingdings" pitchFamily="2" charset="2"/>
              <a:buChar char="n"/>
            </a:pPr>
            <a:r>
              <a:rPr lang="en-US" smtClean="0"/>
              <a:t>Caused by the plasmodium protozoa.</a:t>
            </a:r>
          </a:p>
          <a:p>
            <a:pPr eaLnBrk="1" hangingPunct="1">
              <a:buFont typeface="Wingdings" pitchFamily="2" charset="2"/>
              <a:buChar char="n"/>
            </a:pPr>
            <a:r>
              <a:rPr lang="en-US" smtClean="0"/>
              <a:t>Four different plasmodium species.</a:t>
            </a:r>
          </a:p>
          <a:p>
            <a:pPr eaLnBrk="1" hangingPunct="1">
              <a:buFont typeface="Wingdings" pitchFamily="2" charset="2"/>
              <a:buChar char="n"/>
            </a:pPr>
            <a:r>
              <a:rPr lang="en-US" smtClean="0"/>
              <a:t>Cause:  the bite of an infected adult mosquito.</a:t>
            </a:r>
          </a:p>
          <a:p>
            <a:pPr eaLnBrk="1" hangingPunct="1">
              <a:buFont typeface="Wingdings" pitchFamily="2" charset="2"/>
              <a:buChar char="n"/>
            </a:pPr>
            <a:r>
              <a:rPr lang="en-US" smtClean="0"/>
              <a:t>Can also be transmitted by infected individuals via blood transfusion, congenitally, or via infected needles by drug abusers.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691" name=""/>
        <p:cNvGrpSpPr/>
        <p:nvPr/>
      </p:nvGrpSpPr>
      <p:grpSpPr>
        <a:xfrm>
          <a:off x="0" y="0"/>
          <a:ext cx="0" cy="0"/>
          <a:chOff x="0" y="0"/>
          <a:chExt cx="0" cy="0"/>
        </a:xfrm>
      </p:grpSpPr>
      <p:pic>
        <p:nvPicPr>
          <p:cNvPr id="2097162" name="Picture 4"/>
          <p:cNvPicPr>
            <a:picLocks noChangeAspect="1" noGrp="1" noChangeArrowheads="1"/>
          </p:cNvPicPr>
          <p:nvPr>
            <p:ph/>
          </p:nvPr>
        </p:nvPicPr>
        <p:blipFill>
          <a:blip xmlns:r="http://schemas.openxmlformats.org/officeDocument/2006/relationships" r:embed="rId1"/>
          <a:srcRect/>
          <a:stretch>
            <a:fillRect/>
          </a:stretch>
        </p:blipFill>
        <p:spPr>
          <a:xfrm>
            <a:off x="381000" y="304800"/>
            <a:ext cx="8229600" cy="5715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66" name=""/>
        <p:cNvGrpSpPr/>
        <p:nvPr/>
      </p:nvGrpSpPr>
      <p:grpSpPr>
        <a:xfrm>
          <a:off x="0" y="0"/>
          <a:ext cx="0" cy="0"/>
          <a:chOff x="0" y="0"/>
          <a:chExt cx="0" cy="0"/>
        </a:xfrm>
      </p:grpSpPr>
      <p:sp>
        <p:nvSpPr>
          <p:cNvPr id="1048675" name="Rectangle 5"/>
          <p:cNvSpPr>
            <a:spLocks noGrp="1" noChangeArrowheads="1"/>
          </p:cNvSpPr>
          <p:nvPr>
            <p:ph idx="1"/>
          </p:nvPr>
        </p:nvSpPr>
        <p:spPr bwMode="auto">
          <a:xfrm>
            <a:off x="228600" y="838200"/>
            <a:ext cx="8610600" cy="5791200"/>
          </a:xfrm>
          <a:prstGeom prst="rect"/>
          <a:noFill/>
          <a:ln w="28575">
            <a:solidFill>
              <a:srgbClr val="A50021"/>
            </a:solidFill>
            <a:miter lim="800000"/>
            <a:headEnd/>
            <a:tailEnd/>
          </a:ln>
        </p:spPr>
        <p:txBody>
          <a:bodyPr bIns="46038" lIns="92075" rIns="92075" tIns="46038">
            <a:normAutofit fontScale="89286" lnSpcReduction="20000"/>
          </a:bodyPr>
          <a:p>
            <a:pPr defTabSz="800100" indent="-287338" marL="287338">
              <a:lnSpc>
                <a:spcPct val="110000"/>
              </a:lnSpc>
              <a:spcBef>
                <a:spcPts val="0"/>
              </a:spcBef>
              <a:buClr>
                <a:srgbClr val="0000FF"/>
              </a:buClr>
              <a:buFontTx/>
              <a:buChar char="•"/>
            </a:pPr>
            <a:r>
              <a:rPr b="1" dirty="0" sz="2800" lang="en-US">
                <a:solidFill>
                  <a:srgbClr val="FF00FF"/>
                </a:solidFill>
                <a:cs typeface="Arial" pitchFamily="34" charset="0"/>
              </a:rPr>
              <a:t>MEC (Minimum Effective Concentration):</a:t>
            </a:r>
            <a:r>
              <a:rPr dirty="0" sz="2800" lang="en-US">
                <a:solidFill>
                  <a:srgbClr val="000000"/>
                </a:solidFill>
                <a:cs typeface="Arial" pitchFamily="34" charset="0"/>
              </a:rPr>
              <a:t>    The </a:t>
            </a:r>
            <a:r>
              <a:rPr b="1" dirty="0" sz="2800" lang="en-US">
                <a:solidFill>
                  <a:srgbClr val="000000"/>
                </a:solidFill>
                <a:cs typeface="Arial" pitchFamily="34" charset="0"/>
              </a:rPr>
              <a:t>minimum</a:t>
            </a:r>
            <a:r>
              <a:rPr dirty="0" sz="2800" lang="en-US">
                <a:solidFill>
                  <a:srgbClr val="000000"/>
                </a:solidFill>
                <a:cs typeface="Arial" pitchFamily="34" charset="0"/>
              </a:rPr>
              <a:t> level of drug concentration needed for the desired therapeutic effect to be present.</a:t>
            </a:r>
          </a:p>
          <a:p>
            <a:pPr defTabSz="800100" indent="-287338" marL="287338">
              <a:lnSpc>
                <a:spcPct val="110000"/>
              </a:lnSpc>
              <a:spcBef>
                <a:spcPts val="0"/>
              </a:spcBef>
              <a:buClr>
                <a:srgbClr val="0000FF"/>
              </a:buClr>
              <a:buFontTx/>
              <a:buChar char="•"/>
            </a:pPr>
            <a:r>
              <a:rPr b="1" dirty="0" sz="2800" lang="en-US">
                <a:solidFill>
                  <a:srgbClr val="FF00FF"/>
                </a:solidFill>
                <a:cs typeface="Arial" pitchFamily="34" charset="0"/>
              </a:rPr>
              <a:t>MSC (Maximum Safe Concentration): </a:t>
            </a:r>
            <a:r>
              <a:rPr dirty="0" sz="2800" lang="en-US">
                <a:solidFill>
                  <a:srgbClr val="000000"/>
                </a:solidFill>
                <a:cs typeface="Arial" pitchFamily="34" charset="0"/>
              </a:rPr>
              <a:t>The </a:t>
            </a:r>
            <a:r>
              <a:rPr b="1" dirty="0" sz="2800" lang="en-US">
                <a:solidFill>
                  <a:srgbClr val="000000"/>
                </a:solidFill>
                <a:cs typeface="Arial" pitchFamily="34" charset="0"/>
              </a:rPr>
              <a:t>maximum</a:t>
            </a:r>
            <a:r>
              <a:rPr dirty="0" sz="2800" lang="en-US">
                <a:solidFill>
                  <a:srgbClr val="000000"/>
                </a:solidFill>
                <a:cs typeface="Arial" pitchFamily="34" charset="0"/>
              </a:rPr>
              <a:t> level of drug concentration above which toxic effects </a:t>
            </a:r>
            <a:r>
              <a:rPr dirty="0" sz="2800" lang="en-US" smtClean="0">
                <a:solidFill>
                  <a:srgbClr val="000000"/>
                </a:solidFill>
                <a:cs typeface="Arial" pitchFamily="34" charset="0"/>
              </a:rPr>
              <a:t>occurs</a:t>
            </a:r>
            <a:endParaRPr b="1" dirty="0" sz="2800" lang="en-US">
              <a:solidFill>
                <a:srgbClr val="000000"/>
              </a:solidFill>
              <a:cs typeface="Arial" pitchFamily="34" charset="0"/>
            </a:endParaRPr>
          </a:p>
          <a:p>
            <a:pPr>
              <a:lnSpc>
                <a:spcPct val="110000"/>
              </a:lnSpc>
              <a:spcBef>
                <a:spcPts val="0"/>
              </a:spcBef>
              <a:buClr>
                <a:srgbClr val="0000FF"/>
              </a:buClr>
              <a:buFontTx/>
              <a:buChar char="•"/>
            </a:pPr>
            <a:r>
              <a:rPr b="1" dirty="0" sz="2800" lang="en-US">
                <a:solidFill>
                  <a:srgbClr val="FF00FF"/>
                </a:solidFill>
                <a:cs typeface="Arial" pitchFamily="34" charset="0"/>
              </a:rPr>
              <a:t>MTC (Minimum Toxic Concentration):</a:t>
            </a:r>
            <a:r>
              <a:rPr dirty="0" sz="2800" lang="en-US">
                <a:solidFill>
                  <a:srgbClr val="000000"/>
                </a:solidFill>
                <a:cs typeface="Arial" pitchFamily="34" charset="0"/>
              </a:rPr>
              <a:t>    The </a:t>
            </a:r>
            <a:r>
              <a:rPr b="1" dirty="0" sz="2800" lang="en-US">
                <a:solidFill>
                  <a:srgbClr val="000000"/>
                </a:solidFill>
                <a:cs typeface="Arial" pitchFamily="34" charset="0"/>
              </a:rPr>
              <a:t>minimum</a:t>
            </a:r>
            <a:r>
              <a:rPr dirty="0" sz="2800" lang="en-US">
                <a:solidFill>
                  <a:srgbClr val="000000"/>
                </a:solidFill>
                <a:cs typeface="Arial" pitchFamily="34" charset="0"/>
              </a:rPr>
              <a:t> level of drug concentration that produces toxic effects</a:t>
            </a:r>
            <a:r>
              <a:rPr dirty="0" sz="2800" lang="en-US" smtClean="0">
                <a:solidFill>
                  <a:srgbClr val="000000"/>
                </a:solidFill>
                <a:cs typeface="Arial" pitchFamily="34" charset="0"/>
              </a:rPr>
              <a:t>.</a:t>
            </a:r>
          </a:p>
          <a:p>
            <a:pPr>
              <a:lnSpc>
                <a:spcPct val="110000"/>
              </a:lnSpc>
              <a:spcBef>
                <a:spcPts val="0"/>
              </a:spcBef>
              <a:buClr>
                <a:srgbClr val="0000FF"/>
              </a:buClr>
              <a:buFontTx/>
              <a:buChar char="•"/>
            </a:pPr>
            <a:r>
              <a:rPr b="1" dirty="0" sz="2800" lang="en-US" smtClean="0">
                <a:solidFill>
                  <a:srgbClr val="FF00FF"/>
                </a:solidFill>
                <a:cs typeface="Arial" pitchFamily="34" charset="0"/>
              </a:rPr>
              <a:t> </a:t>
            </a:r>
            <a:r>
              <a:rPr b="1" dirty="0" sz="2800" lang="en-US">
                <a:solidFill>
                  <a:srgbClr val="FF00FF"/>
                </a:solidFill>
                <a:cs typeface="Arial" pitchFamily="34" charset="0"/>
              </a:rPr>
              <a:t>Maximal Effect:</a:t>
            </a:r>
            <a:r>
              <a:rPr dirty="0" sz="2800" lang="en-US">
                <a:solidFill>
                  <a:srgbClr val="000000"/>
                </a:solidFill>
                <a:cs typeface="Arial" pitchFamily="34" charset="0"/>
              </a:rPr>
              <a:t> Greatest response that can be produced by a drug, above which no further response can be created (sometimes called “</a:t>
            </a:r>
            <a:r>
              <a:rPr dirty="0" sz="2800" lang="en-US">
                <a:solidFill>
                  <a:srgbClr val="FF0000"/>
                </a:solidFill>
                <a:cs typeface="Arial" pitchFamily="34" charset="0"/>
              </a:rPr>
              <a:t>peak effect</a:t>
            </a:r>
            <a:r>
              <a:rPr dirty="0" sz="2800" lang="en-US" smtClean="0">
                <a:solidFill>
                  <a:srgbClr val="000000"/>
                </a:solidFill>
                <a:cs typeface="Arial" pitchFamily="34" charset="0"/>
              </a:rPr>
              <a:t>”)</a:t>
            </a:r>
          </a:p>
          <a:p>
            <a:pPr>
              <a:lnSpc>
                <a:spcPct val="110000"/>
              </a:lnSpc>
              <a:spcBef>
                <a:spcPts val="0"/>
              </a:spcBef>
              <a:buClr>
                <a:srgbClr val="0000FF"/>
              </a:buClr>
              <a:buFontTx/>
              <a:buChar char="•"/>
            </a:pPr>
            <a:r>
              <a:rPr b="1" dirty="0" sz="2800" lang="en-US" smtClean="0">
                <a:solidFill>
                  <a:srgbClr val="F400F4"/>
                </a:solidFill>
                <a:cs typeface="Arial" pitchFamily="34" charset="0"/>
              </a:rPr>
              <a:t>Onset</a:t>
            </a:r>
            <a:r>
              <a:rPr b="1" dirty="0" sz="2800" lang="en-US">
                <a:solidFill>
                  <a:srgbClr val="F400F4"/>
                </a:solidFill>
                <a:cs typeface="Arial" pitchFamily="34" charset="0"/>
              </a:rPr>
              <a:t>:</a:t>
            </a:r>
            <a:r>
              <a:rPr dirty="0" sz="2800" lang="en-US">
                <a:solidFill>
                  <a:srgbClr val="000000"/>
                </a:solidFill>
                <a:cs typeface="Arial" pitchFamily="34" charset="0"/>
              </a:rPr>
              <a:t> How long before a drug is able to exert a therapeutic </a:t>
            </a:r>
            <a:r>
              <a:rPr dirty="0" sz="2800" lang="en-US" smtClean="0">
                <a:solidFill>
                  <a:srgbClr val="000000"/>
                </a:solidFill>
                <a:cs typeface="Arial" pitchFamily="34" charset="0"/>
              </a:rPr>
              <a:t>effect</a:t>
            </a:r>
            <a:endParaRPr dirty="0" sz="2800" lang="en-US">
              <a:solidFill>
                <a:srgbClr val="000000"/>
              </a:solidFill>
              <a:cs typeface="Arial" pitchFamily="34" charset="0"/>
            </a:endParaRPr>
          </a:p>
          <a:p>
            <a:pPr>
              <a:lnSpc>
                <a:spcPct val="110000"/>
              </a:lnSpc>
              <a:spcBef>
                <a:spcPts val="0"/>
              </a:spcBef>
              <a:buClr>
                <a:srgbClr val="0000FF"/>
              </a:buClr>
              <a:buFontTx/>
              <a:buChar char="•"/>
            </a:pPr>
            <a:r>
              <a:rPr b="1" dirty="0" sz="2800" lang="en-US">
                <a:solidFill>
                  <a:srgbClr val="FF00FF"/>
                </a:solidFill>
                <a:cs typeface="Arial" pitchFamily="34" charset="0"/>
              </a:rPr>
              <a:t>Duration:</a:t>
            </a:r>
            <a:r>
              <a:rPr dirty="0" sz="2800" lang="en-US">
                <a:solidFill>
                  <a:srgbClr val="000000"/>
                </a:solidFill>
                <a:cs typeface="Arial" pitchFamily="34" charset="0"/>
              </a:rPr>
              <a:t> How long a drug effect lasts</a:t>
            </a:r>
          </a:p>
          <a:p>
            <a:pPr algn="just" defTabSz="800100" indent="-287338" marL="287338">
              <a:spcBef>
                <a:spcPct val="30000"/>
              </a:spcBef>
              <a:buClr>
                <a:srgbClr val="0000FF"/>
              </a:buClr>
              <a:buFontTx/>
              <a:buChar char="•"/>
            </a:pPr>
            <a:endParaRPr dirty="0" sz="2800" lang="en-US" smtClean="0">
              <a:solidFill>
                <a:srgbClr val="000000"/>
              </a:solidFill>
              <a:cs typeface="Arial" pitchFamily="34" charset="0"/>
            </a:endParaRPr>
          </a:p>
          <a:p>
            <a:pPr algn="just" defTabSz="800100" indent="-287338" marL="287338">
              <a:spcBef>
                <a:spcPct val="30000"/>
              </a:spcBef>
              <a:buClr>
                <a:srgbClr val="0000FF"/>
              </a:buClr>
              <a:buFontTx/>
              <a:buChar char="•"/>
            </a:pPr>
            <a:endParaRPr b="1" dirty="0" sz="2800" lang="en-US">
              <a:solidFill>
                <a:srgbClr val="000000"/>
              </a:solidFill>
              <a:cs typeface="Arial" pitchFamily="34" charset="0"/>
            </a:endParaRPr>
          </a:p>
        </p:txBody>
      </p:sp>
      <p:sp>
        <p:nvSpPr>
          <p:cNvPr id="1048676" name="Title 4"/>
          <p:cNvSpPr>
            <a:spLocks noGrp="1" noChangeArrowheads="1"/>
          </p:cNvSpPr>
          <p:nvPr>
            <p:ph type="title"/>
          </p:nvPr>
        </p:nvSpPr>
        <p:spPr bwMode="auto">
          <a:xfrm>
            <a:off x="457200" y="152400"/>
            <a:ext cx="8229600" cy="533400"/>
          </a:xfrm>
          <a:prstGeom prst="rect"/>
          <a:noFill/>
          <a:ln>
            <a:noFill/>
          </a:ln>
        </p:spPr>
        <p:txBody>
          <a:bodyPr anchor="ctr" bIns="46038" lIns="92075" rIns="92075" tIns="46038">
            <a:normAutofit fontScale="90000"/>
          </a:bodyPr>
          <a:p>
            <a:pPr>
              <a:lnSpc>
                <a:spcPct val="105000"/>
              </a:lnSpc>
            </a:pPr>
            <a:r>
              <a:rPr b="1" dirty="0" sz="2800" lang="en-US">
                <a:solidFill>
                  <a:schemeClr val="tx2"/>
                </a:solidFill>
                <a:cs typeface="Arial" pitchFamily="34" charset="0"/>
              </a:rPr>
              <a:t>Concept of Critical Threshold</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692" name=""/>
        <p:cNvGrpSpPr/>
        <p:nvPr/>
      </p:nvGrpSpPr>
      <p:grpSpPr>
        <a:xfrm>
          <a:off x="0" y="0"/>
          <a:ext cx="0" cy="0"/>
          <a:chOff x="0" y="0"/>
          <a:chExt cx="0" cy="0"/>
        </a:xfrm>
      </p:grpSpPr>
      <p:sp>
        <p:nvSpPr>
          <p:cNvPr id="1048930" name="Rectangle 2"/>
          <p:cNvSpPr>
            <a:spLocks noGrp="1" noChangeArrowheads="1"/>
          </p:cNvSpPr>
          <p:nvPr>
            <p:ph type="title"/>
          </p:nvPr>
        </p:nvSpPr>
        <p:spPr/>
        <p:txBody>
          <a:bodyPr/>
          <a:p>
            <a:pPr eaLnBrk="1" hangingPunct="1"/>
            <a:r>
              <a:rPr lang="en-US" smtClean="0"/>
              <a:t>Malarial Parasite (plasmodium)</a:t>
            </a:r>
          </a:p>
        </p:txBody>
      </p:sp>
      <p:sp>
        <p:nvSpPr>
          <p:cNvPr id="1048931" name="Rectangle 3"/>
          <p:cNvSpPr>
            <a:spLocks noGrp="1" noChangeArrowheads="1"/>
          </p:cNvSpPr>
          <p:nvPr>
            <p:ph type="body" idx="1"/>
          </p:nvPr>
        </p:nvSpPr>
        <p:spPr/>
        <p:txBody>
          <a:bodyPr/>
          <a:p>
            <a:pPr eaLnBrk="1" hangingPunct="1">
              <a:buFont typeface="Wingdings" pitchFamily="2" charset="2"/>
              <a:buNone/>
            </a:pPr>
            <a:r>
              <a:rPr lang="en-US" smtClean="0"/>
              <a:t>Two Interdependent Life Cycles</a:t>
            </a:r>
          </a:p>
          <a:p>
            <a:pPr eaLnBrk="1" hangingPunct="1">
              <a:buFont typeface="Wingdings" pitchFamily="2" charset="2"/>
              <a:buChar char="n"/>
            </a:pPr>
            <a:r>
              <a:rPr sz="2800" lang="en-US" smtClean="0"/>
              <a:t>Sexual cycle:  in the mosquito</a:t>
            </a:r>
          </a:p>
          <a:p>
            <a:pPr eaLnBrk="1" hangingPunct="1">
              <a:buFont typeface="Wingdings" pitchFamily="2" charset="2"/>
              <a:buChar char="n"/>
            </a:pPr>
            <a:r>
              <a:rPr sz="2800" lang="en-US" smtClean="0"/>
              <a:t>Asexual cycle:  in the human</a:t>
            </a:r>
            <a:endParaRPr lang="en-US" smtClean="0"/>
          </a:p>
          <a:p>
            <a:pPr eaLnBrk="1" hangingPunct="1" lvl="1"/>
            <a:r>
              <a:rPr lang="en-US" smtClean="0"/>
              <a:t>Knowledge of the life cycles is essential in understanding antimalarial drug treatment.</a:t>
            </a:r>
          </a:p>
          <a:p>
            <a:pPr eaLnBrk="1" hangingPunct="1" lvl="1"/>
            <a:r>
              <a:rPr lang="en-US" smtClean="0"/>
              <a:t>Drugs are only effective during the asexual cycle.</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693" name=""/>
        <p:cNvGrpSpPr/>
        <p:nvPr/>
      </p:nvGrpSpPr>
      <p:grpSpPr>
        <a:xfrm>
          <a:off x="0" y="0"/>
          <a:ext cx="0" cy="0"/>
          <a:chOff x="0" y="0"/>
          <a:chExt cx="0" cy="0"/>
        </a:xfrm>
      </p:grpSpPr>
      <p:sp>
        <p:nvSpPr>
          <p:cNvPr id="1048932" name="Title 1"/>
          <p:cNvSpPr>
            <a:spLocks noGrp="1"/>
          </p:cNvSpPr>
          <p:nvPr>
            <p:ph type="title"/>
          </p:nvPr>
        </p:nvSpPr>
        <p:spPr/>
        <p:txBody>
          <a:bodyPr/>
          <a:p>
            <a:endParaRPr lang="en-US"/>
          </a:p>
        </p:txBody>
      </p:sp>
      <p:sp>
        <p:nvSpPr>
          <p:cNvPr id="1048933" name="Content Placeholder 2"/>
          <p:cNvSpPr>
            <a:spLocks noGrp="1"/>
          </p:cNvSpPr>
          <p:nvPr>
            <p:ph idx="1"/>
          </p:nvPr>
        </p:nvSpPr>
        <p:spPr/>
        <p:txBody>
          <a:bodyPr/>
          <a:p>
            <a:endParaRPr 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694" name=""/>
        <p:cNvGrpSpPr/>
        <p:nvPr/>
      </p:nvGrpSpPr>
      <p:grpSpPr>
        <a:xfrm>
          <a:off x="0" y="0"/>
          <a:ext cx="0" cy="0"/>
          <a:chOff x="0" y="0"/>
          <a:chExt cx="0" cy="0"/>
        </a:xfrm>
      </p:grpSpPr>
      <p:sp>
        <p:nvSpPr>
          <p:cNvPr id="1048934" name="Rectangle 2"/>
          <p:cNvSpPr>
            <a:spLocks noGrp="1" noChangeArrowheads="1"/>
          </p:cNvSpPr>
          <p:nvPr>
            <p:ph type="title"/>
          </p:nvPr>
        </p:nvSpPr>
        <p:spPr/>
        <p:txBody>
          <a:bodyPr/>
          <a:p>
            <a:pPr eaLnBrk="1" hangingPunct="1"/>
            <a:r>
              <a:rPr lang="en-US" smtClean="0"/>
              <a:t>Plasmodium Life Cycle</a:t>
            </a:r>
          </a:p>
        </p:txBody>
      </p:sp>
      <p:sp>
        <p:nvSpPr>
          <p:cNvPr id="1048935" name="Rectangle 3"/>
          <p:cNvSpPr>
            <a:spLocks noGrp="1" noChangeArrowheads="1"/>
          </p:cNvSpPr>
          <p:nvPr>
            <p:ph type="body" idx="1"/>
          </p:nvPr>
        </p:nvSpPr>
        <p:spPr/>
        <p:txBody>
          <a:bodyPr/>
          <a:p>
            <a:pPr eaLnBrk="1" hangingPunct="1" indent="-287338" marL="287338">
              <a:buFont typeface="Wingdings" pitchFamily="2" charset="2"/>
              <a:buNone/>
              <a:tabLst>
                <a:tab algn="l" pos="4110038"/>
              </a:tabLst>
            </a:pPr>
            <a:r>
              <a:rPr lang="en-US" smtClean="0"/>
              <a:t>Asexual cycle: two phases</a:t>
            </a:r>
          </a:p>
          <a:p>
            <a:pPr eaLnBrk="1" hangingPunct="1" indent="-287338" marL="287338">
              <a:buFont typeface="Wingdings" pitchFamily="2" charset="2"/>
              <a:buChar char="n"/>
              <a:tabLst>
                <a:tab algn="l" pos="4110038"/>
              </a:tabLst>
            </a:pPr>
            <a:r>
              <a:rPr sz="2800" lang="en-US" smtClean="0"/>
              <a:t>Exoerythrocytic phase:	occurs “outside” 			the erythrocyte</a:t>
            </a:r>
          </a:p>
          <a:p>
            <a:pPr eaLnBrk="1" hangingPunct="1" indent="-287338" marL="287338">
              <a:buFont typeface="Wingdings" pitchFamily="2" charset="2"/>
              <a:buChar char="n"/>
              <a:tabLst>
                <a:tab algn="l" pos="4110038"/>
              </a:tabLst>
            </a:pPr>
            <a:r>
              <a:rPr sz="2800" lang="en-US" smtClean="0"/>
              <a:t>Erythrocytic phase:	occurs “inside” 			the erythrocyte</a:t>
            </a:r>
            <a:endParaRPr lang="en-US" smtClean="0"/>
          </a:p>
          <a:p>
            <a:pPr eaLnBrk="1" hangingPunct="1" lvl="1">
              <a:buFontTx/>
              <a:buNone/>
              <a:tabLst>
                <a:tab algn="l" pos="4110038"/>
              </a:tabLst>
            </a:pPr>
            <a:r>
              <a:rPr lang="en-US" smtClean="0"/>
              <a:t>Erythrocytes = RBCs</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695" name=""/>
        <p:cNvGrpSpPr/>
        <p:nvPr/>
      </p:nvGrpSpPr>
      <p:grpSpPr>
        <a:xfrm>
          <a:off x="0" y="0"/>
          <a:ext cx="0" cy="0"/>
          <a:chOff x="0" y="0"/>
          <a:chExt cx="0" cy="0"/>
        </a:xfrm>
      </p:grpSpPr>
      <p:pic>
        <p:nvPicPr>
          <p:cNvPr id="2097163" name="Picture 4"/>
          <p:cNvPicPr>
            <a:picLocks noChangeAspect="1" noGrp="1" noChangeArrowheads="1"/>
          </p:cNvPicPr>
          <p:nvPr>
            <p:ph/>
          </p:nvPr>
        </p:nvPicPr>
        <p:blipFill>
          <a:blip xmlns:r="http://schemas.openxmlformats.org/officeDocument/2006/relationships" r:embed="rId1"/>
          <a:srcRect/>
          <a:stretch>
            <a:fillRect/>
          </a:stretch>
        </p:blipFill>
        <p:spPr>
          <a:xfrm>
            <a:off x="0" y="0"/>
            <a:ext cx="9372600" cy="6858000"/>
          </a:xfrm>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696" name=""/>
        <p:cNvGrpSpPr/>
        <p:nvPr/>
      </p:nvGrpSpPr>
      <p:grpSpPr>
        <a:xfrm>
          <a:off x="0" y="0"/>
          <a:ext cx="0" cy="0"/>
          <a:chOff x="0" y="0"/>
          <a:chExt cx="0" cy="0"/>
        </a:xfrm>
      </p:grpSpPr>
      <p:sp>
        <p:nvSpPr>
          <p:cNvPr id="1048936" name="Rectangle 2"/>
          <p:cNvSpPr>
            <a:spLocks noGrp="1" noChangeArrowheads="1"/>
          </p:cNvSpPr>
          <p:nvPr>
            <p:ph type="title"/>
          </p:nvPr>
        </p:nvSpPr>
        <p:spPr/>
        <p:txBody>
          <a:bodyPr/>
          <a:p>
            <a:pPr eaLnBrk="1" hangingPunct="1"/>
            <a:r>
              <a:rPr lang="en-US" smtClean="0"/>
              <a:t>Antimalarial Agents</a:t>
            </a:r>
          </a:p>
        </p:txBody>
      </p:sp>
      <p:sp>
        <p:nvSpPr>
          <p:cNvPr id="1048937" name="Rectangle 3"/>
          <p:cNvSpPr>
            <a:spLocks noGrp="1" noChangeArrowheads="1"/>
          </p:cNvSpPr>
          <p:nvPr>
            <p:ph type="body" idx="1"/>
          </p:nvPr>
        </p:nvSpPr>
        <p:spPr/>
        <p:txBody>
          <a:bodyPr>
            <a:normAutofit fontScale="95833" lnSpcReduction="20000"/>
          </a:bodyPr>
          <a:p>
            <a:pPr eaLnBrk="1" hangingPunct="1" indent="-287338" marL="287338">
              <a:buFont typeface="Wingdings" pitchFamily="2" charset="2"/>
              <a:buNone/>
              <a:tabLst>
                <a:tab algn="l" pos="4514850"/>
              </a:tabLst>
            </a:pPr>
            <a:r>
              <a:rPr lang="en-US" smtClean="0"/>
              <a:t>Attack the parasite during the asexual phase,                     when it is vulnerable</a:t>
            </a:r>
          </a:p>
          <a:p>
            <a:pPr eaLnBrk="1" hangingPunct="1" indent="-287338" marL="287338">
              <a:buFont typeface="Wingdings" pitchFamily="2" charset="2"/>
              <a:buChar char="n"/>
              <a:tabLst>
                <a:tab algn="l" pos="4514850"/>
              </a:tabLst>
            </a:pPr>
            <a:r>
              <a:rPr sz="2800" lang="en-US" smtClean="0"/>
              <a:t>Erythrocytic phase drugs: chloroquine, hydroxychloroquine, quinine, mefloquine</a:t>
            </a:r>
          </a:p>
          <a:p>
            <a:pPr eaLnBrk="1" hangingPunct="1" indent="-287338" marL="287338">
              <a:buFont typeface="Wingdings" pitchFamily="2" charset="2"/>
              <a:buChar char="n"/>
              <a:tabLst>
                <a:tab algn="l" pos="4514850"/>
              </a:tabLst>
            </a:pPr>
            <a:r>
              <a:rPr sz="2800" lang="en-US" smtClean="0"/>
              <a:t>Exoerythrocytic phase drug:  primaquine</a:t>
            </a:r>
            <a:r>
              <a:rPr lang="en-US" smtClean="0"/>
              <a:t/>
            </a:r>
            <a:br>
              <a:rPr lang="en-US" smtClean="0"/>
            </a:br>
            <a:endParaRPr lang="en-US" smtClean="0"/>
          </a:p>
          <a:p>
            <a:pPr eaLnBrk="1" hangingPunct="1" indent="-287338" marL="287338">
              <a:buFont typeface="Wingdings" pitchFamily="2" charset="2"/>
              <a:buNone/>
              <a:tabLst>
                <a:tab algn="l" pos="4514850"/>
              </a:tabLst>
            </a:pPr>
            <a:r>
              <a:rPr sz="2400" lang="en-US" smtClean="0"/>
              <a:t>May be used together for synergistic or additive killing power.</a:t>
            </a:r>
            <a:endParaRPr lang="en-US" smtClean="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697" name=""/>
        <p:cNvGrpSpPr/>
        <p:nvPr/>
      </p:nvGrpSpPr>
      <p:grpSpPr>
        <a:xfrm>
          <a:off x="0" y="0"/>
          <a:ext cx="0" cy="0"/>
          <a:chOff x="0" y="0"/>
          <a:chExt cx="0" cy="0"/>
        </a:xfrm>
      </p:grpSpPr>
      <p:sp>
        <p:nvSpPr>
          <p:cNvPr id="1048938" name="Rectangle 2"/>
          <p:cNvSpPr>
            <a:spLocks noGrp="1" noChangeArrowheads="1"/>
          </p:cNvSpPr>
          <p:nvPr>
            <p:ph type="title"/>
          </p:nvPr>
        </p:nvSpPr>
        <p:spPr/>
        <p:txBody>
          <a:bodyPr>
            <a:normAutofit fontScale="90000"/>
          </a:bodyPr>
          <a:p>
            <a:pPr eaLnBrk="1" hangingPunct="1"/>
            <a:r>
              <a:rPr lang="en-US" smtClean="0"/>
              <a:t>Antimalarials: </a:t>
            </a:r>
            <a:br>
              <a:rPr lang="en-US" smtClean="0"/>
            </a:br>
            <a:r>
              <a:rPr lang="en-US" smtClean="0"/>
              <a:t>Mechanism of Action</a:t>
            </a:r>
          </a:p>
        </p:txBody>
      </p:sp>
      <p:sp>
        <p:nvSpPr>
          <p:cNvPr id="1048939" name="Rectangle 3"/>
          <p:cNvSpPr>
            <a:spLocks noGrp="1" noChangeArrowheads="1"/>
          </p:cNvSpPr>
          <p:nvPr>
            <p:ph type="body" idx="1"/>
          </p:nvPr>
        </p:nvSpPr>
        <p:spPr>
          <a:xfrm>
            <a:off x="762000" y="1863725"/>
            <a:ext cx="7635875" cy="4387850"/>
          </a:xfrm>
        </p:spPr>
        <p:txBody>
          <a:bodyPr>
            <a:normAutofit fontScale="87500" lnSpcReduction="20000"/>
          </a:bodyPr>
          <a:p>
            <a:pPr eaLnBrk="1" hangingPunct="1">
              <a:spcAft>
                <a:spcPct val="25000"/>
              </a:spcAft>
              <a:buFont typeface="Wingdings" pitchFamily="2" charset="2"/>
              <a:buNone/>
            </a:pPr>
            <a:r>
              <a:rPr dirty="0" lang="en-US" smtClean="0"/>
              <a:t>4-aminoquinoline derivatives </a:t>
            </a:r>
            <a:r>
              <a:rPr dirty="0" lang="en-US" err="1" smtClean="0"/>
              <a:t>chloroquine</a:t>
            </a:r>
            <a:r>
              <a:rPr dirty="0" lang="en-US" smtClean="0"/>
              <a:t> </a:t>
            </a:r>
            <a:br>
              <a:rPr dirty="0" lang="en-US" smtClean="0"/>
            </a:br>
            <a:r>
              <a:rPr dirty="0" lang="en-US" smtClean="0"/>
              <a:t>and </a:t>
            </a:r>
            <a:r>
              <a:rPr dirty="0" lang="en-US" err="1" smtClean="0"/>
              <a:t>hydroxychloroquine</a:t>
            </a:r>
            <a:endParaRPr dirty="0" lang="en-US" smtClean="0"/>
          </a:p>
          <a:p>
            <a:pPr eaLnBrk="1" hangingPunct="1">
              <a:spcAft>
                <a:spcPct val="25000"/>
              </a:spcAft>
              <a:buFont typeface="Wingdings" pitchFamily="2" charset="2"/>
              <a:buChar char="n"/>
            </a:pPr>
            <a:r>
              <a:rPr dirty="0" sz="2400" lang="en-US" smtClean="0"/>
              <a:t>Bind to parasite nucleoproteins and interfere with protein synthesis.</a:t>
            </a:r>
          </a:p>
          <a:p>
            <a:pPr eaLnBrk="1" hangingPunct="1">
              <a:spcAft>
                <a:spcPct val="25000"/>
              </a:spcAft>
              <a:buFont typeface="Wingdings" pitchFamily="2" charset="2"/>
              <a:buChar char="n"/>
            </a:pPr>
            <a:r>
              <a:rPr dirty="0" sz="2800" lang="en-US" smtClean="0"/>
              <a:t>Prevent vital parasite-sustaining substances from being formed.</a:t>
            </a:r>
          </a:p>
          <a:p>
            <a:pPr eaLnBrk="1" hangingPunct="1">
              <a:spcAft>
                <a:spcPct val="25000"/>
              </a:spcAft>
              <a:buFont typeface="Wingdings" pitchFamily="2" charset="2"/>
              <a:buChar char="n"/>
            </a:pPr>
            <a:r>
              <a:rPr dirty="0" sz="2800" lang="en-US" smtClean="0"/>
              <a:t>Alter pH within the parasite.</a:t>
            </a:r>
          </a:p>
          <a:p>
            <a:pPr eaLnBrk="1" hangingPunct="1">
              <a:spcAft>
                <a:spcPct val="25000"/>
              </a:spcAft>
              <a:buFont typeface="Wingdings" pitchFamily="2" charset="2"/>
              <a:buChar char="n"/>
            </a:pPr>
            <a:r>
              <a:rPr dirty="0" sz="2800" lang="en-US" smtClean="0"/>
              <a:t>Interfere with parasite’s ability to metabolize and</a:t>
            </a:r>
            <a:br>
              <a:rPr dirty="0" sz="2800" lang="en-US" smtClean="0"/>
            </a:br>
            <a:r>
              <a:rPr dirty="0" sz="2800" lang="en-US" smtClean="0"/>
              <a:t>use erythrocyte hemoglobin.</a:t>
            </a:r>
          </a:p>
          <a:p>
            <a:pPr eaLnBrk="1" hangingPunct="1">
              <a:spcAft>
                <a:spcPct val="25000"/>
              </a:spcAft>
              <a:buFont typeface="Wingdings" pitchFamily="2" charset="2"/>
              <a:buChar char="n"/>
            </a:pPr>
            <a:r>
              <a:rPr dirty="0" sz="2800" lang="en-US" smtClean="0"/>
              <a:t>Effective only during the </a:t>
            </a:r>
            <a:r>
              <a:rPr dirty="0" sz="2800" lang="en-US" err="1" smtClean="0"/>
              <a:t>erythrocytic</a:t>
            </a:r>
            <a:r>
              <a:rPr dirty="0" sz="2800" lang="en-US" smtClean="0"/>
              <a:t> phase</a:t>
            </a:r>
            <a:endParaRPr dirty="0" lang="en-US" smtClean="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698" name=""/>
        <p:cNvGrpSpPr/>
        <p:nvPr/>
      </p:nvGrpSpPr>
      <p:grpSpPr>
        <a:xfrm>
          <a:off x="0" y="0"/>
          <a:ext cx="0" cy="0"/>
          <a:chOff x="0" y="0"/>
          <a:chExt cx="0" cy="0"/>
        </a:xfrm>
      </p:grpSpPr>
      <p:sp>
        <p:nvSpPr>
          <p:cNvPr id="1048940" name="Rectangle 2"/>
          <p:cNvSpPr>
            <a:spLocks noGrp="1" noChangeArrowheads="1"/>
          </p:cNvSpPr>
          <p:nvPr>
            <p:ph type="title"/>
          </p:nvPr>
        </p:nvSpPr>
        <p:spPr/>
        <p:txBody>
          <a:bodyPr>
            <a:normAutofit fontScale="90000"/>
          </a:bodyPr>
          <a:p>
            <a:pPr eaLnBrk="1" hangingPunct="1"/>
            <a:r>
              <a:rPr lang="en-US" smtClean="0"/>
              <a:t>Antimalarials: Mechanism of Action</a:t>
            </a:r>
          </a:p>
        </p:txBody>
      </p:sp>
      <p:sp>
        <p:nvSpPr>
          <p:cNvPr id="1048941" name="Rectangle 3"/>
          <p:cNvSpPr>
            <a:spLocks noGrp="1" noChangeArrowheads="1"/>
          </p:cNvSpPr>
          <p:nvPr>
            <p:ph type="body" idx="1"/>
          </p:nvPr>
        </p:nvSpPr>
        <p:spPr/>
        <p:txBody>
          <a:bodyPr/>
          <a:p>
            <a:pPr eaLnBrk="1" hangingPunct="1">
              <a:buFont typeface="Wingdings" pitchFamily="2" charset="2"/>
              <a:buNone/>
            </a:pPr>
            <a:r>
              <a:rPr lang="en-US" smtClean="0"/>
              <a:t>4-aminoquinoline derivatives quinine and mefloquine</a:t>
            </a:r>
          </a:p>
          <a:p>
            <a:pPr eaLnBrk="1" hangingPunct="1">
              <a:buFont typeface="Wingdings" pitchFamily="2" charset="2"/>
              <a:buChar char="n"/>
            </a:pPr>
            <a:r>
              <a:rPr sz="2800" lang="en-US" smtClean="0"/>
              <a:t>Alter pH within the parasite.</a:t>
            </a:r>
          </a:p>
          <a:p>
            <a:pPr eaLnBrk="1" hangingPunct="1">
              <a:buFont typeface="Wingdings" pitchFamily="2" charset="2"/>
              <a:buChar char="n"/>
            </a:pPr>
            <a:r>
              <a:rPr sz="2800" lang="en-US" smtClean="0"/>
              <a:t>Interfere with parasite’s ability to metabolize and use erythrocyte hemoglobin.</a:t>
            </a:r>
          </a:p>
          <a:p>
            <a:pPr eaLnBrk="1" hangingPunct="1">
              <a:buFont typeface="Wingdings" pitchFamily="2" charset="2"/>
              <a:buChar char="n"/>
            </a:pPr>
            <a:r>
              <a:rPr sz="2800" lang="en-US" smtClean="0"/>
              <a:t>Effective only during the erythrocytic phase.</a:t>
            </a:r>
            <a:endParaRPr lang="en-US" smtClean="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699" name=""/>
        <p:cNvGrpSpPr/>
        <p:nvPr/>
      </p:nvGrpSpPr>
      <p:grpSpPr>
        <a:xfrm>
          <a:off x="0" y="0"/>
          <a:ext cx="0" cy="0"/>
          <a:chOff x="0" y="0"/>
          <a:chExt cx="0" cy="0"/>
        </a:xfrm>
      </p:grpSpPr>
      <p:sp>
        <p:nvSpPr>
          <p:cNvPr id="1048942" name="Rectangle 2"/>
          <p:cNvSpPr>
            <a:spLocks noGrp="1" noChangeArrowheads="1"/>
          </p:cNvSpPr>
          <p:nvPr>
            <p:ph type="title"/>
          </p:nvPr>
        </p:nvSpPr>
        <p:spPr>
          <a:xfrm>
            <a:off x="457200" y="277813"/>
            <a:ext cx="8229600" cy="712787"/>
          </a:xfrm>
        </p:spPr>
        <p:txBody>
          <a:bodyPr>
            <a:normAutofit fontScale="90000"/>
          </a:bodyPr>
          <a:p>
            <a:pPr eaLnBrk="1" hangingPunct="1"/>
            <a:r>
              <a:rPr dirty="0" sz="3200" lang="en-US" err="1" smtClean="0"/>
              <a:t>Antimalarials</a:t>
            </a:r>
            <a:r>
              <a:rPr dirty="0" sz="3200" lang="en-US" smtClean="0"/>
              <a:t>: Mechanism of Action </a:t>
            </a:r>
          </a:p>
        </p:txBody>
      </p:sp>
      <p:sp>
        <p:nvSpPr>
          <p:cNvPr id="1048943" name="Rectangle 3"/>
          <p:cNvSpPr>
            <a:spLocks noGrp="1" noChangeArrowheads="1"/>
          </p:cNvSpPr>
          <p:nvPr>
            <p:ph type="body" idx="1"/>
          </p:nvPr>
        </p:nvSpPr>
        <p:spPr>
          <a:xfrm>
            <a:off x="304800" y="990600"/>
            <a:ext cx="8686800" cy="5867400"/>
          </a:xfrm>
        </p:spPr>
        <p:txBody>
          <a:bodyPr/>
          <a:p>
            <a:pPr eaLnBrk="1" hangingPunct="1">
              <a:buFont typeface="Wingdings" pitchFamily="2" charset="2"/>
              <a:buNone/>
            </a:pPr>
            <a:r>
              <a:rPr dirty="0" lang="en-US" err="1" smtClean="0"/>
              <a:t>diaminophyrimidines</a:t>
            </a:r>
            <a:r>
              <a:rPr dirty="0" lang="en-US" smtClean="0"/>
              <a:t> </a:t>
            </a:r>
            <a:r>
              <a:rPr dirty="0" lang="en-US" err="1" smtClean="0"/>
              <a:t>pyrimethamine</a:t>
            </a:r>
            <a:r>
              <a:rPr dirty="0" lang="en-US" smtClean="0"/>
              <a:t> and trimethoprim</a:t>
            </a:r>
          </a:p>
          <a:p>
            <a:pPr eaLnBrk="1" hangingPunct="1">
              <a:buFont typeface="Wingdings" pitchFamily="2" charset="2"/>
              <a:buChar char="n"/>
            </a:pPr>
            <a:r>
              <a:rPr dirty="0" sz="2800" lang="en-US" smtClean="0"/>
              <a:t>Inhibit dihydrofolate reductase in the parasite.</a:t>
            </a:r>
          </a:p>
          <a:p>
            <a:pPr eaLnBrk="1" hangingPunct="1">
              <a:buFont typeface="Wingdings" pitchFamily="2" charset="2"/>
              <a:buChar char="n"/>
            </a:pPr>
            <a:r>
              <a:rPr dirty="0" sz="2800" lang="en-US" smtClean="0"/>
              <a:t>This enzyme is needed by the parasite to make essential substances.</a:t>
            </a:r>
          </a:p>
          <a:p>
            <a:pPr eaLnBrk="1" hangingPunct="1">
              <a:buFont typeface="Wingdings" pitchFamily="2" charset="2"/>
              <a:buChar char="n"/>
            </a:pPr>
            <a:r>
              <a:rPr dirty="0" sz="2800" lang="en-US" smtClean="0"/>
              <a:t>Also blocks the synthesis of tetrahydrofolate.</a:t>
            </a:r>
            <a:br>
              <a:rPr dirty="0" sz="2800" lang="en-US" smtClean="0"/>
            </a:br>
            <a:endParaRPr dirty="0" lang="en-US" smtClean="0"/>
          </a:p>
          <a:p>
            <a:pPr eaLnBrk="1" hangingPunct="1">
              <a:buFont typeface="Wingdings" pitchFamily="2" charset="2"/>
              <a:buNone/>
            </a:pPr>
            <a:r>
              <a:rPr dirty="0" sz="2400" lang="en-US" smtClean="0"/>
              <a:t>	These agents may be used with </a:t>
            </a:r>
            <a:r>
              <a:rPr dirty="0" sz="2400" lang="en-US" err="1" smtClean="0"/>
              <a:t>sulfadoxine</a:t>
            </a:r>
            <a:r>
              <a:rPr dirty="0" sz="2400" lang="en-US" smtClean="0"/>
              <a:t> or </a:t>
            </a:r>
            <a:r>
              <a:rPr dirty="0" sz="2400" lang="en-US" err="1" smtClean="0"/>
              <a:t>dapsone</a:t>
            </a:r>
            <a:r>
              <a:rPr dirty="0" sz="2400" lang="en-US" smtClean="0"/>
              <a:t> </a:t>
            </a:r>
            <a:br>
              <a:rPr dirty="0" sz="2400" lang="en-US" smtClean="0"/>
            </a:br>
            <a:r>
              <a:rPr dirty="0" sz="2400" lang="en-US" smtClean="0"/>
              <a:t>for synergistic effects.</a:t>
            </a:r>
            <a:endParaRPr dirty="0" lang="en-US" smtClean="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700" name=""/>
        <p:cNvGrpSpPr/>
        <p:nvPr/>
      </p:nvGrpSpPr>
      <p:grpSpPr>
        <a:xfrm>
          <a:off x="0" y="0"/>
          <a:ext cx="0" cy="0"/>
          <a:chOff x="0" y="0"/>
          <a:chExt cx="0" cy="0"/>
        </a:xfrm>
      </p:grpSpPr>
      <p:sp>
        <p:nvSpPr>
          <p:cNvPr id="1048944" name="Rectangle 2"/>
          <p:cNvSpPr>
            <a:spLocks noGrp="1" noChangeArrowheads="1"/>
          </p:cNvSpPr>
          <p:nvPr>
            <p:ph type="title"/>
          </p:nvPr>
        </p:nvSpPr>
        <p:spPr/>
        <p:txBody>
          <a:bodyPr>
            <a:normAutofit fontScale="90000"/>
          </a:bodyPr>
          <a:p>
            <a:pPr eaLnBrk="1" hangingPunct="1"/>
            <a:r>
              <a:rPr lang="en-US" smtClean="0"/>
              <a:t>Antimalarials:  Mechanism of Action</a:t>
            </a:r>
          </a:p>
        </p:txBody>
      </p:sp>
      <p:sp>
        <p:nvSpPr>
          <p:cNvPr id="1048945" name="Rectangle 3"/>
          <p:cNvSpPr>
            <a:spLocks noGrp="1" noChangeArrowheads="1"/>
          </p:cNvSpPr>
          <p:nvPr>
            <p:ph type="body" idx="1"/>
          </p:nvPr>
        </p:nvSpPr>
        <p:spPr/>
        <p:txBody>
          <a:bodyPr>
            <a:normAutofit fontScale="96429" lnSpcReduction="20000"/>
          </a:bodyPr>
          <a:p>
            <a:pPr eaLnBrk="1" hangingPunct="1">
              <a:buFont typeface="Wingdings" pitchFamily="2" charset="2"/>
              <a:buNone/>
            </a:pPr>
            <a:r>
              <a:rPr lang="en-US" smtClean="0"/>
              <a:t>primaquine</a:t>
            </a:r>
          </a:p>
          <a:p>
            <a:pPr eaLnBrk="1" hangingPunct="1">
              <a:buFont typeface="Wingdings" pitchFamily="2" charset="2"/>
              <a:buChar char="n"/>
            </a:pPr>
            <a:r>
              <a:rPr sz="2800" lang="en-US" smtClean="0"/>
              <a:t>Only exoerythrocytic drug.</a:t>
            </a:r>
          </a:p>
          <a:p>
            <a:pPr eaLnBrk="1" hangingPunct="1">
              <a:buFont typeface="Wingdings" pitchFamily="2" charset="2"/>
              <a:buChar char="n"/>
            </a:pPr>
            <a:r>
              <a:rPr sz="2800" lang="en-US" smtClean="0"/>
              <a:t>Binds and alters DNA.</a:t>
            </a:r>
            <a:r>
              <a:rPr lang="en-US" smtClean="0"/>
              <a:t/>
            </a:r>
            <a:br>
              <a:rPr lang="en-US" smtClean="0"/>
            </a:br>
            <a:endParaRPr lang="en-US" smtClean="0"/>
          </a:p>
          <a:p>
            <a:pPr eaLnBrk="1" hangingPunct="1">
              <a:buFont typeface="Wingdings" pitchFamily="2" charset="2"/>
              <a:buNone/>
            </a:pPr>
            <a:r>
              <a:rPr lang="en-US" smtClean="0"/>
              <a:t>sulfonamides, tetracyclines, clindamycin</a:t>
            </a:r>
          </a:p>
          <a:p>
            <a:pPr eaLnBrk="1" hangingPunct="1">
              <a:buFont typeface="Wingdings" pitchFamily="2" charset="2"/>
              <a:buChar char="n"/>
            </a:pPr>
            <a:r>
              <a:rPr sz="2800" lang="en-US" smtClean="0"/>
              <a:t>Used in combination with antimalarials to increase protozoacidal effects</a:t>
            </a:r>
            <a:endParaRPr lang="en-US" smtClean="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701" name=""/>
        <p:cNvGrpSpPr/>
        <p:nvPr/>
      </p:nvGrpSpPr>
      <p:grpSpPr>
        <a:xfrm>
          <a:off x="0" y="0"/>
          <a:ext cx="0" cy="0"/>
          <a:chOff x="0" y="0"/>
          <a:chExt cx="0" cy="0"/>
        </a:xfrm>
      </p:grpSpPr>
      <p:sp>
        <p:nvSpPr>
          <p:cNvPr id="1048946" name="Rectangle 2"/>
          <p:cNvSpPr>
            <a:spLocks noGrp="1" noChangeArrowheads="1"/>
          </p:cNvSpPr>
          <p:nvPr>
            <p:ph type="title"/>
          </p:nvPr>
        </p:nvSpPr>
        <p:spPr/>
        <p:txBody>
          <a:bodyPr/>
          <a:p>
            <a:pPr eaLnBrk="1" hangingPunct="1"/>
            <a:r>
              <a:rPr lang="en-US" smtClean="0"/>
              <a:t>Antimalarials:  Drug Effects</a:t>
            </a:r>
          </a:p>
        </p:txBody>
      </p:sp>
      <p:sp>
        <p:nvSpPr>
          <p:cNvPr id="1048947" name="Rectangle 3"/>
          <p:cNvSpPr>
            <a:spLocks noGrp="1" noChangeArrowheads="1"/>
          </p:cNvSpPr>
          <p:nvPr>
            <p:ph type="body" idx="1"/>
          </p:nvPr>
        </p:nvSpPr>
        <p:spPr/>
        <p:txBody>
          <a:bodyPr/>
          <a:p>
            <a:pPr eaLnBrk="1" hangingPunct="1">
              <a:buFont typeface="Wingdings" pitchFamily="2" charset="2"/>
              <a:buChar char="n"/>
            </a:pPr>
            <a:r>
              <a:rPr lang="en-US" smtClean="0"/>
              <a:t>Kill parasitic organisms.</a:t>
            </a:r>
          </a:p>
          <a:p>
            <a:pPr eaLnBrk="1" hangingPunct="1">
              <a:buFont typeface="Wingdings" pitchFamily="2" charset="2"/>
              <a:buChar char="n"/>
            </a:pPr>
            <a:r>
              <a:rPr lang="en-US" smtClean="0"/>
              <a:t>Chloroquine and hydroxychloroquine also have antiinflammatory effects.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67" name=""/>
        <p:cNvGrpSpPr/>
        <p:nvPr/>
      </p:nvGrpSpPr>
      <p:grpSpPr>
        <a:xfrm>
          <a:off x="0" y="0"/>
          <a:ext cx="0" cy="0"/>
          <a:chOff x="0" y="0"/>
          <a:chExt cx="0" cy="0"/>
        </a:xfrm>
      </p:grpSpPr>
      <p:sp>
        <p:nvSpPr>
          <p:cNvPr id="1048677" name="Rectangle 5"/>
          <p:cNvSpPr>
            <a:spLocks noGrp="1" noChangeArrowheads="1"/>
          </p:cNvSpPr>
          <p:nvPr>
            <p:ph idx="1"/>
          </p:nvPr>
        </p:nvSpPr>
        <p:spPr bwMode="auto">
          <a:xfrm>
            <a:off x="152400" y="685800"/>
            <a:ext cx="8839200" cy="5943600"/>
          </a:xfrm>
          <a:prstGeom prst="rect"/>
          <a:noFill/>
          <a:ln w="28575">
            <a:solidFill>
              <a:srgbClr val="A50021"/>
            </a:solidFill>
            <a:miter lim="800000"/>
            <a:headEnd/>
            <a:tailEnd/>
          </a:ln>
        </p:spPr>
        <p:txBody>
          <a:bodyPr bIns="46038" lIns="92075" rIns="92075" tIns="46038">
            <a:normAutofit fontScale="90000" lnSpcReduction="20000"/>
          </a:bodyPr>
          <a:p>
            <a:pPr algn="just" defTabSz="800100" indent="-287338" marL="287338">
              <a:lnSpc>
                <a:spcPct val="120000"/>
              </a:lnSpc>
              <a:spcBef>
                <a:spcPts val="0"/>
              </a:spcBef>
              <a:buClr>
                <a:srgbClr val="0000FF"/>
              </a:buClr>
              <a:buFontTx/>
              <a:buChar char="•"/>
            </a:pPr>
            <a:r>
              <a:rPr dirty="0" sz="2800" lang="en-GB">
                <a:solidFill>
                  <a:srgbClr val="000000"/>
                </a:solidFill>
                <a:cs typeface="Arial" pitchFamily="34" charset="0"/>
              </a:rPr>
              <a:t>Half life is the </a:t>
            </a:r>
            <a:r>
              <a:rPr dirty="0" sz="2800" lang="en-GB">
                <a:solidFill>
                  <a:srgbClr val="FF00FF"/>
                </a:solidFill>
                <a:cs typeface="Arial" pitchFamily="34" charset="0"/>
              </a:rPr>
              <a:t>time</a:t>
            </a:r>
            <a:r>
              <a:rPr dirty="0" sz="2800" lang="en-GB">
                <a:solidFill>
                  <a:srgbClr val="000000"/>
                </a:solidFill>
                <a:cs typeface="Arial" pitchFamily="34" charset="0"/>
              </a:rPr>
              <a:t> required to reduce the plasma concentration to 50% of its original value</a:t>
            </a:r>
            <a:endParaRPr dirty="0" sz="2800" lang="en-US">
              <a:solidFill>
                <a:srgbClr val="000000"/>
              </a:solidFill>
              <a:cs typeface="Arial" pitchFamily="34" charset="0"/>
            </a:endParaRPr>
          </a:p>
          <a:p>
            <a:pPr algn="just" defTabSz="800100" indent="-287338" marL="287338">
              <a:lnSpc>
                <a:spcPct val="120000"/>
              </a:lnSpc>
              <a:spcBef>
                <a:spcPts val="0"/>
              </a:spcBef>
              <a:buClr>
                <a:srgbClr val="0000FF"/>
              </a:buClr>
              <a:buFontTx/>
              <a:buChar char="•"/>
            </a:pPr>
            <a:r>
              <a:rPr dirty="0" sz="2800" lang="en-US">
                <a:solidFill>
                  <a:srgbClr val="000000"/>
                </a:solidFill>
                <a:cs typeface="Arial" pitchFamily="34" charset="0"/>
              </a:rPr>
              <a:t>Will determine dosing requirements / how long a drug will remain in the body</a:t>
            </a:r>
          </a:p>
          <a:p>
            <a:pPr algn="just" defTabSz="800100" indent="-287338" marL="287338">
              <a:lnSpc>
                <a:spcPct val="120000"/>
              </a:lnSpc>
              <a:spcBef>
                <a:spcPts val="0"/>
              </a:spcBef>
              <a:buClr>
                <a:srgbClr val="0000FF"/>
              </a:buClr>
              <a:buFontTx/>
              <a:buChar char="•"/>
            </a:pPr>
            <a:r>
              <a:rPr dirty="0" sz="2800" lang="en-US">
                <a:solidFill>
                  <a:srgbClr val="000000"/>
                </a:solidFill>
                <a:cs typeface="Arial" pitchFamily="34" charset="0"/>
              </a:rPr>
              <a:t>Used in determining </a:t>
            </a:r>
            <a:r>
              <a:rPr dirty="0" sz="2800" lang="en-US">
                <a:solidFill>
                  <a:srgbClr val="FF0000"/>
                </a:solidFill>
                <a:cs typeface="Arial" pitchFamily="34" charset="0"/>
              </a:rPr>
              <a:t>dosing interval</a:t>
            </a:r>
            <a:endParaRPr dirty="0" sz="2800" lang="en-US">
              <a:solidFill>
                <a:srgbClr val="000000"/>
              </a:solidFill>
              <a:cs typeface="Arial" pitchFamily="34" charset="0"/>
            </a:endParaRPr>
          </a:p>
          <a:p>
            <a:pPr algn="just" lvl="1">
              <a:lnSpc>
                <a:spcPct val="120000"/>
              </a:lnSpc>
              <a:spcBef>
                <a:spcPts val="0"/>
              </a:spcBef>
              <a:buClr>
                <a:srgbClr val="0000FF"/>
              </a:buClr>
              <a:buFontTx/>
              <a:buChar char="•"/>
            </a:pPr>
            <a:r>
              <a:rPr dirty="0" lang="en-US">
                <a:solidFill>
                  <a:srgbClr val="000000"/>
                </a:solidFill>
                <a:cs typeface="Arial" pitchFamily="34" charset="0"/>
              </a:rPr>
              <a:t>1</a:t>
            </a:r>
            <a:r>
              <a:rPr dirty="0" sz="2400" lang="en-US">
                <a:solidFill>
                  <a:srgbClr val="000000"/>
                </a:solidFill>
                <a:cs typeface="Arial" pitchFamily="34" charset="0"/>
              </a:rPr>
              <a:t> t</a:t>
            </a:r>
            <a:r>
              <a:rPr dirty="0" sz="1000" lang="en-US">
                <a:solidFill>
                  <a:srgbClr val="000000"/>
                </a:solidFill>
                <a:cs typeface="Arial" pitchFamily="34" charset="0"/>
              </a:rPr>
              <a:t>1/2     </a:t>
            </a:r>
            <a:r>
              <a:rPr dirty="0" sz="2400" lang="en-US">
                <a:solidFill>
                  <a:srgbClr val="000000"/>
                </a:solidFill>
                <a:cs typeface="Arial" pitchFamily="34" charset="0"/>
              </a:rPr>
              <a:t>-</a:t>
            </a:r>
            <a:r>
              <a:rPr dirty="0" sz="1000" lang="en-US">
                <a:solidFill>
                  <a:srgbClr val="000000"/>
                </a:solidFill>
                <a:cs typeface="Arial" pitchFamily="34" charset="0"/>
              </a:rPr>
              <a:t> </a:t>
            </a:r>
            <a:r>
              <a:rPr dirty="0" sz="2400" lang="en-US">
                <a:solidFill>
                  <a:srgbClr val="000000"/>
                </a:solidFill>
                <a:cs typeface="Arial" pitchFamily="34" charset="0"/>
              </a:rPr>
              <a:t> </a:t>
            </a:r>
            <a:r>
              <a:rPr dirty="0" sz="2400" lang="en-US">
                <a:solidFill>
                  <a:srgbClr val="FF00FF"/>
                </a:solidFill>
                <a:cs typeface="Arial" pitchFamily="34" charset="0"/>
              </a:rPr>
              <a:t>50 %</a:t>
            </a:r>
            <a:r>
              <a:rPr dirty="0" sz="2400" lang="en-US">
                <a:solidFill>
                  <a:srgbClr val="000000"/>
                </a:solidFill>
                <a:cs typeface="Arial" pitchFamily="34" charset="0"/>
              </a:rPr>
              <a:t> drug is eliminated</a:t>
            </a:r>
          </a:p>
          <a:p>
            <a:pPr algn="just" lvl="1">
              <a:lnSpc>
                <a:spcPct val="120000"/>
              </a:lnSpc>
              <a:spcBef>
                <a:spcPts val="0"/>
              </a:spcBef>
              <a:buClr>
                <a:srgbClr val="0000FF"/>
              </a:buClr>
              <a:buFontTx/>
              <a:buChar char="•"/>
            </a:pPr>
            <a:r>
              <a:rPr dirty="0" sz="2400" lang="en-US">
                <a:solidFill>
                  <a:srgbClr val="000000"/>
                </a:solidFill>
                <a:cs typeface="Arial" pitchFamily="34" charset="0"/>
              </a:rPr>
              <a:t> </a:t>
            </a:r>
            <a:r>
              <a:rPr b="1" dirty="0" sz="2400" lang="en-US">
                <a:solidFill>
                  <a:srgbClr val="000000"/>
                </a:solidFill>
                <a:cs typeface="Arial" pitchFamily="34" charset="0"/>
              </a:rPr>
              <a:t>2</a:t>
            </a:r>
            <a:r>
              <a:rPr dirty="0" sz="2400" lang="en-US">
                <a:solidFill>
                  <a:srgbClr val="000000"/>
                </a:solidFill>
                <a:cs typeface="Arial" pitchFamily="34" charset="0"/>
              </a:rPr>
              <a:t>  t</a:t>
            </a:r>
            <a:r>
              <a:rPr dirty="0" sz="1000" lang="en-US">
                <a:solidFill>
                  <a:srgbClr val="000000"/>
                </a:solidFill>
                <a:cs typeface="Arial" pitchFamily="34" charset="0"/>
              </a:rPr>
              <a:t>1/2  </a:t>
            </a:r>
            <a:r>
              <a:rPr dirty="0" sz="2400" lang="en-US">
                <a:solidFill>
                  <a:srgbClr val="000000"/>
                </a:solidFill>
                <a:cs typeface="Arial" pitchFamily="34" charset="0"/>
              </a:rPr>
              <a:t> -  50+25 (</a:t>
            </a:r>
            <a:r>
              <a:rPr dirty="0" sz="2400" lang="en-US">
                <a:solidFill>
                  <a:srgbClr val="FF00FF"/>
                </a:solidFill>
                <a:cs typeface="Arial" pitchFamily="34" charset="0"/>
              </a:rPr>
              <a:t>75 %</a:t>
            </a:r>
            <a:r>
              <a:rPr dirty="0" sz="2400" lang="en-US">
                <a:solidFill>
                  <a:srgbClr val="000000"/>
                </a:solidFill>
                <a:cs typeface="Arial" pitchFamily="34" charset="0"/>
              </a:rPr>
              <a:t>) drug is eliminated</a:t>
            </a:r>
          </a:p>
          <a:p>
            <a:pPr algn="just" lvl="1">
              <a:lnSpc>
                <a:spcPct val="120000"/>
              </a:lnSpc>
              <a:spcBef>
                <a:spcPts val="0"/>
              </a:spcBef>
              <a:buClr>
                <a:srgbClr val="0000FF"/>
              </a:buClr>
              <a:buFontTx/>
              <a:buChar char="•"/>
            </a:pPr>
            <a:r>
              <a:rPr b="1" dirty="0" sz="2400" lang="en-US">
                <a:solidFill>
                  <a:srgbClr val="000000"/>
                </a:solidFill>
                <a:cs typeface="Arial" pitchFamily="34" charset="0"/>
              </a:rPr>
              <a:t> 3  </a:t>
            </a:r>
            <a:r>
              <a:rPr dirty="0" sz="2400" lang="en-US">
                <a:solidFill>
                  <a:srgbClr val="000000"/>
                </a:solidFill>
                <a:cs typeface="Arial" pitchFamily="34" charset="0"/>
              </a:rPr>
              <a:t>t</a:t>
            </a:r>
            <a:r>
              <a:rPr dirty="0" sz="1000" lang="en-US">
                <a:solidFill>
                  <a:srgbClr val="000000"/>
                </a:solidFill>
                <a:cs typeface="Arial" pitchFamily="34" charset="0"/>
              </a:rPr>
              <a:t>1/2  </a:t>
            </a:r>
            <a:r>
              <a:rPr dirty="0" sz="2400" lang="en-US">
                <a:solidFill>
                  <a:srgbClr val="000000"/>
                </a:solidFill>
                <a:cs typeface="Arial" pitchFamily="34" charset="0"/>
              </a:rPr>
              <a:t> -  50+25 +12.5 (</a:t>
            </a:r>
            <a:r>
              <a:rPr dirty="0" sz="2400" lang="en-US">
                <a:solidFill>
                  <a:srgbClr val="FF00FF"/>
                </a:solidFill>
                <a:cs typeface="Arial" pitchFamily="34" charset="0"/>
              </a:rPr>
              <a:t>87.5 %</a:t>
            </a:r>
            <a:r>
              <a:rPr dirty="0" sz="2400" lang="en-US">
                <a:solidFill>
                  <a:srgbClr val="000000"/>
                </a:solidFill>
                <a:cs typeface="Arial" pitchFamily="34" charset="0"/>
              </a:rPr>
              <a:t>) drug is eliminated</a:t>
            </a:r>
          </a:p>
          <a:p>
            <a:pPr algn="just" lvl="1">
              <a:lnSpc>
                <a:spcPct val="120000"/>
              </a:lnSpc>
              <a:spcBef>
                <a:spcPts val="0"/>
              </a:spcBef>
              <a:buClr>
                <a:srgbClr val="0000FF"/>
              </a:buClr>
              <a:buFontTx/>
              <a:buChar char="•"/>
            </a:pPr>
            <a:r>
              <a:rPr b="1" dirty="0" sz="2400" lang="en-US">
                <a:solidFill>
                  <a:srgbClr val="000000"/>
                </a:solidFill>
                <a:cs typeface="Arial" pitchFamily="34" charset="0"/>
              </a:rPr>
              <a:t> 4 </a:t>
            </a:r>
            <a:r>
              <a:rPr dirty="0" sz="2400" lang="en-US">
                <a:solidFill>
                  <a:srgbClr val="000000"/>
                </a:solidFill>
                <a:cs typeface="Arial" pitchFamily="34" charset="0"/>
              </a:rPr>
              <a:t>t</a:t>
            </a:r>
            <a:r>
              <a:rPr dirty="0" sz="1000" lang="en-US">
                <a:solidFill>
                  <a:srgbClr val="000000"/>
                </a:solidFill>
                <a:cs typeface="Arial" pitchFamily="34" charset="0"/>
              </a:rPr>
              <a:t>1/2 </a:t>
            </a:r>
            <a:r>
              <a:rPr dirty="0" sz="2400" lang="en-US">
                <a:solidFill>
                  <a:srgbClr val="000000"/>
                </a:solidFill>
                <a:cs typeface="Arial" pitchFamily="34" charset="0"/>
              </a:rPr>
              <a:t>- 50+25 +12.5+6.25 (</a:t>
            </a:r>
            <a:r>
              <a:rPr dirty="0" sz="2400" lang="en-US">
                <a:solidFill>
                  <a:srgbClr val="FF00FF"/>
                </a:solidFill>
                <a:cs typeface="Arial" pitchFamily="34" charset="0"/>
              </a:rPr>
              <a:t>93.7 %</a:t>
            </a:r>
            <a:r>
              <a:rPr dirty="0" sz="2400" lang="en-US">
                <a:solidFill>
                  <a:srgbClr val="000000"/>
                </a:solidFill>
                <a:cs typeface="Arial" pitchFamily="34" charset="0"/>
              </a:rPr>
              <a:t>) drug is eliminated</a:t>
            </a:r>
          </a:p>
          <a:p>
            <a:pPr algn="just">
              <a:lnSpc>
                <a:spcPct val="120000"/>
              </a:lnSpc>
              <a:spcBef>
                <a:spcPts val="0"/>
              </a:spcBef>
              <a:buClr>
                <a:srgbClr val="0000FF"/>
              </a:buClr>
            </a:pPr>
            <a:r>
              <a:rPr dirty="0" sz="2800" lang="en-US">
                <a:solidFill>
                  <a:srgbClr val="000000"/>
                </a:solidFill>
                <a:cs typeface="Arial" pitchFamily="34" charset="0"/>
              </a:rPr>
              <a:t>Thus, nearly complete drug elimination occurs in 4-5 half lives.</a:t>
            </a:r>
            <a:endParaRPr dirty="0" sz="1400" lang="en-US">
              <a:solidFill>
                <a:srgbClr val="000000"/>
              </a:solidFill>
              <a:cs typeface="Arial" pitchFamily="34" charset="0"/>
            </a:endParaRPr>
          </a:p>
          <a:p>
            <a:pPr algn="just" defTabSz="800100" indent="0" marL="0">
              <a:lnSpc>
                <a:spcPct val="120000"/>
              </a:lnSpc>
              <a:spcBef>
                <a:spcPct val="30000"/>
              </a:spcBef>
              <a:buClr>
                <a:srgbClr val="0000FF"/>
              </a:buClr>
              <a:buNone/>
            </a:pPr>
            <a:endParaRPr dirty="0" sz="2800" lang="en-US">
              <a:solidFill>
                <a:srgbClr val="F400F4"/>
              </a:solidFill>
              <a:cs typeface="Arial" pitchFamily="34" charset="0"/>
            </a:endParaRPr>
          </a:p>
        </p:txBody>
      </p:sp>
      <p:sp>
        <p:nvSpPr>
          <p:cNvPr id="1048678" name="Rectangle 6"/>
          <p:cNvSpPr>
            <a:spLocks noGrp="1" noChangeArrowheads="1"/>
          </p:cNvSpPr>
          <p:nvPr>
            <p:ph type="title"/>
          </p:nvPr>
        </p:nvSpPr>
        <p:spPr bwMode="auto">
          <a:xfrm>
            <a:off x="457200" y="152400"/>
            <a:ext cx="8229600" cy="457200"/>
          </a:xfrm>
          <a:prstGeom prst="rect"/>
          <a:noFill/>
          <a:ln>
            <a:noFill/>
          </a:ln>
        </p:spPr>
        <p:txBody>
          <a:bodyPr anchor="ctr" bIns="46038" lIns="92075" rIns="92075" tIns="46038">
            <a:normAutofit fontScale="90000"/>
          </a:bodyPr>
          <a:p>
            <a:pPr>
              <a:lnSpc>
                <a:spcPct val="105000"/>
              </a:lnSpc>
            </a:pPr>
            <a:r>
              <a:rPr b="1" dirty="0" sz="3600" lang="en-US">
                <a:solidFill>
                  <a:schemeClr val="tx2"/>
                </a:solidFill>
                <a:cs typeface="Arial" pitchFamily="34" charset="0"/>
              </a:rPr>
              <a:t>DRUG HALF-LIFE </a:t>
            </a:r>
            <a:r>
              <a:rPr dirty="0" sz="3600" lang="en-US">
                <a:solidFill>
                  <a:schemeClr val="tx2"/>
                </a:solidFill>
                <a:cs typeface="Arial" pitchFamily="34" charset="0"/>
              </a:rPr>
              <a:t>(t</a:t>
            </a:r>
            <a:r>
              <a:rPr baseline="-25000" dirty="0" sz="3600" lang="en-US">
                <a:solidFill>
                  <a:schemeClr val="tx2"/>
                </a:solidFill>
                <a:cs typeface="Arial" pitchFamily="34" charset="0"/>
              </a:rPr>
              <a:t>1/2 </a:t>
            </a:r>
            <a:r>
              <a:rPr dirty="0" sz="3600" lang="en-US">
                <a:solidFill>
                  <a:schemeClr val="tx2"/>
                </a:solidFill>
                <a:cs typeface="Arial" pitchFamily="34" charset="0"/>
              </a:rPr>
              <a:t>)</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702" name=""/>
        <p:cNvGrpSpPr/>
        <p:nvPr/>
      </p:nvGrpSpPr>
      <p:grpSpPr>
        <a:xfrm>
          <a:off x="0" y="0"/>
          <a:ext cx="0" cy="0"/>
          <a:chOff x="0" y="0"/>
          <a:chExt cx="0" cy="0"/>
        </a:xfrm>
      </p:grpSpPr>
      <p:sp>
        <p:nvSpPr>
          <p:cNvPr id="1048948" name="Rectangle 2"/>
          <p:cNvSpPr>
            <a:spLocks noGrp="1" noChangeArrowheads="1"/>
          </p:cNvSpPr>
          <p:nvPr>
            <p:ph type="title"/>
          </p:nvPr>
        </p:nvSpPr>
        <p:spPr/>
        <p:txBody>
          <a:bodyPr/>
          <a:p>
            <a:pPr eaLnBrk="1" hangingPunct="1"/>
            <a:r>
              <a:rPr lang="en-US" smtClean="0"/>
              <a:t>Antimalarials:  Therapeutic Uses</a:t>
            </a:r>
          </a:p>
        </p:txBody>
      </p:sp>
      <p:sp>
        <p:nvSpPr>
          <p:cNvPr id="1048949" name="Rectangle 3"/>
          <p:cNvSpPr>
            <a:spLocks noGrp="1" noChangeArrowheads="1"/>
          </p:cNvSpPr>
          <p:nvPr>
            <p:ph type="body" idx="1"/>
          </p:nvPr>
        </p:nvSpPr>
        <p:spPr/>
        <p:txBody>
          <a:bodyPr>
            <a:normAutofit fontScale="96875" lnSpcReduction="20000"/>
          </a:bodyPr>
          <a:p>
            <a:pPr eaLnBrk="1" hangingPunct="1">
              <a:buFont typeface="Wingdings" pitchFamily="2" charset="2"/>
              <a:buChar char="n"/>
            </a:pPr>
            <a:r>
              <a:rPr lang="en-US" smtClean="0"/>
              <a:t>Used to kill plasmodium organisms, the parasites that cause malaria.</a:t>
            </a:r>
          </a:p>
          <a:p>
            <a:pPr eaLnBrk="1" hangingPunct="1">
              <a:buFont typeface="Wingdings" pitchFamily="2" charset="2"/>
              <a:buChar char="n"/>
            </a:pPr>
            <a:r>
              <a:rPr lang="en-US" smtClean="0"/>
              <a:t>The drugs have varying effectiveness on </a:t>
            </a:r>
            <a:br>
              <a:rPr lang="en-US" smtClean="0"/>
            </a:br>
            <a:r>
              <a:rPr lang="en-US" smtClean="0"/>
              <a:t>the different malaria organisms.</a:t>
            </a:r>
          </a:p>
          <a:p>
            <a:pPr eaLnBrk="1" hangingPunct="1">
              <a:buFont typeface="Wingdings" pitchFamily="2" charset="2"/>
              <a:buChar char="n"/>
            </a:pPr>
            <a:r>
              <a:rPr lang="en-US" smtClean="0"/>
              <a:t>Some agents are used for prophylaxis against malaria.</a:t>
            </a:r>
          </a:p>
          <a:p>
            <a:pPr eaLnBrk="1" hangingPunct="1">
              <a:buFont typeface="Wingdings" pitchFamily="2" charset="2"/>
              <a:buChar char="n"/>
            </a:pPr>
            <a:r>
              <a:rPr lang="en-US" smtClean="0"/>
              <a:t>Chloroquine is also used for rheumatoid arthritis and lupus.</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703" name=""/>
        <p:cNvGrpSpPr/>
        <p:nvPr/>
      </p:nvGrpSpPr>
      <p:grpSpPr>
        <a:xfrm>
          <a:off x="0" y="0"/>
          <a:ext cx="0" cy="0"/>
          <a:chOff x="0" y="0"/>
          <a:chExt cx="0" cy="0"/>
        </a:xfrm>
      </p:grpSpPr>
      <p:sp>
        <p:nvSpPr>
          <p:cNvPr id="1048950" name="Rectangle 2"/>
          <p:cNvSpPr>
            <a:spLocks noGrp="1" noChangeArrowheads="1"/>
          </p:cNvSpPr>
          <p:nvPr>
            <p:ph type="title"/>
          </p:nvPr>
        </p:nvSpPr>
        <p:spPr/>
        <p:txBody>
          <a:bodyPr/>
          <a:p>
            <a:pPr eaLnBrk="1" hangingPunct="1"/>
            <a:r>
              <a:rPr lang="en-US" smtClean="0"/>
              <a:t>Antimalarials:  Side Effects</a:t>
            </a:r>
          </a:p>
        </p:txBody>
      </p:sp>
      <p:sp>
        <p:nvSpPr>
          <p:cNvPr id="1048951" name="Rectangle 3"/>
          <p:cNvSpPr>
            <a:spLocks noGrp="1" noChangeArrowheads="1"/>
          </p:cNvSpPr>
          <p:nvPr>
            <p:ph type="body" idx="1"/>
          </p:nvPr>
        </p:nvSpPr>
        <p:spPr/>
        <p:txBody>
          <a:bodyPr/>
          <a:p>
            <a:pPr eaLnBrk="1" hangingPunct="1">
              <a:buFont typeface="Wingdings" pitchFamily="2" charset="2"/>
              <a:buChar char="n"/>
            </a:pPr>
            <a:r>
              <a:rPr lang="en-US" smtClean="0"/>
              <a:t>Many side effects for the various agents</a:t>
            </a:r>
          </a:p>
          <a:p>
            <a:pPr eaLnBrk="1" hangingPunct="1">
              <a:buFont typeface="Wingdings" pitchFamily="2" charset="2"/>
              <a:buChar char="n"/>
            </a:pPr>
            <a:r>
              <a:rPr lang="en-US" smtClean="0"/>
              <a:t>Primarily gastrointestinal: nausea, vomiting, diarrhea,	anorexia, and abdominal pain</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704" name=""/>
        <p:cNvGrpSpPr/>
        <p:nvPr/>
      </p:nvGrpSpPr>
      <p:grpSpPr>
        <a:xfrm>
          <a:off x="0" y="0"/>
          <a:ext cx="0" cy="0"/>
          <a:chOff x="0" y="0"/>
          <a:chExt cx="0" cy="0"/>
        </a:xfrm>
      </p:grpSpPr>
      <p:sp>
        <p:nvSpPr>
          <p:cNvPr id="1048952" name="Rectangle 2"/>
          <p:cNvSpPr>
            <a:spLocks noGrp="1" noChangeArrowheads="1"/>
          </p:cNvSpPr>
          <p:nvPr>
            <p:ph type="title"/>
          </p:nvPr>
        </p:nvSpPr>
        <p:spPr/>
        <p:txBody>
          <a:bodyPr/>
          <a:p>
            <a:pPr eaLnBrk="1" hangingPunct="1"/>
            <a:r>
              <a:rPr lang="en-US" smtClean="0"/>
              <a:t>Antiprotozoals</a:t>
            </a:r>
          </a:p>
        </p:txBody>
      </p:sp>
      <p:sp>
        <p:nvSpPr>
          <p:cNvPr id="1048953" name="Rectangle 3"/>
          <p:cNvSpPr>
            <a:spLocks noGrp="1" noChangeArrowheads="1"/>
          </p:cNvSpPr>
          <p:nvPr>
            <p:ph type="body" idx="1"/>
          </p:nvPr>
        </p:nvSpPr>
        <p:spPr/>
        <p:txBody>
          <a:bodyPr/>
          <a:p>
            <a:pPr eaLnBrk="1" hangingPunct="1">
              <a:buFont typeface="Wingdings" pitchFamily="2" charset="2"/>
              <a:buChar char="n"/>
            </a:pPr>
            <a:r>
              <a:rPr lang="en-US" smtClean="0"/>
              <a:t>atovaquone (Mepron)</a:t>
            </a:r>
          </a:p>
          <a:p>
            <a:pPr eaLnBrk="1" hangingPunct="1">
              <a:buFont typeface="Wingdings" pitchFamily="2" charset="2"/>
              <a:buChar char="n"/>
            </a:pPr>
            <a:r>
              <a:rPr lang="en-US" smtClean="0"/>
              <a:t>metronidazole (Flagyl)</a:t>
            </a:r>
          </a:p>
          <a:p>
            <a:pPr eaLnBrk="1" hangingPunct="1">
              <a:buFont typeface="Wingdings" pitchFamily="2" charset="2"/>
              <a:buChar char="n"/>
            </a:pPr>
            <a:r>
              <a:rPr lang="en-US" smtClean="0"/>
              <a:t>pentamidine (Pentam)</a:t>
            </a:r>
          </a:p>
          <a:p>
            <a:pPr eaLnBrk="1" hangingPunct="1">
              <a:buFont typeface="Wingdings" pitchFamily="2" charset="2"/>
              <a:buChar char="n"/>
            </a:pPr>
            <a:r>
              <a:rPr lang="en-US" smtClean="0"/>
              <a:t>iodoquinol (Yodoxin, Di-Quinol)</a:t>
            </a:r>
          </a:p>
          <a:p>
            <a:pPr eaLnBrk="1" hangingPunct="1">
              <a:buFont typeface="Wingdings" pitchFamily="2" charset="2"/>
              <a:buChar char="n"/>
            </a:pPr>
            <a:r>
              <a:rPr lang="en-US" smtClean="0"/>
              <a:t>paromomycin (Humatin)</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705" name=""/>
        <p:cNvGrpSpPr/>
        <p:nvPr/>
      </p:nvGrpSpPr>
      <p:grpSpPr>
        <a:xfrm>
          <a:off x="0" y="0"/>
          <a:ext cx="0" cy="0"/>
          <a:chOff x="0" y="0"/>
          <a:chExt cx="0" cy="0"/>
        </a:xfrm>
      </p:grpSpPr>
      <p:sp>
        <p:nvSpPr>
          <p:cNvPr id="1048954" name="Rectangle 2"/>
          <p:cNvSpPr>
            <a:spLocks noGrp="1" noChangeArrowheads="1"/>
          </p:cNvSpPr>
          <p:nvPr>
            <p:ph type="title"/>
          </p:nvPr>
        </p:nvSpPr>
        <p:spPr/>
        <p:txBody>
          <a:bodyPr/>
          <a:p>
            <a:pPr eaLnBrk="1" hangingPunct="1"/>
            <a:r>
              <a:rPr lang="en-US" smtClean="0"/>
              <a:t>Protozoal Infections</a:t>
            </a:r>
          </a:p>
        </p:txBody>
      </p:sp>
      <p:sp>
        <p:nvSpPr>
          <p:cNvPr id="1048955" name="Rectangle 3"/>
          <p:cNvSpPr>
            <a:spLocks noGrp="1" noChangeArrowheads="1"/>
          </p:cNvSpPr>
          <p:nvPr>
            <p:ph type="body" idx="1"/>
          </p:nvPr>
        </p:nvSpPr>
        <p:spPr/>
        <p:txBody>
          <a:bodyPr/>
          <a:p>
            <a:pPr eaLnBrk="1" hangingPunct="1">
              <a:buFont typeface="Wingdings" pitchFamily="2" charset="2"/>
              <a:buChar char="n"/>
            </a:pPr>
            <a:r>
              <a:rPr lang="en-US" smtClean="0"/>
              <a:t>amebiasis</a:t>
            </a:r>
          </a:p>
          <a:p>
            <a:pPr eaLnBrk="1" hangingPunct="1">
              <a:buFont typeface="Wingdings" pitchFamily="2" charset="2"/>
              <a:buChar char="n"/>
            </a:pPr>
            <a:r>
              <a:rPr lang="en-US" smtClean="0"/>
              <a:t>giardiasis</a:t>
            </a:r>
          </a:p>
          <a:p>
            <a:pPr eaLnBrk="1" hangingPunct="1">
              <a:buFont typeface="Wingdings" pitchFamily="2" charset="2"/>
              <a:buChar char="n"/>
            </a:pPr>
            <a:r>
              <a:rPr lang="en-US" smtClean="0"/>
              <a:t>pneumocystosis</a:t>
            </a:r>
          </a:p>
          <a:p>
            <a:pPr eaLnBrk="1" hangingPunct="1">
              <a:buFont typeface="Wingdings" pitchFamily="2" charset="2"/>
              <a:buChar char="n"/>
            </a:pPr>
            <a:r>
              <a:rPr lang="en-US" smtClean="0"/>
              <a:t>toxoplasmosis</a:t>
            </a:r>
          </a:p>
          <a:p>
            <a:pPr eaLnBrk="1" hangingPunct="1">
              <a:buFont typeface="Wingdings" pitchFamily="2" charset="2"/>
              <a:buChar char="n"/>
            </a:pPr>
            <a:r>
              <a:rPr lang="en-US" smtClean="0"/>
              <a:t>trichomoniasis</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706" name=""/>
        <p:cNvGrpSpPr/>
        <p:nvPr/>
      </p:nvGrpSpPr>
      <p:grpSpPr>
        <a:xfrm>
          <a:off x="0" y="0"/>
          <a:ext cx="0" cy="0"/>
          <a:chOff x="0" y="0"/>
          <a:chExt cx="0" cy="0"/>
        </a:xfrm>
      </p:grpSpPr>
      <p:sp>
        <p:nvSpPr>
          <p:cNvPr id="1048956" name="Rectangle 2"/>
          <p:cNvSpPr>
            <a:spLocks noGrp="1" noChangeArrowheads="1"/>
          </p:cNvSpPr>
          <p:nvPr>
            <p:ph type="title"/>
          </p:nvPr>
        </p:nvSpPr>
        <p:spPr/>
        <p:txBody>
          <a:bodyPr/>
          <a:p>
            <a:pPr eaLnBrk="1" hangingPunct="1"/>
            <a:r>
              <a:rPr lang="en-US" smtClean="0"/>
              <a:t>Protozoal Infections</a:t>
            </a:r>
          </a:p>
        </p:txBody>
      </p:sp>
      <p:sp>
        <p:nvSpPr>
          <p:cNvPr id="1048957" name="Rectangle 3"/>
          <p:cNvSpPr>
            <a:spLocks noGrp="1" noChangeArrowheads="1"/>
          </p:cNvSpPr>
          <p:nvPr>
            <p:ph type="body" idx="1"/>
          </p:nvPr>
        </p:nvSpPr>
        <p:spPr/>
        <p:txBody>
          <a:bodyPr/>
          <a:p>
            <a:pPr eaLnBrk="1" hangingPunct="1">
              <a:buFont typeface="Wingdings" pitchFamily="2" charset="2"/>
              <a:buNone/>
            </a:pPr>
            <a:r>
              <a:rPr lang="en-US" smtClean="0"/>
              <a:t>Transmission</a:t>
            </a:r>
          </a:p>
          <a:p>
            <a:pPr eaLnBrk="1" hangingPunct="1">
              <a:buFont typeface="Wingdings" pitchFamily="2" charset="2"/>
              <a:buChar char="n"/>
            </a:pPr>
            <a:r>
              <a:rPr sz="2800" lang="en-US" smtClean="0"/>
              <a:t>Person-to-person</a:t>
            </a:r>
          </a:p>
          <a:p>
            <a:pPr eaLnBrk="1" hangingPunct="1">
              <a:buFont typeface="Wingdings" pitchFamily="2" charset="2"/>
              <a:buChar char="n"/>
            </a:pPr>
            <a:r>
              <a:rPr sz="2800" lang="en-US" smtClean="0"/>
              <a:t>Ingestion of contaminated water or food</a:t>
            </a:r>
          </a:p>
          <a:p>
            <a:pPr eaLnBrk="1" hangingPunct="1">
              <a:buFont typeface="Wingdings" pitchFamily="2" charset="2"/>
              <a:buChar char="n"/>
            </a:pPr>
            <a:r>
              <a:rPr sz="2800" lang="en-US" smtClean="0"/>
              <a:t>Direct contact with the parasite</a:t>
            </a:r>
          </a:p>
          <a:p>
            <a:pPr eaLnBrk="1" hangingPunct="1">
              <a:buFont typeface="Wingdings" pitchFamily="2" charset="2"/>
              <a:buChar char="n"/>
            </a:pPr>
            <a:r>
              <a:rPr sz="2800" lang="en-US" smtClean="0"/>
              <a:t>Insect bite (mosquito or tick)</a:t>
            </a:r>
            <a:endParaRPr lang="en-US" smtClean="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707" name=""/>
        <p:cNvGrpSpPr/>
        <p:nvPr/>
      </p:nvGrpSpPr>
      <p:grpSpPr>
        <a:xfrm>
          <a:off x="0" y="0"/>
          <a:ext cx="0" cy="0"/>
          <a:chOff x="0" y="0"/>
          <a:chExt cx="0" cy="0"/>
        </a:xfrm>
      </p:grpSpPr>
      <p:sp>
        <p:nvSpPr>
          <p:cNvPr id="1048958" name="Rectangle 2"/>
          <p:cNvSpPr>
            <a:spLocks noGrp="1" noChangeArrowheads="1"/>
          </p:cNvSpPr>
          <p:nvPr>
            <p:ph type="title"/>
          </p:nvPr>
        </p:nvSpPr>
        <p:spPr>
          <a:xfrm>
            <a:off x="741363" y="468313"/>
            <a:ext cx="7793037" cy="949325"/>
          </a:xfrm>
        </p:spPr>
        <p:txBody>
          <a:bodyPr>
            <a:noAutofit/>
          </a:bodyPr>
          <a:p>
            <a:pPr eaLnBrk="1" hangingPunct="1"/>
            <a:r>
              <a:rPr dirty="0" sz="3200" lang="en-US" err="1" smtClean="0"/>
              <a:t>Antiprotozoals</a:t>
            </a:r>
            <a:r>
              <a:rPr dirty="0" sz="3200" lang="en-US" smtClean="0"/>
              <a:t>:  Mechanism of Action </a:t>
            </a:r>
            <a:br>
              <a:rPr dirty="0" sz="3200" lang="en-US" smtClean="0"/>
            </a:br>
            <a:r>
              <a:rPr dirty="0" sz="3200" lang="en-US" smtClean="0"/>
              <a:t>and Uses </a:t>
            </a:r>
            <a:r>
              <a:rPr dirty="0" sz="3200" lang="en-US" err="1" smtClean="0"/>
              <a:t>atovaquone</a:t>
            </a:r>
            <a:r>
              <a:rPr dirty="0" sz="3200" lang="en-US" smtClean="0"/>
              <a:t> (</a:t>
            </a:r>
            <a:r>
              <a:rPr dirty="0" sz="3200" lang="en-US" err="1" smtClean="0"/>
              <a:t>Mepron</a:t>
            </a:r>
            <a:r>
              <a:rPr dirty="0" sz="3200" lang="en-US" smtClean="0"/>
              <a:t>)</a:t>
            </a:r>
          </a:p>
        </p:txBody>
      </p:sp>
      <p:sp>
        <p:nvSpPr>
          <p:cNvPr id="1048959" name="Rectangle 3"/>
          <p:cNvSpPr>
            <a:spLocks noGrp="1" noChangeArrowheads="1"/>
          </p:cNvSpPr>
          <p:nvPr>
            <p:ph type="body" idx="1"/>
          </p:nvPr>
        </p:nvSpPr>
        <p:spPr/>
        <p:txBody>
          <a:bodyPr/>
          <a:p>
            <a:pPr eaLnBrk="1" hangingPunct="1" indent="0" marL="0">
              <a:buNone/>
            </a:pPr>
            <a:endParaRPr dirty="0" lang="en-US" smtClean="0"/>
          </a:p>
          <a:p>
            <a:pPr eaLnBrk="1" hangingPunct="1">
              <a:buFont typeface="Wingdings" pitchFamily="2" charset="2"/>
              <a:buChar char="n"/>
            </a:pPr>
            <a:r>
              <a:rPr dirty="0" lang="en-US" err="1" smtClean="0"/>
              <a:t>Protozoal</a:t>
            </a:r>
            <a:r>
              <a:rPr dirty="0" lang="en-US" smtClean="0"/>
              <a:t> energy comes from the mitochondria</a:t>
            </a:r>
          </a:p>
          <a:p>
            <a:pPr eaLnBrk="1" hangingPunct="1">
              <a:buFont typeface="Wingdings" pitchFamily="2" charset="2"/>
              <a:buChar char="n"/>
            </a:pPr>
            <a:r>
              <a:rPr dirty="0" lang="en-US" err="1" smtClean="0"/>
              <a:t>Atovaquone</a:t>
            </a:r>
            <a:r>
              <a:rPr dirty="0" lang="en-US" smtClean="0"/>
              <a:t>:  selective inhibition of mitochondrial electron transport</a:t>
            </a:r>
          </a:p>
          <a:p>
            <a:pPr eaLnBrk="1" hangingPunct="1">
              <a:buFont typeface="Wingdings" pitchFamily="2" charset="2"/>
              <a:buChar char="n"/>
            </a:pPr>
            <a:r>
              <a:rPr dirty="0" lang="en-US" smtClean="0"/>
              <a:t>Result:  no energy, leading to cellular death</a:t>
            </a:r>
          </a:p>
          <a:p>
            <a:pPr eaLnBrk="1" hangingPunct="1" lvl="1">
              <a:buFontTx/>
              <a:buNone/>
            </a:pPr>
            <a:r>
              <a:rPr dirty="0" lang="en-US" smtClean="0"/>
              <a:t/>
            </a:r>
            <a:br>
              <a:rPr dirty="0" lang="en-US" smtClean="0"/>
            </a:br>
            <a:r>
              <a:rPr dirty="0" lang="en-US" smtClean="0"/>
              <a:t>Used to treat mild to moderate P. </a:t>
            </a:r>
            <a:r>
              <a:rPr dirty="0" lang="en-US" err="1" smtClean="0"/>
              <a:t>carinii</a:t>
            </a:r>
            <a:r>
              <a:rPr dirty="0" lang="en-US" smtClean="0"/>
              <a:t>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708" name=""/>
        <p:cNvGrpSpPr/>
        <p:nvPr/>
      </p:nvGrpSpPr>
      <p:grpSpPr>
        <a:xfrm>
          <a:off x="0" y="0"/>
          <a:ext cx="0" cy="0"/>
          <a:chOff x="0" y="0"/>
          <a:chExt cx="0" cy="0"/>
        </a:xfrm>
      </p:grpSpPr>
      <p:sp>
        <p:nvSpPr>
          <p:cNvPr id="1048960" name="Rectangle 2"/>
          <p:cNvSpPr>
            <a:spLocks noGrp="1" noChangeArrowheads="1"/>
          </p:cNvSpPr>
          <p:nvPr>
            <p:ph type="title"/>
          </p:nvPr>
        </p:nvSpPr>
        <p:spPr>
          <a:xfrm>
            <a:off x="741363" y="468313"/>
            <a:ext cx="7739062" cy="949325"/>
          </a:xfrm>
        </p:spPr>
        <p:txBody>
          <a:bodyPr>
            <a:normAutofit fontScale="90000"/>
          </a:bodyPr>
          <a:p>
            <a:pPr eaLnBrk="1" hangingPunct="1"/>
            <a:r>
              <a:rPr lang="en-US" smtClean="0"/>
              <a:t>Antiprotozoals:  Mechanism of Action and Uses metronidazole</a:t>
            </a:r>
          </a:p>
        </p:txBody>
      </p:sp>
      <p:sp>
        <p:nvSpPr>
          <p:cNvPr id="1048961" name="Rectangle 3"/>
          <p:cNvSpPr>
            <a:spLocks noGrp="1" noChangeArrowheads="1"/>
          </p:cNvSpPr>
          <p:nvPr>
            <p:ph type="body" idx="1"/>
          </p:nvPr>
        </p:nvSpPr>
        <p:spPr/>
        <p:txBody>
          <a:bodyPr/>
          <a:p>
            <a:pPr eaLnBrk="1" hangingPunct="1">
              <a:buFont typeface="Wingdings" pitchFamily="2" charset="2"/>
              <a:buChar char="n"/>
            </a:pPr>
            <a:r>
              <a:rPr lang="en-US" smtClean="0"/>
              <a:t>Disruption of DNA synthesis as well as nucleic acid synthesis</a:t>
            </a:r>
          </a:p>
          <a:p>
            <a:pPr eaLnBrk="1" hangingPunct="1">
              <a:buFont typeface="Wingdings" pitchFamily="2" charset="2"/>
              <a:buChar char="n"/>
            </a:pPr>
            <a:r>
              <a:rPr lang="en-US" smtClean="0"/>
              <a:t>Bactericidal, amebicidal, trichomonacidal</a:t>
            </a:r>
          </a:p>
          <a:p>
            <a:pPr eaLnBrk="1" hangingPunct="1" lvl="1">
              <a:buFontTx/>
              <a:buNone/>
            </a:pPr>
            <a:r>
              <a:rPr lang="en-US" smtClean="0"/>
              <a:t/>
            </a:r>
            <a:br>
              <a:rPr lang="en-US" smtClean="0"/>
            </a:br>
            <a:r>
              <a:rPr lang="en-US" smtClean="0"/>
              <a:t>Used for treatment of trichomoniasis, amebiasis, giardiasis, anaerobic infections, and antibiotic-associated pseudomembranous colitis</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709" name=""/>
        <p:cNvGrpSpPr/>
        <p:nvPr/>
      </p:nvGrpSpPr>
      <p:grpSpPr>
        <a:xfrm>
          <a:off x="0" y="0"/>
          <a:ext cx="0" cy="0"/>
          <a:chOff x="0" y="0"/>
          <a:chExt cx="0" cy="0"/>
        </a:xfrm>
      </p:grpSpPr>
      <p:sp>
        <p:nvSpPr>
          <p:cNvPr id="1048962" name="Rectangle 2"/>
          <p:cNvSpPr>
            <a:spLocks noGrp="1" noChangeArrowheads="1"/>
          </p:cNvSpPr>
          <p:nvPr>
            <p:ph type="title"/>
          </p:nvPr>
        </p:nvSpPr>
        <p:spPr>
          <a:xfrm>
            <a:off x="741363" y="468313"/>
            <a:ext cx="7766050" cy="949325"/>
          </a:xfrm>
        </p:spPr>
        <p:txBody>
          <a:bodyPr>
            <a:normAutofit fontScale="90000"/>
          </a:bodyPr>
          <a:p>
            <a:pPr eaLnBrk="1" hangingPunct="1"/>
            <a:r>
              <a:rPr lang="en-US" smtClean="0"/>
              <a:t>Antiprotozoals:  Mechanism of Action and Uses pentamidine</a:t>
            </a:r>
          </a:p>
        </p:txBody>
      </p:sp>
      <p:sp>
        <p:nvSpPr>
          <p:cNvPr id="1048963" name="Rectangle 3"/>
          <p:cNvSpPr>
            <a:spLocks noGrp="1" noChangeArrowheads="1"/>
          </p:cNvSpPr>
          <p:nvPr>
            <p:ph type="body" idx="1"/>
          </p:nvPr>
        </p:nvSpPr>
        <p:spPr/>
        <p:txBody>
          <a:bodyPr/>
          <a:p>
            <a:pPr eaLnBrk="1" hangingPunct="1">
              <a:spcBef>
                <a:spcPct val="25000"/>
              </a:spcBef>
              <a:spcAft>
                <a:spcPct val="25000"/>
              </a:spcAft>
              <a:buFont typeface="Wingdings" pitchFamily="2" charset="2"/>
              <a:buChar char="n"/>
            </a:pPr>
            <a:r>
              <a:rPr sz="2800" lang="en-US" smtClean="0"/>
              <a:t>Inhibits DNA and RNA</a:t>
            </a:r>
          </a:p>
          <a:p>
            <a:pPr eaLnBrk="1" hangingPunct="1">
              <a:spcBef>
                <a:spcPct val="25000"/>
              </a:spcBef>
              <a:spcAft>
                <a:spcPct val="25000"/>
              </a:spcAft>
              <a:buFont typeface="Wingdings" pitchFamily="2" charset="2"/>
              <a:buChar char="n"/>
            </a:pPr>
            <a:r>
              <a:rPr sz="2800" lang="en-US" smtClean="0"/>
              <a:t>Binds to and aggregates ribosomes</a:t>
            </a:r>
          </a:p>
          <a:p>
            <a:pPr eaLnBrk="1" hangingPunct="1">
              <a:spcBef>
                <a:spcPct val="25000"/>
              </a:spcBef>
              <a:spcAft>
                <a:spcPct val="25000"/>
              </a:spcAft>
              <a:buFont typeface="Wingdings" pitchFamily="2" charset="2"/>
              <a:buChar char="n"/>
            </a:pPr>
            <a:r>
              <a:rPr sz="2800" lang="en-US" smtClean="0"/>
              <a:t>Directly lethal to Pneumocystis carinii</a:t>
            </a:r>
          </a:p>
          <a:p>
            <a:pPr eaLnBrk="1" hangingPunct="1">
              <a:spcBef>
                <a:spcPct val="25000"/>
              </a:spcBef>
              <a:spcAft>
                <a:spcPct val="25000"/>
              </a:spcAft>
              <a:buFont typeface="Wingdings" pitchFamily="2" charset="2"/>
              <a:buChar char="n"/>
            </a:pPr>
            <a:r>
              <a:rPr sz="2800" lang="en-US" smtClean="0"/>
              <a:t>Inhibits glucose metabolism, protein and RNA synthesis, and intracellular amino acid transport</a:t>
            </a:r>
          </a:p>
          <a:p>
            <a:pPr eaLnBrk="1" hangingPunct="1" lvl="1">
              <a:spcBef>
                <a:spcPct val="25000"/>
              </a:spcBef>
              <a:spcAft>
                <a:spcPct val="25000"/>
              </a:spcAft>
              <a:buFontTx/>
              <a:buNone/>
            </a:pPr>
            <a:r>
              <a:rPr lang="en-US" smtClean="0"/>
              <a:t/>
            </a:r>
            <a:br>
              <a:rPr lang="en-US" smtClean="0"/>
            </a:br>
            <a:r>
              <a:rPr lang="en-US" smtClean="0"/>
              <a:t>Mainly used to treat P. carinii pneumonia </a:t>
            </a:r>
            <a:br>
              <a:rPr lang="en-US" smtClean="0"/>
            </a:br>
            <a:r>
              <a:rPr lang="en-US" smtClean="0"/>
              <a:t>and other protozoal infections</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710" name=""/>
        <p:cNvGrpSpPr/>
        <p:nvPr/>
      </p:nvGrpSpPr>
      <p:grpSpPr>
        <a:xfrm>
          <a:off x="0" y="0"/>
          <a:ext cx="0" cy="0"/>
          <a:chOff x="0" y="0"/>
          <a:chExt cx="0" cy="0"/>
        </a:xfrm>
      </p:grpSpPr>
      <p:sp>
        <p:nvSpPr>
          <p:cNvPr id="1048964" name="Rectangle 2"/>
          <p:cNvSpPr>
            <a:spLocks noGrp="1" noChangeArrowheads="1"/>
          </p:cNvSpPr>
          <p:nvPr>
            <p:ph type="title"/>
          </p:nvPr>
        </p:nvSpPr>
        <p:spPr>
          <a:xfrm>
            <a:off x="741363" y="468313"/>
            <a:ext cx="7739062" cy="949325"/>
          </a:xfrm>
        </p:spPr>
        <p:txBody>
          <a:bodyPr>
            <a:normAutofit fontScale="90000"/>
          </a:bodyPr>
          <a:p>
            <a:pPr eaLnBrk="1" hangingPunct="1"/>
            <a:r>
              <a:rPr sz="4000" lang="en-US" smtClean="0"/>
              <a:t>Antiprotozoals:  Mechanism of Action </a:t>
            </a:r>
            <a:br>
              <a:rPr sz="4000" lang="en-US" smtClean="0"/>
            </a:br>
            <a:r>
              <a:rPr sz="4000" lang="en-US" smtClean="0"/>
              <a:t>and Uses iodoquinol (Yodoxin, Di-Quinol)</a:t>
            </a:r>
            <a:endParaRPr lang="en-US" smtClean="0"/>
          </a:p>
        </p:txBody>
      </p:sp>
      <p:sp>
        <p:nvSpPr>
          <p:cNvPr id="1048965" name="Rectangle 3"/>
          <p:cNvSpPr>
            <a:spLocks noGrp="1" noChangeArrowheads="1"/>
          </p:cNvSpPr>
          <p:nvPr>
            <p:ph type="body" idx="1"/>
          </p:nvPr>
        </p:nvSpPr>
        <p:spPr/>
        <p:txBody>
          <a:bodyPr/>
          <a:p>
            <a:pPr eaLnBrk="1" hangingPunct="1">
              <a:buFont typeface="Wingdings" pitchFamily="2" charset="2"/>
              <a:buChar char="n"/>
            </a:pPr>
            <a:r>
              <a:rPr lang="en-US" smtClean="0"/>
              <a:t>“Luminal” or “contact” amebicide</a:t>
            </a:r>
          </a:p>
          <a:p>
            <a:pPr eaLnBrk="1" hangingPunct="1">
              <a:buFont typeface="Wingdings" pitchFamily="2" charset="2"/>
              <a:buChar char="n"/>
            </a:pPr>
            <a:r>
              <a:rPr lang="en-US" smtClean="0"/>
              <a:t>Acts primarily in the intestinal lumen of the infected host</a:t>
            </a:r>
          </a:p>
          <a:p>
            <a:pPr eaLnBrk="1" hangingPunct="1">
              <a:buFont typeface="Wingdings" pitchFamily="2" charset="2"/>
              <a:buChar char="n"/>
            </a:pPr>
            <a:r>
              <a:rPr lang="en-US" smtClean="0"/>
              <a:t>Directly kills the protozoa</a:t>
            </a:r>
          </a:p>
          <a:p>
            <a:pPr eaLnBrk="1" hangingPunct="1" lvl="1">
              <a:buFontTx/>
              <a:buNone/>
            </a:pPr>
            <a:r>
              <a:rPr lang="en-US" smtClean="0"/>
              <a:t/>
            </a:r>
            <a:br>
              <a:rPr lang="en-US" smtClean="0"/>
            </a:br>
            <a:r>
              <a:rPr lang="en-US" smtClean="0"/>
              <a:t>Used to treat intestinal amebiasis</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711" name=""/>
        <p:cNvGrpSpPr/>
        <p:nvPr/>
      </p:nvGrpSpPr>
      <p:grpSpPr>
        <a:xfrm>
          <a:off x="0" y="0"/>
          <a:ext cx="0" cy="0"/>
          <a:chOff x="0" y="0"/>
          <a:chExt cx="0" cy="0"/>
        </a:xfrm>
      </p:grpSpPr>
      <p:sp>
        <p:nvSpPr>
          <p:cNvPr id="1048966" name="Rectangle 2"/>
          <p:cNvSpPr>
            <a:spLocks noGrp="1" noChangeArrowheads="1"/>
          </p:cNvSpPr>
          <p:nvPr>
            <p:ph type="title"/>
          </p:nvPr>
        </p:nvSpPr>
        <p:spPr>
          <a:xfrm>
            <a:off x="741363" y="468313"/>
            <a:ext cx="7751762" cy="949325"/>
          </a:xfrm>
        </p:spPr>
        <p:txBody>
          <a:bodyPr>
            <a:normAutofit fontScale="90000"/>
          </a:bodyPr>
          <a:p>
            <a:pPr eaLnBrk="1" hangingPunct="1"/>
            <a:r>
              <a:rPr lang="en-US" smtClean="0"/>
              <a:t>Antiprotozoals:  Mechanism of Action and Uses paromomycin</a:t>
            </a:r>
          </a:p>
        </p:txBody>
      </p:sp>
      <p:sp>
        <p:nvSpPr>
          <p:cNvPr id="1048967" name="Rectangle 3"/>
          <p:cNvSpPr>
            <a:spLocks noGrp="1" noChangeArrowheads="1"/>
          </p:cNvSpPr>
          <p:nvPr>
            <p:ph type="body" idx="1"/>
          </p:nvPr>
        </p:nvSpPr>
        <p:spPr/>
        <p:txBody>
          <a:bodyPr/>
          <a:p>
            <a:pPr eaLnBrk="1" hangingPunct="1">
              <a:buFont typeface="Wingdings" pitchFamily="2" charset="2"/>
              <a:buChar char="n"/>
            </a:pPr>
            <a:r>
              <a:rPr lang="en-US" smtClean="0"/>
              <a:t>“Luminal” or “contact” amebicide</a:t>
            </a:r>
          </a:p>
          <a:p>
            <a:pPr eaLnBrk="1" hangingPunct="1">
              <a:buFont typeface="Wingdings" pitchFamily="2" charset="2"/>
              <a:buChar char="n"/>
            </a:pPr>
            <a:r>
              <a:rPr lang="en-US" smtClean="0"/>
              <a:t>Kills by inhibiting protein synthesis</a:t>
            </a:r>
          </a:p>
          <a:p>
            <a:pPr eaLnBrk="1" hangingPunct="1" lvl="1">
              <a:buFontTx/>
              <a:buNone/>
            </a:pPr>
            <a:r>
              <a:rPr lang="en-US" smtClean="0"/>
              <a:t/>
            </a:r>
            <a:br>
              <a:rPr lang="en-US" smtClean="0"/>
            </a:br>
            <a:r>
              <a:rPr lang="en-US" smtClean="0"/>
              <a:t>Used to treat amebiasis and intestinal protozoal infections, and also adjunct therapy in management of hepatic coma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68" name=""/>
        <p:cNvGrpSpPr/>
        <p:nvPr/>
      </p:nvGrpSpPr>
      <p:grpSpPr>
        <a:xfrm>
          <a:off x="0" y="0"/>
          <a:ext cx="0" cy="0"/>
          <a:chOff x="0" y="0"/>
          <a:chExt cx="0" cy="0"/>
        </a:xfrm>
      </p:grpSpPr>
      <p:sp>
        <p:nvSpPr>
          <p:cNvPr id="1048679" name="Title 1"/>
          <p:cNvSpPr>
            <a:spLocks noGrp="1"/>
          </p:cNvSpPr>
          <p:nvPr>
            <p:ph type="title"/>
          </p:nvPr>
        </p:nvSpPr>
        <p:spPr>
          <a:xfrm>
            <a:off x="457200" y="274638"/>
            <a:ext cx="8229600" cy="487362"/>
          </a:xfrm>
        </p:spPr>
        <p:txBody>
          <a:bodyPr>
            <a:normAutofit fontScale="90000"/>
          </a:bodyPr>
          <a:p>
            <a:endParaRPr dirty="0" lang="en-US"/>
          </a:p>
        </p:txBody>
      </p:sp>
      <p:graphicFrame>
        <p:nvGraphicFramePr>
          <p:cNvPr id="4194306" name="Content Placeholder 3"/>
          <p:cNvGraphicFramePr>
            <a:graphicFrameLocks noChangeAspect="1" noGrp="1"/>
          </p:cNvGraphicFramePr>
          <p:nvPr>
            <p:ph idx="1"/>
          </p:nvPr>
        </p:nvGraphicFramePr>
        <p:xfrm>
          <a:off x="609600" y="762000"/>
          <a:ext cx="7848600" cy="5334000"/>
        </p:xfrm>
        <a:graphic>
          <a:graphicData uri="http://schemas.openxmlformats.org/presentationml/2006/ole">
            <mc:AlternateContent xmlns:mc="http://schemas.openxmlformats.org/markup-compatibility/2006">
              <mc:Choice xmlns:v="urn:schemas-microsoft-com:vml" Requires="v">
                <p:oleObj name="Worksheet" r:id="rId1" spid="_x0000_s1051" imgH="3019907" imgW="4324621" progId="Excel.Sheet.8">
                  <p:embed/>
                </p:oleObj>
              </mc:Choice>
              <mc:Fallback>
                <p:oleObj name="Worksheet" r:id="rId1" imgH="3019907" imgW="4324621" progId="Excel.Sheet.8">
                  <p:embed/>
                  <p:pic>
                    <p:nvPicPr>
                      <p:cNvPr id="2097160" name="Object 7"/>
                      <p:cNvPicPr>
                        <a:picLocks noChangeAspect="1" noChangeArrowheads="1"/>
                      </p:cNvPicPr>
                      <p:nvPr/>
                    </p:nvPicPr>
                    <p:blipFill>
                      <a:blip xmlns:r="http://schemas.openxmlformats.org/officeDocument/2006/relationships" r:embed="rId2"/>
                      <a:srcRect/>
                      <a:stretch>
                        <a:fillRect/>
                      </a:stretch>
                    </p:blipFill>
                    <p:spPr bwMode="auto">
                      <a:xfrm>
                        <a:off x="609600" y="762000"/>
                        <a:ext cx="7848600" cy="5334000"/>
                      </a:xfrm>
                      <a:prstGeom prst="rect"/>
                      <a:noFill/>
                      <a:ln>
                        <a:noFill/>
                      </a:ln>
                      <a:effectLst/>
                    </p:spPr>
                  </p:pic>
                </p:oleObj>
              </mc:Fallback>
            </mc:AlternateContent>
          </a:graphicData>
        </a:graphic>
      </p:graphicFrame>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712" name=""/>
        <p:cNvGrpSpPr/>
        <p:nvPr/>
      </p:nvGrpSpPr>
      <p:grpSpPr>
        <a:xfrm>
          <a:off x="0" y="0"/>
          <a:ext cx="0" cy="0"/>
          <a:chOff x="0" y="0"/>
          <a:chExt cx="0" cy="0"/>
        </a:xfrm>
      </p:grpSpPr>
      <p:sp>
        <p:nvSpPr>
          <p:cNvPr id="1048968" name="Rectangle 2"/>
          <p:cNvSpPr>
            <a:spLocks noGrp="1" noChangeArrowheads="1"/>
          </p:cNvSpPr>
          <p:nvPr>
            <p:ph type="title"/>
          </p:nvPr>
        </p:nvSpPr>
        <p:spPr/>
        <p:txBody>
          <a:bodyPr/>
          <a:p>
            <a:pPr eaLnBrk="1" hangingPunct="1"/>
            <a:r>
              <a:rPr lang="en-US" smtClean="0"/>
              <a:t>Antiprotozoals:  Side Effects</a:t>
            </a:r>
          </a:p>
        </p:txBody>
      </p:sp>
      <p:sp>
        <p:nvSpPr>
          <p:cNvPr id="1048969" name="Rectangle 3"/>
          <p:cNvSpPr>
            <a:spLocks noGrp="1" noChangeArrowheads="1"/>
          </p:cNvSpPr>
          <p:nvPr>
            <p:ph type="body" idx="1"/>
          </p:nvPr>
        </p:nvSpPr>
        <p:spPr>
          <a:xfrm>
            <a:off x="762000" y="1800225"/>
            <a:ext cx="7635875" cy="4300538"/>
          </a:xfrm>
        </p:spPr>
        <p:txBody>
          <a:bodyPr>
            <a:normAutofit lnSpcReduction="10000"/>
          </a:bodyPr>
          <a:p>
            <a:pPr eaLnBrk="1" hangingPunct="1">
              <a:lnSpc>
                <a:spcPct val="85000"/>
              </a:lnSpc>
              <a:spcBef>
                <a:spcPct val="15000"/>
              </a:spcBef>
              <a:spcAft>
                <a:spcPct val="15000"/>
              </a:spcAft>
              <a:buFont typeface="Wingdings" pitchFamily="2" charset="2"/>
              <a:buNone/>
            </a:pPr>
            <a:r>
              <a:rPr lang="en-US" smtClean="0"/>
              <a:t>atovaquone</a:t>
            </a:r>
          </a:p>
          <a:p>
            <a:pPr eaLnBrk="1" hangingPunct="1">
              <a:lnSpc>
                <a:spcPct val="85000"/>
              </a:lnSpc>
              <a:spcBef>
                <a:spcPct val="15000"/>
              </a:spcBef>
              <a:spcAft>
                <a:spcPct val="15000"/>
              </a:spcAft>
              <a:buFont typeface="Wingdings" pitchFamily="2" charset="2"/>
              <a:buChar char="n"/>
            </a:pPr>
            <a:r>
              <a:rPr sz="2800" lang="en-US" smtClean="0"/>
              <a:t>nausea, vomiting, diarrhea, anorexia</a:t>
            </a:r>
            <a:r>
              <a:rPr lang="en-US" smtClean="0"/>
              <a:t/>
            </a:r>
            <a:br>
              <a:rPr lang="en-US" smtClean="0"/>
            </a:br>
            <a:endParaRPr lang="en-US" smtClean="0"/>
          </a:p>
          <a:p>
            <a:pPr eaLnBrk="1" hangingPunct="1">
              <a:lnSpc>
                <a:spcPct val="85000"/>
              </a:lnSpc>
              <a:spcBef>
                <a:spcPct val="15000"/>
              </a:spcBef>
              <a:spcAft>
                <a:spcPct val="15000"/>
              </a:spcAft>
              <a:buFont typeface="Wingdings" pitchFamily="2" charset="2"/>
              <a:buNone/>
            </a:pPr>
            <a:r>
              <a:rPr lang="en-US" smtClean="0"/>
              <a:t>metronidazole</a:t>
            </a:r>
          </a:p>
          <a:p>
            <a:pPr eaLnBrk="1" hangingPunct="1">
              <a:lnSpc>
                <a:spcPct val="85000"/>
              </a:lnSpc>
              <a:spcBef>
                <a:spcPct val="15000"/>
              </a:spcBef>
              <a:spcAft>
                <a:spcPct val="15000"/>
              </a:spcAft>
              <a:buFont typeface="Wingdings" pitchFamily="2" charset="2"/>
              <a:buChar char="n"/>
            </a:pPr>
            <a:r>
              <a:rPr sz="2800" lang="en-US" smtClean="0"/>
              <a:t>metallic taste, nausea, vomiting, diarrhea, </a:t>
            </a:r>
            <a:br>
              <a:rPr sz="2800" lang="en-US" smtClean="0"/>
            </a:br>
            <a:r>
              <a:rPr sz="2800" lang="en-US" smtClean="0"/>
              <a:t>abdominal cramps</a:t>
            </a:r>
            <a:r>
              <a:rPr lang="en-US" smtClean="0"/>
              <a:t/>
            </a:r>
            <a:br>
              <a:rPr lang="en-US" smtClean="0"/>
            </a:br>
            <a:endParaRPr lang="en-US" smtClean="0"/>
          </a:p>
          <a:p>
            <a:pPr eaLnBrk="1" hangingPunct="1">
              <a:lnSpc>
                <a:spcPct val="85000"/>
              </a:lnSpc>
              <a:spcBef>
                <a:spcPct val="15000"/>
              </a:spcBef>
              <a:spcAft>
                <a:spcPct val="15000"/>
              </a:spcAft>
              <a:buFont typeface="Wingdings" pitchFamily="2" charset="2"/>
              <a:buNone/>
            </a:pPr>
            <a:r>
              <a:rPr lang="en-US" smtClean="0"/>
              <a:t>iodoquinol</a:t>
            </a:r>
          </a:p>
          <a:p>
            <a:pPr eaLnBrk="1" hangingPunct="1">
              <a:lnSpc>
                <a:spcPct val="85000"/>
              </a:lnSpc>
              <a:spcBef>
                <a:spcPct val="15000"/>
              </a:spcBef>
              <a:spcAft>
                <a:spcPct val="15000"/>
              </a:spcAft>
              <a:buFont typeface="Wingdings" pitchFamily="2" charset="2"/>
              <a:buChar char="n"/>
            </a:pPr>
            <a:r>
              <a:rPr sz="2800" lang="en-US" smtClean="0"/>
              <a:t>nausea, vomiting, diarrhea, anorexia, agranulocytosis</a:t>
            </a:r>
            <a:endParaRPr lang="en-US" smtClean="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713" name=""/>
        <p:cNvGrpSpPr/>
        <p:nvPr/>
      </p:nvGrpSpPr>
      <p:grpSpPr>
        <a:xfrm>
          <a:off x="0" y="0"/>
          <a:ext cx="0" cy="0"/>
          <a:chOff x="0" y="0"/>
          <a:chExt cx="0" cy="0"/>
        </a:xfrm>
      </p:grpSpPr>
      <p:sp>
        <p:nvSpPr>
          <p:cNvPr id="1048970" name="Rectangle 2"/>
          <p:cNvSpPr>
            <a:spLocks noGrp="1" noChangeArrowheads="1"/>
          </p:cNvSpPr>
          <p:nvPr>
            <p:ph type="title"/>
          </p:nvPr>
        </p:nvSpPr>
        <p:spPr/>
        <p:txBody>
          <a:bodyPr/>
          <a:p>
            <a:pPr eaLnBrk="1" hangingPunct="1"/>
            <a:r>
              <a:rPr lang="en-US" smtClean="0"/>
              <a:t>Antiprotozoals:  Side Effects</a:t>
            </a:r>
          </a:p>
        </p:txBody>
      </p:sp>
      <p:sp>
        <p:nvSpPr>
          <p:cNvPr id="1048971" name="Rectangle 3"/>
          <p:cNvSpPr>
            <a:spLocks noGrp="1" noChangeArrowheads="1"/>
          </p:cNvSpPr>
          <p:nvPr>
            <p:ph type="body" idx="1"/>
          </p:nvPr>
        </p:nvSpPr>
        <p:spPr/>
        <p:txBody>
          <a:bodyPr/>
          <a:p>
            <a:pPr eaLnBrk="1" hangingPunct="1">
              <a:buFont typeface="Wingdings" pitchFamily="2" charset="2"/>
              <a:buNone/>
            </a:pPr>
            <a:r>
              <a:rPr lang="en-US" smtClean="0"/>
              <a:t>pentamidine</a:t>
            </a:r>
          </a:p>
          <a:p>
            <a:pPr eaLnBrk="1" hangingPunct="1">
              <a:buFont typeface="Wingdings" pitchFamily="2" charset="2"/>
              <a:buChar char="n"/>
            </a:pPr>
            <a:r>
              <a:rPr sz="2800" lang="en-US" smtClean="0"/>
              <a:t>bronchospasms, leukopenia, thrombocytopenia, acute pancreatitis, acute renal failure, increased liver function studies</a:t>
            </a:r>
            <a:r>
              <a:rPr lang="en-US" smtClean="0"/>
              <a:t/>
            </a:r>
            <a:br>
              <a:rPr lang="en-US" smtClean="0"/>
            </a:br>
            <a:endParaRPr lang="en-US" smtClean="0"/>
          </a:p>
          <a:p>
            <a:pPr eaLnBrk="1" hangingPunct="1">
              <a:buFont typeface="Wingdings" pitchFamily="2" charset="2"/>
              <a:buNone/>
            </a:pPr>
            <a:r>
              <a:rPr lang="en-US" smtClean="0"/>
              <a:t>paromomycin</a:t>
            </a:r>
          </a:p>
          <a:p>
            <a:pPr eaLnBrk="1" hangingPunct="1">
              <a:buFont typeface="Wingdings" pitchFamily="2" charset="2"/>
              <a:buChar char="n"/>
            </a:pPr>
            <a:r>
              <a:rPr sz="2800" lang="en-US" smtClean="0"/>
              <a:t>nausea, vomiting, diarrhea, stomach cramps</a:t>
            </a:r>
            <a:endParaRPr lang="en-US" smtClean="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714" name=""/>
        <p:cNvGrpSpPr/>
        <p:nvPr/>
      </p:nvGrpSpPr>
      <p:grpSpPr>
        <a:xfrm>
          <a:off x="0" y="0"/>
          <a:ext cx="0" cy="0"/>
          <a:chOff x="0" y="0"/>
          <a:chExt cx="0" cy="0"/>
        </a:xfrm>
      </p:grpSpPr>
      <p:sp>
        <p:nvSpPr>
          <p:cNvPr id="1048972" name="Rectangle 4"/>
          <p:cNvSpPr>
            <a:spLocks noGrp="1" noChangeArrowheads="1"/>
          </p:cNvSpPr>
          <p:nvPr>
            <p:ph type="title"/>
          </p:nvPr>
        </p:nvSpPr>
        <p:spPr/>
        <p:txBody>
          <a:bodyPr/>
          <a:p>
            <a:pPr eaLnBrk="1" hangingPunct="1"/>
            <a:r>
              <a:rPr lang="en-US" smtClean="0"/>
              <a:t>Antihelmintic drugs</a:t>
            </a:r>
            <a:endParaRPr lang="uk-UA" smtClean="0"/>
          </a:p>
        </p:txBody>
      </p:sp>
      <p:pic>
        <p:nvPicPr>
          <p:cNvPr id="2097164" name="Picture 5"/>
          <p:cNvPicPr>
            <a:picLocks noChangeAspect="1" noGrp="1" noChangeArrowheads="1"/>
          </p:cNvPicPr>
          <p:nvPr>
            <p:ph idx="1"/>
          </p:nvPr>
        </p:nvPicPr>
        <p:blipFill>
          <a:blip xmlns:r="http://schemas.openxmlformats.org/officeDocument/2006/relationships" r:embed="rId1"/>
          <a:srcRect/>
          <a:stretch>
            <a:fillRect/>
          </a:stretch>
        </p:blipFill>
        <p:spPr>
          <a:xfrm>
            <a:off x="457200" y="1524000"/>
            <a:ext cx="8229600" cy="5334000"/>
          </a:xfrm>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715" name=""/>
        <p:cNvGrpSpPr/>
        <p:nvPr/>
      </p:nvGrpSpPr>
      <p:grpSpPr>
        <a:xfrm>
          <a:off x="0" y="0"/>
          <a:ext cx="0" cy="0"/>
          <a:chOff x="0" y="0"/>
          <a:chExt cx="0" cy="0"/>
        </a:xfrm>
      </p:grpSpPr>
      <p:sp>
        <p:nvSpPr>
          <p:cNvPr id="1048973" name="Rectangle 2"/>
          <p:cNvSpPr>
            <a:spLocks noGrp="1" noChangeArrowheads="1"/>
          </p:cNvSpPr>
          <p:nvPr>
            <p:ph type="title"/>
          </p:nvPr>
        </p:nvSpPr>
        <p:spPr/>
        <p:txBody>
          <a:bodyPr>
            <a:normAutofit fontScale="90000"/>
          </a:bodyPr>
          <a:p>
            <a:pPr eaLnBrk="1" hangingPunct="1"/>
            <a:r>
              <a:rPr altLang="en-US" sz="4000" lang="ru-RU" smtClean="0">
                <a:effectLst/>
              </a:rPr>
              <a:t>Roundworm characteristics</a:t>
            </a:r>
            <a:br>
              <a:rPr altLang="en-US" sz="4000" lang="ru-RU" smtClean="0">
                <a:effectLst/>
              </a:rPr>
            </a:br>
            <a:endParaRPr altLang="en-US" sz="4000" lang="ru-RU" smtClean="0">
              <a:effectLst/>
            </a:endParaRPr>
          </a:p>
        </p:txBody>
      </p:sp>
      <p:sp>
        <p:nvSpPr>
          <p:cNvPr id="1048974" name="Rectangle 3"/>
          <p:cNvSpPr>
            <a:spLocks noGrp="1" noChangeArrowheads="1"/>
          </p:cNvSpPr>
          <p:nvPr>
            <p:ph type="body" idx="1"/>
          </p:nvPr>
        </p:nvSpPr>
        <p:spPr/>
        <p:txBody>
          <a:bodyPr/>
          <a:p>
            <a:pPr eaLnBrk="1" hangingPunct="1">
              <a:lnSpc>
                <a:spcPct val="90000"/>
              </a:lnSpc>
              <a:buFont typeface="Wingdings" pitchFamily="2" charset="2"/>
              <a:buChar char="n"/>
            </a:pPr>
            <a:r>
              <a:rPr sz="2400" lang="uk-UA" smtClean="0">
                <a:effectLst/>
              </a:rPr>
              <a:t>Round in cross section</a:t>
            </a:r>
          </a:p>
          <a:p>
            <a:pPr eaLnBrk="1" hangingPunct="1">
              <a:lnSpc>
                <a:spcPct val="90000"/>
              </a:lnSpc>
              <a:buFont typeface="Wingdings" pitchFamily="2" charset="2"/>
              <a:buChar char="n"/>
            </a:pPr>
            <a:r>
              <a:rPr sz="2400" lang="uk-UA" smtClean="0">
                <a:effectLst/>
              </a:rPr>
              <a:t>Digestive system complete – mouth to anus</a:t>
            </a:r>
          </a:p>
          <a:p>
            <a:pPr eaLnBrk="1" hangingPunct="1">
              <a:lnSpc>
                <a:spcPct val="90000"/>
              </a:lnSpc>
              <a:buFont typeface="Wingdings" pitchFamily="2" charset="2"/>
              <a:buChar char="n"/>
            </a:pPr>
            <a:r>
              <a:rPr sz="2400" lang="uk-UA" smtClean="0">
                <a:effectLst/>
              </a:rPr>
              <a:t>Acellular cuticle</a:t>
            </a:r>
          </a:p>
          <a:p>
            <a:pPr eaLnBrk="1" hangingPunct="1">
              <a:lnSpc>
                <a:spcPct val="90000"/>
              </a:lnSpc>
              <a:buFont typeface="Wingdings" pitchFamily="2" charset="2"/>
              <a:buChar char="n"/>
            </a:pPr>
            <a:r>
              <a:rPr sz="2400" lang="uk-UA" smtClean="0">
                <a:effectLst/>
              </a:rPr>
              <a:t>Four larval stages</a:t>
            </a:r>
          </a:p>
          <a:p>
            <a:pPr eaLnBrk="1" hangingPunct="1">
              <a:lnSpc>
                <a:spcPct val="90000"/>
              </a:lnSpc>
              <a:buFont typeface="Wingdings" pitchFamily="2" charset="2"/>
              <a:buChar char="n"/>
            </a:pPr>
            <a:r>
              <a:rPr sz="2400" lang="uk-UA" smtClean="0">
                <a:effectLst/>
              </a:rPr>
              <a:t>Subcuticular layer of muscle</a:t>
            </a:r>
          </a:p>
          <a:p>
            <a:pPr eaLnBrk="1" hangingPunct="1">
              <a:lnSpc>
                <a:spcPct val="90000"/>
              </a:lnSpc>
              <a:buFont typeface="Wingdings" pitchFamily="2" charset="2"/>
              <a:buChar char="n"/>
            </a:pPr>
            <a:r>
              <a:rPr sz="2400" lang="uk-UA" smtClean="0">
                <a:effectLst/>
              </a:rPr>
              <a:t>Separate sexes</a:t>
            </a:r>
          </a:p>
          <a:p>
            <a:pPr eaLnBrk="1" hangingPunct="1">
              <a:lnSpc>
                <a:spcPct val="90000"/>
              </a:lnSpc>
              <a:buFont typeface="Wingdings" pitchFamily="2" charset="2"/>
              <a:buChar char="n"/>
            </a:pPr>
            <a:r>
              <a:rPr sz="2400" lang="uk-UA" smtClean="0">
                <a:effectLst/>
              </a:rPr>
              <a:t>Terms: egg (ova)</a:t>
            </a:r>
          </a:p>
          <a:p>
            <a:pPr eaLnBrk="1" hangingPunct="1">
              <a:lnSpc>
                <a:spcPct val="90000"/>
              </a:lnSpc>
              <a:buFont typeface="Wingdings" pitchFamily="2" charset="2"/>
              <a:buChar char="n"/>
            </a:pPr>
            <a:r>
              <a:rPr sz="2400" lang="uk-UA" smtClean="0">
                <a:effectLst/>
              </a:rPr>
              <a:t>embryo</a:t>
            </a:r>
          </a:p>
          <a:p>
            <a:pPr eaLnBrk="1" hangingPunct="1">
              <a:lnSpc>
                <a:spcPct val="90000"/>
              </a:lnSpc>
              <a:buFont typeface="Wingdings" pitchFamily="2" charset="2"/>
              <a:buChar char="n"/>
            </a:pPr>
            <a:r>
              <a:rPr sz="2400" lang="uk-UA" smtClean="0">
                <a:effectLst/>
              </a:rPr>
              <a:t>larva</a:t>
            </a:r>
          </a:p>
          <a:p>
            <a:pPr eaLnBrk="1" hangingPunct="1">
              <a:lnSpc>
                <a:spcPct val="90000"/>
              </a:lnSpc>
              <a:buFont typeface="Wingdings" pitchFamily="2" charset="2"/>
              <a:buChar char="n"/>
            </a:pPr>
            <a:r>
              <a:rPr sz="2400" lang="uk-UA" smtClean="0">
                <a:effectLst/>
              </a:rPr>
              <a:t>adult</a:t>
            </a:r>
          </a:p>
          <a:p>
            <a:pPr eaLnBrk="1" hangingPunct="1">
              <a:lnSpc>
                <a:spcPct val="90000"/>
              </a:lnSpc>
              <a:buFont typeface="Wingdings" pitchFamily="2" charset="2"/>
              <a:buChar char="n"/>
            </a:pPr>
            <a:endParaRPr sz="2400" lang="uk-UA" smtClean="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716" name=""/>
        <p:cNvGrpSpPr/>
        <p:nvPr/>
      </p:nvGrpSpPr>
      <p:grpSpPr>
        <a:xfrm>
          <a:off x="0" y="0"/>
          <a:ext cx="0" cy="0"/>
          <a:chOff x="0" y="0"/>
          <a:chExt cx="0" cy="0"/>
        </a:xfrm>
      </p:grpSpPr>
      <p:sp>
        <p:nvSpPr>
          <p:cNvPr id="1048975" name="Rectangle 2"/>
          <p:cNvSpPr>
            <a:spLocks noGrp="1" noChangeArrowheads="1"/>
          </p:cNvSpPr>
          <p:nvPr>
            <p:ph type="title"/>
          </p:nvPr>
        </p:nvSpPr>
        <p:spPr/>
        <p:txBody>
          <a:bodyPr/>
          <a:p>
            <a:pPr eaLnBrk="1" hangingPunct="1"/>
            <a:r>
              <a:rPr lang="en-US" smtClean="0"/>
              <a:t>Antihelmintics</a:t>
            </a:r>
          </a:p>
        </p:txBody>
      </p:sp>
      <p:sp>
        <p:nvSpPr>
          <p:cNvPr id="1048976" name="Rectangle 3"/>
          <p:cNvSpPr>
            <a:spLocks noGrp="1" noChangeArrowheads="1"/>
          </p:cNvSpPr>
          <p:nvPr>
            <p:ph type="body" idx="1"/>
          </p:nvPr>
        </p:nvSpPr>
        <p:spPr/>
        <p:txBody>
          <a:bodyPr>
            <a:normAutofit lnSpcReduction="10000"/>
          </a:bodyPr>
          <a:p>
            <a:pPr eaLnBrk="1" hangingPunct="1">
              <a:lnSpc>
                <a:spcPct val="85000"/>
              </a:lnSpc>
              <a:spcAft>
                <a:spcPct val="20000"/>
              </a:spcAft>
              <a:buFont typeface="Wingdings" pitchFamily="2" charset="2"/>
              <a:buChar char="n"/>
            </a:pPr>
            <a:r>
              <a:rPr lang="en-US" smtClean="0"/>
              <a:t>diethylcarbamazine (Hetrazan)</a:t>
            </a:r>
          </a:p>
          <a:p>
            <a:pPr eaLnBrk="1" hangingPunct="1">
              <a:lnSpc>
                <a:spcPct val="85000"/>
              </a:lnSpc>
              <a:spcAft>
                <a:spcPct val="20000"/>
              </a:spcAft>
              <a:buFont typeface="Wingdings" pitchFamily="2" charset="2"/>
              <a:buChar char="n"/>
            </a:pPr>
            <a:r>
              <a:rPr lang="en-US" smtClean="0"/>
              <a:t>mebendazole (Vermox)</a:t>
            </a:r>
          </a:p>
          <a:p>
            <a:pPr eaLnBrk="1" hangingPunct="1">
              <a:lnSpc>
                <a:spcPct val="85000"/>
              </a:lnSpc>
              <a:spcAft>
                <a:spcPct val="20000"/>
              </a:spcAft>
              <a:buFont typeface="Wingdings" pitchFamily="2" charset="2"/>
              <a:buChar char="n"/>
            </a:pPr>
            <a:r>
              <a:rPr lang="en-US" smtClean="0"/>
              <a:t>niclosamide (Niclocide)</a:t>
            </a:r>
          </a:p>
          <a:p>
            <a:pPr eaLnBrk="1" hangingPunct="1">
              <a:lnSpc>
                <a:spcPct val="85000"/>
              </a:lnSpc>
              <a:spcAft>
                <a:spcPct val="20000"/>
              </a:spcAft>
              <a:buFont typeface="Wingdings" pitchFamily="2" charset="2"/>
              <a:buChar char="n"/>
            </a:pPr>
            <a:r>
              <a:rPr lang="en-US" smtClean="0"/>
              <a:t>oxamniquine (Vansil)</a:t>
            </a:r>
          </a:p>
          <a:p>
            <a:pPr eaLnBrk="1" hangingPunct="1">
              <a:lnSpc>
                <a:spcPct val="85000"/>
              </a:lnSpc>
              <a:spcAft>
                <a:spcPct val="20000"/>
              </a:spcAft>
              <a:buFont typeface="Wingdings" pitchFamily="2" charset="2"/>
              <a:buChar char="n"/>
            </a:pPr>
            <a:r>
              <a:rPr lang="en-US" smtClean="0"/>
              <a:t>piperazine (Vermizine)</a:t>
            </a:r>
          </a:p>
          <a:p>
            <a:pPr eaLnBrk="1" hangingPunct="1">
              <a:lnSpc>
                <a:spcPct val="85000"/>
              </a:lnSpc>
              <a:spcAft>
                <a:spcPct val="20000"/>
              </a:spcAft>
              <a:buFont typeface="Wingdings" pitchFamily="2" charset="2"/>
              <a:buChar char="n"/>
            </a:pPr>
            <a:r>
              <a:rPr lang="en-US" smtClean="0"/>
              <a:t>praziquantel (Biltricide)</a:t>
            </a:r>
          </a:p>
          <a:p>
            <a:pPr eaLnBrk="1" hangingPunct="1">
              <a:lnSpc>
                <a:spcPct val="85000"/>
              </a:lnSpc>
              <a:spcAft>
                <a:spcPct val="20000"/>
              </a:spcAft>
              <a:buFont typeface="Wingdings" pitchFamily="2" charset="2"/>
              <a:buChar char="n"/>
            </a:pPr>
            <a:r>
              <a:rPr lang="en-US" smtClean="0"/>
              <a:t>pyrantel (Antiminth)</a:t>
            </a:r>
          </a:p>
          <a:p>
            <a:pPr eaLnBrk="1" hangingPunct="1">
              <a:lnSpc>
                <a:spcPct val="85000"/>
              </a:lnSpc>
              <a:spcAft>
                <a:spcPct val="20000"/>
              </a:spcAft>
              <a:buFont typeface="Wingdings" pitchFamily="2" charset="2"/>
              <a:buChar char="n"/>
            </a:pPr>
            <a:r>
              <a:rPr lang="en-US" smtClean="0"/>
              <a:t>thiabendazole (Mintezol)</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717" name=""/>
        <p:cNvGrpSpPr/>
        <p:nvPr/>
      </p:nvGrpSpPr>
      <p:grpSpPr>
        <a:xfrm>
          <a:off x="0" y="0"/>
          <a:ext cx="0" cy="0"/>
          <a:chOff x="0" y="0"/>
          <a:chExt cx="0" cy="0"/>
        </a:xfrm>
      </p:grpSpPr>
      <p:sp>
        <p:nvSpPr>
          <p:cNvPr id="1048977" name="Rectangle 2"/>
          <p:cNvSpPr>
            <a:spLocks noGrp="1" noChangeArrowheads="1"/>
          </p:cNvSpPr>
          <p:nvPr>
            <p:ph type="title"/>
          </p:nvPr>
        </p:nvSpPr>
        <p:spPr/>
        <p:txBody>
          <a:bodyPr/>
          <a:p>
            <a:pPr eaLnBrk="1" hangingPunct="1"/>
            <a:r>
              <a:rPr lang="en-US" smtClean="0"/>
              <a:t>Antihelmintics</a:t>
            </a:r>
          </a:p>
        </p:txBody>
      </p:sp>
      <p:sp>
        <p:nvSpPr>
          <p:cNvPr id="1048978" name="Rectangle 3"/>
          <p:cNvSpPr>
            <a:spLocks noGrp="1" noChangeArrowheads="1"/>
          </p:cNvSpPr>
          <p:nvPr>
            <p:ph type="body" idx="1"/>
          </p:nvPr>
        </p:nvSpPr>
        <p:spPr/>
        <p:txBody>
          <a:bodyPr/>
          <a:p>
            <a:pPr eaLnBrk="1" hangingPunct="1">
              <a:buFont typeface="Wingdings" pitchFamily="2" charset="2"/>
              <a:buChar char="n"/>
            </a:pPr>
            <a:r>
              <a:rPr lang="en-US" smtClean="0"/>
              <a:t>Drugs used to treat parasitic worm infections:  helmintic infections</a:t>
            </a:r>
          </a:p>
          <a:p>
            <a:pPr eaLnBrk="1" hangingPunct="1">
              <a:buFont typeface="Wingdings" pitchFamily="2" charset="2"/>
              <a:buChar char="n"/>
            </a:pPr>
            <a:r>
              <a:rPr lang="en-US" smtClean="0"/>
              <a:t>Unlike protozoa, helminths are large and have complex cellular structures</a:t>
            </a:r>
          </a:p>
          <a:p>
            <a:pPr eaLnBrk="1" hangingPunct="1">
              <a:buFont typeface="Wingdings" pitchFamily="2" charset="2"/>
              <a:buChar char="n"/>
            </a:pPr>
            <a:r>
              <a:rPr lang="en-US" smtClean="0"/>
              <a:t>Drug treatment is very specific</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718" name=""/>
        <p:cNvGrpSpPr/>
        <p:nvPr/>
      </p:nvGrpSpPr>
      <p:grpSpPr>
        <a:xfrm>
          <a:off x="0" y="0"/>
          <a:ext cx="0" cy="0"/>
          <a:chOff x="0" y="0"/>
          <a:chExt cx="0" cy="0"/>
        </a:xfrm>
      </p:grpSpPr>
      <p:sp>
        <p:nvSpPr>
          <p:cNvPr id="1048979" name="Rectangle 2"/>
          <p:cNvSpPr>
            <a:spLocks noGrp="1" noChangeArrowheads="1"/>
          </p:cNvSpPr>
          <p:nvPr>
            <p:ph type="title"/>
          </p:nvPr>
        </p:nvSpPr>
        <p:spPr/>
        <p:txBody>
          <a:bodyPr/>
          <a:p>
            <a:pPr eaLnBrk="1" hangingPunct="1"/>
            <a:r>
              <a:rPr lang="en-US" smtClean="0"/>
              <a:t>Antihelmintics</a:t>
            </a:r>
          </a:p>
        </p:txBody>
      </p:sp>
      <p:sp>
        <p:nvSpPr>
          <p:cNvPr id="1048980" name="Rectangle 3"/>
          <p:cNvSpPr>
            <a:spLocks noGrp="1" noChangeArrowheads="1"/>
          </p:cNvSpPr>
          <p:nvPr>
            <p:ph type="body" idx="1"/>
          </p:nvPr>
        </p:nvSpPr>
        <p:spPr/>
        <p:txBody>
          <a:bodyPr/>
          <a:p>
            <a:pPr eaLnBrk="1" hangingPunct="1">
              <a:buFont typeface="Wingdings" pitchFamily="2" charset="2"/>
              <a:buChar char="n"/>
            </a:pPr>
            <a:r>
              <a:rPr lang="en-US" smtClean="0"/>
              <a:t>It is VERY IMPORTANT to identify the causative worm</a:t>
            </a:r>
          </a:p>
          <a:p>
            <a:pPr eaLnBrk="1" hangingPunct="1">
              <a:buFont typeface="Wingdings" pitchFamily="2" charset="2"/>
              <a:buChar char="n"/>
            </a:pPr>
            <a:r>
              <a:rPr lang="en-US" smtClean="0"/>
              <a:t>Done by finding the parasite ova or larvae in           feces, urine, blood, sputum, or tissue</a:t>
            </a:r>
          </a:p>
          <a:p>
            <a:pPr eaLnBrk="1" hangingPunct="1" lvl="1"/>
            <a:r>
              <a:rPr lang="en-US" smtClean="0"/>
              <a:t>cestodes (tapeworms)</a:t>
            </a:r>
          </a:p>
          <a:p>
            <a:pPr eaLnBrk="1" hangingPunct="1" lvl="1"/>
            <a:r>
              <a:rPr lang="en-US" smtClean="0"/>
              <a:t>nematodes (roundworms)</a:t>
            </a:r>
          </a:p>
          <a:p>
            <a:pPr eaLnBrk="1" hangingPunct="1" lvl="1"/>
            <a:r>
              <a:rPr lang="en-US" smtClean="0"/>
              <a:t>trematodes (flukes)</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719" name=""/>
        <p:cNvGrpSpPr/>
        <p:nvPr/>
      </p:nvGrpSpPr>
      <p:grpSpPr>
        <a:xfrm>
          <a:off x="0" y="0"/>
          <a:ext cx="0" cy="0"/>
          <a:chOff x="0" y="0"/>
          <a:chExt cx="0" cy="0"/>
        </a:xfrm>
      </p:grpSpPr>
      <p:sp>
        <p:nvSpPr>
          <p:cNvPr id="1048981" name="Rectangle 2"/>
          <p:cNvSpPr>
            <a:spLocks noGrp="1" noChangeArrowheads="1"/>
          </p:cNvSpPr>
          <p:nvPr>
            <p:ph type="title"/>
          </p:nvPr>
        </p:nvSpPr>
        <p:spPr/>
        <p:txBody>
          <a:bodyPr>
            <a:normAutofit fontScale="90000"/>
          </a:bodyPr>
          <a:p>
            <a:pPr eaLnBrk="1" hangingPunct="1"/>
            <a:r>
              <a:rPr lang="en-US" smtClean="0"/>
              <a:t>Antihelmintics:  Mechanism of Action and Uses</a:t>
            </a:r>
          </a:p>
        </p:txBody>
      </p:sp>
      <p:sp>
        <p:nvSpPr>
          <p:cNvPr id="1048982" name="Rectangle 3"/>
          <p:cNvSpPr>
            <a:spLocks noGrp="1" noChangeArrowheads="1"/>
          </p:cNvSpPr>
          <p:nvPr>
            <p:ph type="body" idx="1"/>
          </p:nvPr>
        </p:nvSpPr>
        <p:spPr>
          <a:xfrm>
            <a:off x="762000" y="1981200"/>
            <a:ext cx="7778750" cy="4119563"/>
          </a:xfrm>
        </p:spPr>
        <p:txBody>
          <a:bodyPr>
            <a:normAutofit fontScale="95833" lnSpcReduction="20000"/>
          </a:bodyPr>
          <a:p>
            <a:pPr eaLnBrk="1" hangingPunct="1" indent="-287338" marL="287338">
              <a:spcBef>
                <a:spcPct val="25000"/>
              </a:spcBef>
              <a:spcAft>
                <a:spcPct val="25000"/>
              </a:spcAft>
              <a:buFont typeface="Wingdings" pitchFamily="2" charset="2"/>
              <a:buNone/>
            </a:pPr>
            <a:r>
              <a:rPr sz="2400" lang="en-US" smtClean="0"/>
              <a:t>diethylcarbamazine (Hetrazan)</a:t>
            </a:r>
          </a:p>
          <a:p>
            <a:pPr eaLnBrk="1" hangingPunct="1" indent="-287338" marL="287338">
              <a:spcBef>
                <a:spcPct val="25000"/>
              </a:spcBef>
              <a:spcAft>
                <a:spcPct val="25000"/>
              </a:spcAft>
              <a:buFont typeface="Wingdings" pitchFamily="2" charset="2"/>
              <a:buChar char="n"/>
            </a:pPr>
            <a:r>
              <a:rPr sz="2400" lang="en-US" smtClean="0"/>
              <a:t>Inhibits rate of embryogenesis</a:t>
            </a:r>
            <a:br>
              <a:rPr sz="2400" lang="en-US" smtClean="0"/>
            </a:br>
            <a:endParaRPr sz="2400" lang="en-US" smtClean="0"/>
          </a:p>
          <a:p>
            <a:pPr eaLnBrk="1" hangingPunct="1" indent="-287338" marL="287338">
              <a:spcBef>
                <a:spcPct val="25000"/>
              </a:spcBef>
              <a:spcAft>
                <a:spcPct val="25000"/>
              </a:spcAft>
              <a:buFont typeface="Wingdings" pitchFamily="2" charset="2"/>
              <a:buNone/>
            </a:pPr>
            <a:r>
              <a:rPr sz="2400" lang="en-US" smtClean="0"/>
              <a:t>thiabendazole (Mintezol)</a:t>
            </a:r>
          </a:p>
          <a:p>
            <a:pPr eaLnBrk="1" hangingPunct="1" indent="-287338" marL="287338">
              <a:spcBef>
                <a:spcPct val="25000"/>
              </a:spcBef>
              <a:spcAft>
                <a:spcPct val="25000"/>
              </a:spcAft>
              <a:buFont typeface="Wingdings" pitchFamily="2" charset="2"/>
              <a:buChar char="n"/>
            </a:pPr>
            <a:r>
              <a:rPr sz="2400" lang="en-US" smtClean="0"/>
              <a:t>Inhibits the helminth-specific enzyme, fumarate reductase</a:t>
            </a:r>
          </a:p>
          <a:p>
            <a:pPr eaLnBrk="1" hangingPunct="1" indent="-222250" lvl="1" marL="627063">
              <a:spcBef>
                <a:spcPct val="25000"/>
              </a:spcBef>
              <a:spcAft>
                <a:spcPct val="25000"/>
              </a:spcAft>
              <a:buFontTx/>
              <a:buNone/>
            </a:pPr>
            <a:r>
              <a:rPr sz="2400" lang="en-US" smtClean="0"/>
              <a:t/>
            </a:r>
            <a:br>
              <a:rPr sz="2400" lang="en-US" smtClean="0"/>
            </a:br>
            <a:r>
              <a:rPr sz="2400" lang="en-US" smtClean="0"/>
              <a:t>Both used for nematodes </a:t>
            </a:r>
            <a:br>
              <a:rPr sz="2400" lang="en-US" smtClean="0"/>
            </a:br>
            <a:r>
              <a:rPr sz="2400" lang="en-US" smtClean="0"/>
              <a:t>(tissue and some roundworms)</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720" name=""/>
        <p:cNvGrpSpPr/>
        <p:nvPr/>
      </p:nvGrpSpPr>
      <p:grpSpPr>
        <a:xfrm>
          <a:off x="0" y="0"/>
          <a:ext cx="0" cy="0"/>
          <a:chOff x="0" y="0"/>
          <a:chExt cx="0" cy="0"/>
        </a:xfrm>
      </p:grpSpPr>
      <p:sp>
        <p:nvSpPr>
          <p:cNvPr id="1048983" name="Rectangle 2"/>
          <p:cNvSpPr>
            <a:spLocks noGrp="1" noChangeArrowheads="1"/>
          </p:cNvSpPr>
          <p:nvPr>
            <p:ph type="title"/>
          </p:nvPr>
        </p:nvSpPr>
        <p:spPr/>
        <p:txBody>
          <a:bodyPr>
            <a:normAutofit fontScale="90000"/>
          </a:bodyPr>
          <a:p>
            <a:pPr eaLnBrk="1" hangingPunct="1"/>
            <a:r>
              <a:rPr lang="en-US" smtClean="0"/>
              <a:t>Antihelmintics:  Mechanism of Action</a:t>
            </a:r>
          </a:p>
        </p:txBody>
      </p:sp>
      <p:sp>
        <p:nvSpPr>
          <p:cNvPr id="1048984" name="Rectangle 3"/>
          <p:cNvSpPr>
            <a:spLocks noGrp="1" noChangeArrowheads="1"/>
          </p:cNvSpPr>
          <p:nvPr>
            <p:ph type="body" idx="1"/>
          </p:nvPr>
        </p:nvSpPr>
        <p:spPr/>
        <p:txBody>
          <a:bodyPr/>
          <a:p>
            <a:pPr eaLnBrk="1" hangingPunct="1" indent="-287338" marL="287338">
              <a:buFont typeface="Wingdings" pitchFamily="2" charset="2"/>
              <a:buNone/>
            </a:pPr>
            <a:r>
              <a:rPr dirty="0" lang="en-US" err="1" smtClean="0"/>
              <a:t>piperazine</a:t>
            </a:r>
            <a:r>
              <a:rPr dirty="0" lang="en-US" smtClean="0"/>
              <a:t>  and </a:t>
            </a:r>
            <a:r>
              <a:rPr dirty="0" lang="en-US" err="1" smtClean="0"/>
              <a:t>pyrantel</a:t>
            </a:r>
            <a:r>
              <a:rPr dirty="0" lang="en-US" smtClean="0"/>
              <a:t> </a:t>
            </a:r>
          </a:p>
          <a:p>
            <a:pPr eaLnBrk="1" hangingPunct="1" indent="-287338" marL="287338">
              <a:buFont typeface="Wingdings" pitchFamily="2" charset="2"/>
              <a:buChar char="n"/>
            </a:pPr>
            <a:r>
              <a:rPr dirty="0" sz="2800" lang="en-US" smtClean="0"/>
              <a:t>Blocks acetylcholine at the neuromuscular junction, resulting in paralysis of the worms, which are then expelled through the GI tract</a:t>
            </a:r>
            <a:endParaRPr dirty="0" lang="en-US" smtClean="0"/>
          </a:p>
          <a:p>
            <a:pPr eaLnBrk="1" hangingPunct="1" indent="0" lvl="1" marL="457200">
              <a:buFontTx/>
              <a:buNone/>
            </a:pPr>
            <a:r>
              <a:rPr dirty="0" lang="en-US" smtClean="0"/>
              <a:t/>
            </a:r>
            <a:br>
              <a:rPr dirty="0" lang="en-US" smtClean="0"/>
            </a:br>
            <a:r>
              <a:rPr dirty="0" lang="en-US" smtClean="0"/>
              <a:t>Used to treat nematodes (giant worm and pinworm)</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721" name=""/>
        <p:cNvGrpSpPr/>
        <p:nvPr/>
      </p:nvGrpSpPr>
      <p:grpSpPr>
        <a:xfrm>
          <a:off x="0" y="0"/>
          <a:ext cx="0" cy="0"/>
          <a:chOff x="0" y="0"/>
          <a:chExt cx="0" cy="0"/>
        </a:xfrm>
      </p:grpSpPr>
      <p:sp>
        <p:nvSpPr>
          <p:cNvPr id="1048985" name="Rectangle 2"/>
          <p:cNvSpPr>
            <a:spLocks noGrp="1" noChangeArrowheads="1"/>
          </p:cNvSpPr>
          <p:nvPr>
            <p:ph type="title"/>
          </p:nvPr>
        </p:nvSpPr>
        <p:spPr/>
        <p:txBody>
          <a:bodyPr>
            <a:normAutofit fontScale="90000"/>
          </a:bodyPr>
          <a:p>
            <a:pPr eaLnBrk="1" hangingPunct="1"/>
            <a:r>
              <a:rPr lang="en-US" smtClean="0"/>
              <a:t>Antihelmintics:  Mechanism of Action</a:t>
            </a:r>
          </a:p>
        </p:txBody>
      </p:sp>
      <p:sp>
        <p:nvSpPr>
          <p:cNvPr id="1048986" name="Rectangle 3"/>
          <p:cNvSpPr>
            <a:spLocks noGrp="1" noChangeArrowheads="1"/>
          </p:cNvSpPr>
          <p:nvPr>
            <p:ph type="body" idx="1"/>
          </p:nvPr>
        </p:nvSpPr>
        <p:spPr/>
        <p:txBody>
          <a:bodyPr/>
          <a:p>
            <a:pPr eaLnBrk="1" hangingPunct="1">
              <a:buFont typeface="Wingdings" pitchFamily="2" charset="2"/>
              <a:buNone/>
            </a:pPr>
            <a:r>
              <a:rPr lang="en-US" smtClean="0"/>
              <a:t>mebendazole (Vermox)</a:t>
            </a:r>
          </a:p>
          <a:p>
            <a:pPr eaLnBrk="1" hangingPunct="1">
              <a:buFont typeface="Wingdings" pitchFamily="2" charset="2"/>
              <a:buChar char="n"/>
            </a:pPr>
            <a:r>
              <a:rPr sz="2800" lang="en-US" smtClean="0"/>
              <a:t>Inhibits uptake of glucose and other nutrients, leading to autolysis and death of the parasitic worm</a:t>
            </a:r>
            <a:endParaRPr lang="en-US" smtClean="0"/>
          </a:p>
          <a:p>
            <a:pPr eaLnBrk="1" hangingPunct="1" lvl="1">
              <a:buFontTx/>
              <a:buNone/>
            </a:pPr>
            <a:r>
              <a:rPr lang="en-US" smtClean="0"/>
              <a:t/>
            </a:r>
            <a:br>
              <a:rPr lang="en-US" smtClean="0"/>
            </a:br>
            <a:r>
              <a:rPr lang="en-US" smtClean="0"/>
              <a:t>Used to treat cestodes and nematodes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69" name=""/>
        <p:cNvGrpSpPr/>
        <p:nvPr/>
      </p:nvGrpSpPr>
      <p:grpSpPr>
        <a:xfrm>
          <a:off x="0" y="0"/>
          <a:ext cx="0" cy="0"/>
          <a:chOff x="0" y="0"/>
          <a:chExt cx="0" cy="0"/>
        </a:xfrm>
      </p:grpSpPr>
      <p:sp>
        <p:nvSpPr>
          <p:cNvPr id="1048680" name="Content Placeholder 2"/>
          <p:cNvSpPr>
            <a:spLocks noGrp="1"/>
          </p:cNvSpPr>
          <p:nvPr>
            <p:ph idx="1"/>
          </p:nvPr>
        </p:nvSpPr>
        <p:spPr>
          <a:xfrm>
            <a:off x="457200" y="838200"/>
            <a:ext cx="8229600" cy="5638800"/>
          </a:xfrm>
        </p:spPr>
        <p:txBody>
          <a:bodyPr/>
          <a:p>
            <a:r>
              <a:rPr dirty="0" lang="en-US">
                <a:solidFill>
                  <a:srgbClr val="000000"/>
                </a:solidFill>
              </a:rPr>
              <a:t>Distribution is a branch of pharmacokinetics which describes the reversible transfer of drug from one location to another within the </a:t>
            </a:r>
            <a:r>
              <a:rPr dirty="0" lang="en-US" smtClean="0">
                <a:solidFill>
                  <a:srgbClr val="000000"/>
                </a:solidFill>
              </a:rPr>
              <a:t>body.</a:t>
            </a:r>
          </a:p>
          <a:p>
            <a:pPr indent="0" marL="0">
              <a:buNone/>
            </a:pPr>
            <a:endParaRPr dirty="0" lang="en-US"/>
          </a:p>
        </p:txBody>
      </p:sp>
      <p:sp>
        <p:nvSpPr>
          <p:cNvPr id="1048681" name="Rectangle 4"/>
          <p:cNvSpPr>
            <a:spLocks noGrp="1" noChangeArrowheads="1"/>
          </p:cNvSpPr>
          <p:nvPr>
            <p:ph type="title"/>
          </p:nvPr>
        </p:nvSpPr>
        <p:spPr bwMode="auto">
          <a:xfrm>
            <a:off x="3048000" y="152400"/>
            <a:ext cx="2956257" cy="646973"/>
          </a:xfrm>
          <a:prstGeom prst="rect"/>
          <a:noFill/>
          <a:ln>
            <a:noFill/>
          </a:ln>
        </p:spPr>
        <p:txBody>
          <a:bodyPr bIns="46038" lIns="92075" rIns="92075" tIns="46038" wrap="none">
            <a:spAutoFit/>
          </a:bodyPr>
          <a:p>
            <a:pPr eaLnBrk="0" hangingPunct="0"/>
            <a:r>
              <a:rPr b="1" dirty="0" sz="3600" lang="en-US">
                <a:solidFill>
                  <a:schemeClr val="tx2"/>
                </a:solidFill>
              </a:rPr>
              <a:t>DISTRIBUTION</a:t>
            </a:r>
          </a:p>
        </p:txBody>
      </p:sp>
      <p:sp>
        <p:nvSpPr>
          <p:cNvPr id="1048682" name="Rectangle 3"/>
          <p:cNvSpPr txBox="1">
            <a:spLocks noChangeArrowheads="1"/>
          </p:cNvSpPr>
          <p:nvPr/>
        </p:nvSpPr>
        <p:spPr bwMode="auto">
          <a:xfrm>
            <a:off x="381000" y="2819400"/>
            <a:ext cx="8610600" cy="3657600"/>
          </a:xfrm>
          <a:prstGeom prst="rect"/>
          <a:noFill/>
          <a:ln w="28575">
            <a:solidFill>
              <a:srgbClr val="A50021"/>
            </a:solidFill>
            <a:miter lim="800000"/>
            <a:headEnd/>
            <a:tailEnd/>
          </a:ln>
        </p:spPr>
        <p:txBody>
          <a:bodyPr anchor="t" anchorCtr="0" bIns="46038" compatLnSpc="1" lIns="92075" numCol="1" rIns="92075" rtlCol="0" tIns="46038" vert="horz" wrap="square">
            <a:prstTxWarp prst="textNoShape"/>
            <a:normAutofit fontScale="96875" lnSpcReduction="20000"/>
          </a:bodyPr>
          <a:lst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a:lstStyle>
          <a:p>
            <a:pPr algn="just"/>
            <a:r>
              <a:rPr b="1" dirty="0" lang="en-US" smtClean="0">
                <a:solidFill>
                  <a:srgbClr val="FF00FF"/>
                </a:solidFill>
              </a:rPr>
              <a:t>Dosing Interval</a:t>
            </a:r>
            <a:r>
              <a:rPr b="1" dirty="0" lang="en-US" smtClean="0"/>
              <a:t> - </a:t>
            </a:r>
            <a:r>
              <a:rPr dirty="0" lang="en-US" smtClean="0"/>
              <a:t>How often the drug should be given</a:t>
            </a:r>
          </a:p>
          <a:p>
            <a:pPr algn="just"/>
            <a:r>
              <a:rPr b="1" dirty="0" lang="en-US" smtClean="0">
                <a:solidFill>
                  <a:srgbClr val="FF00FF"/>
                </a:solidFill>
              </a:rPr>
              <a:t>Loading dose</a:t>
            </a:r>
            <a:r>
              <a:rPr dirty="0" lang="en-US" smtClean="0"/>
              <a:t> – Which  puts  the plasma concentration in the therapeutic range</a:t>
            </a:r>
          </a:p>
          <a:p>
            <a:pPr algn="just"/>
            <a:r>
              <a:rPr b="1" dirty="0" lang="en-US" smtClean="0">
                <a:solidFill>
                  <a:srgbClr val="FF00FF"/>
                </a:solidFill>
              </a:rPr>
              <a:t>Maintenance dose</a:t>
            </a:r>
            <a:r>
              <a:rPr b="1" dirty="0" lang="en-US" smtClean="0"/>
              <a:t> - </a:t>
            </a:r>
            <a:r>
              <a:rPr dirty="0" lang="en-US" smtClean="0"/>
              <a:t>Routine smaller doses to maintain the steady state (Plateau) </a:t>
            </a:r>
          </a:p>
        </p:txBody>
      </p:sp>
      <p:sp>
        <p:nvSpPr>
          <p:cNvPr id="1048683" name="Rectangle 2"/>
          <p:cNvSpPr txBox="1">
            <a:spLocks noChangeArrowheads="1"/>
          </p:cNvSpPr>
          <p:nvPr/>
        </p:nvSpPr>
        <p:spPr bwMode="auto">
          <a:xfrm>
            <a:off x="1611312" y="2286000"/>
            <a:ext cx="3151188" cy="685800"/>
          </a:xfrm>
          <a:prstGeom prst="rect"/>
          <a:noFill/>
        </p:spPr>
        <p:txBody>
          <a:bodyPr anchor="ctr" anchorCtr="0" bIns="46038" compatLnSpc="1" lIns="92075" numCol="1" rIns="92075" rtlCol="0" tIns="46038" vert="horz" wrap="square">
            <a:prstTxWarp prst="textNoShape"/>
            <a:normAutofit fontScale="81818" lnSpcReduction="10000"/>
          </a:bodyPr>
          <a:lstStyle>
            <a:lvl1pPr algn="ctr" defTabSz="914400" eaLnBrk="1" hangingPunct="1" latinLnBrk="0" rtl="0">
              <a:spcBef>
                <a:spcPct val="0"/>
              </a:spcBef>
              <a:buNone/>
              <a:defRPr sz="4400" kern="1200">
                <a:solidFill>
                  <a:schemeClr val="tx1"/>
                </a:solidFill>
                <a:latin typeface="+mj-lt"/>
                <a:ea typeface="+mj-ea"/>
                <a:cs typeface="+mj-cs"/>
              </a:defRPr>
            </a:lvl1pPr>
          </a:lstStyle>
          <a:p>
            <a:r>
              <a:rPr b="1" lang="en-US" smtClean="0"/>
              <a:t>Dosing</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722" name=""/>
        <p:cNvGrpSpPr/>
        <p:nvPr/>
      </p:nvGrpSpPr>
      <p:grpSpPr>
        <a:xfrm>
          <a:off x="0" y="0"/>
          <a:ext cx="0" cy="0"/>
          <a:chOff x="0" y="0"/>
          <a:chExt cx="0" cy="0"/>
        </a:xfrm>
      </p:grpSpPr>
      <p:sp>
        <p:nvSpPr>
          <p:cNvPr id="1048987" name="Rectangle 2"/>
          <p:cNvSpPr>
            <a:spLocks noGrp="1" noChangeArrowheads="1"/>
          </p:cNvSpPr>
          <p:nvPr>
            <p:ph type="title"/>
          </p:nvPr>
        </p:nvSpPr>
        <p:spPr/>
        <p:txBody>
          <a:bodyPr>
            <a:normAutofit fontScale="90000"/>
          </a:bodyPr>
          <a:p>
            <a:pPr eaLnBrk="1" hangingPunct="1"/>
            <a:r>
              <a:rPr lang="en-US" smtClean="0"/>
              <a:t>Antihelmintics:  Mechanism of Action</a:t>
            </a:r>
          </a:p>
        </p:txBody>
      </p:sp>
      <p:sp>
        <p:nvSpPr>
          <p:cNvPr id="1048988" name="Rectangle 3"/>
          <p:cNvSpPr>
            <a:spLocks noGrp="1" noChangeArrowheads="1"/>
          </p:cNvSpPr>
          <p:nvPr>
            <p:ph type="body" idx="1"/>
          </p:nvPr>
        </p:nvSpPr>
        <p:spPr/>
        <p:txBody>
          <a:bodyPr/>
          <a:p>
            <a:pPr eaLnBrk="1" hangingPunct="1">
              <a:buFont typeface="Wingdings" pitchFamily="2" charset="2"/>
              <a:buNone/>
            </a:pPr>
            <a:r>
              <a:rPr lang="en-US" smtClean="0"/>
              <a:t>niclosamide (Niclocide)</a:t>
            </a:r>
          </a:p>
          <a:p>
            <a:pPr eaLnBrk="1" hangingPunct="1">
              <a:buFont typeface="Wingdings" pitchFamily="2" charset="2"/>
              <a:buChar char="n"/>
            </a:pPr>
            <a:r>
              <a:rPr sz="2800" lang="en-US" smtClean="0"/>
              <a:t>Causes the worm to become dislodged </a:t>
            </a:r>
            <a:br>
              <a:rPr sz="2800" lang="en-US" smtClean="0"/>
            </a:br>
            <a:r>
              <a:rPr sz="2800" lang="en-US" smtClean="0"/>
              <a:t>from the GI wall</a:t>
            </a:r>
          </a:p>
          <a:p>
            <a:pPr eaLnBrk="1" hangingPunct="1">
              <a:buFont typeface="Wingdings" pitchFamily="2" charset="2"/>
              <a:buChar char="n"/>
            </a:pPr>
            <a:r>
              <a:rPr sz="2800" lang="en-US" smtClean="0"/>
              <a:t>They are then digested in the intestines </a:t>
            </a:r>
            <a:br>
              <a:rPr sz="2800" lang="en-US" smtClean="0"/>
            </a:br>
            <a:r>
              <a:rPr sz="2800" lang="en-US" smtClean="0"/>
              <a:t>and expelled</a:t>
            </a:r>
            <a:endParaRPr lang="en-US" smtClean="0"/>
          </a:p>
          <a:p>
            <a:pPr eaLnBrk="1" hangingPunct="1" lvl="1">
              <a:buFontTx/>
              <a:buNone/>
            </a:pPr>
            <a:r>
              <a:rPr lang="en-US" smtClean="0"/>
              <a:t/>
            </a:r>
            <a:br>
              <a:rPr lang="en-US" smtClean="0"/>
            </a:br>
            <a:r>
              <a:rPr lang="en-US" smtClean="0"/>
              <a:t>Used to treat cestodes</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723" name=""/>
        <p:cNvGrpSpPr/>
        <p:nvPr/>
      </p:nvGrpSpPr>
      <p:grpSpPr>
        <a:xfrm>
          <a:off x="0" y="0"/>
          <a:ext cx="0" cy="0"/>
          <a:chOff x="0" y="0"/>
          <a:chExt cx="0" cy="0"/>
        </a:xfrm>
      </p:grpSpPr>
      <p:sp>
        <p:nvSpPr>
          <p:cNvPr id="1048989" name="Rectangle 2"/>
          <p:cNvSpPr>
            <a:spLocks noGrp="1" noChangeArrowheads="1"/>
          </p:cNvSpPr>
          <p:nvPr>
            <p:ph type="title"/>
          </p:nvPr>
        </p:nvSpPr>
        <p:spPr/>
        <p:txBody>
          <a:bodyPr>
            <a:normAutofit fontScale="90000"/>
          </a:bodyPr>
          <a:p>
            <a:pPr eaLnBrk="1" hangingPunct="1"/>
            <a:r>
              <a:rPr lang="en-US" smtClean="0"/>
              <a:t>Antihelmintics:  Mechanism of Action</a:t>
            </a:r>
          </a:p>
        </p:txBody>
      </p:sp>
      <p:sp>
        <p:nvSpPr>
          <p:cNvPr id="1048990" name="Rectangle 3"/>
          <p:cNvSpPr>
            <a:spLocks noGrp="1" noChangeArrowheads="1"/>
          </p:cNvSpPr>
          <p:nvPr>
            <p:ph type="body" idx="1"/>
          </p:nvPr>
        </p:nvSpPr>
        <p:spPr/>
        <p:txBody>
          <a:bodyPr/>
          <a:p>
            <a:pPr eaLnBrk="1" hangingPunct="1">
              <a:lnSpc>
                <a:spcPct val="85000"/>
              </a:lnSpc>
              <a:spcBef>
                <a:spcPct val="25000"/>
              </a:spcBef>
              <a:spcAft>
                <a:spcPct val="25000"/>
              </a:spcAft>
              <a:buFont typeface="Wingdings" pitchFamily="2" charset="2"/>
              <a:buNone/>
            </a:pPr>
            <a:r>
              <a:rPr dirty="0" lang="en-US" err="1" smtClean="0"/>
              <a:t>oxamniquine</a:t>
            </a:r>
            <a:r>
              <a:rPr dirty="0" lang="en-US" smtClean="0"/>
              <a:t>  and </a:t>
            </a:r>
            <a:r>
              <a:rPr dirty="0" lang="en-US" err="1" smtClean="0"/>
              <a:t>praziquantel</a:t>
            </a:r>
            <a:r>
              <a:rPr dirty="0" lang="en-US" smtClean="0"/>
              <a:t> </a:t>
            </a:r>
          </a:p>
          <a:p>
            <a:pPr eaLnBrk="1" hangingPunct="1">
              <a:lnSpc>
                <a:spcPct val="85000"/>
              </a:lnSpc>
              <a:spcBef>
                <a:spcPct val="25000"/>
              </a:spcBef>
              <a:spcAft>
                <a:spcPct val="25000"/>
              </a:spcAft>
              <a:buFont typeface="Wingdings" pitchFamily="2" charset="2"/>
              <a:buChar char="n"/>
            </a:pPr>
            <a:r>
              <a:rPr dirty="0" sz="2800" lang="en-US" smtClean="0"/>
              <a:t>Cause paralysis of worms’ musculature and immobilization of their suckers</a:t>
            </a:r>
          </a:p>
          <a:p>
            <a:pPr eaLnBrk="1" hangingPunct="1">
              <a:lnSpc>
                <a:spcPct val="85000"/>
              </a:lnSpc>
              <a:spcBef>
                <a:spcPct val="25000"/>
              </a:spcBef>
              <a:spcAft>
                <a:spcPct val="25000"/>
              </a:spcAft>
              <a:buFont typeface="Wingdings" pitchFamily="2" charset="2"/>
              <a:buChar char="n"/>
            </a:pPr>
            <a:r>
              <a:rPr dirty="0" sz="2800" lang="en-US" smtClean="0"/>
              <a:t>Cause worms to dislodge from mesenteric veins </a:t>
            </a:r>
            <a:br>
              <a:rPr dirty="0" sz="2800" lang="en-US" smtClean="0"/>
            </a:br>
            <a:r>
              <a:rPr dirty="0" sz="2800" lang="en-US" smtClean="0"/>
              <a:t>to the liver, then killed by host tissue reactions</a:t>
            </a:r>
            <a:endParaRPr dirty="0" lang="en-US" smtClean="0"/>
          </a:p>
          <a:p>
            <a:pPr eaLnBrk="1" hangingPunct="1" lvl="1">
              <a:lnSpc>
                <a:spcPct val="85000"/>
              </a:lnSpc>
              <a:spcBef>
                <a:spcPct val="25000"/>
              </a:spcBef>
              <a:spcAft>
                <a:spcPct val="25000"/>
              </a:spcAft>
              <a:buFontTx/>
              <a:buNone/>
            </a:pPr>
            <a:r>
              <a:rPr dirty="0" lang="en-US" smtClean="0"/>
              <a:t/>
            </a:r>
            <a:br>
              <a:rPr dirty="0" lang="en-US" smtClean="0"/>
            </a:br>
            <a:r>
              <a:rPr dirty="0" lang="en-US" smtClean="0"/>
              <a:t>Used to treat </a:t>
            </a:r>
            <a:r>
              <a:rPr dirty="0" lang="en-US" err="1" smtClean="0"/>
              <a:t>trematodes</a:t>
            </a:r>
            <a:r>
              <a:rPr dirty="0" lang="en-US" smtClean="0"/>
              <a:t>, </a:t>
            </a:r>
            <a:r>
              <a:rPr dirty="0" lang="en-US" err="1" smtClean="0"/>
              <a:t>cestodes</a:t>
            </a:r>
            <a:r>
              <a:rPr dirty="0" lang="en-US" smtClean="0"/>
              <a:t> </a:t>
            </a:r>
            <a:br>
              <a:rPr dirty="0" lang="en-US" smtClean="0"/>
            </a:br>
            <a:r>
              <a:rPr dirty="0" lang="en-US" smtClean="0"/>
              <a:t>(</a:t>
            </a:r>
            <a:r>
              <a:rPr dirty="0" lang="en-US" err="1" smtClean="0"/>
              <a:t>praziquantel</a:t>
            </a:r>
            <a:r>
              <a:rPr dirty="0" lang="en-US" smtClean="0"/>
              <a:t> only)</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724" name=""/>
        <p:cNvGrpSpPr/>
        <p:nvPr/>
      </p:nvGrpSpPr>
      <p:grpSpPr>
        <a:xfrm>
          <a:off x="0" y="0"/>
          <a:ext cx="0" cy="0"/>
          <a:chOff x="0" y="0"/>
          <a:chExt cx="0" cy="0"/>
        </a:xfrm>
      </p:grpSpPr>
      <p:sp>
        <p:nvSpPr>
          <p:cNvPr id="1048991" name="Rectangle 2"/>
          <p:cNvSpPr>
            <a:spLocks noGrp="1" noChangeArrowheads="1"/>
          </p:cNvSpPr>
          <p:nvPr>
            <p:ph type="title"/>
          </p:nvPr>
        </p:nvSpPr>
        <p:spPr/>
        <p:txBody>
          <a:bodyPr/>
          <a:p>
            <a:pPr eaLnBrk="1" hangingPunct="1"/>
            <a:r>
              <a:rPr lang="en-US" smtClean="0"/>
              <a:t>Antihelmintics:  Side Effects</a:t>
            </a:r>
          </a:p>
        </p:txBody>
      </p:sp>
      <p:sp>
        <p:nvSpPr>
          <p:cNvPr id="1048992" name="Rectangle 3"/>
          <p:cNvSpPr>
            <a:spLocks noGrp="1" noChangeArrowheads="1"/>
          </p:cNvSpPr>
          <p:nvPr>
            <p:ph type="body" idx="1"/>
          </p:nvPr>
        </p:nvSpPr>
        <p:spPr/>
        <p:txBody>
          <a:bodyPr/>
          <a:p>
            <a:pPr eaLnBrk="1" hangingPunct="1">
              <a:buFont typeface="Wingdings" pitchFamily="2" charset="2"/>
              <a:buNone/>
            </a:pPr>
            <a:r>
              <a:rPr lang="en-US" smtClean="0"/>
              <a:t>niclosamide, oxamniquine, praziquantel, thiabendazole, piperazine, pyrantel</a:t>
            </a:r>
          </a:p>
          <a:p>
            <a:pPr eaLnBrk="1" hangingPunct="1">
              <a:buFont typeface="Wingdings" pitchFamily="2" charset="2"/>
              <a:buChar char="n"/>
            </a:pPr>
            <a:r>
              <a:rPr sz="2800" lang="en-US" smtClean="0"/>
              <a:t>nausea, vomiting, diarrhea, dizziness, headache</a:t>
            </a:r>
            <a:r>
              <a:rPr lang="en-US" smtClean="0"/>
              <a:t/>
            </a:r>
            <a:br>
              <a:rPr lang="en-US" smtClean="0"/>
            </a:br>
            <a:endParaRPr lang="en-US" smtClean="0"/>
          </a:p>
          <a:p>
            <a:pPr eaLnBrk="1" hangingPunct="1">
              <a:buFont typeface="Wingdings" pitchFamily="2" charset="2"/>
              <a:buNone/>
            </a:pPr>
            <a:r>
              <a:rPr lang="en-US" smtClean="0"/>
              <a:t>mebendazole</a:t>
            </a:r>
          </a:p>
          <a:p>
            <a:pPr eaLnBrk="1" hangingPunct="1">
              <a:buFont typeface="Wingdings" pitchFamily="2" charset="2"/>
              <a:buChar char="n"/>
            </a:pPr>
            <a:r>
              <a:rPr sz="2800" lang="en-US" smtClean="0"/>
              <a:t>diarrhea, abdominal pain, tissue necrosis</a:t>
            </a:r>
            <a:endParaRPr lang="en-US" smtClean="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725" name=""/>
        <p:cNvGrpSpPr/>
        <p:nvPr/>
      </p:nvGrpSpPr>
      <p:grpSpPr>
        <a:xfrm>
          <a:off x="0" y="0"/>
          <a:ext cx="0" cy="0"/>
          <a:chOff x="0" y="0"/>
          <a:chExt cx="0" cy="0"/>
        </a:xfrm>
      </p:grpSpPr>
      <p:sp>
        <p:nvSpPr>
          <p:cNvPr id="1048993" name="Rectangle 2"/>
          <p:cNvSpPr>
            <a:spLocks noGrp="1" noChangeArrowheads="1"/>
          </p:cNvSpPr>
          <p:nvPr>
            <p:ph type="title"/>
          </p:nvPr>
        </p:nvSpPr>
        <p:spPr>
          <a:xfrm>
            <a:off x="741363" y="468313"/>
            <a:ext cx="7778750" cy="949325"/>
          </a:xfrm>
        </p:spPr>
        <p:txBody>
          <a:bodyPr>
            <a:normAutofit fontScale="90000"/>
          </a:bodyPr>
          <a:p>
            <a:pPr eaLnBrk="1" hangingPunct="1"/>
            <a:r>
              <a:rPr sz="4100" lang="en-US" smtClean="0"/>
              <a:t>Antimalarial, Antiprotozoal, Antihelmintic Agents: Nursing Implications</a:t>
            </a:r>
            <a:endParaRPr sz="4000" lang="en-US" smtClean="0"/>
          </a:p>
        </p:txBody>
      </p:sp>
      <p:sp>
        <p:nvSpPr>
          <p:cNvPr id="1048994" name="Rectangle 3"/>
          <p:cNvSpPr>
            <a:spLocks noGrp="1" noChangeArrowheads="1"/>
          </p:cNvSpPr>
          <p:nvPr>
            <p:ph type="body" idx="1"/>
          </p:nvPr>
        </p:nvSpPr>
        <p:spPr/>
        <p:txBody>
          <a:bodyPr>
            <a:normAutofit fontScale="96875" lnSpcReduction="20000"/>
          </a:bodyPr>
          <a:p>
            <a:pPr eaLnBrk="1" hangingPunct="1">
              <a:buFont typeface="Wingdings" pitchFamily="2" charset="2"/>
              <a:buChar char="n"/>
            </a:pPr>
            <a:r>
              <a:rPr lang="en-US" smtClean="0"/>
              <a:t>Before beginning therapy, perform a thorough health history and medication history, and assess for allergies.</a:t>
            </a:r>
          </a:p>
          <a:p>
            <a:pPr eaLnBrk="1" hangingPunct="1">
              <a:buFont typeface="Wingdings" pitchFamily="2" charset="2"/>
              <a:buChar char="n"/>
            </a:pPr>
            <a:r>
              <a:rPr lang="en-US" smtClean="0"/>
              <a:t>Check baseline VS.</a:t>
            </a:r>
          </a:p>
          <a:p>
            <a:pPr eaLnBrk="1" hangingPunct="1">
              <a:buFont typeface="Wingdings" pitchFamily="2" charset="2"/>
              <a:buChar char="n"/>
            </a:pPr>
            <a:r>
              <a:rPr lang="en-US" smtClean="0"/>
              <a:t>Check for conditions that may contraindicate use, and for potential drug interactions.</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726" name=""/>
        <p:cNvGrpSpPr/>
        <p:nvPr/>
      </p:nvGrpSpPr>
      <p:grpSpPr>
        <a:xfrm>
          <a:off x="0" y="0"/>
          <a:ext cx="0" cy="0"/>
          <a:chOff x="0" y="0"/>
          <a:chExt cx="0" cy="0"/>
        </a:xfrm>
      </p:grpSpPr>
      <p:sp>
        <p:nvSpPr>
          <p:cNvPr id="1048995" name="Rectangle 2"/>
          <p:cNvSpPr>
            <a:spLocks noGrp="1" noChangeArrowheads="1"/>
          </p:cNvSpPr>
          <p:nvPr>
            <p:ph type="title"/>
          </p:nvPr>
        </p:nvSpPr>
        <p:spPr>
          <a:xfrm>
            <a:off x="741363" y="468313"/>
            <a:ext cx="7753350" cy="949325"/>
          </a:xfrm>
        </p:spPr>
        <p:txBody>
          <a:bodyPr>
            <a:normAutofit fontScale="90000"/>
          </a:bodyPr>
          <a:p>
            <a:pPr eaLnBrk="1" hangingPunct="1"/>
            <a:r>
              <a:rPr sz="4100" lang="en-US" smtClean="0"/>
              <a:t>Antimalarial, Antiprotozoal, Antihelmintic Agents: Nursing Implications</a:t>
            </a:r>
          </a:p>
        </p:txBody>
      </p:sp>
      <p:sp>
        <p:nvSpPr>
          <p:cNvPr id="1048996" name="Rectangle 3"/>
          <p:cNvSpPr>
            <a:spLocks noGrp="1" noChangeArrowheads="1"/>
          </p:cNvSpPr>
          <p:nvPr>
            <p:ph type="body" idx="1"/>
          </p:nvPr>
        </p:nvSpPr>
        <p:spPr/>
        <p:txBody>
          <a:bodyPr/>
          <a:p>
            <a:pPr eaLnBrk="1" hangingPunct="1">
              <a:buFont typeface="Wingdings" pitchFamily="2" charset="2"/>
              <a:buChar char="n"/>
            </a:pPr>
            <a:r>
              <a:rPr lang="en-US" smtClean="0"/>
              <a:t>Some agents may cause the urine to have an asparagus-like odor, or cause an unusual skin odor, or a metallic taste;  be sure to warn the patient ahead of time.</a:t>
            </a:r>
          </a:p>
          <a:p>
            <a:pPr eaLnBrk="1" hangingPunct="1">
              <a:buFont typeface="Wingdings" pitchFamily="2" charset="2"/>
              <a:buChar char="n"/>
            </a:pPr>
            <a:r>
              <a:rPr lang="en-US" smtClean="0"/>
              <a:t>Administer ALL agents as ordered and for the prescribed length of time.</a:t>
            </a:r>
          </a:p>
          <a:p>
            <a:pPr eaLnBrk="1" hangingPunct="1">
              <a:buFont typeface="Wingdings" pitchFamily="2" charset="2"/>
              <a:buChar char="n"/>
            </a:pPr>
            <a:r>
              <a:rPr lang="en-US" smtClean="0"/>
              <a:t>Most agents should be taken with food to reduce GI upset.</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727" name=""/>
        <p:cNvGrpSpPr/>
        <p:nvPr/>
      </p:nvGrpSpPr>
      <p:grpSpPr>
        <a:xfrm>
          <a:off x="0" y="0"/>
          <a:ext cx="0" cy="0"/>
          <a:chOff x="0" y="0"/>
          <a:chExt cx="0" cy="0"/>
        </a:xfrm>
      </p:grpSpPr>
      <p:sp>
        <p:nvSpPr>
          <p:cNvPr id="1048997" name="Rectangle 2"/>
          <p:cNvSpPr>
            <a:spLocks noGrp="1" noChangeArrowheads="1"/>
          </p:cNvSpPr>
          <p:nvPr>
            <p:ph type="title"/>
          </p:nvPr>
        </p:nvSpPr>
        <p:spPr/>
        <p:txBody>
          <a:bodyPr>
            <a:normAutofit fontScale="90000"/>
          </a:bodyPr>
          <a:p>
            <a:pPr eaLnBrk="1" hangingPunct="1"/>
            <a:r>
              <a:rPr lang="en-US" smtClean="0"/>
              <a:t>Antimalarial Agents: </a:t>
            </a:r>
            <a:br>
              <a:rPr lang="en-US" smtClean="0"/>
            </a:br>
            <a:r>
              <a:rPr lang="en-US" smtClean="0"/>
              <a:t>Nursing Implications</a:t>
            </a:r>
          </a:p>
        </p:txBody>
      </p:sp>
      <p:sp>
        <p:nvSpPr>
          <p:cNvPr id="1048998" name="Rectangle 3"/>
          <p:cNvSpPr>
            <a:spLocks noGrp="1" noChangeArrowheads="1"/>
          </p:cNvSpPr>
          <p:nvPr>
            <p:ph type="body" idx="1"/>
          </p:nvPr>
        </p:nvSpPr>
        <p:spPr/>
        <p:txBody>
          <a:bodyPr/>
          <a:p>
            <a:pPr eaLnBrk="1" hangingPunct="1">
              <a:buFont typeface="Wingdings" pitchFamily="2" charset="2"/>
              <a:buChar char="n"/>
            </a:pPr>
            <a:r>
              <a:rPr lang="en-US" smtClean="0"/>
              <a:t>Assess for presence of malarial symptoms.</a:t>
            </a:r>
          </a:p>
          <a:p>
            <a:pPr eaLnBrk="1" hangingPunct="1">
              <a:buFont typeface="Wingdings" pitchFamily="2" charset="2"/>
              <a:buChar char="n"/>
            </a:pPr>
            <a:r>
              <a:rPr lang="en-US" smtClean="0"/>
              <a:t>When used for prophylaxis, these agents should be started 2 weeks before potential exposure to malaria, and for 8 weeks after leaving the area.</a:t>
            </a:r>
          </a:p>
          <a:p>
            <a:pPr eaLnBrk="1" hangingPunct="1">
              <a:buFont typeface="Wingdings" pitchFamily="2" charset="2"/>
              <a:buChar char="n"/>
            </a:pPr>
            <a:r>
              <a:rPr lang="en-US" smtClean="0"/>
              <a:t>Medications are taken weekly, with 8 ounces of water.</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728" name=""/>
        <p:cNvGrpSpPr/>
        <p:nvPr/>
      </p:nvGrpSpPr>
      <p:grpSpPr>
        <a:xfrm>
          <a:off x="0" y="0"/>
          <a:ext cx="0" cy="0"/>
          <a:chOff x="0" y="0"/>
          <a:chExt cx="0" cy="0"/>
        </a:xfrm>
      </p:grpSpPr>
      <p:sp>
        <p:nvSpPr>
          <p:cNvPr id="1048999" name="Rectangle 2"/>
          <p:cNvSpPr>
            <a:spLocks noGrp="1" noChangeArrowheads="1"/>
          </p:cNvSpPr>
          <p:nvPr>
            <p:ph type="title"/>
          </p:nvPr>
        </p:nvSpPr>
        <p:spPr/>
        <p:txBody>
          <a:bodyPr>
            <a:normAutofit fontScale="90000"/>
          </a:bodyPr>
          <a:p>
            <a:pPr eaLnBrk="1" hangingPunct="1"/>
            <a:r>
              <a:rPr lang="en-US" smtClean="0"/>
              <a:t>Antimalarial Agents: </a:t>
            </a:r>
            <a:br>
              <a:rPr lang="en-US" smtClean="0"/>
            </a:br>
            <a:r>
              <a:rPr lang="en-US" smtClean="0"/>
              <a:t>Nursing Implications</a:t>
            </a:r>
          </a:p>
        </p:txBody>
      </p:sp>
      <p:sp>
        <p:nvSpPr>
          <p:cNvPr id="1049000" name="Rectangle 3"/>
          <p:cNvSpPr>
            <a:spLocks noGrp="1" noChangeArrowheads="1"/>
          </p:cNvSpPr>
          <p:nvPr>
            <p:ph type="body" idx="1"/>
          </p:nvPr>
        </p:nvSpPr>
        <p:spPr/>
        <p:txBody>
          <a:bodyPr/>
          <a:p>
            <a:pPr eaLnBrk="1" hangingPunct="1">
              <a:buFont typeface="Wingdings" pitchFamily="2" charset="2"/>
              <a:buChar char="n"/>
            </a:pPr>
            <a:r>
              <a:rPr lang="en-US" smtClean="0"/>
              <a:t>Instruct patient to notify physician immediately if ringing in the ears, hearing decrease, visual difficulties, nausea, vomiting, profuse diarrhea, or abdominal pain occur.</a:t>
            </a:r>
          </a:p>
          <a:p>
            <a:pPr eaLnBrk="1" hangingPunct="1">
              <a:buFont typeface="Wingdings" pitchFamily="2" charset="2"/>
              <a:buChar char="n"/>
            </a:pPr>
            <a:r>
              <a:rPr lang="en-US" smtClean="0"/>
              <a:t>Alert patients to the possible recurrence of the symptoms of malaria so that they will know to seek immediate treatment.</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729" name=""/>
        <p:cNvGrpSpPr/>
        <p:nvPr/>
      </p:nvGrpSpPr>
      <p:grpSpPr>
        <a:xfrm>
          <a:off x="0" y="0"/>
          <a:ext cx="0" cy="0"/>
          <a:chOff x="0" y="0"/>
          <a:chExt cx="0" cy="0"/>
        </a:xfrm>
      </p:grpSpPr>
      <p:sp>
        <p:nvSpPr>
          <p:cNvPr id="1049001" name="Rectangle 2"/>
          <p:cNvSpPr>
            <a:spLocks noGrp="1" noChangeArrowheads="1"/>
          </p:cNvSpPr>
          <p:nvPr>
            <p:ph type="title"/>
          </p:nvPr>
        </p:nvSpPr>
        <p:spPr>
          <a:xfrm>
            <a:off x="741363" y="468313"/>
            <a:ext cx="7753350" cy="949325"/>
          </a:xfrm>
        </p:spPr>
        <p:txBody>
          <a:bodyPr>
            <a:normAutofit fontScale="90000"/>
          </a:bodyPr>
          <a:p>
            <a:pPr eaLnBrk="1" hangingPunct="1"/>
            <a:r>
              <a:rPr sz="4100" lang="en-US" smtClean="0"/>
              <a:t>Antimalarial, Antiprotozoal, Antihelmintic Agents: Nursing Implications</a:t>
            </a:r>
          </a:p>
        </p:txBody>
      </p:sp>
      <p:sp>
        <p:nvSpPr>
          <p:cNvPr id="1049002" name="Rectangle 3"/>
          <p:cNvSpPr>
            <a:spLocks noGrp="1" noChangeArrowheads="1"/>
          </p:cNvSpPr>
          <p:nvPr>
            <p:ph type="body" idx="1"/>
          </p:nvPr>
        </p:nvSpPr>
        <p:spPr/>
        <p:txBody>
          <a:bodyPr/>
          <a:p>
            <a:pPr eaLnBrk="1" hangingPunct="1">
              <a:buFont typeface="Wingdings" pitchFamily="2" charset="2"/>
              <a:buNone/>
            </a:pPr>
            <a:r>
              <a:rPr lang="en-US" smtClean="0"/>
              <a:t>Monitor for side effects:</a:t>
            </a:r>
          </a:p>
          <a:p>
            <a:pPr eaLnBrk="1" hangingPunct="1">
              <a:buFont typeface="Wingdings" pitchFamily="2" charset="2"/>
              <a:buChar char="n"/>
            </a:pPr>
            <a:r>
              <a:rPr sz="2800" lang="en-US" smtClean="0"/>
              <a:t>Ensure that patients know the side effects that should be reported.</a:t>
            </a:r>
          </a:p>
          <a:p>
            <a:pPr eaLnBrk="1" hangingPunct="1">
              <a:buFont typeface="Wingdings" pitchFamily="2" charset="2"/>
              <a:buChar char="n"/>
            </a:pPr>
            <a:r>
              <a:rPr sz="2800" lang="en-US" smtClean="0"/>
              <a:t>Monitor for therapeutic effects and adverse effects with long-term therapy.</a:t>
            </a:r>
            <a:endParaRPr lang="en-US" smtClean="0"/>
          </a:p>
          <a:p>
            <a:pPr eaLnBrk="1" hangingPunct="1">
              <a:buFont typeface="Wingdings" pitchFamily="2" charset="2"/>
              <a:buChar char="n"/>
            </a:pPr>
            <a:endParaRPr lang="en-US" smtClean="0"/>
          </a:p>
          <a:p>
            <a:pPr eaLnBrk="1" hangingPunct="1">
              <a:buFont typeface="Wingdings" pitchFamily="2" charset="2"/>
              <a:buChar char="n"/>
            </a:pPr>
            <a:endParaRPr lang="en-US" smtClean="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730" name=""/>
        <p:cNvGrpSpPr/>
        <p:nvPr/>
      </p:nvGrpSpPr>
      <p:grpSpPr>
        <a:xfrm>
          <a:off x="0" y="0"/>
          <a:ext cx="0" cy="0"/>
          <a:chOff x="0" y="0"/>
          <a:chExt cx="0" cy="0"/>
        </a:xfrm>
      </p:grpSpPr>
      <p:sp>
        <p:nvSpPr>
          <p:cNvPr id="1049003" name="Title 1"/>
          <p:cNvSpPr>
            <a:spLocks noGrp="1"/>
          </p:cNvSpPr>
          <p:nvPr>
            <p:ph type="title"/>
          </p:nvPr>
        </p:nvSpPr>
        <p:spPr/>
        <p:txBody>
          <a:bodyPr/>
          <a:p>
            <a:r>
              <a:rPr dirty="0" lang="en-US" err="1" smtClean="0"/>
              <a:t>Cytotoxic</a:t>
            </a:r>
            <a:r>
              <a:rPr dirty="0" lang="en-US" smtClean="0"/>
              <a:t> drugs</a:t>
            </a:r>
            <a:endParaRPr dirty="0" lang="en-US"/>
          </a:p>
        </p:txBody>
      </p:sp>
      <p:sp>
        <p:nvSpPr>
          <p:cNvPr id="1049004" name="Text Placeholder 2"/>
          <p:cNvSpPr>
            <a:spLocks noGrp="1"/>
          </p:cNvSpPr>
          <p:nvPr>
            <p:ph type="body" idx="1"/>
          </p:nvPr>
        </p:nvSpPr>
        <p:spPr/>
        <p:txBody>
          <a:bodyPr/>
          <a:p>
            <a:r>
              <a:rPr dirty="0" lang="en-US" smtClean="0"/>
              <a:t>c</a:t>
            </a:r>
            <a:endParaRPr dirty="0" lang="en-US"/>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731" name=""/>
        <p:cNvGrpSpPr/>
        <p:nvPr/>
      </p:nvGrpSpPr>
      <p:grpSpPr>
        <a:xfrm>
          <a:off x="0" y="0"/>
          <a:ext cx="0" cy="0"/>
          <a:chOff x="0" y="0"/>
          <a:chExt cx="0" cy="0"/>
        </a:xfrm>
      </p:grpSpPr>
      <p:sp>
        <p:nvSpPr>
          <p:cNvPr id="1049005" name="Title 1"/>
          <p:cNvSpPr>
            <a:spLocks noGrp="1"/>
          </p:cNvSpPr>
          <p:nvPr>
            <p:ph type="ctrTitle"/>
          </p:nvPr>
        </p:nvSpPr>
        <p:spPr>
          <a:xfrm>
            <a:off x="2286000" y="3124200"/>
            <a:ext cx="6172200" cy="1893888"/>
          </a:xfrm>
        </p:spPr>
        <p:txBody>
          <a:bodyPr/>
          <a:p>
            <a:pPr eaLnBrk="1" fontAlgn="auto" hangingPunct="1">
              <a:spcAft>
                <a:spcPts val="0"/>
              </a:spcAft>
            </a:pPr>
            <a:r>
              <a:rPr dirty="0" lang="en-US" smtClean="0">
                <a:solidFill>
                  <a:schemeClr val="tx1"/>
                </a:solidFill>
              </a:rPr>
              <a:t>Non-steroidal anti-inflammatory drugs</a:t>
            </a:r>
            <a:endParaRPr dirty="0" lang="en-US">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70" name=""/>
        <p:cNvGrpSpPr/>
        <p:nvPr/>
      </p:nvGrpSpPr>
      <p:grpSpPr>
        <a:xfrm>
          <a:off x="0" y="0"/>
          <a:ext cx="0" cy="0"/>
          <a:chOff x="0" y="0"/>
          <a:chExt cx="0" cy="0"/>
        </a:xfrm>
      </p:grpSpPr>
      <p:sp>
        <p:nvSpPr>
          <p:cNvPr id="1048684" name="Rectangle 3"/>
          <p:cNvSpPr>
            <a:spLocks noGrp="1" noChangeArrowheads="1"/>
          </p:cNvSpPr>
          <p:nvPr>
            <p:ph idx="1"/>
          </p:nvPr>
        </p:nvSpPr>
        <p:spPr bwMode="auto">
          <a:xfrm>
            <a:off x="228600" y="990600"/>
            <a:ext cx="8610600" cy="5562600"/>
          </a:xfrm>
          <a:noFill/>
        </p:spPr>
        <p:txBody>
          <a:bodyPr anchor="t" anchorCtr="0" bIns="45720" compatLnSpc="1" lIns="91440" numCol="1" rIns="91440" tIns="45720" vert="horz" wrap="square">
            <a:prstTxWarp prst="textNoShape"/>
            <a:normAutofit fontScale="96429" lnSpcReduction="20000"/>
          </a:bodyPr>
          <a:p>
            <a:pPr algn="just" eaLnBrk="1" hangingPunct="1">
              <a:lnSpc>
                <a:spcPct val="90000"/>
              </a:lnSpc>
              <a:buSzPct val="70000"/>
              <a:buFont typeface="Wingdings" pitchFamily="2" charset="2"/>
              <a:buChar char="v"/>
            </a:pPr>
            <a:r>
              <a:rPr dirty="0" sz="2800" lang="en-US" smtClean="0"/>
              <a:t>Metabolism  = change / biotransformation</a:t>
            </a:r>
          </a:p>
          <a:p>
            <a:pPr algn="just" eaLnBrk="1" hangingPunct="1">
              <a:lnSpc>
                <a:spcPct val="90000"/>
              </a:lnSpc>
              <a:buSzPct val="70000"/>
              <a:buFont typeface="Wingdings" pitchFamily="2" charset="2"/>
              <a:buChar char="v"/>
            </a:pPr>
            <a:r>
              <a:rPr dirty="0" sz="2800" lang="en-US" smtClean="0">
                <a:solidFill>
                  <a:srgbClr val="0033CC"/>
                </a:solidFill>
              </a:rPr>
              <a:t>The conversion from one chemical form to another</a:t>
            </a:r>
            <a:endParaRPr dirty="0" sz="2800" lang="en-US" smtClean="0"/>
          </a:p>
          <a:p>
            <a:pPr algn="just" eaLnBrk="1" hangingPunct="1">
              <a:lnSpc>
                <a:spcPct val="90000"/>
              </a:lnSpc>
              <a:buFont typeface="Wingdings" pitchFamily="2" charset="2"/>
              <a:buChar char="v"/>
            </a:pPr>
            <a:r>
              <a:rPr dirty="0" sz="2800" lang="en-US" u="sng" smtClean="0"/>
              <a:t>Site of drug biotransformation</a:t>
            </a:r>
          </a:p>
          <a:p>
            <a:pPr algn="just" eaLnBrk="1" hangingPunct="1" lvl="2">
              <a:lnSpc>
                <a:spcPct val="90000"/>
              </a:lnSpc>
            </a:pPr>
            <a:r>
              <a:rPr dirty="0" sz="2800" lang="en-US" smtClean="0">
                <a:solidFill>
                  <a:srgbClr val="0033CC"/>
                </a:solidFill>
              </a:rPr>
              <a:t>Liver</a:t>
            </a:r>
            <a:r>
              <a:rPr dirty="0" sz="2800" lang="en-US" smtClean="0"/>
              <a:t> - cytochrome P450 pathways OR microsomal P450 pathways are used to metabolize most agents</a:t>
            </a:r>
          </a:p>
          <a:p>
            <a:pPr algn="just" eaLnBrk="1" hangingPunct="1" lvl="2">
              <a:lnSpc>
                <a:spcPct val="90000"/>
              </a:lnSpc>
            </a:pPr>
            <a:r>
              <a:rPr dirty="0" sz="2800" lang="en-US" smtClean="0">
                <a:solidFill>
                  <a:srgbClr val="FF0000"/>
                </a:solidFill>
              </a:rPr>
              <a:t>Enzymatic alteration</a:t>
            </a:r>
            <a:r>
              <a:rPr dirty="0" sz="2800" lang="en-US" smtClean="0"/>
              <a:t> of drug structure</a:t>
            </a:r>
            <a:endParaRPr b="1" dirty="0" sz="2800" lang="en-US" smtClean="0"/>
          </a:p>
          <a:p>
            <a:pPr algn="just" eaLnBrk="1" hangingPunct="1">
              <a:lnSpc>
                <a:spcPct val="90000"/>
              </a:lnSpc>
              <a:buSzPct val="70000"/>
              <a:buFont typeface="Wingdings" pitchFamily="2" charset="2"/>
              <a:buChar char="v"/>
            </a:pPr>
            <a:r>
              <a:rPr b="1" dirty="0" sz="2800" lang="en-US" u="sng" smtClean="0"/>
              <a:t> </a:t>
            </a:r>
            <a:r>
              <a:rPr dirty="0" sz="2800" lang="en-US" u="sng" smtClean="0"/>
              <a:t>Effect of  metabolism</a:t>
            </a:r>
            <a:r>
              <a:rPr dirty="0" sz="2800" lang="en-US" smtClean="0"/>
              <a:t> </a:t>
            </a:r>
          </a:p>
          <a:p>
            <a:pPr algn="just" eaLnBrk="1" hangingPunct="1" lvl="1">
              <a:lnSpc>
                <a:spcPct val="90000"/>
              </a:lnSpc>
              <a:buSzPct val="70000"/>
              <a:buFont typeface="Wingdings" pitchFamily="2" charset="2"/>
              <a:buChar char="v"/>
            </a:pPr>
            <a:r>
              <a:rPr dirty="0" lang="en-US" smtClean="0"/>
              <a:t>80% of drugs  become inactive</a:t>
            </a:r>
          </a:p>
          <a:p>
            <a:pPr algn="just" eaLnBrk="1" hangingPunct="1" lvl="1">
              <a:lnSpc>
                <a:spcPct val="90000"/>
              </a:lnSpc>
              <a:buSzPct val="70000"/>
              <a:buFont typeface="Wingdings" pitchFamily="2" charset="2"/>
              <a:buChar char="v"/>
            </a:pPr>
            <a:r>
              <a:rPr dirty="0" lang="en-US" smtClean="0"/>
              <a:t>Inactive drug becomes active: </a:t>
            </a:r>
            <a:r>
              <a:rPr dirty="0" lang="en-US" err="1" smtClean="0"/>
              <a:t>Prodrug</a:t>
            </a:r>
            <a:endParaRPr dirty="0" lang="en-US" smtClean="0"/>
          </a:p>
          <a:p>
            <a:pPr algn="just" eaLnBrk="1" hangingPunct="1" lvl="1">
              <a:lnSpc>
                <a:spcPct val="90000"/>
              </a:lnSpc>
              <a:buSzPct val="70000"/>
              <a:buFont typeface="Wingdings" pitchFamily="2" charset="2"/>
              <a:buChar char="v"/>
            </a:pPr>
            <a:r>
              <a:rPr dirty="0" lang="en-US" smtClean="0"/>
              <a:t>Some drugs do not get  metabolized at all</a:t>
            </a:r>
          </a:p>
          <a:p>
            <a:pPr algn="just">
              <a:lnSpc>
                <a:spcPct val="90000"/>
              </a:lnSpc>
              <a:buSzPct val="70000"/>
              <a:buFont typeface="Wingdings" pitchFamily="2" charset="2"/>
              <a:buChar char="v"/>
            </a:pPr>
            <a:r>
              <a:rPr dirty="0" lang="en-US" smtClean="0"/>
              <a:t>Other drugs may induce or inhibit metabolism</a:t>
            </a:r>
            <a:endParaRPr dirty="0" lang="en-US"/>
          </a:p>
        </p:txBody>
      </p:sp>
      <p:sp>
        <p:nvSpPr>
          <p:cNvPr id="1048685" name="Rectangle 2"/>
          <p:cNvSpPr>
            <a:spLocks noGrp="1" noChangeArrowheads="1"/>
          </p:cNvSpPr>
          <p:nvPr>
            <p:ph type="title"/>
          </p:nvPr>
        </p:nvSpPr>
        <p:spPr bwMode="auto">
          <a:xfrm>
            <a:off x="457200" y="274638"/>
            <a:ext cx="8229600" cy="487362"/>
          </a:xfrm>
          <a:noFill/>
        </p:spPr>
        <p:txBody>
          <a:bodyPr anchor="t" anchorCtr="0" bIns="45720" compatLnSpc="1" lIns="91440" numCol="1" rIns="91440" tIns="45720" vert="horz" wrap="square">
            <a:prstTxWarp prst="textNoShape"/>
            <a:normAutofit fontScale="90000"/>
          </a:bodyPr>
          <a:p>
            <a:pPr eaLnBrk="1" hangingPunct="1"/>
            <a:r>
              <a:rPr b="1" dirty="0" lang="en-US" smtClean="0"/>
              <a:t>METABOLISM</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732" name=""/>
        <p:cNvGrpSpPr/>
        <p:nvPr/>
      </p:nvGrpSpPr>
      <p:grpSpPr>
        <a:xfrm>
          <a:off x="0" y="0"/>
          <a:ext cx="0" cy="0"/>
          <a:chOff x="0" y="0"/>
          <a:chExt cx="0" cy="0"/>
        </a:xfrm>
      </p:grpSpPr>
      <p:sp>
        <p:nvSpPr>
          <p:cNvPr id="1049006" name="Title 1"/>
          <p:cNvSpPr>
            <a:spLocks noGrp="1"/>
          </p:cNvSpPr>
          <p:nvPr>
            <p:ph type="title"/>
          </p:nvPr>
        </p:nvSpPr>
        <p:spPr bwMode="auto"/>
        <p:txBody>
          <a:bodyPr anchorCtr="0" bIns="45720" compatLnSpc="1" lIns="91440" numCol="1" rIns="91440" tIns="45720" wrap="square">
            <a:prstTxWarp prst="textNoShape"/>
            <a:normAutofit/>
          </a:bodyPr>
          <a:p>
            <a:pPr algn="ctr" eaLnBrk="1" hangingPunct="1"/>
            <a:r>
              <a:rPr b="1" cap="none" dirty="0" sz="4000" lang="en-US" smtClean="0">
                <a:solidFill>
                  <a:schemeClr val="tx1"/>
                </a:solidFill>
              </a:rPr>
              <a:t>ANTI-INFLAMMATORY DRUGS</a:t>
            </a:r>
          </a:p>
        </p:txBody>
      </p:sp>
      <p:sp>
        <p:nvSpPr>
          <p:cNvPr id="1049007" name="Content Placeholder 2"/>
          <p:cNvSpPr>
            <a:spLocks noGrp="1"/>
          </p:cNvSpPr>
          <p:nvPr>
            <p:ph sz="quarter" idx="1"/>
          </p:nvPr>
        </p:nvSpPr>
        <p:spPr>
          <a:xfrm>
            <a:off x="457200" y="2590800"/>
            <a:ext cx="8229600" cy="1905000"/>
          </a:xfrm>
        </p:spPr>
        <p:txBody>
          <a:bodyPr>
            <a:noAutofit/>
          </a:bodyPr>
          <a:p>
            <a:pPr algn="ctr" eaLnBrk="1" fontAlgn="auto" hangingPunct="1" indent="0" marL="0">
              <a:spcAft>
                <a:spcPts val="0"/>
              </a:spcAft>
              <a:buFont typeface="Wingdings 2" pitchFamily="18" charset="2"/>
              <a:buNone/>
            </a:pPr>
            <a:r>
              <a:rPr b="1" dirty="0" sz="4000" lang="en-US" smtClean="0">
                <a:solidFill>
                  <a:schemeClr val="accent6">
                    <a:lumMod val="75000"/>
                  </a:schemeClr>
                </a:solidFill>
              </a:rPr>
              <a:t>A class of drugs that lower inflammation and that includes </a:t>
            </a:r>
            <a:r>
              <a:rPr b="1" dirty="0" sz="4000" lang="en-US" smtClean="0">
                <a:solidFill>
                  <a:schemeClr val="accent6">
                    <a:lumMod val="75000"/>
                  </a:schemeClr>
                </a:solidFill>
                <a:hlinkClick r:id="rId1" action="ppaction://hlinkfile"/>
              </a:rPr>
              <a:t>NSAIDs</a:t>
            </a:r>
            <a:r>
              <a:rPr b="1" dirty="0" sz="4000" lang="en-US" smtClean="0">
                <a:solidFill>
                  <a:schemeClr val="accent6">
                    <a:lumMod val="75000"/>
                  </a:schemeClr>
                </a:solidFill>
              </a:rPr>
              <a:t> and </a:t>
            </a:r>
            <a:r>
              <a:rPr b="1" dirty="0" sz="4000" lang="en-US" u="sng" smtClean="0">
                <a:solidFill>
                  <a:srgbClr val="0070C0"/>
                </a:solidFill>
              </a:rPr>
              <a:t>DMARDs</a:t>
            </a:r>
            <a:r>
              <a:rPr b="1" dirty="0" sz="4000" lang="en-US" smtClean="0">
                <a:solidFill>
                  <a:schemeClr val="accent6">
                    <a:lumMod val="75000"/>
                  </a:schemeClr>
                </a:solidFill>
              </a:rPr>
              <a:t>. </a:t>
            </a:r>
          </a:p>
          <a:p>
            <a:pPr algn="ctr" eaLnBrk="1" fontAlgn="auto" hangingPunct="1" indent="0" marL="0">
              <a:spcAft>
                <a:spcPts val="0"/>
              </a:spcAft>
              <a:buFont typeface="Wingdings"/>
              <a:buChar char=""/>
            </a:pPr>
            <a:endParaRPr dirty="0" sz="4000" lang="en-US" smtClean="0"/>
          </a:p>
        </p:txBody>
      </p:sp>
      <p:pic>
        <p:nvPicPr>
          <p:cNvPr id="2097165" name="Picture 3" descr="C:\Users\Mido\AppData\Local\Microsoft\Windows\Temporary Internet Files\Content.IE5\YE162FU6\MCj02502240000[1].wmf"/>
          <p:cNvPicPr>
            <a:picLocks noChangeAspect="1" noChangeArrowheads="1"/>
          </p:cNvPicPr>
          <p:nvPr/>
        </p:nvPicPr>
        <p:blipFill>
          <a:blip xmlns:r="http://schemas.openxmlformats.org/officeDocument/2006/relationships" r:embed="rId2" cstate="print"/>
          <a:srcRect/>
          <a:stretch>
            <a:fillRect/>
          </a:stretch>
        </p:blipFill>
        <p:spPr bwMode="auto">
          <a:xfrm>
            <a:off x="6553200" y="4267200"/>
            <a:ext cx="2087563" cy="2414588"/>
          </a:xfrm>
          <a:prstGeom prst="rect"/>
          <a:noFill/>
          <a:ln>
            <a:noFill/>
          </a:ln>
        </p:spPr>
      </p:pic>
    </p:spTree>
  </p:cSld>
  <p:clrMapOvr>
    <a:masterClrMapping/>
  </p:clrMapOvr>
  <p:transition xmlns:p14="http://schemas.microsoft.com/office/powerpoint/2010/main">
    <p:wipe dir="d"/>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006"/>
                                        </p:tgtEl>
                                        <p:attrNameLst>
                                          <p:attrName>style.visibility</p:attrName>
                                        </p:attrNameLst>
                                      </p:cBhvr>
                                      <p:to>
                                        <p:strVal val="visible"/>
                                      </p:to>
                                    </p:set>
                                    <p:animEffect transition="in" filter="blinds(horizontal)">
                                      <p:cBhvr>
                                        <p:cTn dur="500" id="7"/>
                                        <p:tgtEl>
                                          <p:spTgt spid="1049006"/>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id="10" nodeType="clickEffect" presetClass="entr" presetID="34" presetSubtype="0">
                                  <p:stCondLst>
                                    <p:cond delay="0"/>
                                  </p:stCondLst>
                                  <p:childTnLst>
                                    <p:set>
                                      <p:cBhvr>
                                        <p:cTn dur="1" fill="hold" id="11">
                                          <p:stCondLst>
                                            <p:cond delay="0"/>
                                          </p:stCondLst>
                                        </p:cTn>
                                        <p:tgtEl>
                                          <p:spTgt spid="2097165"/>
                                        </p:tgtEl>
                                        <p:attrNameLst>
                                          <p:attrName>style.visibility</p:attrName>
                                        </p:attrNameLst>
                                      </p:cBhvr>
                                      <p:to>
                                        <p:strVal val="visible"/>
                                      </p:to>
                                    </p:set>
                                    <p:anim calcmode="lin" from="(-#ppt_w/2)" to="(#ppt_x)" valueType="num">
                                      <p:cBhvr>
                                        <p:cTn dur="300" fill="hold" id="12">
                                          <p:stCondLst>
                                            <p:cond delay="0"/>
                                          </p:stCondLst>
                                        </p:cTn>
                                        <p:tgtEl>
                                          <p:spTgt spid="2097165"/>
                                        </p:tgtEl>
                                        <p:attrNameLst>
                                          <p:attrName>ppt_x</p:attrName>
                                        </p:attrNameLst>
                                      </p:cBhvr>
                                    </p:anim>
                                    <p:anim calcmode="lin" from="0" to="-1.0" valueType="num">
                                      <p:cBhvr>
                                        <p:cTn autoRev="1" decel="50000" dur="100" fill="hold" id="13">
                                          <p:stCondLst>
                                            <p:cond delay="300"/>
                                          </p:stCondLst>
                                        </p:cTn>
                                        <p:tgtEl>
                                          <p:spTgt spid="2097165"/>
                                        </p:tgtEl>
                                        <p:attrNameLst>
                                          <p:attrName>xshear</p:attrName>
                                        </p:attrNameLst>
                                      </p:cBhvr>
                                    </p:anim>
                                    <p:animScale>
                                      <p:cBhvr>
                                        <p:cTn autoRev="1" decel="100000" dur="100" fill="hold" id="14">
                                          <p:stCondLst>
                                            <p:cond delay="300"/>
                                          </p:stCondLst>
                                        </p:cTn>
                                        <p:tgtEl>
                                          <p:spTgt spid="2097165"/>
                                        </p:tgtEl>
                                      </p:cBhvr>
                                      <p:from x="100000" y="100000"/>
                                      <p:to x="80000" y="100000"/>
                                    </p:animScale>
                                    <p:anim by="(#ppt_h/3+#ppt_w*0.1)" calcmode="lin" valueType="num">
                                      <p:cBhvr additive="sum">
                                        <p:cTn autoRev="1" decel="100000" dur="100" fill="hold" id="15">
                                          <p:stCondLst>
                                            <p:cond delay="300"/>
                                          </p:stCondLst>
                                        </p:cTn>
                                        <p:tgtEl>
                                          <p:spTgt spid="2097165"/>
                                        </p:tgtEl>
                                        <p:attrNameLst>
                                          <p:attrName>ppt_x</p:attrName>
                                        </p:attrNameLst>
                                      </p:cBhvr>
                                    </p:anim>
                                  </p:childTnLst>
                                </p:cTn>
                              </p:par>
                            </p:childTnLst>
                          </p:cTn>
                        </p:par>
                      </p:childTnLst>
                    </p:cTn>
                  </p:par>
                  <p:par>
                    <p:cTn fill="hold" id="16" nodeType="clickPar">
                      <p:stCondLst>
                        <p:cond delay="indefinite"/>
                      </p:stCondLst>
                      <p:childTnLst>
                        <p:par>
                          <p:cTn fill="hold" id="17" nodeType="withGroup">
                            <p:stCondLst>
                              <p:cond delay="0"/>
                            </p:stCondLst>
                            <p:childTnLst>
                              <p:par>
                                <p:cTn fill="hold" grpId="0" id="18" nodeType="clickEffect" presetClass="entr" presetID="5" presetSubtype="5">
                                  <p:stCondLst>
                                    <p:cond delay="0"/>
                                  </p:stCondLst>
                                  <p:childTnLst>
                                    <p:set>
                                      <p:cBhvr>
                                        <p:cTn dur="1" fill="hold" id="19">
                                          <p:stCondLst>
                                            <p:cond delay="0"/>
                                          </p:stCondLst>
                                        </p:cTn>
                                        <p:tgtEl>
                                          <p:spTgt spid="1049007">
                                            <p:txEl>
                                              <p:pRg st="0" end="0"/>
                                            </p:txEl>
                                          </p:spTgt>
                                        </p:tgtEl>
                                        <p:attrNameLst>
                                          <p:attrName>style.visibility</p:attrName>
                                        </p:attrNameLst>
                                      </p:cBhvr>
                                      <p:to>
                                        <p:strVal val="visible"/>
                                      </p:to>
                                    </p:set>
                                    <p:animEffect transition="in" filter="checkerboard(down)">
                                      <p:cBhvr>
                                        <p:cTn dur="1000" id="20"/>
                                        <p:tgtEl>
                                          <p:spTgt spid="10490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06" grpId="0"/>
      <p:bldP spid="1049007"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733" name=""/>
        <p:cNvGrpSpPr/>
        <p:nvPr/>
      </p:nvGrpSpPr>
      <p:grpSpPr>
        <a:xfrm>
          <a:off x="0" y="0"/>
          <a:ext cx="0" cy="0"/>
          <a:chOff x="0" y="0"/>
          <a:chExt cx="0" cy="0"/>
        </a:xfrm>
      </p:grpSpPr>
      <p:sp>
        <p:nvSpPr>
          <p:cNvPr id="1049008" name="Title 3"/>
          <p:cNvSpPr>
            <a:spLocks noGrp="1"/>
          </p:cNvSpPr>
          <p:nvPr>
            <p:ph type="title"/>
          </p:nvPr>
        </p:nvSpPr>
        <p:spPr>
          <a:xfrm>
            <a:off x="457200" y="0"/>
            <a:ext cx="8229600" cy="838200"/>
          </a:xfrm>
        </p:spPr>
        <p:txBody>
          <a:bodyPr/>
          <a:p>
            <a:pPr algn="ctr" eaLnBrk="1" hangingPunct="1"/>
            <a:r>
              <a:rPr dirty="0" lang="en-US" smtClean="0">
                <a:solidFill>
                  <a:srgbClr val="FF0000"/>
                </a:solidFill>
              </a:rPr>
              <a:t>Pharmacokinetic</a:t>
            </a:r>
          </a:p>
        </p:txBody>
      </p:sp>
      <p:graphicFrame>
        <p:nvGraphicFramePr>
          <p:cNvPr id="4194308" name="Diagram 5"/>
          <p:cNvGraphicFramePr>
            <a:graphicFrameLocks/>
          </p:cNvGraphicFramePr>
          <p:nvPr/>
        </p:nvGraphicFramePr>
        <p:xfrm>
          <a:off x="0" y="762000"/>
          <a:ext cx="9144000" cy="6096000"/>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pic>
        <p:nvPicPr>
          <p:cNvPr id="2097166" name="Picture 2"/>
          <p:cNvPicPr>
            <a:picLocks noChangeAspect="1" noChangeArrowheads="1"/>
          </p:cNvPicPr>
          <p:nvPr/>
        </p:nvPicPr>
        <p:blipFill>
          <a:blip xmlns:r="http://schemas.openxmlformats.org/officeDocument/2006/relationships" r:embed="rId6"/>
          <a:srcRect/>
          <a:stretch>
            <a:fillRect/>
          </a:stretch>
        </p:blipFill>
        <p:spPr bwMode="auto">
          <a:xfrm>
            <a:off x="3429000" y="2590800"/>
            <a:ext cx="2286000" cy="2600325"/>
          </a:xfrm>
          <a:prstGeom prst="rect"/>
          <a:noFill/>
          <a:ln>
            <a:noFill/>
          </a:ln>
        </p:spPr>
      </p:pic>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id="5" nodeType="withEffect" presetClass="entr" presetID="10" presetSubtype="0" repeatCount="indefinite">
                                  <p:stCondLst>
                                    <p:cond delay="0"/>
                                  </p:stCondLst>
                                  <p:childTnLst>
                                    <p:set>
                                      <p:cBhvr>
                                        <p:cTn dur="1" fill="hold" id="6">
                                          <p:stCondLst>
                                            <p:cond delay="0"/>
                                          </p:stCondLst>
                                        </p:cTn>
                                        <p:tgtEl>
                                          <p:spTgt spid="2097166"/>
                                        </p:tgtEl>
                                        <p:attrNameLst>
                                          <p:attrName>style.visibility</p:attrName>
                                        </p:attrNameLst>
                                      </p:cBhvr>
                                      <p:to>
                                        <p:strVal val="visible"/>
                                      </p:to>
                                    </p:set>
                                    <p:animEffect transition="in" filter="fade">
                                      <p:cBhvr>
                                        <p:cTn dur="2000" id="7"/>
                                        <p:tgtEl>
                                          <p:spTgt spid="2097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734" name=""/>
        <p:cNvGrpSpPr/>
        <p:nvPr/>
      </p:nvGrpSpPr>
      <p:grpSpPr>
        <a:xfrm>
          <a:off x="0" y="0"/>
          <a:ext cx="0" cy="0"/>
          <a:chOff x="0" y="0"/>
          <a:chExt cx="0" cy="0"/>
        </a:xfrm>
      </p:grpSpPr>
      <p:sp>
        <p:nvSpPr>
          <p:cNvPr id="1049009" name="Title 1"/>
          <p:cNvSpPr>
            <a:spLocks noGrp="1"/>
          </p:cNvSpPr>
          <p:nvPr>
            <p:ph type="title"/>
          </p:nvPr>
        </p:nvSpPr>
        <p:spPr bwMode="auto">
          <a:xfrm>
            <a:off x="457200" y="762000"/>
            <a:ext cx="7467600" cy="1143000"/>
          </a:xfrm>
        </p:spPr>
        <p:txBody>
          <a:bodyPr anchorCtr="0" bIns="45720" compatLnSpc="1" lIns="91440" numCol="1" rIns="91440" tIns="45720" wrap="square">
            <a:prstTxWarp prst="textNoShape"/>
            <a:normAutofit fontScale="90000"/>
          </a:bodyPr>
          <a:p>
            <a:pPr algn="ctr"/>
            <a:r>
              <a:rPr b="1" cap="none" dirty="0" sz="4800" lang="en-US" smtClean="0">
                <a:solidFill>
                  <a:schemeClr val="tx1"/>
                </a:solidFill>
              </a:rPr>
              <a:t>MECHANISM OF ACTION OF NSAIDS</a:t>
            </a:r>
          </a:p>
        </p:txBody>
      </p:sp>
      <p:sp>
        <p:nvSpPr>
          <p:cNvPr id="1049010" name="Content Placeholder 2"/>
          <p:cNvSpPr>
            <a:spLocks noGrp="1"/>
          </p:cNvSpPr>
          <p:nvPr>
            <p:ph sz="quarter" idx="1"/>
          </p:nvPr>
        </p:nvSpPr>
        <p:spPr>
          <a:xfrm>
            <a:off x="685800" y="0"/>
            <a:ext cx="7467600" cy="4873625"/>
          </a:xfrm>
        </p:spPr>
        <p:txBody>
          <a:bodyPr/>
          <a:p>
            <a:pPr>
              <a:buFont typeface="Wingdings" pitchFamily="2" charset="2"/>
              <a:buNone/>
            </a:pPr>
            <a:r>
              <a:rPr lang="en-US" smtClean="0"/>
              <a:t>                   </a:t>
            </a:r>
          </a:p>
        </p:txBody>
      </p:sp>
      <p:pic>
        <p:nvPicPr>
          <p:cNvPr id="2097167" name="Picture 2" descr="C:\Users\Mido\AppData\Local\Microsoft\Windows\Temporary Internet Files\Content.IE5\T9JKGPRF\MCj04315120000[1].png"/>
          <p:cNvPicPr>
            <a:picLocks noChangeAspect="1" noChangeArrowheads="1"/>
          </p:cNvPicPr>
          <p:nvPr/>
        </p:nvPicPr>
        <p:blipFill>
          <a:blip xmlns:r="http://schemas.openxmlformats.org/officeDocument/2006/relationships" r:embed="rId1"/>
          <a:srcRect/>
          <a:stretch>
            <a:fillRect/>
          </a:stretch>
        </p:blipFill>
        <p:spPr bwMode="auto">
          <a:xfrm>
            <a:off x="3657600" y="2667000"/>
            <a:ext cx="1828800" cy="1828800"/>
          </a:xfrm>
          <a:prstGeom prst="rect"/>
          <a:noFill/>
          <a:ln>
            <a:noFill/>
          </a:ln>
        </p:spPr>
      </p:pic>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23" presetSubtype="16">
                                  <p:stCondLst>
                                    <p:cond delay="0"/>
                                  </p:stCondLst>
                                  <p:childTnLst>
                                    <p:set>
                                      <p:cBhvr>
                                        <p:cTn dur="1" fill="hold" id="6">
                                          <p:stCondLst>
                                            <p:cond delay="0"/>
                                          </p:stCondLst>
                                        </p:cTn>
                                        <p:tgtEl>
                                          <p:spTgt spid="2097167"/>
                                        </p:tgtEl>
                                        <p:attrNameLst>
                                          <p:attrName>style.visibility</p:attrName>
                                        </p:attrNameLst>
                                      </p:cBhvr>
                                      <p:to>
                                        <p:strVal val="visible"/>
                                      </p:to>
                                    </p:set>
                                    <p:anim calcmode="lin" valueType="num">
                                      <p:cBhvr>
                                        <p:cTn dur="500" fill="hold" id="7"/>
                                        <p:tgtEl>
                                          <p:spTgt spid="2097167"/>
                                        </p:tgtEl>
                                        <p:attrNameLst>
                                          <p:attrName>ppt_w</p:attrName>
                                        </p:attrNameLst>
                                      </p:cBhvr>
                                      <p:tavLst>
                                        <p:tav tm="0">
                                          <p:val>
                                            <p:fltVal val="0.0"/>
                                          </p:val>
                                        </p:tav>
                                        <p:tav tm="100000">
                                          <p:val>
                                            <p:strVal val="#ppt_w"/>
                                          </p:val>
                                        </p:tav>
                                      </p:tavLst>
                                    </p:anim>
                                    <p:anim calcmode="lin" valueType="num">
                                      <p:cBhvr>
                                        <p:cTn dur="500" fill="hold" id="8"/>
                                        <p:tgtEl>
                                          <p:spTgt spid="2097167"/>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735" name=""/>
        <p:cNvGrpSpPr/>
        <p:nvPr/>
      </p:nvGrpSpPr>
      <p:grpSpPr>
        <a:xfrm>
          <a:off x="0" y="0"/>
          <a:ext cx="0" cy="0"/>
          <a:chOff x="0" y="0"/>
          <a:chExt cx="0" cy="0"/>
        </a:xfrm>
      </p:grpSpPr>
      <p:pic>
        <p:nvPicPr>
          <p:cNvPr id="2097168" name="Picture 2" descr="http://www.australianprescriber.com/upload/issue_files/2302_360_1.gif"/>
          <p:cNvPicPr>
            <a:picLocks noChangeAspect="1" noChangeArrowheads="1"/>
          </p:cNvPicPr>
          <p:nvPr/>
        </p:nvPicPr>
        <p:blipFill>
          <a:blip xmlns:r="http://schemas.openxmlformats.org/officeDocument/2006/relationships" r:embed="rId1"/>
          <a:srcRect b="16931"/>
          <a:stretch>
            <a:fillRect/>
          </a:stretch>
        </p:blipFill>
        <p:spPr bwMode="auto">
          <a:xfrm>
            <a:off x="1503904" y="527539"/>
            <a:ext cx="6047619" cy="5696757"/>
          </a:xfrm>
          <a:prstGeom prst="rect"/>
          <a:solidFill>
            <a:srgbClr val="FFFFFF">
              <a:shade val="85000"/>
            </a:srgbClr>
          </a:solidFill>
          <a:ln w="88900" cap="sq">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Tree>
  </p:cSld>
  <p:clrMapOvr>
    <a:masterClrMapping/>
  </p:clrMapOvr>
  <p:transition xmlns:p14="http://schemas.microsoft.com/office/powerpoint/2010/main">
    <p:wipe dir="d"/>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53" presetSubtype="0">
                                  <p:stCondLst>
                                    <p:cond delay="0"/>
                                  </p:stCondLst>
                                  <p:childTnLst>
                                    <p:set>
                                      <p:cBhvr>
                                        <p:cTn dur="1" fill="hold" id="6">
                                          <p:stCondLst>
                                            <p:cond delay="0"/>
                                          </p:stCondLst>
                                        </p:cTn>
                                        <p:tgtEl>
                                          <p:spTgt spid="2097168"/>
                                        </p:tgtEl>
                                        <p:attrNameLst>
                                          <p:attrName>style.visibility</p:attrName>
                                        </p:attrNameLst>
                                      </p:cBhvr>
                                      <p:to>
                                        <p:strVal val="visible"/>
                                      </p:to>
                                    </p:set>
                                    <p:anim calcmode="lin" valueType="num">
                                      <p:cBhvr>
                                        <p:cTn dur="1000" fill="hold" id="7"/>
                                        <p:tgtEl>
                                          <p:spTgt spid="2097168"/>
                                        </p:tgtEl>
                                        <p:attrNameLst>
                                          <p:attrName>ppt_w</p:attrName>
                                        </p:attrNameLst>
                                      </p:cBhvr>
                                      <p:tavLst>
                                        <p:tav tm="0">
                                          <p:val>
                                            <p:fltVal val="0.0"/>
                                          </p:val>
                                        </p:tav>
                                        <p:tav tm="100000">
                                          <p:val>
                                            <p:strVal val="#ppt_w"/>
                                          </p:val>
                                        </p:tav>
                                      </p:tavLst>
                                    </p:anim>
                                    <p:anim calcmode="lin" valueType="num">
                                      <p:cBhvr>
                                        <p:cTn dur="1000" fill="hold" id="8"/>
                                        <p:tgtEl>
                                          <p:spTgt spid="2097168"/>
                                        </p:tgtEl>
                                        <p:attrNameLst>
                                          <p:attrName>ppt_h</p:attrName>
                                        </p:attrNameLst>
                                      </p:cBhvr>
                                      <p:tavLst>
                                        <p:tav tm="0">
                                          <p:val>
                                            <p:fltVal val="0.0"/>
                                          </p:val>
                                        </p:tav>
                                        <p:tav tm="100000">
                                          <p:val>
                                            <p:strVal val="#ppt_h"/>
                                          </p:val>
                                        </p:tav>
                                      </p:tavLst>
                                    </p:anim>
                                    <p:animEffect transition="in" filter="fade">
                                      <p:cBhvr>
                                        <p:cTn dur="1000" id="9"/>
                                        <p:tgtEl>
                                          <p:spTgt spid="209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736" name=""/>
        <p:cNvGrpSpPr/>
        <p:nvPr/>
      </p:nvGrpSpPr>
      <p:grpSpPr>
        <a:xfrm>
          <a:off x="0" y="0"/>
          <a:ext cx="0" cy="0"/>
          <a:chOff x="0" y="0"/>
          <a:chExt cx="0" cy="0"/>
        </a:xfrm>
      </p:grpSpPr>
      <p:sp>
        <p:nvSpPr>
          <p:cNvPr id="1049011" name="Title 1"/>
          <p:cNvSpPr>
            <a:spLocks noGrp="1"/>
          </p:cNvSpPr>
          <p:nvPr>
            <p:ph type="title"/>
          </p:nvPr>
        </p:nvSpPr>
        <p:spPr bwMode="auto"/>
        <p:txBody>
          <a:bodyPr anchorCtr="0" bIns="45720" compatLnSpc="1" lIns="91440" numCol="1" rIns="91440" tIns="45720" wrap="square">
            <a:prstTxWarp prst="textNoShape"/>
            <a:normAutofit fontScale="90000"/>
          </a:bodyPr>
          <a:p>
            <a:pPr algn="ctr" eaLnBrk="1" hangingPunct="1"/>
            <a:r>
              <a:rPr b="1" cap="none" lang="en-US" smtClean="0">
                <a:solidFill>
                  <a:srgbClr val="953735"/>
                </a:solidFill>
              </a:rPr>
              <a:t>NON- SLECTIVE -NON -STEROIDAL ANTI-INFLAMMATORY DRUGS</a:t>
            </a:r>
          </a:p>
        </p:txBody>
      </p:sp>
      <p:sp>
        <p:nvSpPr>
          <p:cNvPr id="1049012" name="Content Placeholder 2"/>
          <p:cNvSpPr>
            <a:spLocks noGrp="1"/>
          </p:cNvSpPr>
          <p:nvPr>
            <p:ph sz="quarter" idx="1"/>
          </p:nvPr>
        </p:nvSpPr>
        <p:spPr>
          <a:xfrm>
            <a:off x="381000" y="2286000"/>
            <a:ext cx="7467600" cy="3352800"/>
          </a:xfrm>
        </p:spPr>
        <p:txBody>
          <a:bodyPr>
            <a:normAutofit lnSpcReduction="10000"/>
          </a:bodyPr>
          <a:p>
            <a:pPr eaLnBrk="1" hangingPunct="1">
              <a:buFont typeface="Wingdings" pitchFamily="2" charset="2"/>
              <a:buNone/>
            </a:pPr>
            <a:r>
              <a:rPr b="1" lang="en-US" smtClean="0"/>
              <a:t>Are group of drugs that share in common the capacity to induce:</a:t>
            </a:r>
          </a:p>
          <a:p>
            <a:pPr eaLnBrk="1" hangingPunct="1"/>
            <a:r>
              <a:rPr b="1" lang="en-US" smtClean="0">
                <a:solidFill>
                  <a:srgbClr val="0070C0"/>
                </a:solidFill>
              </a:rPr>
              <a:t>Analgesic effect.</a:t>
            </a:r>
          </a:p>
          <a:p>
            <a:pPr eaLnBrk="1" hangingPunct="1"/>
            <a:r>
              <a:rPr b="1" lang="en-US" smtClean="0">
                <a:solidFill>
                  <a:srgbClr val="0070C0"/>
                </a:solidFill>
              </a:rPr>
              <a:t>Antipyretic effect.</a:t>
            </a:r>
          </a:p>
          <a:p>
            <a:pPr eaLnBrk="1" hangingPunct="1"/>
            <a:r>
              <a:rPr b="1" lang="en-US" smtClean="0">
                <a:solidFill>
                  <a:srgbClr val="0070C0"/>
                </a:solidFill>
              </a:rPr>
              <a:t>Anti-inflammatory effect.</a:t>
            </a:r>
          </a:p>
          <a:p>
            <a:pPr eaLnBrk="1" hangingPunct="1"/>
            <a:r>
              <a:rPr b="1" lang="en-US" smtClean="0">
                <a:solidFill>
                  <a:srgbClr val="0070C0"/>
                </a:solidFill>
              </a:rPr>
              <a:t>Antiplatelet effect</a:t>
            </a:r>
          </a:p>
          <a:p>
            <a:pPr eaLnBrk="1" hangingPunct="1"/>
            <a:endParaRPr lang="en-US" smtClean="0"/>
          </a:p>
        </p:txBody>
      </p:sp>
      <p:pic>
        <p:nvPicPr>
          <p:cNvPr id="2097169" name="Picture 2" descr="C:\Users\Mido\AppData\Local\Microsoft\Windows\Temporary Internet Files\Content.IE5\YE162FU6\MCj03841720000[1].wmf"/>
          <p:cNvPicPr>
            <a:picLocks noChangeAspect="1" noChangeArrowheads="1"/>
          </p:cNvPicPr>
          <p:nvPr/>
        </p:nvPicPr>
        <p:blipFill>
          <a:blip xmlns:r="http://schemas.openxmlformats.org/officeDocument/2006/relationships" r:embed="rId1" cstate="print"/>
          <a:srcRect/>
          <a:stretch>
            <a:fillRect/>
          </a:stretch>
        </p:blipFill>
        <p:spPr bwMode="auto">
          <a:xfrm>
            <a:off x="7239000" y="914400"/>
            <a:ext cx="1538288" cy="1825625"/>
          </a:xfrm>
          <a:prstGeom prst="rect"/>
          <a:noFill/>
          <a:ln>
            <a:noFill/>
          </a:ln>
        </p:spPr>
      </p:pic>
    </p:spTree>
  </p:cSld>
  <p:clrMapOvr>
    <a:masterClrMapping/>
  </p:clrMapOvr>
  <p:transition xmlns:p14="http://schemas.microsoft.com/office/powerpoint/2010/main">
    <p:wipe dir="d"/>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011"/>
                                        </p:tgtEl>
                                        <p:attrNameLst>
                                          <p:attrName>style.visibility</p:attrName>
                                        </p:attrNameLst>
                                      </p:cBhvr>
                                      <p:to>
                                        <p:strVal val="visible"/>
                                      </p:to>
                                    </p:set>
                                    <p:animEffect transition="in" filter="blinds(horizontal)">
                                      <p:cBhvr>
                                        <p:cTn dur="500" id="7"/>
                                        <p:tgtEl>
                                          <p:spTgt spid="1049011"/>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accel="50000" fill="hold" id="10" nodeType="clickEffect" presetClass="entr" presetID="48" presetSubtype="0">
                                  <p:stCondLst>
                                    <p:cond delay="0"/>
                                  </p:stCondLst>
                                  <p:childTnLst>
                                    <p:set>
                                      <p:cBhvr>
                                        <p:cTn dur="1" fill="hold" id="11">
                                          <p:stCondLst>
                                            <p:cond delay="0"/>
                                          </p:stCondLst>
                                        </p:cTn>
                                        <p:tgtEl>
                                          <p:spTgt spid="2097169"/>
                                        </p:tgtEl>
                                        <p:attrNameLst>
                                          <p:attrName>style.visibility</p:attrName>
                                        </p:attrNameLst>
                                      </p:cBhvr>
                                      <p:to>
                                        <p:strVal val="visible"/>
                                      </p:to>
                                    </p:set>
                                    <p:anim calcmode="lin" valueType="num">
                                      <p:cBhvr>
                                        <p:cTn dur="2000" fill="hold" id="12"/>
                                        <p:tgtEl>
                                          <p:spTgt spid="2097169"/>
                                        </p:tgtEl>
                                        <p:attrNameLst>
                                          <p:attrName>style.rotation</p:attrName>
                                        </p:attrNameLst>
                                      </p:cBhvr>
                                      <p:tavLst>
                                        <p:tav tm="0">
                                          <p:val>
                                            <p:fltVal val="90.0"/>
                                          </p:val>
                                        </p:tav>
                                        <p:tav tm="80000">
                                          <p:val>
                                            <p:fltVal val="90.0"/>
                                          </p:val>
                                        </p:tav>
                                        <p:tav tm="80000">
                                          <p:val>
                                            <p:fltVal val="90.0"/>
                                          </p:val>
                                        </p:tav>
                                        <p:tav tm="100000">
                                          <p:val>
                                            <p:fltVal val="0.0"/>
                                          </p:val>
                                        </p:tav>
                                      </p:tavLst>
                                    </p:anim>
                                    <p:anim calcmode="lin" valueType="num">
                                      <p:cBhvr>
                                        <p:cTn dur="2000" fill="hold" id="13"/>
                                        <p:tgtEl>
                                          <p:spTgt spid="2097169"/>
                                        </p:tgtEl>
                                        <p:attrNameLst>
                                          <p:attrName>ppt_x</p:attrName>
                                        </p:attrNameLst>
                                      </p:cBhvr>
                                      <p:tavLst>
                                        <p:tav tm="0">
                                          <p:val>
                                            <p:fltVal val="-1.0"/>
                                          </p:val>
                                        </p:tav>
                                        <p:tav tm="50000">
                                          <p:val>
                                            <p:fltVal val="0.95"/>
                                          </p:val>
                                        </p:tav>
                                        <p:tav tm="100000">
                                          <p:val>
                                            <p:strVal val="#ppt_x"/>
                                          </p:val>
                                        </p:tav>
                                      </p:tavLst>
                                    </p:anim>
                                    <p:anim calcmode="lin" valueType="num">
                                      <p:cBhvr>
                                        <p:cTn dur="2000" fill="hold" id="14"/>
                                        <p:tgtEl>
                                          <p:spTgt spid="2097169"/>
                                        </p:tgtEl>
                                        <p:attrNameLst>
                                          <p:attrName>ppt_y</p:attrName>
                                        </p:attrNameLst>
                                      </p:cBhvr>
                                      <p:tavLst>
                                        <p:tav tm="0">
                                          <p:val>
                                            <p:strVal val="#ppt_y"/>
                                          </p:val>
                                        </p:tav>
                                        <p:tav tm="100000">
                                          <p:val>
                                            <p:strVal val="#ppt_y"/>
                                          </p:val>
                                        </p:tav>
                                      </p:tavLst>
                                    </p:anim>
                                    <p:animEffect transition="in" filter="fade">
                                      <p:cBhvr>
                                        <p:cTn dur="2000" id="15"/>
                                        <p:tgtEl>
                                          <p:spTgt spid="2097169"/>
                                        </p:tgtEl>
                                      </p:cBhvr>
                                    </p:animEffect>
                                  </p:childTnLst>
                                </p:cTn>
                              </p:par>
                            </p:childTnLst>
                          </p:cTn>
                        </p:par>
                      </p:childTnLst>
                    </p:cTn>
                  </p:par>
                  <p:par>
                    <p:cTn fill="hold" id="16" nodeType="clickPar">
                      <p:stCondLst>
                        <p:cond delay="indefinite"/>
                      </p:stCondLst>
                      <p:childTnLst>
                        <p:par>
                          <p:cTn fill="hold" id="17" nodeType="withGroup">
                            <p:stCondLst>
                              <p:cond delay="0"/>
                            </p:stCondLst>
                            <p:childTnLst>
                              <p:par>
                                <p:cTn fill="hold" grpId="0" id="18" nodeType="clickEffect" presetClass="entr" presetID="2" presetSubtype="8">
                                  <p:stCondLst>
                                    <p:cond delay="0"/>
                                  </p:stCondLst>
                                  <p:childTnLst>
                                    <p:set>
                                      <p:cBhvr>
                                        <p:cTn dur="1" fill="hold" id="19">
                                          <p:stCondLst>
                                            <p:cond delay="0"/>
                                          </p:stCondLst>
                                        </p:cTn>
                                        <p:tgtEl>
                                          <p:spTgt spid="1049012">
                                            <p:txEl>
                                              <p:pRg st="0" end="0"/>
                                            </p:txEl>
                                          </p:spTgt>
                                        </p:tgtEl>
                                        <p:attrNameLst>
                                          <p:attrName>style.visibility</p:attrName>
                                        </p:attrNameLst>
                                      </p:cBhvr>
                                      <p:to>
                                        <p:strVal val="visible"/>
                                      </p:to>
                                    </p:set>
                                    <p:anim calcmode="lin" valueType="num">
                                      <p:cBhvr additive="base">
                                        <p:cTn dur="500" fill="hold" id="20"/>
                                        <p:tgtEl>
                                          <p:spTgt spid="1049012">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21"/>
                                        <p:tgtEl>
                                          <p:spTgt spid="10490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fill="hold" id="22" nodeType="clickPar">
                      <p:stCondLst>
                        <p:cond delay="indefinite"/>
                      </p:stCondLst>
                      <p:childTnLst>
                        <p:par>
                          <p:cTn fill="hold" id="23" nodeType="withGroup">
                            <p:stCondLst>
                              <p:cond delay="0"/>
                            </p:stCondLst>
                            <p:childTnLst>
                              <p:par>
                                <p:cTn fill="hold" grpId="0" id="24" nodeType="clickEffect" presetClass="entr" presetID="2" presetSubtype="8">
                                  <p:stCondLst>
                                    <p:cond delay="0"/>
                                  </p:stCondLst>
                                  <p:childTnLst>
                                    <p:set>
                                      <p:cBhvr>
                                        <p:cTn dur="1" fill="hold" id="25">
                                          <p:stCondLst>
                                            <p:cond delay="0"/>
                                          </p:stCondLst>
                                        </p:cTn>
                                        <p:tgtEl>
                                          <p:spTgt spid="1049012">
                                            <p:txEl>
                                              <p:pRg st="1" end="1"/>
                                            </p:txEl>
                                          </p:spTgt>
                                        </p:tgtEl>
                                        <p:attrNameLst>
                                          <p:attrName>style.visibility</p:attrName>
                                        </p:attrNameLst>
                                      </p:cBhvr>
                                      <p:to>
                                        <p:strVal val="visible"/>
                                      </p:to>
                                    </p:set>
                                    <p:anim calcmode="lin" valueType="num">
                                      <p:cBhvr additive="base">
                                        <p:cTn dur="500" fill="hold" id="26"/>
                                        <p:tgtEl>
                                          <p:spTgt spid="1049012">
                                            <p:txEl>
                                              <p:pRg st="1" end="1"/>
                                            </p:txEl>
                                          </p:spTgt>
                                        </p:tgtEl>
                                        <p:attrNameLst>
                                          <p:attrName>ppt_x</p:attrName>
                                        </p:attrNameLst>
                                      </p:cBhvr>
                                      <p:tavLst>
                                        <p:tav tm="0">
                                          <p:val>
                                            <p:strVal val="0-#ppt_w/2"/>
                                          </p:val>
                                        </p:tav>
                                        <p:tav tm="100000">
                                          <p:val>
                                            <p:strVal val="#ppt_x"/>
                                          </p:val>
                                        </p:tav>
                                      </p:tavLst>
                                    </p:anim>
                                    <p:anim calcmode="lin" valueType="num">
                                      <p:cBhvr additive="base">
                                        <p:cTn dur="500" fill="hold" id="27"/>
                                        <p:tgtEl>
                                          <p:spTgt spid="10490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fill="hold" id="28" nodeType="clickPar">
                      <p:stCondLst>
                        <p:cond delay="indefinite"/>
                      </p:stCondLst>
                      <p:childTnLst>
                        <p:par>
                          <p:cTn fill="hold" id="29" nodeType="withGroup">
                            <p:stCondLst>
                              <p:cond delay="0"/>
                            </p:stCondLst>
                            <p:childTnLst>
                              <p:par>
                                <p:cTn fill="hold" grpId="0" id="30" nodeType="clickEffect" presetClass="entr" presetID="2" presetSubtype="8">
                                  <p:stCondLst>
                                    <p:cond delay="0"/>
                                  </p:stCondLst>
                                  <p:childTnLst>
                                    <p:set>
                                      <p:cBhvr>
                                        <p:cTn dur="1" fill="hold" id="31">
                                          <p:stCondLst>
                                            <p:cond delay="0"/>
                                          </p:stCondLst>
                                        </p:cTn>
                                        <p:tgtEl>
                                          <p:spTgt spid="1049012">
                                            <p:txEl>
                                              <p:pRg st="2" end="2"/>
                                            </p:txEl>
                                          </p:spTgt>
                                        </p:tgtEl>
                                        <p:attrNameLst>
                                          <p:attrName>style.visibility</p:attrName>
                                        </p:attrNameLst>
                                      </p:cBhvr>
                                      <p:to>
                                        <p:strVal val="visible"/>
                                      </p:to>
                                    </p:set>
                                    <p:anim calcmode="lin" valueType="num">
                                      <p:cBhvr additive="base">
                                        <p:cTn dur="500" fill="hold" id="32"/>
                                        <p:tgtEl>
                                          <p:spTgt spid="1049012">
                                            <p:txEl>
                                              <p:pRg st="2" end="2"/>
                                            </p:txEl>
                                          </p:spTgt>
                                        </p:tgtEl>
                                        <p:attrNameLst>
                                          <p:attrName>ppt_x</p:attrName>
                                        </p:attrNameLst>
                                      </p:cBhvr>
                                      <p:tavLst>
                                        <p:tav tm="0">
                                          <p:val>
                                            <p:strVal val="0-#ppt_w/2"/>
                                          </p:val>
                                        </p:tav>
                                        <p:tav tm="100000">
                                          <p:val>
                                            <p:strVal val="#ppt_x"/>
                                          </p:val>
                                        </p:tav>
                                      </p:tavLst>
                                    </p:anim>
                                    <p:anim calcmode="lin" valueType="num">
                                      <p:cBhvr additive="base">
                                        <p:cTn dur="500" fill="hold" id="33"/>
                                        <p:tgtEl>
                                          <p:spTgt spid="10490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fill="hold" id="34" nodeType="clickPar">
                      <p:stCondLst>
                        <p:cond delay="indefinite"/>
                      </p:stCondLst>
                      <p:childTnLst>
                        <p:par>
                          <p:cTn fill="hold" id="35" nodeType="withGroup">
                            <p:stCondLst>
                              <p:cond delay="0"/>
                            </p:stCondLst>
                            <p:childTnLst>
                              <p:par>
                                <p:cTn fill="hold" grpId="0" id="36" nodeType="clickEffect" presetClass="entr" presetID="2" presetSubtype="8">
                                  <p:stCondLst>
                                    <p:cond delay="0"/>
                                  </p:stCondLst>
                                  <p:childTnLst>
                                    <p:set>
                                      <p:cBhvr>
                                        <p:cTn dur="1" fill="hold" id="37">
                                          <p:stCondLst>
                                            <p:cond delay="0"/>
                                          </p:stCondLst>
                                        </p:cTn>
                                        <p:tgtEl>
                                          <p:spTgt spid="1049012">
                                            <p:txEl>
                                              <p:pRg st="3" end="3"/>
                                            </p:txEl>
                                          </p:spTgt>
                                        </p:tgtEl>
                                        <p:attrNameLst>
                                          <p:attrName>style.visibility</p:attrName>
                                        </p:attrNameLst>
                                      </p:cBhvr>
                                      <p:to>
                                        <p:strVal val="visible"/>
                                      </p:to>
                                    </p:set>
                                    <p:anim calcmode="lin" valueType="num">
                                      <p:cBhvr additive="base">
                                        <p:cTn dur="500" fill="hold" id="38"/>
                                        <p:tgtEl>
                                          <p:spTgt spid="1049012">
                                            <p:txEl>
                                              <p:pRg st="3" end="3"/>
                                            </p:txEl>
                                          </p:spTgt>
                                        </p:tgtEl>
                                        <p:attrNameLst>
                                          <p:attrName>ppt_x</p:attrName>
                                        </p:attrNameLst>
                                      </p:cBhvr>
                                      <p:tavLst>
                                        <p:tav tm="0">
                                          <p:val>
                                            <p:strVal val="0-#ppt_w/2"/>
                                          </p:val>
                                        </p:tav>
                                        <p:tav tm="100000">
                                          <p:val>
                                            <p:strVal val="#ppt_x"/>
                                          </p:val>
                                        </p:tav>
                                      </p:tavLst>
                                    </p:anim>
                                    <p:anim calcmode="lin" valueType="num">
                                      <p:cBhvr additive="base">
                                        <p:cTn dur="500" fill="hold" id="39"/>
                                        <p:tgtEl>
                                          <p:spTgt spid="10490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fill="hold" id="40" nodeType="clickPar">
                      <p:stCondLst>
                        <p:cond delay="indefinite"/>
                      </p:stCondLst>
                      <p:childTnLst>
                        <p:par>
                          <p:cTn fill="hold" id="41" nodeType="withGroup">
                            <p:stCondLst>
                              <p:cond delay="0"/>
                            </p:stCondLst>
                            <p:childTnLst>
                              <p:par>
                                <p:cTn fill="hold" grpId="0" id="42" nodeType="clickEffect" presetClass="entr" presetID="2" presetSubtype="8">
                                  <p:stCondLst>
                                    <p:cond delay="0"/>
                                  </p:stCondLst>
                                  <p:childTnLst>
                                    <p:set>
                                      <p:cBhvr>
                                        <p:cTn dur="1" fill="hold" id="43">
                                          <p:stCondLst>
                                            <p:cond delay="0"/>
                                          </p:stCondLst>
                                        </p:cTn>
                                        <p:tgtEl>
                                          <p:spTgt spid="1049012">
                                            <p:txEl>
                                              <p:pRg st="4" end="4"/>
                                            </p:txEl>
                                          </p:spTgt>
                                        </p:tgtEl>
                                        <p:attrNameLst>
                                          <p:attrName>style.visibility</p:attrName>
                                        </p:attrNameLst>
                                      </p:cBhvr>
                                      <p:to>
                                        <p:strVal val="visible"/>
                                      </p:to>
                                    </p:set>
                                    <p:anim calcmode="lin" valueType="num">
                                      <p:cBhvr additive="base">
                                        <p:cTn dur="500" fill="hold" id="44"/>
                                        <p:tgtEl>
                                          <p:spTgt spid="1049012">
                                            <p:txEl>
                                              <p:pRg st="4" end="4"/>
                                            </p:txEl>
                                          </p:spTgt>
                                        </p:tgtEl>
                                        <p:attrNameLst>
                                          <p:attrName>ppt_x</p:attrName>
                                        </p:attrNameLst>
                                      </p:cBhvr>
                                      <p:tavLst>
                                        <p:tav tm="0">
                                          <p:val>
                                            <p:strVal val="0-#ppt_w/2"/>
                                          </p:val>
                                        </p:tav>
                                        <p:tav tm="100000">
                                          <p:val>
                                            <p:strVal val="#ppt_x"/>
                                          </p:val>
                                        </p:tav>
                                      </p:tavLst>
                                    </p:anim>
                                    <p:anim calcmode="lin" valueType="num">
                                      <p:cBhvr additive="base">
                                        <p:cTn dur="500" fill="hold" id="45"/>
                                        <p:tgtEl>
                                          <p:spTgt spid="104901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11" grpId="0"/>
      <p:bldP spid="1049012" grpId="0"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737" name=""/>
        <p:cNvGrpSpPr/>
        <p:nvPr/>
      </p:nvGrpSpPr>
      <p:grpSpPr>
        <a:xfrm>
          <a:off x="0" y="0"/>
          <a:ext cx="0" cy="0"/>
          <a:chOff x="0" y="0"/>
          <a:chExt cx="0" cy="0"/>
        </a:xfrm>
      </p:grpSpPr>
      <p:sp>
        <p:nvSpPr>
          <p:cNvPr id="1049013" name="Title 1"/>
          <p:cNvSpPr>
            <a:spLocks noGrp="1"/>
          </p:cNvSpPr>
          <p:nvPr>
            <p:ph type="title"/>
          </p:nvPr>
        </p:nvSpPr>
        <p:spPr/>
        <p:txBody>
          <a:bodyPr/>
          <a:p>
            <a:pPr algn="ctr" eaLnBrk="1" hangingPunct="1"/>
            <a:r>
              <a:rPr b="1" dirty="0" lang="en-US" smtClean="0">
                <a:solidFill>
                  <a:schemeClr val="tx1"/>
                </a:solidFill>
              </a:rPr>
              <a:t>Mechanism Of Action</a:t>
            </a:r>
          </a:p>
        </p:txBody>
      </p:sp>
      <p:graphicFrame>
        <p:nvGraphicFramePr>
          <p:cNvPr id="4194309" name="Content Placeholder 5"/>
          <p:cNvGraphicFramePr>
            <a:graphicFrameLocks noGrp="1"/>
          </p:cNvGraphicFramePr>
          <p:nvPr>
            <p:ph idx="1"/>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738" name=""/>
        <p:cNvGrpSpPr/>
        <p:nvPr/>
      </p:nvGrpSpPr>
      <p:grpSpPr>
        <a:xfrm>
          <a:off x="0" y="0"/>
          <a:ext cx="0" cy="0"/>
          <a:chOff x="0" y="0"/>
          <a:chExt cx="0" cy="0"/>
        </a:xfrm>
      </p:grpSpPr>
      <p:sp>
        <p:nvSpPr>
          <p:cNvPr id="1049014" name="Title 1"/>
          <p:cNvSpPr>
            <a:spLocks noGrp="1"/>
          </p:cNvSpPr>
          <p:nvPr>
            <p:ph type="title"/>
          </p:nvPr>
        </p:nvSpPr>
        <p:spPr/>
        <p:txBody>
          <a:bodyPr/>
          <a:p>
            <a:pPr algn="ctr" eaLnBrk="1" hangingPunct="1"/>
            <a:r>
              <a:rPr b="1" dirty="0" lang="en-US" smtClean="0">
                <a:solidFill>
                  <a:schemeClr val="tx1"/>
                </a:solidFill>
              </a:rPr>
              <a:t>Mechanism Of Action ( continue)</a:t>
            </a:r>
          </a:p>
        </p:txBody>
      </p:sp>
      <p:graphicFrame>
        <p:nvGraphicFramePr>
          <p:cNvPr id="4194310" name="Content Placeholder 5"/>
          <p:cNvGraphicFramePr>
            <a:graphicFrameLocks noGrp="1"/>
          </p:cNvGraphicFramePr>
          <p:nvPr>
            <p:ph idx="1"/>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739" name=""/>
        <p:cNvGrpSpPr/>
        <p:nvPr/>
      </p:nvGrpSpPr>
      <p:grpSpPr>
        <a:xfrm>
          <a:off x="0" y="0"/>
          <a:ext cx="0" cy="0"/>
          <a:chOff x="0" y="0"/>
          <a:chExt cx="0" cy="0"/>
        </a:xfrm>
      </p:grpSpPr>
      <p:sp>
        <p:nvSpPr>
          <p:cNvPr id="1049015" name="AutoShape 2"/>
          <p:cNvSpPr>
            <a:spLocks noChangeArrowheads="1"/>
          </p:cNvSpPr>
          <p:nvPr/>
        </p:nvSpPr>
        <p:spPr bwMode="auto">
          <a:xfrm>
            <a:off x="5364163" y="476250"/>
            <a:ext cx="2879725" cy="863600"/>
          </a:xfrm>
          <a:prstGeom prst="cloudCallout">
            <a:avLst>
              <a:gd name="adj1" fmla="val -89912"/>
              <a:gd name="adj2" fmla="val 90991"/>
            </a:avLst>
          </a:prstGeom>
          <a:solidFill>
            <a:srgbClr val="CC0000"/>
          </a:solidFill>
          <a:ln>
            <a:noFill/>
          </a:ln>
          <a:effectLst/>
        </p:spPr>
        <p:txBody>
          <a:bodyPr/>
          <a:p>
            <a:pPr>
              <a:spcBef>
                <a:spcPct val="50000"/>
              </a:spcBef>
            </a:pPr>
            <a:r>
              <a:rPr altLang="zh-CN" b="1" sz="3200" kumimoji="0" lang="en-US">
                <a:latin typeface="Arial" charset="0"/>
              </a:rPr>
              <a:t>NSAIDs</a:t>
            </a:r>
          </a:p>
          <a:p>
            <a:pPr algn="ctr">
              <a:spcBef>
                <a:spcPct val="50000"/>
              </a:spcBef>
              <a:buFontTx/>
              <a:buChar char="•"/>
            </a:pPr>
            <a:endParaRPr altLang="en-US" b="1" sz="3200" kumimoji="0" lang="zh-CN">
              <a:latin typeface="Arial" charset="0"/>
            </a:endParaRPr>
          </a:p>
        </p:txBody>
      </p:sp>
      <p:sp>
        <p:nvSpPr>
          <p:cNvPr id="1049016" name="AutoShape 3"/>
          <p:cNvSpPr>
            <a:spLocks noChangeArrowheads="1"/>
          </p:cNvSpPr>
          <p:nvPr/>
        </p:nvSpPr>
        <p:spPr bwMode="auto">
          <a:xfrm>
            <a:off x="250825" y="1412875"/>
            <a:ext cx="3384550" cy="2239963"/>
          </a:xfrm>
          <a:prstGeom prst="downArrowCallout">
            <a:avLst>
              <a:gd name="adj1" fmla="val 31773"/>
              <a:gd name="adj2" fmla="val 15886"/>
              <a:gd name="adj3" fmla="val 48843"/>
              <a:gd name="adj4" fmla="val 49764"/>
            </a:avLst>
          </a:prstGeom>
          <a:solidFill>
            <a:srgbClr val="336600"/>
          </a:solidFill>
          <a:ln>
            <a:noFill/>
          </a:ln>
          <a:effectLst/>
        </p:spPr>
        <p:txBody>
          <a:bodyPr anchor="ctr">
            <a:spAutoFit/>
          </a:bodyPr>
          <a:p>
            <a:pPr algn="ctr">
              <a:spcBef>
                <a:spcPct val="50000"/>
              </a:spcBef>
            </a:pPr>
            <a:r>
              <a:rPr altLang="zh-CN" b="1" sz="2800" kumimoji="0" lang="en-US">
                <a:latin typeface="Arial" charset="0"/>
              </a:rPr>
              <a:t>Prostaglandins</a:t>
            </a:r>
          </a:p>
          <a:p>
            <a:pPr algn="ctr">
              <a:spcBef>
                <a:spcPct val="50000"/>
              </a:spcBef>
            </a:pPr>
            <a:r>
              <a:rPr altLang="zh-CN" b="1" sz="2800" kumimoji="0" lang="en-US">
                <a:latin typeface="Arial" charset="0"/>
              </a:rPr>
              <a:t>pGE2   pGF2</a:t>
            </a:r>
          </a:p>
        </p:txBody>
      </p:sp>
      <p:sp>
        <p:nvSpPr>
          <p:cNvPr id="1049017" name="AutoShape 4"/>
          <p:cNvSpPr>
            <a:spLocks noChangeArrowheads="1"/>
          </p:cNvSpPr>
          <p:nvPr/>
        </p:nvSpPr>
        <p:spPr bwMode="auto">
          <a:xfrm>
            <a:off x="250825" y="3716338"/>
            <a:ext cx="3311525" cy="1509712"/>
          </a:xfrm>
          <a:prstGeom prst="downArrowCallout">
            <a:avLst>
              <a:gd name="adj1" fmla="val 48785"/>
              <a:gd name="adj2" fmla="val 24392"/>
              <a:gd name="adj3" fmla="val 38278"/>
              <a:gd name="adj4" fmla="val 60250"/>
            </a:avLst>
          </a:prstGeom>
          <a:solidFill>
            <a:srgbClr val="336600"/>
          </a:solidFill>
          <a:ln>
            <a:noFill/>
          </a:ln>
          <a:effectLst/>
        </p:spPr>
        <p:txBody>
          <a:bodyPr anchor="ctr">
            <a:spAutoFit/>
          </a:bodyPr>
          <a:p>
            <a:pPr algn="ctr">
              <a:spcBef>
                <a:spcPct val="50000"/>
              </a:spcBef>
            </a:pPr>
            <a:r>
              <a:rPr altLang="zh-CN" b="1" sz="2800" kumimoji="0" lang="en-US">
                <a:latin typeface="Arial" charset="0"/>
              </a:rPr>
              <a:t>Symptoms of inflammation</a:t>
            </a:r>
          </a:p>
        </p:txBody>
      </p:sp>
      <p:sp>
        <p:nvSpPr>
          <p:cNvPr id="1049018" name="Text Box 5"/>
          <p:cNvSpPr txBox="1">
            <a:spLocks noChangeArrowheads="1"/>
          </p:cNvSpPr>
          <p:nvPr/>
        </p:nvSpPr>
        <p:spPr bwMode="auto">
          <a:xfrm>
            <a:off x="755650" y="5445125"/>
            <a:ext cx="2663825" cy="817563"/>
          </a:xfrm>
          <a:prstGeom prst="rect"/>
          <a:solidFill>
            <a:srgbClr val="336600"/>
          </a:solidFill>
          <a:ln>
            <a:noFill/>
          </a:ln>
          <a:effectLst/>
        </p:spPr>
        <p:txBody>
          <a:bodyPr>
            <a:spAutoFit/>
          </a:bodyPr>
          <a:lstStyle>
            <a:lvl1pPr eaLnBrk="0" hangingPunct="0">
              <a:defRPr sz="3600" kumimoji="1">
                <a:solidFill>
                  <a:schemeClr val="tx1"/>
                </a:solidFill>
                <a:latin typeface="Times New Roman" pitchFamily="18" charset="0"/>
                <a:ea typeface="宋体" pitchFamily="2" charset="-122"/>
              </a:defRPr>
            </a:lvl1pPr>
            <a:lvl2pPr eaLnBrk="0" hangingPunct="0" indent="-285750" marL="742950">
              <a:defRPr sz="3600" kumimoji="1">
                <a:solidFill>
                  <a:schemeClr val="tx1"/>
                </a:solidFill>
                <a:latin typeface="Times New Roman" pitchFamily="18" charset="0"/>
                <a:ea typeface="宋体" pitchFamily="2" charset="-122"/>
              </a:defRPr>
            </a:lvl2pPr>
            <a:lvl3pPr eaLnBrk="0" hangingPunct="0" indent="-228600" marL="1143000">
              <a:defRPr sz="3600" kumimoji="1">
                <a:solidFill>
                  <a:schemeClr val="tx1"/>
                </a:solidFill>
                <a:latin typeface="Times New Roman" pitchFamily="18" charset="0"/>
                <a:ea typeface="宋体" pitchFamily="2" charset="-122"/>
              </a:defRPr>
            </a:lvl3pPr>
            <a:lvl4pPr eaLnBrk="0" hangingPunct="0" indent="-228600" marL="1600200">
              <a:defRPr sz="3600" kumimoji="1">
                <a:solidFill>
                  <a:schemeClr val="tx1"/>
                </a:solidFill>
                <a:latin typeface="Times New Roman" pitchFamily="18" charset="0"/>
                <a:ea typeface="宋体" pitchFamily="2" charset="-122"/>
              </a:defRPr>
            </a:lvl4pPr>
            <a:lvl5pPr eaLnBrk="0" hangingPunct="0" indent="-228600" marL="2057400">
              <a:defRPr sz="3600" kumimoji="1">
                <a:solidFill>
                  <a:schemeClr val="tx1"/>
                </a:solidFill>
                <a:latin typeface="Times New Roman" pitchFamily="18" charset="0"/>
                <a:ea typeface="宋体" pitchFamily="2" charset="-122"/>
              </a:defRPr>
            </a:lvl5pPr>
            <a:lvl6pPr eaLnBrk="0" fontAlgn="base" hangingPunct="0" indent="-228600" marL="2514600">
              <a:spcBef>
                <a:spcPct val="0"/>
              </a:spcBef>
              <a:spcAft>
                <a:spcPct val="0"/>
              </a:spcAft>
              <a:defRPr sz="3600" kumimoji="1">
                <a:solidFill>
                  <a:schemeClr val="tx1"/>
                </a:solidFill>
                <a:latin typeface="Times New Roman" pitchFamily="18" charset="0"/>
                <a:ea typeface="宋体" pitchFamily="2" charset="-122"/>
              </a:defRPr>
            </a:lvl6pPr>
            <a:lvl7pPr eaLnBrk="0" fontAlgn="base" hangingPunct="0" indent="-228600" marL="2971800">
              <a:spcBef>
                <a:spcPct val="0"/>
              </a:spcBef>
              <a:spcAft>
                <a:spcPct val="0"/>
              </a:spcAft>
              <a:defRPr sz="3600" kumimoji="1">
                <a:solidFill>
                  <a:schemeClr val="tx1"/>
                </a:solidFill>
                <a:latin typeface="Times New Roman" pitchFamily="18" charset="0"/>
                <a:ea typeface="宋体" pitchFamily="2" charset="-122"/>
              </a:defRPr>
            </a:lvl7pPr>
            <a:lvl8pPr eaLnBrk="0" fontAlgn="base" hangingPunct="0" indent="-228600" marL="3429000">
              <a:spcBef>
                <a:spcPct val="0"/>
              </a:spcBef>
              <a:spcAft>
                <a:spcPct val="0"/>
              </a:spcAft>
              <a:defRPr sz="3600" kumimoji="1">
                <a:solidFill>
                  <a:schemeClr val="tx1"/>
                </a:solidFill>
                <a:latin typeface="Times New Roman" pitchFamily="18" charset="0"/>
                <a:ea typeface="宋体" pitchFamily="2" charset="-122"/>
              </a:defRPr>
            </a:lvl8pPr>
            <a:lvl9pPr eaLnBrk="0" fontAlgn="base" hangingPunct="0" indent="-228600" marL="3886200">
              <a:spcBef>
                <a:spcPct val="0"/>
              </a:spcBef>
              <a:spcAft>
                <a:spcPct val="0"/>
              </a:spcAft>
              <a:defRPr sz="3600" kumimoji="1">
                <a:solidFill>
                  <a:schemeClr val="tx1"/>
                </a:solidFill>
                <a:latin typeface="Times New Roman" pitchFamily="18" charset="0"/>
                <a:ea typeface="宋体" pitchFamily="2" charset="-122"/>
              </a:defRPr>
            </a:lvl9pPr>
          </a:lstStyle>
          <a:p>
            <a:pPr eaLnBrk="1" hangingPunct="1">
              <a:lnSpc>
                <a:spcPct val="60000"/>
              </a:lnSpc>
              <a:spcBef>
                <a:spcPct val="50000"/>
              </a:spcBef>
            </a:pPr>
            <a:r>
              <a:rPr altLang="zh-CN" b="1" sz="2800" kumimoji="0" lang="en-US">
                <a:latin typeface="Arial" charset="0"/>
              </a:rPr>
              <a:t>Red, swelling, </a:t>
            </a:r>
          </a:p>
          <a:p>
            <a:pPr eaLnBrk="1" hangingPunct="1">
              <a:lnSpc>
                <a:spcPct val="60000"/>
              </a:lnSpc>
              <a:spcBef>
                <a:spcPct val="50000"/>
              </a:spcBef>
            </a:pPr>
            <a:r>
              <a:rPr altLang="zh-CN" b="1" sz="2800" kumimoji="0" lang="en-US">
                <a:latin typeface="Arial" charset="0"/>
              </a:rPr>
              <a:t>Heating, Pain</a:t>
            </a:r>
          </a:p>
        </p:txBody>
      </p:sp>
      <p:sp>
        <p:nvSpPr>
          <p:cNvPr id="1049019" name="Text Box 6"/>
          <p:cNvSpPr txBox="1">
            <a:spLocks noChangeArrowheads="1"/>
          </p:cNvSpPr>
          <p:nvPr/>
        </p:nvSpPr>
        <p:spPr bwMode="auto">
          <a:xfrm>
            <a:off x="4787900" y="2708275"/>
            <a:ext cx="1871663" cy="1552575"/>
          </a:xfrm>
          <a:prstGeom prst="rect"/>
          <a:solidFill>
            <a:srgbClr val="336600"/>
          </a:solidFill>
          <a:ln>
            <a:noFill/>
          </a:ln>
          <a:effectLst/>
        </p:spPr>
        <p:txBody>
          <a:bodyPr>
            <a:spAutoFit/>
          </a:bodyPr>
          <a:lstStyle>
            <a:lvl1pPr eaLnBrk="0" hangingPunct="0">
              <a:defRPr sz="3600" kumimoji="1">
                <a:solidFill>
                  <a:schemeClr val="tx1"/>
                </a:solidFill>
                <a:latin typeface="Times New Roman" pitchFamily="18" charset="0"/>
                <a:ea typeface="宋体" pitchFamily="2" charset="-122"/>
              </a:defRPr>
            </a:lvl1pPr>
            <a:lvl2pPr eaLnBrk="0" hangingPunct="0" indent="-285750" marL="742950">
              <a:defRPr sz="3600" kumimoji="1">
                <a:solidFill>
                  <a:schemeClr val="tx1"/>
                </a:solidFill>
                <a:latin typeface="Times New Roman" pitchFamily="18" charset="0"/>
                <a:ea typeface="宋体" pitchFamily="2" charset="-122"/>
              </a:defRPr>
            </a:lvl2pPr>
            <a:lvl3pPr eaLnBrk="0" hangingPunct="0" indent="-228600" marL="1143000">
              <a:defRPr sz="3600" kumimoji="1">
                <a:solidFill>
                  <a:schemeClr val="tx1"/>
                </a:solidFill>
                <a:latin typeface="Times New Roman" pitchFamily="18" charset="0"/>
                <a:ea typeface="宋体" pitchFamily="2" charset="-122"/>
              </a:defRPr>
            </a:lvl3pPr>
            <a:lvl4pPr eaLnBrk="0" hangingPunct="0" indent="-228600" marL="1600200">
              <a:defRPr sz="3600" kumimoji="1">
                <a:solidFill>
                  <a:schemeClr val="tx1"/>
                </a:solidFill>
                <a:latin typeface="Times New Roman" pitchFamily="18" charset="0"/>
                <a:ea typeface="宋体" pitchFamily="2" charset="-122"/>
              </a:defRPr>
            </a:lvl4pPr>
            <a:lvl5pPr eaLnBrk="0" hangingPunct="0" indent="-228600" marL="2057400">
              <a:defRPr sz="3600" kumimoji="1">
                <a:solidFill>
                  <a:schemeClr val="tx1"/>
                </a:solidFill>
                <a:latin typeface="Times New Roman" pitchFamily="18" charset="0"/>
                <a:ea typeface="宋体" pitchFamily="2" charset="-122"/>
              </a:defRPr>
            </a:lvl5pPr>
            <a:lvl6pPr eaLnBrk="0" fontAlgn="base" hangingPunct="0" indent="-228600" marL="2514600">
              <a:spcBef>
                <a:spcPct val="0"/>
              </a:spcBef>
              <a:spcAft>
                <a:spcPct val="0"/>
              </a:spcAft>
              <a:defRPr sz="3600" kumimoji="1">
                <a:solidFill>
                  <a:schemeClr val="tx1"/>
                </a:solidFill>
                <a:latin typeface="Times New Roman" pitchFamily="18" charset="0"/>
                <a:ea typeface="宋体" pitchFamily="2" charset="-122"/>
              </a:defRPr>
            </a:lvl6pPr>
            <a:lvl7pPr eaLnBrk="0" fontAlgn="base" hangingPunct="0" indent="-228600" marL="2971800">
              <a:spcBef>
                <a:spcPct val="0"/>
              </a:spcBef>
              <a:spcAft>
                <a:spcPct val="0"/>
              </a:spcAft>
              <a:defRPr sz="3600" kumimoji="1">
                <a:solidFill>
                  <a:schemeClr val="tx1"/>
                </a:solidFill>
                <a:latin typeface="Times New Roman" pitchFamily="18" charset="0"/>
                <a:ea typeface="宋体" pitchFamily="2" charset="-122"/>
              </a:defRPr>
            </a:lvl7pPr>
            <a:lvl8pPr eaLnBrk="0" fontAlgn="base" hangingPunct="0" indent="-228600" marL="3429000">
              <a:spcBef>
                <a:spcPct val="0"/>
              </a:spcBef>
              <a:spcAft>
                <a:spcPct val="0"/>
              </a:spcAft>
              <a:defRPr sz="3600" kumimoji="1">
                <a:solidFill>
                  <a:schemeClr val="tx1"/>
                </a:solidFill>
                <a:latin typeface="Times New Roman" pitchFamily="18" charset="0"/>
                <a:ea typeface="宋体" pitchFamily="2" charset="-122"/>
              </a:defRPr>
            </a:lvl8pPr>
            <a:lvl9pPr eaLnBrk="0" fontAlgn="base" hangingPunct="0" indent="-228600" marL="3886200">
              <a:spcBef>
                <a:spcPct val="0"/>
              </a:spcBef>
              <a:spcAft>
                <a:spcPct val="0"/>
              </a:spcAft>
              <a:defRPr sz="3600" kumimoji="1">
                <a:solidFill>
                  <a:schemeClr val="tx1"/>
                </a:solidFill>
                <a:latin typeface="Times New Roman" pitchFamily="18" charset="0"/>
                <a:ea typeface="宋体" pitchFamily="2" charset="-122"/>
              </a:defRPr>
            </a:lvl9pPr>
          </a:lstStyle>
          <a:p>
            <a:pPr eaLnBrk="1" hangingPunct="1">
              <a:spcBef>
                <a:spcPct val="50000"/>
              </a:spcBef>
            </a:pPr>
            <a:r>
              <a:rPr altLang="zh-CN" b="1" sz="2400" kumimoji="0" lang="en-US">
                <a:latin typeface="Arial" charset="0"/>
              </a:rPr>
              <a:t>Bradrkinin</a:t>
            </a:r>
          </a:p>
          <a:p>
            <a:pPr eaLnBrk="1" hangingPunct="1">
              <a:spcBef>
                <a:spcPct val="50000"/>
              </a:spcBef>
            </a:pPr>
            <a:r>
              <a:rPr altLang="zh-CN" b="1" sz="2400" kumimoji="0" lang="en-US">
                <a:latin typeface="Arial" charset="0"/>
              </a:rPr>
              <a:t>Histamine</a:t>
            </a:r>
          </a:p>
          <a:p>
            <a:pPr eaLnBrk="1" hangingPunct="1">
              <a:spcBef>
                <a:spcPct val="50000"/>
              </a:spcBef>
            </a:pPr>
            <a:r>
              <a:rPr altLang="zh-CN" b="1" sz="2400" kumimoji="0" lang="en-US">
                <a:latin typeface="Arial" charset="0"/>
              </a:rPr>
              <a:t>5-HT</a:t>
            </a:r>
          </a:p>
        </p:txBody>
      </p:sp>
      <p:sp>
        <p:nvSpPr>
          <p:cNvPr id="1049020" name="Text Box 7"/>
          <p:cNvSpPr txBox="1">
            <a:spLocks noChangeArrowheads="1"/>
          </p:cNvSpPr>
          <p:nvPr/>
        </p:nvSpPr>
        <p:spPr bwMode="auto">
          <a:xfrm>
            <a:off x="6443663" y="1628775"/>
            <a:ext cx="2447925" cy="946150"/>
          </a:xfrm>
          <a:prstGeom prst="rect"/>
          <a:solidFill>
            <a:srgbClr val="336600"/>
          </a:solidFill>
          <a:ln>
            <a:noFill/>
          </a:ln>
          <a:effectLst/>
        </p:spPr>
        <p:txBody>
          <a:bodyPr>
            <a:spAutoFit/>
          </a:bodyPr>
          <a:lstStyle>
            <a:lvl1pPr eaLnBrk="0" hangingPunct="0">
              <a:defRPr sz="3600" kumimoji="1">
                <a:solidFill>
                  <a:schemeClr val="tx1"/>
                </a:solidFill>
                <a:latin typeface="Times New Roman" pitchFamily="18" charset="0"/>
                <a:ea typeface="宋体" pitchFamily="2" charset="-122"/>
              </a:defRPr>
            </a:lvl1pPr>
            <a:lvl2pPr eaLnBrk="0" hangingPunct="0" indent="-285750" marL="742950">
              <a:defRPr sz="3600" kumimoji="1">
                <a:solidFill>
                  <a:schemeClr val="tx1"/>
                </a:solidFill>
                <a:latin typeface="Times New Roman" pitchFamily="18" charset="0"/>
                <a:ea typeface="宋体" pitchFamily="2" charset="-122"/>
              </a:defRPr>
            </a:lvl2pPr>
            <a:lvl3pPr eaLnBrk="0" hangingPunct="0" indent="-228600" marL="1143000">
              <a:defRPr sz="3600" kumimoji="1">
                <a:solidFill>
                  <a:schemeClr val="tx1"/>
                </a:solidFill>
                <a:latin typeface="Times New Roman" pitchFamily="18" charset="0"/>
                <a:ea typeface="宋体" pitchFamily="2" charset="-122"/>
              </a:defRPr>
            </a:lvl3pPr>
            <a:lvl4pPr eaLnBrk="0" hangingPunct="0" indent="-228600" marL="1600200">
              <a:defRPr sz="3600" kumimoji="1">
                <a:solidFill>
                  <a:schemeClr val="tx1"/>
                </a:solidFill>
                <a:latin typeface="Times New Roman" pitchFamily="18" charset="0"/>
                <a:ea typeface="宋体" pitchFamily="2" charset="-122"/>
              </a:defRPr>
            </a:lvl4pPr>
            <a:lvl5pPr eaLnBrk="0" hangingPunct="0" indent="-228600" marL="2057400">
              <a:defRPr sz="3600" kumimoji="1">
                <a:solidFill>
                  <a:schemeClr val="tx1"/>
                </a:solidFill>
                <a:latin typeface="Times New Roman" pitchFamily="18" charset="0"/>
                <a:ea typeface="宋体" pitchFamily="2" charset="-122"/>
              </a:defRPr>
            </a:lvl5pPr>
            <a:lvl6pPr eaLnBrk="0" fontAlgn="base" hangingPunct="0" indent="-228600" marL="2514600">
              <a:spcBef>
                <a:spcPct val="0"/>
              </a:spcBef>
              <a:spcAft>
                <a:spcPct val="0"/>
              </a:spcAft>
              <a:defRPr sz="3600" kumimoji="1">
                <a:solidFill>
                  <a:schemeClr val="tx1"/>
                </a:solidFill>
                <a:latin typeface="Times New Roman" pitchFamily="18" charset="0"/>
                <a:ea typeface="宋体" pitchFamily="2" charset="-122"/>
              </a:defRPr>
            </a:lvl6pPr>
            <a:lvl7pPr eaLnBrk="0" fontAlgn="base" hangingPunct="0" indent="-228600" marL="2971800">
              <a:spcBef>
                <a:spcPct val="0"/>
              </a:spcBef>
              <a:spcAft>
                <a:spcPct val="0"/>
              </a:spcAft>
              <a:defRPr sz="3600" kumimoji="1">
                <a:solidFill>
                  <a:schemeClr val="tx1"/>
                </a:solidFill>
                <a:latin typeface="Times New Roman" pitchFamily="18" charset="0"/>
                <a:ea typeface="宋体" pitchFamily="2" charset="-122"/>
              </a:defRPr>
            </a:lvl7pPr>
            <a:lvl8pPr eaLnBrk="0" fontAlgn="base" hangingPunct="0" indent="-228600" marL="3429000">
              <a:spcBef>
                <a:spcPct val="0"/>
              </a:spcBef>
              <a:spcAft>
                <a:spcPct val="0"/>
              </a:spcAft>
              <a:defRPr sz="3600" kumimoji="1">
                <a:solidFill>
                  <a:schemeClr val="tx1"/>
                </a:solidFill>
                <a:latin typeface="Times New Roman" pitchFamily="18" charset="0"/>
                <a:ea typeface="宋体" pitchFamily="2" charset="-122"/>
              </a:defRPr>
            </a:lvl8pPr>
            <a:lvl9pPr eaLnBrk="0" fontAlgn="base" hangingPunct="0" indent="-228600" marL="3886200">
              <a:spcBef>
                <a:spcPct val="0"/>
              </a:spcBef>
              <a:spcAft>
                <a:spcPct val="0"/>
              </a:spcAft>
              <a:defRPr sz="3600" kumimoji="1">
                <a:solidFill>
                  <a:schemeClr val="tx1"/>
                </a:solidFill>
                <a:latin typeface="Times New Roman" pitchFamily="18" charset="0"/>
                <a:ea typeface="宋体" pitchFamily="2" charset="-122"/>
              </a:defRPr>
            </a:lvl9pPr>
          </a:lstStyle>
          <a:p>
            <a:pPr eaLnBrk="1" hangingPunct="1">
              <a:spcBef>
                <a:spcPct val="50000"/>
              </a:spcBef>
            </a:pPr>
            <a:r>
              <a:rPr altLang="zh-CN" b="1" sz="2800" kumimoji="0" lang="en-US">
                <a:latin typeface="Arial" charset="0"/>
              </a:rPr>
              <a:t>Inflammatory factors</a:t>
            </a:r>
          </a:p>
        </p:txBody>
      </p:sp>
      <p:sp>
        <p:nvSpPr>
          <p:cNvPr id="1049021" name="Line 8"/>
          <p:cNvSpPr>
            <a:spLocks noChangeShapeType="1"/>
          </p:cNvSpPr>
          <p:nvPr/>
        </p:nvSpPr>
        <p:spPr bwMode="auto">
          <a:xfrm flipH="1">
            <a:off x="3635375" y="2133600"/>
            <a:ext cx="2665413" cy="0"/>
          </a:xfrm>
          <a:prstGeom prst="line"/>
          <a:noFill/>
          <a:ln w="76200">
            <a:solidFill>
              <a:srgbClr val="336600"/>
            </a:solidFill>
            <a:round/>
            <a:headEnd/>
            <a:tailEnd type="triangle" w="med" len="med"/>
          </a:ln>
          <a:effectLst/>
        </p:spPr>
        <p:txBody>
          <a:bodyPr>
            <a:spAutoFit/>
          </a:bodyPr>
          <a:p>
            <a:endParaRPr lang="en-US"/>
          </a:p>
        </p:txBody>
      </p:sp>
      <p:sp>
        <p:nvSpPr>
          <p:cNvPr id="1049022" name="Line 9"/>
          <p:cNvSpPr>
            <a:spLocks noChangeShapeType="1"/>
          </p:cNvSpPr>
          <p:nvPr/>
        </p:nvSpPr>
        <p:spPr bwMode="auto">
          <a:xfrm flipH="1">
            <a:off x="3563938" y="3644900"/>
            <a:ext cx="1079500" cy="720725"/>
          </a:xfrm>
          <a:prstGeom prst="line"/>
          <a:noFill/>
          <a:ln w="76200">
            <a:solidFill>
              <a:srgbClr val="336600"/>
            </a:solidFill>
            <a:round/>
            <a:headEnd/>
            <a:tailEnd type="triangle" w="med" len="med"/>
          </a:ln>
          <a:effectLst/>
        </p:spPr>
        <p:txBody>
          <a:bodyPr>
            <a:spAutoFit/>
          </a:bodyPr>
          <a:p>
            <a:endParaRPr lang="en-US"/>
          </a:p>
        </p:txBody>
      </p:sp>
      <p:sp>
        <p:nvSpPr>
          <p:cNvPr id="1049023" name="Line 10"/>
          <p:cNvSpPr>
            <a:spLocks noChangeShapeType="1"/>
          </p:cNvSpPr>
          <p:nvPr/>
        </p:nvSpPr>
        <p:spPr bwMode="auto">
          <a:xfrm>
            <a:off x="3276600" y="2636838"/>
            <a:ext cx="790575" cy="1223962"/>
          </a:xfrm>
          <a:prstGeom prst="line"/>
          <a:noFill/>
          <a:ln w="57150">
            <a:solidFill>
              <a:schemeClr val="folHlink"/>
            </a:solidFill>
            <a:round/>
            <a:headEnd/>
            <a:tailEnd type="triangle" w="med" len="med"/>
          </a:ln>
          <a:effectLst/>
        </p:spPr>
        <p:txBody>
          <a:bodyPr>
            <a:spAutoFit/>
          </a:bodyPr>
          <a:p>
            <a:endParaRPr lang="en-US"/>
          </a:p>
        </p:txBody>
      </p:sp>
      <p:sp>
        <p:nvSpPr>
          <p:cNvPr id="1049024" name="Line 11"/>
          <p:cNvSpPr>
            <a:spLocks noChangeShapeType="1"/>
          </p:cNvSpPr>
          <p:nvPr/>
        </p:nvSpPr>
        <p:spPr bwMode="auto">
          <a:xfrm flipH="1">
            <a:off x="6732588" y="2636838"/>
            <a:ext cx="647700" cy="792162"/>
          </a:xfrm>
          <a:prstGeom prst="line"/>
          <a:noFill/>
          <a:ln w="76200">
            <a:solidFill>
              <a:srgbClr val="336600"/>
            </a:solidFill>
            <a:round/>
            <a:headEnd/>
            <a:tailEnd type="triangle" w="med" len="med"/>
          </a:ln>
          <a:effectLst/>
        </p:spPr>
        <p:txBody>
          <a:bodyPr>
            <a:spAutoFit/>
          </a:bodyPr>
          <a:p>
            <a:endParaRPr lang="en-US"/>
          </a:p>
        </p:txBody>
      </p:sp>
      <p:sp>
        <p:nvSpPr>
          <p:cNvPr id="1049025" name="Text Box 12"/>
          <p:cNvSpPr txBox="1">
            <a:spLocks noChangeArrowheads="1"/>
          </p:cNvSpPr>
          <p:nvPr/>
        </p:nvSpPr>
        <p:spPr bwMode="auto">
          <a:xfrm>
            <a:off x="3563938" y="2708275"/>
            <a:ext cx="481012" cy="701675"/>
          </a:xfrm>
          <a:prstGeom prst="rect"/>
          <a:noFill/>
          <a:ln>
            <a:noFill/>
          </a:ln>
          <a:effectLst/>
        </p:spPr>
        <p:txBody>
          <a:bodyPr wrap="none">
            <a:spAutoFit/>
          </a:bodyPr>
          <a:lstStyle>
            <a:lvl1pPr eaLnBrk="0" hangingPunct="0">
              <a:defRPr sz="3600" kumimoji="1">
                <a:solidFill>
                  <a:schemeClr val="tx1"/>
                </a:solidFill>
                <a:latin typeface="Times New Roman" pitchFamily="18" charset="0"/>
                <a:ea typeface="宋体" pitchFamily="2" charset="-122"/>
              </a:defRPr>
            </a:lvl1pPr>
            <a:lvl2pPr eaLnBrk="0" hangingPunct="0" indent="-285750" marL="742950">
              <a:defRPr sz="3600" kumimoji="1">
                <a:solidFill>
                  <a:schemeClr val="tx1"/>
                </a:solidFill>
                <a:latin typeface="Times New Roman" pitchFamily="18" charset="0"/>
                <a:ea typeface="宋体" pitchFamily="2" charset="-122"/>
              </a:defRPr>
            </a:lvl2pPr>
            <a:lvl3pPr eaLnBrk="0" hangingPunct="0" indent="-228600" marL="1143000">
              <a:defRPr sz="3600" kumimoji="1">
                <a:solidFill>
                  <a:schemeClr val="tx1"/>
                </a:solidFill>
                <a:latin typeface="Times New Roman" pitchFamily="18" charset="0"/>
                <a:ea typeface="宋体" pitchFamily="2" charset="-122"/>
              </a:defRPr>
            </a:lvl3pPr>
            <a:lvl4pPr eaLnBrk="0" hangingPunct="0" indent="-228600" marL="1600200">
              <a:defRPr sz="3600" kumimoji="1">
                <a:solidFill>
                  <a:schemeClr val="tx1"/>
                </a:solidFill>
                <a:latin typeface="Times New Roman" pitchFamily="18" charset="0"/>
                <a:ea typeface="宋体" pitchFamily="2" charset="-122"/>
              </a:defRPr>
            </a:lvl4pPr>
            <a:lvl5pPr eaLnBrk="0" hangingPunct="0" indent="-228600" marL="2057400">
              <a:defRPr sz="3600" kumimoji="1">
                <a:solidFill>
                  <a:schemeClr val="tx1"/>
                </a:solidFill>
                <a:latin typeface="Times New Roman" pitchFamily="18" charset="0"/>
                <a:ea typeface="宋体" pitchFamily="2" charset="-122"/>
              </a:defRPr>
            </a:lvl5pPr>
            <a:lvl6pPr eaLnBrk="0" fontAlgn="base" hangingPunct="0" indent="-228600" marL="2514600">
              <a:spcBef>
                <a:spcPct val="0"/>
              </a:spcBef>
              <a:spcAft>
                <a:spcPct val="0"/>
              </a:spcAft>
              <a:defRPr sz="3600" kumimoji="1">
                <a:solidFill>
                  <a:schemeClr val="tx1"/>
                </a:solidFill>
                <a:latin typeface="Times New Roman" pitchFamily="18" charset="0"/>
                <a:ea typeface="宋体" pitchFamily="2" charset="-122"/>
              </a:defRPr>
            </a:lvl6pPr>
            <a:lvl7pPr eaLnBrk="0" fontAlgn="base" hangingPunct="0" indent="-228600" marL="2971800">
              <a:spcBef>
                <a:spcPct val="0"/>
              </a:spcBef>
              <a:spcAft>
                <a:spcPct val="0"/>
              </a:spcAft>
              <a:defRPr sz="3600" kumimoji="1">
                <a:solidFill>
                  <a:schemeClr val="tx1"/>
                </a:solidFill>
                <a:latin typeface="Times New Roman" pitchFamily="18" charset="0"/>
                <a:ea typeface="宋体" pitchFamily="2" charset="-122"/>
              </a:defRPr>
            </a:lvl7pPr>
            <a:lvl8pPr eaLnBrk="0" fontAlgn="base" hangingPunct="0" indent="-228600" marL="3429000">
              <a:spcBef>
                <a:spcPct val="0"/>
              </a:spcBef>
              <a:spcAft>
                <a:spcPct val="0"/>
              </a:spcAft>
              <a:defRPr sz="3600" kumimoji="1">
                <a:solidFill>
                  <a:schemeClr val="tx1"/>
                </a:solidFill>
                <a:latin typeface="Times New Roman" pitchFamily="18" charset="0"/>
                <a:ea typeface="宋体" pitchFamily="2" charset="-122"/>
              </a:defRPr>
            </a:lvl8pPr>
            <a:lvl9pPr eaLnBrk="0" fontAlgn="base" hangingPunct="0" indent="-228600" marL="3886200">
              <a:spcBef>
                <a:spcPct val="0"/>
              </a:spcBef>
              <a:spcAft>
                <a:spcPct val="0"/>
              </a:spcAft>
              <a:defRPr sz="3600" kumimoji="1">
                <a:solidFill>
                  <a:schemeClr val="tx1"/>
                </a:solidFill>
                <a:latin typeface="Times New Roman" pitchFamily="18" charset="0"/>
                <a:ea typeface="宋体" pitchFamily="2" charset="-122"/>
              </a:defRPr>
            </a:lvl9pPr>
          </a:lstStyle>
          <a:p>
            <a:pPr eaLnBrk="1" hangingPunct="1">
              <a:spcBef>
                <a:spcPct val="50000"/>
              </a:spcBef>
            </a:pPr>
            <a:r>
              <a:rPr altLang="en-US" b="1" sz="4000" kumimoji="0" lang="zh-CN">
                <a:latin typeface="Arial" charset="0"/>
              </a:rPr>
              <a:t>+</a:t>
            </a:r>
          </a:p>
        </p:txBody>
      </p:sp>
      <p:sp>
        <p:nvSpPr>
          <p:cNvPr id="1049026" name="Text Box 13"/>
          <p:cNvSpPr txBox="1">
            <a:spLocks noChangeArrowheads="1"/>
          </p:cNvSpPr>
          <p:nvPr/>
        </p:nvSpPr>
        <p:spPr bwMode="auto">
          <a:xfrm>
            <a:off x="4356100" y="4581525"/>
            <a:ext cx="4284663" cy="1931988"/>
          </a:xfrm>
          <a:prstGeom prst="rect"/>
          <a:noFill/>
          <a:ln w="9525">
            <a:solidFill>
              <a:schemeClr val="tx1"/>
            </a:solidFill>
            <a:miter lim="800000"/>
            <a:headEnd/>
            <a:tailEnd/>
          </a:ln>
          <a:effectLst/>
        </p:spPr>
        <p:txBody>
          <a:bodyPr>
            <a:spAutoFit/>
          </a:bodyPr>
          <a:p>
            <a:pPr>
              <a:buFontTx/>
              <a:buChar char="•"/>
            </a:pPr>
            <a:r>
              <a:rPr altLang="en-US" b="1" sz="2800" kumimoji="0" lang="zh-CN">
                <a:solidFill>
                  <a:srgbClr val="FFFF00"/>
                </a:solidFill>
                <a:effectLst>
                  <a:outerShdw algn="tl" blurRad="38100" dir="2700000" dist="38100">
                    <a:srgbClr val="000000"/>
                  </a:outerShdw>
                </a:effectLst>
                <a:latin typeface="Arial" charset="0"/>
              </a:rPr>
              <a:t>  </a:t>
            </a:r>
            <a:r>
              <a:rPr altLang="zh-CN" b="1" sz="2800" kumimoji="0" lang="en-US">
                <a:solidFill>
                  <a:srgbClr val="FFFF00"/>
                </a:solidFill>
                <a:effectLst>
                  <a:outerShdw algn="tl" blurRad="38100" dir="2700000" dist="38100">
                    <a:srgbClr val="000000"/>
                  </a:outerShdw>
                </a:effectLst>
                <a:latin typeface="Arial" charset="0"/>
              </a:rPr>
              <a:t>block prostaglandins production</a:t>
            </a:r>
          </a:p>
          <a:p>
            <a:pPr>
              <a:buFontTx/>
              <a:buChar char="•"/>
            </a:pPr>
            <a:endParaRPr altLang="zh-CN" b="1" sz="800" kumimoji="0" lang="en-US">
              <a:solidFill>
                <a:srgbClr val="FFFF00"/>
              </a:solidFill>
              <a:effectLst>
                <a:outerShdw algn="tl" blurRad="38100" dir="2700000" dist="38100">
                  <a:srgbClr val="000000"/>
                </a:outerShdw>
              </a:effectLst>
              <a:latin typeface="Arial" charset="0"/>
            </a:endParaRPr>
          </a:p>
          <a:p>
            <a:pPr>
              <a:buFontTx/>
              <a:buChar char="•"/>
            </a:pPr>
            <a:r>
              <a:rPr altLang="zh-CN" b="1" sz="2800" lang="en-US">
                <a:effectLst>
                  <a:outerShdw algn="tl" blurRad="38100" dir="2700000" dist="38100">
                    <a:srgbClr val="000000"/>
                  </a:outerShdw>
                </a:effectLst>
                <a:latin typeface="Arial" charset="0"/>
              </a:rPr>
              <a:t>  Sites of action:  </a:t>
            </a:r>
            <a:r>
              <a:rPr altLang="zh-CN" b="1" sz="2800" lang="en-US">
                <a:solidFill>
                  <a:srgbClr val="FFFF00"/>
                </a:solidFill>
                <a:effectLst>
                  <a:outerShdw algn="tl" blurRad="38100" dir="2700000" dist="38100">
                    <a:srgbClr val="000000"/>
                  </a:outerShdw>
                </a:effectLst>
                <a:latin typeface="Arial" charset="0"/>
              </a:rPr>
              <a:t>peripheral tissue</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020"/>
                                        </p:tgtEl>
                                        <p:attrNameLst>
                                          <p:attrName>style.visibility</p:attrName>
                                        </p:attrNameLst>
                                      </p:cBhvr>
                                      <p:to>
                                        <p:strVal val="visible"/>
                                      </p:to>
                                    </p:set>
                                    <p:animEffect transition="in" filter="blinds(horizontal)">
                                      <p:cBhvr>
                                        <p:cTn dur="500" id="7"/>
                                        <p:tgtEl>
                                          <p:spTgt spid="1049020"/>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3" presetSubtype="10">
                                  <p:stCondLst>
                                    <p:cond delay="0"/>
                                  </p:stCondLst>
                                  <p:childTnLst>
                                    <p:set>
                                      <p:cBhvr>
                                        <p:cTn dur="1" fill="hold" id="11">
                                          <p:stCondLst>
                                            <p:cond delay="0"/>
                                          </p:stCondLst>
                                        </p:cTn>
                                        <p:tgtEl>
                                          <p:spTgt spid="1049021"/>
                                        </p:tgtEl>
                                        <p:attrNameLst>
                                          <p:attrName>style.visibility</p:attrName>
                                        </p:attrNameLst>
                                      </p:cBhvr>
                                      <p:to>
                                        <p:strVal val="visible"/>
                                      </p:to>
                                    </p:set>
                                    <p:animEffect transition="in" filter="blinds(horizontal)">
                                      <p:cBhvr>
                                        <p:cTn dur="500" id="12"/>
                                        <p:tgtEl>
                                          <p:spTgt spid="1049021"/>
                                        </p:tgtEl>
                                      </p:cBhvr>
                                    </p:animEffect>
                                  </p:childTnLst>
                                </p:cTn>
                              </p:par>
                            </p:childTnLst>
                          </p:cTn>
                        </p:par>
                      </p:childTnLst>
                    </p:cTn>
                  </p:par>
                  <p:par>
                    <p:cTn fill="hold" id="13" nodeType="clickPar">
                      <p:stCondLst>
                        <p:cond delay="indefinite"/>
                      </p:stCondLst>
                      <p:childTnLst>
                        <p:par>
                          <p:cTn fill="hold" id="14" nodeType="withGroup">
                            <p:stCondLst>
                              <p:cond delay="0"/>
                            </p:stCondLst>
                            <p:childTnLst>
                              <p:par>
                                <p:cTn fill="hold" grpId="0" id="15" nodeType="clickEffect" presetClass="entr" presetID="3" presetSubtype="10">
                                  <p:stCondLst>
                                    <p:cond delay="0"/>
                                  </p:stCondLst>
                                  <p:childTnLst>
                                    <p:set>
                                      <p:cBhvr>
                                        <p:cTn dur="1" fill="hold" id="16">
                                          <p:stCondLst>
                                            <p:cond delay="0"/>
                                          </p:stCondLst>
                                        </p:cTn>
                                        <p:tgtEl>
                                          <p:spTgt spid="1049016"/>
                                        </p:tgtEl>
                                        <p:attrNameLst>
                                          <p:attrName>style.visibility</p:attrName>
                                        </p:attrNameLst>
                                      </p:cBhvr>
                                      <p:to>
                                        <p:strVal val="visible"/>
                                      </p:to>
                                    </p:set>
                                    <p:animEffect transition="in" filter="blinds(horizontal)">
                                      <p:cBhvr>
                                        <p:cTn dur="500" id="17"/>
                                        <p:tgtEl>
                                          <p:spTgt spid="1049016"/>
                                        </p:tgtEl>
                                      </p:cBhvr>
                                    </p:animEffect>
                                  </p:childTnLst>
                                </p:cTn>
                              </p:par>
                            </p:childTnLst>
                          </p:cTn>
                        </p:par>
                      </p:childTnLst>
                    </p:cTn>
                  </p:par>
                  <p:par>
                    <p:cTn fill="hold" id="18" nodeType="clickPar">
                      <p:stCondLst>
                        <p:cond delay="indefinite"/>
                      </p:stCondLst>
                      <p:childTnLst>
                        <p:par>
                          <p:cTn fill="hold" id="19" nodeType="withGroup">
                            <p:stCondLst>
                              <p:cond delay="0"/>
                            </p:stCondLst>
                            <p:childTnLst>
                              <p:par>
                                <p:cTn fill="hold" grpId="0" id="20" nodeType="clickEffect" presetClass="entr" presetID="3" presetSubtype="10">
                                  <p:stCondLst>
                                    <p:cond delay="0"/>
                                  </p:stCondLst>
                                  <p:childTnLst>
                                    <p:set>
                                      <p:cBhvr>
                                        <p:cTn dur="1" fill="hold" id="21">
                                          <p:stCondLst>
                                            <p:cond delay="0"/>
                                          </p:stCondLst>
                                        </p:cTn>
                                        <p:tgtEl>
                                          <p:spTgt spid="1049024"/>
                                        </p:tgtEl>
                                        <p:attrNameLst>
                                          <p:attrName>style.visibility</p:attrName>
                                        </p:attrNameLst>
                                      </p:cBhvr>
                                      <p:to>
                                        <p:strVal val="visible"/>
                                      </p:to>
                                    </p:set>
                                    <p:animEffect transition="in" filter="blinds(horizontal)">
                                      <p:cBhvr>
                                        <p:cTn dur="500" id="22"/>
                                        <p:tgtEl>
                                          <p:spTgt spid="1049024"/>
                                        </p:tgtEl>
                                      </p:cBhvr>
                                    </p:animEffect>
                                  </p:childTnLst>
                                </p:cTn>
                              </p:par>
                            </p:childTnLst>
                          </p:cTn>
                        </p:par>
                      </p:childTnLst>
                    </p:cTn>
                  </p:par>
                  <p:par>
                    <p:cTn fill="hold" id="23" nodeType="clickPar">
                      <p:stCondLst>
                        <p:cond delay="indefinite"/>
                      </p:stCondLst>
                      <p:childTnLst>
                        <p:par>
                          <p:cTn fill="hold" id="24" nodeType="withGroup">
                            <p:stCondLst>
                              <p:cond delay="0"/>
                            </p:stCondLst>
                            <p:childTnLst>
                              <p:par>
                                <p:cTn fill="hold" grpId="0" id="25" nodeType="clickEffect" presetClass="entr" presetID="3" presetSubtype="10">
                                  <p:stCondLst>
                                    <p:cond delay="0"/>
                                  </p:stCondLst>
                                  <p:childTnLst>
                                    <p:set>
                                      <p:cBhvr>
                                        <p:cTn dur="1" fill="hold" id="26">
                                          <p:stCondLst>
                                            <p:cond delay="0"/>
                                          </p:stCondLst>
                                        </p:cTn>
                                        <p:tgtEl>
                                          <p:spTgt spid="1049019"/>
                                        </p:tgtEl>
                                        <p:attrNameLst>
                                          <p:attrName>style.visibility</p:attrName>
                                        </p:attrNameLst>
                                      </p:cBhvr>
                                      <p:to>
                                        <p:strVal val="visible"/>
                                      </p:to>
                                    </p:set>
                                    <p:animEffect transition="in" filter="blinds(horizontal)">
                                      <p:cBhvr>
                                        <p:cTn dur="500" id="27"/>
                                        <p:tgtEl>
                                          <p:spTgt spid="1049019"/>
                                        </p:tgtEl>
                                      </p:cBhvr>
                                    </p:animEffect>
                                  </p:childTnLst>
                                </p:cTn>
                              </p:par>
                            </p:childTnLst>
                          </p:cTn>
                        </p:par>
                      </p:childTnLst>
                    </p:cTn>
                  </p:par>
                  <p:par>
                    <p:cTn fill="hold" id="28" nodeType="clickPar">
                      <p:stCondLst>
                        <p:cond delay="indefinite"/>
                      </p:stCondLst>
                      <p:childTnLst>
                        <p:par>
                          <p:cTn fill="hold" id="29" nodeType="withGroup">
                            <p:stCondLst>
                              <p:cond delay="0"/>
                            </p:stCondLst>
                            <p:childTnLst>
                              <p:par>
                                <p:cTn fill="hold" grpId="0" id="30" nodeType="clickEffect" presetClass="entr" presetID="3" presetSubtype="10">
                                  <p:stCondLst>
                                    <p:cond delay="0"/>
                                  </p:stCondLst>
                                  <p:childTnLst>
                                    <p:set>
                                      <p:cBhvr>
                                        <p:cTn dur="1" fill="hold" id="31">
                                          <p:stCondLst>
                                            <p:cond delay="0"/>
                                          </p:stCondLst>
                                        </p:cTn>
                                        <p:tgtEl>
                                          <p:spTgt spid="1049017"/>
                                        </p:tgtEl>
                                        <p:attrNameLst>
                                          <p:attrName>style.visibility</p:attrName>
                                        </p:attrNameLst>
                                      </p:cBhvr>
                                      <p:to>
                                        <p:strVal val="visible"/>
                                      </p:to>
                                    </p:set>
                                    <p:animEffect transition="in" filter="blinds(horizontal)">
                                      <p:cBhvr>
                                        <p:cTn dur="500" id="32"/>
                                        <p:tgtEl>
                                          <p:spTgt spid="1049017"/>
                                        </p:tgtEl>
                                      </p:cBhvr>
                                    </p:animEffect>
                                  </p:childTnLst>
                                </p:cTn>
                              </p:par>
                            </p:childTnLst>
                          </p:cTn>
                        </p:par>
                      </p:childTnLst>
                    </p:cTn>
                  </p:par>
                  <p:par>
                    <p:cTn fill="hold" id="33" nodeType="clickPar">
                      <p:stCondLst>
                        <p:cond delay="indefinite"/>
                      </p:stCondLst>
                      <p:childTnLst>
                        <p:par>
                          <p:cTn fill="hold" id="34" nodeType="withGroup">
                            <p:stCondLst>
                              <p:cond delay="0"/>
                            </p:stCondLst>
                            <p:childTnLst>
                              <p:par>
                                <p:cTn fill="hold" grpId="0" id="35" nodeType="clickEffect" presetClass="entr" presetID="3" presetSubtype="10">
                                  <p:stCondLst>
                                    <p:cond delay="0"/>
                                  </p:stCondLst>
                                  <p:childTnLst>
                                    <p:set>
                                      <p:cBhvr>
                                        <p:cTn dur="1" fill="hold" id="36">
                                          <p:stCondLst>
                                            <p:cond delay="0"/>
                                          </p:stCondLst>
                                        </p:cTn>
                                        <p:tgtEl>
                                          <p:spTgt spid="1049022"/>
                                        </p:tgtEl>
                                        <p:attrNameLst>
                                          <p:attrName>style.visibility</p:attrName>
                                        </p:attrNameLst>
                                      </p:cBhvr>
                                      <p:to>
                                        <p:strVal val="visible"/>
                                      </p:to>
                                    </p:set>
                                    <p:animEffect transition="in" filter="blinds(horizontal)">
                                      <p:cBhvr>
                                        <p:cTn dur="500" id="37"/>
                                        <p:tgtEl>
                                          <p:spTgt spid="1049022"/>
                                        </p:tgtEl>
                                      </p:cBhvr>
                                    </p:animEffect>
                                  </p:childTnLst>
                                </p:cTn>
                              </p:par>
                            </p:childTnLst>
                          </p:cTn>
                        </p:par>
                      </p:childTnLst>
                    </p:cTn>
                  </p:par>
                  <p:par>
                    <p:cTn fill="hold" id="38" nodeType="clickPar">
                      <p:stCondLst>
                        <p:cond delay="indefinite"/>
                      </p:stCondLst>
                      <p:childTnLst>
                        <p:par>
                          <p:cTn fill="hold" id="39" nodeType="withGroup">
                            <p:stCondLst>
                              <p:cond delay="0"/>
                            </p:stCondLst>
                            <p:childTnLst>
                              <p:par>
                                <p:cTn fill="hold" grpId="0" id="40" nodeType="clickEffect" presetClass="entr" presetID="3" presetSubtype="10">
                                  <p:stCondLst>
                                    <p:cond delay="0"/>
                                  </p:stCondLst>
                                  <p:childTnLst>
                                    <p:set>
                                      <p:cBhvr>
                                        <p:cTn dur="1" fill="hold" id="41">
                                          <p:stCondLst>
                                            <p:cond delay="0"/>
                                          </p:stCondLst>
                                        </p:cTn>
                                        <p:tgtEl>
                                          <p:spTgt spid="1049023"/>
                                        </p:tgtEl>
                                        <p:attrNameLst>
                                          <p:attrName>style.visibility</p:attrName>
                                        </p:attrNameLst>
                                      </p:cBhvr>
                                      <p:to>
                                        <p:strVal val="visible"/>
                                      </p:to>
                                    </p:set>
                                    <p:animEffect transition="in" filter="blinds(horizontal)">
                                      <p:cBhvr>
                                        <p:cTn dur="500" id="42"/>
                                        <p:tgtEl>
                                          <p:spTgt spid="1049023"/>
                                        </p:tgtEl>
                                      </p:cBhvr>
                                    </p:animEffect>
                                  </p:childTnLst>
                                </p:cTn>
                              </p:par>
                            </p:childTnLst>
                          </p:cTn>
                        </p:par>
                      </p:childTnLst>
                    </p:cTn>
                  </p:par>
                  <p:par>
                    <p:cTn fill="hold" id="43" nodeType="clickPar">
                      <p:stCondLst>
                        <p:cond delay="indefinite"/>
                      </p:stCondLst>
                      <p:childTnLst>
                        <p:par>
                          <p:cTn fill="hold" id="44" nodeType="withGroup">
                            <p:stCondLst>
                              <p:cond delay="0"/>
                            </p:stCondLst>
                            <p:childTnLst>
                              <p:par>
                                <p:cTn fill="hold" grpId="0" id="45" nodeType="clickEffect" presetClass="entr" presetID="1" presetSubtype="0">
                                  <p:stCondLst>
                                    <p:cond delay="0"/>
                                  </p:stCondLst>
                                  <p:childTnLst>
                                    <p:set>
                                      <p:cBhvr>
                                        <p:cTn dur="1" fill="hold" id="46">
                                          <p:stCondLst>
                                            <p:cond delay="499"/>
                                          </p:stCondLst>
                                        </p:cTn>
                                        <p:tgtEl>
                                          <p:spTgt spid="1049025"/>
                                        </p:tgtEl>
                                        <p:attrNameLst>
                                          <p:attrName>style.visibility</p:attrName>
                                        </p:attrNameLst>
                                      </p:cBhvr>
                                      <p:to>
                                        <p:strVal val="visible"/>
                                      </p:to>
                                    </p:set>
                                  </p:childTnLst>
                                </p:cTn>
                              </p:par>
                            </p:childTnLst>
                          </p:cTn>
                        </p:par>
                      </p:childTnLst>
                    </p:cTn>
                  </p:par>
                  <p:par>
                    <p:cTn fill="hold" id="47" nodeType="clickPar">
                      <p:stCondLst>
                        <p:cond delay="indefinite"/>
                      </p:stCondLst>
                      <p:childTnLst>
                        <p:par>
                          <p:cTn fill="hold" id="48" nodeType="withGroup">
                            <p:stCondLst>
                              <p:cond delay="0"/>
                            </p:stCondLst>
                            <p:childTnLst>
                              <p:par>
                                <p:cTn fill="hold" grpId="0" id="49" nodeType="clickEffect" presetClass="entr" presetID="4" presetSubtype="16">
                                  <p:stCondLst>
                                    <p:cond delay="0"/>
                                  </p:stCondLst>
                                  <p:childTnLst>
                                    <p:set>
                                      <p:cBhvr>
                                        <p:cTn dur="1" fill="hold" id="50">
                                          <p:stCondLst>
                                            <p:cond delay="0"/>
                                          </p:stCondLst>
                                        </p:cTn>
                                        <p:tgtEl>
                                          <p:spTgt spid="1049018"/>
                                        </p:tgtEl>
                                        <p:attrNameLst>
                                          <p:attrName>style.visibility</p:attrName>
                                        </p:attrNameLst>
                                      </p:cBhvr>
                                      <p:to>
                                        <p:strVal val="visible"/>
                                      </p:to>
                                    </p:set>
                                    <p:animEffect transition="in" filter="box(in)">
                                      <p:cBhvr>
                                        <p:cTn dur="500" id="51"/>
                                        <p:tgtEl>
                                          <p:spTgt spid="1049018"/>
                                        </p:tgtEl>
                                      </p:cBhvr>
                                    </p:animEffect>
                                  </p:childTnLst>
                                </p:cTn>
                              </p:par>
                            </p:childTnLst>
                          </p:cTn>
                        </p:par>
                      </p:childTnLst>
                    </p:cTn>
                  </p:par>
                  <p:par>
                    <p:cTn fill="hold" id="52" nodeType="clickPar">
                      <p:stCondLst>
                        <p:cond delay="indefinite"/>
                      </p:stCondLst>
                      <p:childTnLst>
                        <p:par>
                          <p:cTn fill="hold" id="53" nodeType="withGroup">
                            <p:stCondLst>
                              <p:cond delay="0"/>
                            </p:stCondLst>
                            <p:childTnLst>
                              <p:par>
                                <p:cTn fill="hold" grpId="0" id="54" nodeType="clickEffect" presetClass="entr" presetID="1" presetSubtype="0">
                                  <p:stCondLst>
                                    <p:cond delay="0"/>
                                  </p:stCondLst>
                                  <p:childTnLst>
                                    <p:set>
                                      <p:cBhvr>
                                        <p:cTn dur="1" fill="hold" id="55">
                                          <p:stCondLst>
                                            <p:cond delay="499"/>
                                          </p:stCondLst>
                                        </p:cTn>
                                        <p:tgtEl>
                                          <p:spTgt spid="1049015"/>
                                        </p:tgtEl>
                                        <p:attrNameLst>
                                          <p:attrName>style.visibility</p:attrName>
                                        </p:attrNameLst>
                                      </p:cBhvr>
                                      <p:to>
                                        <p:strVal val="visible"/>
                                      </p:to>
                                    </p:set>
                                  </p:childTnLst>
                                </p:cTn>
                              </p:par>
                            </p:childTnLst>
                          </p:cTn>
                        </p:par>
                      </p:childTnLst>
                    </p:cTn>
                  </p:par>
                  <p:par>
                    <p:cTn fill="hold" id="56" nodeType="clickPar">
                      <p:stCondLst>
                        <p:cond delay="indefinite"/>
                      </p:stCondLst>
                      <p:childTnLst>
                        <p:par>
                          <p:cTn fill="hold" id="57" nodeType="withGroup">
                            <p:stCondLst>
                              <p:cond delay="0"/>
                            </p:stCondLst>
                            <p:childTnLst>
                              <p:par>
                                <p:cTn fill="hold" grpId="0" id="58" nodeType="clickEffect" presetClass="entr" presetID="3" presetSubtype="10">
                                  <p:stCondLst>
                                    <p:cond delay="0"/>
                                  </p:stCondLst>
                                  <p:childTnLst>
                                    <p:set>
                                      <p:cBhvr>
                                        <p:cTn dur="1" fill="hold" id="59">
                                          <p:stCondLst>
                                            <p:cond delay="0"/>
                                          </p:stCondLst>
                                        </p:cTn>
                                        <p:tgtEl>
                                          <p:spTgt spid="1049026"/>
                                        </p:tgtEl>
                                        <p:attrNameLst>
                                          <p:attrName>style.visibility</p:attrName>
                                        </p:attrNameLst>
                                      </p:cBhvr>
                                      <p:to>
                                        <p:strVal val="visible"/>
                                      </p:to>
                                    </p:set>
                                    <p:animEffect transition="in" filter="blinds(horizontal)">
                                      <p:cBhvr>
                                        <p:cTn dur="500" id="60"/>
                                        <p:tgtEl>
                                          <p:spTgt spid="1049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15" grpId="0" animBg="1" autoUpdateAnimBg="0"/>
      <p:bldP spid="1049016" grpId="0" animBg="1" autoUpdateAnimBg="0"/>
      <p:bldP spid="1049017" grpId="0" animBg="1" autoUpdateAnimBg="0"/>
      <p:bldP spid="1049018" grpId="0" animBg="1" autoUpdateAnimBg="0"/>
      <p:bldP spid="1049019" grpId="0" animBg="1" autoUpdateAnimBg="0"/>
      <p:bldP spid="1049020" grpId="0" animBg="1" autoUpdateAnimBg="0"/>
      <p:bldP spid="1049021" grpId="0" animBg="1"/>
      <p:bldP spid="1049022" grpId="0" animBg="1"/>
      <p:bldP spid="1049023" grpId="0" animBg="1"/>
      <p:bldP spid="1049024" grpId="0" animBg="1"/>
      <p:bldP spid="1049025" grpId="0" autoUpdateAnimBg="0"/>
      <p:bldP spid="1049026" grpId="0" animBg="1" autoUpdateAnimBg="0"/>
    </p:bldLst>
  </p:timing>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740" name=""/>
        <p:cNvGrpSpPr/>
        <p:nvPr/>
      </p:nvGrpSpPr>
      <p:grpSpPr>
        <a:xfrm>
          <a:off x="0" y="0"/>
          <a:ext cx="0" cy="0"/>
          <a:chOff x="0" y="0"/>
          <a:chExt cx="0" cy="0"/>
        </a:xfrm>
      </p:grpSpPr>
      <p:sp>
        <p:nvSpPr>
          <p:cNvPr id="1049027" name="Rectangle 2"/>
          <p:cNvSpPr>
            <a:spLocks noGrp="1" noChangeArrowheads="1"/>
          </p:cNvSpPr>
          <p:nvPr>
            <p:ph type="title"/>
          </p:nvPr>
        </p:nvSpPr>
        <p:spPr>
          <a:xfrm>
            <a:off x="685800" y="609600"/>
            <a:ext cx="7772400" cy="752475"/>
          </a:xfrm>
        </p:spPr>
        <p:txBody>
          <a:bodyPr/>
          <a:p>
            <a:pPr eaLnBrk="1" hangingPunct="1"/>
            <a:r>
              <a:rPr altLang="zh-CN" b="1" sz="4000" lang="en-US" smtClean="0">
                <a:solidFill>
                  <a:srgbClr val="FFCC99"/>
                </a:solidFill>
              </a:rPr>
              <a:t>Anti-inflammatory Effects</a:t>
            </a:r>
          </a:p>
        </p:txBody>
      </p:sp>
      <p:sp>
        <p:nvSpPr>
          <p:cNvPr id="1049028" name="Rectangle 3"/>
          <p:cNvSpPr>
            <a:spLocks noGrp="1" noChangeArrowheads="1"/>
          </p:cNvSpPr>
          <p:nvPr>
            <p:ph type="body" idx="1"/>
          </p:nvPr>
        </p:nvSpPr>
        <p:spPr>
          <a:xfrm>
            <a:off x="611188" y="1905000"/>
            <a:ext cx="8229600" cy="4495800"/>
          </a:xfrm>
        </p:spPr>
        <p:txBody>
          <a:bodyPr/>
          <a:p>
            <a:pPr eaLnBrk="1" hangingPunct="1"/>
            <a:r>
              <a:rPr altLang="zh-CN" b="1" lang="en-US" smtClean="0"/>
              <a:t>Reduced synthesis: </a:t>
            </a:r>
          </a:p>
          <a:p>
            <a:pPr eaLnBrk="1" hangingPunct="1">
              <a:buFontTx/>
              <a:buNone/>
            </a:pPr>
            <a:r>
              <a:rPr altLang="zh-CN" b="1" lang="en-US" smtClean="0"/>
              <a:t>       --eicosanoid mediators </a:t>
            </a:r>
          </a:p>
          <a:p>
            <a:pPr eaLnBrk="1" hangingPunct="1"/>
            <a:r>
              <a:rPr altLang="zh-CN" b="1" lang="en-US" smtClean="0"/>
              <a:t>Interference: </a:t>
            </a:r>
          </a:p>
          <a:p>
            <a:pPr eaLnBrk="1" hangingPunct="1">
              <a:buFontTx/>
              <a:buNone/>
            </a:pPr>
            <a:r>
              <a:rPr altLang="zh-CN" b="1" lang="en-US" smtClean="0"/>
              <a:t>        --kallikrein system mediators</a:t>
            </a:r>
          </a:p>
          <a:p>
            <a:pPr eaLnBrk="1" hangingPunct="1">
              <a:buFont typeface="Wingdings" pitchFamily="2" charset="2"/>
              <a:buNone/>
            </a:pPr>
            <a:r>
              <a:rPr altLang="zh-CN" b="1" lang="en-US" smtClean="0"/>
              <a:t>        --inhibits granulocyte adherence</a:t>
            </a:r>
          </a:p>
          <a:p>
            <a:pPr eaLnBrk="1" hangingPunct="1">
              <a:buFont typeface="Wingdings" pitchFamily="2" charset="2"/>
              <a:buNone/>
            </a:pPr>
            <a:r>
              <a:rPr altLang="zh-CN" b="1" lang="en-US" smtClean="0"/>
              <a:t>        --stabilizes lysosomes </a:t>
            </a:r>
          </a:p>
          <a:p>
            <a:pPr eaLnBrk="1" hangingPunct="1">
              <a:buFont typeface="Wingdings" pitchFamily="2" charset="2"/>
              <a:buNone/>
            </a:pPr>
            <a:r>
              <a:rPr altLang="zh-CN" b="1" lang="en-US" smtClean="0"/>
              <a:t>        --inhibits leukocyte migration</a:t>
            </a:r>
          </a:p>
          <a:p>
            <a:pPr eaLnBrk="1" hangingPunct="1">
              <a:buFont typeface="Wingdings" pitchFamily="2" charset="2"/>
              <a:buNone/>
            </a:pPr>
            <a:endParaRPr altLang="zh-CN" lang="en-US" smtClean="0"/>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9" presetSubtype="0">
                                  <p:stCondLst>
                                    <p:cond delay="0"/>
                                  </p:stCondLst>
                                  <p:childTnLst>
                                    <p:set>
                                      <p:cBhvr>
                                        <p:cTn dur="1" fill="hold" id="6">
                                          <p:stCondLst>
                                            <p:cond delay="0"/>
                                          </p:stCondLst>
                                        </p:cTn>
                                        <p:tgtEl>
                                          <p:spTgt spid="1049027"/>
                                        </p:tgtEl>
                                        <p:attrNameLst>
                                          <p:attrName>style.visibility</p:attrName>
                                        </p:attrNameLst>
                                      </p:cBhvr>
                                      <p:to>
                                        <p:strVal val="visible"/>
                                      </p:to>
                                    </p:set>
                                    <p:animEffect transition="in" filter="dissolve">
                                      <p:cBhvr>
                                        <p:cTn dur="500" id="7"/>
                                        <p:tgtEl>
                                          <p:spTgt spid="1049027"/>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9028">
                                            <p:txEl>
                                              <p:pRg st="0" end="0"/>
                                            </p:txEl>
                                          </p:spTgt>
                                        </p:tgtEl>
                                        <p:attrNameLst>
                                          <p:attrName>style.visibility</p:attrName>
                                        </p:attrNameLst>
                                      </p:cBhvr>
                                      <p:to>
                                        <p:strVal val="visible"/>
                                      </p:to>
                                    </p:set>
                                    <p:animEffect transition="in" filter="dissolve">
                                      <p:cBhvr>
                                        <p:cTn dur="500" id="12"/>
                                        <p:tgtEl>
                                          <p:spTgt spid="1049028">
                                            <p:txEl>
                                              <p:pRg st="0" end="0"/>
                                            </p:txEl>
                                          </p:spTgt>
                                        </p:tgtEl>
                                      </p:cBhvr>
                                    </p:animEffect>
                                  </p:childTnLst>
                                </p:cTn>
                              </p:par>
                            </p:childTnLst>
                          </p:cTn>
                        </p:par>
                      </p:childTnLst>
                    </p:cTn>
                  </p:par>
                  <p:par>
                    <p:cTn fill="hold" id="13" nodeType="clickPar">
                      <p:stCondLst>
                        <p:cond delay="indefinite"/>
                      </p:stCondLst>
                      <p:childTnLst>
                        <p:par>
                          <p:cTn fill="hold" id="14" nodeType="withGroup">
                            <p:stCondLst>
                              <p:cond delay="0"/>
                            </p:stCondLst>
                            <p:childTnLst>
                              <p:par>
                                <p:cTn fill="hold" grpId="0" id="15" nodeType="clickEffect" presetClass="entr" presetID="9" presetSubtype="0">
                                  <p:stCondLst>
                                    <p:cond delay="0"/>
                                  </p:stCondLst>
                                  <p:childTnLst>
                                    <p:set>
                                      <p:cBhvr>
                                        <p:cTn dur="1" fill="hold" id="16">
                                          <p:stCondLst>
                                            <p:cond delay="0"/>
                                          </p:stCondLst>
                                        </p:cTn>
                                        <p:tgtEl>
                                          <p:spTgt spid="1049028">
                                            <p:txEl>
                                              <p:pRg st="1" end="1"/>
                                            </p:txEl>
                                          </p:spTgt>
                                        </p:tgtEl>
                                        <p:attrNameLst>
                                          <p:attrName>style.visibility</p:attrName>
                                        </p:attrNameLst>
                                      </p:cBhvr>
                                      <p:to>
                                        <p:strVal val="visible"/>
                                      </p:to>
                                    </p:set>
                                    <p:animEffect transition="in" filter="dissolve">
                                      <p:cBhvr>
                                        <p:cTn dur="500" id="17"/>
                                        <p:tgtEl>
                                          <p:spTgt spid="1049028">
                                            <p:txEl>
                                              <p:pRg st="1" end="1"/>
                                            </p:txEl>
                                          </p:spTgt>
                                        </p:tgtEl>
                                      </p:cBhvr>
                                    </p:animEffect>
                                  </p:childTnLst>
                                </p:cTn>
                              </p:par>
                            </p:childTnLst>
                          </p:cTn>
                        </p:par>
                      </p:childTnLst>
                    </p:cTn>
                  </p:par>
                  <p:par>
                    <p:cTn fill="hold" id="18" nodeType="clickPar">
                      <p:stCondLst>
                        <p:cond delay="indefinite"/>
                      </p:stCondLst>
                      <p:childTnLst>
                        <p:par>
                          <p:cTn fill="hold" id="19" nodeType="withGroup">
                            <p:stCondLst>
                              <p:cond delay="0"/>
                            </p:stCondLst>
                            <p:childTnLst>
                              <p:par>
                                <p:cTn fill="hold" grpId="0" id="20" nodeType="clickEffect" presetClass="entr" presetID="9" presetSubtype="0">
                                  <p:stCondLst>
                                    <p:cond delay="0"/>
                                  </p:stCondLst>
                                  <p:childTnLst>
                                    <p:set>
                                      <p:cBhvr>
                                        <p:cTn dur="1" fill="hold" id="21">
                                          <p:stCondLst>
                                            <p:cond delay="0"/>
                                          </p:stCondLst>
                                        </p:cTn>
                                        <p:tgtEl>
                                          <p:spTgt spid="1049028">
                                            <p:txEl>
                                              <p:pRg st="2" end="2"/>
                                            </p:txEl>
                                          </p:spTgt>
                                        </p:tgtEl>
                                        <p:attrNameLst>
                                          <p:attrName>style.visibility</p:attrName>
                                        </p:attrNameLst>
                                      </p:cBhvr>
                                      <p:to>
                                        <p:strVal val="visible"/>
                                      </p:to>
                                    </p:set>
                                    <p:animEffect transition="in" filter="dissolve">
                                      <p:cBhvr>
                                        <p:cTn dur="500" id="22"/>
                                        <p:tgtEl>
                                          <p:spTgt spid="1049028">
                                            <p:txEl>
                                              <p:pRg st="2" end="2"/>
                                            </p:txEl>
                                          </p:spTgt>
                                        </p:tgtEl>
                                      </p:cBhvr>
                                    </p:animEffect>
                                  </p:childTnLst>
                                </p:cTn>
                              </p:par>
                            </p:childTnLst>
                          </p:cTn>
                        </p:par>
                      </p:childTnLst>
                    </p:cTn>
                  </p:par>
                  <p:par>
                    <p:cTn fill="hold" id="23" nodeType="clickPar">
                      <p:stCondLst>
                        <p:cond delay="indefinite"/>
                      </p:stCondLst>
                      <p:childTnLst>
                        <p:par>
                          <p:cTn fill="hold" id="24" nodeType="withGroup">
                            <p:stCondLst>
                              <p:cond delay="0"/>
                            </p:stCondLst>
                            <p:childTnLst>
                              <p:par>
                                <p:cTn fill="hold" grpId="0" id="25" nodeType="clickEffect" presetClass="entr" presetID="9" presetSubtype="0">
                                  <p:stCondLst>
                                    <p:cond delay="0"/>
                                  </p:stCondLst>
                                  <p:childTnLst>
                                    <p:set>
                                      <p:cBhvr>
                                        <p:cTn dur="1" fill="hold" id="26">
                                          <p:stCondLst>
                                            <p:cond delay="0"/>
                                          </p:stCondLst>
                                        </p:cTn>
                                        <p:tgtEl>
                                          <p:spTgt spid="1049028">
                                            <p:txEl>
                                              <p:pRg st="3" end="3"/>
                                            </p:txEl>
                                          </p:spTgt>
                                        </p:tgtEl>
                                        <p:attrNameLst>
                                          <p:attrName>style.visibility</p:attrName>
                                        </p:attrNameLst>
                                      </p:cBhvr>
                                      <p:to>
                                        <p:strVal val="visible"/>
                                      </p:to>
                                    </p:set>
                                    <p:animEffect transition="in" filter="dissolve">
                                      <p:cBhvr>
                                        <p:cTn dur="500" id="27"/>
                                        <p:tgtEl>
                                          <p:spTgt spid="1049028">
                                            <p:txEl>
                                              <p:pRg st="3" end="3"/>
                                            </p:txEl>
                                          </p:spTgt>
                                        </p:tgtEl>
                                      </p:cBhvr>
                                    </p:animEffect>
                                  </p:childTnLst>
                                </p:cTn>
                              </p:par>
                            </p:childTnLst>
                          </p:cTn>
                        </p:par>
                      </p:childTnLst>
                    </p:cTn>
                  </p:par>
                  <p:par>
                    <p:cTn fill="hold" id="28" nodeType="clickPar">
                      <p:stCondLst>
                        <p:cond delay="indefinite"/>
                      </p:stCondLst>
                      <p:childTnLst>
                        <p:par>
                          <p:cTn fill="hold" id="29" nodeType="withGroup">
                            <p:stCondLst>
                              <p:cond delay="0"/>
                            </p:stCondLst>
                            <p:childTnLst>
                              <p:par>
                                <p:cTn fill="hold" grpId="0" id="30" nodeType="clickEffect" presetClass="entr" presetID="9" presetSubtype="0">
                                  <p:stCondLst>
                                    <p:cond delay="0"/>
                                  </p:stCondLst>
                                  <p:childTnLst>
                                    <p:set>
                                      <p:cBhvr>
                                        <p:cTn dur="1" fill="hold" id="31">
                                          <p:stCondLst>
                                            <p:cond delay="0"/>
                                          </p:stCondLst>
                                        </p:cTn>
                                        <p:tgtEl>
                                          <p:spTgt spid="1049028">
                                            <p:txEl>
                                              <p:pRg st="4" end="4"/>
                                            </p:txEl>
                                          </p:spTgt>
                                        </p:tgtEl>
                                        <p:attrNameLst>
                                          <p:attrName>style.visibility</p:attrName>
                                        </p:attrNameLst>
                                      </p:cBhvr>
                                      <p:to>
                                        <p:strVal val="visible"/>
                                      </p:to>
                                    </p:set>
                                    <p:animEffect transition="in" filter="dissolve">
                                      <p:cBhvr>
                                        <p:cTn dur="500" id="32"/>
                                        <p:tgtEl>
                                          <p:spTgt spid="1049028">
                                            <p:txEl>
                                              <p:pRg st="4" end="4"/>
                                            </p:txEl>
                                          </p:spTgt>
                                        </p:tgtEl>
                                      </p:cBhvr>
                                    </p:animEffect>
                                  </p:childTnLst>
                                </p:cTn>
                              </p:par>
                            </p:childTnLst>
                          </p:cTn>
                        </p:par>
                      </p:childTnLst>
                    </p:cTn>
                  </p:par>
                  <p:par>
                    <p:cTn fill="hold" id="33" nodeType="clickPar">
                      <p:stCondLst>
                        <p:cond delay="indefinite"/>
                      </p:stCondLst>
                      <p:childTnLst>
                        <p:par>
                          <p:cTn fill="hold" id="34" nodeType="withGroup">
                            <p:stCondLst>
                              <p:cond delay="0"/>
                            </p:stCondLst>
                            <p:childTnLst>
                              <p:par>
                                <p:cTn fill="hold" grpId="0" id="35" nodeType="clickEffect" presetClass="entr" presetID="9" presetSubtype="0">
                                  <p:stCondLst>
                                    <p:cond delay="0"/>
                                  </p:stCondLst>
                                  <p:childTnLst>
                                    <p:set>
                                      <p:cBhvr>
                                        <p:cTn dur="1" fill="hold" id="36">
                                          <p:stCondLst>
                                            <p:cond delay="0"/>
                                          </p:stCondLst>
                                        </p:cTn>
                                        <p:tgtEl>
                                          <p:spTgt spid="1049028">
                                            <p:txEl>
                                              <p:pRg st="5" end="5"/>
                                            </p:txEl>
                                          </p:spTgt>
                                        </p:tgtEl>
                                        <p:attrNameLst>
                                          <p:attrName>style.visibility</p:attrName>
                                        </p:attrNameLst>
                                      </p:cBhvr>
                                      <p:to>
                                        <p:strVal val="visible"/>
                                      </p:to>
                                    </p:set>
                                    <p:animEffect transition="in" filter="dissolve">
                                      <p:cBhvr>
                                        <p:cTn dur="500" id="37"/>
                                        <p:tgtEl>
                                          <p:spTgt spid="1049028">
                                            <p:txEl>
                                              <p:pRg st="5" end="5"/>
                                            </p:txEl>
                                          </p:spTgt>
                                        </p:tgtEl>
                                      </p:cBhvr>
                                    </p:animEffect>
                                  </p:childTnLst>
                                </p:cTn>
                              </p:par>
                            </p:childTnLst>
                          </p:cTn>
                        </p:par>
                      </p:childTnLst>
                    </p:cTn>
                  </p:par>
                  <p:par>
                    <p:cTn fill="hold" id="38" nodeType="clickPar">
                      <p:stCondLst>
                        <p:cond delay="indefinite"/>
                      </p:stCondLst>
                      <p:childTnLst>
                        <p:par>
                          <p:cTn fill="hold" id="39" nodeType="withGroup">
                            <p:stCondLst>
                              <p:cond delay="0"/>
                            </p:stCondLst>
                            <p:childTnLst>
                              <p:par>
                                <p:cTn fill="hold" grpId="0" id="40" nodeType="clickEffect" presetClass="entr" presetID="9" presetSubtype="0">
                                  <p:stCondLst>
                                    <p:cond delay="0"/>
                                  </p:stCondLst>
                                  <p:childTnLst>
                                    <p:set>
                                      <p:cBhvr>
                                        <p:cTn dur="1" fill="hold" id="41">
                                          <p:stCondLst>
                                            <p:cond delay="0"/>
                                          </p:stCondLst>
                                        </p:cTn>
                                        <p:tgtEl>
                                          <p:spTgt spid="1049028">
                                            <p:txEl>
                                              <p:pRg st="6" end="6"/>
                                            </p:txEl>
                                          </p:spTgt>
                                        </p:tgtEl>
                                        <p:attrNameLst>
                                          <p:attrName>style.visibility</p:attrName>
                                        </p:attrNameLst>
                                      </p:cBhvr>
                                      <p:to>
                                        <p:strVal val="visible"/>
                                      </p:to>
                                    </p:set>
                                    <p:animEffect transition="in" filter="dissolve">
                                      <p:cBhvr>
                                        <p:cTn dur="500" id="42"/>
                                        <p:tgtEl>
                                          <p:spTgt spid="10490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27" grpId="0" autoUpdateAnimBg="0"/>
      <p:bldP spid="1049028" grpId="0" build="p" autoUpdateAnimBg="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743" name=""/>
        <p:cNvGrpSpPr/>
        <p:nvPr/>
      </p:nvGrpSpPr>
      <p:grpSpPr>
        <a:xfrm>
          <a:off x="0" y="0"/>
          <a:ext cx="0" cy="0"/>
          <a:chOff x="0" y="0"/>
          <a:chExt cx="0" cy="0"/>
        </a:xfrm>
      </p:grpSpPr>
      <p:sp>
        <p:nvSpPr>
          <p:cNvPr id="1049032" name="Title 1"/>
          <p:cNvSpPr>
            <a:spLocks noGrp="1"/>
          </p:cNvSpPr>
          <p:nvPr>
            <p:ph type="title"/>
          </p:nvPr>
        </p:nvSpPr>
        <p:spPr>
          <a:xfrm>
            <a:off x="1143000" y="144463"/>
            <a:ext cx="7772400" cy="769937"/>
          </a:xfrm>
        </p:spPr>
        <p:txBody>
          <a:bodyPr/>
          <a:p>
            <a:pPr eaLnBrk="1" hangingPunct="1">
              <a:buFont typeface="Wingdings" pitchFamily="2" charset="2"/>
              <a:buChar char="Ø"/>
            </a:pPr>
            <a:r>
              <a:rPr b="1" dirty="0" sz="3600" lang="en-US" smtClean="0">
                <a:solidFill>
                  <a:srgbClr val="FF0000"/>
                </a:solidFill>
                <a:cs typeface="Andalus" pitchFamily="2" charset="-78"/>
              </a:rPr>
              <a:t>Systemic effects of NSAIDS</a:t>
            </a:r>
            <a:endParaRPr b="1" dirty="0" sz="3600" lang="ar-SA" smtClean="0">
              <a:solidFill>
                <a:srgbClr val="FF0000"/>
              </a:solidFill>
              <a:cs typeface="Andalus" pitchFamily="2" charset="-78"/>
            </a:endParaRPr>
          </a:p>
        </p:txBody>
      </p:sp>
      <p:sp>
        <p:nvSpPr>
          <p:cNvPr id="1049033" name="Content Placeholder 2"/>
          <p:cNvSpPr>
            <a:spLocks noGrp="1"/>
          </p:cNvSpPr>
          <p:nvPr>
            <p:ph idx="1"/>
          </p:nvPr>
        </p:nvSpPr>
        <p:spPr>
          <a:xfrm>
            <a:off x="457200" y="1600200"/>
            <a:ext cx="7467600" cy="4873625"/>
          </a:xfrm>
        </p:spPr>
        <p:txBody>
          <a:bodyPr/>
          <a:p>
            <a:pPr eaLnBrk="1" hangingPunct="1">
              <a:buFont typeface="Wingdings" pitchFamily="2" charset="2"/>
              <a:buChar char="Ø"/>
            </a:pPr>
            <a:r>
              <a:rPr b="1" sz="3600" lang="en-US" smtClean="0">
                <a:solidFill>
                  <a:srgbClr val="FF0000"/>
                </a:solidFill>
              </a:rPr>
              <a:t>Effect on GIT</a:t>
            </a:r>
          </a:p>
          <a:p>
            <a:pPr eaLnBrk="1" hangingPunct="1">
              <a:buFontTx/>
              <a:buNone/>
            </a:pPr>
            <a:r>
              <a:rPr b="1" sz="3600" lang="en-US" smtClean="0"/>
              <a:t>		Inhibition of PGI</a:t>
            </a:r>
            <a:r>
              <a:rPr baseline="-25000" b="1" sz="3600" lang="en-US" smtClean="0"/>
              <a:t>2</a:t>
            </a:r>
            <a:r>
              <a:rPr b="1" sz="3600" lang="en-US" smtClean="0"/>
              <a:t> &amp; PGE</a:t>
            </a:r>
            <a:r>
              <a:rPr baseline="-25000" b="1" sz="3600" lang="en-US" smtClean="0"/>
              <a:t>2</a:t>
            </a:r>
            <a:r>
              <a:rPr b="1" sz="3600" lang="en-US" smtClean="0"/>
              <a:t> &amp; PGF</a:t>
            </a:r>
            <a:r>
              <a:rPr baseline="-25000" b="1" sz="3600" lang="en-US" smtClean="0"/>
              <a:t>2</a:t>
            </a:r>
            <a:r>
              <a:rPr b="1" sz="3600" lang="en-US" smtClean="0"/>
              <a:t> resulting in gastric upset up to gastric ulceration &amp; bleeding</a:t>
            </a:r>
          </a:p>
          <a:p>
            <a:pPr eaLnBrk="1" hangingPunct="1">
              <a:buFontTx/>
              <a:buNone/>
            </a:pPr>
            <a:endParaRPr lang="en-US" smtClean="0"/>
          </a:p>
          <a:p>
            <a:pPr eaLnBrk="1" hangingPunct="1">
              <a:buFontTx/>
              <a:buNone/>
            </a:pPr>
            <a:endParaRPr lang="ar-SA" smtClean="0"/>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8" presetSubtype="16">
                                  <p:stCondLst>
                                    <p:cond delay="0"/>
                                  </p:stCondLst>
                                  <p:childTnLst>
                                    <p:set>
                                      <p:cBhvr>
                                        <p:cTn dur="1" fill="hold" id="6">
                                          <p:stCondLst>
                                            <p:cond delay="0"/>
                                          </p:stCondLst>
                                        </p:cTn>
                                        <p:tgtEl>
                                          <p:spTgt spid="1049032"/>
                                        </p:tgtEl>
                                        <p:attrNameLst>
                                          <p:attrName>style.visibility</p:attrName>
                                        </p:attrNameLst>
                                      </p:cBhvr>
                                      <p:to>
                                        <p:strVal val="visible"/>
                                      </p:to>
                                    </p:set>
                                    <p:animEffect transition="in" filter="diamond(in)">
                                      <p:cBhvr>
                                        <p:cTn dur="2000" id="7"/>
                                        <p:tgtEl>
                                          <p:spTgt spid="1049032"/>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9033">
                                            <p:txEl>
                                              <p:pRg st="0" end="0"/>
                                            </p:txEl>
                                          </p:spTgt>
                                        </p:tgtEl>
                                        <p:attrNameLst>
                                          <p:attrName>style.visibility</p:attrName>
                                        </p:attrNameLst>
                                      </p:cBhvr>
                                      <p:to>
                                        <p:strVal val="visible"/>
                                      </p:to>
                                    </p:set>
                                    <p:animEffect transition="in" filter="dissolve">
                                      <p:cBhvr>
                                        <p:cTn dur="500" id="12"/>
                                        <p:tgtEl>
                                          <p:spTgt spid="1049033">
                                            <p:txEl>
                                              <p:pRg st="0" end="0"/>
                                            </p:txEl>
                                          </p:spTgt>
                                        </p:tgtEl>
                                      </p:cBhvr>
                                    </p:animEffect>
                                  </p:childTnLst>
                                </p:cTn>
                              </p:par>
                            </p:childTnLst>
                          </p:cTn>
                        </p:par>
                      </p:childTnLst>
                    </p:cTn>
                  </p:par>
                  <p:par>
                    <p:cTn fill="hold" id="13" nodeType="clickPar">
                      <p:stCondLst>
                        <p:cond delay="indefinite"/>
                      </p:stCondLst>
                      <p:childTnLst>
                        <p:par>
                          <p:cTn fill="hold" id="14" nodeType="withGroup">
                            <p:stCondLst>
                              <p:cond delay="0"/>
                            </p:stCondLst>
                            <p:childTnLst>
                              <p:par>
                                <p:cTn fill="hold" grpId="0" id="15" nodeType="clickEffect" presetClass="entr" presetID="9" presetSubtype="0">
                                  <p:stCondLst>
                                    <p:cond delay="0"/>
                                  </p:stCondLst>
                                  <p:childTnLst>
                                    <p:set>
                                      <p:cBhvr>
                                        <p:cTn dur="1" fill="hold" id="16">
                                          <p:stCondLst>
                                            <p:cond delay="0"/>
                                          </p:stCondLst>
                                        </p:cTn>
                                        <p:tgtEl>
                                          <p:spTgt spid="1049033">
                                            <p:txEl>
                                              <p:pRg st="1" end="1"/>
                                            </p:txEl>
                                          </p:spTgt>
                                        </p:tgtEl>
                                        <p:attrNameLst>
                                          <p:attrName>style.visibility</p:attrName>
                                        </p:attrNameLst>
                                      </p:cBhvr>
                                      <p:to>
                                        <p:strVal val="visible"/>
                                      </p:to>
                                    </p:set>
                                    <p:animEffect transition="in" filter="dissolve">
                                      <p:cBhvr>
                                        <p:cTn dur="500" id="17"/>
                                        <p:tgtEl>
                                          <p:spTgt spid="10490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32" grpId="0"/>
      <p:bldP spid="104903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571" name=""/>
        <p:cNvGrpSpPr/>
        <p:nvPr/>
      </p:nvGrpSpPr>
      <p:grpSpPr>
        <a:xfrm>
          <a:off x="0" y="0"/>
          <a:ext cx="0" cy="0"/>
          <a:chOff x="0" y="0"/>
          <a:chExt cx="0" cy="0"/>
        </a:xfrm>
      </p:grpSpPr>
      <p:sp>
        <p:nvSpPr>
          <p:cNvPr id="1048686" name="Title 1"/>
          <p:cNvSpPr>
            <a:spLocks noGrp="1"/>
          </p:cNvSpPr>
          <p:nvPr>
            <p:ph type="title"/>
          </p:nvPr>
        </p:nvSpPr>
        <p:spPr>
          <a:xfrm>
            <a:off x="533400" y="228600"/>
            <a:ext cx="8229600" cy="762000"/>
          </a:xfrm>
        </p:spPr>
        <p:txBody>
          <a:bodyPr>
            <a:normAutofit fontScale="90000"/>
          </a:bodyPr>
          <a:p>
            <a:r>
              <a:rPr b="1" dirty="0" lang="en-US">
                <a:solidFill>
                  <a:schemeClr val="tx2"/>
                </a:solidFill>
                <a:cs typeface="Arial" pitchFamily="34" charset="0"/>
              </a:rPr>
              <a:t>First Pass Metabolism</a:t>
            </a:r>
            <a:br>
              <a:rPr b="1" dirty="0" lang="en-US">
                <a:solidFill>
                  <a:schemeClr val="tx2"/>
                </a:solidFill>
                <a:cs typeface="Arial" pitchFamily="34" charset="0"/>
              </a:rPr>
            </a:br>
            <a:endParaRPr dirty="0" lang="en-US"/>
          </a:p>
        </p:txBody>
      </p:sp>
      <p:sp>
        <p:nvSpPr>
          <p:cNvPr id="1048687" name="Content Placeholder 2"/>
          <p:cNvSpPr>
            <a:spLocks noGrp="1"/>
          </p:cNvSpPr>
          <p:nvPr>
            <p:ph idx="1"/>
          </p:nvPr>
        </p:nvSpPr>
        <p:spPr>
          <a:xfrm>
            <a:off x="457200" y="685800"/>
            <a:ext cx="8229600" cy="5715000"/>
          </a:xfrm>
        </p:spPr>
        <p:txBody>
          <a:bodyPr>
            <a:normAutofit fontScale="87500" lnSpcReduction="10000"/>
          </a:bodyPr>
          <a:p>
            <a:r>
              <a:rPr dirty="0" lang="en-US">
                <a:solidFill>
                  <a:srgbClr val="000000"/>
                </a:solidFill>
              </a:rPr>
              <a:t>The first-pass metabolism (also known as first-pass effect or </a:t>
            </a:r>
            <a:r>
              <a:rPr dirty="0" lang="en-US" err="1">
                <a:solidFill>
                  <a:srgbClr val="000000"/>
                </a:solidFill>
              </a:rPr>
              <a:t>presystemic</a:t>
            </a:r>
            <a:r>
              <a:rPr dirty="0" lang="en-US">
                <a:solidFill>
                  <a:srgbClr val="000000"/>
                </a:solidFill>
              </a:rPr>
              <a:t> metabolism) is a phenomenon of drug metabolism whereby the concentration of a drug is greatly reduced </a:t>
            </a:r>
            <a:r>
              <a:rPr dirty="0" lang="en-US">
                <a:solidFill>
                  <a:srgbClr val="0033CC"/>
                </a:solidFill>
              </a:rPr>
              <a:t>before it reaches the systemic </a:t>
            </a:r>
            <a:r>
              <a:rPr dirty="0" lang="en-US" smtClean="0">
                <a:solidFill>
                  <a:srgbClr val="0033CC"/>
                </a:solidFill>
              </a:rPr>
              <a:t>circulation</a:t>
            </a:r>
          </a:p>
          <a:p>
            <a:r>
              <a:rPr dirty="0" lang="en-US">
                <a:solidFill>
                  <a:srgbClr val="000000"/>
                </a:solidFill>
              </a:rPr>
              <a:t>Systems that affect the first pass effect of the drug</a:t>
            </a:r>
            <a:r>
              <a:rPr dirty="0" lang="en-US" smtClean="0">
                <a:solidFill>
                  <a:srgbClr val="000000"/>
                </a:solidFill>
              </a:rPr>
              <a:t>,</a:t>
            </a:r>
            <a:endParaRPr dirty="0" lang="en-US">
              <a:solidFill>
                <a:srgbClr val="000000"/>
              </a:solidFill>
            </a:endParaRPr>
          </a:p>
          <a:p>
            <a:pPr lvl="1">
              <a:buFontTx/>
              <a:buChar char="•"/>
            </a:pPr>
            <a:r>
              <a:rPr dirty="0" sz="3200" lang="en-US">
                <a:solidFill>
                  <a:srgbClr val="000000"/>
                </a:solidFill>
              </a:rPr>
              <a:t> Enzymes of the gastro intestinal lumen</a:t>
            </a:r>
          </a:p>
          <a:p>
            <a:pPr lvl="1">
              <a:buFontTx/>
              <a:buChar char="•"/>
            </a:pPr>
            <a:r>
              <a:rPr dirty="0" sz="3200" lang="en-US">
                <a:solidFill>
                  <a:srgbClr val="000000"/>
                </a:solidFill>
              </a:rPr>
              <a:t> Gut wall enzyme</a:t>
            </a:r>
          </a:p>
          <a:p>
            <a:pPr lvl="1">
              <a:buFontTx/>
              <a:buChar char="•"/>
            </a:pPr>
            <a:r>
              <a:rPr dirty="0" sz="3200" lang="en-US">
                <a:solidFill>
                  <a:srgbClr val="000000"/>
                </a:solidFill>
              </a:rPr>
              <a:t> Bacterial enzymes</a:t>
            </a:r>
          </a:p>
          <a:p>
            <a:pPr lvl="1">
              <a:buFontTx/>
              <a:buChar char="•"/>
            </a:pPr>
            <a:r>
              <a:rPr dirty="0" sz="3200" lang="en-US">
                <a:solidFill>
                  <a:srgbClr val="000000"/>
                </a:solidFill>
              </a:rPr>
              <a:t> Hepatic enzymes</a:t>
            </a:r>
          </a:p>
          <a:p>
            <a:endParaRPr dirty="0" lang="en-US"/>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744" name=""/>
        <p:cNvGrpSpPr/>
        <p:nvPr/>
      </p:nvGrpSpPr>
      <p:grpSpPr>
        <a:xfrm>
          <a:off x="0" y="0"/>
          <a:ext cx="0" cy="0"/>
          <a:chOff x="0" y="0"/>
          <a:chExt cx="0" cy="0"/>
        </a:xfrm>
      </p:grpSpPr>
      <p:sp>
        <p:nvSpPr>
          <p:cNvPr id="1049034" name="Title 1"/>
          <p:cNvSpPr>
            <a:spLocks noGrp="1"/>
          </p:cNvSpPr>
          <p:nvPr>
            <p:ph type="title"/>
          </p:nvPr>
        </p:nvSpPr>
        <p:spPr>
          <a:xfrm>
            <a:off x="1143000" y="144463"/>
            <a:ext cx="7772400" cy="769937"/>
          </a:xfrm>
        </p:spPr>
        <p:txBody>
          <a:bodyPr/>
          <a:p>
            <a:pPr eaLnBrk="1" hangingPunct="1"/>
            <a:r>
              <a:rPr b="1" dirty="0" sz="3600" lang="en-US" smtClean="0">
                <a:solidFill>
                  <a:srgbClr val="FF0000"/>
                </a:solidFill>
              </a:rPr>
              <a:t>Continue</a:t>
            </a:r>
            <a:endParaRPr b="1" dirty="0" sz="3600" lang="ar-SA" smtClean="0">
              <a:solidFill>
                <a:srgbClr val="FF0000"/>
              </a:solidFill>
            </a:endParaRPr>
          </a:p>
        </p:txBody>
      </p:sp>
      <p:sp>
        <p:nvSpPr>
          <p:cNvPr id="1049035" name="Content Placeholder 2"/>
          <p:cNvSpPr>
            <a:spLocks noGrp="1"/>
          </p:cNvSpPr>
          <p:nvPr>
            <p:ph idx="1"/>
          </p:nvPr>
        </p:nvSpPr>
        <p:spPr>
          <a:xfrm>
            <a:off x="457200" y="1600200"/>
            <a:ext cx="7467600" cy="4873625"/>
          </a:xfrm>
        </p:spPr>
        <p:txBody>
          <a:bodyPr/>
          <a:p>
            <a:pPr eaLnBrk="1" hangingPunct="1">
              <a:buFont typeface="Wingdings" pitchFamily="2" charset="2"/>
              <a:buChar char="Ø"/>
            </a:pPr>
            <a:r>
              <a:rPr b="1" lang="en-US" smtClean="0">
                <a:solidFill>
                  <a:srgbClr val="FF0000"/>
                </a:solidFill>
              </a:rPr>
              <a:t> </a:t>
            </a:r>
            <a:r>
              <a:rPr b="1" sz="3600" lang="en-US" smtClean="0">
                <a:solidFill>
                  <a:srgbClr val="FF0000"/>
                </a:solidFill>
              </a:rPr>
              <a:t>Kidney</a:t>
            </a:r>
          </a:p>
          <a:p>
            <a:pPr eaLnBrk="1" hangingPunct="1">
              <a:buFontTx/>
              <a:buNone/>
            </a:pPr>
            <a:r>
              <a:rPr b="1" sz="3600" lang="en-US" smtClean="0"/>
              <a:t>     Inhibit PGE</a:t>
            </a:r>
            <a:r>
              <a:rPr baseline="-25000" b="1" sz="3600" lang="en-US" smtClean="0"/>
              <a:t>2</a:t>
            </a:r>
            <a:r>
              <a:rPr b="1" sz="3600" lang="en-US" smtClean="0"/>
              <a:t> &amp; PGI</a:t>
            </a:r>
            <a:r>
              <a:rPr baseline="-25000" b="1" sz="3600" lang="en-US" smtClean="0"/>
              <a:t>2</a:t>
            </a:r>
            <a:r>
              <a:rPr b="1" sz="3600" lang="en-US" smtClean="0"/>
              <a:t> resulting in salt &amp; water retention , edema , hyperkalemia &amp; interstitial nephritis </a:t>
            </a:r>
            <a:endParaRPr b="1" sz="3600" lang="ar-SA" smtClean="0"/>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8" presetSubtype="16">
                                  <p:stCondLst>
                                    <p:cond delay="0"/>
                                  </p:stCondLst>
                                  <p:childTnLst>
                                    <p:set>
                                      <p:cBhvr>
                                        <p:cTn dur="1" fill="hold" id="6">
                                          <p:stCondLst>
                                            <p:cond delay="0"/>
                                          </p:stCondLst>
                                        </p:cTn>
                                        <p:tgtEl>
                                          <p:spTgt spid="1049034"/>
                                        </p:tgtEl>
                                        <p:attrNameLst>
                                          <p:attrName>style.visibility</p:attrName>
                                        </p:attrNameLst>
                                      </p:cBhvr>
                                      <p:to>
                                        <p:strVal val="visible"/>
                                      </p:to>
                                    </p:set>
                                    <p:animEffect transition="in" filter="diamond(in)">
                                      <p:cBhvr>
                                        <p:cTn dur="2000" id="7"/>
                                        <p:tgtEl>
                                          <p:spTgt spid="1049034"/>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9035">
                                            <p:txEl>
                                              <p:pRg st="0" end="0"/>
                                            </p:txEl>
                                          </p:spTgt>
                                        </p:tgtEl>
                                        <p:attrNameLst>
                                          <p:attrName>style.visibility</p:attrName>
                                        </p:attrNameLst>
                                      </p:cBhvr>
                                      <p:to>
                                        <p:strVal val="visible"/>
                                      </p:to>
                                    </p:set>
                                    <p:animEffect transition="in" filter="dissolve">
                                      <p:cBhvr>
                                        <p:cTn dur="500" id="12"/>
                                        <p:tgtEl>
                                          <p:spTgt spid="1049035">
                                            <p:txEl>
                                              <p:pRg st="0" end="0"/>
                                            </p:txEl>
                                          </p:spTgt>
                                        </p:tgtEl>
                                      </p:cBhvr>
                                    </p:animEffect>
                                  </p:childTnLst>
                                </p:cTn>
                              </p:par>
                            </p:childTnLst>
                          </p:cTn>
                        </p:par>
                      </p:childTnLst>
                    </p:cTn>
                  </p:par>
                  <p:par>
                    <p:cTn fill="hold" id="13" nodeType="clickPar">
                      <p:stCondLst>
                        <p:cond delay="indefinite"/>
                      </p:stCondLst>
                      <p:childTnLst>
                        <p:par>
                          <p:cTn fill="hold" id="14" nodeType="withGroup">
                            <p:stCondLst>
                              <p:cond delay="0"/>
                            </p:stCondLst>
                            <p:childTnLst>
                              <p:par>
                                <p:cTn fill="hold" grpId="0" id="15" nodeType="clickEffect" presetClass="entr" presetID="9" presetSubtype="0">
                                  <p:stCondLst>
                                    <p:cond delay="0"/>
                                  </p:stCondLst>
                                  <p:childTnLst>
                                    <p:set>
                                      <p:cBhvr>
                                        <p:cTn dur="1" fill="hold" id="16">
                                          <p:stCondLst>
                                            <p:cond delay="0"/>
                                          </p:stCondLst>
                                        </p:cTn>
                                        <p:tgtEl>
                                          <p:spTgt spid="1049035">
                                            <p:txEl>
                                              <p:pRg st="1" end="1"/>
                                            </p:txEl>
                                          </p:spTgt>
                                        </p:tgtEl>
                                        <p:attrNameLst>
                                          <p:attrName>style.visibility</p:attrName>
                                        </p:attrNameLst>
                                      </p:cBhvr>
                                      <p:to>
                                        <p:strVal val="visible"/>
                                      </p:to>
                                    </p:set>
                                    <p:animEffect transition="in" filter="dissolve">
                                      <p:cBhvr>
                                        <p:cTn dur="500" id="17"/>
                                        <p:tgtEl>
                                          <p:spTgt spid="1049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34" grpId="0"/>
      <p:bldP spid="1049035" grpId="0"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745" name=""/>
        <p:cNvGrpSpPr/>
        <p:nvPr/>
      </p:nvGrpSpPr>
      <p:grpSpPr>
        <a:xfrm>
          <a:off x="0" y="0"/>
          <a:ext cx="0" cy="0"/>
          <a:chOff x="0" y="0"/>
          <a:chExt cx="0" cy="0"/>
        </a:xfrm>
      </p:grpSpPr>
      <p:sp>
        <p:nvSpPr>
          <p:cNvPr id="1049036" name="Title 1"/>
          <p:cNvSpPr>
            <a:spLocks noGrp="1"/>
          </p:cNvSpPr>
          <p:nvPr>
            <p:ph type="title"/>
          </p:nvPr>
        </p:nvSpPr>
        <p:spPr>
          <a:xfrm>
            <a:off x="1143000" y="144463"/>
            <a:ext cx="7772400" cy="769937"/>
          </a:xfrm>
        </p:spPr>
        <p:txBody>
          <a:bodyPr/>
          <a:p>
            <a:pPr eaLnBrk="1" hangingPunct="1"/>
            <a:r>
              <a:rPr b="1" dirty="0" lang="en-US" smtClean="0">
                <a:solidFill>
                  <a:srgbClr val="FF0000"/>
                </a:solidFill>
              </a:rPr>
              <a:t>Continue</a:t>
            </a:r>
            <a:endParaRPr b="1" dirty="0" lang="ar-SA" smtClean="0">
              <a:solidFill>
                <a:srgbClr val="FF0000"/>
              </a:solidFill>
            </a:endParaRPr>
          </a:p>
        </p:txBody>
      </p:sp>
      <p:sp>
        <p:nvSpPr>
          <p:cNvPr id="1049037" name="Content Placeholder 2"/>
          <p:cNvSpPr>
            <a:spLocks noGrp="1"/>
          </p:cNvSpPr>
          <p:nvPr>
            <p:ph idx="1"/>
          </p:nvPr>
        </p:nvSpPr>
        <p:spPr>
          <a:xfrm>
            <a:off x="457200" y="1600200"/>
            <a:ext cx="7467600" cy="4873625"/>
          </a:xfrm>
        </p:spPr>
        <p:txBody>
          <a:bodyPr/>
          <a:p>
            <a:pPr eaLnBrk="1" hangingPunct="1">
              <a:buFont typeface="Wingdings" pitchFamily="2" charset="2"/>
              <a:buChar char="Ø"/>
            </a:pPr>
            <a:r>
              <a:rPr b="1" sz="3600" lang="en-US" smtClean="0">
                <a:solidFill>
                  <a:srgbClr val="FF0000"/>
                </a:solidFill>
              </a:rPr>
              <a:t>Respiratory system</a:t>
            </a:r>
          </a:p>
          <a:p>
            <a:pPr eaLnBrk="1" hangingPunct="1">
              <a:buFontTx/>
              <a:buNone/>
            </a:pPr>
            <a:r>
              <a:rPr b="1" lang="en-US" smtClean="0"/>
              <a:t>      With aspirin</a:t>
            </a:r>
          </a:p>
          <a:p>
            <a:pPr eaLnBrk="1" hangingPunct="1">
              <a:buFontTx/>
              <a:buNone/>
            </a:pPr>
            <a:r>
              <a:rPr b="1" lang="en-US" smtClean="0"/>
              <a:t>High dose act directly on respiratory center causing hyperventilation &amp; respiratory alkalosis</a:t>
            </a:r>
          </a:p>
          <a:p>
            <a:pPr eaLnBrk="1" hangingPunct="1">
              <a:buFontTx/>
              <a:buNone/>
            </a:pPr>
            <a:r>
              <a:rPr b="1" lang="en-US" smtClean="0"/>
              <a:t>Toxic doses causing central respiratory paralysis&amp; respiratory acidosis</a:t>
            </a:r>
            <a:endParaRPr b="1" lang="ar-SA" smtClean="0"/>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8" presetSubtype="16">
                                  <p:stCondLst>
                                    <p:cond delay="0"/>
                                  </p:stCondLst>
                                  <p:childTnLst>
                                    <p:set>
                                      <p:cBhvr>
                                        <p:cTn dur="1" fill="hold" id="6">
                                          <p:stCondLst>
                                            <p:cond delay="0"/>
                                          </p:stCondLst>
                                        </p:cTn>
                                        <p:tgtEl>
                                          <p:spTgt spid="1049036"/>
                                        </p:tgtEl>
                                        <p:attrNameLst>
                                          <p:attrName>style.visibility</p:attrName>
                                        </p:attrNameLst>
                                      </p:cBhvr>
                                      <p:to>
                                        <p:strVal val="visible"/>
                                      </p:to>
                                    </p:set>
                                    <p:animEffect transition="in" filter="diamond(in)">
                                      <p:cBhvr>
                                        <p:cTn dur="2000" id="7"/>
                                        <p:tgtEl>
                                          <p:spTgt spid="1049036"/>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9037">
                                            <p:txEl>
                                              <p:pRg st="0" end="0"/>
                                            </p:txEl>
                                          </p:spTgt>
                                        </p:tgtEl>
                                        <p:attrNameLst>
                                          <p:attrName>style.visibility</p:attrName>
                                        </p:attrNameLst>
                                      </p:cBhvr>
                                      <p:to>
                                        <p:strVal val="visible"/>
                                      </p:to>
                                    </p:set>
                                    <p:animEffect transition="in" filter="dissolve">
                                      <p:cBhvr>
                                        <p:cTn dur="500" id="12"/>
                                        <p:tgtEl>
                                          <p:spTgt spid="1049037">
                                            <p:txEl>
                                              <p:pRg st="0" end="0"/>
                                            </p:txEl>
                                          </p:spTgt>
                                        </p:tgtEl>
                                      </p:cBhvr>
                                    </p:animEffect>
                                  </p:childTnLst>
                                </p:cTn>
                              </p:par>
                            </p:childTnLst>
                          </p:cTn>
                        </p:par>
                      </p:childTnLst>
                    </p:cTn>
                  </p:par>
                  <p:par>
                    <p:cTn fill="hold" id="13" nodeType="clickPar">
                      <p:stCondLst>
                        <p:cond delay="indefinite"/>
                      </p:stCondLst>
                      <p:childTnLst>
                        <p:par>
                          <p:cTn fill="hold" id="14" nodeType="withGroup">
                            <p:stCondLst>
                              <p:cond delay="0"/>
                            </p:stCondLst>
                            <p:childTnLst>
                              <p:par>
                                <p:cTn fill="hold" grpId="0" id="15" nodeType="clickEffect" presetClass="entr" presetID="9" presetSubtype="0">
                                  <p:stCondLst>
                                    <p:cond delay="0"/>
                                  </p:stCondLst>
                                  <p:childTnLst>
                                    <p:set>
                                      <p:cBhvr>
                                        <p:cTn dur="1" fill="hold" id="16">
                                          <p:stCondLst>
                                            <p:cond delay="0"/>
                                          </p:stCondLst>
                                        </p:cTn>
                                        <p:tgtEl>
                                          <p:spTgt spid="1049037">
                                            <p:txEl>
                                              <p:pRg st="1" end="1"/>
                                            </p:txEl>
                                          </p:spTgt>
                                        </p:tgtEl>
                                        <p:attrNameLst>
                                          <p:attrName>style.visibility</p:attrName>
                                        </p:attrNameLst>
                                      </p:cBhvr>
                                      <p:to>
                                        <p:strVal val="visible"/>
                                      </p:to>
                                    </p:set>
                                    <p:animEffect transition="in" filter="dissolve">
                                      <p:cBhvr>
                                        <p:cTn dur="500" id="17"/>
                                        <p:tgtEl>
                                          <p:spTgt spid="1049037">
                                            <p:txEl>
                                              <p:pRg st="1" end="1"/>
                                            </p:txEl>
                                          </p:spTgt>
                                        </p:tgtEl>
                                      </p:cBhvr>
                                    </p:animEffect>
                                  </p:childTnLst>
                                </p:cTn>
                              </p:par>
                            </p:childTnLst>
                          </p:cTn>
                        </p:par>
                      </p:childTnLst>
                    </p:cTn>
                  </p:par>
                  <p:par>
                    <p:cTn fill="hold" id="18" nodeType="clickPar">
                      <p:stCondLst>
                        <p:cond delay="indefinite"/>
                      </p:stCondLst>
                      <p:childTnLst>
                        <p:par>
                          <p:cTn fill="hold" id="19" nodeType="withGroup">
                            <p:stCondLst>
                              <p:cond delay="0"/>
                            </p:stCondLst>
                            <p:childTnLst>
                              <p:par>
                                <p:cTn fill="hold" grpId="0" id="20" nodeType="clickEffect" presetClass="entr" presetID="9" presetSubtype="0">
                                  <p:stCondLst>
                                    <p:cond delay="0"/>
                                  </p:stCondLst>
                                  <p:childTnLst>
                                    <p:set>
                                      <p:cBhvr>
                                        <p:cTn dur="1" fill="hold" id="21">
                                          <p:stCondLst>
                                            <p:cond delay="0"/>
                                          </p:stCondLst>
                                        </p:cTn>
                                        <p:tgtEl>
                                          <p:spTgt spid="1049037">
                                            <p:txEl>
                                              <p:pRg st="2" end="2"/>
                                            </p:txEl>
                                          </p:spTgt>
                                        </p:tgtEl>
                                        <p:attrNameLst>
                                          <p:attrName>style.visibility</p:attrName>
                                        </p:attrNameLst>
                                      </p:cBhvr>
                                      <p:to>
                                        <p:strVal val="visible"/>
                                      </p:to>
                                    </p:set>
                                    <p:animEffect transition="in" filter="dissolve">
                                      <p:cBhvr>
                                        <p:cTn dur="500" id="22"/>
                                        <p:tgtEl>
                                          <p:spTgt spid="1049037">
                                            <p:txEl>
                                              <p:pRg st="2" end="2"/>
                                            </p:txEl>
                                          </p:spTgt>
                                        </p:tgtEl>
                                      </p:cBhvr>
                                    </p:animEffect>
                                  </p:childTnLst>
                                </p:cTn>
                              </p:par>
                            </p:childTnLst>
                          </p:cTn>
                        </p:par>
                      </p:childTnLst>
                    </p:cTn>
                  </p:par>
                  <p:par>
                    <p:cTn fill="hold" id="23" nodeType="clickPar">
                      <p:stCondLst>
                        <p:cond delay="indefinite"/>
                      </p:stCondLst>
                      <p:childTnLst>
                        <p:par>
                          <p:cTn fill="hold" id="24" nodeType="withGroup">
                            <p:stCondLst>
                              <p:cond delay="0"/>
                            </p:stCondLst>
                            <p:childTnLst>
                              <p:par>
                                <p:cTn fill="hold" grpId="0" id="25" nodeType="clickEffect" presetClass="entr" presetID="9" presetSubtype="0">
                                  <p:stCondLst>
                                    <p:cond delay="0"/>
                                  </p:stCondLst>
                                  <p:childTnLst>
                                    <p:set>
                                      <p:cBhvr>
                                        <p:cTn dur="1" fill="hold" id="26">
                                          <p:stCondLst>
                                            <p:cond delay="0"/>
                                          </p:stCondLst>
                                        </p:cTn>
                                        <p:tgtEl>
                                          <p:spTgt spid="1049037">
                                            <p:txEl>
                                              <p:pRg st="3" end="3"/>
                                            </p:txEl>
                                          </p:spTgt>
                                        </p:tgtEl>
                                        <p:attrNameLst>
                                          <p:attrName>style.visibility</p:attrName>
                                        </p:attrNameLst>
                                      </p:cBhvr>
                                      <p:to>
                                        <p:strVal val="visible"/>
                                      </p:to>
                                    </p:set>
                                    <p:animEffect transition="in" filter="dissolve">
                                      <p:cBhvr>
                                        <p:cTn dur="500" id="27"/>
                                        <p:tgtEl>
                                          <p:spTgt spid="10490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36" grpId="0"/>
      <p:bldP spid="1049037" grpId="0" build="p"/>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746" name=""/>
        <p:cNvGrpSpPr/>
        <p:nvPr/>
      </p:nvGrpSpPr>
      <p:grpSpPr>
        <a:xfrm>
          <a:off x="0" y="0"/>
          <a:ext cx="0" cy="0"/>
          <a:chOff x="0" y="0"/>
          <a:chExt cx="0" cy="0"/>
        </a:xfrm>
      </p:grpSpPr>
      <p:sp>
        <p:nvSpPr>
          <p:cNvPr id="1049038" name="Content Placeholder 2"/>
          <p:cNvSpPr>
            <a:spLocks noGrp="1"/>
          </p:cNvSpPr>
          <p:nvPr>
            <p:ph sz="quarter" idx="1"/>
          </p:nvPr>
        </p:nvSpPr>
        <p:spPr>
          <a:xfrm>
            <a:off x="457200" y="1600200"/>
            <a:ext cx="7467600" cy="4873625"/>
          </a:xfrm>
        </p:spPr>
        <p:txBody>
          <a:bodyPr/>
          <a:p>
            <a:pPr eaLnBrk="1" hangingPunct="1"/>
            <a:r>
              <a:rPr sz="4800" lang="en-US" smtClean="0"/>
              <a:t>Fever.</a:t>
            </a:r>
          </a:p>
          <a:p>
            <a:pPr eaLnBrk="1" hangingPunct="1"/>
            <a:r>
              <a:rPr sz="4800" lang="en-US" smtClean="0"/>
              <a:t>Analgesic (Type of pain?)</a:t>
            </a:r>
          </a:p>
          <a:p>
            <a:pPr eaLnBrk="1" hangingPunct="1">
              <a:buFont typeface="Wingdings" pitchFamily="2" charset="2"/>
              <a:buNone/>
            </a:pPr>
            <a:r>
              <a:rPr sz="3600" lang="en-US" smtClean="0"/>
              <a:t>Headache, Migraine, </a:t>
            </a:r>
          </a:p>
          <a:p>
            <a:pPr eaLnBrk="1" hangingPunct="1">
              <a:buFont typeface="Wingdings" pitchFamily="2" charset="2"/>
              <a:buNone/>
            </a:pPr>
            <a:r>
              <a:rPr sz="3600" lang="en-US" smtClean="0"/>
              <a:t>Dental pain</a:t>
            </a:r>
          </a:p>
          <a:p>
            <a:pPr eaLnBrk="1" hangingPunct="1"/>
            <a:r>
              <a:rPr sz="4800" lang="en-US" smtClean="0"/>
              <a:t>Common cold.</a:t>
            </a:r>
          </a:p>
          <a:p>
            <a:pPr eaLnBrk="1" hangingPunct="1"/>
            <a:endParaRPr lang="en-US" smtClean="0"/>
          </a:p>
        </p:txBody>
      </p:sp>
      <p:pic>
        <p:nvPicPr>
          <p:cNvPr id="2097170" name="Picture 4" descr="C:\Users\Nagwa\AppData\Local\Microsoft\Windows\Temporary Internet Files\Content.IE5\HBDXNUEF\MCj02990730000[1].wmf"/>
          <p:cNvPicPr>
            <a:picLocks noChangeAspect="1" noChangeArrowheads="1"/>
          </p:cNvPicPr>
          <p:nvPr/>
        </p:nvPicPr>
        <p:blipFill>
          <a:blip xmlns:r="http://schemas.openxmlformats.org/officeDocument/2006/relationships" r:embed="rId1" cstate="print"/>
          <a:srcRect/>
          <a:stretch>
            <a:fillRect/>
          </a:stretch>
        </p:blipFill>
        <p:spPr bwMode="auto">
          <a:xfrm>
            <a:off x="5715000" y="3810000"/>
            <a:ext cx="2297113" cy="1801813"/>
          </a:xfrm>
          <a:prstGeom prst="rect"/>
          <a:noFill/>
          <a:ln>
            <a:noFill/>
          </a:ln>
        </p:spPr>
      </p:pic>
      <p:sp>
        <p:nvSpPr>
          <p:cNvPr id="1049039" name="TextBox 1"/>
          <p:cNvSpPr txBox="1"/>
          <p:nvPr/>
        </p:nvSpPr>
        <p:spPr>
          <a:xfrm>
            <a:off x="1371600" y="609600"/>
            <a:ext cx="5334000" cy="523220"/>
          </a:xfrm>
          <a:prstGeom prst="rect"/>
          <a:noFill/>
        </p:spPr>
        <p:txBody>
          <a:bodyPr rtlCol="0" wrap="square">
            <a:spAutoFit/>
          </a:bodyPr>
          <a:p>
            <a:r>
              <a:rPr dirty="0" sz="2800" lang="en-US" smtClean="0"/>
              <a:t>COMMON USES AMONGST NSAIDS</a:t>
            </a:r>
            <a:endParaRPr dirty="0" sz="2800" lang="en-US"/>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747" name=""/>
        <p:cNvGrpSpPr/>
        <p:nvPr/>
      </p:nvGrpSpPr>
      <p:grpSpPr>
        <a:xfrm>
          <a:off x="0" y="0"/>
          <a:ext cx="0" cy="0"/>
          <a:chOff x="0" y="0"/>
          <a:chExt cx="0" cy="0"/>
        </a:xfrm>
      </p:grpSpPr>
      <p:sp>
        <p:nvSpPr>
          <p:cNvPr id="1049040" name="Title 1"/>
          <p:cNvSpPr>
            <a:spLocks noGrp="1"/>
          </p:cNvSpPr>
          <p:nvPr>
            <p:ph type="title"/>
          </p:nvPr>
        </p:nvSpPr>
        <p:spPr/>
        <p:txBody>
          <a:bodyPr/>
          <a:p>
            <a:r>
              <a:rPr b="1" dirty="0" sz="3600" lang="en-US" smtClean="0">
                <a:solidFill>
                  <a:srgbClr val="FF0000"/>
                </a:solidFill>
              </a:rPr>
              <a:t>Continue</a:t>
            </a:r>
            <a:endParaRPr b="1" dirty="0" sz="3600" lang="en-US">
              <a:solidFill>
                <a:srgbClr val="FF0000"/>
              </a:solidFill>
            </a:endParaRPr>
          </a:p>
        </p:txBody>
      </p:sp>
      <p:sp>
        <p:nvSpPr>
          <p:cNvPr id="1049041" name="Content Placeholder 2"/>
          <p:cNvSpPr>
            <a:spLocks noGrp="1"/>
          </p:cNvSpPr>
          <p:nvPr>
            <p:ph sz="quarter" idx="1"/>
          </p:nvPr>
        </p:nvSpPr>
        <p:spPr>
          <a:xfrm>
            <a:off x="457200" y="1600200"/>
            <a:ext cx="7467600" cy="4873625"/>
          </a:xfrm>
        </p:spPr>
        <p:txBody>
          <a:bodyPr/>
          <a:p>
            <a:r>
              <a:rPr b="1" sz="3200" lang="en-US" smtClean="0"/>
              <a:t>Rheumatic / Rheumatoid arthritis</a:t>
            </a:r>
          </a:p>
          <a:p>
            <a:endParaRPr lang="en-US" smtClean="0"/>
          </a:p>
          <a:p>
            <a:endParaRPr lang="en-US" smtClean="0"/>
          </a:p>
          <a:p>
            <a:endParaRPr lang="en-US" smtClean="0"/>
          </a:p>
          <a:p>
            <a:r>
              <a:rPr b="1" sz="3200" lang="en-US" smtClean="0"/>
              <a:t>Dysmenorrhea</a:t>
            </a:r>
          </a:p>
          <a:p>
            <a:endParaRPr b="1" lang="en-US" smtClean="0"/>
          </a:p>
          <a:p>
            <a:endParaRPr b="1" lang="en-US" smtClean="0"/>
          </a:p>
          <a:p>
            <a:r>
              <a:rPr b="1" sz="3600" lang="en-US" smtClean="0"/>
              <a:t>Muscular pain</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748" name=""/>
        <p:cNvGrpSpPr/>
        <p:nvPr/>
      </p:nvGrpSpPr>
      <p:grpSpPr>
        <a:xfrm>
          <a:off x="0" y="0"/>
          <a:ext cx="0" cy="0"/>
          <a:chOff x="0" y="0"/>
          <a:chExt cx="0" cy="0"/>
        </a:xfrm>
      </p:grpSpPr>
      <p:pic>
        <p:nvPicPr>
          <p:cNvPr id="2097171" name="Picture 2" descr="http://springfield.news-leader.com/lifestyle/health/rheumatoid-arthritis.jpg"/>
          <p:cNvPicPr>
            <a:picLocks noChangeAspect="1" noChangeArrowheads="1"/>
          </p:cNvPicPr>
          <p:nvPr/>
        </p:nvPicPr>
        <p:blipFill>
          <a:blip xmlns:r="http://schemas.openxmlformats.org/officeDocument/2006/relationships" r:embed="rId1"/>
          <a:srcRect/>
          <a:stretch>
            <a:fillRect/>
          </a:stretch>
        </p:blipFill>
        <p:spPr bwMode="auto">
          <a:xfrm>
            <a:off x="2089563" y="381000"/>
            <a:ext cx="4857562" cy="6096000"/>
          </a:xfrm>
          <a:prstGeom prst="rect"/>
          <a:solidFill>
            <a:srgbClr val="FFFFFF">
              <a:shade val="85000"/>
            </a:srgbClr>
          </a:solidFill>
          <a:ln w="88900" cap="sq">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Tree>
  </p:cSld>
  <p:clrMapOvr>
    <a:masterClrMapping/>
  </p:clrMapOvr>
  <p:transition xmlns:p14="http://schemas.microsoft.com/office/powerpoint/2010/main">
    <p:wipe dir="d"/>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53" presetSubtype="0">
                                  <p:stCondLst>
                                    <p:cond delay="0"/>
                                  </p:stCondLst>
                                  <p:childTnLst>
                                    <p:set>
                                      <p:cBhvr>
                                        <p:cTn dur="1" fill="hold" id="6">
                                          <p:stCondLst>
                                            <p:cond delay="0"/>
                                          </p:stCondLst>
                                        </p:cTn>
                                        <p:tgtEl>
                                          <p:spTgt spid="2097171"/>
                                        </p:tgtEl>
                                        <p:attrNameLst>
                                          <p:attrName>style.visibility</p:attrName>
                                        </p:attrNameLst>
                                      </p:cBhvr>
                                      <p:to>
                                        <p:strVal val="visible"/>
                                      </p:to>
                                    </p:set>
                                    <p:anim calcmode="lin" valueType="num">
                                      <p:cBhvr>
                                        <p:cTn dur="500" fill="hold" id="7"/>
                                        <p:tgtEl>
                                          <p:spTgt spid="2097171"/>
                                        </p:tgtEl>
                                        <p:attrNameLst>
                                          <p:attrName>ppt_w</p:attrName>
                                        </p:attrNameLst>
                                      </p:cBhvr>
                                      <p:tavLst>
                                        <p:tav tm="0">
                                          <p:val>
                                            <p:fltVal val="0.0"/>
                                          </p:val>
                                        </p:tav>
                                        <p:tav tm="100000">
                                          <p:val>
                                            <p:strVal val="#ppt_w"/>
                                          </p:val>
                                        </p:tav>
                                      </p:tavLst>
                                    </p:anim>
                                    <p:anim calcmode="lin" valueType="num">
                                      <p:cBhvr>
                                        <p:cTn dur="500" fill="hold" id="8"/>
                                        <p:tgtEl>
                                          <p:spTgt spid="2097171"/>
                                        </p:tgtEl>
                                        <p:attrNameLst>
                                          <p:attrName>ppt_h</p:attrName>
                                        </p:attrNameLst>
                                      </p:cBhvr>
                                      <p:tavLst>
                                        <p:tav tm="0">
                                          <p:val>
                                            <p:fltVal val="0.0"/>
                                          </p:val>
                                        </p:tav>
                                        <p:tav tm="100000">
                                          <p:val>
                                            <p:strVal val="#ppt_h"/>
                                          </p:val>
                                        </p:tav>
                                      </p:tavLst>
                                    </p:anim>
                                    <p:animEffect transition="in" filter="fade">
                                      <p:cBhvr>
                                        <p:cTn dur="500" id="9"/>
                                        <p:tgtEl>
                                          <p:spTgt spid="209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749" name=""/>
        <p:cNvGrpSpPr/>
        <p:nvPr/>
      </p:nvGrpSpPr>
      <p:grpSpPr>
        <a:xfrm>
          <a:off x="0" y="0"/>
          <a:ext cx="0" cy="0"/>
          <a:chOff x="0" y="0"/>
          <a:chExt cx="0" cy="0"/>
        </a:xfrm>
      </p:grpSpPr>
      <p:sp>
        <p:nvSpPr>
          <p:cNvPr id="1049042" name="Title 1"/>
          <p:cNvSpPr>
            <a:spLocks noGrp="1"/>
          </p:cNvSpPr>
          <p:nvPr>
            <p:ph type="title"/>
          </p:nvPr>
        </p:nvSpPr>
        <p:spPr/>
        <p:txBody>
          <a:bodyPr/>
          <a:p>
            <a:pPr algn="ctr" eaLnBrk="1" hangingPunct="1"/>
            <a:r>
              <a:rPr b="1" dirty="0" sz="3600" lang="en-US" smtClean="0">
                <a:solidFill>
                  <a:schemeClr val="tx1"/>
                </a:solidFill>
              </a:rPr>
              <a:t>ADVERSE EFFECTS</a:t>
            </a:r>
          </a:p>
        </p:txBody>
      </p:sp>
      <p:sp>
        <p:nvSpPr>
          <p:cNvPr id="1049043" name="Content Placeholder 2"/>
          <p:cNvSpPr>
            <a:spLocks noGrp="1"/>
          </p:cNvSpPr>
          <p:nvPr>
            <p:ph idx="1"/>
          </p:nvPr>
        </p:nvSpPr>
        <p:spPr>
          <a:xfrm>
            <a:off x="457200" y="2438400"/>
            <a:ext cx="8229600" cy="3886200"/>
          </a:xfrm>
        </p:spPr>
        <p:txBody>
          <a:bodyPr>
            <a:normAutofit lnSpcReduction="10000"/>
          </a:bodyPr>
          <a:p>
            <a:pPr eaLnBrk="1" hangingPunct="1"/>
            <a:r>
              <a:rPr b="1" lang="en-US" smtClean="0">
                <a:solidFill>
                  <a:srgbClr val="0070C0"/>
                </a:solidFill>
              </a:rPr>
              <a:t>GIT upsets ( nausea, vomiting)</a:t>
            </a:r>
          </a:p>
          <a:p>
            <a:pPr eaLnBrk="1" hangingPunct="1"/>
            <a:r>
              <a:rPr b="1" lang="en-US" smtClean="0">
                <a:solidFill>
                  <a:srgbClr val="0070C0"/>
                </a:solidFill>
              </a:rPr>
              <a:t>GIT bleeding &amp; ulceration</a:t>
            </a:r>
          </a:p>
          <a:p>
            <a:pPr eaLnBrk="1" hangingPunct="1"/>
            <a:r>
              <a:rPr b="1" lang="en-US" smtClean="0">
                <a:solidFill>
                  <a:srgbClr val="0070C0"/>
                </a:solidFill>
              </a:rPr>
              <a:t>Bleeding</a:t>
            </a:r>
          </a:p>
          <a:p>
            <a:pPr eaLnBrk="1" hangingPunct="1"/>
            <a:r>
              <a:rPr b="1" lang="en-US" smtClean="0">
                <a:solidFill>
                  <a:srgbClr val="0070C0"/>
                </a:solidFill>
              </a:rPr>
              <a:t>Hypersensitivity reaction</a:t>
            </a:r>
          </a:p>
          <a:p>
            <a:pPr eaLnBrk="1" hangingPunct="1"/>
            <a:r>
              <a:rPr b="1" lang="en-US" smtClean="0">
                <a:solidFill>
                  <a:srgbClr val="0070C0"/>
                </a:solidFill>
              </a:rPr>
              <a:t>Inhibition of uterine</a:t>
            </a:r>
          </a:p>
          <a:p>
            <a:pPr eaLnBrk="1" hangingPunct="1">
              <a:buFont typeface="Wingdings" pitchFamily="2" charset="2"/>
              <a:buNone/>
            </a:pPr>
            <a:r>
              <a:rPr b="1" lang="en-US" smtClean="0">
                <a:solidFill>
                  <a:srgbClr val="0070C0"/>
                </a:solidFill>
              </a:rPr>
              <a:t> 	contraction</a:t>
            </a:r>
          </a:p>
          <a:p>
            <a:pPr eaLnBrk="1" hangingPunct="1"/>
            <a:r>
              <a:rPr b="1" lang="en-US" smtClean="0">
                <a:solidFill>
                  <a:srgbClr val="0070C0"/>
                </a:solidFill>
              </a:rPr>
              <a:t>Salt &amp; water retention</a:t>
            </a:r>
          </a:p>
          <a:p>
            <a:pPr eaLnBrk="1" hangingPunct="1"/>
            <a:endParaRPr lang="en-US" smtClean="0">
              <a:solidFill>
                <a:srgbClr val="0070C0"/>
              </a:solidFill>
            </a:endParaRPr>
          </a:p>
        </p:txBody>
      </p:sp>
      <p:pic>
        <p:nvPicPr>
          <p:cNvPr id="2097172" name="Picture 3" descr="gastric-stomach-ulcers-345200.jpg"/>
          <p:cNvPicPr>
            <a:picLocks noChangeAspect="1"/>
          </p:cNvPicPr>
          <p:nvPr/>
        </p:nvPicPr>
        <p:blipFill>
          <a:blip xmlns:r="http://schemas.openxmlformats.org/officeDocument/2006/relationships" r:embed="rId1"/>
          <a:srcRect/>
          <a:stretch>
            <a:fillRect/>
          </a:stretch>
        </p:blipFill>
        <p:spPr bwMode="auto">
          <a:xfrm>
            <a:off x="5867400" y="4000500"/>
            <a:ext cx="2819400" cy="2857500"/>
          </a:xfrm>
          <a:prstGeom prst="rect"/>
          <a:noFill/>
          <a:ln>
            <a:noFill/>
          </a:ln>
        </p:spPr>
      </p:pic>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750" name=""/>
        <p:cNvGrpSpPr/>
        <p:nvPr/>
      </p:nvGrpSpPr>
      <p:grpSpPr>
        <a:xfrm>
          <a:off x="0" y="0"/>
          <a:ext cx="0" cy="0"/>
          <a:chOff x="0" y="0"/>
          <a:chExt cx="0" cy="0"/>
        </a:xfrm>
      </p:grpSpPr>
      <p:pic>
        <p:nvPicPr>
          <p:cNvPr id="2097173" name="Picture 2" descr="http://www.cbc.ca/news/background/drugs/gfx/aspirin.jpg"/>
          <p:cNvPicPr>
            <a:picLocks noChangeAspect="1" noChangeArrowheads="1"/>
          </p:cNvPicPr>
          <p:nvPr/>
        </p:nvPicPr>
        <p:blipFill>
          <a:blip xmlns:r="http://schemas.openxmlformats.org/officeDocument/2006/relationships" r:embed="rId1"/>
          <a:srcRect t="10292" b="8405"/>
          <a:stretch>
            <a:fillRect/>
          </a:stretch>
        </p:blipFill>
        <p:spPr bwMode="auto">
          <a:xfrm>
            <a:off x="609600" y="-152400"/>
            <a:ext cx="7404100" cy="6019800"/>
          </a:xfrm>
          <a:prstGeom prst="roundRect">
            <a:avLst>
              <a:gd name="adj" fmla="val 16667"/>
            </a:avLst>
          </a:prstGeom>
          <a:ln>
            <a:noFill/>
          </a:ln>
          <a:effectLst>
            <a:outerShdw algn="tl" blurRad="152400" dir="900000" dist="12000" kx="110000" ky="200000" rotWithShape="0" sy="98000">
              <a:srgbClr val="000000">
                <a:alpha val="30000"/>
              </a:srgbClr>
            </a:outerShdw>
          </a:effectLst>
          <a:scene3d>
            <a:camera prst="perspectiveRelaxed">
              <a:rot lat="19800000" lon="1200000" rev="20820000"/>
            </a:camera>
            <a:lightRig dir="t" rig="threePt"/>
          </a:scene3d>
          <a:sp3d contourW="6350" prstMaterial="matte">
            <a:bevelT w="101600" h="101600"/>
            <a:contourClr>
              <a:srgbClr val="969696"/>
            </a:contourClr>
          </a:sp3d>
        </p:spPr>
      </p:pic>
    </p:spTree>
  </p:cSld>
  <p:clrMapOvr>
    <a:masterClrMapping/>
  </p:clrMapOvr>
  <p:transition xmlns:p14="http://schemas.microsoft.com/office/powerpoint/2010/main">
    <p:wipe dir="d"/>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26" presetSubtype="0">
                                  <p:stCondLst>
                                    <p:cond delay="0"/>
                                  </p:stCondLst>
                                  <p:childTnLst>
                                    <p:set>
                                      <p:cBhvr>
                                        <p:cTn dur="1" fill="hold" id="6">
                                          <p:stCondLst>
                                            <p:cond delay="0"/>
                                          </p:stCondLst>
                                        </p:cTn>
                                        <p:tgtEl>
                                          <p:spTgt spid="2097173"/>
                                        </p:tgtEl>
                                        <p:attrNameLst>
                                          <p:attrName>style.visibility</p:attrName>
                                        </p:attrNameLst>
                                      </p:cBhvr>
                                      <p:to>
                                        <p:strVal val="visible"/>
                                      </p:to>
                                    </p:set>
                                    <p:animEffect transition="in" filter="wipe(down)">
                                      <p:cBhvr>
                                        <p:cTn dur="580" id="7">
                                          <p:stCondLst>
                                            <p:cond delay="0"/>
                                          </p:stCondLst>
                                        </p:cTn>
                                        <p:tgtEl>
                                          <p:spTgt spid="2097173"/>
                                        </p:tgtEl>
                                      </p:cBhvr>
                                    </p:animEffect>
                                    <p:anim calcmode="lin" valueType="num">
                                      <p:cBhvr>
                                        <p:cTn dur="1822" id="8" tmFilter="0,0; 0.14,0.36; 0.43,0.73; 0.71,0.91; 1.0,1.0">
                                          <p:stCondLst>
                                            <p:cond delay="0"/>
                                          </p:stCondLst>
                                        </p:cTn>
                                        <p:tgtEl>
                                          <p:spTgt spid="2097173"/>
                                        </p:tgtEl>
                                        <p:attrNameLst>
                                          <p:attrName>ppt_x</p:attrName>
                                        </p:attrNameLst>
                                      </p:cBhvr>
                                      <p:tavLst>
                                        <p:tav tm="0">
                                          <p:val>
                                            <p:strVal val="#ppt_x-0.25"/>
                                          </p:val>
                                        </p:tav>
                                        <p:tav tm="100000">
                                          <p:val>
                                            <p:strVal val="#ppt_x"/>
                                          </p:val>
                                        </p:tav>
                                      </p:tavLst>
                                    </p:anim>
                                    <p:anim calcmode="lin" valueType="num">
                                      <p:cBhvr>
                                        <p:cTn dur="664" id="9" tmFilter="0.0,0.0; 0.25,0.07; 0.50,0.2; 0.75,0.467; 1.0,1.0">
                                          <p:stCondLst>
                                            <p:cond delay="0"/>
                                          </p:stCondLst>
                                        </p:cTn>
                                        <p:tgtEl>
                                          <p:spTgt spid="2097173"/>
                                        </p:tgtEl>
                                        <p:attrNameLst>
                                          <p:attrName>ppt_y</p:attrName>
                                        </p:attrNameLst>
                                      </p:cBhvr>
                                      <p:tavLst>
                                        <p:tav fmla="#ppt_y-sin(pi*$)/3" tm="0">
                                          <p:val>
                                            <p:fltVal val="0.5"/>
                                          </p:val>
                                        </p:tav>
                                        <p:tav tm="100000">
                                          <p:val>
                                            <p:fltVal val="1.0"/>
                                          </p:val>
                                        </p:tav>
                                      </p:tavLst>
                                    </p:anim>
                                    <p:anim calcmode="lin" valueType="num">
                                      <p:cBhvr>
                                        <p:cTn dur="664" id="10" tmFilter="0, 0; 0.125,0.2665; 0.25,0.4; 0.375,0.465; 0.5,0.5;  0.625,0.535; 0.75,0.6; 0.875,0.7335; 1,1">
                                          <p:stCondLst>
                                            <p:cond delay="664"/>
                                          </p:stCondLst>
                                        </p:cTn>
                                        <p:tgtEl>
                                          <p:spTgt spid="2097173"/>
                                        </p:tgtEl>
                                        <p:attrNameLst>
                                          <p:attrName>ppt_y</p:attrName>
                                        </p:attrNameLst>
                                      </p:cBhvr>
                                      <p:tavLst>
                                        <p:tav fmla="#ppt_y-sin(pi*$)/9" tm="0">
                                          <p:val>
                                            <p:fltVal val="0.0"/>
                                          </p:val>
                                        </p:tav>
                                        <p:tav tm="100000">
                                          <p:val>
                                            <p:fltVal val="1.0"/>
                                          </p:val>
                                        </p:tav>
                                      </p:tavLst>
                                    </p:anim>
                                    <p:anim calcmode="lin" valueType="num">
                                      <p:cBhvr>
                                        <p:cTn dur="332" id="11" tmFilter="0, 0; 0.125,0.2665; 0.25,0.4; 0.375,0.465; 0.5,0.5;  0.625,0.535; 0.75,0.6; 0.875,0.7335; 1,1">
                                          <p:stCondLst>
                                            <p:cond delay="1324"/>
                                          </p:stCondLst>
                                        </p:cTn>
                                        <p:tgtEl>
                                          <p:spTgt spid="2097173"/>
                                        </p:tgtEl>
                                        <p:attrNameLst>
                                          <p:attrName>ppt_y</p:attrName>
                                        </p:attrNameLst>
                                      </p:cBhvr>
                                      <p:tavLst>
                                        <p:tav fmla="#ppt_y-sin(pi*$)/27" tm="0">
                                          <p:val>
                                            <p:fltVal val="0.0"/>
                                          </p:val>
                                        </p:tav>
                                        <p:tav tm="100000">
                                          <p:val>
                                            <p:fltVal val="1.0"/>
                                          </p:val>
                                        </p:tav>
                                      </p:tavLst>
                                    </p:anim>
                                    <p:anim calcmode="lin" valueType="num">
                                      <p:cBhvr>
                                        <p:cTn dur="164" id="12" tmFilter="0, 0; 0.125,0.2665; 0.25,0.4; 0.375,0.465; 0.5,0.5;  0.625,0.535; 0.75,0.6; 0.875,0.7335; 1,1">
                                          <p:stCondLst>
                                            <p:cond delay="1656"/>
                                          </p:stCondLst>
                                        </p:cTn>
                                        <p:tgtEl>
                                          <p:spTgt spid="2097173"/>
                                        </p:tgtEl>
                                        <p:attrNameLst>
                                          <p:attrName>ppt_y</p:attrName>
                                        </p:attrNameLst>
                                      </p:cBhvr>
                                      <p:tavLst>
                                        <p:tav fmla="#ppt_y-sin(pi*$)/81" tm="0">
                                          <p:val>
                                            <p:fltVal val="0.0"/>
                                          </p:val>
                                        </p:tav>
                                        <p:tav tm="100000">
                                          <p:val>
                                            <p:fltVal val="1.0"/>
                                          </p:val>
                                        </p:tav>
                                      </p:tavLst>
                                    </p:anim>
                                    <p:animScale>
                                      <p:cBhvr>
                                        <p:cTn dur="26" id="13">
                                          <p:stCondLst>
                                            <p:cond delay="650"/>
                                          </p:stCondLst>
                                        </p:cTn>
                                        <p:tgtEl>
                                          <p:spTgt spid="2097173"/>
                                        </p:tgtEl>
                                      </p:cBhvr>
                                      <p:to x="100000" y="60000"/>
                                    </p:animScale>
                                    <p:animScale>
                                      <p:cBhvr>
                                        <p:cTn decel="50000" dur="166" id="14">
                                          <p:stCondLst>
                                            <p:cond delay="676"/>
                                          </p:stCondLst>
                                        </p:cTn>
                                        <p:tgtEl>
                                          <p:spTgt spid="2097173"/>
                                        </p:tgtEl>
                                      </p:cBhvr>
                                      <p:to x="100000" y="100000"/>
                                    </p:animScale>
                                    <p:animScale>
                                      <p:cBhvr>
                                        <p:cTn dur="26" id="15">
                                          <p:stCondLst>
                                            <p:cond delay="1312"/>
                                          </p:stCondLst>
                                        </p:cTn>
                                        <p:tgtEl>
                                          <p:spTgt spid="2097173"/>
                                        </p:tgtEl>
                                      </p:cBhvr>
                                      <p:to x="100000" y="80000"/>
                                    </p:animScale>
                                    <p:animScale>
                                      <p:cBhvr>
                                        <p:cTn decel="50000" dur="166" id="16">
                                          <p:stCondLst>
                                            <p:cond delay="1338"/>
                                          </p:stCondLst>
                                        </p:cTn>
                                        <p:tgtEl>
                                          <p:spTgt spid="2097173"/>
                                        </p:tgtEl>
                                      </p:cBhvr>
                                      <p:to x="100000" y="100000"/>
                                    </p:animScale>
                                    <p:animScale>
                                      <p:cBhvr>
                                        <p:cTn dur="26" id="17">
                                          <p:stCondLst>
                                            <p:cond delay="1642"/>
                                          </p:stCondLst>
                                        </p:cTn>
                                        <p:tgtEl>
                                          <p:spTgt spid="2097173"/>
                                        </p:tgtEl>
                                      </p:cBhvr>
                                      <p:to x="100000" y="90000"/>
                                    </p:animScale>
                                    <p:animScale>
                                      <p:cBhvr>
                                        <p:cTn decel="50000" dur="166" id="18">
                                          <p:stCondLst>
                                            <p:cond delay="1668"/>
                                          </p:stCondLst>
                                        </p:cTn>
                                        <p:tgtEl>
                                          <p:spTgt spid="2097173"/>
                                        </p:tgtEl>
                                      </p:cBhvr>
                                      <p:to x="100000" y="100000"/>
                                    </p:animScale>
                                    <p:animScale>
                                      <p:cBhvr>
                                        <p:cTn dur="26" id="19">
                                          <p:stCondLst>
                                            <p:cond delay="1808"/>
                                          </p:stCondLst>
                                        </p:cTn>
                                        <p:tgtEl>
                                          <p:spTgt spid="2097173"/>
                                        </p:tgtEl>
                                      </p:cBhvr>
                                      <p:to x="100000" y="95000"/>
                                    </p:animScale>
                                    <p:animScale>
                                      <p:cBhvr>
                                        <p:cTn decel="50000" dur="166" id="20">
                                          <p:stCondLst>
                                            <p:cond delay="1834"/>
                                          </p:stCondLst>
                                        </p:cTn>
                                        <p:tgtEl>
                                          <p:spTgt spid="209717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751" name=""/>
        <p:cNvGrpSpPr/>
        <p:nvPr/>
      </p:nvGrpSpPr>
      <p:grpSpPr>
        <a:xfrm>
          <a:off x="0" y="0"/>
          <a:ext cx="0" cy="0"/>
          <a:chOff x="0" y="0"/>
          <a:chExt cx="0" cy="0"/>
        </a:xfrm>
      </p:grpSpPr>
      <p:sp>
        <p:nvSpPr>
          <p:cNvPr id="1049044" name="Rectangle 2"/>
          <p:cNvSpPr>
            <a:spLocks noGrp="1" noChangeArrowheads="1"/>
          </p:cNvSpPr>
          <p:nvPr>
            <p:ph type="title"/>
          </p:nvPr>
        </p:nvSpPr>
        <p:spPr/>
        <p:txBody>
          <a:bodyPr>
            <a:normAutofit fontScale="90000"/>
          </a:bodyPr>
          <a:p>
            <a:pPr eaLnBrk="1" hangingPunct="1"/>
            <a:r>
              <a:rPr b="1" dirty="0" sz="4000" lang="en-US" smtClean="0">
                <a:solidFill>
                  <a:schemeClr val="tx1"/>
                </a:solidFill>
              </a:rPr>
              <a:t> Clinical uses</a:t>
            </a:r>
            <a:br>
              <a:rPr b="1" dirty="0" sz="4000" lang="en-US" smtClean="0">
                <a:solidFill>
                  <a:schemeClr val="tx1"/>
                </a:solidFill>
              </a:rPr>
            </a:br>
            <a:endParaRPr b="1" dirty="0" sz="4000" lang="en-US" smtClean="0">
              <a:solidFill>
                <a:schemeClr val="tx1"/>
              </a:solidFill>
            </a:endParaRPr>
          </a:p>
        </p:txBody>
      </p:sp>
      <p:pic>
        <p:nvPicPr>
          <p:cNvPr id="2097174" name="Picture 4" descr="aspirin325"/>
          <p:cNvPicPr>
            <a:picLocks noChangeAspect="1" noChangeArrowheads="1"/>
          </p:cNvPicPr>
          <p:nvPr/>
        </p:nvPicPr>
        <p:blipFill>
          <a:blip xmlns:r="http://schemas.openxmlformats.org/officeDocument/2006/relationships" r:embed="rId1"/>
          <a:srcRect/>
          <a:stretch>
            <a:fillRect/>
          </a:stretch>
        </p:blipFill>
        <p:spPr bwMode="auto">
          <a:xfrm>
            <a:off x="6705600" y="304800"/>
            <a:ext cx="1922463" cy="3495675"/>
          </a:xfrm>
          <a:prstGeom prst="rect"/>
          <a:noFill/>
          <a:ln>
            <a:noFill/>
          </a:ln>
        </p:spPr>
      </p:pic>
      <p:sp>
        <p:nvSpPr>
          <p:cNvPr id="1049045" name="Rectangle 3"/>
          <p:cNvSpPr>
            <a:spLocks noGrp="1" noChangeArrowheads="1"/>
          </p:cNvSpPr>
          <p:nvPr>
            <p:ph type="body" idx="1"/>
          </p:nvPr>
        </p:nvSpPr>
        <p:spPr>
          <a:xfrm>
            <a:off x="457200" y="1600200"/>
            <a:ext cx="7467600" cy="4873625"/>
          </a:xfrm>
        </p:spPr>
        <p:txBody>
          <a:bodyPr/>
          <a:p>
            <a:pPr eaLnBrk="1" hangingPunct="1"/>
            <a:r>
              <a:rPr b="1" sz="3200" lang="en-US" smtClean="0"/>
              <a:t>Acute rheumatic fever</a:t>
            </a:r>
          </a:p>
          <a:p>
            <a:pPr eaLnBrk="1" hangingPunct="1">
              <a:buFont typeface="Wingdings" pitchFamily="2" charset="2"/>
              <a:buNone/>
            </a:pPr>
            <a:endParaRPr lang="en-US" smtClean="0"/>
          </a:p>
          <a:p>
            <a:pPr eaLnBrk="1" hangingPunct="1"/>
            <a:r>
              <a:rPr b="1" sz="3200" lang="en-US" smtClean="0"/>
              <a:t>Reducing the risk of myocardial infarction</a:t>
            </a:r>
          </a:p>
          <a:p>
            <a:pPr eaLnBrk="1" hangingPunct="1"/>
            <a:endParaRPr lang="en-US" smtClean="0"/>
          </a:p>
          <a:p>
            <a:pPr eaLnBrk="1" hangingPunct="1">
              <a:buFont typeface="Wingdings" pitchFamily="2" charset="2"/>
              <a:buNone/>
            </a:pPr>
            <a:endParaRPr lang="en-US" smtClean="0"/>
          </a:p>
          <a:p>
            <a:pPr eaLnBrk="1" hangingPunct="1"/>
            <a:r>
              <a:rPr b="1" sz="3200" lang="en-US" smtClean="0"/>
              <a:t>Prevention of pre-eclampsia</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752" name=""/>
        <p:cNvGrpSpPr/>
        <p:nvPr/>
      </p:nvGrpSpPr>
      <p:grpSpPr>
        <a:xfrm>
          <a:off x="0" y="0"/>
          <a:ext cx="0" cy="0"/>
          <a:chOff x="0" y="0"/>
          <a:chExt cx="0" cy="0"/>
        </a:xfrm>
      </p:grpSpPr>
      <p:pic>
        <p:nvPicPr>
          <p:cNvPr id="2097175" name="Picture 2" descr="http://mednote.co.kr/images/arf.gif"/>
          <p:cNvPicPr>
            <a:picLocks noChangeAspect="1" noChangeArrowheads="1"/>
          </p:cNvPicPr>
          <p:nvPr/>
        </p:nvPicPr>
        <p:blipFill>
          <a:blip xmlns:r="http://schemas.openxmlformats.org/officeDocument/2006/relationships" r:embed="rId1"/>
          <a:srcRect/>
          <a:stretch>
            <a:fillRect/>
          </a:stretch>
        </p:blipFill>
        <p:spPr bwMode="auto">
          <a:xfrm>
            <a:off x="152400" y="533400"/>
            <a:ext cx="8801100" cy="5867400"/>
          </a:xfrm>
          <a:prstGeom prst="rect"/>
          <a:noFill/>
          <a:ln>
            <a:noFill/>
          </a:ln>
        </p:spPr>
      </p:pic>
    </p:spTree>
  </p:cSld>
  <p:clrMapOvr>
    <a:masterClrMapping/>
  </p:clrMapOvr>
  <p:transition xmlns:p14="http://schemas.microsoft.com/office/powerpoint/2010/main">
    <p:wipe dir="d"/>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2" presetSubtype="4">
                                  <p:stCondLst>
                                    <p:cond delay="0"/>
                                  </p:stCondLst>
                                  <p:childTnLst>
                                    <p:set>
                                      <p:cBhvr>
                                        <p:cTn dur="1" fill="hold" id="6">
                                          <p:stCondLst>
                                            <p:cond delay="0"/>
                                          </p:stCondLst>
                                        </p:cTn>
                                        <p:tgtEl>
                                          <p:spTgt spid="2097175"/>
                                        </p:tgtEl>
                                        <p:attrNameLst>
                                          <p:attrName>style.visibility</p:attrName>
                                        </p:attrNameLst>
                                      </p:cBhvr>
                                      <p:to>
                                        <p:strVal val="visible"/>
                                      </p:to>
                                    </p:set>
                                    <p:anim calcmode="lin" valueType="num">
                                      <p:cBhvr additive="base">
                                        <p:cTn dur="500" fill="hold" id="7"/>
                                        <p:tgtEl>
                                          <p:spTgt spid="2097175"/>
                                        </p:tgtEl>
                                        <p:attrNameLst>
                                          <p:attrName>ppt_x</p:attrName>
                                        </p:attrNameLst>
                                      </p:cBhvr>
                                      <p:tavLst>
                                        <p:tav tm="0">
                                          <p:val>
                                            <p:strVal val="#ppt_x"/>
                                          </p:val>
                                        </p:tav>
                                        <p:tav tm="100000">
                                          <p:val>
                                            <p:strVal val="#ppt_x"/>
                                          </p:val>
                                        </p:tav>
                                      </p:tavLst>
                                    </p:anim>
                                    <p:anim calcmode="lin" valueType="num">
                                      <p:cBhvr additive="base">
                                        <p:cTn dur="500" fill="hold" id="8"/>
                                        <p:tgtEl>
                                          <p:spTgt spid="209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753" name=""/>
        <p:cNvGrpSpPr/>
        <p:nvPr/>
      </p:nvGrpSpPr>
      <p:grpSpPr>
        <a:xfrm>
          <a:off x="0" y="0"/>
          <a:ext cx="0" cy="0"/>
          <a:chOff x="0" y="0"/>
          <a:chExt cx="0" cy="0"/>
        </a:xfrm>
      </p:grpSpPr>
      <p:sp>
        <p:nvSpPr>
          <p:cNvPr id="1049046" name="Title 1"/>
          <p:cNvSpPr>
            <a:spLocks noGrp="1"/>
          </p:cNvSpPr>
          <p:nvPr>
            <p:ph type="title"/>
          </p:nvPr>
        </p:nvSpPr>
        <p:spPr bwMode="auto"/>
        <p:txBody>
          <a:bodyPr anchorCtr="0" bIns="45720" compatLnSpc="1" lIns="91440" numCol="1" rIns="91440" tIns="45720" wrap="square">
            <a:prstTxWarp prst="textNoShape"/>
            <a:normAutofit fontScale="90000"/>
          </a:bodyPr>
          <a:p>
            <a:pPr algn="ctr" eaLnBrk="1" hangingPunct="1"/>
            <a:r>
              <a:rPr b="1" cap="none" dirty="0" sz="3600" lang="en-US" smtClean="0">
                <a:solidFill>
                  <a:srgbClr val="FF0000"/>
                </a:solidFill>
              </a:rPr>
              <a:t>Adverse  Effects Related to (</a:t>
            </a:r>
            <a:r>
              <a:rPr b="1" cap="none" dirty="0" sz="3600" lang="en-US" smtClean="0">
                <a:solidFill>
                  <a:srgbClr val="002060"/>
                </a:solidFill>
              </a:rPr>
              <a:t>A</a:t>
            </a:r>
            <a:r>
              <a:rPr b="1" cap="none" dirty="0" sz="3600" lang="en-US" smtClean="0">
                <a:solidFill>
                  <a:srgbClr val="FF0000"/>
                </a:solidFill>
              </a:rPr>
              <a:t>)Therapeutic Doses Of Aspirin</a:t>
            </a:r>
            <a:endParaRPr cap="none" dirty="0" sz="3600" lang="en-US" smtClean="0">
              <a:solidFill>
                <a:srgbClr val="FF0000"/>
              </a:solidFill>
            </a:endParaRPr>
          </a:p>
        </p:txBody>
      </p:sp>
      <p:sp>
        <p:nvSpPr>
          <p:cNvPr id="1049047" name="Content Placeholder 2"/>
          <p:cNvSpPr>
            <a:spLocks noGrp="1"/>
          </p:cNvSpPr>
          <p:nvPr>
            <p:ph sz="quarter" idx="1"/>
          </p:nvPr>
        </p:nvSpPr>
        <p:spPr>
          <a:xfrm>
            <a:off x="457200" y="1600200"/>
            <a:ext cx="7467600" cy="4873625"/>
          </a:xfrm>
        </p:spPr>
        <p:txBody>
          <a:bodyPr/>
          <a:p>
            <a:pPr eaLnBrk="1" hangingPunct="1"/>
            <a:r>
              <a:rPr b="1" sz="4400" lang="en-US" smtClean="0"/>
              <a:t>Gastric irritation</a:t>
            </a:r>
          </a:p>
          <a:p>
            <a:pPr eaLnBrk="1" hangingPunct="1"/>
            <a:r>
              <a:rPr b="1" sz="4400" lang="en-US" smtClean="0"/>
              <a:t>Hypersensitivity</a:t>
            </a:r>
          </a:p>
          <a:p>
            <a:pPr eaLnBrk="1" hangingPunct="1">
              <a:buFont typeface="Wingdings" pitchFamily="2" charset="2"/>
              <a:buNone/>
            </a:pPr>
            <a:r>
              <a:rPr b="1" sz="4400" lang="en-US" smtClean="0"/>
              <a:t>   ( aspirin asthma)</a:t>
            </a:r>
          </a:p>
          <a:p>
            <a:pPr eaLnBrk="1" hangingPunct="1"/>
            <a:r>
              <a:rPr b="1" sz="4400" lang="en-US" smtClean="0"/>
              <a:t>Acute Gouty arthritis</a:t>
            </a:r>
          </a:p>
          <a:p>
            <a:pPr eaLnBrk="1" hangingPunct="1"/>
            <a:r>
              <a:rPr b="1" sz="4400" lang="en-US" smtClean="0"/>
              <a:t>Reye's syndrome</a:t>
            </a:r>
          </a:p>
          <a:p>
            <a:pPr eaLnBrk="1" hangingPunct="1">
              <a:buFont typeface="Wingdings" pitchFamily="2" charset="2"/>
              <a:buNone/>
            </a:pPr>
            <a:endParaRPr sz="4400" lang="en-US" smtClean="0"/>
          </a:p>
          <a:p>
            <a:pPr eaLnBrk="1" hangingPunct="1"/>
            <a:endParaRPr b="1" lang="en-US" smtClean="0"/>
          </a:p>
        </p:txBody>
      </p:sp>
      <p:pic>
        <p:nvPicPr>
          <p:cNvPr id="2097176" name="Picture 4" descr="C:\Users\Mido\AppData\Local\Microsoft\Windows\Temporary Internet Files\Content.IE5\T9JKGPRF\MCj00822790000[1].wmf"/>
          <p:cNvPicPr>
            <a:picLocks noChangeAspect="1" noChangeArrowheads="1"/>
          </p:cNvPicPr>
          <p:nvPr/>
        </p:nvPicPr>
        <p:blipFill>
          <a:blip xmlns:r="http://schemas.openxmlformats.org/officeDocument/2006/relationships" r:embed="rId1" cstate="print"/>
          <a:srcRect/>
          <a:stretch>
            <a:fillRect/>
          </a:stretch>
        </p:blipFill>
        <p:spPr bwMode="auto">
          <a:xfrm>
            <a:off x="6219825" y="2895600"/>
            <a:ext cx="1933575" cy="1763713"/>
          </a:xfrm>
          <a:prstGeom prst="rect"/>
          <a:noFill/>
          <a:ln>
            <a:noFill/>
          </a:ln>
        </p:spPr>
      </p:pic>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046"/>
                                        </p:tgtEl>
                                        <p:attrNameLst>
                                          <p:attrName>style.visibility</p:attrName>
                                        </p:attrNameLst>
                                      </p:cBhvr>
                                      <p:to>
                                        <p:strVal val="visible"/>
                                      </p:to>
                                    </p:set>
                                    <p:animEffect transition="in" filter="blinds(horizontal)">
                                      <p:cBhvr>
                                        <p:cTn dur="500" id="7"/>
                                        <p:tgtEl>
                                          <p:spTgt spid="1049046"/>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id="10" nodeType="clickEffect" presetClass="entr" presetID="2" presetSubtype="4">
                                  <p:stCondLst>
                                    <p:cond delay="0"/>
                                  </p:stCondLst>
                                  <p:childTnLst>
                                    <p:set>
                                      <p:cBhvr>
                                        <p:cTn dur="1" fill="hold" id="11">
                                          <p:stCondLst>
                                            <p:cond delay="0"/>
                                          </p:stCondLst>
                                        </p:cTn>
                                        <p:tgtEl>
                                          <p:spTgt spid="2097176"/>
                                        </p:tgtEl>
                                        <p:attrNameLst>
                                          <p:attrName>style.visibility</p:attrName>
                                        </p:attrNameLst>
                                      </p:cBhvr>
                                      <p:to>
                                        <p:strVal val="visible"/>
                                      </p:to>
                                    </p:set>
                                    <p:anim calcmode="lin" valueType="num">
                                      <p:cBhvr additive="base">
                                        <p:cTn dur="500" fill="hold" id="12"/>
                                        <p:tgtEl>
                                          <p:spTgt spid="2097176"/>
                                        </p:tgtEl>
                                        <p:attrNameLst>
                                          <p:attrName>ppt_x</p:attrName>
                                        </p:attrNameLst>
                                      </p:cBhvr>
                                      <p:tavLst>
                                        <p:tav tm="0">
                                          <p:val>
                                            <p:strVal val="#ppt_x"/>
                                          </p:val>
                                        </p:tav>
                                        <p:tav tm="100000">
                                          <p:val>
                                            <p:strVal val="#ppt_x"/>
                                          </p:val>
                                        </p:tav>
                                      </p:tavLst>
                                    </p:anim>
                                    <p:anim calcmode="lin" valueType="num">
                                      <p:cBhvr additive="base">
                                        <p:cTn dur="500" fill="hold" id="13"/>
                                        <p:tgtEl>
                                          <p:spTgt spid="2097176"/>
                                        </p:tgtEl>
                                        <p:attrNameLst>
                                          <p:attrName>ppt_y</p:attrName>
                                        </p:attrNameLst>
                                      </p:cBhvr>
                                      <p:tavLst>
                                        <p:tav tm="0">
                                          <p:val>
                                            <p:strVal val="1+#ppt_h/2"/>
                                          </p:val>
                                        </p:tav>
                                        <p:tav tm="100000">
                                          <p:val>
                                            <p:strVal val="#ppt_y"/>
                                          </p:val>
                                        </p:tav>
                                      </p:tavLst>
                                    </p:anim>
                                  </p:childTnLst>
                                </p:cTn>
                              </p:par>
                            </p:childTnLst>
                          </p:cTn>
                        </p:par>
                      </p:childTnLst>
                    </p:cTn>
                  </p:par>
                  <p:par>
                    <p:cTn fill="hold" id="14" nodeType="clickPar">
                      <p:stCondLst>
                        <p:cond delay="indefinite"/>
                      </p:stCondLst>
                      <p:childTnLst>
                        <p:par>
                          <p:cTn fill="hold" id="15" nodeType="withGroup">
                            <p:stCondLst>
                              <p:cond delay="0"/>
                            </p:stCondLst>
                            <p:childTnLst>
                              <p:par>
                                <p:cTn fill="hold" grpId="0" id="16" nodeType="clickEffect" presetClass="entr" presetID="2" presetSubtype="8">
                                  <p:stCondLst>
                                    <p:cond delay="0"/>
                                  </p:stCondLst>
                                  <p:childTnLst>
                                    <p:set>
                                      <p:cBhvr>
                                        <p:cTn dur="1" fill="hold" id="17">
                                          <p:stCondLst>
                                            <p:cond delay="0"/>
                                          </p:stCondLst>
                                        </p:cTn>
                                        <p:tgtEl>
                                          <p:spTgt spid="1049047">
                                            <p:txEl>
                                              <p:pRg st="0" end="0"/>
                                            </p:txEl>
                                          </p:spTgt>
                                        </p:tgtEl>
                                        <p:attrNameLst>
                                          <p:attrName>style.visibility</p:attrName>
                                        </p:attrNameLst>
                                      </p:cBhvr>
                                      <p:to>
                                        <p:strVal val="visible"/>
                                      </p:to>
                                    </p:set>
                                    <p:anim calcmode="lin" valueType="num">
                                      <p:cBhvr additive="base">
                                        <p:cTn dur="500" fill="hold" id="18"/>
                                        <p:tgtEl>
                                          <p:spTgt spid="1049047">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19"/>
                                        <p:tgtEl>
                                          <p:spTgt spid="10490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fill="hold" id="20" nodeType="clickPar">
                      <p:stCondLst>
                        <p:cond delay="indefinite"/>
                      </p:stCondLst>
                      <p:childTnLst>
                        <p:par>
                          <p:cTn fill="hold" id="21" nodeType="withGroup">
                            <p:stCondLst>
                              <p:cond delay="0"/>
                            </p:stCondLst>
                            <p:childTnLst>
                              <p:par>
                                <p:cTn fill="hold" grpId="0" id="22" nodeType="clickEffect" presetClass="entr" presetID="2" presetSubtype="8">
                                  <p:stCondLst>
                                    <p:cond delay="0"/>
                                  </p:stCondLst>
                                  <p:childTnLst>
                                    <p:set>
                                      <p:cBhvr>
                                        <p:cTn dur="1" fill="hold" id="23">
                                          <p:stCondLst>
                                            <p:cond delay="0"/>
                                          </p:stCondLst>
                                        </p:cTn>
                                        <p:tgtEl>
                                          <p:spTgt spid="1049047">
                                            <p:txEl>
                                              <p:pRg st="1" end="1"/>
                                            </p:txEl>
                                          </p:spTgt>
                                        </p:tgtEl>
                                        <p:attrNameLst>
                                          <p:attrName>style.visibility</p:attrName>
                                        </p:attrNameLst>
                                      </p:cBhvr>
                                      <p:to>
                                        <p:strVal val="visible"/>
                                      </p:to>
                                    </p:set>
                                    <p:anim calcmode="lin" valueType="num">
                                      <p:cBhvr additive="base">
                                        <p:cTn dur="500" fill="hold" id="24"/>
                                        <p:tgtEl>
                                          <p:spTgt spid="1049047">
                                            <p:txEl>
                                              <p:pRg st="1" end="1"/>
                                            </p:txEl>
                                          </p:spTgt>
                                        </p:tgtEl>
                                        <p:attrNameLst>
                                          <p:attrName>ppt_x</p:attrName>
                                        </p:attrNameLst>
                                      </p:cBhvr>
                                      <p:tavLst>
                                        <p:tav tm="0">
                                          <p:val>
                                            <p:strVal val="0-#ppt_w/2"/>
                                          </p:val>
                                        </p:tav>
                                        <p:tav tm="100000">
                                          <p:val>
                                            <p:strVal val="#ppt_x"/>
                                          </p:val>
                                        </p:tav>
                                      </p:tavLst>
                                    </p:anim>
                                    <p:anim calcmode="lin" valueType="num">
                                      <p:cBhvr additive="base">
                                        <p:cTn dur="500" fill="hold" id="25"/>
                                        <p:tgtEl>
                                          <p:spTgt spid="10490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fill="hold" id="26" nodeType="clickPar">
                      <p:stCondLst>
                        <p:cond delay="indefinite"/>
                      </p:stCondLst>
                      <p:childTnLst>
                        <p:par>
                          <p:cTn fill="hold" id="27" nodeType="withGroup">
                            <p:stCondLst>
                              <p:cond delay="0"/>
                            </p:stCondLst>
                            <p:childTnLst>
                              <p:par>
                                <p:cTn fill="hold" grpId="0" id="28" nodeType="clickEffect" presetClass="entr" presetID="2" presetSubtype="8">
                                  <p:stCondLst>
                                    <p:cond delay="0"/>
                                  </p:stCondLst>
                                  <p:childTnLst>
                                    <p:set>
                                      <p:cBhvr>
                                        <p:cTn dur="1" fill="hold" id="29">
                                          <p:stCondLst>
                                            <p:cond delay="0"/>
                                          </p:stCondLst>
                                        </p:cTn>
                                        <p:tgtEl>
                                          <p:spTgt spid="1049047">
                                            <p:txEl>
                                              <p:pRg st="2" end="2"/>
                                            </p:txEl>
                                          </p:spTgt>
                                        </p:tgtEl>
                                        <p:attrNameLst>
                                          <p:attrName>style.visibility</p:attrName>
                                        </p:attrNameLst>
                                      </p:cBhvr>
                                      <p:to>
                                        <p:strVal val="visible"/>
                                      </p:to>
                                    </p:set>
                                    <p:anim calcmode="lin" valueType="num">
                                      <p:cBhvr additive="base">
                                        <p:cTn dur="500" fill="hold" id="30"/>
                                        <p:tgtEl>
                                          <p:spTgt spid="1049047">
                                            <p:txEl>
                                              <p:pRg st="2" end="2"/>
                                            </p:txEl>
                                          </p:spTgt>
                                        </p:tgtEl>
                                        <p:attrNameLst>
                                          <p:attrName>ppt_x</p:attrName>
                                        </p:attrNameLst>
                                      </p:cBhvr>
                                      <p:tavLst>
                                        <p:tav tm="0">
                                          <p:val>
                                            <p:strVal val="0-#ppt_w/2"/>
                                          </p:val>
                                        </p:tav>
                                        <p:tav tm="100000">
                                          <p:val>
                                            <p:strVal val="#ppt_x"/>
                                          </p:val>
                                        </p:tav>
                                      </p:tavLst>
                                    </p:anim>
                                    <p:anim calcmode="lin" valueType="num">
                                      <p:cBhvr additive="base">
                                        <p:cTn dur="500" fill="hold" id="31"/>
                                        <p:tgtEl>
                                          <p:spTgt spid="10490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fill="hold" id="32" nodeType="clickPar">
                      <p:stCondLst>
                        <p:cond delay="indefinite"/>
                      </p:stCondLst>
                      <p:childTnLst>
                        <p:par>
                          <p:cTn fill="hold" id="33" nodeType="withGroup">
                            <p:stCondLst>
                              <p:cond delay="0"/>
                            </p:stCondLst>
                            <p:childTnLst>
                              <p:par>
                                <p:cTn fill="hold" grpId="0" id="34" nodeType="clickEffect" presetClass="entr" presetID="2" presetSubtype="8">
                                  <p:stCondLst>
                                    <p:cond delay="0"/>
                                  </p:stCondLst>
                                  <p:childTnLst>
                                    <p:set>
                                      <p:cBhvr>
                                        <p:cTn dur="1" fill="hold" id="35">
                                          <p:stCondLst>
                                            <p:cond delay="0"/>
                                          </p:stCondLst>
                                        </p:cTn>
                                        <p:tgtEl>
                                          <p:spTgt spid="1049047">
                                            <p:txEl>
                                              <p:pRg st="3" end="3"/>
                                            </p:txEl>
                                          </p:spTgt>
                                        </p:tgtEl>
                                        <p:attrNameLst>
                                          <p:attrName>style.visibility</p:attrName>
                                        </p:attrNameLst>
                                      </p:cBhvr>
                                      <p:to>
                                        <p:strVal val="visible"/>
                                      </p:to>
                                    </p:set>
                                    <p:anim calcmode="lin" valueType="num">
                                      <p:cBhvr additive="base">
                                        <p:cTn dur="500" fill="hold" id="36"/>
                                        <p:tgtEl>
                                          <p:spTgt spid="1049047">
                                            <p:txEl>
                                              <p:pRg st="3" end="3"/>
                                            </p:txEl>
                                          </p:spTgt>
                                        </p:tgtEl>
                                        <p:attrNameLst>
                                          <p:attrName>ppt_x</p:attrName>
                                        </p:attrNameLst>
                                      </p:cBhvr>
                                      <p:tavLst>
                                        <p:tav tm="0">
                                          <p:val>
                                            <p:strVal val="0-#ppt_w/2"/>
                                          </p:val>
                                        </p:tav>
                                        <p:tav tm="100000">
                                          <p:val>
                                            <p:strVal val="#ppt_x"/>
                                          </p:val>
                                        </p:tav>
                                      </p:tavLst>
                                    </p:anim>
                                    <p:anim calcmode="lin" valueType="num">
                                      <p:cBhvr additive="base">
                                        <p:cTn dur="500" fill="hold" id="37"/>
                                        <p:tgtEl>
                                          <p:spTgt spid="10490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fill="hold" id="38" nodeType="clickPar">
                      <p:stCondLst>
                        <p:cond delay="indefinite"/>
                      </p:stCondLst>
                      <p:childTnLst>
                        <p:par>
                          <p:cTn fill="hold" id="39" nodeType="withGroup">
                            <p:stCondLst>
                              <p:cond delay="0"/>
                            </p:stCondLst>
                            <p:childTnLst>
                              <p:par>
                                <p:cTn fill="hold" grpId="0" id="40" nodeType="clickEffect" presetClass="entr" presetID="2" presetSubtype="8">
                                  <p:stCondLst>
                                    <p:cond delay="0"/>
                                  </p:stCondLst>
                                  <p:childTnLst>
                                    <p:set>
                                      <p:cBhvr>
                                        <p:cTn dur="1" fill="hold" id="41">
                                          <p:stCondLst>
                                            <p:cond delay="0"/>
                                          </p:stCondLst>
                                        </p:cTn>
                                        <p:tgtEl>
                                          <p:spTgt spid="1049047">
                                            <p:txEl>
                                              <p:pRg st="4" end="4"/>
                                            </p:txEl>
                                          </p:spTgt>
                                        </p:tgtEl>
                                        <p:attrNameLst>
                                          <p:attrName>style.visibility</p:attrName>
                                        </p:attrNameLst>
                                      </p:cBhvr>
                                      <p:to>
                                        <p:strVal val="visible"/>
                                      </p:to>
                                    </p:set>
                                    <p:anim calcmode="lin" valueType="num">
                                      <p:cBhvr additive="base">
                                        <p:cTn dur="500" fill="hold" id="42"/>
                                        <p:tgtEl>
                                          <p:spTgt spid="1049047">
                                            <p:txEl>
                                              <p:pRg st="4" end="4"/>
                                            </p:txEl>
                                          </p:spTgt>
                                        </p:tgtEl>
                                        <p:attrNameLst>
                                          <p:attrName>ppt_x</p:attrName>
                                        </p:attrNameLst>
                                      </p:cBhvr>
                                      <p:tavLst>
                                        <p:tav tm="0">
                                          <p:val>
                                            <p:strVal val="0-#ppt_w/2"/>
                                          </p:val>
                                        </p:tav>
                                        <p:tav tm="100000">
                                          <p:val>
                                            <p:strVal val="#ppt_x"/>
                                          </p:val>
                                        </p:tav>
                                      </p:tavLst>
                                    </p:anim>
                                    <p:anim calcmode="lin" valueType="num">
                                      <p:cBhvr additive="base">
                                        <p:cTn dur="500" fill="hold" id="43"/>
                                        <p:tgtEl>
                                          <p:spTgt spid="10490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46" grpId="0"/>
      <p:bldP spid="10490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54" name=""/>
        <p:cNvGrpSpPr/>
        <p:nvPr/>
      </p:nvGrpSpPr>
      <p:grpSpPr>
        <a:xfrm>
          <a:off x="0" y="0"/>
          <a:ext cx="0" cy="0"/>
          <a:chOff x="0" y="0"/>
          <a:chExt cx="0" cy="0"/>
        </a:xfrm>
      </p:grpSpPr>
      <p:sp>
        <p:nvSpPr>
          <p:cNvPr id="1048612" name="Title 1"/>
          <p:cNvSpPr>
            <a:spLocks noGrp="1"/>
          </p:cNvSpPr>
          <p:nvPr>
            <p:ph type="title"/>
          </p:nvPr>
        </p:nvSpPr>
        <p:spPr/>
        <p:txBody>
          <a:bodyPr>
            <a:normAutofit fontScale="90000"/>
          </a:bodyPr>
          <a:p>
            <a:r>
              <a:rPr dirty="0" lang="en-US" smtClean="0"/>
              <a:t>Lesson 1: Introduction to pharmacology</a:t>
            </a:r>
            <a:endParaRPr dirty="0" lang="en-US"/>
          </a:p>
        </p:txBody>
      </p:sp>
      <p:sp>
        <p:nvSpPr>
          <p:cNvPr id="1048613" name="Content Placeholder 2"/>
          <p:cNvSpPr>
            <a:spLocks noGrp="1"/>
          </p:cNvSpPr>
          <p:nvPr>
            <p:ph idx="1"/>
          </p:nvPr>
        </p:nvSpPr>
        <p:spPr/>
        <p:txBody>
          <a:bodyPr/>
          <a:p>
            <a:r>
              <a:rPr dirty="0" lang="en-US" smtClean="0"/>
              <a:t>Objectives</a:t>
            </a:r>
          </a:p>
          <a:p>
            <a:r>
              <a:rPr dirty="0" lang="en-US" smtClean="0"/>
              <a:t>At the end of the lesson, learners will:</a:t>
            </a:r>
          </a:p>
          <a:p>
            <a:r>
              <a:rPr dirty="0" lang="en-US" smtClean="0"/>
              <a:t>Define pharmacology</a:t>
            </a:r>
          </a:p>
          <a:p>
            <a:r>
              <a:rPr dirty="0" lang="en-US" smtClean="0"/>
              <a:t>Explain the concepts of pharmacodynamics and pharmacokinetics</a:t>
            </a:r>
          </a:p>
          <a:p>
            <a:r>
              <a:rPr dirty="0" lang="en-US" smtClean="0"/>
              <a:t>Define a drug</a:t>
            </a:r>
          </a:p>
          <a:p>
            <a:endParaRPr dirty="0" lang="en-US" smtClean="0"/>
          </a:p>
          <a:p>
            <a:endParaRPr dirty="0"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574" name=""/>
        <p:cNvGrpSpPr/>
        <p:nvPr/>
      </p:nvGrpSpPr>
      <p:grpSpPr>
        <a:xfrm>
          <a:off x="0" y="0"/>
          <a:ext cx="0" cy="0"/>
          <a:chOff x="0" y="0"/>
          <a:chExt cx="0" cy="0"/>
        </a:xfrm>
      </p:grpSpPr>
      <p:sp>
        <p:nvSpPr>
          <p:cNvPr id="1048691" name="Title 1"/>
          <p:cNvSpPr>
            <a:spLocks noGrp="1"/>
          </p:cNvSpPr>
          <p:nvPr>
            <p:ph type="title"/>
          </p:nvPr>
        </p:nvSpPr>
        <p:spPr>
          <a:xfrm>
            <a:off x="457200" y="274638"/>
            <a:ext cx="8229600" cy="715962"/>
          </a:xfrm>
        </p:spPr>
        <p:txBody>
          <a:bodyPr>
            <a:normAutofit fontScale="90000"/>
          </a:bodyPr>
          <a:p>
            <a:endParaRPr dirty="0" lang="en-US"/>
          </a:p>
        </p:txBody>
      </p:sp>
      <p:sp>
        <p:nvSpPr>
          <p:cNvPr id="1048692" name="Content Placeholder 2"/>
          <p:cNvSpPr>
            <a:spLocks noGrp="1"/>
          </p:cNvSpPr>
          <p:nvPr>
            <p:ph idx="1"/>
          </p:nvPr>
        </p:nvSpPr>
        <p:spPr>
          <a:xfrm>
            <a:off x="304800" y="1295400"/>
            <a:ext cx="8534400" cy="5029200"/>
          </a:xfrm>
        </p:spPr>
        <p:txBody>
          <a:bodyPr>
            <a:normAutofit fontScale="95833" lnSpcReduction="20000"/>
          </a:bodyPr>
          <a:p>
            <a:pPr algn="just" defTabSz="800100" indent="-287338" marL="287338">
              <a:lnSpc>
                <a:spcPct val="120000"/>
              </a:lnSpc>
              <a:spcBef>
                <a:spcPct val="30000"/>
              </a:spcBef>
              <a:buClr>
                <a:srgbClr val="0000FF"/>
              </a:buClr>
              <a:buFont typeface="Wingdings" pitchFamily="2" charset="2"/>
              <a:buChar char="v"/>
            </a:pPr>
            <a:r>
              <a:rPr dirty="0" sz="2600" lang="en-US" u="sng">
                <a:solidFill>
                  <a:srgbClr val="000000"/>
                </a:solidFill>
                <a:cs typeface="Arial" pitchFamily="34" charset="0"/>
              </a:rPr>
              <a:t>Effect  of  first  pass  metabolism</a:t>
            </a:r>
          </a:p>
          <a:p>
            <a:pPr algn="just" defTabSz="800100" indent="-211138" lvl="1" marL="500063">
              <a:lnSpc>
                <a:spcPct val="120000"/>
              </a:lnSpc>
              <a:spcBef>
                <a:spcPct val="30000"/>
              </a:spcBef>
              <a:buClr>
                <a:srgbClr val="FF0000"/>
              </a:buClr>
              <a:buFont typeface="Wingdings" pitchFamily="2" charset="2"/>
              <a:buChar char="Ø"/>
            </a:pPr>
            <a:r>
              <a:rPr dirty="0" sz="2400" lang="en-US">
                <a:solidFill>
                  <a:srgbClr val="000000"/>
                </a:solidFill>
                <a:cs typeface="Arial" pitchFamily="34" charset="0"/>
              </a:rPr>
              <a:t>Part  of  administered dose made  inactive</a:t>
            </a:r>
          </a:p>
          <a:p>
            <a:pPr algn="just" defTabSz="800100" indent="-211138" lvl="2" marL="712788">
              <a:lnSpc>
                <a:spcPct val="115000"/>
              </a:lnSpc>
              <a:spcBef>
                <a:spcPct val="35000"/>
              </a:spcBef>
              <a:buClr>
                <a:srgbClr val="339933"/>
              </a:buClr>
              <a:buFont typeface="Wingdings" pitchFamily="2" charset="2"/>
              <a:buChar char="v"/>
            </a:pPr>
            <a:r>
              <a:rPr dirty="0" lang="en-US">
                <a:solidFill>
                  <a:srgbClr val="000000"/>
                </a:solidFill>
                <a:cs typeface="Arial" pitchFamily="34" charset="0"/>
              </a:rPr>
              <a:t>↓ bioavailability</a:t>
            </a:r>
          </a:p>
          <a:p>
            <a:pPr algn="just" defTabSz="800100" indent="-211138" lvl="1" marL="500063">
              <a:lnSpc>
                <a:spcPct val="120000"/>
              </a:lnSpc>
              <a:spcBef>
                <a:spcPct val="30000"/>
              </a:spcBef>
              <a:buClr>
                <a:srgbClr val="FF0000"/>
              </a:buClr>
              <a:buFont typeface="Wingdings" pitchFamily="2" charset="2"/>
              <a:buChar char="Ø"/>
            </a:pPr>
            <a:r>
              <a:rPr dirty="0" sz="2400" lang="en-US">
                <a:solidFill>
                  <a:srgbClr val="000000"/>
                </a:solidFill>
                <a:cs typeface="Arial" pitchFamily="34" charset="0"/>
              </a:rPr>
              <a:t>Drug  converted  into  its  active </a:t>
            </a:r>
            <a:r>
              <a:rPr dirty="0" sz="2400" lang="en-US" smtClean="0">
                <a:solidFill>
                  <a:srgbClr val="000000"/>
                </a:solidFill>
                <a:cs typeface="Arial" pitchFamily="34" charset="0"/>
              </a:rPr>
              <a:t>form</a:t>
            </a:r>
            <a:endParaRPr dirty="0" sz="2400" lang="en-US">
              <a:solidFill>
                <a:srgbClr val="000000"/>
              </a:solidFill>
              <a:cs typeface="Arial" pitchFamily="34" charset="0"/>
            </a:endParaRPr>
          </a:p>
          <a:p>
            <a:pPr algn="just" defTabSz="800100" indent="-287338" marL="287338">
              <a:lnSpc>
                <a:spcPct val="120000"/>
              </a:lnSpc>
              <a:spcBef>
                <a:spcPct val="30000"/>
              </a:spcBef>
              <a:buClr>
                <a:srgbClr val="0000FF"/>
              </a:buClr>
              <a:buFontTx/>
              <a:buChar char="•"/>
            </a:pPr>
            <a:r>
              <a:rPr dirty="0" sz="2600" lang="en-US">
                <a:solidFill>
                  <a:srgbClr val="000000"/>
                </a:solidFill>
                <a:cs typeface="Arial" pitchFamily="34" charset="0"/>
              </a:rPr>
              <a:t>Nitroglycerin  when  given  orally</a:t>
            </a:r>
          </a:p>
          <a:p>
            <a:pPr algn="just" defTabSz="800100" indent="-211138" lvl="1" marL="500063">
              <a:lnSpc>
                <a:spcPct val="120000"/>
              </a:lnSpc>
              <a:spcBef>
                <a:spcPct val="30000"/>
              </a:spcBef>
              <a:buClr>
                <a:srgbClr val="FF0000"/>
              </a:buClr>
              <a:buFontTx/>
              <a:buChar char="•"/>
            </a:pPr>
            <a:r>
              <a:rPr dirty="0" lang="en-US">
                <a:solidFill>
                  <a:srgbClr val="000000"/>
                </a:solidFill>
                <a:cs typeface="Arial" pitchFamily="34" charset="0"/>
              </a:rPr>
              <a:t>Totally   inactivated  in  the  liver</a:t>
            </a:r>
          </a:p>
          <a:p>
            <a:pPr algn="just" defTabSz="800100" indent="-211138" lvl="1" marL="500063">
              <a:lnSpc>
                <a:spcPct val="120000"/>
              </a:lnSpc>
              <a:spcBef>
                <a:spcPct val="30000"/>
              </a:spcBef>
              <a:buClr>
                <a:srgbClr val="FF0000"/>
              </a:buClr>
              <a:buFontTx/>
              <a:buChar char="•"/>
            </a:pPr>
            <a:r>
              <a:rPr dirty="0" lang="en-US">
                <a:solidFill>
                  <a:srgbClr val="000000"/>
                </a:solidFill>
                <a:cs typeface="Arial" pitchFamily="34" charset="0"/>
              </a:rPr>
              <a:t>100%  first pass  effect</a:t>
            </a:r>
          </a:p>
          <a:p>
            <a:pPr algn="just" defTabSz="800100" indent="-211138" lvl="1" marL="500063">
              <a:lnSpc>
                <a:spcPct val="120000"/>
              </a:lnSpc>
              <a:spcBef>
                <a:spcPct val="30000"/>
              </a:spcBef>
              <a:buClr>
                <a:srgbClr val="FF0000"/>
              </a:buClr>
              <a:buFontTx/>
              <a:buChar char="•"/>
            </a:pPr>
            <a:r>
              <a:rPr dirty="0" lang="en-US">
                <a:solidFill>
                  <a:srgbClr val="000000"/>
                </a:solidFill>
                <a:cs typeface="Arial" pitchFamily="34" charset="0"/>
              </a:rPr>
              <a:t>Always  given  sublingually</a:t>
            </a:r>
          </a:p>
          <a:p>
            <a:endParaRPr dirty="0" lang="en-US"/>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754" name=""/>
        <p:cNvGrpSpPr/>
        <p:nvPr/>
      </p:nvGrpSpPr>
      <p:grpSpPr>
        <a:xfrm>
          <a:off x="0" y="0"/>
          <a:ext cx="0" cy="0"/>
          <a:chOff x="0" y="0"/>
          <a:chExt cx="0" cy="0"/>
        </a:xfrm>
      </p:grpSpPr>
      <p:sp>
        <p:nvSpPr>
          <p:cNvPr id="1049048" name="Rectangle 2"/>
          <p:cNvSpPr>
            <a:spLocks noGrp="1" noChangeArrowheads="1"/>
          </p:cNvSpPr>
          <p:nvPr>
            <p:ph type="title"/>
          </p:nvPr>
        </p:nvSpPr>
        <p:spPr/>
        <p:txBody>
          <a:bodyPr>
            <a:normAutofit fontScale="90000"/>
          </a:bodyPr>
          <a:p>
            <a:pPr eaLnBrk="1" hangingPunct="1"/>
            <a:r>
              <a:rPr b="1" dirty="0" sz="4000" lang="en-US" smtClean="0">
                <a:solidFill>
                  <a:srgbClr val="FF0000"/>
                </a:solidFill>
              </a:rPr>
              <a:t>(</a:t>
            </a:r>
            <a:r>
              <a:rPr b="1" dirty="0" sz="4000" lang="en-US" smtClean="0">
                <a:solidFill>
                  <a:srgbClr val="002060"/>
                </a:solidFill>
              </a:rPr>
              <a:t>B</a:t>
            </a:r>
            <a:r>
              <a:rPr b="1" dirty="0" sz="4000" lang="en-US" smtClean="0">
                <a:solidFill>
                  <a:srgbClr val="FF0000"/>
                </a:solidFill>
              </a:rPr>
              <a:t>) TO high doses &amp;prolonged use  of aspirin</a:t>
            </a:r>
          </a:p>
        </p:txBody>
      </p:sp>
      <p:pic>
        <p:nvPicPr>
          <p:cNvPr id="2097177" name="Picture 4" descr="aspirin325"/>
          <p:cNvPicPr>
            <a:picLocks noChangeAspect="1" noChangeArrowheads="1"/>
          </p:cNvPicPr>
          <p:nvPr/>
        </p:nvPicPr>
        <p:blipFill>
          <a:blip xmlns:r="http://schemas.openxmlformats.org/officeDocument/2006/relationships" r:embed="rId1"/>
          <a:srcRect/>
          <a:stretch>
            <a:fillRect/>
          </a:stretch>
        </p:blipFill>
        <p:spPr bwMode="auto">
          <a:xfrm>
            <a:off x="6705600" y="304800"/>
            <a:ext cx="1922463" cy="3495675"/>
          </a:xfrm>
          <a:prstGeom prst="rect"/>
          <a:noFill/>
          <a:ln>
            <a:noFill/>
          </a:ln>
        </p:spPr>
      </p:pic>
      <p:sp>
        <p:nvSpPr>
          <p:cNvPr id="1049049" name="Rectangle 3"/>
          <p:cNvSpPr>
            <a:spLocks noGrp="1" noChangeArrowheads="1"/>
          </p:cNvSpPr>
          <p:nvPr>
            <p:ph type="body" idx="1"/>
          </p:nvPr>
        </p:nvSpPr>
        <p:spPr>
          <a:xfrm>
            <a:off x="457200" y="1600200"/>
            <a:ext cx="7467600" cy="4873625"/>
          </a:xfrm>
        </p:spPr>
        <p:txBody>
          <a:bodyPr/>
          <a:p>
            <a:pPr eaLnBrk="1" hangingPunct="1"/>
            <a:r>
              <a:rPr b="1" dirty="0" lang="en-US" err="1" smtClean="0"/>
              <a:t>Salicylism</a:t>
            </a:r>
            <a:r>
              <a:rPr b="1" dirty="0" lang="en-US" smtClean="0"/>
              <a:t> ( ringing of ears (tinnitus), vertigo)</a:t>
            </a:r>
          </a:p>
          <a:p>
            <a:pPr eaLnBrk="1" hangingPunct="1">
              <a:buFont typeface="Wingdings" pitchFamily="2" charset="2"/>
              <a:buNone/>
            </a:pPr>
            <a:endParaRPr b="1" dirty="0" lang="en-US" smtClean="0"/>
          </a:p>
          <a:p>
            <a:pPr eaLnBrk="1" hangingPunct="1"/>
            <a:r>
              <a:rPr b="1" dirty="0" lang="en-US" smtClean="0"/>
              <a:t>Hyperthermia</a:t>
            </a:r>
          </a:p>
          <a:p>
            <a:pPr eaLnBrk="1" hangingPunct="1">
              <a:buFont typeface="Wingdings" pitchFamily="2" charset="2"/>
              <a:buNone/>
            </a:pPr>
            <a:endParaRPr b="1" dirty="0" lang="en-US" smtClean="0"/>
          </a:p>
          <a:p>
            <a:pPr eaLnBrk="1" hangingPunct="1"/>
            <a:r>
              <a:rPr b="1" dirty="0" sz="2800" lang="en-US" smtClean="0"/>
              <a:t>Gastric ulceration &amp; bleeding</a:t>
            </a:r>
          </a:p>
          <a:p>
            <a:pPr eaLnBrk="1" hangingPunct="1"/>
            <a:endParaRPr b="1" dirty="0" sz="2800" lang="en-US" smtClean="0"/>
          </a:p>
          <a:p>
            <a:pPr eaLnBrk="1" hangingPunct="1"/>
            <a:r>
              <a:rPr b="1" dirty="0" sz="2800" lang="en-US" smtClean="0"/>
              <a:t>Metabolic acidosis</a:t>
            </a:r>
          </a:p>
          <a:p>
            <a:pPr eaLnBrk="1" hangingPunct="1">
              <a:buFont typeface="Wingdings" pitchFamily="2" charset="2"/>
              <a:buNone/>
            </a:pPr>
            <a:r>
              <a:rPr b="1" dirty="0" sz="2800" lang="en-US" smtClean="0">
                <a:solidFill>
                  <a:srgbClr val="FF0000"/>
                </a:solidFill>
              </a:rPr>
              <a:t>		</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755" name=""/>
        <p:cNvGrpSpPr/>
        <p:nvPr/>
      </p:nvGrpSpPr>
      <p:grpSpPr>
        <a:xfrm>
          <a:off x="0" y="0"/>
          <a:ext cx="0" cy="0"/>
          <a:chOff x="0" y="0"/>
          <a:chExt cx="0" cy="0"/>
        </a:xfrm>
      </p:grpSpPr>
      <p:sp>
        <p:nvSpPr>
          <p:cNvPr id="1049050" name="Title 1"/>
          <p:cNvSpPr>
            <a:spLocks noGrp="1"/>
          </p:cNvSpPr>
          <p:nvPr>
            <p:ph type="title"/>
          </p:nvPr>
        </p:nvSpPr>
        <p:spPr/>
        <p:txBody>
          <a:bodyPr/>
          <a:p>
            <a:r>
              <a:rPr b="1" dirty="0" sz="3600" lang="en-US" smtClean="0">
                <a:solidFill>
                  <a:srgbClr val="FF0000"/>
                </a:solidFill>
              </a:rPr>
              <a:t>Contraindications </a:t>
            </a:r>
            <a:endParaRPr b="1" dirty="0" sz="3600" lang="en-US">
              <a:solidFill>
                <a:srgbClr val="FF0000"/>
              </a:solidFill>
            </a:endParaRPr>
          </a:p>
        </p:txBody>
      </p:sp>
      <p:sp>
        <p:nvSpPr>
          <p:cNvPr id="1049051" name="Content Placeholder 2"/>
          <p:cNvSpPr>
            <a:spLocks noGrp="1"/>
          </p:cNvSpPr>
          <p:nvPr>
            <p:ph sz="quarter" idx="1"/>
          </p:nvPr>
        </p:nvSpPr>
        <p:spPr>
          <a:xfrm>
            <a:off x="457200" y="1600200"/>
            <a:ext cx="7467600" cy="4873625"/>
          </a:xfrm>
        </p:spPr>
        <p:txBody>
          <a:bodyPr/>
          <a:p>
            <a:r>
              <a:rPr b="1" sz="2800" lang="en-US" smtClean="0"/>
              <a:t>Peptic ulcer</a:t>
            </a:r>
          </a:p>
          <a:p>
            <a:r>
              <a:rPr b="1" sz="2800" lang="en-US" smtClean="0"/>
              <a:t>Pregnancy</a:t>
            </a:r>
          </a:p>
          <a:p>
            <a:r>
              <a:rPr b="1" sz="2800" lang="en-US" smtClean="0"/>
              <a:t>Hemophilic patients</a:t>
            </a:r>
          </a:p>
          <a:p>
            <a:r>
              <a:rPr b="1" sz="2800" lang="en-US" smtClean="0"/>
              <a:t>Patients taking anticoagulants</a:t>
            </a:r>
          </a:p>
          <a:p>
            <a:r>
              <a:rPr b="1" sz="2800" lang="en-US" smtClean="0"/>
              <a:t>Children with viral infections</a:t>
            </a:r>
          </a:p>
          <a:p>
            <a:r>
              <a:rPr b="1" sz="2800" lang="en-US" smtClean="0"/>
              <a:t>Gout ( small doses )</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758" name=""/>
        <p:cNvGrpSpPr/>
        <p:nvPr/>
      </p:nvGrpSpPr>
      <p:grpSpPr>
        <a:xfrm>
          <a:off x="0" y="0"/>
          <a:ext cx="0" cy="0"/>
          <a:chOff x="0" y="0"/>
          <a:chExt cx="0" cy="0"/>
        </a:xfrm>
      </p:grpSpPr>
      <p:sp>
        <p:nvSpPr>
          <p:cNvPr id="1049055" name="Title 1"/>
          <p:cNvSpPr>
            <a:spLocks noGrp="1"/>
          </p:cNvSpPr>
          <p:nvPr>
            <p:ph type="title"/>
          </p:nvPr>
        </p:nvSpPr>
        <p:spPr bwMode="auto">
          <a:xfrm>
            <a:off x="457200" y="274638"/>
            <a:ext cx="8229600" cy="639762"/>
          </a:xfrm>
        </p:spPr>
        <p:txBody>
          <a:bodyPr anchorCtr="0" bIns="45720" compatLnSpc="1" lIns="91440" numCol="1" rIns="91440" tIns="45720" wrap="square">
            <a:prstTxWarp prst="textNoShape"/>
            <a:normAutofit fontScale="90000"/>
          </a:bodyPr>
          <a:p>
            <a:pPr algn="ctr" eaLnBrk="1" hangingPunct="1"/>
            <a:r>
              <a:rPr b="1" cap="none" dirty="0" sz="4800" lang="en-US" smtClean="0"/>
              <a:t>PARACETAMOL</a:t>
            </a:r>
          </a:p>
        </p:txBody>
      </p:sp>
      <p:sp>
        <p:nvSpPr>
          <p:cNvPr id="1049056" name="Content Placeholder 2"/>
          <p:cNvSpPr>
            <a:spLocks noGrp="1"/>
          </p:cNvSpPr>
          <p:nvPr>
            <p:ph sz="quarter" idx="1"/>
          </p:nvPr>
        </p:nvSpPr>
        <p:spPr>
          <a:xfrm>
            <a:off x="381000" y="1066800"/>
            <a:ext cx="8229600" cy="5486400"/>
          </a:xfrm>
        </p:spPr>
        <p:txBody>
          <a:bodyPr>
            <a:normAutofit fontScale="85000" lnSpcReduction="20000"/>
          </a:bodyPr>
          <a:p>
            <a:r>
              <a:rPr dirty="0" sz="4800" lang="en-US" smtClean="0"/>
              <a:t>Also known as acetaminophen</a:t>
            </a:r>
          </a:p>
          <a:p>
            <a:r>
              <a:rPr dirty="0" sz="4800" lang="en-US" smtClean="0"/>
              <a:t>A commonly used analgesic antipyretic instead of aspirin in cases of   :</a:t>
            </a:r>
          </a:p>
          <a:p>
            <a:r>
              <a:rPr b="1" dirty="0" sz="4800" lang="en-US" smtClean="0"/>
              <a:t>Peptic </a:t>
            </a:r>
            <a:r>
              <a:rPr b="1" dirty="0" sz="4800" lang="en-US"/>
              <a:t>or gastric ulcers. </a:t>
            </a:r>
          </a:p>
          <a:p>
            <a:r>
              <a:rPr b="1" dirty="0" sz="4800" lang="en-US"/>
              <a:t>Bleeding tendency. </a:t>
            </a:r>
          </a:p>
          <a:p>
            <a:r>
              <a:rPr b="1" dirty="0" sz="4800" lang="en-US"/>
              <a:t>Allergy to aspirin.</a:t>
            </a:r>
          </a:p>
          <a:p>
            <a:r>
              <a:rPr b="1" dirty="0" sz="4800" lang="en-US"/>
              <a:t>Viral infections in children .</a:t>
            </a:r>
          </a:p>
          <a:p>
            <a:r>
              <a:rPr b="1" dirty="0" sz="4800" lang="en-US"/>
              <a:t>Pregnancy.</a:t>
            </a:r>
          </a:p>
          <a:p>
            <a:endParaRPr dirty="0" sz="4800" lang="en-US" smtClean="0"/>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055"/>
                                        </p:tgtEl>
                                        <p:attrNameLst>
                                          <p:attrName>style.visibility</p:attrName>
                                        </p:attrNameLst>
                                      </p:cBhvr>
                                      <p:to>
                                        <p:strVal val="visible"/>
                                      </p:to>
                                    </p:set>
                                    <p:animEffect transition="in" filter="blinds(horizontal)">
                                      <p:cBhvr>
                                        <p:cTn dur="500" id="7"/>
                                        <p:tgtEl>
                                          <p:spTgt spid="1049055"/>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8" presetSubtype="16">
                                  <p:stCondLst>
                                    <p:cond delay="0"/>
                                  </p:stCondLst>
                                  <p:childTnLst>
                                    <p:set>
                                      <p:cBhvr>
                                        <p:cTn dur="1" fill="hold" id="11">
                                          <p:stCondLst>
                                            <p:cond delay="0"/>
                                          </p:stCondLst>
                                        </p:cTn>
                                        <p:tgtEl>
                                          <p:spTgt spid="1049056">
                                            <p:txEl>
                                              <p:pRg st="0" end="0"/>
                                            </p:txEl>
                                          </p:spTgt>
                                        </p:tgtEl>
                                        <p:attrNameLst>
                                          <p:attrName>style.visibility</p:attrName>
                                        </p:attrNameLst>
                                      </p:cBhvr>
                                      <p:to>
                                        <p:strVal val="visible"/>
                                      </p:to>
                                    </p:set>
                                    <p:animEffect transition="in" filter="diamond(in)">
                                      <p:cBhvr>
                                        <p:cTn dur="2000" id="12"/>
                                        <p:tgtEl>
                                          <p:spTgt spid="1049056">
                                            <p:txEl>
                                              <p:pRg st="0" end="0"/>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8" presetSubtype="16">
                                  <p:stCondLst>
                                    <p:cond delay="0"/>
                                  </p:stCondLst>
                                  <p:childTnLst>
                                    <p:set>
                                      <p:cBhvr>
                                        <p:cTn dur="1" fill="hold" id="16">
                                          <p:stCondLst>
                                            <p:cond delay="0"/>
                                          </p:stCondLst>
                                        </p:cTn>
                                        <p:tgtEl>
                                          <p:spTgt spid="1049056">
                                            <p:txEl>
                                              <p:pRg st="1" end="1"/>
                                            </p:txEl>
                                          </p:spTgt>
                                        </p:tgtEl>
                                        <p:attrNameLst>
                                          <p:attrName>style.visibility</p:attrName>
                                        </p:attrNameLst>
                                      </p:cBhvr>
                                      <p:to>
                                        <p:strVal val="visible"/>
                                      </p:to>
                                    </p:set>
                                    <p:animEffect transition="in" filter="diamond(in)">
                                      <p:cBhvr>
                                        <p:cTn dur="2000" id="17"/>
                                        <p:tgtEl>
                                          <p:spTgt spid="1049056">
                                            <p:txEl>
                                              <p:pRg st="1" end="1"/>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8" presetSubtype="16">
                                  <p:stCondLst>
                                    <p:cond delay="0"/>
                                  </p:stCondLst>
                                  <p:childTnLst>
                                    <p:set>
                                      <p:cBhvr>
                                        <p:cTn dur="1" fill="hold" id="21">
                                          <p:stCondLst>
                                            <p:cond delay="0"/>
                                          </p:stCondLst>
                                        </p:cTn>
                                        <p:tgtEl>
                                          <p:spTgt spid="1049056">
                                            <p:txEl>
                                              <p:pRg st="2" end="2"/>
                                            </p:txEl>
                                          </p:spTgt>
                                        </p:tgtEl>
                                        <p:attrNameLst>
                                          <p:attrName>style.visibility</p:attrName>
                                        </p:attrNameLst>
                                      </p:cBhvr>
                                      <p:to>
                                        <p:strVal val="visible"/>
                                      </p:to>
                                    </p:set>
                                    <p:animEffect transition="in" filter="diamond(in)">
                                      <p:cBhvr>
                                        <p:cTn dur="2000" id="22"/>
                                        <p:tgtEl>
                                          <p:spTgt spid="1049056">
                                            <p:txEl>
                                              <p:pRg st="2" end="2"/>
                                            </p:txEl>
                                          </p:spTgt>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8" presetSubtype="16">
                                  <p:stCondLst>
                                    <p:cond delay="0"/>
                                  </p:stCondLst>
                                  <p:childTnLst>
                                    <p:set>
                                      <p:cBhvr>
                                        <p:cTn dur="1" fill="hold" id="26">
                                          <p:stCondLst>
                                            <p:cond delay="0"/>
                                          </p:stCondLst>
                                        </p:cTn>
                                        <p:tgtEl>
                                          <p:spTgt spid="1049056">
                                            <p:txEl>
                                              <p:pRg st="3" end="3"/>
                                            </p:txEl>
                                          </p:spTgt>
                                        </p:tgtEl>
                                        <p:attrNameLst>
                                          <p:attrName>style.visibility</p:attrName>
                                        </p:attrNameLst>
                                      </p:cBhvr>
                                      <p:to>
                                        <p:strVal val="visible"/>
                                      </p:to>
                                    </p:set>
                                    <p:animEffect transition="in" filter="diamond(in)">
                                      <p:cBhvr>
                                        <p:cTn dur="2000" id="27"/>
                                        <p:tgtEl>
                                          <p:spTgt spid="1049056">
                                            <p:txEl>
                                              <p:pRg st="3" end="3"/>
                                            </p:txEl>
                                          </p:spTgt>
                                        </p:tgtEl>
                                      </p:cBhvr>
                                    </p:animEffect>
                                  </p:childTnLst>
                                </p:cTn>
                              </p:par>
                            </p:childTnLst>
                          </p:cTn>
                        </p:par>
                      </p:childTnLst>
                    </p:cTn>
                  </p:par>
                  <p:par>
                    <p:cTn fill="hold" id="28">
                      <p:stCondLst>
                        <p:cond delay="indefinite"/>
                      </p:stCondLst>
                      <p:childTnLst>
                        <p:par>
                          <p:cTn fill="hold" id="29">
                            <p:stCondLst>
                              <p:cond delay="0"/>
                            </p:stCondLst>
                            <p:childTnLst>
                              <p:par>
                                <p:cTn fill="hold" grpId="0" id="30" nodeType="clickEffect" presetClass="entr" presetID="8" presetSubtype="16">
                                  <p:stCondLst>
                                    <p:cond delay="0"/>
                                  </p:stCondLst>
                                  <p:childTnLst>
                                    <p:set>
                                      <p:cBhvr>
                                        <p:cTn dur="1" fill="hold" id="31">
                                          <p:stCondLst>
                                            <p:cond delay="0"/>
                                          </p:stCondLst>
                                        </p:cTn>
                                        <p:tgtEl>
                                          <p:spTgt spid="1049056">
                                            <p:txEl>
                                              <p:pRg st="4" end="4"/>
                                            </p:txEl>
                                          </p:spTgt>
                                        </p:tgtEl>
                                        <p:attrNameLst>
                                          <p:attrName>style.visibility</p:attrName>
                                        </p:attrNameLst>
                                      </p:cBhvr>
                                      <p:to>
                                        <p:strVal val="visible"/>
                                      </p:to>
                                    </p:set>
                                    <p:animEffect transition="in" filter="diamond(in)">
                                      <p:cBhvr>
                                        <p:cTn dur="2000" id="32"/>
                                        <p:tgtEl>
                                          <p:spTgt spid="1049056">
                                            <p:txEl>
                                              <p:pRg st="4" end="4"/>
                                            </p:txEl>
                                          </p:spTgt>
                                        </p:tgtEl>
                                      </p:cBhvr>
                                    </p:animEffect>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8" presetSubtype="16">
                                  <p:stCondLst>
                                    <p:cond delay="0"/>
                                  </p:stCondLst>
                                  <p:childTnLst>
                                    <p:set>
                                      <p:cBhvr>
                                        <p:cTn dur="1" fill="hold" id="36">
                                          <p:stCondLst>
                                            <p:cond delay="0"/>
                                          </p:stCondLst>
                                        </p:cTn>
                                        <p:tgtEl>
                                          <p:spTgt spid="1049056">
                                            <p:txEl>
                                              <p:pRg st="5" end="5"/>
                                            </p:txEl>
                                          </p:spTgt>
                                        </p:tgtEl>
                                        <p:attrNameLst>
                                          <p:attrName>style.visibility</p:attrName>
                                        </p:attrNameLst>
                                      </p:cBhvr>
                                      <p:to>
                                        <p:strVal val="visible"/>
                                      </p:to>
                                    </p:set>
                                    <p:animEffect transition="in" filter="diamond(in)">
                                      <p:cBhvr>
                                        <p:cTn dur="2000" id="37"/>
                                        <p:tgtEl>
                                          <p:spTgt spid="1049056">
                                            <p:txEl>
                                              <p:pRg st="5" end="5"/>
                                            </p:txEl>
                                          </p:spTgt>
                                        </p:tgtEl>
                                      </p:cBhvr>
                                    </p:animEffect>
                                  </p:childTnLst>
                                </p:cTn>
                              </p:par>
                            </p:childTnLst>
                          </p:cTn>
                        </p:par>
                      </p:childTnLst>
                    </p:cTn>
                  </p:par>
                  <p:par>
                    <p:cTn fill="hold" id="38">
                      <p:stCondLst>
                        <p:cond delay="indefinite"/>
                      </p:stCondLst>
                      <p:childTnLst>
                        <p:par>
                          <p:cTn fill="hold" id="39">
                            <p:stCondLst>
                              <p:cond delay="0"/>
                            </p:stCondLst>
                            <p:childTnLst>
                              <p:par>
                                <p:cTn fill="hold" grpId="0" id="40" nodeType="clickEffect" presetClass="entr" presetID="8" presetSubtype="16">
                                  <p:stCondLst>
                                    <p:cond delay="0"/>
                                  </p:stCondLst>
                                  <p:childTnLst>
                                    <p:set>
                                      <p:cBhvr>
                                        <p:cTn dur="1" fill="hold" id="41">
                                          <p:stCondLst>
                                            <p:cond delay="0"/>
                                          </p:stCondLst>
                                        </p:cTn>
                                        <p:tgtEl>
                                          <p:spTgt spid="1049056">
                                            <p:txEl>
                                              <p:pRg st="6" end="6"/>
                                            </p:txEl>
                                          </p:spTgt>
                                        </p:tgtEl>
                                        <p:attrNameLst>
                                          <p:attrName>style.visibility</p:attrName>
                                        </p:attrNameLst>
                                      </p:cBhvr>
                                      <p:to>
                                        <p:strVal val="visible"/>
                                      </p:to>
                                    </p:set>
                                    <p:animEffect transition="in" filter="diamond(in)">
                                      <p:cBhvr>
                                        <p:cTn dur="2000" id="42"/>
                                        <p:tgtEl>
                                          <p:spTgt spid="10490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55" grpId="0"/>
      <p:bldP spid="1049056" grpId="0" build="p"/>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761" name=""/>
        <p:cNvGrpSpPr/>
        <p:nvPr/>
      </p:nvGrpSpPr>
      <p:grpSpPr>
        <a:xfrm>
          <a:off x="0" y="0"/>
          <a:ext cx="0" cy="0"/>
          <a:chOff x="0" y="0"/>
          <a:chExt cx="0" cy="0"/>
        </a:xfrm>
      </p:grpSpPr>
      <p:sp>
        <p:nvSpPr>
          <p:cNvPr id="1049060" name="Title 1"/>
          <p:cNvSpPr>
            <a:spLocks noGrp="1"/>
          </p:cNvSpPr>
          <p:nvPr>
            <p:ph type="title"/>
          </p:nvPr>
        </p:nvSpPr>
        <p:spPr/>
        <p:txBody>
          <a:bodyPr/>
          <a:p>
            <a:r>
              <a:rPr b="1" dirty="0" sz="3600" lang="en-US" smtClean="0">
                <a:solidFill>
                  <a:srgbClr val="FF0000"/>
                </a:solidFill>
              </a:rPr>
              <a:t>Adverse   Effects</a:t>
            </a:r>
            <a:endParaRPr b="1" dirty="0" sz="3600" lang="en-US">
              <a:solidFill>
                <a:srgbClr val="FF0000"/>
              </a:solidFill>
            </a:endParaRPr>
          </a:p>
        </p:txBody>
      </p:sp>
      <p:sp>
        <p:nvSpPr>
          <p:cNvPr id="1049061" name="Content Placeholder 2"/>
          <p:cNvSpPr>
            <a:spLocks noGrp="1"/>
          </p:cNvSpPr>
          <p:nvPr>
            <p:ph sz="quarter" idx="1"/>
          </p:nvPr>
        </p:nvSpPr>
        <p:spPr>
          <a:xfrm>
            <a:off x="457200" y="1600200"/>
            <a:ext cx="7467600" cy="4873625"/>
          </a:xfrm>
        </p:spPr>
        <p:txBody>
          <a:bodyPr>
            <a:normAutofit fontScale="92500"/>
          </a:bodyPr>
          <a:p>
            <a:r>
              <a:rPr b="1" dirty="0" lang="en-US" smtClean="0"/>
              <a:t>Mainly on liver due to its active metabolites</a:t>
            </a:r>
          </a:p>
          <a:p>
            <a:endParaRPr b="1" dirty="0" lang="en-US" smtClean="0"/>
          </a:p>
          <a:p>
            <a:r>
              <a:rPr b="1" dirty="0" lang="en-US" smtClean="0"/>
              <a:t>Therapeutic doses elevate liver enzymes</a:t>
            </a:r>
          </a:p>
          <a:p>
            <a:endParaRPr b="1" dirty="0" lang="en-US" smtClean="0"/>
          </a:p>
          <a:p>
            <a:r>
              <a:rPr b="1" dirty="0" lang="en-US" smtClean="0"/>
              <a:t>High doses cause liver &amp; kidney necrosis</a:t>
            </a:r>
          </a:p>
          <a:p>
            <a:pPr>
              <a:buFont typeface="Wingdings" pitchFamily="2" charset="2"/>
              <a:buNone/>
            </a:pPr>
            <a:endParaRPr b="1" dirty="0" lang="en-US" smtClean="0"/>
          </a:p>
          <a:p>
            <a:r>
              <a:rPr b="1" dirty="0" lang="en-US" smtClean="0"/>
              <a:t>Treatment  toxicity of paracetamol:</a:t>
            </a:r>
          </a:p>
          <a:p>
            <a:pPr>
              <a:buFont typeface="Wingdings" pitchFamily="2" charset="2"/>
              <a:buNone/>
            </a:pPr>
            <a:r>
              <a:rPr b="1" dirty="0" lang="en-US" smtClean="0"/>
              <a:t>     	N- </a:t>
            </a:r>
            <a:r>
              <a:rPr b="1" dirty="0" lang="en-US" err="1" smtClean="0"/>
              <a:t>acetylcysteine</a:t>
            </a:r>
            <a:r>
              <a:rPr b="1" dirty="0" lang="en-US" smtClean="0"/>
              <a:t> to neutralize the toxic 			metabolites</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762" name=""/>
        <p:cNvGrpSpPr/>
        <p:nvPr/>
      </p:nvGrpSpPr>
      <p:grpSpPr>
        <a:xfrm>
          <a:off x="0" y="0"/>
          <a:ext cx="0" cy="0"/>
          <a:chOff x="0" y="0"/>
          <a:chExt cx="0" cy="0"/>
        </a:xfrm>
      </p:grpSpPr>
      <p:sp>
        <p:nvSpPr>
          <p:cNvPr id="1049062" name="Rectangle 2"/>
          <p:cNvSpPr>
            <a:spLocks noGrp="1" noChangeArrowheads="1"/>
          </p:cNvSpPr>
          <p:nvPr>
            <p:ph type="title"/>
          </p:nvPr>
        </p:nvSpPr>
        <p:spPr>
          <a:xfrm>
            <a:off x="1143000" y="144463"/>
            <a:ext cx="7772400" cy="1446212"/>
          </a:xfrm>
        </p:spPr>
        <p:txBody>
          <a:bodyPr/>
          <a:p>
            <a:pPr eaLnBrk="1" hangingPunct="1"/>
            <a:r>
              <a:rPr b="1" dirty="0" sz="3600" lang="en-US" err="1" smtClean="0">
                <a:solidFill>
                  <a:srgbClr val="FF0000"/>
                </a:solidFill>
              </a:rPr>
              <a:t>Propionic</a:t>
            </a:r>
            <a:r>
              <a:rPr b="1" dirty="0" sz="3600" lang="en-US" smtClean="0">
                <a:solidFill>
                  <a:srgbClr val="FF0000"/>
                </a:solidFill>
              </a:rPr>
              <a:t> acid derivatives</a:t>
            </a:r>
          </a:p>
        </p:txBody>
      </p:sp>
      <p:sp>
        <p:nvSpPr>
          <p:cNvPr id="1049063" name="Rectangle 3"/>
          <p:cNvSpPr>
            <a:spLocks noGrp="1" noChangeArrowheads="1"/>
          </p:cNvSpPr>
          <p:nvPr>
            <p:ph type="body" idx="1"/>
          </p:nvPr>
        </p:nvSpPr>
        <p:spPr>
          <a:xfrm>
            <a:off x="457200" y="1600200"/>
            <a:ext cx="7467600" cy="4873625"/>
          </a:xfrm>
        </p:spPr>
        <p:txBody>
          <a:bodyPr/>
          <a:p>
            <a:pPr eaLnBrk="1" hangingPunct="1">
              <a:lnSpc>
                <a:spcPct val="90000"/>
              </a:lnSpc>
              <a:buFont typeface="Wingdings" pitchFamily="2" charset="2"/>
              <a:buNone/>
            </a:pPr>
            <a:endParaRPr lang="en-US" u="sng" smtClean="0"/>
          </a:p>
          <a:p>
            <a:pPr eaLnBrk="1" hangingPunct="1">
              <a:lnSpc>
                <a:spcPct val="90000"/>
              </a:lnSpc>
              <a:buFont typeface="Wingdings" pitchFamily="2" charset="2"/>
              <a:buNone/>
            </a:pPr>
            <a:endParaRPr lang="en-US" u="sng" smtClean="0"/>
          </a:p>
          <a:p>
            <a:pPr eaLnBrk="1" hangingPunct="1">
              <a:lnSpc>
                <a:spcPct val="90000"/>
              </a:lnSpc>
              <a:buFont typeface="Wingdings" pitchFamily="2" charset="2"/>
              <a:buNone/>
            </a:pPr>
            <a:endParaRPr lang="en-US" u="sng" smtClean="0"/>
          </a:p>
          <a:p>
            <a:pPr eaLnBrk="1" hangingPunct="1">
              <a:lnSpc>
                <a:spcPct val="90000"/>
              </a:lnSpc>
              <a:buFont typeface="Wingdings" pitchFamily="2" charset="2"/>
              <a:buNone/>
            </a:pPr>
            <a:endParaRPr lang="en-US" u="sng" smtClean="0"/>
          </a:p>
          <a:p>
            <a:pPr eaLnBrk="1" hangingPunct="1">
              <a:lnSpc>
                <a:spcPct val="90000"/>
              </a:lnSpc>
              <a:buFont typeface="Wingdings" pitchFamily="2" charset="2"/>
              <a:buNone/>
            </a:pPr>
            <a:endParaRPr lang="en-US" u="sng" smtClean="0"/>
          </a:p>
          <a:p>
            <a:pPr algn="ctr" eaLnBrk="1" hangingPunct="1">
              <a:lnSpc>
                <a:spcPct val="90000"/>
              </a:lnSpc>
              <a:buFont typeface="Wingdings" pitchFamily="2" charset="2"/>
              <a:buNone/>
            </a:pPr>
            <a:r>
              <a:rPr sz="4000" lang="en-US" smtClean="0"/>
              <a:t> </a:t>
            </a:r>
            <a:r>
              <a:rPr b="1" sz="4000" lang="en-US" smtClean="0">
                <a:solidFill>
                  <a:srgbClr val="FF0000"/>
                </a:solidFill>
              </a:rPr>
              <a:t>IBUPROFEN</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8" presetSubtype="16">
                                  <p:stCondLst>
                                    <p:cond delay="0"/>
                                  </p:stCondLst>
                                  <p:childTnLst>
                                    <p:set>
                                      <p:cBhvr>
                                        <p:cTn dur="1" fill="hold" id="6">
                                          <p:stCondLst>
                                            <p:cond delay="0"/>
                                          </p:stCondLst>
                                        </p:cTn>
                                        <p:tgtEl>
                                          <p:spTgt spid="1049062"/>
                                        </p:tgtEl>
                                        <p:attrNameLst>
                                          <p:attrName>style.visibility</p:attrName>
                                        </p:attrNameLst>
                                      </p:cBhvr>
                                      <p:to>
                                        <p:strVal val="visible"/>
                                      </p:to>
                                    </p:set>
                                    <p:animEffect transition="in" filter="diamond(in)">
                                      <p:cBhvr>
                                        <p:cTn dur="2000" id="7"/>
                                        <p:tgtEl>
                                          <p:spTgt spid="1049062"/>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9063">
                                            <p:txEl>
                                              <p:pRg st="5" end="5"/>
                                            </p:txEl>
                                          </p:spTgt>
                                        </p:tgtEl>
                                        <p:attrNameLst>
                                          <p:attrName>style.visibility</p:attrName>
                                        </p:attrNameLst>
                                      </p:cBhvr>
                                      <p:to>
                                        <p:strVal val="visible"/>
                                      </p:to>
                                    </p:set>
                                    <p:animEffect transition="in" filter="dissolve">
                                      <p:cBhvr>
                                        <p:cTn dur="500" id="12"/>
                                        <p:tgtEl>
                                          <p:spTgt spid="10490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62" grpId="0"/>
      <p:bldP spid="1049063" grpId="0" build="p"/>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763" name=""/>
        <p:cNvGrpSpPr/>
        <p:nvPr/>
      </p:nvGrpSpPr>
      <p:grpSpPr>
        <a:xfrm>
          <a:off x="0" y="0"/>
          <a:ext cx="0" cy="0"/>
          <a:chOff x="0" y="0"/>
          <a:chExt cx="0" cy="0"/>
        </a:xfrm>
      </p:grpSpPr>
      <p:sp>
        <p:nvSpPr>
          <p:cNvPr id="1049064" name="Rectangle 2"/>
          <p:cNvSpPr>
            <a:spLocks noGrp="1" noChangeArrowheads="1"/>
          </p:cNvSpPr>
          <p:nvPr>
            <p:ph type="title"/>
          </p:nvPr>
        </p:nvSpPr>
        <p:spPr>
          <a:xfrm>
            <a:off x="1143000" y="814388"/>
            <a:ext cx="7772400" cy="762000"/>
          </a:xfrm>
        </p:spPr>
        <p:txBody>
          <a:bodyPr/>
          <a:p>
            <a:pPr eaLnBrk="1" hangingPunct="1"/>
            <a:r>
              <a:rPr b="1" dirty="0" sz="3600" lang="en-US" smtClean="0">
                <a:solidFill>
                  <a:srgbClr val="FF0000"/>
                </a:solidFill>
              </a:rPr>
              <a:t>Clinical uses</a:t>
            </a:r>
          </a:p>
        </p:txBody>
      </p:sp>
      <p:sp>
        <p:nvSpPr>
          <p:cNvPr id="1049065" name="Rectangle 3"/>
          <p:cNvSpPr>
            <a:spLocks noGrp="1" noChangeArrowheads="1"/>
          </p:cNvSpPr>
          <p:nvPr>
            <p:ph type="body" idx="1"/>
          </p:nvPr>
        </p:nvSpPr>
        <p:spPr>
          <a:xfrm>
            <a:off x="457200" y="1600200"/>
            <a:ext cx="7467600" cy="4873625"/>
          </a:xfrm>
        </p:spPr>
        <p:txBody>
          <a:bodyPr>
            <a:normAutofit lnSpcReduction="10000"/>
          </a:bodyPr>
          <a:p>
            <a:pPr eaLnBrk="1" hangingPunct="1"/>
            <a:r>
              <a:rPr b="1" sz="3200" lang="en-US" smtClean="0">
                <a:solidFill>
                  <a:srgbClr val="0070C0"/>
                </a:solidFill>
              </a:rPr>
              <a:t>Therapeutic uses shared by NS- NSAIDs  </a:t>
            </a:r>
          </a:p>
          <a:p>
            <a:pPr eaLnBrk="1" hangingPunct="1"/>
            <a:endParaRPr b="1" lang="en-US" smtClean="0">
              <a:solidFill>
                <a:srgbClr val="0070C0"/>
              </a:solidFill>
            </a:endParaRPr>
          </a:p>
          <a:p>
            <a:pPr eaLnBrk="1" hangingPunct="1"/>
            <a:r>
              <a:rPr b="1" sz="3200" lang="en-US" smtClean="0">
                <a:solidFill>
                  <a:srgbClr val="0070C0"/>
                </a:solidFill>
              </a:rPr>
              <a:t>Acute gouty arthritis</a:t>
            </a:r>
          </a:p>
          <a:p>
            <a:pPr eaLnBrk="1" hangingPunct="1">
              <a:buFont typeface="Wingdings" pitchFamily="2" charset="2"/>
              <a:buNone/>
            </a:pPr>
            <a:endParaRPr b="1" lang="en-US" smtClean="0">
              <a:solidFill>
                <a:srgbClr val="0070C0"/>
              </a:solidFill>
            </a:endParaRPr>
          </a:p>
          <a:p>
            <a:pPr eaLnBrk="1" hangingPunct="1"/>
            <a:r>
              <a:rPr b="1" sz="3200" lang="en-US" smtClean="0">
                <a:solidFill>
                  <a:srgbClr val="0070C0"/>
                </a:solidFill>
              </a:rPr>
              <a:t> Patent ductus arteriosus</a:t>
            </a:r>
          </a:p>
          <a:p>
            <a:pPr eaLnBrk="1" hangingPunct="1">
              <a:buFont typeface="Wingdings" pitchFamily="2" charset="2"/>
              <a:buNone/>
            </a:pPr>
            <a:endParaRPr lang="en-US" smtClean="0"/>
          </a:p>
          <a:p>
            <a:pPr eaLnBrk="1" hangingPunct="1"/>
            <a:endParaRPr lang="en-US" smtClean="0"/>
          </a:p>
          <a:p>
            <a:pPr eaLnBrk="1" hangingPunct="1"/>
            <a:r>
              <a:rPr b="1" lang="en-US" smtClean="0">
                <a:solidFill>
                  <a:srgbClr val="FF0000"/>
                </a:solidFill>
              </a:rPr>
              <a:t>More potent as an anti-inflammatory than aspirin</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8" presetSubtype="16">
                                  <p:stCondLst>
                                    <p:cond delay="0"/>
                                  </p:stCondLst>
                                  <p:childTnLst>
                                    <p:set>
                                      <p:cBhvr>
                                        <p:cTn dur="1" fill="hold" id="6">
                                          <p:stCondLst>
                                            <p:cond delay="0"/>
                                          </p:stCondLst>
                                        </p:cTn>
                                        <p:tgtEl>
                                          <p:spTgt spid="1049064"/>
                                        </p:tgtEl>
                                        <p:attrNameLst>
                                          <p:attrName>style.visibility</p:attrName>
                                        </p:attrNameLst>
                                      </p:cBhvr>
                                      <p:to>
                                        <p:strVal val="visible"/>
                                      </p:to>
                                    </p:set>
                                    <p:animEffect transition="in" filter="diamond(in)">
                                      <p:cBhvr>
                                        <p:cTn dur="2000" id="7"/>
                                        <p:tgtEl>
                                          <p:spTgt spid="1049064"/>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9065">
                                            <p:txEl>
                                              <p:pRg st="0" end="0"/>
                                            </p:txEl>
                                          </p:spTgt>
                                        </p:tgtEl>
                                        <p:attrNameLst>
                                          <p:attrName>style.visibility</p:attrName>
                                        </p:attrNameLst>
                                      </p:cBhvr>
                                      <p:to>
                                        <p:strVal val="visible"/>
                                      </p:to>
                                    </p:set>
                                    <p:animEffect transition="in" filter="dissolve">
                                      <p:cBhvr>
                                        <p:cTn dur="500" id="12"/>
                                        <p:tgtEl>
                                          <p:spTgt spid="1049065">
                                            <p:txEl>
                                              <p:pRg st="0" end="0"/>
                                            </p:txEl>
                                          </p:spTgt>
                                        </p:tgtEl>
                                      </p:cBhvr>
                                    </p:animEffect>
                                  </p:childTnLst>
                                </p:cTn>
                              </p:par>
                            </p:childTnLst>
                          </p:cTn>
                        </p:par>
                      </p:childTnLst>
                    </p:cTn>
                  </p:par>
                  <p:par>
                    <p:cTn fill="hold" id="13" nodeType="clickPar">
                      <p:stCondLst>
                        <p:cond delay="indefinite"/>
                      </p:stCondLst>
                      <p:childTnLst>
                        <p:par>
                          <p:cTn fill="hold" id="14" nodeType="withGroup">
                            <p:stCondLst>
                              <p:cond delay="0"/>
                            </p:stCondLst>
                            <p:childTnLst>
                              <p:par>
                                <p:cTn fill="hold" grpId="0" id="15" nodeType="clickEffect" presetClass="entr" presetID="9" presetSubtype="0">
                                  <p:stCondLst>
                                    <p:cond delay="0"/>
                                  </p:stCondLst>
                                  <p:childTnLst>
                                    <p:set>
                                      <p:cBhvr>
                                        <p:cTn dur="1" fill="hold" id="16">
                                          <p:stCondLst>
                                            <p:cond delay="0"/>
                                          </p:stCondLst>
                                        </p:cTn>
                                        <p:tgtEl>
                                          <p:spTgt spid="1049065">
                                            <p:txEl>
                                              <p:pRg st="2" end="2"/>
                                            </p:txEl>
                                          </p:spTgt>
                                        </p:tgtEl>
                                        <p:attrNameLst>
                                          <p:attrName>style.visibility</p:attrName>
                                        </p:attrNameLst>
                                      </p:cBhvr>
                                      <p:to>
                                        <p:strVal val="visible"/>
                                      </p:to>
                                    </p:set>
                                    <p:animEffect transition="in" filter="dissolve">
                                      <p:cBhvr>
                                        <p:cTn dur="500" id="17"/>
                                        <p:tgtEl>
                                          <p:spTgt spid="1049065">
                                            <p:txEl>
                                              <p:pRg st="2" end="2"/>
                                            </p:txEl>
                                          </p:spTgt>
                                        </p:tgtEl>
                                      </p:cBhvr>
                                    </p:animEffect>
                                  </p:childTnLst>
                                </p:cTn>
                              </p:par>
                            </p:childTnLst>
                          </p:cTn>
                        </p:par>
                      </p:childTnLst>
                    </p:cTn>
                  </p:par>
                  <p:par>
                    <p:cTn fill="hold" id="18" nodeType="clickPar">
                      <p:stCondLst>
                        <p:cond delay="indefinite"/>
                      </p:stCondLst>
                      <p:childTnLst>
                        <p:par>
                          <p:cTn fill="hold" id="19" nodeType="withGroup">
                            <p:stCondLst>
                              <p:cond delay="0"/>
                            </p:stCondLst>
                            <p:childTnLst>
                              <p:par>
                                <p:cTn fill="hold" grpId="0" id="20" nodeType="clickEffect" presetClass="entr" presetID="9" presetSubtype="0">
                                  <p:stCondLst>
                                    <p:cond delay="0"/>
                                  </p:stCondLst>
                                  <p:childTnLst>
                                    <p:set>
                                      <p:cBhvr>
                                        <p:cTn dur="1" fill="hold" id="21">
                                          <p:stCondLst>
                                            <p:cond delay="0"/>
                                          </p:stCondLst>
                                        </p:cTn>
                                        <p:tgtEl>
                                          <p:spTgt spid="1049065">
                                            <p:txEl>
                                              <p:pRg st="4" end="4"/>
                                            </p:txEl>
                                          </p:spTgt>
                                        </p:tgtEl>
                                        <p:attrNameLst>
                                          <p:attrName>style.visibility</p:attrName>
                                        </p:attrNameLst>
                                      </p:cBhvr>
                                      <p:to>
                                        <p:strVal val="visible"/>
                                      </p:to>
                                    </p:set>
                                    <p:animEffect transition="in" filter="dissolve">
                                      <p:cBhvr>
                                        <p:cTn dur="500" id="22"/>
                                        <p:tgtEl>
                                          <p:spTgt spid="1049065">
                                            <p:txEl>
                                              <p:pRg st="4" end="4"/>
                                            </p:txEl>
                                          </p:spTgt>
                                        </p:tgtEl>
                                      </p:cBhvr>
                                    </p:animEffect>
                                  </p:childTnLst>
                                </p:cTn>
                              </p:par>
                            </p:childTnLst>
                          </p:cTn>
                        </p:par>
                      </p:childTnLst>
                    </p:cTn>
                  </p:par>
                  <p:par>
                    <p:cTn fill="hold" id="23" nodeType="clickPar">
                      <p:stCondLst>
                        <p:cond delay="indefinite"/>
                      </p:stCondLst>
                      <p:childTnLst>
                        <p:par>
                          <p:cTn fill="hold" id="24" nodeType="withGroup">
                            <p:stCondLst>
                              <p:cond delay="0"/>
                            </p:stCondLst>
                            <p:childTnLst>
                              <p:par>
                                <p:cTn fill="hold" grpId="0" id="25" nodeType="clickEffect" presetClass="entr" presetID="9" presetSubtype="0">
                                  <p:stCondLst>
                                    <p:cond delay="0"/>
                                  </p:stCondLst>
                                  <p:childTnLst>
                                    <p:set>
                                      <p:cBhvr>
                                        <p:cTn dur="1" fill="hold" id="26">
                                          <p:stCondLst>
                                            <p:cond delay="0"/>
                                          </p:stCondLst>
                                        </p:cTn>
                                        <p:tgtEl>
                                          <p:spTgt spid="1049065">
                                            <p:txEl>
                                              <p:pRg st="7" end="7"/>
                                            </p:txEl>
                                          </p:spTgt>
                                        </p:tgtEl>
                                        <p:attrNameLst>
                                          <p:attrName>style.visibility</p:attrName>
                                        </p:attrNameLst>
                                      </p:cBhvr>
                                      <p:to>
                                        <p:strVal val="visible"/>
                                      </p:to>
                                    </p:set>
                                    <p:animEffect transition="in" filter="dissolve">
                                      <p:cBhvr>
                                        <p:cTn dur="500" id="27"/>
                                        <p:tgtEl>
                                          <p:spTgt spid="104906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64" grpId="0"/>
      <p:bldP spid="1049065" grpId="0" build="p"/>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764" name=""/>
        <p:cNvGrpSpPr/>
        <p:nvPr/>
      </p:nvGrpSpPr>
      <p:grpSpPr>
        <a:xfrm>
          <a:off x="0" y="0"/>
          <a:ext cx="0" cy="0"/>
          <a:chOff x="0" y="0"/>
          <a:chExt cx="0" cy="0"/>
        </a:xfrm>
      </p:grpSpPr>
      <p:sp>
        <p:nvSpPr>
          <p:cNvPr id="1049066" name="Rectangle 2"/>
          <p:cNvSpPr>
            <a:spLocks noGrp="1" noChangeArrowheads="1"/>
          </p:cNvSpPr>
          <p:nvPr>
            <p:ph type="title"/>
          </p:nvPr>
        </p:nvSpPr>
        <p:spPr>
          <a:xfrm>
            <a:off x="1143000" y="0"/>
            <a:ext cx="7772400" cy="1446213"/>
          </a:xfrm>
        </p:spPr>
        <p:txBody>
          <a:bodyPr/>
          <a:p>
            <a:pPr eaLnBrk="1" hangingPunct="1"/>
            <a:r>
              <a:rPr b="1" dirty="0" sz="3600" lang="en-US" smtClean="0">
                <a:solidFill>
                  <a:srgbClr val="C00000"/>
                </a:solidFill>
              </a:rPr>
              <a:t>Preparations of Ibuprofen</a:t>
            </a:r>
          </a:p>
        </p:txBody>
      </p:sp>
      <p:sp>
        <p:nvSpPr>
          <p:cNvPr id="1049067" name="Rectangle 3"/>
          <p:cNvSpPr>
            <a:spLocks noGrp="1" noChangeArrowheads="1"/>
          </p:cNvSpPr>
          <p:nvPr>
            <p:ph type="body" idx="1"/>
          </p:nvPr>
        </p:nvSpPr>
        <p:spPr>
          <a:xfrm>
            <a:off x="457200" y="1600200"/>
            <a:ext cx="7467600" cy="4873625"/>
          </a:xfrm>
        </p:spPr>
        <p:txBody>
          <a:bodyPr/>
          <a:p>
            <a:pPr eaLnBrk="1" hangingPunct="1"/>
            <a:r>
              <a:rPr lang="en-US" smtClean="0"/>
              <a:t>Oral preparations.</a:t>
            </a:r>
          </a:p>
          <a:p>
            <a:pPr eaLnBrk="1" hangingPunct="1"/>
            <a:r>
              <a:rPr lang="en-US" smtClean="0"/>
              <a:t>Topical cream for osteoarthritis.</a:t>
            </a:r>
          </a:p>
          <a:p>
            <a:pPr eaLnBrk="1" hangingPunct="1"/>
            <a:r>
              <a:rPr lang="en-US" smtClean="0"/>
              <a:t>A liquid gel  for rapid relief of postsurgical dental pain.</a:t>
            </a:r>
          </a:p>
          <a:p>
            <a:pPr eaLnBrk="1" hangingPunct="1"/>
            <a:r>
              <a:rPr lang="en-US" smtClean="0"/>
              <a:t>Intravenous route as In patent ductus arteriosus </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8" presetSubtype="16">
                                  <p:stCondLst>
                                    <p:cond delay="0"/>
                                  </p:stCondLst>
                                  <p:childTnLst>
                                    <p:set>
                                      <p:cBhvr>
                                        <p:cTn dur="1" fill="hold" id="6">
                                          <p:stCondLst>
                                            <p:cond delay="0"/>
                                          </p:stCondLst>
                                        </p:cTn>
                                        <p:tgtEl>
                                          <p:spTgt spid="1049066"/>
                                        </p:tgtEl>
                                        <p:attrNameLst>
                                          <p:attrName>style.visibility</p:attrName>
                                        </p:attrNameLst>
                                      </p:cBhvr>
                                      <p:to>
                                        <p:strVal val="visible"/>
                                      </p:to>
                                    </p:set>
                                    <p:animEffect transition="in" filter="diamond(in)">
                                      <p:cBhvr>
                                        <p:cTn dur="2000" id="7"/>
                                        <p:tgtEl>
                                          <p:spTgt spid="1049066"/>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9067">
                                            <p:txEl>
                                              <p:pRg st="0" end="0"/>
                                            </p:txEl>
                                          </p:spTgt>
                                        </p:tgtEl>
                                        <p:attrNameLst>
                                          <p:attrName>style.visibility</p:attrName>
                                        </p:attrNameLst>
                                      </p:cBhvr>
                                      <p:to>
                                        <p:strVal val="visible"/>
                                      </p:to>
                                    </p:set>
                                    <p:animEffect transition="in" filter="dissolve">
                                      <p:cBhvr>
                                        <p:cTn dur="500" id="12"/>
                                        <p:tgtEl>
                                          <p:spTgt spid="1049067">
                                            <p:txEl>
                                              <p:pRg st="0" end="0"/>
                                            </p:txEl>
                                          </p:spTgt>
                                        </p:tgtEl>
                                      </p:cBhvr>
                                    </p:animEffect>
                                  </p:childTnLst>
                                </p:cTn>
                              </p:par>
                            </p:childTnLst>
                          </p:cTn>
                        </p:par>
                      </p:childTnLst>
                    </p:cTn>
                  </p:par>
                  <p:par>
                    <p:cTn fill="hold" id="13" nodeType="clickPar">
                      <p:stCondLst>
                        <p:cond delay="indefinite"/>
                      </p:stCondLst>
                      <p:childTnLst>
                        <p:par>
                          <p:cTn fill="hold" id="14" nodeType="withGroup">
                            <p:stCondLst>
                              <p:cond delay="0"/>
                            </p:stCondLst>
                            <p:childTnLst>
                              <p:par>
                                <p:cTn fill="hold" grpId="0" id="15" nodeType="clickEffect" presetClass="entr" presetID="9" presetSubtype="0">
                                  <p:stCondLst>
                                    <p:cond delay="0"/>
                                  </p:stCondLst>
                                  <p:childTnLst>
                                    <p:set>
                                      <p:cBhvr>
                                        <p:cTn dur="1" fill="hold" id="16">
                                          <p:stCondLst>
                                            <p:cond delay="0"/>
                                          </p:stCondLst>
                                        </p:cTn>
                                        <p:tgtEl>
                                          <p:spTgt spid="1049067">
                                            <p:txEl>
                                              <p:pRg st="1" end="1"/>
                                            </p:txEl>
                                          </p:spTgt>
                                        </p:tgtEl>
                                        <p:attrNameLst>
                                          <p:attrName>style.visibility</p:attrName>
                                        </p:attrNameLst>
                                      </p:cBhvr>
                                      <p:to>
                                        <p:strVal val="visible"/>
                                      </p:to>
                                    </p:set>
                                    <p:animEffect transition="in" filter="dissolve">
                                      <p:cBhvr>
                                        <p:cTn dur="500" id="17"/>
                                        <p:tgtEl>
                                          <p:spTgt spid="1049067">
                                            <p:txEl>
                                              <p:pRg st="1" end="1"/>
                                            </p:txEl>
                                          </p:spTgt>
                                        </p:tgtEl>
                                      </p:cBhvr>
                                    </p:animEffect>
                                  </p:childTnLst>
                                </p:cTn>
                              </p:par>
                            </p:childTnLst>
                          </p:cTn>
                        </p:par>
                      </p:childTnLst>
                    </p:cTn>
                  </p:par>
                  <p:par>
                    <p:cTn fill="hold" id="18" nodeType="clickPar">
                      <p:stCondLst>
                        <p:cond delay="indefinite"/>
                      </p:stCondLst>
                      <p:childTnLst>
                        <p:par>
                          <p:cTn fill="hold" id="19" nodeType="withGroup">
                            <p:stCondLst>
                              <p:cond delay="0"/>
                            </p:stCondLst>
                            <p:childTnLst>
                              <p:par>
                                <p:cTn fill="hold" grpId="0" id="20" nodeType="clickEffect" presetClass="entr" presetID="9" presetSubtype="0">
                                  <p:stCondLst>
                                    <p:cond delay="0"/>
                                  </p:stCondLst>
                                  <p:childTnLst>
                                    <p:set>
                                      <p:cBhvr>
                                        <p:cTn dur="1" fill="hold" id="21">
                                          <p:stCondLst>
                                            <p:cond delay="0"/>
                                          </p:stCondLst>
                                        </p:cTn>
                                        <p:tgtEl>
                                          <p:spTgt spid="1049067">
                                            <p:txEl>
                                              <p:pRg st="2" end="2"/>
                                            </p:txEl>
                                          </p:spTgt>
                                        </p:tgtEl>
                                        <p:attrNameLst>
                                          <p:attrName>style.visibility</p:attrName>
                                        </p:attrNameLst>
                                      </p:cBhvr>
                                      <p:to>
                                        <p:strVal val="visible"/>
                                      </p:to>
                                    </p:set>
                                    <p:animEffect transition="in" filter="dissolve">
                                      <p:cBhvr>
                                        <p:cTn dur="500" id="22"/>
                                        <p:tgtEl>
                                          <p:spTgt spid="1049067">
                                            <p:txEl>
                                              <p:pRg st="2" end="2"/>
                                            </p:txEl>
                                          </p:spTgt>
                                        </p:tgtEl>
                                      </p:cBhvr>
                                    </p:animEffect>
                                  </p:childTnLst>
                                </p:cTn>
                              </p:par>
                            </p:childTnLst>
                          </p:cTn>
                        </p:par>
                      </p:childTnLst>
                    </p:cTn>
                  </p:par>
                  <p:par>
                    <p:cTn fill="hold" id="23" nodeType="clickPar">
                      <p:stCondLst>
                        <p:cond delay="indefinite"/>
                      </p:stCondLst>
                      <p:childTnLst>
                        <p:par>
                          <p:cTn fill="hold" id="24" nodeType="withGroup">
                            <p:stCondLst>
                              <p:cond delay="0"/>
                            </p:stCondLst>
                            <p:childTnLst>
                              <p:par>
                                <p:cTn fill="hold" grpId="0" id="25" nodeType="clickEffect" presetClass="entr" presetID="9" presetSubtype="0">
                                  <p:stCondLst>
                                    <p:cond delay="0"/>
                                  </p:stCondLst>
                                  <p:childTnLst>
                                    <p:set>
                                      <p:cBhvr>
                                        <p:cTn dur="1" fill="hold" id="26">
                                          <p:stCondLst>
                                            <p:cond delay="0"/>
                                          </p:stCondLst>
                                        </p:cTn>
                                        <p:tgtEl>
                                          <p:spTgt spid="1049067">
                                            <p:txEl>
                                              <p:pRg st="3" end="3"/>
                                            </p:txEl>
                                          </p:spTgt>
                                        </p:tgtEl>
                                        <p:attrNameLst>
                                          <p:attrName>style.visibility</p:attrName>
                                        </p:attrNameLst>
                                      </p:cBhvr>
                                      <p:to>
                                        <p:strVal val="visible"/>
                                      </p:to>
                                    </p:set>
                                    <p:animEffect transition="in" filter="dissolve">
                                      <p:cBhvr>
                                        <p:cTn dur="500" id="27"/>
                                        <p:tgtEl>
                                          <p:spTgt spid="10490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66" grpId="0"/>
      <p:bldP spid="1049067" grpId="0" build="p"/>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765" name=""/>
        <p:cNvGrpSpPr/>
        <p:nvPr/>
      </p:nvGrpSpPr>
      <p:grpSpPr>
        <a:xfrm>
          <a:off x="0" y="0"/>
          <a:ext cx="0" cy="0"/>
          <a:chOff x="0" y="0"/>
          <a:chExt cx="0" cy="0"/>
        </a:xfrm>
      </p:grpSpPr>
      <p:sp>
        <p:nvSpPr>
          <p:cNvPr id="1049068" name="Rectangle 2"/>
          <p:cNvSpPr>
            <a:spLocks noGrp="1" noChangeArrowheads="1"/>
          </p:cNvSpPr>
          <p:nvPr>
            <p:ph type="title"/>
          </p:nvPr>
        </p:nvSpPr>
        <p:spPr>
          <a:xfrm>
            <a:off x="1143000" y="814388"/>
            <a:ext cx="7772400" cy="762000"/>
          </a:xfrm>
        </p:spPr>
        <p:txBody>
          <a:bodyPr/>
          <a:p>
            <a:pPr eaLnBrk="1" hangingPunct="1"/>
            <a:r>
              <a:rPr b="1" dirty="0" sz="3600" lang="en-US" smtClean="0">
                <a:solidFill>
                  <a:srgbClr val="FF0000"/>
                </a:solidFill>
              </a:rPr>
              <a:t>Adverse effects</a:t>
            </a:r>
          </a:p>
        </p:txBody>
      </p:sp>
      <p:sp>
        <p:nvSpPr>
          <p:cNvPr id="1049069" name="Rectangle 3"/>
          <p:cNvSpPr>
            <a:spLocks noGrp="1" noChangeArrowheads="1"/>
          </p:cNvSpPr>
          <p:nvPr>
            <p:ph type="body" idx="1"/>
          </p:nvPr>
        </p:nvSpPr>
        <p:spPr>
          <a:xfrm>
            <a:off x="457200" y="1600200"/>
            <a:ext cx="7467600" cy="4873625"/>
          </a:xfrm>
        </p:spPr>
        <p:txBody>
          <a:bodyPr/>
          <a:p>
            <a:pPr eaLnBrk="1" hangingPunct="1">
              <a:lnSpc>
                <a:spcPct val="90000"/>
              </a:lnSpc>
            </a:pPr>
            <a:r>
              <a:rPr b="1" lang="en-US" smtClean="0">
                <a:solidFill>
                  <a:srgbClr val="0070C0"/>
                </a:solidFill>
              </a:rPr>
              <a:t> Adverse effects shared by NS-NSAIDs</a:t>
            </a:r>
            <a:endParaRPr lang="en-US" smtClean="0"/>
          </a:p>
          <a:p>
            <a:pPr eaLnBrk="1" hangingPunct="1">
              <a:lnSpc>
                <a:spcPct val="90000"/>
              </a:lnSpc>
              <a:buFont typeface="Wingdings" pitchFamily="2" charset="2"/>
              <a:buNone/>
            </a:pPr>
            <a:r>
              <a:rPr b="1" sz="3200" lang="en-US" smtClean="0">
                <a:solidFill>
                  <a:srgbClr val="C00000"/>
                </a:solidFill>
              </a:rPr>
              <a:t>          (Gastric upset less frequent 			than aspirin)</a:t>
            </a:r>
          </a:p>
          <a:p>
            <a:pPr eaLnBrk="1" hangingPunct="1">
              <a:lnSpc>
                <a:spcPct val="90000"/>
              </a:lnSpc>
              <a:buFont typeface="Wingdings" pitchFamily="2" charset="2"/>
              <a:buNone/>
            </a:pPr>
            <a:endParaRPr lang="en-US" smtClean="0"/>
          </a:p>
          <a:p>
            <a:pPr eaLnBrk="1" hangingPunct="1">
              <a:lnSpc>
                <a:spcPct val="90000"/>
              </a:lnSpc>
            </a:pPr>
            <a:r>
              <a:rPr b="1" lang="en-US" smtClean="0">
                <a:solidFill>
                  <a:srgbClr val="0070C0"/>
                </a:solidFill>
              </a:rPr>
              <a:t>Rare hematologic effects (agranulocytosis &amp; aplastic anemia ).</a:t>
            </a:r>
          </a:p>
          <a:p>
            <a:pPr eaLnBrk="1" hangingPunct="1">
              <a:lnSpc>
                <a:spcPct val="90000"/>
              </a:lnSpc>
            </a:pPr>
            <a:endParaRPr b="1" lang="en-US" smtClean="0">
              <a:solidFill>
                <a:srgbClr val="0070C0"/>
              </a:solidFill>
            </a:endParaRPr>
          </a:p>
          <a:p>
            <a:pPr eaLnBrk="1" hangingPunct="1">
              <a:lnSpc>
                <a:spcPct val="90000"/>
              </a:lnSpc>
            </a:pPr>
            <a:r>
              <a:rPr b="1" lang="en-US" smtClean="0">
                <a:solidFill>
                  <a:srgbClr val="0070C0"/>
                </a:solidFill>
              </a:rPr>
              <a:t>Ocular disturbance</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8" presetSubtype="16">
                                  <p:stCondLst>
                                    <p:cond delay="0"/>
                                  </p:stCondLst>
                                  <p:childTnLst>
                                    <p:set>
                                      <p:cBhvr>
                                        <p:cTn dur="1" fill="hold" id="6">
                                          <p:stCondLst>
                                            <p:cond delay="0"/>
                                          </p:stCondLst>
                                        </p:cTn>
                                        <p:tgtEl>
                                          <p:spTgt spid="1049068"/>
                                        </p:tgtEl>
                                        <p:attrNameLst>
                                          <p:attrName>style.visibility</p:attrName>
                                        </p:attrNameLst>
                                      </p:cBhvr>
                                      <p:to>
                                        <p:strVal val="visible"/>
                                      </p:to>
                                    </p:set>
                                    <p:animEffect transition="in" filter="diamond(in)">
                                      <p:cBhvr>
                                        <p:cTn dur="2000" id="7"/>
                                        <p:tgtEl>
                                          <p:spTgt spid="1049068"/>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9069">
                                            <p:txEl>
                                              <p:pRg st="0" end="0"/>
                                            </p:txEl>
                                          </p:spTgt>
                                        </p:tgtEl>
                                        <p:attrNameLst>
                                          <p:attrName>style.visibility</p:attrName>
                                        </p:attrNameLst>
                                      </p:cBhvr>
                                      <p:to>
                                        <p:strVal val="visible"/>
                                      </p:to>
                                    </p:set>
                                    <p:animEffect transition="in" filter="dissolve">
                                      <p:cBhvr>
                                        <p:cTn dur="500" id="12"/>
                                        <p:tgtEl>
                                          <p:spTgt spid="1049069">
                                            <p:txEl>
                                              <p:pRg st="0" end="0"/>
                                            </p:txEl>
                                          </p:spTgt>
                                        </p:tgtEl>
                                      </p:cBhvr>
                                    </p:animEffect>
                                  </p:childTnLst>
                                </p:cTn>
                              </p:par>
                            </p:childTnLst>
                          </p:cTn>
                        </p:par>
                      </p:childTnLst>
                    </p:cTn>
                  </p:par>
                  <p:par>
                    <p:cTn fill="hold" id="13" nodeType="clickPar">
                      <p:stCondLst>
                        <p:cond delay="indefinite"/>
                      </p:stCondLst>
                      <p:childTnLst>
                        <p:par>
                          <p:cTn fill="hold" id="14" nodeType="withGroup">
                            <p:stCondLst>
                              <p:cond delay="0"/>
                            </p:stCondLst>
                            <p:childTnLst>
                              <p:par>
                                <p:cTn fill="hold" grpId="0" id="15" nodeType="clickEffect" presetClass="entr" presetID="9" presetSubtype="0">
                                  <p:stCondLst>
                                    <p:cond delay="0"/>
                                  </p:stCondLst>
                                  <p:childTnLst>
                                    <p:set>
                                      <p:cBhvr>
                                        <p:cTn dur="1" fill="hold" id="16">
                                          <p:stCondLst>
                                            <p:cond delay="0"/>
                                          </p:stCondLst>
                                        </p:cTn>
                                        <p:tgtEl>
                                          <p:spTgt spid="1049069">
                                            <p:txEl>
                                              <p:pRg st="1" end="1"/>
                                            </p:txEl>
                                          </p:spTgt>
                                        </p:tgtEl>
                                        <p:attrNameLst>
                                          <p:attrName>style.visibility</p:attrName>
                                        </p:attrNameLst>
                                      </p:cBhvr>
                                      <p:to>
                                        <p:strVal val="visible"/>
                                      </p:to>
                                    </p:set>
                                    <p:animEffect transition="in" filter="dissolve">
                                      <p:cBhvr>
                                        <p:cTn dur="500" id="17"/>
                                        <p:tgtEl>
                                          <p:spTgt spid="1049069">
                                            <p:txEl>
                                              <p:pRg st="1" end="1"/>
                                            </p:txEl>
                                          </p:spTgt>
                                        </p:tgtEl>
                                      </p:cBhvr>
                                    </p:animEffect>
                                  </p:childTnLst>
                                </p:cTn>
                              </p:par>
                            </p:childTnLst>
                          </p:cTn>
                        </p:par>
                      </p:childTnLst>
                    </p:cTn>
                  </p:par>
                  <p:par>
                    <p:cTn fill="hold" id="18" nodeType="clickPar">
                      <p:stCondLst>
                        <p:cond delay="indefinite"/>
                      </p:stCondLst>
                      <p:childTnLst>
                        <p:par>
                          <p:cTn fill="hold" id="19" nodeType="withGroup">
                            <p:stCondLst>
                              <p:cond delay="0"/>
                            </p:stCondLst>
                            <p:childTnLst>
                              <p:par>
                                <p:cTn fill="hold" grpId="0" id="20" nodeType="clickEffect" presetClass="entr" presetID="9" presetSubtype="0">
                                  <p:stCondLst>
                                    <p:cond delay="0"/>
                                  </p:stCondLst>
                                  <p:childTnLst>
                                    <p:set>
                                      <p:cBhvr>
                                        <p:cTn dur="1" fill="hold" id="21">
                                          <p:stCondLst>
                                            <p:cond delay="0"/>
                                          </p:stCondLst>
                                        </p:cTn>
                                        <p:tgtEl>
                                          <p:spTgt spid="1049069">
                                            <p:txEl>
                                              <p:pRg st="3" end="3"/>
                                            </p:txEl>
                                          </p:spTgt>
                                        </p:tgtEl>
                                        <p:attrNameLst>
                                          <p:attrName>style.visibility</p:attrName>
                                        </p:attrNameLst>
                                      </p:cBhvr>
                                      <p:to>
                                        <p:strVal val="visible"/>
                                      </p:to>
                                    </p:set>
                                    <p:animEffect transition="in" filter="dissolve">
                                      <p:cBhvr>
                                        <p:cTn dur="500" id="22"/>
                                        <p:tgtEl>
                                          <p:spTgt spid="1049069">
                                            <p:txEl>
                                              <p:pRg st="3" end="3"/>
                                            </p:txEl>
                                          </p:spTgt>
                                        </p:tgtEl>
                                      </p:cBhvr>
                                    </p:animEffect>
                                  </p:childTnLst>
                                </p:cTn>
                              </p:par>
                            </p:childTnLst>
                          </p:cTn>
                        </p:par>
                      </p:childTnLst>
                    </p:cTn>
                  </p:par>
                  <p:par>
                    <p:cTn fill="hold" id="23" nodeType="clickPar">
                      <p:stCondLst>
                        <p:cond delay="indefinite"/>
                      </p:stCondLst>
                      <p:childTnLst>
                        <p:par>
                          <p:cTn fill="hold" id="24" nodeType="withGroup">
                            <p:stCondLst>
                              <p:cond delay="0"/>
                            </p:stCondLst>
                            <p:childTnLst>
                              <p:par>
                                <p:cTn fill="hold" grpId="0" id="25" nodeType="clickEffect" presetClass="entr" presetID="9" presetSubtype="0">
                                  <p:stCondLst>
                                    <p:cond delay="0"/>
                                  </p:stCondLst>
                                  <p:childTnLst>
                                    <p:set>
                                      <p:cBhvr>
                                        <p:cTn dur="1" fill="hold" id="26">
                                          <p:stCondLst>
                                            <p:cond delay="0"/>
                                          </p:stCondLst>
                                        </p:cTn>
                                        <p:tgtEl>
                                          <p:spTgt spid="1049069">
                                            <p:txEl>
                                              <p:pRg st="5" end="5"/>
                                            </p:txEl>
                                          </p:spTgt>
                                        </p:tgtEl>
                                        <p:attrNameLst>
                                          <p:attrName>style.visibility</p:attrName>
                                        </p:attrNameLst>
                                      </p:cBhvr>
                                      <p:to>
                                        <p:strVal val="visible"/>
                                      </p:to>
                                    </p:set>
                                    <p:animEffect transition="in" filter="dissolve">
                                      <p:cBhvr>
                                        <p:cTn dur="500" id="27"/>
                                        <p:tgtEl>
                                          <p:spTgt spid="10490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68" grpId="0"/>
      <p:bldP spid="1049069" grpId="0" build="p"/>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766" name=""/>
        <p:cNvGrpSpPr/>
        <p:nvPr/>
      </p:nvGrpSpPr>
      <p:grpSpPr>
        <a:xfrm>
          <a:off x="0" y="0"/>
          <a:ext cx="0" cy="0"/>
          <a:chOff x="0" y="0"/>
          <a:chExt cx="0" cy="0"/>
        </a:xfrm>
      </p:grpSpPr>
      <p:sp>
        <p:nvSpPr>
          <p:cNvPr id="1049070" name="Rectangle 2"/>
          <p:cNvSpPr>
            <a:spLocks noGrp="1" noChangeArrowheads="1"/>
          </p:cNvSpPr>
          <p:nvPr>
            <p:ph type="title"/>
          </p:nvPr>
        </p:nvSpPr>
        <p:spPr>
          <a:xfrm>
            <a:off x="1143000" y="814388"/>
            <a:ext cx="7772400" cy="762000"/>
          </a:xfrm>
        </p:spPr>
        <p:txBody>
          <a:bodyPr/>
          <a:p>
            <a:pPr eaLnBrk="1" hangingPunct="1"/>
            <a:r>
              <a:rPr b="1" dirty="0" sz="3600" lang="en-US" smtClean="0">
                <a:solidFill>
                  <a:srgbClr val="FF0000"/>
                </a:solidFill>
              </a:rPr>
              <a:t>Contraindications</a:t>
            </a:r>
          </a:p>
        </p:txBody>
      </p:sp>
      <p:sp>
        <p:nvSpPr>
          <p:cNvPr id="1049071" name="Rectangle 3"/>
          <p:cNvSpPr>
            <a:spLocks noGrp="1" noChangeArrowheads="1"/>
          </p:cNvSpPr>
          <p:nvPr>
            <p:ph type="body" idx="1"/>
          </p:nvPr>
        </p:nvSpPr>
        <p:spPr>
          <a:xfrm>
            <a:off x="457200" y="1600200"/>
            <a:ext cx="7467600" cy="4873625"/>
          </a:xfrm>
        </p:spPr>
        <p:txBody>
          <a:bodyPr/>
          <a:p>
            <a:pPr eaLnBrk="1" hangingPunct="1">
              <a:lnSpc>
                <a:spcPct val="90000"/>
              </a:lnSpc>
            </a:pPr>
            <a:r>
              <a:rPr sz="2800" lang="en-US" smtClean="0"/>
              <a:t> Peptic ulcer</a:t>
            </a:r>
          </a:p>
          <a:p>
            <a:pPr eaLnBrk="1" hangingPunct="1">
              <a:lnSpc>
                <a:spcPct val="90000"/>
              </a:lnSpc>
            </a:pPr>
            <a:r>
              <a:rPr sz="2800" lang="en-US" smtClean="0"/>
              <a:t> Allergic patients to aspirin</a:t>
            </a:r>
          </a:p>
          <a:p>
            <a:pPr eaLnBrk="1" hangingPunct="1">
              <a:lnSpc>
                <a:spcPct val="90000"/>
              </a:lnSpc>
            </a:pPr>
            <a:r>
              <a:rPr sz="2800" lang="en-US" smtClean="0"/>
              <a:t> Kidney impairment</a:t>
            </a:r>
          </a:p>
          <a:p>
            <a:pPr eaLnBrk="1" hangingPunct="1">
              <a:lnSpc>
                <a:spcPct val="90000"/>
              </a:lnSpc>
            </a:pPr>
            <a:r>
              <a:rPr sz="2800" lang="en-US" smtClean="0"/>
              <a:t> Liver diseases</a:t>
            </a:r>
          </a:p>
          <a:p>
            <a:pPr eaLnBrk="1" hangingPunct="1">
              <a:lnSpc>
                <a:spcPct val="90000"/>
              </a:lnSpc>
            </a:pPr>
            <a:r>
              <a:rPr sz="2800" lang="en-US" smtClean="0"/>
              <a:t> Pregnancy</a:t>
            </a:r>
          </a:p>
          <a:p>
            <a:pPr eaLnBrk="1" hangingPunct="1">
              <a:lnSpc>
                <a:spcPct val="90000"/>
              </a:lnSpc>
            </a:pPr>
            <a:r>
              <a:rPr sz="2800" lang="en-US" smtClean="0"/>
              <a:t>Haemophilic patients</a:t>
            </a:r>
          </a:p>
          <a:p>
            <a:pPr eaLnBrk="1" hangingPunct="1">
              <a:lnSpc>
                <a:spcPct val="90000"/>
              </a:lnSpc>
            </a:pPr>
            <a:r>
              <a:rPr sz="2800" lang="en-US" smtClean="0"/>
              <a:t>The concomitant administration of ibuprofen antagonizes the irrevesible platelet inhibition of aspirin( limit cardioprotective effect of aspirin ).</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8" presetSubtype="16">
                                  <p:stCondLst>
                                    <p:cond delay="0"/>
                                  </p:stCondLst>
                                  <p:childTnLst>
                                    <p:set>
                                      <p:cBhvr>
                                        <p:cTn dur="1" fill="hold" id="6">
                                          <p:stCondLst>
                                            <p:cond delay="0"/>
                                          </p:stCondLst>
                                        </p:cTn>
                                        <p:tgtEl>
                                          <p:spTgt spid="1049070"/>
                                        </p:tgtEl>
                                        <p:attrNameLst>
                                          <p:attrName>style.visibility</p:attrName>
                                        </p:attrNameLst>
                                      </p:cBhvr>
                                      <p:to>
                                        <p:strVal val="visible"/>
                                      </p:to>
                                    </p:set>
                                    <p:animEffect transition="in" filter="diamond(in)">
                                      <p:cBhvr>
                                        <p:cTn dur="2000" id="7"/>
                                        <p:tgtEl>
                                          <p:spTgt spid="1049070"/>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9071">
                                            <p:txEl>
                                              <p:pRg st="0" end="0"/>
                                            </p:txEl>
                                          </p:spTgt>
                                        </p:tgtEl>
                                        <p:attrNameLst>
                                          <p:attrName>style.visibility</p:attrName>
                                        </p:attrNameLst>
                                      </p:cBhvr>
                                      <p:to>
                                        <p:strVal val="visible"/>
                                      </p:to>
                                    </p:set>
                                    <p:animEffect transition="in" filter="dissolve">
                                      <p:cBhvr>
                                        <p:cTn dur="500" id="12"/>
                                        <p:tgtEl>
                                          <p:spTgt spid="1049071">
                                            <p:txEl>
                                              <p:pRg st="0" end="0"/>
                                            </p:txEl>
                                          </p:spTgt>
                                        </p:tgtEl>
                                      </p:cBhvr>
                                    </p:animEffect>
                                  </p:childTnLst>
                                </p:cTn>
                              </p:par>
                            </p:childTnLst>
                          </p:cTn>
                        </p:par>
                      </p:childTnLst>
                    </p:cTn>
                  </p:par>
                  <p:par>
                    <p:cTn fill="hold" id="13" nodeType="clickPar">
                      <p:stCondLst>
                        <p:cond delay="indefinite"/>
                      </p:stCondLst>
                      <p:childTnLst>
                        <p:par>
                          <p:cTn fill="hold" id="14" nodeType="withGroup">
                            <p:stCondLst>
                              <p:cond delay="0"/>
                            </p:stCondLst>
                            <p:childTnLst>
                              <p:par>
                                <p:cTn fill="hold" grpId="0" id="15" nodeType="clickEffect" presetClass="entr" presetID="9" presetSubtype="0">
                                  <p:stCondLst>
                                    <p:cond delay="0"/>
                                  </p:stCondLst>
                                  <p:childTnLst>
                                    <p:set>
                                      <p:cBhvr>
                                        <p:cTn dur="1" fill="hold" id="16">
                                          <p:stCondLst>
                                            <p:cond delay="0"/>
                                          </p:stCondLst>
                                        </p:cTn>
                                        <p:tgtEl>
                                          <p:spTgt spid="1049071">
                                            <p:txEl>
                                              <p:pRg st="1" end="1"/>
                                            </p:txEl>
                                          </p:spTgt>
                                        </p:tgtEl>
                                        <p:attrNameLst>
                                          <p:attrName>style.visibility</p:attrName>
                                        </p:attrNameLst>
                                      </p:cBhvr>
                                      <p:to>
                                        <p:strVal val="visible"/>
                                      </p:to>
                                    </p:set>
                                    <p:animEffect transition="in" filter="dissolve">
                                      <p:cBhvr>
                                        <p:cTn dur="500" id="17"/>
                                        <p:tgtEl>
                                          <p:spTgt spid="1049071">
                                            <p:txEl>
                                              <p:pRg st="1" end="1"/>
                                            </p:txEl>
                                          </p:spTgt>
                                        </p:tgtEl>
                                      </p:cBhvr>
                                    </p:animEffect>
                                  </p:childTnLst>
                                </p:cTn>
                              </p:par>
                            </p:childTnLst>
                          </p:cTn>
                        </p:par>
                      </p:childTnLst>
                    </p:cTn>
                  </p:par>
                  <p:par>
                    <p:cTn fill="hold" id="18" nodeType="clickPar">
                      <p:stCondLst>
                        <p:cond delay="indefinite"/>
                      </p:stCondLst>
                      <p:childTnLst>
                        <p:par>
                          <p:cTn fill="hold" id="19" nodeType="withGroup">
                            <p:stCondLst>
                              <p:cond delay="0"/>
                            </p:stCondLst>
                            <p:childTnLst>
                              <p:par>
                                <p:cTn fill="hold" grpId="0" id="20" nodeType="clickEffect" presetClass="entr" presetID="9" presetSubtype="0">
                                  <p:stCondLst>
                                    <p:cond delay="0"/>
                                  </p:stCondLst>
                                  <p:childTnLst>
                                    <p:set>
                                      <p:cBhvr>
                                        <p:cTn dur="1" fill="hold" id="21">
                                          <p:stCondLst>
                                            <p:cond delay="0"/>
                                          </p:stCondLst>
                                        </p:cTn>
                                        <p:tgtEl>
                                          <p:spTgt spid="1049071">
                                            <p:txEl>
                                              <p:pRg st="2" end="2"/>
                                            </p:txEl>
                                          </p:spTgt>
                                        </p:tgtEl>
                                        <p:attrNameLst>
                                          <p:attrName>style.visibility</p:attrName>
                                        </p:attrNameLst>
                                      </p:cBhvr>
                                      <p:to>
                                        <p:strVal val="visible"/>
                                      </p:to>
                                    </p:set>
                                    <p:animEffect transition="in" filter="dissolve">
                                      <p:cBhvr>
                                        <p:cTn dur="500" id="22"/>
                                        <p:tgtEl>
                                          <p:spTgt spid="1049071">
                                            <p:txEl>
                                              <p:pRg st="2" end="2"/>
                                            </p:txEl>
                                          </p:spTgt>
                                        </p:tgtEl>
                                      </p:cBhvr>
                                    </p:animEffect>
                                  </p:childTnLst>
                                </p:cTn>
                              </p:par>
                            </p:childTnLst>
                          </p:cTn>
                        </p:par>
                      </p:childTnLst>
                    </p:cTn>
                  </p:par>
                  <p:par>
                    <p:cTn fill="hold" id="23" nodeType="clickPar">
                      <p:stCondLst>
                        <p:cond delay="indefinite"/>
                      </p:stCondLst>
                      <p:childTnLst>
                        <p:par>
                          <p:cTn fill="hold" id="24" nodeType="withGroup">
                            <p:stCondLst>
                              <p:cond delay="0"/>
                            </p:stCondLst>
                            <p:childTnLst>
                              <p:par>
                                <p:cTn fill="hold" grpId="0" id="25" nodeType="clickEffect" presetClass="entr" presetID="9" presetSubtype="0">
                                  <p:stCondLst>
                                    <p:cond delay="0"/>
                                  </p:stCondLst>
                                  <p:childTnLst>
                                    <p:set>
                                      <p:cBhvr>
                                        <p:cTn dur="1" fill="hold" id="26">
                                          <p:stCondLst>
                                            <p:cond delay="0"/>
                                          </p:stCondLst>
                                        </p:cTn>
                                        <p:tgtEl>
                                          <p:spTgt spid="1049071">
                                            <p:txEl>
                                              <p:pRg st="3" end="3"/>
                                            </p:txEl>
                                          </p:spTgt>
                                        </p:tgtEl>
                                        <p:attrNameLst>
                                          <p:attrName>style.visibility</p:attrName>
                                        </p:attrNameLst>
                                      </p:cBhvr>
                                      <p:to>
                                        <p:strVal val="visible"/>
                                      </p:to>
                                    </p:set>
                                    <p:animEffect transition="in" filter="dissolve">
                                      <p:cBhvr>
                                        <p:cTn dur="500" id="27"/>
                                        <p:tgtEl>
                                          <p:spTgt spid="1049071">
                                            <p:txEl>
                                              <p:pRg st="3" end="3"/>
                                            </p:txEl>
                                          </p:spTgt>
                                        </p:tgtEl>
                                      </p:cBhvr>
                                    </p:animEffect>
                                  </p:childTnLst>
                                </p:cTn>
                              </p:par>
                            </p:childTnLst>
                          </p:cTn>
                        </p:par>
                      </p:childTnLst>
                    </p:cTn>
                  </p:par>
                  <p:par>
                    <p:cTn fill="hold" id="28" nodeType="clickPar">
                      <p:stCondLst>
                        <p:cond delay="indefinite"/>
                      </p:stCondLst>
                      <p:childTnLst>
                        <p:par>
                          <p:cTn fill="hold" id="29" nodeType="withGroup">
                            <p:stCondLst>
                              <p:cond delay="0"/>
                            </p:stCondLst>
                            <p:childTnLst>
                              <p:par>
                                <p:cTn fill="hold" grpId="0" id="30" nodeType="clickEffect" presetClass="entr" presetID="9" presetSubtype="0">
                                  <p:stCondLst>
                                    <p:cond delay="0"/>
                                  </p:stCondLst>
                                  <p:childTnLst>
                                    <p:set>
                                      <p:cBhvr>
                                        <p:cTn dur="1" fill="hold" id="31">
                                          <p:stCondLst>
                                            <p:cond delay="0"/>
                                          </p:stCondLst>
                                        </p:cTn>
                                        <p:tgtEl>
                                          <p:spTgt spid="1049071">
                                            <p:txEl>
                                              <p:pRg st="4" end="4"/>
                                            </p:txEl>
                                          </p:spTgt>
                                        </p:tgtEl>
                                        <p:attrNameLst>
                                          <p:attrName>style.visibility</p:attrName>
                                        </p:attrNameLst>
                                      </p:cBhvr>
                                      <p:to>
                                        <p:strVal val="visible"/>
                                      </p:to>
                                    </p:set>
                                    <p:animEffect transition="in" filter="dissolve">
                                      <p:cBhvr>
                                        <p:cTn dur="500" id="32"/>
                                        <p:tgtEl>
                                          <p:spTgt spid="1049071">
                                            <p:txEl>
                                              <p:pRg st="4" end="4"/>
                                            </p:txEl>
                                          </p:spTgt>
                                        </p:tgtEl>
                                      </p:cBhvr>
                                    </p:animEffect>
                                  </p:childTnLst>
                                </p:cTn>
                              </p:par>
                            </p:childTnLst>
                          </p:cTn>
                        </p:par>
                      </p:childTnLst>
                    </p:cTn>
                  </p:par>
                  <p:par>
                    <p:cTn fill="hold" id="33" nodeType="clickPar">
                      <p:stCondLst>
                        <p:cond delay="indefinite"/>
                      </p:stCondLst>
                      <p:childTnLst>
                        <p:par>
                          <p:cTn fill="hold" id="34" nodeType="withGroup">
                            <p:stCondLst>
                              <p:cond delay="0"/>
                            </p:stCondLst>
                            <p:childTnLst>
                              <p:par>
                                <p:cTn fill="hold" grpId="0" id="35" nodeType="clickEffect" presetClass="entr" presetID="9" presetSubtype="0">
                                  <p:stCondLst>
                                    <p:cond delay="0"/>
                                  </p:stCondLst>
                                  <p:childTnLst>
                                    <p:set>
                                      <p:cBhvr>
                                        <p:cTn dur="1" fill="hold" id="36">
                                          <p:stCondLst>
                                            <p:cond delay="0"/>
                                          </p:stCondLst>
                                        </p:cTn>
                                        <p:tgtEl>
                                          <p:spTgt spid="1049071">
                                            <p:txEl>
                                              <p:pRg st="5" end="5"/>
                                            </p:txEl>
                                          </p:spTgt>
                                        </p:tgtEl>
                                        <p:attrNameLst>
                                          <p:attrName>style.visibility</p:attrName>
                                        </p:attrNameLst>
                                      </p:cBhvr>
                                      <p:to>
                                        <p:strVal val="visible"/>
                                      </p:to>
                                    </p:set>
                                    <p:animEffect transition="in" filter="dissolve">
                                      <p:cBhvr>
                                        <p:cTn dur="500" id="37"/>
                                        <p:tgtEl>
                                          <p:spTgt spid="1049071">
                                            <p:txEl>
                                              <p:pRg st="5" end="5"/>
                                            </p:txEl>
                                          </p:spTgt>
                                        </p:tgtEl>
                                      </p:cBhvr>
                                    </p:animEffect>
                                  </p:childTnLst>
                                </p:cTn>
                              </p:par>
                            </p:childTnLst>
                          </p:cTn>
                        </p:par>
                      </p:childTnLst>
                    </p:cTn>
                  </p:par>
                  <p:par>
                    <p:cTn fill="hold" id="38" nodeType="clickPar">
                      <p:stCondLst>
                        <p:cond delay="indefinite"/>
                      </p:stCondLst>
                      <p:childTnLst>
                        <p:par>
                          <p:cTn fill="hold" id="39" nodeType="withGroup">
                            <p:stCondLst>
                              <p:cond delay="0"/>
                            </p:stCondLst>
                            <p:childTnLst>
                              <p:par>
                                <p:cTn fill="hold" grpId="0" id="40" nodeType="clickEffect" presetClass="entr" presetID="9" presetSubtype="0">
                                  <p:stCondLst>
                                    <p:cond delay="0"/>
                                  </p:stCondLst>
                                  <p:childTnLst>
                                    <p:set>
                                      <p:cBhvr>
                                        <p:cTn dur="1" fill="hold" id="41">
                                          <p:stCondLst>
                                            <p:cond delay="0"/>
                                          </p:stCondLst>
                                        </p:cTn>
                                        <p:tgtEl>
                                          <p:spTgt spid="1049071">
                                            <p:txEl>
                                              <p:pRg st="6" end="6"/>
                                            </p:txEl>
                                          </p:spTgt>
                                        </p:tgtEl>
                                        <p:attrNameLst>
                                          <p:attrName>style.visibility</p:attrName>
                                        </p:attrNameLst>
                                      </p:cBhvr>
                                      <p:to>
                                        <p:strVal val="visible"/>
                                      </p:to>
                                    </p:set>
                                    <p:animEffect transition="in" filter="dissolve">
                                      <p:cBhvr>
                                        <p:cTn dur="500" id="42"/>
                                        <p:tgtEl>
                                          <p:spTgt spid="10490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70" grpId="0"/>
      <p:bldP spid="1049071" grpId="0" build="p"/>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767" name=""/>
        <p:cNvGrpSpPr/>
        <p:nvPr/>
      </p:nvGrpSpPr>
      <p:grpSpPr>
        <a:xfrm>
          <a:off x="0" y="0"/>
          <a:ext cx="0" cy="0"/>
          <a:chOff x="0" y="0"/>
          <a:chExt cx="0" cy="0"/>
        </a:xfrm>
      </p:grpSpPr>
      <p:sp>
        <p:nvSpPr>
          <p:cNvPr id="1049072" name="Rectangle 2"/>
          <p:cNvSpPr>
            <a:spLocks noGrp="1" noChangeArrowheads="1"/>
          </p:cNvSpPr>
          <p:nvPr>
            <p:ph type="title"/>
          </p:nvPr>
        </p:nvSpPr>
        <p:spPr>
          <a:xfrm>
            <a:off x="1143000" y="814388"/>
            <a:ext cx="7772400" cy="762000"/>
          </a:xfrm>
        </p:spPr>
        <p:txBody>
          <a:bodyPr/>
          <a:p>
            <a:pPr eaLnBrk="1" hangingPunct="1"/>
            <a:r>
              <a:rPr b="1" dirty="0" sz="4000" lang="en-US" err="1" smtClean="0">
                <a:solidFill>
                  <a:srgbClr val="FF0000"/>
                </a:solidFill>
              </a:rPr>
              <a:t>Oxicam</a:t>
            </a:r>
            <a:r>
              <a:rPr b="1" dirty="0" sz="4000" lang="en-US" smtClean="0">
                <a:solidFill>
                  <a:srgbClr val="FF0000"/>
                </a:solidFill>
              </a:rPr>
              <a:t> derivatives</a:t>
            </a:r>
          </a:p>
        </p:txBody>
      </p:sp>
      <p:sp>
        <p:nvSpPr>
          <p:cNvPr id="1049073" name="Rectangle 3"/>
          <p:cNvSpPr>
            <a:spLocks noGrp="1" noChangeArrowheads="1"/>
          </p:cNvSpPr>
          <p:nvPr>
            <p:ph type="body" idx="1"/>
          </p:nvPr>
        </p:nvSpPr>
        <p:spPr>
          <a:xfrm>
            <a:off x="457200" y="1600200"/>
            <a:ext cx="7467600" cy="4873625"/>
          </a:xfrm>
        </p:spPr>
        <p:txBody>
          <a:bodyPr/>
          <a:p>
            <a:pPr eaLnBrk="1" hangingPunct="1"/>
            <a:r>
              <a:rPr dirty="0" sz="3600" lang="en-US" err="1" smtClean="0">
                <a:solidFill>
                  <a:schemeClr val="accent1">
                    <a:lumMod val="75000"/>
                  </a:schemeClr>
                </a:solidFill>
              </a:rPr>
              <a:t>Piroxicam</a:t>
            </a:r>
            <a:endParaRPr dirty="0" sz="3600" lang="en-US" smtClean="0">
              <a:solidFill>
                <a:schemeClr val="accent1">
                  <a:lumMod val="75000"/>
                </a:schemeClr>
              </a:solidFill>
            </a:endParaRPr>
          </a:p>
          <a:p>
            <a:pPr eaLnBrk="1" hangingPunct="1"/>
            <a:endParaRPr dirty="0" lang="en-US" smtClean="0">
              <a:solidFill>
                <a:schemeClr val="accent1">
                  <a:lumMod val="75000"/>
                </a:schemeClr>
              </a:solidFill>
            </a:endParaRPr>
          </a:p>
          <a:p>
            <a:pPr eaLnBrk="1" hangingPunct="1">
              <a:buFont typeface="Wingdings" pitchFamily="2" charset="2"/>
              <a:buNone/>
            </a:pPr>
            <a:endParaRPr dirty="0" lang="en-US" smtClean="0">
              <a:solidFill>
                <a:schemeClr val="accent1">
                  <a:lumMod val="75000"/>
                </a:schemeClr>
              </a:solidFill>
            </a:endParaRPr>
          </a:p>
          <a:p>
            <a:pPr eaLnBrk="1" hangingPunct="1"/>
            <a:r>
              <a:rPr b="1" dirty="0" sz="3600" lang="en-US" err="1" smtClean="0">
                <a:solidFill>
                  <a:schemeClr val="accent1">
                    <a:lumMod val="75000"/>
                  </a:schemeClr>
                </a:solidFill>
              </a:rPr>
              <a:t>Tenoxicam</a:t>
            </a:r>
            <a:endParaRPr b="1" dirty="0" sz="3600" lang="en-US" smtClean="0">
              <a:solidFill>
                <a:schemeClr val="accent1">
                  <a:lumMod val="75000"/>
                </a:schemeClr>
              </a:solidFill>
            </a:endParaRP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8" presetSubtype="16">
                                  <p:stCondLst>
                                    <p:cond delay="0"/>
                                  </p:stCondLst>
                                  <p:childTnLst>
                                    <p:set>
                                      <p:cBhvr>
                                        <p:cTn dur="1" fill="hold" id="6">
                                          <p:stCondLst>
                                            <p:cond delay="0"/>
                                          </p:stCondLst>
                                        </p:cTn>
                                        <p:tgtEl>
                                          <p:spTgt spid="1049072"/>
                                        </p:tgtEl>
                                        <p:attrNameLst>
                                          <p:attrName>style.visibility</p:attrName>
                                        </p:attrNameLst>
                                      </p:cBhvr>
                                      <p:to>
                                        <p:strVal val="visible"/>
                                      </p:to>
                                    </p:set>
                                    <p:animEffect transition="in" filter="diamond(in)">
                                      <p:cBhvr>
                                        <p:cTn dur="2000" id="7"/>
                                        <p:tgtEl>
                                          <p:spTgt spid="1049072"/>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9073">
                                            <p:txEl>
                                              <p:pRg st="0" end="0"/>
                                            </p:txEl>
                                          </p:spTgt>
                                        </p:tgtEl>
                                        <p:attrNameLst>
                                          <p:attrName>style.visibility</p:attrName>
                                        </p:attrNameLst>
                                      </p:cBhvr>
                                      <p:to>
                                        <p:strVal val="visible"/>
                                      </p:to>
                                    </p:set>
                                    <p:animEffect transition="in" filter="dissolve">
                                      <p:cBhvr>
                                        <p:cTn dur="500" id="12"/>
                                        <p:tgtEl>
                                          <p:spTgt spid="1049073">
                                            <p:txEl>
                                              <p:pRg st="0" end="0"/>
                                            </p:txEl>
                                          </p:spTgt>
                                        </p:tgtEl>
                                      </p:cBhvr>
                                    </p:animEffect>
                                  </p:childTnLst>
                                </p:cTn>
                              </p:par>
                            </p:childTnLst>
                          </p:cTn>
                        </p:par>
                      </p:childTnLst>
                    </p:cTn>
                  </p:par>
                  <p:par>
                    <p:cTn fill="hold" id="13" nodeType="clickPar">
                      <p:stCondLst>
                        <p:cond delay="indefinite"/>
                      </p:stCondLst>
                      <p:childTnLst>
                        <p:par>
                          <p:cTn fill="hold" id="14" nodeType="withGroup">
                            <p:stCondLst>
                              <p:cond delay="0"/>
                            </p:stCondLst>
                            <p:childTnLst>
                              <p:par>
                                <p:cTn fill="hold" grpId="0" id="15" nodeType="clickEffect" presetClass="entr" presetID="9" presetSubtype="0">
                                  <p:stCondLst>
                                    <p:cond delay="0"/>
                                  </p:stCondLst>
                                  <p:childTnLst>
                                    <p:set>
                                      <p:cBhvr>
                                        <p:cTn dur="1" fill="hold" id="16">
                                          <p:stCondLst>
                                            <p:cond delay="0"/>
                                          </p:stCondLst>
                                        </p:cTn>
                                        <p:tgtEl>
                                          <p:spTgt spid="1049073">
                                            <p:txEl>
                                              <p:pRg st="3" end="3"/>
                                            </p:txEl>
                                          </p:spTgt>
                                        </p:tgtEl>
                                        <p:attrNameLst>
                                          <p:attrName>style.visibility</p:attrName>
                                        </p:attrNameLst>
                                      </p:cBhvr>
                                      <p:to>
                                        <p:strVal val="visible"/>
                                      </p:to>
                                    </p:set>
                                    <p:animEffect transition="in" filter="dissolve">
                                      <p:cBhvr>
                                        <p:cTn dur="500" id="17"/>
                                        <p:tgtEl>
                                          <p:spTgt spid="10490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72" grpId="0"/>
      <p:bldP spid="104907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575" name=""/>
        <p:cNvGrpSpPr/>
        <p:nvPr/>
      </p:nvGrpSpPr>
      <p:grpSpPr>
        <a:xfrm>
          <a:off x="0" y="0"/>
          <a:ext cx="0" cy="0"/>
          <a:chOff x="0" y="0"/>
          <a:chExt cx="0" cy="0"/>
        </a:xfrm>
      </p:grpSpPr>
      <p:sp>
        <p:nvSpPr>
          <p:cNvPr id="1048693" name="Title 1"/>
          <p:cNvSpPr>
            <a:spLocks noGrp="1"/>
          </p:cNvSpPr>
          <p:nvPr>
            <p:ph type="title"/>
          </p:nvPr>
        </p:nvSpPr>
        <p:spPr>
          <a:xfrm>
            <a:off x="457200" y="274638"/>
            <a:ext cx="8229600" cy="639762"/>
          </a:xfrm>
        </p:spPr>
        <p:txBody>
          <a:bodyPr>
            <a:normAutofit fontScale="90000"/>
          </a:bodyPr>
          <a:p>
            <a:r>
              <a:rPr dirty="0" lang="en-US" err="1" smtClean="0"/>
              <a:t>prodrug</a:t>
            </a:r>
            <a:endParaRPr dirty="0" lang="en-US"/>
          </a:p>
        </p:txBody>
      </p:sp>
      <p:sp>
        <p:nvSpPr>
          <p:cNvPr id="1048694" name="Rectangle 3"/>
          <p:cNvSpPr>
            <a:spLocks noGrp="1" noChangeArrowheads="1"/>
          </p:cNvSpPr>
          <p:nvPr>
            <p:ph idx="1"/>
          </p:nvPr>
        </p:nvSpPr>
        <p:spPr bwMode="auto">
          <a:xfrm>
            <a:off x="457200" y="1066800"/>
            <a:ext cx="8229600" cy="3581400"/>
          </a:xfrm>
          <a:noFill/>
        </p:spPr>
        <p:txBody>
          <a:bodyPr anchor="t" anchorCtr="0" bIns="45720" compatLnSpc="1" lIns="91440" numCol="1" rIns="91440" tIns="45720" vert="horz" wrap="square">
            <a:prstTxWarp prst="textNoShape"/>
            <a:noAutofit/>
          </a:bodyPr>
          <a:p>
            <a:pPr eaLnBrk="1" hangingPunct="1">
              <a:buSzPct val="80000"/>
              <a:buFont typeface="Wingdings" pitchFamily="2" charset="2"/>
              <a:buChar char="v"/>
            </a:pPr>
            <a:r>
              <a:rPr dirty="0" sz="2800" lang="en-US" smtClean="0"/>
              <a:t>Administered  in an inactive  form</a:t>
            </a:r>
          </a:p>
          <a:p>
            <a:pPr eaLnBrk="1" hangingPunct="1">
              <a:buSzPct val="80000"/>
              <a:buFont typeface="Wingdings" pitchFamily="2" charset="2"/>
              <a:buChar char="v"/>
            </a:pPr>
            <a:r>
              <a:rPr dirty="0" sz="2800" lang="en-US" smtClean="0"/>
              <a:t>After administration  converted into their active form</a:t>
            </a:r>
          </a:p>
          <a:p>
            <a:pPr eaLnBrk="1" hangingPunct="1" lvl="1">
              <a:buSzPct val="80000"/>
              <a:buFont typeface="Wingdings" pitchFamily="2" charset="2"/>
              <a:buChar char="v"/>
            </a:pPr>
            <a:r>
              <a:rPr dirty="0" lang="en-US" smtClean="0"/>
              <a:t>usually  in liver</a:t>
            </a:r>
          </a:p>
          <a:p>
            <a:pPr eaLnBrk="1" hangingPunct="1">
              <a:buSzPct val="80000"/>
              <a:buFont typeface="Wingdings" pitchFamily="2" charset="2"/>
              <a:buChar char="v"/>
            </a:pPr>
            <a:r>
              <a:rPr dirty="0" sz="2800" lang="en-US" smtClean="0"/>
              <a:t>Designed to improve bioavailability</a:t>
            </a:r>
          </a:p>
          <a:p>
            <a:pPr eaLnBrk="1" hangingPunct="1">
              <a:buSzPct val="80000"/>
              <a:buFont typeface="Wingdings" pitchFamily="2" charset="2"/>
              <a:buChar char="v"/>
            </a:pPr>
            <a:r>
              <a:rPr dirty="0" sz="2800" lang="en-US" smtClean="0"/>
              <a:t>Examples</a:t>
            </a:r>
          </a:p>
          <a:p>
            <a:pPr eaLnBrk="1" hangingPunct="1" lvl="1">
              <a:buSzPct val="80000"/>
              <a:buFont typeface="Wingdings" pitchFamily="2" charset="2"/>
              <a:buChar char="v"/>
            </a:pPr>
            <a:r>
              <a:rPr dirty="0" lang="en-US" err="1" smtClean="0"/>
              <a:t>Enalapril</a:t>
            </a:r>
            <a:r>
              <a:rPr dirty="0" lang="en-US" smtClean="0"/>
              <a:t> – </a:t>
            </a:r>
            <a:r>
              <a:rPr dirty="0" lang="en-US" err="1" smtClean="0"/>
              <a:t>Enalaprilate</a:t>
            </a:r>
            <a:endParaRPr dirty="0" lang="en-US" smtClean="0"/>
          </a:p>
          <a:p>
            <a:pPr eaLnBrk="1" hangingPunct="1" lvl="1">
              <a:buSzPct val="80000"/>
              <a:buFont typeface="Wingdings" pitchFamily="2" charset="2"/>
              <a:buChar char="v"/>
            </a:pPr>
            <a:r>
              <a:rPr dirty="0" lang="en-US" err="1" smtClean="0"/>
              <a:t>Ramipril</a:t>
            </a:r>
            <a:r>
              <a:rPr dirty="0" lang="en-US" smtClean="0"/>
              <a:t> - </a:t>
            </a:r>
            <a:r>
              <a:rPr dirty="0" lang="en-US" err="1" smtClean="0"/>
              <a:t>Ramiprilate</a:t>
            </a:r>
            <a:endParaRPr dirty="0" lang="en-US" smtClean="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768" name=""/>
        <p:cNvGrpSpPr/>
        <p:nvPr/>
      </p:nvGrpSpPr>
      <p:grpSpPr>
        <a:xfrm>
          <a:off x="0" y="0"/>
          <a:ext cx="0" cy="0"/>
          <a:chOff x="0" y="0"/>
          <a:chExt cx="0" cy="0"/>
        </a:xfrm>
      </p:grpSpPr>
      <p:sp>
        <p:nvSpPr>
          <p:cNvPr id="1049074" name="Rectangle 2"/>
          <p:cNvSpPr>
            <a:spLocks noGrp="1" noChangeArrowheads="1"/>
          </p:cNvSpPr>
          <p:nvPr>
            <p:ph type="title"/>
          </p:nvPr>
        </p:nvSpPr>
        <p:spPr>
          <a:xfrm>
            <a:off x="1143000" y="814388"/>
            <a:ext cx="7772400" cy="762000"/>
          </a:xfrm>
        </p:spPr>
        <p:txBody>
          <a:bodyPr/>
          <a:p>
            <a:pPr eaLnBrk="1" hangingPunct="1"/>
            <a:r>
              <a:rPr b="1" dirty="0" sz="4000" lang="en-US" err="1" smtClean="0">
                <a:solidFill>
                  <a:srgbClr val="FF0000"/>
                </a:solidFill>
              </a:rPr>
              <a:t>Piroxicam</a:t>
            </a:r>
            <a:endParaRPr b="1" dirty="0" sz="4000" lang="en-US" smtClean="0">
              <a:solidFill>
                <a:srgbClr val="FF0000"/>
              </a:solidFill>
            </a:endParaRPr>
          </a:p>
        </p:txBody>
      </p:sp>
      <p:sp>
        <p:nvSpPr>
          <p:cNvPr id="1049075" name="Rectangle 3"/>
          <p:cNvSpPr>
            <a:spLocks noGrp="1" noChangeArrowheads="1"/>
          </p:cNvSpPr>
          <p:nvPr>
            <p:ph type="body" idx="1"/>
          </p:nvPr>
        </p:nvSpPr>
        <p:spPr>
          <a:xfrm>
            <a:off x="457200" y="1600200"/>
            <a:ext cx="7467600" cy="4873625"/>
          </a:xfrm>
        </p:spPr>
        <p:txBody>
          <a:bodyPr/>
          <a:p>
            <a:r>
              <a:rPr b="1" dirty="0" lang="en-US" smtClean="0"/>
              <a:t>Half- Life 45 hours</a:t>
            </a:r>
            <a:endParaRPr dirty="0" lang="en-US" smtClean="0"/>
          </a:p>
          <a:p>
            <a:pPr eaLnBrk="1" hangingPunct="1"/>
            <a:r>
              <a:rPr b="1" dirty="0" lang="en-US" smtClean="0"/>
              <a:t>Given once daily</a:t>
            </a:r>
          </a:p>
          <a:p>
            <a:pPr eaLnBrk="1" hangingPunct="1" indent="0" marL="0">
              <a:buNone/>
            </a:pPr>
            <a:r>
              <a:rPr b="1" dirty="0" i="1" lang="en-US" u="sng" smtClean="0">
                <a:solidFill>
                  <a:srgbClr val="FF0000"/>
                </a:solidFill>
              </a:rPr>
              <a:t>Adverse effects</a:t>
            </a:r>
          </a:p>
          <a:p>
            <a:r>
              <a:rPr b="1" dirty="0" lang="en-US"/>
              <a:t>Less frequent gastric upset (20%) .</a:t>
            </a:r>
          </a:p>
          <a:p>
            <a:r>
              <a:rPr b="1" dirty="0" lang="en-US"/>
              <a:t>Dizziness</a:t>
            </a:r>
          </a:p>
          <a:p>
            <a:r>
              <a:rPr b="1" dirty="0" lang="en-US"/>
              <a:t>Tinnitus</a:t>
            </a:r>
          </a:p>
          <a:p>
            <a:r>
              <a:rPr b="1" dirty="0" lang="en-US"/>
              <a:t>Headache</a:t>
            </a:r>
          </a:p>
          <a:p>
            <a:r>
              <a:rPr b="1" dirty="0" lang="en-US"/>
              <a:t>Allergy</a:t>
            </a:r>
          </a:p>
          <a:p>
            <a:pPr eaLnBrk="1" hangingPunct="1"/>
            <a:endParaRPr b="1" dirty="0" lang="en-US" smtClean="0"/>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8" presetSubtype="16">
                                  <p:stCondLst>
                                    <p:cond delay="0"/>
                                  </p:stCondLst>
                                  <p:childTnLst>
                                    <p:set>
                                      <p:cBhvr>
                                        <p:cTn dur="1" fill="hold" id="6">
                                          <p:stCondLst>
                                            <p:cond delay="0"/>
                                          </p:stCondLst>
                                        </p:cTn>
                                        <p:tgtEl>
                                          <p:spTgt spid="1049074"/>
                                        </p:tgtEl>
                                        <p:attrNameLst>
                                          <p:attrName>style.visibility</p:attrName>
                                        </p:attrNameLst>
                                      </p:cBhvr>
                                      <p:to>
                                        <p:strVal val="visible"/>
                                      </p:to>
                                    </p:set>
                                    <p:animEffect transition="in" filter="diamond(in)">
                                      <p:cBhvr>
                                        <p:cTn dur="2000" id="7"/>
                                        <p:tgtEl>
                                          <p:spTgt spid="1049074"/>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9075">
                                            <p:txEl>
                                              <p:pRg st="0" end="0"/>
                                            </p:txEl>
                                          </p:spTgt>
                                        </p:tgtEl>
                                        <p:attrNameLst>
                                          <p:attrName>style.visibility</p:attrName>
                                        </p:attrNameLst>
                                      </p:cBhvr>
                                      <p:to>
                                        <p:strVal val="visible"/>
                                      </p:to>
                                    </p:set>
                                    <p:animEffect transition="in" filter="dissolve">
                                      <p:cBhvr>
                                        <p:cTn dur="500" id="12"/>
                                        <p:tgtEl>
                                          <p:spTgt spid="1049075">
                                            <p:txEl>
                                              <p:pRg st="0" end="0"/>
                                            </p:txEl>
                                          </p:spTgt>
                                        </p:tgtEl>
                                      </p:cBhvr>
                                    </p:animEffect>
                                  </p:childTnLst>
                                </p:cTn>
                              </p:par>
                            </p:childTnLst>
                          </p:cTn>
                        </p:par>
                      </p:childTnLst>
                    </p:cTn>
                  </p:par>
                  <p:par>
                    <p:cTn fill="hold" id="13" nodeType="clickPar">
                      <p:stCondLst>
                        <p:cond delay="indefinite"/>
                      </p:stCondLst>
                      <p:childTnLst>
                        <p:par>
                          <p:cTn fill="hold" id="14" nodeType="withGroup">
                            <p:stCondLst>
                              <p:cond delay="0"/>
                            </p:stCondLst>
                            <p:childTnLst>
                              <p:par>
                                <p:cTn fill="hold" grpId="0" id="15" nodeType="clickEffect" presetClass="entr" presetID="9" presetSubtype="0">
                                  <p:stCondLst>
                                    <p:cond delay="0"/>
                                  </p:stCondLst>
                                  <p:childTnLst>
                                    <p:set>
                                      <p:cBhvr>
                                        <p:cTn dur="1" fill="hold" id="16">
                                          <p:stCondLst>
                                            <p:cond delay="0"/>
                                          </p:stCondLst>
                                        </p:cTn>
                                        <p:tgtEl>
                                          <p:spTgt spid="1049075">
                                            <p:txEl>
                                              <p:pRg st="1" end="1"/>
                                            </p:txEl>
                                          </p:spTgt>
                                        </p:tgtEl>
                                        <p:attrNameLst>
                                          <p:attrName>style.visibility</p:attrName>
                                        </p:attrNameLst>
                                      </p:cBhvr>
                                      <p:to>
                                        <p:strVal val="visible"/>
                                      </p:to>
                                    </p:set>
                                    <p:animEffect transition="in" filter="dissolve">
                                      <p:cBhvr>
                                        <p:cTn dur="500" id="17"/>
                                        <p:tgtEl>
                                          <p:spTgt spid="1049075">
                                            <p:txEl>
                                              <p:pRg st="1" end="1"/>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9" presetSubtype="0">
                                  <p:stCondLst>
                                    <p:cond delay="0"/>
                                  </p:stCondLst>
                                  <p:childTnLst>
                                    <p:set>
                                      <p:cBhvr>
                                        <p:cTn dur="1" fill="hold" id="21">
                                          <p:stCondLst>
                                            <p:cond delay="0"/>
                                          </p:stCondLst>
                                        </p:cTn>
                                        <p:tgtEl>
                                          <p:spTgt spid="1049075">
                                            <p:txEl>
                                              <p:pRg st="2" end="2"/>
                                            </p:txEl>
                                          </p:spTgt>
                                        </p:tgtEl>
                                        <p:attrNameLst>
                                          <p:attrName>style.visibility</p:attrName>
                                        </p:attrNameLst>
                                      </p:cBhvr>
                                      <p:to>
                                        <p:strVal val="visible"/>
                                      </p:to>
                                    </p:set>
                                    <p:animEffect transition="in" filter="dissolve">
                                      <p:cBhvr>
                                        <p:cTn dur="500" id="22"/>
                                        <p:tgtEl>
                                          <p:spTgt spid="1049075">
                                            <p:txEl>
                                              <p:pRg st="2" end="2"/>
                                            </p:txEl>
                                          </p:spTgt>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9" presetSubtype="0">
                                  <p:stCondLst>
                                    <p:cond delay="0"/>
                                  </p:stCondLst>
                                  <p:childTnLst>
                                    <p:set>
                                      <p:cBhvr>
                                        <p:cTn dur="1" fill="hold" id="26">
                                          <p:stCondLst>
                                            <p:cond delay="0"/>
                                          </p:stCondLst>
                                        </p:cTn>
                                        <p:tgtEl>
                                          <p:spTgt spid="1049075">
                                            <p:txEl>
                                              <p:pRg st="3" end="3"/>
                                            </p:txEl>
                                          </p:spTgt>
                                        </p:tgtEl>
                                        <p:attrNameLst>
                                          <p:attrName>style.visibility</p:attrName>
                                        </p:attrNameLst>
                                      </p:cBhvr>
                                      <p:to>
                                        <p:strVal val="visible"/>
                                      </p:to>
                                    </p:set>
                                    <p:animEffect transition="in" filter="dissolve">
                                      <p:cBhvr>
                                        <p:cTn dur="500" id="27"/>
                                        <p:tgtEl>
                                          <p:spTgt spid="1049075">
                                            <p:txEl>
                                              <p:pRg st="3" end="3"/>
                                            </p:txEl>
                                          </p:spTgt>
                                        </p:tgtEl>
                                      </p:cBhvr>
                                    </p:animEffect>
                                  </p:childTnLst>
                                </p:cTn>
                              </p:par>
                            </p:childTnLst>
                          </p:cTn>
                        </p:par>
                      </p:childTnLst>
                    </p:cTn>
                  </p:par>
                  <p:par>
                    <p:cTn fill="hold" id="28">
                      <p:stCondLst>
                        <p:cond delay="indefinite"/>
                      </p:stCondLst>
                      <p:childTnLst>
                        <p:par>
                          <p:cTn fill="hold" id="29">
                            <p:stCondLst>
                              <p:cond delay="0"/>
                            </p:stCondLst>
                            <p:childTnLst>
                              <p:par>
                                <p:cTn fill="hold" grpId="0" id="30" nodeType="clickEffect" presetClass="entr" presetID="9" presetSubtype="0">
                                  <p:stCondLst>
                                    <p:cond delay="0"/>
                                  </p:stCondLst>
                                  <p:childTnLst>
                                    <p:set>
                                      <p:cBhvr>
                                        <p:cTn dur="1" fill="hold" id="31">
                                          <p:stCondLst>
                                            <p:cond delay="0"/>
                                          </p:stCondLst>
                                        </p:cTn>
                                        <p:tgtEl>
                                          <p:spTgt spid="1049075">
                                            <p:txEl>
                                              <p:pRg st="4" end="4"/>
                                            </p:txEl>
                                          </p:spTgt>
                                        </p:tgtEl>
                                        <p:attrNameLst>
                                          <p:attrName>style.visibility</p:attrName>
                                        </p:attrNameLst>
                                      </p:cBhvr>
                                      <p:to>
                                        <p:strVal val="visible"/>
                                      </p:to>
                                    </p:set>
                                    <p:animEffect transition="in" filter="dissolve">
                                      <p:cBhvr>
                                        <p:cTn dur="500" id="32"/>
                                        <p:tgtEl>
                                          <p:spTgt spid="1049075">
                                            <p:txEl>
                                              <p:pRg st="4" end="4"/>
                                            </p:txEl>
                                          </p:spTgt>
                                        </p:tgtEl>
                                      </p:cBhvr>
                                    </p:animEffect>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9" presetSubtype="0">
                                  <p:stCondLst>
                                    <p:cond delay="0"/>
                                  </p:stCondLst>
                                  <p:childTnLst>
                                    <p:set>
                                      <p:cBhvr>
                                        <p:cTn dur="1" fill="hold" id="36">
                                          <p:stCondLst>
                                            <p:cond delay="0"/>
                                          </p:stCondLst>
                                        </p:cTn>
                                        <p:tgtEl>
                                          <p:spTgt spid="1049075">
                                            <p:txEl>
                                              <p:pRg st="5" end="5"/>
                                            </p:txEl>
                                          </p:spTgt>
                                        </p:tgtEl>
                                        <p:attrNameLst>
                                          <p:attrName>style.visibility</p:attrName>
                                        </p:attrNameLst>
                                      </p:cBhvr>
                                      <p:to>
                                        <p:strVal val="visible"/>
                                      </p:to>
                                    </p:set>
                                    <p:animEffect transition="in" filter="dissolve">
                                      <p:cBhvr>
                                        <p:cTn dur="500" id="37"/>
                                        <p:tgtEl>
                                          <p:spTgt spid="1049075">
                                            <p:txEl>
                                              <p:pRg st="5" end="5"/>
                                            </p:txEl>
                                          </p:spTgt>
                                        </p:tgtEl>
                                      </p:cBhvr>
                                    </p:animEffect>
                                  </p:childTnLst>
                                </p:cTn>
                              </p:par>
                            </p:childTnLst>
                          </p:cTn>
                        </p:par>
                      </p:childTnLst>
                    </p:cTn>
                  </p:par>
                  <p:par>
                    <p:cTn fill="hold" id="38">
                      <p:stCondLst>
                        <p:cond delay="indefinite"/>
                      </p:stCondLst>
                      <p:childTnLst>
                        <p:par>
                          <p:cTn fill="hold" id="39">
                            <p:stCondLst>
                              <p:cond delay="0"/>
                            </p:stCondLst>
                            <p:childTnLst>
                              <p:par>
                                <p:cTn fill="hold" grpId="0" id="40" nodeType="clickEffect" presetClass="entr" presetID="9" presetSubtype="0">
                                  <p:stCondLst>
                                    <p:cond delay="0"/>
                                  </p:stCondLst>
                                  <p:childTnLst>
                                    <p:set>
                                      <p:cBhvr>
                                        <p:cTn dur="1" fill="hold" id="41">
                                          <p:stCondLst>
                                            <p:cond delay="0"/>
                                          </p:stCondLst>
                                        </p:cTn>
                                        <p:tgtEl>
                                          <p:spTgt spid="1049075">
                                            <p:txEl>
                                              <p:pRg st="6" end="6"/>
                                            </p:txEl>
                                          </p:spTgt>
                                        </p:tgtEl>
                                        <p:attrNameLst>
                                          <p:attrName>style.visibility</p:attrName>
                                        </p:attrNameLst>
                                      </p:cBhvr>
                                      <p:to>
                                        <p:strVal val="visible"/>
                                      </p:to>
                                    </p:set>
                                    <p:animEffect transition="in" filter="dissolve">
                                      <p:cBhvr>
                                        <p:cTn dur="500" id="42"/>
                                        <p:tgtEl>
                                          <p:spTgt spid="1049075">
                                            <p:txEl>
                                              <p:pRg st="6" end="6"/>
                                            </p:txEl>
                                          </p:spTgt>
                                        </p:tgtEl>
                                      </p:cBhvr>
                                    </p:animEffect>
                                  </p:childTnLst>
                                </p:cTn>
                              </p:par>
                            </p:childTnLst>
                          </p:cTn>
                        </p:par>
                      </p:childTnLst>
                    </p:cTn>
                  </p:par>
                  <p:par>
                    <p:cTn fill="hold" id="43">
                      <p:stCondLst>
                        <p:cond delay="indefinite"/>
                      </p:stCondLst>
                      <p:childTnLst>
                        <p:par>
                          <p:cTn fill="hold" id="44">
                            <p:stCondLst>
                              <p:cond delay="0"/>
                            </p:stCondLst>
                            <p:childTnLst>
                              <p:par>
                                <p:cTn fill="hold" grpId="0" id="45" nodeType="clickEffect" presetClass="entr" presetID="9" presetSubtype="0">
                                  <p:stCondLst>
                                    <p:cond delay="0"/>
                                  </p:stCondLst>
                                  <p:childTnLst>
                                    <p:set>
                                      <p:cBhvr>
                                        <p:cTn dur="1" fill="hold" id="46">
                                          <p:stCondLst>
                                            <p:cond delay="0"/>
                                          </p:stCondLst>
                                        </p:cTn>
                                        <p:tgtEl>
                                          <p:spTgt spid="1049075">
                                            <p:txEl>
                                              <p:pRg st="7" end="7"/>
                                            </p:txEl>
                                          </p:spTgt>
                                        </p:tgtEl>
                                        <p:attrNameLst>
                                          <p:attrName>style.visibility</p:attrName>
                                        </p:attrNameLst>
                                      </p:cBhvr>
                                      <p:to>
                                        <p:strVal val="visible"/>
                                      </p:to>
                                    </p:set>
                                    <p:animEffect transition="in" filter="dissolve">
                                      <p:cBhvr>
                                        <p:cTn dur="500" id="47"/>
                                        <p:tgtEl>
                                          <p:spTgt spid="1049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74" grpId="0"/>
      <p:bldP spid="1049075" grpId="0" build="p"/>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769" name=""/>
        <p:cNvGrpSpPr/>
        <p:nvPr/>
      </p:nvGrpSpPr>
      <p:grpSpPr>
        <a:xfrm>
          <a:off x="0" y="0"/>
          <a:ext cx="0" cy="0"/>
          <a:chOff x="0" y="0"/>
          <a:chExt cx="0" cy="0"/>
        </a:xfrm>
      </p:grpSpPr>
      <p:sp>
        <p:nvSpPr>
          <p:cNvPr id="1049076" name="Rectangle 2"/>
          <p:cNvSpPr>
            <a:spLocks noGrp="1" noChangeArrowheads="1"/>
          </p:cNvSpPr>
          <p:nvPr>
            <p:ph type="title"/>
          </p:nvPr>
        </p:nvSpPr>
        <p:spPr>
          <a:xfrm>
            <a:off x="1143000" y="814388"/>
            <a:ext cx="7772400" cy="762000"/>
          </a:xfrm>
        </p:spPr>
        <p:txBody>
          <a:bodyPr/>
          <a:p>
            <a:pPr eaLnBrk="1" hangingPunct="1"/>
            <a:r>
              <a:rPr b="1" dirty="0" sz="3600" lang="en-US" smtClean="0">
                <a:solidFill>
                  <a:srgbClr val="FF0000"/>
                </a:solidFill>
              </a:rPr>
              <a:t>Acetic acid derivatives</a:t>
            </a:r>
          </a:p>
        </p:txBody>
      </p:sp>
      <p:sp>
        <p:nvSpPr>
          <p:cNvPr id="1049077" name="Rectangle 3"/>
          <p:cNvSpPr>
            <a:spLocks noGrp="1" noChangeArrowheads="1"/>
          </p:cNvSpPr>
          <p:nvPr>
            <p:ph type="body" idx="1"/>
          </p:nvPr>
        </p:nvSpPr>
        <p:spPr>
          <a:xfrm>
            <a:off x="457200" y="1600200"/>
            <a:ext cx="7467600" cy="4873625"/>
          </a:xfrm>
        </p:spPr>
        <p:txBody>
          <a:bodyPr/>
          <a:p>
            <a:pPr eaLnBrk="1" hangingPunct="1">
              <a:buFontTx/>
              <a:buNone/>
            </a:pPr>
            <a:r>
              <a:rPr dirty="0" lang="en-US" smtClean="0"/>
              <a:t>                     </a:t>
            </a:r>
            <a:endParaRPr dirty="0" lang="en-US" smtClean="0">
              <a:solidFill>
                <a:schemeClr val="accent1">
                  <a:lumMod val="75000"/>
                </a:schemeClr>
              </a:solidFill>
            </a:endParaRPr>
          </a:p>
          <a:p>
            <a:pPr eaLnBrk="1" hangingPunct="1">
              <a:buFontTx/>
              <a:buNone/>
            </a:pPr>
            <a:endParaRPr dirty="0" lang="en-US" smtClean="0">
              <a:solidFill>
                <a:schemeClr val="accent1">
                  <a:lumMod val="75000"/>
                </a:schemeClr>
              </a:solidFill>
            </a:endParaRPr>
          </a:p>
          <a:p>
            <a:pPr eaLnBrk="1" hangingPunct="1">
              <a:buFontTx/>
              <a:buNone/>
            </a:pPr>
            <a:endParaRPr dirty="0" lang="en-US" smtClean="0">
              <a:solidFill>
                <a:schemeClr val="accent1">
                  <a:lumMod val="75000"/>
                </a:schemeClr>
              </a:solidFill>
            </a:endParaRPr>
          </a:p>
          <a:p>
            <a:pPr eaLnBrk="1" hangingPunct="1">
              <a:buFontTx/>
              <a:buNone/>
            </a:pPr>
            <a:endParaRPr dirty="0" lang="en-US" smtClean="0">
              <a:solidFill>
                <a:schemeClr val="accent1">
                  <a:lumMod val="75000"/>
                </a:schemeClr>
              </a:solidFill>
            </a:endParaRPr>
          </a:p>
          <a:p>
            <a:pPr eaLnBrk="1" hangingPunct="1">
              <a:buFontTx/>
              <a:buNone/>
            </a:pPr>
            <a:endParaRPr dirty="0" lang="en-US" smtClean="0">
              <a:solidFill>
                <a:schemeClr val="accent1">
                  <a:lumMod val="75000"/>
                </a:schemeClr>
              </a:solidFill>
            </a:endParaRPr>
          </a:p>
          <a:p>
            <a:pPr eaLnBrk="1" hangingPunct="1">
              <a:buFontTx/>
              <a:buNone/>
            </a:pPr>
            <a:r>
              <a:rPr b="1" dirty="0" sz="4000" lang="en-US" smtClean="0">
                <a:solidFill>
                  <a:srgbClr val="FF0000"/>
                </a:solidFill>
              </a:rPr>
              <a:t>                      Diclofenac</a:t>
            </a:r>
          </a:p>
          <a:p>
            <a:pPr eaLnBrk="1" hangingPunct="1">
              <a:buFont typeface="Wingdings" pitchFamily="2" charset="2"/>
              <a:buNone/>
            </a:pPr>
            <a:endParaRPr dirty="0" lang="en-US" u="sng" smtClean="0"/>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8" presetSubtype="16">
                                  <p:stCondLst>
                                    <p:cond delay="0"/>
                                  </p:stCondLst>
                                  <p:childTnLst>
                                    <p:set>
                                      <p:cBhvr>
                                        <p:cTn dur="1" fill="hold" id="6">
                                          <p:stCondLst>
                                            <p:cond delay="0"/>
                                          </p:stCondLst>
                                        </p:cTn>
                                        <p:tgtEl>
                                          <p:spTgt spid="1049076"/>
                                        </p:tgtEl>
                                        <p:attrNameLst>
                                          <p:attrName>style.visibility</p:attrName>
                                        </p:attrNameLst>
                                      </p:cBhvr>
                                      <p:to>
                                        <p:strVal val="visible"/>
                                      </p:to>
                                    </p:set>
                                    <p:animEffect transition="in" filter="diamond(in)">
                                      <p:cBhvr>
                                        <p:cTn dur="2000" id="7"/>
                                        <p:tgtEl>
                                          <p:spTgt spid="1049076"/>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9077">
                                            <p:txEl>
                                              <p:pRg st="0" end="0"/>
                                            </p:txEl>
                                          </p:spTgt>
                                        </p:tgtEl>
                                        <p:attrNameLst>
                                          <p:attrName>style.visibility</p:attrName>
                                        </p:attrNameLst>
                                      </p:cBhvr>
                                      <p:to>
                                        <p:strVal val="visible"/>
                                      </p:to>
                                    </p:set>
                                    <p:animEffect transition="in" filter="dissolve">
                                      <p:cBhvr>
                                        <p:cTn dur="500" id="12"/>
                                        <p:tgtEl>
                                          <p:spTgt spid="1049077">
                                            <p:txEl>
                                              <p:pRg st="0" end="0"/>
                                            </p:txEl>
                                          </p:spTgt>
                                        </p:tgtEl>
                                      </p:cBhvr>
                                    </p:animEffect>
                                  </p:childTnLst>
                                </p:cTn>
                              </p:par>
                            </p:childTnLst>
                          </p:cTn>
                        </p:par>
                      </p:childTnLst>
                    </p:cTn>
                  </p:par>
                  <p:par>
                    <p:cTn fill="hold" id="13" nodeType="clickPar">
                      <p:stCondLst>
                        <p:cond delay="indefinite"/>
                      </p:stCondLst>
                      <p:childTnLst>
                        <p:par>
                          <p:cTn fill="hold" id="14" nodeType="withGroup">
                            <p:stCondLst>
                              <p:cond delay="0"/>
                            </p:stCondLst>
                            <p:childTnLst>
                              <p:par>
                                <p:cTn fill="hold" grpId="0" id="15" nodeType="clickEffect" presetClass="entr" presetID="9" presetSubtype="0">
                                  <p:stCondLst>
                                    <p:cond delay="0"/>
                                  </p:stCondLst>
                                  <p:childTnLst>
                                    <p:set>
                                      <p:cBhvr>
                                        <p:cTn dur="1" fill="hold" id="16">
                                          <p:stCondLst>
                                            <p:cond delay="0"/>
                                          </p:stCondLst>
                                        </p:cTn>
                                        <p:tgtEl>
                                          <p:spTgt spid="1049077">
                                            <p:txEl>
                                              <p:pRg st="5" end="5"/>
                                            </p:txEl>
                                          </p:spTgt>
                                        </p:tgtEl>
                                        <p:attrNameLst>
                                          <p:attrName>style.visibility</p:attrName>
                                        </p:attrNameLst>
                                      </p:cBhvr>
                                      <p:to>
                                        <p:strVal val="visible"/>
                                      </p:to>
                                    </p:set>
                                    <p:animEffect transition="in" filter="dissolve">
                                      <p:cBhvr>
                                        <p:cTn dur="500" id="17"/>
                                        <p:tgtEl>
                                          <p:spTgt spid="104907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76" grpId="0"/>
      <p:bldP spid="1049077" grpId="0" build="p"/>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770" name=""/>
        <p:cNvGrpSpPr/>
        <p:nvPr/>
      </p:nvGrpSpPr>
      <p:grpSpPr>
        <a:xfrm>
          <a:off x="0" y="0"/>
          <a:ext cx="0" cy="0"/>
          <a:chOff x="0" y="0"/>
          <a:chExt cx="0" cy="0"/>
        </a:xfrm>
      </p:grpSpPr>
      <p:sp>
        <p:nvSpPr>
          <p:cNvPr id="1049078" name="Rectangle 2"/>
          <p:cNvSpPr>
            <a:spLocks noGrp="1" noChangeArrowheads="1"/>
          </p:cNvSpPr>
          <p:nvPr>
            <p:ph type="title"/>
          </p:nvPr>
        </p:nvSpPr>
        <p:spPr>
          <a:xfrm>
            <a:off x="1143000" y="144463"/>
            <a:ext cx="7772400" cy="846137"/>
          </a:xfrm>
        </p:spPr>
        <p:txBody>
          <a:bodyPr/>
          <a:p>
            <a:pPr eaLnBrk="1" hangingPunct="1"/>
            <a:r>
              <a:rPr b="1" dirty="0" sz="3200" lang="en-US" smtClean="0">
                <a:solidFill>
                  <a:srgbClr val="FF0000"/>
                </a:solidFill>
              </a:rPr>
              <a:t>Preparations of Diclofenac</a:t>
            </a:r>
          </a:p>
        </p:txBody>
      </p:sp>
      <p:sp>
        <p:nvSpPr>
          <p:cNvPr id="1049079" name="Rectangle 3"/>
          <p:cNvSpPr>
            <a:spLocks noGrp="1" noChangeArrowheads="1"/>
          </p:cNvSpPr>
          <p:nvPr>
            <p:ph type="body" idx="1"/>
          </p:nvPr>
        </p:nvSpPr>
        <p:spPr>
          <a:xfrm>
            <a:off x="533400" y="990600"/>
            <a:ext cx="8229600" cy="5638800"/>
          </a:xfrm>
        </p:spPr>
        <p:txBody>
          <a:bodyPr>
            <a:normAutofit lnSpcReduction="10000"/>
          </a:bodyPr>
          <a:p>
            <a:pPr eaLnBrk="1" hangingPunct="1">
              <a:lnSpc>
                <a:spcPct val="90000"/>
              </a:lnSpc>
            </a:pPr>
            <a:r>
              <a:rPr dirty="0" lang="en-US" smtClean="0"/>
              <a:t>Diclofenac with misoprostol  decreases upper gastrointestinal ulceration ,but result in diarrhea.</a:t>
            </a:r>
          </a:p>
          <a:p>
            <a:pPr eaLnBrk="1" hangingPunct="1">
              <a:lnSpc>
                <a:spcPct val="90000"/>
              </a:lnSpc>
            </a:pPr>
            <a:r>
              <a:rPr dirty="0" lang="en-US" smtClean="0"/>
              <a:t>Diclofenac with omeprazole to prevent recurrent bleeding.</a:t>
            </a:r>
          </a:p>
          <a:p>
            <a:pPr eaLnBrk="1" hangingPunct="1">
              <a:lnSpc>
                <a:spcPct val="90000"/>
              </a:lnSpc>
            </a:pPr>
            <a:r>
              <a:rPr dirty="0" lang="en-US" smtClean="0"/>
              <a:t>.1% ophthalmic preparation for postoperative ophthalmic inflammation.</a:t>
            </a:r>
          </a:p>
          <a:p>
            <a:pPr eaLnBrk="1" hangingPunct="1">
              <a:lnSpc>
                <a:spcPct val="90000"/>
              </a:lnSpc>
            </a:pPr>
            <a:r>
              <a:rPr dirty="0" lang="en-US" smtClean="0"/>
              <a:t>A topical gel 3% for solar keratosis.</a:t>
            </a:r>
          </a:p>
          <a:p>
            <a:r>
              <a:rPr dirty="0" lang="en-US" smtClean="0"/>
              <a:t>Rectal suppository </a:t>
            </a:r>
          </a:p>
          <a:p>
            <a:r>
              <a:rPr b="1" dirty="0" lang="en-US" smtClean="0"/>
              <a:t>Oral </a:t>
            </a:r>
            <a:r>
              <a:rPr b="1" dirty="0" lang="en-US"/>
              <a:t>mouth wash.</a:t>
            </a:r>
          </a:p>
          <a:p>
            <a:r>
              <a:rPr b="1" dirty="0" lang="en-US"/>
              <a:t>Intramuscular preparations.</a:t>
            </a:r>
          </a:p>
          <a:p>
            <a:pPr eaLnBrk="1" hangingPunct="1">
              <a:lnSpc>
                <a:spcPct val="90000"/>
              </a:lnSpc>
            </a:pPr>
            <a:endParaRPr dirty="0" sz="2800" lang="en-US" smtClean="0"/>
          </a:p>
          <a:p>
            <a:pPr eaLnBrk="1" hangingPunct="1">
              <a:lnSpc>
                <a:spcPct val="90000"/>
              </a:lnSpc>
            </a:pPr>
            <a:endParaRPr dirty="0" sz="2800" lang="en-US" smtClean="0"/>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8" presetSubtype="16">
                                  <p:stCondLst>
                                    <p:cond delay="0"/>
                                  </p:stCondLst>
                                  <p:childTnLst>
                                    <p:set>
                                      <p:cBhvr>
                                        <p:cTn dur="1" fill="hold" id="6">
                                          <p:stCondLst>
                                            <p:cond delay="0"/>
                                          </p:stCondLst>
                                        </p:cTn>
                                        <p:tgtEl>
                                          <p:spTgt spid="1049078"/>
                                        </p:tgtEl>
                                        <p:attrNameLst>
                                          <p:attrName>style.visibility</p:attrName>
                                        </p:attrNameLst>
                                      </p:cBhvr>
                                      <p:to>
                                        <p:strVal val="visible"/>
                                      </p:to>
                                    </p:set>
                                    <p:animEffect transition="in" filter="diamond(in)">
                                      <p:cBhvr>
                                        <p:cTn dur="2000" id="7"/>
                                        <p:tgtEl>
                                          <p:spTgt spid="1049078"/>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9079">
                                            <p:txEl>
                                              <p:pRg st="0" end="0"/>
                                            </p:txEl>
                                          </p:spTgt>
                                        </p:tgtEl>
                                        <p:attrNameLst>
                                          <p:attrName>style.visibility</p:attrName>
                                        </p:attrNameLst>
                                      </p:cBhvr>
                                      <p:to>
                                        <p:strVal val="visible"/>
                                      </p:to>
                                    </p:set>
                                    <p:animEffect transition="in" filter="dissolve">
                                      <p:cBhvr>
                                        <p:cTn dur="500" id="12"/>
                                        <p:tgtEl>
                                          <p:spTgt spid="1049079">
                                            <p:txEl>
                                              <p:pRg st="0" end="0"/>
                                            </p:txEl>
                                          </p:spTgt>
                                        </p:tgtEl>
                                      </p:cBhvr>
                                    </p:animEffect>
                                  </p:childTnLst>
                                </p:cTn>
                              </p:par>
                            </p:childTnLst>
                          </p:cTn>
                        </p:par>
                      </p:childTnLst>
                    </p:cTn>
                  </p:par>
                  <p:par>
                    <p:cTn fill="hold" id="13" nodeType="clickPar">
                      <p:stCondLst>
                        <p:cond delay="indefinite"/>
                      </p:stCondLst>
                      <p:childTnLst>
                        <p:par>
                          <p:cTn fill="hold" id="14" nodeType="withGroup">
                            <p:stCondLst>
                              <p:cond delay="0"/>
                            </p:stCondLst>
                            <p:childTnLst>
                              <p:par>
                                <p:cTn fill="hold" grpId="0" id="15" nodeType="clickEffect" presetClass="entr" presetID="9" presetSubtype="0">
                                  <p:stCondLst>
                                    <p:cond delay="0"/>
                                  </p:stCondLst>
                                  <p:childTnLst>
                                    <p:set>
                                      <p:cBhvr>
                                        <p:cTn dur="1" fill="hold" id="16">
                                          <p:stCondLst>
                                            <p:cond delay="0"/>
                                          </p:stCondLst>
                                        </p:cTn>
                                        <p:tgtEl>
                                          <p:spTgt spid="1049079">
                                            <p:txEl>
                                              <p:pRg st="1" end="1"/>
                                            </p:txEl>
                                          </p:spTgt>
                                        </p:tgtEl>
                                        <p:attrNameLst>
                                          <p:attrName>style.visibility</p:attrName>
                                        </p:attrNameLst>
                                      </p:cBhvr>
                                      <p:to>
                                        <p:strVal val="visible"/>
                                      </p:to>
                                    </p:set>
                                    <p:animEffect transition="in" filter="dissolve">
                                      <p:cBhvr>
                                        <p:cTn dur="500" id="17"/>
                                        <p:tgtEl>
                                          <p:spTgt spid="1049079">
                                            <p:txEl>
                                              <p:pRg st="1" end="1"/>
                                            </p:txEl>
                                          </p:spTgt>
                                        </p:tgtEl>
                                      </p:cBhvr>
                                    </p:animEffect>
                                  </p:childTnLst>
                                </p:cTn>
                              </p:par>
                            </p:childTnLst>
                          </p:cTn>
                        </p:par>
                      </p:childTnLst>
                    </p:cTn>
                  </p:par>
                  <p:par>
                    <p:cTn fill="hold" id="18" nodeType="clickPar">
                      <p:stCondLst>
                        <p:cond delay="indefinite"/>
                      </p:stCondLst>
                      <p:childTnLst>
                        <p:par>
                          <p:cTn fill="hold" id="19" nodeType="withGroup">
                            <p:stCondLst>
                              <p:cond delay="0"/>
                            </p:stCondLst>
                            <p:childTnLst>
                              <p:par>
                                <p:cTn fill="hold" grpId="0" id="20" nodeType="clickEffect" presetClass="entr" presetID="9" presetSubtype="0">
                                  <p:stCondLst>
                                    <p:cond delay="0"/>
                                  </p:stCondLst>
                                  <p:childTnLst>
                                    <p:set>
                                      <p:cBhvr>
                                        <p:cTn dur="1" fill="hold" id="21">
                                          <p:stCondLst>
                                            <p:cond delay="0"/>
                                          </p:stCondLst>
                                        </p:cTn>
                                        <p:tgtEl>
                                          <p:spTgt spid="1049079">
                                            <p:txEl>
                                              <p:pRg st="2" end="2"/>
                                            </p:txEl>
                                          </p:spTgt>
                                        </p:tgtEl>
                                        <p:attrNameLst>
                                          <p:attrName>style.visibility</p:attrName>
                                        </p:attrNameLst>
                                      </p:cBhvr>
                                      <p:to>
                                        <p:strVal val="visible"/>
                                      </p:to>
                                    </p:set>
                                    <p:animEffect transition="in" filter="dissolve">
                                      <p:cBhvr>
                                        <p:cTn dur="500" id="22"/>
                                        <p:tgtEl>
                                          <p:spTgt spid="1049079">
                                            <p:txEl>
                                              <p:pRg st="2" end="2"/>
                                            </p:txEl>
                                          </p:spTgt>
                                        </p:tgtEl>
                                      </p:cBhvr>
                                    </p:animEffect>
                                  </p:childTnLst>
                                </p:cTn>
                              </p:par>
                            </p:childTnLst>
                          </p:cTn>
                        </p:par>
                      </p:childTnLst>
                    </p:cTn>
                  </p:par>
                  <p:par>
                    <p:cTn fill="hold" id="23" nodeType="clickPar">
                      <p:stCondLst>
                        <p:cond delay="indefinite"/>
                      </p:stCondLst>
                      <p:childTnLst>
                        <p:par>
                          <p:cTn fill="hold" id="24" nodeType="withGroup">
                            <p:stCondLst>
                              <p:cond delay="0"/>
                            </p:stCondLst>
                            <p:childTnLst>
                              <p:par>
                                <p:cTn fill="hold" grpId="0" id="25" nodeType="clickEffect" presetClass="entr" presetID="9" presetSubtype="0">
                                  <p:stCondLst>
                                    <p:cond delay="0"/>
                                  </p:stCondLst>
                                  <p:childTnLst>
                                    <p:set>
                                      <p:cBhvr>
                                        <p:cTn dur="1" fill="hold" id="26">
                                          <p:stCondLst>
                                            <p:cond delay="0"/>
                                          </p:stCondLst>
                                        </p:cTn>
                                        <p:tgtEl>
                                          <p:spTgt spid="1049079">
                                            <p:txEl>
                                              <p:pRg st="3" end="3"/>
                                            </p:txEl>
                                          </p:spTgt>
                                        </p:tgtEl>
                                        <p:attrNameLst>
                                          <p:attrName>style.visibility</p:attrName>
                                        </p:attrNameLst>
                                      </p:cBhvr>
                                      <p:to>
                                        <p:strVal val="visible"/>
                                      </p:to>
                                    </p:set>
                                    <p:animEffect transition="in" filter="dissolve">
                                      <p:cBhvr>
                                        <p:cTn dur="500" id="27"/>
                                        <p:tgtEl>
                                          <p:spTgt spid="1049079">
                                            <p:txEl>
                                              <p:pRg st="3" end="3"/>
                                            </p:txEl>
                                          </p:spTgt>
                                        </p:tgtEl>
                                      </p:cBhvr>
                                    </p:animEffect>
                                  </p:childTnLst>
                                </p:cTn>
                              </p:par>
                            </p:childTnLst>
                          </p:cTn>
                        </p:par>
                      </p:childTnLst>
                    </p:cTn>
                  </p:par>
                  <p:par>
                    <p:cTn fill="hold" id="28" nodeType="clickPar">
                      <p:stCondLst>
                        <p:cond delay="indefinite"/>
                      </p:stCondLst>
                      <p:childTnLst>
                        <p:par>
                          <p:cTn fill="hold" id="29" nodeType="withGroup">
                            <p:stCondLst>
                              <p:cond delay="0"/>
                            </p:stCondLst>
                            <p:childTnLst>
                              <p:par>
                                <p:cTn fill="hold" grpId="0" id="30" nodeType="clickEffect" presetClass="entr" presetID="9" presetSubtype="0">
                                  <p:stCondLst>
                                    <p:cond delay="0"/>
                                  </p:stCondLst>
                                  <p:childTnLst>
                                    <p:set>
                                      <p:cBhvr>
                                        <p:cTn dur="1" fill="hold" id="31">
                                          <p:stCondLst>
                                            <p:cond delay="0"/>
                                          </p:stCondLst>
                                        </p:cTn>
                                        <p:tgtEl>
                                          <p:spTgt spid="1049079">
                                            <p:txEl>
                                              <p:pRg st="4" end="4"/>
                                            </p:txEl>
                                          </p:spTgt>
                                        </p:tgtEl>
                                        <p:attrNameLst>
                                          <p:attrName>style.visibility</p:attrName>
                                        </p:attrNameLst>
                                      </p:cBhvr>
                                      <p:to>
                                        <p:strVal val="visible"/>
                                      </p:to>
                                    </p:set>
                                    <p:animEffect transition="in" filter="dissolve">
                                      <p:cBhvr>
                                        <p:cTn dur="500" id="32"/>
                                        <p:tgtEl>
                                          <p:spTgt spid="1049079">
                                            <p:txEl>
                                              <p:pRg st="4" end="4"/>
                                            </p:txEl>
                                          </p:spTgt>
                                        </p:tgtEl>
                                      </p:cBhvr>
                                    </p:animEffect>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9" presetSubtype="0">
                                  <p:stCondLst>
                                    <p:cond delay="0"/>
                                  </p:stCondLst>
                                  <p:childTnLst>
                                    <p:set>
                                      <p:cBhvr>
                                        <p:cTn dur="1" fill="hold" id="36">
                                          <p:stCondLst>
                                            <p:cond delay="0"/>
                                          </p:stCondLst>
                                        </p:cTn>
                                        <p:tgtEl>
                                          <p:spTgt spid="1049079">
                                            <p:txEl>
                                              <p:pRg st="5" end="5"/>
                                            </p:txEl>
                                          </p:spTgt>
                                        </p:tgtEl>
                                        <p:attrNameLst>
                                          <p:attrName>style.visibility</p:attrName>
                                        </p:attrNameLst>
                                      </p:cBhvr>
                                      <p:to>
                                        <p:strVal val="visible"/>
                                      </p:to>
                                    </p:set>
                                    <p:animEffect transition="in" filter="dissolve">
                                      <p:cBhvr>
                                        <p:cTn dur="500" id="37"/>
                                        <p:tgtEl>
                                          <p:spTgt spid="1049079">
                                            <p:txEl>
                                              <p:pRg st="5" end="5"/>
                                            </p:txEl>
                                          </p:spTgt>
                                        </p:tgtEl>
                                      </p:cBhvr>
                                    </p:animEffect>
                                  </p:childTnLst>
                                </p:cTn>
                              </p:par>
                            </p:childTnLst>
                          </p:cTn>
                        </p:par>
                      </p:childTnLst>
                    </p:cTn>
                  </p:par>
                  <p:par>
                    <p:cTn fill="hold" id="38">
                      <p:stCondLst>
                        <p:cond delay="indefinite"/>
                      </p:stCondLst>
                      <p:childTnLst>
                        <p:par>
                          <p:cTn fill="hold" id="39">
                            <p:stCondLst>
                              <p:cond delay="0"/>
                            </p:stCondLst>
                            <p:childTnLst>
                              <p:par>
                                <p:cTn fill="hold" grpId="0" id="40" nodeType="clickEffect" presetClass="entr" presetID="9" presetSubtype="0">
                                  <p:stCondLst>
                                    <p:cond delay="0"/>
                                  </p:stCondLst>
                                  <p:childTnLst>
                                    <p:set>
                                      <p:cBhvr>
                                        <p:cTn dur="1" fill="hold" id="41">
                                          <p:stCondLst>
                                            <p:cond delay="0"/>
                                          </p:stCondLst>
                                        </p:cTn>
                                        <p:tgtEl>
                                          <p:spTgt spid="1049079">
                                            <p:txEl>
                                              <p:pRg st="6" end="6"/>
                                            </p:txEl>
                                          </p:spTgt>
                                        </p:tgtEl>
                                        <p:attrNameLst>
                                          <p:attrName>style.visibility</p:attrName>
                                        </p:attrNameLst>
                                      </p:cBhvr>
                                      <p:to>
                                        <p:strVal val="visible"/>
                                      </p:to>
                                    </p:set>
                                    <p:animEffect transition="in" filter="dissolve">
                                      <p:cBhvr>
                                        <p:cTn dur="500" id="42"/>
                                        <p:tgtEl>
                                          <p:spTgt spid="10490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78" grpId="0"/>
      <p:bldP spid="1049079" grpId="0" build="p"/>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771" name=""/>
        <p:cNvGrpSpPr/>
        <p:nvPr/>
      </p:nvGrpSpPr>
      <p:grpSpPr>
        <a:xfrm>
          <a:off x="0" y="0"/>
          <a:ext cx="0" cy="0"/>
          <a:chOff x="0" y="0"/>
          <a:chExt cx="0" cy="0"/>
        </a:xfrm>
      </p:grpSpPr>
      <p:sp>
        <p:nvSpPr>
          <p:cNvPr id="1049080" name="Rectangle 2"/>
          <p:cNvSpPr>
            <a:spLocks noGrp="1" noChangeArrowheads="1"/>
          </p:cNvSpPr>
          <p:nvPr>
            <p:ph type="title"/>
          </p:nvPr>
        </p:nvSpPr>
        <p:spPr>
          <a:xfrm>
            <a:off x="1143000" y="814388"/>
            <a:ext cx="7772400" cy="762000"/>
          </a:xfrm>
        </p:spPr>
        <p:txBody>
          <a:bodyPr/>
          <a:p>
            <a:pPr eaLnBrk="1" hangingPunct="1"/>
            <a:endParaRPr b="1" dirty="0" sz="3600" lang="en-US" smtClean="0">
              <a:solidFill>
                <a:srgbClr val="FF0000"/>
              </a:solidFill>
            </a:endParaRPr>
          </a:p>
        </p:txBody>
      </p:sp>
      <p:sp>
        <p:nvSpPr>
          <p:cNvPr id="1049081" name="Rectangle 3"/>
          <p:cNvSpPr>
            <a:spLocks noGrp="1" noChangeArrowheads="1"/>
          </p:cNvSpPr>
          <p:nvPr>
            <p:ph type="body" idx="1"/>
          </p:nvPr>
        </p:nvSpPr>
        <p:spPr>
          <a:xfrm>
            <a:off x="457200" y="1600200"/>
            <a:ext cx="7467600" cy="4873625"/>
          </a:xfrm>
        </p:spPr>
        <p:txBody>
          <a:bodyPr/>
          <a:p>
            <a:pPr eaLnBrk="1" hangingPunct="1"/>
            <a:r>
              <a:rPr dirty="0" sz="2800" lang="en-US" smtClean="0"/>
              <a:t> Clinical uses shared by Ns-NSAIDs</a:t>
            </a:r>
          </a:p>
          <a:p>
            <a:pPr eaLnBrk="1" hangingPunct="1"/>
            <a:r>
              <a:rPr dirty="0" sz="2800" lang="en-US" smtClean="0"/>
              <a:t>Acute gouty arthritis</a:t>
            </a:r>
          </a:p>
          <a:p>
            <a:pPr eaLnBrk="1" hangingPunct="1"/>
            <a:r>
              <a:rPr dirty="0" sz="2800" lang="en-US" smtClean="0"/>
              <a:t>  Locally to prevent or treat post </a:t>
            </a:r>
            <a:r>
              <a:rPr dirty="0" sz="2800" lang="en-US" err="1" smtClean="0"/>
              <a:t>opthalmic</a:t>
            </a:r>
            <a:r>
              <a:rPr dirty="0" sz="2800" lang="en-US" smtClean="0"/>
              <a:t> inflammation</a:t>
            </a:r>
          </a:p>
          <a:p>
            <a:pPr eaLnBrk="1" hangingPunct="1"/>
            <a:r>
              <a:rPr dirty="0" sz="2800" lang="en-US" smtClean="0"/>
              <a:t> A topical gel for solar keratosis</a:t>
            </a:r>
          </a:p>
          <a:p>
            <a:pPr eaLnBrk="1" hangingPunct="1"/>
            <a:endParaRPr dirty="0" sz="2800" lang="en-US" smtClean="0"/>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Ph="1" nodeType="afterEffect" presetClass="entr" presetID="5" presetSubtype="10">
                                  <p:stCondLst>
                                    <p:cond delay="0"/>
                                  </p:stCondLst>
                                  <p:endCondLst>
                                    <p:cond evt="begin" delay="0">
                                      <p:tn val="5"/>
                                    </p:cond>
                                  </p:endCondLst>
                                  <p:childTnLst>
                                    <p:set>
                                      <p:cBhvr>
                                        <p:cTn dur="1" fill="hold" id="6">
                                          <p:stCondLst>
                                            <p:cond delay="0"/>
                                          </p:stCondLst>
                                        </p:cTn>
                                        <p:tgtEl>
                                          <p:spTgt spid="1049080"/>
                                        </p:tgtEl>
                                        <p:attrNameLst>
                                          <p:attrName>style.visibility</p:attrName>
                                        </p:attrNameLst>
                                      </p:cBhvr>
                                      <p:to>
                                        <p:strVal val="visible"/>
                                      </p:to>
                                    </p:set>
                                    <p:animEffect transition="in" filter="checkerboard(across)">
                                      <p:cBhvr>
                                        <p:cTn dur="500" id="7"/>
                                        <p:tgtEl>
                                          <p:spTgt spid="1049080"/>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9081">
                                            <p:txEl>
                                              <p:pRg st="0" end="0"/>
                                            </p:txEl>
                                          </p:spTgt>
                                        </p:tgtEl>
                                        <p:attrNameLst>
                                          <p:attrName>style.visibility</p:attrName>
                                        </p:attrNameLst>
                                      </p:cBhvr>
                                      <p:to>
                                        <p:strVal val="visible"/>
                                      </p:to>
                                    </p:set>
                                    <p:animEffect transition="in" filter="dissolve">
                                      <p:cBhvr>
                                        <p:cTn dur="500" id="12"/>
                                        <p:tgtEl>
                                          <p:spTgt spid="1049081">
                                            <p:txEl>
                                              <p:pRg st="0" end="0"/>
                                            </p:txEl>
                                          </p:spTgt>
                                        </p:tgtEl>
                                      </p:cBhvr>
                                    </p:animEffect>
                                  </p:childTnLst>
                                </p:cTn>
                              </p:par>
                            </p:childTnLst>
                          </p:cTn>
                        </p:par>
                      </p:childTnLst>
                    </p:cTn>
                  </p:par>
                  <p:par>
                    <p:cTn fill="hold" id="13" nodeType="clickPar">
                      <p:stCondLst>
                        <p:cond delay="indefinite"/>
                      </p:stCondLst>
                      <p:childTnLst>
                        <p:par>
                          <p:cTn fill="hold" id="14" nodeType="withGroup">
                            <p:stCondLst>
                              <p:cond delay="0"/>
                            </p:stCondLst>
                            <p:childTnLst>
                              <p:par>
                                <p:cTn fill="hold" grpId="0" id="15" nodeType="clickEffect" presetClass="entr" presetID="9" presetSubtype="0">
                                  <p:stCondLst>
                                    <p:cond delay="0"/>
                                  </p:stCondLst>
                                  <p:childTnLst>
                                    <p:set>
                                      <p:cBhvr>
                                        <p:cTn dur="1" fill="hold" id="16">
                                          <p:stCondLst>
                                            <p:cond delay="0"/>
                                          </p:stCondLst>
                                        </p:cTn>
                                        <p:tgtEl>
                                          <p:spTgt spid="1049081">
                                            <p:txEl>
                                              <p:pRg st="1" end="1"/>
                                            </p:txEl>
                                          </p:spTgt>
                                        </p:tgtEl>
                                        <p:attrNameLst>
                                          <p:attrName>style.visibility</p:attrName>
                                        </p:attrNameLst>
                                      </p:cBhvr>
                                      <p:to>
                                        <p:strVal val="visible"/>
                                      </p:to>
                                    </p:set>
                                    <p:animEffect transition="in" filter="dissolve">
                                      <p:cBhvr>
                                        <p:cTn dur="500" id="17"/>
                                        <p:tgtEl>
                                          <p:spTgt spid="1049081">
                                            <p:txEl>
                                              <p:pRg st="1" end="1"/>
                                            </p:txEl>
                                          </p:spTgt>
                                        </p:tgtEl>
                                      </p:cBhvr>
                                    </p:animEffect>
                                  </p:childTnLst>
                                </p:cTn>
                              </p:par>
                            </p:childTnLst>
                          </p:cTn>
                        </p:par>
                      </p:childTnLst>
                    </p:cTn>
                  </p:par>
                  <p:par>
                    <p:cTn fill="hold" id="18" nodeType="clickPar">
                      <p:stCondLst>
                        <p:cond delay="indefinite"/>
                      </p:stCondLst>
                      <p:childTnLst>
                        <p:par>
                          <p:cTn fill="hold" id="19" nodeType="withGroup">
                            <p:stCondLst>
                              <p:cond delay="0"/>
                            </p:stCondLst>
                            <p:childTnLst>
                              <p:par>
                                <p:cTn fill="hold" grpId="0" id="20" nodeType="clickEffect" presetClass="entr" presetID="9" presetSubtype="0">
                                  <p:stCondLst>
                                    <p:cond delay="0"/>
                                  </p:stCondLst>
                                  <p:childTnLst>
                                    <p:set>
                                      <p:cBhvr>
                                        <p:cTn dur="1" fill="hold" id="21">
                                          <p:stCondLst>
                                            <p:cond delay="0"/>
                                          </p:stCondLst>
                                        </p:cTn>
                                        <p:tgtEl>
                                          <p:spTgt spid="1049081">
                                            <p:txEl>
                                              <p:pRg st="2" end="2"/>
                                            </p:txEl>
                                          </p:spTgt>
                                        </p:tgtEl>
                                        <p:attrNameLst>
                                          <p:attrName>style.visibility</p:attrName>
                                        </p:attrNameLst>
                                      </p:cBhvr>
                                      <p:to>
                                        <p:strVal val="visible"/>
                                      </p:to>
                                    </p:set>
                                    <p:animEffect transition="in" filter="dissolve">
                                      <p:cBhvr>
                                        <p:cTn dur="500" id="22"/>
                                        <p:tgtEl>
                                          <p:spTgt spid="1049081">
                                            <p:txEl>
                                              <p:pRg st="2" end="2"/>
                                            </p:txEl>
                                          </p:spTgt>
                                        </p:tgtEl>
                                      </p:cBhvr>
                                    </p:animEffect>
                                  </p:childTnLst>
                                </p:cTn>
                              </p:par>
                            </p:childTnLst>
                          </p:cTn>
                        </p:par>
                      </p:childTnLst>
                    </p:cTn>
                  </p:par>
                  <p:par>
                    <p:cTn fill="hold" id="23" nodeType="clickPar">
                      <p:stCondLst>
                        <p:cond delay="indefinite"/>
                      </p:stCondLst>
                      <p:childTnLst>
                        <p:par>
                          <p:cTn fill="hold" id="24" nodeType="withGroup">
                            <p:stCondLst>
                              <p:cond delay="0"/>
                            </p:stCondLst>
                            <p:childTnLst>
                              <p:par>
                                <p:cTn fill="hold" grpId="0" id="25" nodeType="clickEffect" presetClass="entr" presetID="9" presetSubtype="0">
                                  <p:stCondLst>
                                    <p:cond delay="0"/>
                                  </p:stCondLst>
                                  <p:childTnLst>
                                    <p:set>
                                      <p:cBhvr>
                                        <p:cTn dur="1" fill="hold" id="26">
                                          <p:stCondLst>
                                            <p:cond delay="0"/>
                                          </p:stCondLst>
                                        </p:cTn>
                                        <p:tgtEl>
                                          <p:spTgt spid="1049081">
                                            <p:txEl>
                                              <p:pRg st="3" end="3"/>
                                            </p:txEl>
                                          </p:spTgt>
                                        </p:tgtEl>
                                        <p:attrNameLst>
                                          <p:attrName>style.visibility</p:attrName>
                                        </p:attrNameLst>
                                      </p:cBhvr>
                                      <p:to>
                                        <p:strVal val="visible"/>
                                      </p:to>
                                    </p:set>
                                    <p:animEffect transition="in" filter="dissolve">
                                      <p:cBhvr>
                                        <p:cTn dur="500" id="27"/>
                                        <p:tgtEl>
                                          <p:spTgt spid="10490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80" grpId="0"/>
      <p:bldP spid="1049081" grpId="0" build="p"/>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772" name=""/>
        <p:cNvGrpSpPr/>
        <p:nvPr/>
      </p:nvGrpSpPr>
      <p:grpSpPr>
        <a:xfrm>
          <a:off x="0" y="0"/>
          <a:ext cx="0" cy="0"/>
          <a:chOff x="0" y="0"/>
          <a:chExt cx="0" cy="0"/>
        </a:xfrm>
      </p:grpSpPr>
      <p:sp>
        <p:nvSpPr>
          <p:cNvPr id="1049082" name="Rectangle 2"/>
          <p:cNvSpPr>
            <a:spLocks noGrp="1" noChangeArrowheads="1"/>
          </p:cNvSpPr>
          <p:nvPr>
            <p:ph type="title"/>
          </p:nvPr>
        </p:nvSpPr>
        <p:spPr>
          <a:xfrm>
            <a:off x="1143000" y="814388"/>
            <a:ext cx="7772400" cy="762000"/>
          </a:xfrm>
        </p:spPr>
        <p:txBody>
          <a:bodyPr/>
          <a:p>
            <a:pPr eaLnBrk="1" hangingPunct="1"/>
            <a:r>
              <a:rPr b="1" dirty="0" sz="3600" lang="en-US" smtClean="0">
                <a:solidFill>
                  <a:srgbClr val="FF0000"/>
                </a:solidFill>
              </a:rPr>
              <a:t>Adverse effects</a:t>
            </a:r>
          </a:p>
        </p:txBody>
      </p:sp>
      <p:sp>
        <p:nvSpPr>
          <p:cNvPr id="1049083" name="Rectangle 3"/>
          <p:cNvSpPr>
            <a:spLocks noGrp="1" noChangeArrowheads="1"/>
          </p:cNvSpPr>
          <p:nvPr>
            <p:ph type="body" idx="1"/>
          </p:nvPr>
        </p:nvSpPr>
        <p:spPr>
          <a:xfrm>
            <a:off x="457200" y="1600200"/>
            <a:ext cx="7467600" cy="4873625"/>
          </a:xfrm>
        </p:spPr>
        <p:txBody>
          <a:bodyPr/>
          <a:p>
            <a:pPr eaLnBrk="1" hangingPunct="1"/>
            <a:r>
              <a:rPr b="1" sz="3600" lang="en-US" smtClean="0"/>
              <a:t>Adverse effects shared by NS-NSAIDs</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8" presetSubtype="16">
                                  <p:stCondLst>
                                    <p:cond delay="0"/>
                                  </p:stCondLst>
                                  <p:childTnLst>
                                    <p:set>
                                      <p:cBhvr>
                                        <p:cTn dur="1" fill="hold" id="6">
                                          <p:stCondLst>
                                            <p:cond delay="0"/>
                                          </p:stCondLst>
                                        </p:cTn>
                                        <p:tgtEl>
                                          <p:spTgt spid="1049082"/>
                                        </p:tgtEl>
                                        <p:attrNameLst>
                                          <p:attrName>style.visibility</p:attrName>
                                        </p:attrNameLst>
                                      </p:cBhvr>
                                      <p:to>
                                        <p:strVal val="visible"/>
                                      </p:to>
                                    </p:set>
                                    <p:animEffect transition="in" filter="diamond(in)">
                                      <p:cBhvr>
                                        <p:cTn dur="2000" id="7"/>
                                        <p:tgtEl>
                                          <p:spTgt spid="1049082"/>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9083">
                                            <p:txEl>
                                              <p:pRg st="0" end="0"/>
                                            </p:txEl>
                                          </p:spTgt>
                                        </p:tgtEl>
                                        <p:attrNameLst>
                                          <p:attrName>style.visibility</p:attrName>
                                        </p:attrNameLst>
                                      </p:cBhvr>
                                      <p:to>
                                        <p:strVal val="visible"/>
                                      </p:to>
                                    </p:set>
                                    <p:animEffect transition="in" filter="dissolve">
                                      <p:cBhvr>
                                        <p:cTn dur="500" id="12"/>
                                        <p:tgtEl>
                                          <p:spTgt spid="1049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82" grpId="0"/>
      <p:bldP spid="1049083" grpId="0" build="p"/>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773" name=""/>
        <p:cNvGrpSpPr/>
        <p:nvPr/>
      </p:nvGrpSpPr>
      <p:grpSpPr>
        <a:xfrm>
          <a:off x="0" y="0"/>
          <a:ext cx="0" cy="0"/>
          <a:chOff x="0" y="0"/>
          <a:chExt cx="0" cy="0"/>
        </a:xfrm>
      </p:grpSpPr>
      <p:sp>
        <p:nvSpPr>
          <p:cNvPr id="1049084" name="Title 1"/>
          <p:cNvSpPr>
            <a:spLocks noGrp="1"/>
          </p:cNvSpPr>
          <p:nvPr>
            <p:ph type="title"/>
          </p:nvPr>
        </p:nvSpPr>
        <p:spPr/>
        <p:txBody>
          <a:bodyPr/>
          <a:p>
            <a:r>
              <a:rPr b="1" dirty="0" lang="en-US" smtClean="0"/>
              <a:t>Selective COX-2 inhibitors</a:t>
            </a:r>
            <a:endParaRPr b="1" dirty="0" lang="en-US"/>
          </a:p>
        </p:txBody>
      </p:sp>
      <p:sp>
        <p:nvSpPr>
          <p:cNvPr id="1049085" name="Content Placeholder 2"/>
          <p:cNvSpPr>
            <a:spLocks noGrp="1"/>
          </p:cNvSpPr>
          <p:nvPr>
            <p:ph sz="quarter" idx="1"/>
          </p:nvPr>
        </p:nvSpPr>
        <p:spPr>
          <a:xfrm>
            <a:off x="457200" y="1600200"/>
            <a:ext cx="7467600" cy="4873625"/>
          </a:xfrm>
        </p:spPr>
        <p:txBody>
          <a:bodyPr/>
          <a:p>
            <a:pPr>
              <a:buFont typeface="Wingdings" pitchFamily="2" charset="2"/>
              <a:buNone/>
            </a:pPr>
            <a:r>
              <a:rPr b="1" sz="3600" lang="en-US" smtClean="0">
                <a:solidFill>
                  <a:srgbClr val="C00000"/>
                </a:solidFill>
              </a:rPr>
              <a:t>General advantages </a:t>
            </a:r>
            <a:r>
              <a:rPr b="1" sz="3600" lang="en-US" smtClean="0"/>
              <a:t>:</a:t>
            </a:r>
          </a:p>
          <a:p>
            <a:pPr>
              <a:buFont typeface="Courier New" pitchFamily="49" charset="0"/>
              <a:buChar char="o"/>
            </a:pPr>
            <a:r>
              <a:rPr b="1" sz="3600" lang="en-US" smtClean="0"/>
              <a:t>Potent anti-inflammatory</a:t>
            </a:r>
          </a:p>
          <a:p>
            <a:pPr>
              <a:buFont typeface="Courier New" pitchFamily="49" charset="0"/>
              <a:buChar char="o"/>
            </a:pPr>
            <a:r>
              <a:rPr b="1" sz="3600" lang="en-US" smtClean="0"/>
              <a:t>Antipyretic &amp; analgesic</a:t>
            </a:r>
          </a:p>
          <a:p>
            <a:pPr>
              <a:buFont typeface="Courier New" pitchFamily="49" charset="0"/>
              <a:buChar char="o"/>
            </a:pPr>
            <a:r>
              <a:rPr b="1" sz="3600" lang="en-US" smtClean="0">
                <a:solidFill>
                  <a:srgbClr val="C00000"/>
                </a:solidFill>
              </a:rPr>
              <a:t>Lower incidence of gastric upset</a:t>
            </a:r>
          </a:p>
          <a:p>
            <a:pPr>
              <a:buFont typeface="Courier New" pitchFamily="49" charset="0"/>
              <a:buChar char="o"/>
            </a:pPr>
            <a:r>
              <a:rPr b="1" sz="3600" lang="en-US" smtClean="0"/>
              <a:t>No effect on platelet aggregation ( COX-1)</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774" name=""/>
        <p:cNvGrpSpPr/>
        <p:nvPr/>
      </p:nvGrpSpPr>
      <p:grpSpPr>
        <a:xfrm>
          <a:off x="0" y="0"/>
          <a:ext cx="0" cy="0"/>
          <a:chOff x="0" y="0"/>
          <a:chExt cx="0" cy="0"/>
        </a:xfrm>
      </p:grpSpPr>
      <p:sp>
        <p:nvSpPr>
          <p:cNvPr id="1049086" name="Title 1"/>
          <p:cNvSpPr>
            <a:spLocks noGrp="1"/>
          </p:cNvSpPr>
          <p:nvPr>
            <p:ph type="title"/>
          </p:nvPr>
        </p:nvSpPr>
        <p:spPr/>
        <p:txBody>
          <a:bodyPr/>
          <a:p>
            <a:r>
              <a:rPr b="1" dirty="0" lang="en-US" smtClean="0">
                <a:solidFill>
                  <a:srgbClr val="C00000"/>
                </a:solidFill>
              </a:rPr>
              <a:t>General adverse effects</a:t>
            </a:r>
            <a:endParaRPr b="1" dirty="0" lang="en-US">
              <a:solidFill>
                <a:srgbClr val="C00000"/>
              </a:solidFill>
            </a:endParaRPr>
          </a:p>
        </p:txBody>
      </p:sp>
      <p:sp>
        <p:nvSpPr>
          <p:cNvPr id="1049087" name="Content Placeholder 2"/>
          <p:cNvSpPr>
            <a:spLocks noGrp="1"/>
          </p:cNvSpPr>
          <p:nvPr>
            <p:ph sz="quarter" idx="1"/>
          </p:nvPr>
        </p:nvSpPr>
        <p:spPr>
          <a:xfrm>
            <a:off x="457200" y="1600200"/>
            <a:ext cx="7467600" cy="4873625"/>
          </a:xfrm>
        </p:spPr>
        <p:txBody>
          <a:bodyPr/>
          <a:p>
            <a:r>
              <a:rPr b="1" lang="en-US" smtClean="0"/>
              <a:t>Renal toxicity</a:t>
            </a:r>
          </a:p>
          <a:p>
            <a:r>
              <a:rPr b="1" lang="en-US" smtClean="0"/>
              <a:t>Dyspepsia &amp; heartburn</a:t>
            </a:r>
          </a:p>
          <a:p>
            <a:r>
              <a:rPr b="1" lang="en-US" smtClean="0"/>
              <a:t>Allergy</a:t>
            </a:r>
          </a:p>
          <a:p>
            <a:r>
              <a:rPr b="1" lang="en-US" smtClean="0"/>
              <a:t>Cardiovascular ( do not offer the cardioprotective effects of non-selective group).</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775" name=""/>
        <p:cNvGrpSpPr/>
        <p:nvPr/>
      </p:nvGrpSpPr>
      <p:grpSpPr>
        <a:xfrm>
          <a:off x="0" y="0"/>
          <a:ext cx="0" cy="0"/>
          <a:chOff x="0" y="0"/>
          <a:chExt cx="0" cy="0"/>
        </a:xfrm>
      </p:grpSpPr>
      <p:sp>
        <p:nvSpPr>
          <p:cNvPr id="1049088" name="Title 1"/>
          <p:cNvSpPr>
            <a:spLocks noGrp="1"/>
          </p:cNvSpPr>
          <p:nvPr>
            <p:ph type="title"/>
          </p:nvPr>
        </p:nvSpPr>
        <p:spPr/>
        <p:txBody>
          <a:bodyPr/>
          <a:p>
            <a:r>
              <a:rPr b="1" dirty="0" lang="en-US" smtClean="0">
                <a:solidFill>
                  <a:srgbClr val="C00000"/>
                </a:solidFill>
              </a:rPr>
              <a:t>Clinical uses</a:t>
            </a:r>
            <a:endParaRPr b="1" dirty="0" lang="en-US">
              <a:solidFill>
                <a:srgbClr val="C00000"/>
              </a:solidFill>
            </a:endParaRPr>
          </a:p>
        </p:txBody>
      </p:sp>
      <p:sp>
        <p:nvSpPr>
          <p:cNvPr id="1049089" name="Content Placeholder 2"/>
          <p:cNvSpPr>
            <a:spLocks noGrp="1"/>
          </p:cNvSpPr>
          <p:nvPr>
            <p:ph sz="quarter" idx="1"/>
          </p:nvPr>
        </p:nvSpPr>
        <p:spPr>
          <a:xfrm>
            <a:off x="457200" y="1600200"/>
            <a:ext cx="7467600" cy="4873625"/>
          </a:xfrm>
        </p:spPr>
        <p:txBody>
          <a:bodyPr/>
          <a:p>
            <a:r>
              <a:rPr b="1" lang="en-US" smtClean="0"/>
              <a:t>Postoperative patients undergoing bone repair</a:t>
            </a:r>
          </a:p>
          <a:p>
            <a:r>
              <a:rPr b="1" lang="en-US" smtClean="0"/>
              <a:t>Acute gouty arthritis</a:t>
            </a:r>
          </a:p>
          <a:p>
            <a:r>
              <a:rPr b="1" lang="en-US" smtClean="0"/>
              <a:t>Acute musculoskeletal pain</a:t>
            </a:r>
          </a:p>
          <a:p>
            <a:r>
              <a:rPr b="1" lang="en-US" smtClean="0"/>
              <a:t>Ankylosing spondylitis</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776" name=""/>
        <p:cNvGrpSpPr/>
        <p:nvPr/>
      </p:nvGrpSpPr>
      <p:grpSpPr>
        <a:xfrm>
          <a:off x="0" y="0"/>
          <a:ext cx="0" cy="0"/>
          <a:chOff x="0" y="0"/>
          <a:chExt cx="0" cy="0"/>
        </a:xfrm>
      </p:grpSpPr>
      <p:sp>
        <p:nvSpPr>
          <p:cNvPr id="1049090" name="Title 1"/>
          <p:cNvSpPr>
            <a:spLocks noGrp="1"/>
          </p:cNvSpPr>
          <p:nvPr>
            <p:ph type="title"/>
          </p:nvPr>
        </p:nvSpPr>
        <p:spPr/>
        <p:txBody>
          <a:bodyPr/>
          <a:p>
            <a:r>
              <a:rPr b="1" dirty="0" sz="3600" lang="en-US" err="1" smtClean="0">
                <a:solidFill>
                  <a:srgbClr val="0070C0"/>
                </a:solidFill>
              </a:rPr>
              <a:t>Celecoxib</a:t>
            </a:r>
            <a:endParaRPr b="1" dirty="0" sz="3600" lang="en-US">
              <a:solidFill>
                <a:srgbClr val="0070C0"/>
              </a:solidFill>
            </a:endParaRPr>
          </a:p>
        </p:txBody>
      </p:sp>
      <p:sp>
        <p:nvSpPr>
          <p:cNvPr id="1049091" name="Content Placeholder 2"/>
          <p:cNvSpPr>
            <a:spLocks noGrp="1"/>
          </p:cNvSpPr>
          <p:nvPr>
            <p:ph sz="quarter" idx="1"/>
          </p:nvPr>
        </p:nvSpPr>
        <p:spPr>
          <a:xfrm>
            <a:off x="457200" y="1600200"/>
            <a:ext cx="7467600" cy="4873625"/>
          </a:xfrm>
        </p:spPr>
        <p:txBody>
          <a:bodyPr/>
          <a:p>
            <a:r>
              <a:rPr b="1" dirty="0" lang="en-US" smtClean="0"/>
              <a:t>Half-life 11 hours ( Given twice daily)</a:t>
            </a:r>
          </a:p>
          <a:p>
            <a:pPr>
              <a:buFont typeface="Wingdings" pitchFamily="2" charset="2"/>
              <a:buNone/>
            </a:pPr>
            <a:endParaRPr b="1" dirty="0" lang="en-US" smtClean="0"/>
          </a:p>
          <a:p>
            <a:r>
              <a:rPr b="1" dirty="0" lang="en-US" smtClean="0"/>
              <a:t>Food decrease its absorption</a:t>
            </a:r>
          </a:p>
          <a:p>
            <a:pPr>
              <a:buFont typeface="Wingdings" pitchFamily="2" charset="2"/>
              <a:buNone/>
            </a:pPr>
            <a:endParaRPr b="1" dirty="0" lang="en-US" smtClean="0"/>
          </a:p>
          <a:p>
            <a:r>
              <a:rPr b="1" dirty="0" lang="en-US" smtClean="0"/>
              <a:t>Highly bound to plasma proteins</a:t>
            </a:r>
          </a:p>
          <a:p>
            <a:endParaRPr b="1" dirty="0" lang="en-US" smtClean="0"/>
          </a:p>
          <a:p>
            <a:r>
              <a:rPr b="1" dirty="0" lang="en-US" smtClean="0"/>
              <a:t>Metabolized in liver to inactive metabolites</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777" name=""/>
        <p:cNvGrpSpPr/>
        <p:nvPr/>
      </p:nvGrpSpPr>
      <p:grpSpPr>
        <a:xfrm>
          <a:off x="0" y="0"/>
          <a:ext cx="0" cy="0"/>
          <a:chOff x="0" y="0"/>
          <a:chExt cx="0" cy="0"/>
        </a:xfrm>
      </p:grpSpPr>
      <p:sp>
        <p:nvSpPr>
          <p:cNvPr id="1049092" name="Rectangle 2"/>
          <p:cNvSpPr>
            <a:spLocks noGrp="1" noChangeArrowheads="1"/>
          </p:cNvSpPr>
          <p:nvPr>
            <p:ph type="title"/>
          </p:nvPr>
        </p:nvSpPr>
        <p:spPr>
          <a:xfrm>
            <a:off x="1143000" y="838200"/>
            <a:ext cx="7772400" cy="762000"/>
          </a:xfrm>
        </p:spPr>
        <p:txBody>
          <a:bodyPr/>
          <a:p>
            <a:pPr eaLnBrk="1" hangingPunct="1"/>
            <a:r>
              <a:rPr b="1" dirty="0" sz="3600" lang="en-US" err="1" smtClean="0">
                <a:solidFill>
                  <a:srgbClr val="FF0000"/>
                </a:solidFill>
              </a:rPr>
              <a:t>Meloxicam</a:t>
            </a:r>
            <a:endParaRPr b="1" dirty="0" sz="3600" lang="en-US" smtClean="0">
              <a:solidFill>
                <a:srgbClr val="FF0000"/>
              </a:solidFill>
            </a:endParaRPr>
          </a:p>
        </p:txBody>
      </p:sp>
      <p:sp>
        <p:nvSpPr>
          <p:cNvPr id="1049093" name="Rectangle 3"/>
          <p:cNvSpPr>
            <a:spLocks noGrp="1" noChangeArrowheads="1"/>
          </p:cNvSpPr>
          <p:nvPr>
            <p:ph type="body" idx="1"/>
          </p:nvPr>
        </p:nvSpPr>
        <p:spPr>
          <a:xfrm>
            <a:off x="457200" y="1600200"/>
            <a:ext cx="7467600" cy="4873625"/>
          </a:xfrm>
        </p:spPr>
        <p:txBody>
          <a:bodyPr/>
          <a:p>
            <a:pPr eaLnBrk="1" hangingPunct="1"/>
            <a:r>
              <a:rPr b="1" sz="3200" lang="en-US" smtClean="0"/>
              <a:t>Relatively selective Cox2 inhibitors.</a:t>
            </a:r>
          </a:p>
          <a:p>
            <a:pPr eaLnBrk="1" hangingPunct="1"/>
            <a:r>
              <a:rPr b="1" sz="3600" lang="en-US" smtClean="0"/>
              <a:t>Safer than piroxicam.</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8" presetSubtype="16">
                                  <p:stCondLst>
                                    <p:cond delay="0"/>
                                  </p:stCondLst>
                                  <p:childTnLst>
                                    <p:set>
                                      <p:cBhvr>
                                        <p:cTn dur="1" fill="hold" id="6">
                                          <p:stCondLst>
                                            <p:cond delay="0"/>
                                          </p:stCondLst>
                                        </p:cTn>
                                        <p:tgtEl>
                                          <p:spTgt spid="1049092"/>
                                        </p:tgtEl>
                                        <p:attrNameLst>
                                          <p:attrName>style.visibility</p:attrName>
                                        </p:attrNameLst>
                                      </p:cBhvr>
                                      <p:to>
                                        <p:strVal val="visible"/>
                                      </p:to>
                                    </p:set>
                                    <p:animEffect transition="in" filter="diamond(in)">
                                      <p:cBhvr>
                                        <p:cTn dur="2000" id="7"/>
                                        <p:tgtEl>
                                          <p:spTgt spid="1049092"/>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9093">
                                            <p:txEl>
                                              <p:pRg st="0" end="0"/>
                                            </p:txEl>
                                          </p:spTgt>
                                        </p:tgtEl>
                                        <p:attrNameLst>
                                          <p:attrName>style.visibility</p:attrName>
                                        </p:attrNameLst>
                                      </p:cBhvr>
                                      <p:to>
                                        <p:strVal val="visible"/>
                                      </p:to>
                                    </p:set>
                                    <p:animEffect transition="in" filter="dissolve">
                                      <p:cBhvr>
                                        <p:cTn dur="500" id="12"/>
                                        <p:tgtEl>
                                          <p:spTgt spid="1049093">
                                            <p:txEl>
                                              <p:pRg st="0" end="0"/>
                                            </p:txEl>
                                          </p:spTgt>
                                        </p:tgtEl>
                                      </p:cBhvr>
                                    </p:animEffect>
                                  </p:childTnLst>
                                </p:cTn>
                              </p:par>
                            </p:childTnLst>
                          </p:cTn>
                        </p:par>
                      </p:childTnLst>
                    </p:cTn>
                  </p:par>
                  <p:par>
                    <p:cTn fill="hold" id="13" nodeType="clickPar">
                      <p:stCondLst>
                        <p:cond delay="indefinite"/>
                      </p:stCondLst>
                      <p:childTnLst>
                        <p:par>
                          <p:cTn fill="hold" id="14" nodeType="withGroup">
                            <p:stCondLst>
                              <p:cond delay="0"/>
                            </p:stCondLst>
                            <p:childTnLst>
                              <p:par>
                                <p:cTn fill="hold" grpId="0" id="15" nodeType="clickEffect" presetClass="entr" presetID="9" presetSubtype="0">
                                  <p:stCondLst>
                                    <p:cond delay="0"/>
                                  </p:stCondLst>
                                  <p:childTnLst>
                                    <p:set>
                                      <p:cBhvr>
                                        <p:cTn dur="1" fill="hold" id="16">
                                          <p:stCondLst>
                                            <p:cond delay="0"/>
                                          </p:stCondLst>
                                        </p:cTn>
                                        <p:tgtEl>
                                          <p:spTgt spid="1049093">
                                            <p:txEl>
                                              <p:pRg st="1" end="1"/>
                                            </p:txEl>
                                          </p:spTgt>
                                        </p:tgtEl>
                                        <p:attrNameLst>
                                          <p:attrName>style.visibility</p:attrName>
                                        </p:attrNameLst>
                                      </p:cBhvr>
                                      <p:to>
                                        <p:strVal val="visible"/>
                                      </p:to>
                                    </p:set>
                                    <p:animEffect transition="in" filter="dissolve">
                                      <p:cBhvr>
                                        <p:cTn dur="500" id="17"/>
                                        <p:tgtEl>
                                          <p:spTgt spid="10490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92" grpId="0"/>
      <p:bldP spid="104909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576" name=""/>
        <p:cNvGrpSpPr/>
        <p:nvPr/>
      </p:nvGrpSpPr>
      <p:grpSpPr>
        <a:xfrm>
          <a:off x="0" y="0"/>
          <a:ext cx="0" cy="0"/>
          <a:chOff x="0" y="0"/>
          <a:chExt cx="0" cy="0"/>
        </a:xfrm>
      </p:grpSpPr>
      <p:sp>
        <p:nvSpPr>
          <p:cNvPr id="1048695" name="Title 1"/>
          <p:cNvSpPr>
            <a:spLocks noGrp="1"/>
          </p:cNvSpPr>
          <p:nvPr>
            <p:ph type="title"/>
          </p:nvPr>
        </p:nvSpPr>
        <p:spPr>
          <a:xfrm>
            <a:off x="457200" y="274638"/>
            <a:ext cx="8229600" cy="792162"/>
          </a:xfrm>
        </p:spPr>
        <p:txBody>
          <a:bodyPr>
            <a:normAutofit fontScale="90000"/>
          </a:bodyPr>
          <a:p>
            <a:r>
              <a:rPr dirty="0" lang="en-US" smtClean="0"/>
              <a:t>Elimination of drug</a:t>
            </a:r>
            <a:endParaRPr dirty="0" lang="en-US"/>
          </a:p>
        </p:txBody>
      </p:sp>
      <p:sp>
        <p:nvSpPr>
          <p:cNvPr id="1048696" name="Text Box 6"/>
          <p:cNvSpPr txBox="1">
            <a:spLocks noGrp="1" noChangeArrowheads="1"/>
          </p:cNvSpPr>
          <p:nvPr>
            <p:ph idx="1"/>
          </p:nvPr>
        </p:nvSpPr>
        <p:spPr bwMode="auto">
          <a:xfrm>
            <a:off x="571500" y="1143000"/>
            <a:ext cx="8229600" cy="850240"/>
          </a:xfrm>
          <a:prstGeom prst="rect"/>
          <a:noFill/>
          <a:ln>
            <a:noFill/>
          </a:ln>
        </p:spPr>
        <p:txBody>
          <a:bodyPr>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pPr algn="just">
              <a:lnSpc>
                <a:spcPct val="110000"/>
              </a:lnSpc>
            </a:pPr>
            <a:r>
              <a:rPr dirty="0" sz="2600" lang="en-US">
                <a:solidFill>
                  <a:srgbClr val="000000"/>
                </a:solidFill>
              </a:rPr>
              <a:t>Drugs &amp;/or its metabolites are irreversibly eliminated from the body</a:t>
            </a:r>
          </a:p>
        </p:txBody>
      </p:sp>
      <p:sp>
        <p:nvSpPr>
          <p:cNvPr id="1048697" name="Rectangle 5"/>
          <p:cNvSpPr>
            <a:spLocks noChangeArrowheads="1"/>
          </p:cNvSpPr>
          <p:nvPr/>
        </p:nvSpPr>
        <p:spPr bwMode="auto">
          <a:xfrm>
            <a:off x="609600" y="2286000"/>
            <a:ext cx="7696200" cy="4267200"/>
          </a:xfrm>
          <a:prstGeom prst="rect"/>
          <a:noFill/>
          <a:ln>
            <a:noFill/>
          </a:ln>
        </p:spPr>
        <p:txBody>
          <a:bodyPr/>
          <a:p>
            <a:pPr algn="l" defTabSz="800100" indent="-287338" marL="287338">
              <a:lnSpc>
                <a:spcPct val="90000"/>
              </a:lnSpc>
              <a:spcBef>
                <a:spcPct val="30000"/>
              </a:spcBef>
              <a:buClr>
                <a:srgbClr val="0000FF"/>
              </a:buClr>
              <a:buFontTx/>
              <a:buChar char="•"/>
            </a:pPr>
            <a:r>
              <a:rPr dirty="0" sz="2600" lang="en-US">
                <a:solidFill>
                  <a:srgbClr val="FF0000"/>
                </a:solidFill>
                <a:cs typeface="Arial" pitchFamily="34" charset="0"/>
              </a:rPr>
              <a:t>Elimination of  the drug</a:t>
            </a:r>
            <a:r>
              <a:rPr dirty="0" sz="2800" lang="en-US">
                <a:solidFill>
                  <a:srgbClr val="000000"/>
                </a:solidFill>
                <a:cs typeface="Arial" pitchFamily="34" charset="0"/>
              </a:rPr>
              <a:t> </a:t>
            </a:r>
          </a:p>
          <a:p>
            <a:pPr algn="l" defTabSz="800100" indent="-211138" lvl="1" marL="500063">
              <a:lnSpc>
                <a:spcPct val="90000"/>
              </a:lnSpc>
              <a:spcBef>
                <a:spcPct val="30000"/>
              </a:spcBef>
              <a:buClr>
                <a:srgbClr val="FF0000"/>
              </a:buClr>
              <a:buFontTx/>
              <a:buChar char="•"/>
            </a:pPr>
            <a:r>
              <a:rPr dirty="0" sz="2400" lang="en-US">
                <a:solidFill>
                  <a:srgbClr val="000000"/>
                </a:solidFill>
                <a:cs typeface="Arial" pitchFamily="34" charset="0"/>
              </a:rPr>
              <a:t>Unchanged (Parent form)</a:t>
            </a:r>
          </a:p>
          <a:p>
            <a:pPr algn="l" defTabSz="800100" indent="-211138" lvl="1" marL="500063">
              <a:lnSpc>
                <a:spcPct val="90000"/>
              </a:lnSpc>
              <a:spcBef>
                <a:spcPct val="30000"/>
              </a:spcBef>
              <a:buClr>
                <a:srgbClr val="FF0000"/>
              </a:buClr>
              <a:buFontTx/>
              <a:buChar char="•"/>
            </a:pPr>
            <a:r>
              <a:rPr dirty="0" sz="2400" lang="en-US">
                <a:solidFill>
                  <a:srgbClr val="000000"/>
                </a:solidFill>
                <a:cs typeface="Arial" pitchFamily="34" charset="0"/>
              </a:rPr>
              <a:t>Metabolites</a:t>
            </a:r>
          </a:p>
          <a:p>
            <a:pPr algn="l" defTabSz="800100" indent="-211138" lvl="2" marL="712788">
              <a:lnSpc>
                <a:spcPct val="90000"/>
              </a:lnSpc>
              <a:spcBef>
                <a:spcPct val="35000"/>
              </a:spcBef>
              <a:buClr>
                <a:srgbClr val="339933"/>
              </a:buClr>
              <a:buFontTx/>
              <a:buChar char="•"/>
            </a:pPr>
            <a:endParaRPr dirty="0" lang="en-US">
              <a:solidFill>
                <a:srgbClr val="000000"/>
              </a:solidFill>
              <a:cs typeface="Arial" pitchFamily="34" charset="0"/>
            </a:endParaRPr>
          </a:p>
          <a:p>
            <a:pPr algn="l" defTabSz="800100" indent="-287338" marL="287338">
              <a:lnSpc>
                <a:spcPct val="90000"/>
              </a:lnSpc>
              <a:spcBef>
                <a:spcPct val="30000"/>
              </a:spcBef>
              <a:buClr>
                <a:srgbClr val="0000FF"/>
              </a:buClr>
              <a:buFontTx/>
              <a:buChar char="•"/>
            </a:pPr>
            <a:r>
              <a:rPr dirty="0" sz="2600" lang="en-US">
                <a:solidFill>
                  <a:srgbClr val="FF0000"/>
                </a:solidFill>
                <a:cs typeface="Arial" pitchFamily="34" charset="0"/>
              </a:rPr>
              <a:t>Routes of excretion</a:t>
            </a:r>
          </a:p>
          <a:p>
            <a:pPr algn="l" defTabSz="800100" indent="-211138" lvl="1" marL="500063">
              <a:lnSpc>
                <a:spcPct val="90000"/>
              </a:lnSpc>
              <a:spcBef>
                <a:spcPct val="30000"/>
              </a:spcBef>
              <a:buClr>
                <a:srgbClr val="FF0000"/>
              </a:buClr>
              <a:buFontTx/>
              <a:buChar char="•"/>
            </a:pPr>
            <a:r>
              <a:rPr dirty="0" sz="2800" lang="en-US">
                <a:solidFill>
                  <a:srgbClr val="000000"/>
                </a:solidFill>
                <a:cs typeface="Arial" pitchFamily="34" charset="0"/>
              </a:rPr>
              <a:t>Kidneys – Urine</a:t>
            </a:r>
          </a:p>
          <a:p>
            <a:pPr algn="l" defTabSz="800100" indent="-211138" lvl="1" marL="500063">
              <a:lnSpc>
                <a:spcPct val="90000"/>
              </a:lnSpc>
              <a:spcBef>
                <a:spcPct val="30000"/>
              </a:spcBef>
              <a:buClr>
                <a:srgbClr val="FF0000"/>
              </a:buClr>
              <a:buFontTx/>
              <a:buChar char="•"/>
            </a:pPr>
            <a:r>
              <a:rPr dirty="0" sz="2800" lang="en-US">
                <a:solidFill>
                  <a:srgbClr val="000000"/>
                </a:solidFill>
                <a:cs typeface="Arial" pitchFamily="34" charset="0"/>
              </a:rPr>
              <a:t>GIT – Stools</a:t>
            </a:r>
          </a:p>
          <a:p>
            <a:pPr algn="l" defTabSz="800100" indent="-211138" lvl="1" marL="500063">
              <a:lnSpc>
                <a:spcPct val="90000"/>
              </a:lnSpc>
              <a:spcBef>
                <a:spcPct val="30000"/>
              </a:spcBef>
              <a:buClr>
                <a:srgbClr val="FF0000"/>
              </a:buClr>
              <a:buFontTx/>
              <a:buChar char="•"/>
            </a:pPr>
            <a:r>
              <a:rPr dirty="0" sz="2800" lang="en-US">
                <a:solidFill>
                  <a:srgbClr val="000000"/>
                </a:solidFill>
                <a:cs typeface="Arial" pitchFamily="34" charset="0"/>
              </a:rPr>
              <a:t>Skin - Perspiration</a:t>
            </a:r>
          </a:p>
          <a:p>
            <a:pPr algn="l" defTabSz="800100" indent="-211138" lvl="1" marL="500063">
              <a:lnSpc>
                <a:spcPct val="90000"/>
              </a:lnSpc>
              <a:spcBef>
                <a:spcPct val="30000"/>
              </a:spcBef>
              <a:buClr>
                <a:srgbClr val="FF0000"/>
              </a:buClr>
              <a:buFontTx/>
              <a:buChar char="•"/>
            </a:pPr>
            <a:r>
              <a:rPr dirty="0" sz="2800" lang="en-US">
                <a:solidFill>
                  <a:srgbClr val="000000"/>
                </a:solidFill>
                <a:cs typeface="Arial" pitchFamily="34" charset="0"/>
              </a:rPr>
              <a:t>Eyes - Tears</a:t>
            </a:r>
            <a:endParaRPr dirty="0" sz="2800" lang="en-GB">
              <a:solidFill>
                <a:srgbClr val="000000"/>
              </a:solidFill>
              <a:cs typeface="Arial" pitchFamily="34" charset="0"/>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778" name=""/>
        <p:cNvGrpSpPr/>
        <p:nvPr/>
      </p:nvGrpSpPr>
      <p:grpSpPr>
        <a:xfrm>
          <a:off x="0" y="0"/>
          <a:ext cx="0" cy="0"/>
          <a:chOff x="0" y="0"/>
          <a:chExt cx="0" cy="0"/>
        </a:xfrm>
      </p:grpSpPr>
      <p:sp>
        <p:nvSpPr>
          <p:cNvPr id="1049094" name="Rectangle 2"/>
          <p:cNvSpPr>
            <a:spLocks noGrp="1" noChangeArrowheads="1"/>
          </p:cNvSpPr>
          <p:nvPr>
            <p:ph type="title"/>
          </p:nvPr>
        </p:nvSpPr>
        <p:spPr>
          <a:xfrm>
            <a:off x="1143000" y="814388"/>
            <a:ext cx="7772400" cy="762000"/>
          </a:xfrm>
        </p:spPr>
        <p:txBody>
          <a:bodyPr/>
          <a:p>
            <a:pPr eaLnBrk="1" hangingPunct="1"/>
            <a:r>
              <a:rPr b="1" dirty="0" sz="3600" lang="en-US" smtClean="0">
                <a:solidFill>
                  <a:srgbClr val="FF0000"/>
                </a:solidFill>
              </a:rPr>
              <a:t>Pharmacokinetics</a:t>
            </a:r>
          </a:p>
        </p:txBody>
      </p:sp>
      <p:sp>
        <p:nvSpPr>
          <p:cNvPr id="1049095" name="Rectangle 3"/>
          <p:cNvSpPr>
            <a:spLocks noGrp="1" noChangeArrowheads="1"/>
          </p:cNvSpPr>
          <p:nvPr>
            <p:ph type="body" idx="1"/>
          </p:nvPr>
        </p:nvSpPr>
        <p:spPr>
          <a:xfrm>
            <a:off x="457200" y="1600200"/>
            <a:ext cx="7467600" cy="4873625"/>
          </a:xfrm>
        </p:spPr>
        <p:txBody>
          <a:bodyPr/>
          <a:p>
            <a:pPr eaLnBrk="1" hangingPunct="1"/>
            <a:r>
              <a:rPr b="1" sz="2800" lang="en-US" smtClean="0"/>
              <a:t>Given orally ,rectally, I.M.,I.V.</a:t>
            </a:r>
          </a:p>
          <a:p>
            <a:pPr eaLnBrk="1" hangingPunct="1"/>
            <a:r>
              <a:rPr b="1" sz="2800" lang="en-US" smtClean="0"/>
              <a:t>Metabolized in liver to inactive metabolites.</a:t>
            </a:r>
          </a:p>
          <a:p>
            <a:pPr eaLnBrk="1" hangingPunct="1"/>
            <a:r>
              <a:rPr b="1" sz="2800" lang="en-US" smtClean="0"/>
              <a:t>Excreted in urine 50% and in feces 50%.</a:t>
            </a:r>
          </a:p>
          <a:p>
            <a:pPr eaLnBrk="1" hangingPunct="1"/>
            <a:r>
              <a:rPr b="1" sz="2800" lang="en-US" smtClean="0"/>
              <a:t>Half-life 20 hours.</a:t>
            </a:r>
          </a:p>
          <a:p>
            <a:pPr eaLnBrk="1" hangingPunct="1"/>
            <a:r>
              <a:rPr b="1" sz="2800" lang="en-US" smtClean="0"/>
              <a:t>Given once daily.</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5" presetSubtype="10">
                                  <p:stCondLst>
                                    <p:cond delay="0"/>
                                  </p:stCondLst>
                                  <p:childTnLst>
                                    <p:set>
                                      <p:cBhvr>
                                        <p:cTn dur="1" fill="hold" id="6">
                                          <p:stCondLst>
                                            <p:cond delay="0"/>
                                          </p:stCondLst>
                                        </p:cTn>
                                        <p:tgtEl>
                                          <p:spTgt spid="1049094"/>
                                        </p:tgtEl>
                                        <p:attrNameLst>
                                          <p:attrName>style.visibility</p:attrName>
                                        </p:attrNameLst>
                                      </p:cBhvr>
                                      <p:to>
                                        <p:strVal val="visible"/>
                                      </p:to>
                                    </p:set>
                                    <p:animEffect transition="in" filter="checkerboard(across)">
                                      <p:cBhvr>
                                        <p:cTn dur="500" id="7"/>
                                        <p:tgtEl>
                                          <p:spTgt spid="1049094"/>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9095">
                                            <p:txEl>
                                              <p:pRg st="0" end="0"/>
                                            </p:txEl>
                                          </p:spTgt>
                                        </p:tgtEl>
                                        <p:attrNameLst>
                                          <p:attrName>style.visibility</p:attrName>
                                        </p:attrNameLst>
                                      </p:cBhvr>
                                      <p:to>
                                        <p:strVal val="visible"/>
                                      </p:to>
                                    </p:set>
                                    <p:animEffect transition="in" filter="dissolve">
                                      <p:cBhvr>
                                        <p:cTn dur="500" id="12"/>
                                        <p:tgtEl>
                                          <p:spTgt spid="1049095">
                                            <p:txEl>
                                              <p:pRg st="0" end="0"/>
                                            </p:txEl>
                                          </p:spTgt>
                                        </p:tgtEl>
                                      </p:cBhvr>
                                    </p:animEffect>
                                  </p:childTnLst>
                                </p:cTn>
                              </p:par>
                            </p:childTnLst>
                          </p:cTn>
                        </p:par>
                      </p:childTnLst>
                    </p:cTn>
                  </p:par>
                  <p:par>
                    <p:cTn fill="hold" id="13" nodeType="clickPar">
                      <p:stCondLst>
                        <p:cond delay="indefinite"/>
                      </p:stCondLst>
                      <p:childTnLst>
                        <p:par>
                          <p:cTn fill="hold" id="14" nodeType="withGroup">
                            <p:stCondLst>
                              <p:cond delay="0"/>
                            </p:stCondLst>
                            <p:childTnLst>
                              <p:par>
                                <p:cTn fill="hold" grpId="0" id="15" nodeType="clickEffect" presetClass="entr" presetID="9" presetSubtype="0">
                                  <p:stCondLst>
                                    <p:cond delay="0"/>
                                  </p:stCondLst>
                                  <p:childTnLst>
                                    <p:set>
                                      <p:cBhvr>
                                        <p:cTn dur="1" fill="hold" id="16">
                                          <p:stCondLst>
                                            <p:cond delay="0"/>
                                          </p:stCondLst>
                                        </p:cTn>
                                        <p:tgtEl>
                                          <p:spTgt spid="1049095">
                                            <p:txEl>
                                              <p:pRg st="1" end="1"/>
                                            </p:txEl>
                                          </p:spTgt>
                                        </p:tgtEl>
                                        <p:attrNameLst>
                                          <p:attrName>style.visibility</p:attrName>
                                        </p:attrNameLst>
                                      </p:cBhvr>
                                      <p:to>
                                        <p:strVal val="visible"/>
                                      </p:to>
                                    </p:set>
                                    <p:animEffect transition="in" filter="dissolve">
                                      <p:cBhvr>
                                        <p:cTn dur="500" id="17"/>
                                        <p:tgtEl>
                                          <p:spTgt spid="1049095">
                                            <p:txEl>
                                              <p:pRg st="1" end="1"/>
                                            </p:txEl>
                                          </p:spTgt>
                                        </p:tgtEl>
                                      </p:cBhvr>
                                    </p:animEffect>
                                  </p:childTnLst>
                                </p:cTn>
                              </p:par>
                            </p:childTnLst>
                          </p:cTn>
                        </p:par>
                      </p:childTnLst>
                    </p:cTn>
                  </p:par>
                  <p:par>
                    <p:cTn fill="hold" id="18" nodeType="clickPar">
                      <p:stCondLst>
                        <p:cond delay="indefinite"/>
                      </p:stCondLst>
                      <p:childTnLst>
                        <p:par>
                          <p:cTn fill="hold" id="19" nodeType="withGroup">
                            <p:stCondLst>
                              <p:cond delay="0"/>
                            </p:stCondLst>
                            <p:childTnLst>
                              <p:par>
                                <p:cTn fill="hold" grpId="0" id="20" nodeType="clickEffect" presetClass="entr" presetID="9" presetSubtype="0">
                                  <p:stCondLst>
                                    <p:cond delay="0"/>
                                  </p:stCondLst>
                                  <p:childTnLst>
                                    <p:set>
                                      <p:cBhvr>
                                        <p:cTn dur="1" fill="hold" id="21">
                                          <p:stCondLst>
                                            <p:cond delay="0"/>
                                          </p:stCondLst>
                                        </p:cTn>
                                        <p:tgtEl>
                                          <p:spTgt spid="1049095">
                                            <p:txEl>
                                              <p:pRg st="2" end="2"/>
                                            </p:txEl>
                                          </p:spTgt>
                                        </p:tgtEl>
                                        <p:attrNameLst>
                                          <p:attrName>style.visibility</p:attrName>
                                        </p:attrNameLst>
                                      </p:cBhvr>
                                      <p:to>
                                        <p:strVal val="visible"/>
                                      </p:to>
                                    </p:set>
                                    <p:animEffect transition="in" filter="dissolve">
                                      <p:cBhvr>
                                        <p:cTn dur="500" id="22"/>
                                        <p:tgtEl>
                                          <p:spTgt spid="1049095">
                                            <p:txEl>
                                              <p:pRg st="2" end="2"/>
                                            </p:txEl>
                                          </p:spTgt>
                                        </p:tgtEl>
                                      </p:cBhvr>
                                    </p:animEffect>
                                  </p:childTnLst>
                                </p:cTn>
                              </p:par>
                            </p:childTnLst>
                          </p:cTn>
                        </p:par>
                      </p:childTnLst>
                    </p:cTn>
                  </p:par>
                  <p:par>
                    <p:cTn fill="hold" id="23" nodeType="clickPar">
                      <p:stCondLst>
                        <p:cond delay="indefinite"/>
                      </p:stCondLst>
                      <p:childTnLst>
                        <p:par>
                          <p:cTn fill="hold" id="24" nodeType="withGroup">
                            <p:stCondLst>
                              <p:cond delay="0"/>
                            </p:stCondLst>
                            <p:childTnLst>
                              <p:par>
                                <p:cTn fill="hold" grpId="0" id="25" nodeType="clickEffect" presetClass="entr" presetID="9" presetSubtype="0">
                                  <p:stCondLst>
                                    <p:cond delay="0"/>
                                  </p:stCondLst>
                                  <p:childTnLst>
                                    <p:set>
                                      <p:cBhvr>
                                        <p:cTn dur="1" fill="hold" id="26">
                                          <p:stCondLst>
                                            <p:cond delay="0"/>
                                          </p:stCondLst>
                                        </p:cTn>
                                        <p:tgtEl>
                                          <p:spTgt spid="1049095">
                                            <p:txEl>
                                              <p:pRg st="3" end="3"/>
                                            </p:txEl>
                                          </p:spTgt>
                                        </p:tgtEl>
                                        <p:attrNameLst>
                                          <p:attrName>style.visibility</p:attrName>
                                        </p:attrNameLst>
                                      </p:cBhvr>
                                      <p:to>
                                        <p:strVal val="visible"/>
                                      </p:to>
                                    </p:set>
                                    <p:animEffect transition="in" filter="dissolve">
                                      <p:cBhvr>
                                        <p:cTn dur="500" id="27"/>
                                        <p:tgtEl>
                                          <p:spTgt spid="1049095">
                                            <p:txEl>
                                              <p:pRg st="3" end="3"/>
                                            </p:txEl>
                                          </p:spTgt>
                                        </p:tgtEl>
                                      </p:cBhvr>
                                    </p:animEffect>
                                  </p:childTnLst>
                                </p:cTn>
                              </p:par>
                            </p:childTnLst>
                          </p:cTn>
                        </p:par>
                      </p:childTnLst>
                    </p:cTn>
                  </p:par>
                  <p:par>
                    <p:cTn fill="hold" id="28" nodeType="clickPar">
                      <p:stCondLst>
                        <p:cond delay="indefinite"/>
                      </p:stCondLst>
                      <p:childTnLst>
                        <p:par>
                          <p:cTn fill="hold" id="29" nodeType="withGroup">
                            <p:stCondLst>
                              <p:cond delay="0"/>
                            </p:stCondLst>
                            <p:childTnLst>
                              <p:par>
                                <p:cTn fill="hold" grpId="0" id="30" nodeType="clickEffect" presetClass="entr" presetID="9" presetSubtype="0">
                                  <p:stCondLst>
                                    <p:cond delay="0"/>
                                  </p:stCondLst>
                                  <p:childTnLst>
                                    <p:set>
                                      <p:cBhvr>
                                        <p:cTn dur="1" fill="hold" id="31">
                                          <p:stCondLst>
                                            <p:cond delay="0"/>
                                          </p:stCondLst>
                                        </p:cTn>
                                        <p:tgtEl>
                                          <p:spTgt spid="1049095">
                                            <p:txEl>
                                              <p:pRg st="4" end="4"/>
                                            </p:txEl>
                                          </p:spTgt>
                                        </p:tgtEl>
                                        <p:attrNameLst>
                                          <p:attrName>style.visibility</p:attrName>
                                        </p:attrNameLst>
                                      </p:cBhvr>
                                      <p:to>
                                        <p:strVal val="visible"/>
                                      </p:to>
                                    </p:set>
                                    <p:animEffect transition="in" filter="dissolve">
                                      <p:cBhvr>
                                        <p:cTn dur="500" id="32"/>
                                        <p:tgtEl>
                                          <p:spTgt spid="10490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94" grpId="0"/>
      <p:bldP spid="1049095" grpId="0" build="p"/>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779" name=""/>
        <p:cNvGrpSpPr/>
        <p:nvPr/>
      </p:nvGrpSpPr>
      <p:grpSpPr>
        <a:xfrm>
          <a:off x="0" y="0"/>
          <a:ext cx="0" cy="0"/>
          <a:chOff x="0" y="0"/>
          <a:chExt cx="0" cy="0"/>
        </a:xfrm>
      </p:grpSpPr>
      <p:sp>
        <p:nvSpPr>
          <p:cNvPr id="1049096" name="Rectangle 2"/>
          <p:cNvSpPr>
            <a:spLocks noGrp="1" noChangeArrowheads="1"/>
          </p:cNvSpPr>
          <p:nvPr>
            <p:ph type="title"/>
          </p:nvPr>
        </p:nvSpPr>
        <p:spPr>
          <a:xfrm>
            <a:off x="1143000" y="814388"/>
            <a:ext cx="7772400" cy="762000"/>
          </a:xfrm>
        </p:spPr>
        <p:txBody>
          <a:bodyPr/>
          <a:p>
            <a:pPr eaLnBrk="1" hangingPunct="1"/>
            <a:r>
              <a:rPr b="1" dirty="0" sz="3600" lang="en-US" smtClean="0">
                <a:solidFill>
                  <a:srgbClr val="FF0000"/>
                </a:solidFill>
              </a:rPr>
              <a:t>Clinical uses</a:t>
            </a:r>
          </a:p>
        </p:txBody>
      </p:sp>
      <p:sp>
        <p:nvSpPr>
          <p:cNvPr id="1049097" name="Rectangle 3"/>
          <p:cNvSpPr>
            <a:spLocks noGrp="1" noChangeArrowheads="1"/>
          </p:cNvSpPr>
          <p:nvPr>
            <p:ph type="body" idx="1"/>
          </p:nvPr>
        </p:nvSpPr>
        <p:spPr>
          <a:xfrm>
            <a:off x="457200" y="1600200"/>
            <a:ext cx="7467600" cy="4873625"/>
          </a:xfrm>
        </p:spPr>
        <p:txBody>
          <a:bodyPr/>
          <a:p>
            <a:pPr eaLnBrk="1" hangingPunct="1"/>
            <a:r>
              <a:rPr b="1" sz="4000" lang="en-US" smtClean="0"/>
              <a:t>Shared by selective COX-2 inhibitors</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8" presetSubtype="16">
                                  <p:stCondLst>
                                    <p:cond delay="0"/>
                                  </p:stCondLst>
                                  <p:childTnLst>
                                    <p:set>
                                      <p:cBhvr>
                                        <p:cTn dur="1" fill="hold" id="6">
                                          <p:stCondLst>
                                            <p:cond delay="0"/>
                                          </p:stCondLst>
                                        </p:cTn>
                                        <p:tgtEl>
                                          <p:spTgt spid="1049096"/>
                                        </p:tgtEl>
                                        <p:attrNameLst>
                                          <p:attrName>style.visibility</p:attrName>
                                        </p:attrNameLst>
                                      </p:cBhvr>
                                      <p:to>
                                        <p:strVal val="visible"/>
                                      </p:to>
                                    </p:set>
                                    <p:animEffect transition="in" filter="diamond(in)">
                                      <p:cBhvr>
                                        <p:cTn dur="2000" id="7"/>
                                        <p:tgtEl>
                                          <p:spTgt spid="1049096"/>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9097">
                                            <p:txEl>
                                              <p:pRg st="0" end="0"/>
                                            </p:txEl>
                                          </p:spTgt>
                                        </p:tgtEl>
                                        <p:attrNameLst>
                                          <p:attrName>style.visibility</p:attrName>
                                        </p:attrNameLst>
                                      </p:cBhvr>
                                      <p:to>
                                        <p:strVal val="visible"/>
                                      </p:to>
                                    </p:set>
                                    <p:animEffect transition="in" filter="dissolve">
                                      <p:cBhvr>
                                        <p:cTn dur="500" id="12"/>
                                        <p:tgtEl>
                                          <p:spTgt spid="10490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96" grpId="0"/>
      <p:bldP spid="1049097" grpId="0" build="p"/>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780" name=""/>
        <p:cNvGrpSpPr/>
        <p:nvPr/>
      </p:nvGrpSpPr>
      <p:grpSpPr>
        <a:xfrm>
          <a:off x="0" y="0"/>
          <a:ext cx="0" cy="0"/>
          <a:chOff x="0" y="0"/>
          <a:chExt cx="0" cy="0"/>
        </a:xfrm>
      </p:grpSpPr>
      <p:sp>
        <p:nvSpPr>
          <p:cNvPr id="1049098" name="Rectangle 2"/>
          <p:cNvSpPr>
            <a:spLocks noGrp="1" noChangeArrowheads="1"/>
          </p:cNvSpPr>
          <p:nvPr>
            <p:ph type="title"/>
          </p:nvPr>
        </p:nvSpPr>
        <p:spPr>
          <a:xfrm>
            <a:off x="1143000" y="814388"/>
            <a:ext cx="7772400" cy="762000"/>
          </a:xfrm>
        </p:spPr>
        <p:txBody>
          <a:bodyPr/>
          <a:p>
            <a:pPr eaLnBrk="1" hangingPunct="1"/>
            <a:r>
              <a:rPr b="1" dirty="0" sz="3600" lang="en-US" smtClean="0">
                <a:solidFill>
                  <a:srgbClr val="FF0000"/>
                </a:solidFill>
              </a:rPr>
              <a:t>Adverse effects</a:t>
            </a:r>
          </a:p>
        </p:txBody>
      </p:sp>
      <p:sp>
        <p:nvSpPr>
          <p:cNvPr id="1049099" name="Rectangle 3"/>
          <p:cNvSpPr>
            <a:spLocks noGrp="1" noChangeArrowheads="1"/>
          </p:cNvSpPr>
          <p:nvPr>
            <p:ph type="body" idx="1"/>
          </p:nvPr>
        </p:nvSpPr>
        <p:spPr>
          <a:xfrm>
            <a:off x="457200" y="1600200"/>
            <a:ext cx="7467600" cy="4873625"/>
          </a:xfrm>
        </p:spPr>
        <p:txBody>
          <a:bodyPr/>
          <a:p>
            <a:pPr eaLnBrk="1" hangingPunct="1"/>
            <a:r>
              <a:rPr b="1" sz="4000" lang="en-US" smtClean="0"/>
              <a:t>Shared by selective COX-2 inhibitors</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8" presetSubtype="16">
                                  <p:stCondLst>
                                    <p:cond delay="0"/>
                                  </p:stCondLst>
                                  <p:childTnLst>
                                    <p:set>
                                      <p:cBhvr>
                                        <p:cTn dur="1" fill="hold" id="6">
                                          <p:stCondLst>
                                            <p:cond delay="0"/>
                                          </p:stCondLst>
                                        </p:cTn>
                                        <p:tgtEl>
                                          <p:spTgt spid="1049098"/>
                                        </p:tgtEl>
                                        <p:attrNameLst>
                                          <p:attrName>style.visibility</p:attrName>
                                        </p:attrNameLst>
                                      </p:cBhvr>
                                      <p:to>
                                        <p:strVal val="visible"/>
                                      </p:to>
                                    </p:set>
                                    <p:animEffect transition="in" filter="diamond(in)">
                                      <p:cBhvr>
                                        <p:cTn dur="2000" id="7"/>
                                        <p:tgtEl>
                                          <p:spTgt spid="1049098"/>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9099">
                                            <p:txEl>
                                              <p:pRg st="0" end="0"/>
                                            </p:txEl>
                                          </p:spTgt>
                                        </p:tgtEl>
                                        <p:attrNameLst>
                                          <p:attrName>style.visibility</p:attrName>
                                        </p:attrNameLst>
                                      </p:cBhvr>
                                      <p:to>
                                        <p:strVal val="visible"/>
                                      </p:to>
                                    </p:set>
                                    <p:animEffect transition="in" filter="dissolve">
                                      <p:cBhvr>
                                        <p:cTn dur="500" id="12"/>
                                        <p:tgtEl>
                                          <p:spTgt spid="1049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98" grpId="0"/>
      <p:bldP spid="1049099" grpId="0" build="p"/>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781" name=""/>
        <p:cNvGrpSpPr/>
        <p:nvPr/>
      </p:nvGrpSpPr>
      <p:grpSpPr>
        <a:xfrm>
          <a:off x="0" y="0"/>
          <a:ext cx="0" cy="0"/>
          <a:chOff x="0" y="0"/>
          <a:chExt cx="0" cy="0"/>
        </a:xfrm>
      </p:grpSpPr>
      <p:sp>
        <p:nvSpPr>
          <p:cNvPr id="1049100" name="Rectangle 2"/>
          <p:cNvSpPr>
            <a:spLocks noGrp="1" noChangeArrowheads="1"/>
          </p:cNvSpPr>
          <p:nvPr>
            <p:ph type="title"/>
          </p:nvPr>
        </p:nvSpPr>
        <p:spPr>
          <a:xfrm>
            <a:off x="1143000" y="814388"/>
            <a:ext cx="7772400" cy="762000"/>
          </a:xfrm>
        </p:spPr>
        <p:txBody>
          <a:bodyPr/>
          <a:p>
            <a:pPr eaLnBrk="1" hangingPunct="1"/>
            <a:r>
              <a:rPr b="1" dirty="0" sz="3600" lang="en-US" smtClean="0">
                <a:solidFill>
                  <a:srgbClr val="FF0000"/>
                </a:solidFill>
              </a:rPr>
              <a:t>Drug interactions</a:t>
            </a:r>
          </a:p>
        </p:txBody>
      </p:sp>
      <p:sp>
        <p:nvSpPr>
          <p:cNvPr id="1049101" name="Rectangle 3"/>
          <p:cNvSpPr>
            <a:spLocks noGrp="1" noChangeArrowheads="1"/>
          </p:cNvSpPr>
          <p:nvPr>
            <p:ph type="body" idx="1"/>
          </p:nvPr>
        </p:nvSpPr>
        <p:spPr>
          <a:xfrm>
            <a:off x="457200" y="1600200"/>
            <a:ext cx="7467600" cy="4873625"/>
          </a:xfrm>
        </p:spPr>
        <p:txBody>
          <a:bodyPr/>
          <a:p>
            <a:pPr eaLnBrk="1" hangingPunct="1"/>
            <a:r>
              <a:rPr sz="3600" lang="en-US" smtClean="0"/>
              <a:t>Cholestyramine increases the clearance of the drug .</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8" presetSubtype="16">
                                  <p:stCondLst>
                                    <p:cond delay="0"/>
                                  </p:stCondLst>
                                  <p:childTnLst>
                                    <p:set>
                                      <p:cBhvr>
                                        <p:cTn dur="1" fill="hold" id="6">
                                          <p:stCondLst>
                                            <p:cond delay="0"/>
                                          </p:stCondLst>
                                        </p:cTn>
                                        <p:tgtEl>
                                          <p:spTgt spid="1049100"/>
                                        </p:tgtEl>
                                        <p:attrNameLst>
                                          <p:attrName>style.visibility</p:attrName>
                                        </p:attrNameLst>
                                      </p:cBhvr>
                                      <p:to>
                                        <p:strVal val="visible"/>
                                      </p:to>
                                    </p:set>
                                    <p:animEffect transition="in" filter="diamond(in)">
                                      <p:cBhvr>
                                        <p:cTn dur="2000" id="7"/>
                                        <p:tgtEl>
                                          <p:spTgt spid="1049100"/>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9101">
                                            <p:txEl>
                                              <p:pRg st="0" end="0"/>
                                            </p:txEl>
                                          </p:spTgt>
                                        </p:tgtEl>
                                        <p:attrNameLst>
                                          <p:attrName>style.visibility</p:attrName>
                                        </p:attrNameLst>
                                      </p:cBhvr>
                                      <p:to>
                                        <p:strVal val="visible"/>
                                      </p:to>
                                    </p:set>
                                    <p:animEffect transition="in" filter="dissolve">
                                      <p:cBhvr>
                                        <p:cTn dur="500" id="12"/>
                                        <p:tgtEl>
                                          <p:spTgt spid="1049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00" grpId="0"/>
      <p:bldP spid="1049101" grpId="0" build="p"/>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784" name=""/>
        <p:cNvGrpSpPr/>
        <p:nvPr/>
      </p:nvGrpSpPr>
      <p:grpSpPr>
        <a:xfrm>
          <a:off x="0" y="0"/>
          <a:ext cx="0" cy="0"/>
          <a:chOff x="0" y="0"/>
          <a:chExt cx="0" cy="0"/>
        </a:xfrm>
      </p:grpSpPr>
      <p:sp>
        <p:nvSpPr>
          <p:cNvPr id="1049105" name="Rectangle 2"/>
          <p:cNvSpPr>
            <a:spLocks noGrp="1" noChangeArrowheads="1"/>
          </p:cNvSpPr>
          <p:nvPr>
            <p:ph type="title"/>
          </p:nvPr>
        </p:nvSpPr>
        <p:spPr>
          <a:xfrm>
            <a:off x="1143000" y="814388"/>
            <a:ext cx="7772400" cy="762000"/>
          </a:xfrm>
        </p:spPr>
        <p:txBody>
          <a:bodyPr/>
          <a:p>
            <a:pPr eaLnBrk="1" hangingPunct="1"/>
            <a:r>
              <a:rPr b="1" dirty="0" sz="3600" lang="en-US" err="1" smtClean="0">
                <a:solidFill>
                  <a:srgbClr val="FF0000"/>
                </a:solidFill>
              </a:rPr>
              <a:t>Nabumetone</a:t>
            </a:r>
            <a:endParaRPr b="1" dirty="0" sz="3600" lang="en-US" smtClean="0">
              <a:solidFill>
                <a:srgbClr val="FF0000"/>
              </a:solidFill>
            </a:endParaRPr>
          </a:p>
        </p:txBody>
      </p:sp>
      <p:sp>
        <p:nvSpPr>
          <p:cNvPr id="1049106" name="Rectangle 3"/>
          <p:cNvSpPr>
            <a:spLocks noGrp="1" noChangeArrowheads="1"/>
          </p:cNvSpPr>
          <p:nvPr>
            <p:ph type="body" idx="1"/>
          </p:nvPr>
        </p:nvSpPr>
        <p:spPr>
          <a:xfrm>
            <a:off x="457200" y="1600200"/>
            <a:ext cx="7467600" cy="4873625"/>
          </a:xfrm>
        </p:spPr>
        <p:txBody>
          <a:bodyPr/>
          <a:p>
            <a:pPr eaLnBrk="1" hangingPunct="1"/>
            <a:r>
              <a:rPr b="1" sz="3600" lang="en-US" smtClean="0"/>
              <a:t>Relatively  selective COX-2 inhibitor</a:t>
            </a:r>
          </a:p>
          <a:p>
            <a:pPr eaLnBrk="1" hangingPunct="1"/>
            <a:r>
              <a:rPr b="1" sz="3600" lang="en-US" smtClean="0"/>
              <a:t>Well absorbed orally.</a:t>
            </a:r>
          </a:p>
          <a:p>
            <a:pPr eaLnBrk="1" hangingPunct="1"/>
            <a:r>
              <a:rPr b="1" sz="3600" lang="en-US" smtClean="0"/>
              <a:t>Metabolized in liver to active metabolites.</a:t>
            </a:r>
          </a:p>
          <a:p>
            <a:pPr eaLnBrk="1" hangingPunct="1"/>
            <a:r>
              <a:rPr b="1" sz="3600" lang="en-US" smtClean="0"/>
              <a:t>Half-life 26 hours.</a:t>
            </a:r>
          </a:p>
          <a:p>
            <a:pPr eaLnBrk="1" hangingPunct="1"/>
            <a:r>
              <a:rPr b="1" sz="3600" lang="en-US" smtClean="0"/>
              <a:t>Taken once daily</a:t>
            </a:r>
            <a:r>
              <a:rPr sz="3600" lang="en-US" smtClean="0"/>
              <a:t>.</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8" presetSubtype="16">
                                  <p:stCondLst>
                                    <p:cond delay="0"/>
                                  </p:stCondLst>
                                  <p:childTnLst>
                                    <p:set>
                                      <p:cBhvr>
                                        <p:cTn dur="1" fill="hold" id="6">
                                          <p:stCondLst>
                                            <p:cond delay="0"/>
                                          </p:stCondLst>
                                        </p:cTn>
                                        <p:tgtEl>
                                          <p:spTgt spid="1049105"/>
                                        </p:tgtEl>
                                        <p:attrNameLst>
                                          <p:attrName>style.visibility</p:attrName>
                                        </p:attrNameLst>
                                      </p:cBhvr>
                                      <p:to>
                                        <p:strVal val="visible"/>
                                      </p:to>
                                    </p:set>
                                    <p:animEffect transition="in" filter="diamond(in)">
                                      <p:cBhvr>
                                        <p:cTn dur="2000" id="7"/>
                                        <p:tgtEl>
                                          <p:spTgt spid="1049105"/>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1049106">
                                            <p:txEl>
                                              <p:pRg st="0" end="0"/>
                                            </p:txEl>
                                          </p:spTgt>
                                        </p:tgtEl>
                                        <p:attrNameLst>
                                          <p:attrName>style.visibility</p:attrName>
                                        </p:attrNameLst>
                                      </p:cBhvr>
                                      <p:to>
                                        <p:strVal val="visible"/>
                                      </p:to>
                                    </p:set>
                                    <p:animEffect transition="in" filter="dissolve">
                                      <p:cBhvr>
                                        <p:cTn dur="500" id="12"/>
                                        <p:tgtEl>
                                          <p:spTgt spid="1049106">
                                            <p:txEl>
                                              <p:pRg st="0" end="0"/>
                                            </p:txEl>
                                          </p:spTgt>
                                        </p:tgtEl>
                                      </p:cBhvr>
                                    </p:animEffect>
                                  </p:childTnLst>
                                </p:cTn>
                              </p:par>
                            </p:childTnLst>
                          </p:cTn>
                        </p:par>
                      </p:childTnLst>
                    </p:cTn>
                  </p:par>
                  <p:par>
                    <p:cTn fill="hold" id="13" nodeType="clickPar">
                      <p:stCondLst>
                        <p:cond delay="indefinite"/>
                      </p:stCondLst>
                      <p:childTnLst>
                        <p:par>
                          <p:cTn fill="hold" id="14" nodeType="withGroup">
                            <p:stCondLst>
                              <p:cond delay="0"/>
                            </p:stCondLst>
                            <p:childTnLst>
                              <p:par>
                                <p:cTn fill="hold" grpId="0" id="15" nodeType="clickEffect" presetClass="entr" presetID="9" presetSubtype="0">
                                  <p:stCondLst>
                                    <p:cond delay="0"/>
                                  </p:stCondLst>
                                  <p:childTnLst>
                                    <p:set>
                                      <p:cBhvr>
                                        <p:cTn dur="1" fill="hold" id="16">
                                          <p:stCondLst>
                                            <p:cond delay="0"/>
                                          </p:stCondLst>
                                        </p:cTn>
                                        <p:tgtEl>
                                          <p:spTgt spid="1049106">
                                            <p:txEl>
                                              <p:pRg st="1" end="1"/>
                                            </p:txEl>
                                          </p:spTgt>
                                        </p:tgtEl>
                                        <p:attrNameLst>
                                          <p:attrName>style.visibility</p:attrName>
                                        </p:attrNameLst>
                                      </p:cBhvr>
                                      <p:to>
                                        <p:strVal val="visible"/>
                                      </p:to>
                                    </p:set>
                                    <p:animEffect transition="in" filter="dissolve">
                                      <p:cBhvr>
                                        <p:cTn dur="500" id="17"/>
                                        <p:tgtEl>
                                          <p:spTgt spid="1049106">
                                            <p:txEl>
                                              <p:pRg st="1" end="1"/>
                                            </p:txEl>
                                          </p:spTgt>
                                        </p:tgtEl>
                                      </p:cBhvr>
                                    </p:animEffect>
                                  </p:childTnLst>
                                </p:cTn>
                              </p:par>
                            </p:childTnLst>
                          </p:cTn>
                        </p:par>
                      </p:childTnLst>
                    </p:cTn>
                  </p:par>
                  <p:par>
                    <p:cTn fill="hold" id="18" nodeType="clickPar">
                      <p:stCondLst>
                        <p:cond delay="indefinite"/>
                      </p:stCondLst>
                      <p:childTnLst>
                        <p:par>
                          <p:cTn fill="hold" id="19" nodeType="withGroup">
                            <p:stCondLst>
                              <p:cond delay="0"/>
                            </p:stCondLst>
                            <p:childTnLst>
                              <p:par>
                                <p:cTn fill="hold" grpId="0" id="20" nodeType="clickEffect" presetClass="entr" presetID="9" presetSubtype="0">
                                  <p:stCondLst>
                                    <p:cond delay="0"/>
                                  </p:stCondLst>
                                  <p:childTnLst>
                                    <p:set>
                                      <p:cBhvr>
                                        <p:cTn dur="1" fill="hold" id="21">
                                          <p:stCondLst>
                                            <p:cond delay="0"/>
                                          </p:stCondLst>
                                        </p:cTn>
                                        <p:tgtEl>
                                          <p:spTgt spid="1049106">
                                            <p:txEl>
                                              <p:pRg st="2" end="2"/>
                                            </p:txEl>
                                          </p:spTgt>
                                        </p:tgtEl>
                                        <p:attrNameLst>
                                          <p:attrName>style.visibility</p:attrName>
                                        </p:attrNameLst>
                                      </p:cBhvr>
                                      <p:to>
                                        <p:strVal val="visible"/>
                                      </p:to>
                                    </p:set>
                                    <p:animEffect transition="in" filter="dissolve">
                                      <p:cBhvr>
                                        <p:cTn dur="500" id="22"/>
                                        <p:tgtEl>
                                          <p:spTgt spid="1049106">
                                            <p:txEl>
                                              <p:pRg st="2" end="2"/>
                                            </p:txEl>
                                          </p:spTgt>
                                        </p:tgtEl>
                                      </p:cBhvr>
                                    </p:animEffect>
                                  </p:childTnLst>
                                </p:cTn>
                              </p:par>
                            </p:childTnLst>
                          </p:cTn>
                        </p:par>
                      </p:childTnLst>
                    </p:cTn>
                  </p:par>
                  <p:par>
                    <p:cTn fill="hold" id="23" nodeType="clickPar">
                      <p:stCondLst>
                        <p:cond delay="indefinite"/>
                      </p:stCondLst>
                      <p:childTnLst>
                        <p:par>
                          <p:cTn fill="hold" id="24" nodeType="withGroup">
                            <p:stCondLst>
                              <p:cond delay="0"/>
                            </p:stCondLst>
                            <p:childTnLst>
                              <p:par>
                                <p:cTn fill="hold" grpId="0" id="25" nodeType="clickEffect" presetClass="entr" presetID="9" presetSubtype="0">
                                  <p:stCondLst>
                                    <p:cond delay="0"/>
                                  </p:stCondLst>
                                  <p:childTnLst>
                                    <p:set>
                                      <p:cBhvr>
                                        <p:cTn dur="1" fill="hold" id="26">
                                          <p:stCondLst>
                                            <p:cond delay="0"/>
                                          </p:stCondLst>
                                        </p:cTn>
                                        <p:tgtEl>
                                          <p:spTgt spid="1049106">
                                            <p:txEl>
                                              <p:pRg st="3" end="3"/>
                                            </p:txEl>
                                          </p:spTgt>
                                        </p:tgtEl>
                                        <p:attrNameLst>
                                          <p:attrName>style.visibility</p:attrName>
                                        </p:attrNameLst>
                                      </p:cBhvr>
                                      <p:to>
                                        <p:strVal val="visible"/>
                                      </p:to>
                                    </p:set>
                                    <p:animEffect transition="in" filter="dissolve">
                                      <p:cBhvr>
                                        <p:cTn dur="500" id="27"/>
                                        <p:tgtEl>
                                          <p:spTgt spid="1049106">
                                            <p:txEl>
                                              <p:pRg st="3" end="3"/>
                                            </p:txEl>
                                          </p:spTgt>
                                        </p:tgtEl>
                                      </p:cBhvr>
                                    </p:animEffect>
                                  </p:childTnLst>
                                </p:cTn>
                              </p:par>
                            </p:childTnLst>
                          </p:cTn>
                        </p:par>
                      </p:childTnLst>
                    </p:cTn>
                  </p:par>
                  <p:par>
                    <p:cTn fill="hold" id="28" nodeType="clickPar">
                      <p:stCondLst>
                        <p:cond delay="indefinite"/>
                      </p:stCondLst>
                      <p:childTnLst>
                        <p:par>
                          <p:cTn fill="hold" id="29" nodeType="withGroup">
                            <p:stCondLst>
                              <p:cond delay="0"/>
                            </p:stCondLst>
                            <p:childTnLst>
                              <p:par>
                                <p:cTn fill="hold" grpId="0" id="30" nodeType="clickEffect" presetClass="entr" presetID="9" presetSubtype="0">
                                  <p:stCondLst>
                                    <p:cond delay="0"/>
                                  </p:stCondLst>
                                  <p:childTnLst>
                                    <p:set>
                                      <p:cBhvr>
                                        <p:cTn dur="1" fill="hold" id="31">
                                          <p:stCondLst>
                                            <p:cond delay="0"/>
                                          </p:stCondLst>
                                        </p:cTn>
                                        <p:tgtEl>
                                          <p:spTgt spid="1049106">
                                            <p:txEl>
                                              <p:pRg st="4" end="4"/>
                                            </p:txEl>
                                          </p:spTgt>
                                        </p:tgtEl>
                                        <p:attrNameLst>
                                          <p:attrName>style.visibility</p:attrName>
                                        </p:attrNameLst>
                                      </p:cBhvr>
                                      <p:to>
                                        <p:strVal val="visible"/>
                                      </p:to>
                                    </p:set>
                                    <p:animEffect transition="in" filter="dissolve">
                                      <p:cBhvr>
                                        <p:cTn dur="500" id="32"/>
                                        <p:tgtEl>
                                          <p:spTgt spid="10491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05" grpId="0"/>
      <p:bldP spid="1049106" grpId="0" build="p"/>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785" name=""/>
        <p:cNvGrpSpPr/>
        <p:nvPr/>
      </p:nvGrpSpPr>
      <p:grpSpPr>
        <a:xfrm>
          <a:off x="0" y="0"/>
          <a:ext cx="0" cy="0"/>
          <a:chOff x="0" y="0"/>
          <a:chExt cx="0" cy="0"/>
        </a:xfrm>
      </p:grpSpPr>
      <p:sp>
        <p:nvSpPr>
          <p:cNvPr id="1049107" name="Rectangle 2"/>
          <p:cNvSpPr>
            <a:spLocks noGrp="1" noChangeArrowheads="1"/>
          </p:cNvSpPr>
          <p:nvPr>
            <p:ph type="title"/>
          </p:nvPr>
        </p:nvSpPr>
        <p:spPr>
          <a:xfrm>
            <a:off x="1143000" y="814388"/>
            <a:ext cx="7772400" cy="762000"/>
          </a:xfrm>
        </p:spPr>
        <p:txBody>
          <a:bodyPr/>
          <a:p>
            <a:pPr eaLnBrk="1" hangingPunct="1"/>
            <a:r>
              <a:rPr b="1" dirty="0" sz="3600" lang="en-US" smtClean="0">
                <a:solidFill>
                  <a:srgbClr val="FF0000"/>
                </a:solidFill>
              </a:rPr>
              <a:t>Clinical uses</a:t>
            </a:r>
          </a:p>
        </p:txBody>
      </p:sp>
      <p:sp>
        <p:nvSpPr>
          <p:cNvPr id="1049108" name="Rectangle 3"/>
          <p:cNvSpPr>
            <a:spLocks noGrp="1" noChangeArrowheads="1"/>
          </p:cNvSpPr>
          <p:nvPr>
            <p:ph type="body" idx="1"/>
          </p:nvPr>
        </p:nvSpPr>
        <p:spPr>
          <a:xfrm>
            <a:off x="457200" y="1600200"/>
            <a:ext cx="7467600" cy="4873625"/>
          </a:xfrm>
        </p:spPr>
        <p:txBody>
          <a:bodyPr/>
          <a:p>
            <a:pPr eaLnBrk="1" hangingPunct="1"/>
            <a:r>
              <a:rPr b="1" sz="3600" lang="en-US" smtClean="0"/>
              <a:t>Shared by selective COX-2 inhibitors</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8" presetSubtype="16">
                                  <p:stCondLst>
                                    <p:cond delay="0"/>
                                  </p:stCondLst>
                                  <p:childTnLst>
                                    <p:set>
                                      <p:cBhvr>
                                        <p:cTn dur="1" fill="hold" id="6">
                                          <p:stCondLst>
                                            <p:cond delay="0"/>
                                          </p:stCondLst>
                                        </p:cTn>
                                        <p:tgtEl>
                                          <p:spTgt spid="1049107"/>
                                        </p:tgtEl>
                                        <p:attrNameLst>
                                          <p:attrName>style.visibility</p:attrName>
                                        </p:attrNameLst>
                                      </p:cBhvr>
                                      <p:to>
                                        <p:strVal val="visible"/>
                                      </p:to>
                                    </p:set>
                                    <p:animEffect transition="in" filter="diamond(in)">
                                      <p:cBhvr>
                                        <p:cTn dur="2000" id="7"/>
                                        <p:tgtEl>
                                          <p:spTgt spid="1049107"/>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5" presetSubtype="10">
                                  <p:stCondLst>
                                    <p:cond delay="0"/>
                                  </p:stCondLst>
                                  <p:childTnLst>
                                    <p:set>
                                      <p:cBhvr>
                                        <p:cTn dur="1" fill="hold" id="11">
                                          <p:stCondLst>
                                            <p:cond delay="0"/>
                                          </p:stCondLst>
                                        </p:cTn>
                                        <p:tgtEl>
                                          <p:spTgt spid="1049108">
                                            <p:txEl>
                                              <p:pRg st="0" end="0"/>
                                            </p:txEl>
                                          </p:spTgt>
                                        </p:tgtEl>
                                        <p:attrNameLst>
                                          <p:attrName>style.visibility</p:attrName>
                                        </p:attrNameLst>
                                      </p:cBhvr>
                                      <p:to>
                                        <p:strVal val="visible"/>
                                      </p:to>
                                    </p:set>
                                    <p:animEffect transition="in" filter="checkerboard(across)">
                                      <p:cBhvr>
                                        <p:cTn dur="500" id="12"/>
                                        <p:tgtEl>
                                          <p:spTgt spid="10491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07" grpId="0"/>
      <p:bldP spid="1049108" grpId="0" build="p"/>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786" name=""/>
        <p:cNvGrpSpPr/>
        <p:nvPr/>
      </p:nvGrpSpPr>
      <p:grpSpPr>
        <a:xfrm>
          <a:off x="0" y="0"/>
          <a:ext cx="0" cy="0"/>
          <a:chOff x="0" y="0"/>
          <a:chExt cx="0" cy="0"/>
        </a:xfrm>
      </p:grpSpPr>
      <p:sp>
        <p:nvSpPr>
          <p:cNvPr id="1049109" name="Rectangle 2"/>
          <p:cNvSpPr>
            <a:spLocks noGrp="1" noChangeArrowheads="1"/>
          </p:cNvSpPr>
          <p:nvPr>
            <p:ph type="title"/>
          </p:nvPr>
        </p:nvSpPr>
        <p:spPr>
          <a:xfrm>
            <a:off x="1143000" y="814388"/>
            <a:ext cx="7772400" cy="762000"/>
          </a:xfrm>
        </p:spPr>
        <p:txBody>
          <a:bodyPr/>
          <a:p>
            <a:pPr eaLnBrk="1" hangingPunct="1"/>
            <a:r>
              <a:rPr b="1" dirty="0" sz="3600" lang="en-US" smtClean="0">
                <a:solidFill>
                  <a:srgbClr val="FF0000"/>
                </a:solidFill>
              </a:rPr>
              <a:t>Adverse effects</a:t>
            </a:r>
          </a:p>
        </p:txBody>
      </p:sp>
      <p:sp>
        <p:nvSpPr>
          <p:cNvPr id="1049110" name="Rectangle 3"/>
          <p:cNvSpPr>
            <a:spLocks noGrp="1" noChangeArrowheads="1"/>
          </p:cNvSpPr>
          <p:nvPr>
            <p:ph type="body" idx="1"/>
          </p:nvPr>
        </p:nvSpPr>
        <p:spPr>
          <a:xfrm>
            <a:off x="457200" y="1600200"/>
            <a:ext cx="7467600" cy="4873625"/>
          </a:xfrm>
        </p:spPr>
        <p:txBody>
          <a:bodyPr/>
          <a:p>
            <a:pPr eaLnBrk="1" hangingPunct="1"/>
            <a:r>
              <a:rPr b="1" sz="3600" lang="en-US" smtClean="0"/>
              <a:t>Shared by selective COX-2 inhibitors</a:t>
            </a:r>
          </a:p>
          <a:p>
            <a:pPr eaLnBrk="1" hangingPunct="1"/>
            <a:r>
              <a:rPr b="1" sz="3600" lang="en-US" smtClean="0"/>
              <a:t>Headache </a:t>
            </a:r>
          </a:p>
          <a:p>
            <a:pPr eaLnBrk="1" hangingPunct="1"/>
            <a:r>
              <a:rPr b="1" sz="3600" lang="en-US" smtClean="0"/>
              <a:t>Tinnitus</a:t>
            </a:r>
          </a:p>
          <a:p>
            <a:pPr eaLnBrk="1" hangingPunct="1"/>
            <a:r>
              <a:rPr b="1" sz="3600" lang="en-US" smtClean="0"/>
              <a:t>Photosensitivity</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5" presetSubtype="10">
                                  <p:stCondLst>
                                    <p:cond delay="0"/>
                                  </p:stCondLst>
                                  <p:childTnLst>
                                    <p:set>
                                      <p:cBhvr>
                                        <p:cTn dur="1" fill="hold" id="6">
                                          <p:stCondLst>
                                            <p:cond delay="0"/>
                                          </p:stCondLst>
                                        </p:cTn>
                                        <p:tgtEl>
                                          <p:spTgt spid="1049109"/>
                                        </p:tgtEl>
                                        <p:attrNameLst>
                                          <p:attrName>style.visibility</p:attrName>
                                        </p:attrNameLst>
                                      </p:cBhvr>
                                      <p:to>
                                        <p:strVal val="visible"/>
                                      </p:to>
                                    </p:set>
                                    <p:animEffect transition="in" filter="checkerboard(across)">
                                      <p:cBhvr>
                                        <p:cTn dur="500" id="7"/>
                                        <p:tgtEl>
                                          <p:spTgt spid="1049109"/>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4" presetSubtype="16">
                                  <p:stCondLst>
                                    <p:cond delay="0"/>
                                  </p:stCondLst>
                                  <p:childTnLst>
                                    <p:set>
                                      <p:cBhvr>
                                        <p:cTn dur="1" fill="hold" id="11">
                                          <p:stCondLst>
                                            <p:cond delay="0"/>
                                          </p:stCondLst>
                                        </p:cTn>
                                        <p:tgtEl>
                                          <p:spTgt spid="1049110">
                                            <p:txEl>
                                              <p:pRg st="0" end="0"/>
                                            </p:txEl>
                                          </p:spTgt>
                                        </p:tgtEl>
                                        <p:attrNameLst>
                                          <p:attrName>style.visibility</p:attrName>
                                        </p:attrNameLst>
                                      </p:cBhvr>
                                      <p:to>
                                        <p:strVal val="visible"/>
                                      </p:to>
                                    </p:set>
                                    <p:animEffect transition="in" filter="box(in)">
                                      <p:cBhvr>
                                        <p:cTn dur="500" id="12"/>
                                        <p:tgtEl>
                                          <p:spTgt spid="1049110">
                                            <p:txEl>
                                              <p:pRg st="0" end="0"/>
                                            </p:txEl>
                                          </p:spTgt>
                                        </p:tgtEl>
                                      </p:cBhvr>
                                    </p:animEffect>
                                  </p:childTnLst>
                                </p:cTn>
                              </p:par>
                            </p:childTnLst>
                          </p:cTn>
                        </p:par>
                      </p:childTnLst>
                    </p:cTn>
                  </p:par>
                  <p:par>
                    <p:cTn fill="hold" id="13" nodeType="clickPar">
                      <p:stCondLst>
                        <p:cond delay="indefinite"/>
                      </p:stCondLst>
                      <p:childTnLst>
                        <p:par>
                          <p:cTn fill="hold" id="14" nodeType="withGroup">
                            <p:stCondLst>
                              <p:cond delay="0"/>
                            </p:stCondLst>
                            <p:childTnLst>
                              <p:par>
                                <p:cTn fill="hold" grpId="0" id="15" nodeType="clickEffect" presetClass="entr" presetID="4" presetSubtype="16">
                                  <p:stCondLst>
                                    <p:cond delay="0"/>
                                  </p:stCondLst>
                                  <p:childTnLst>
                                    <p:set>
                                      <p:cBhvr>
                                        <p:cTn dur="1" fill="hold" id="16">
                                          <p:stCondLst>
                                            <p:cond delay="0"/>
                                          </p:stCondLst>
                                        </p:cTn>
                                        <p:tgtEl>
                                          <p:spTgt spid="1049110">
                                            <p:txEl>
                                              <p:pRg st="1" end="1"/>
                                            </p:txEl>
                                          </p:spTgt>
                                        </p:tgtEl>
                                        <p:attrNameLst>
                                          <p:attrName>style.visibility</p:attrName>
                                        </p:attrNameLst>
                                      </p:cBhvr>
                                      <p:to>
                                        <p:strVal val="visible"/>
                                      </p:to>
                                    </p:set>
                                    <p:animEffect transition="in" filter="box(in)">
                                      <p:cBhvr>
                                        <p:cTn dur="500" id="17"/>
                                        <p:tgtEl>
                                          <p:spTgt spid="1049110">
                                            <p:txEl>
                                              <p:pRg st="1" end="1"/>
                                            </p:txEl>
                                          </p:spTgt>
                                        </p:tgtEl>
                                      </p:cBhvr>
                                    </p:animEffect>
                                  </p:childTnLst>
                                </p:cTn>
                              </p:par>
                            </p:childTnLst>
                          </p:cTn>
                        </p:par>
                      </p:childTnLst>
                    </p:cTn>
                  </p:par>
                  <p:par>
                    <p:cTn fill="hold" id="18" nodeType="clickPar">
                      <p:stCondLst>
                        <p:cond delay="indefinite"/>
                      </p:stCondLst>
                      <p:childTnLst>
                        <p:par>
                          <p:cTn fill="hold" id="19" nodeType="withGroup">
                            <p:stCondLst>
                              <p:cond delay="0"/>
                            </p:stCondLst>
                            <p:childTnLst>
                              <p:par>
                                <p:cTn fill="hold" grpId="0" id="20" nodeType="clickEffect" presetClass="entr" presetID="4" presetSubtype="16">
                                  <p:stCondLst>
                                    <p:cond delay="0"/>
                                  </p:stCondLst>
                                  <p:childTnLst>
                                    <p:set>
                                      <p:cBhvr>
                                        <p:cTn dur="1" fill="hold" id="21">
                                          <p:stCondLst>
                                            <p:cond delay="0"/>
                                          </p:stCondLst>
                                        </p:cTn>
                                        <p:tgtEl>
                                          <p:spTgt spid="1049110">
                                            <p:txEl>
                                              <p:pRg st="2" end="2"/>
                                            </p:txEl>
                                          </p:spTgt>
                                        </p:tgtEl>
                                        <p:attrNameLst>
                                          <p:attrName>style.visibility</p:attrName>
                                        </p:attrNameLst>
                                      </p:cBhvr>
                                      <p:to>
                                        <p:strVal val="visible"/>
                                      </p:to>
                                    </p:set>
                                    <p:animEffect transition="in" filter="box(in)">
                                      <p:cBhvr>
                                        <p:cTn dur="500" id="22"/>
                                        <p:tgtEl>
                                          <p:spTgt spid="1049110">
                                            <p:txEl>
                                              <p:pRg st="2" end="2"/>
                                            </p:txEl>
                                          </p:spTgt>
                                        </p:tgtEl>
                                      </p:cBhvr>
                                    </p:animEffect>
                                  </p:childTnLst>
                                </p:cTn>
                              </p:par>
                            </p:childTnLst>
                          </p:cTn>
                        </p:par>
                      </p:childTnLst>
                    </p:cTn>
                  </p:par>
                  <p:par>
                    <p:cTn fill="hold" id="23" nodeType="clickPar">
                      <p:stCondLst>
                        <p:cond delay="indefinite"/>
                      </p:stCondLst>
                      <p:childTnLst>
                        <p:par>
                          <p:cTn fill="hold" id="24" nodeType="withGroup">
                            <p:stCondLst>
                              <p:cond delay="0"/>
                            </p:stCondLst>
                            <p:childTnLst>
                              <p:par>
                                <p:cTn fill="hold" grpId="0" id="25" nodeType="clickEffect" presetClass="entr" presetID="4" presetSubtype="16">
                                  <p:stCondLst>
                                    <p:cond delay="0"/>
                                  </p:stCondLst>
                                  <p:childTnLst>
                                    <p:set>
                                      <p:cBhvr>
                                        <p:cTn dur="1" fill="hold" id="26">
                                          <p:stCondLst>
                                            <p:cond delay="0"/>
                                          </p:stCondLst>
                                        </p:cTn>
                                        <p:tgtEl>
                                          <p:spTgt spid="1049110">
                                            <p:txEl>
                                              <p:pRg st="3" end="3"/>
                                            </p:txEl>
                                          </p:spTgt>
                                        </p:tgtEl>
                                        <p:attrNameLst>
                                          <p:attrName>style.visibility</p:attrName>
                                        </p:attrNameLst>
                                      </p:cBhvr>
                                      <p:to>
                                        <p:strVal val="visible"/>
                                      </p:to>
                                    </p:set>
                                    <p:animEffect transition="in" filter="box(in)">
                                      <p:cBhvr>
                                        <p:cTn dur="500" id="27"/>
                                        <p:tgtEl>
                                          <p:spTgt spid="10491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09" grpId="0"/>
      <p:bldP spid="1049110" grpId="0" build="p"/>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787" name=""/>
        <p:cNvGrpSpPr/>
        <p:nvPr/>
      </p:nvGrpSpPr>
      <p:grpSpPr>
        <a:xfrm>
          <a:off x="0" y="0"/>
          <a:ext cx="0" cy="0"/>
          <a:chOff x="0" y="0"/>
          <a:chExt cx="0" cy="0"/>
        </a:xfrm>
      </p:grpSpPr>
      <p:sp>
        <p:nvSpPr>
          <p:cNvPr id="1049111" name="Title 1"/>
          <p:cNvSpPr>
            <a:spLocks noGrp="1"/>
          </p:cNvSpPr>
          <p:nvPr>
            <p:ph type="title"/>
          </p:nvPr>
        </p:nvSpPr>
        <p:spPr/>
        <p:txBody>
          <a:bodyPr/>
          <a:p>
            <a:r>
              <a:rPr dirty="0" lang="en-US" smtClean="0"/>
              <a:t>Sedatives-hypnotics</a:t>
            </a:r>
            <a:endParaRPr dirty="0" lang="en-US"/>
          </a:p>
        </p:txBody>
      </p:sp>
      <p:sp>
        <p:nvSpPr>
          <p:cNvPr id="1049112" name="Text Placeholder 2"/>
          <p:cNvSpPr>
            <a:spLocks noGrp="1"/>
          </p:cNvSpPr>
          <p:nvPr>
            <p:ph type="body" idx="1"/>
          </p:nvPr>
        </p:nvSpPr>
        <p:spPr/>
        <p:txBody>
          <a:bodyPr/>
          <a:p>
            <a:r>
              <a:rPr dirty="0" lang="en-US" smtClean="0"/>
              <a:t>LESSON 2:</a:t>
            </a:r>
            <a:endParaRPr dirty="0" lang="en-US"/>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788" name=""/>
        <p:cNvGrpSpPr/>
        <p:nvPr/>
      </p:nvGrpSpPr>
      <p:grpSpPr>
        <a:xfrm>
          <a:off x="0" y="0"/>
          <a:ext cx="0" cy="0"/>
          <a:chOff x="0" y="0"/>
          <a:chExt cx="0" cy="0"/>
        </a:xfrm>
      </p:grpSpPr>
      <p:sp>
        <p:nvSpPr>
          <p:cNvPr id="1049113" name="Title 1"/>
          <p:cNvSpPr>
            <a:spLocks noGrp="1"/>
          </p:cNvSpPr>
          <p:nvPr>
            <p:ph type="title"/>
          </p:nvPr>
        </p:nvSpPr>
        <p:spPr/>
        <p:txBody>
          <a:bodyPr/>
          <a:p>
            <a:endParaRPr lang="en-US"/>
          </a:p>
        </p:txBody>
      </p:sp>
      <p:sp>
        <p:nvSpPr>
          <p:cNvPr id="1049114" name="Content Placeholder 2"/>
          <p:cNvSpPr>
            <a:spLocks noGrp="1"/>
          </p:cNvSpPr>
          <p:nvPr>
            <p:ph idx="1"/>
          </p:nvPr>
        </p:nvSpPr>
        <p:spPr/>
        <p:txBody>
          <a:bodyPr/>
          <a:p>
            <a:r>
              <a:rPr b="1" dirty="0" i="1" lang="en-US" smtClean="0"/>
              <a:t>Sedatives</a:t>
            </a:r>
            <a:r>
              <a:rPr dirty="0" lang="en-US" smtClean="0"/>
              <a:t> are medications intended to reduce anxiety and exert calming effects. They are also known as anxiolytics.</a:t>
            </a:r>
          </a:p>
          <a:p>
            <a:r>
              <a:rPr b="1" dirty="0" i="1" lang="en-US" smtClean="0"/>
              <a:t>Hypnotic drugs </a:t>
            </a:r>
            <a:r>
              <a:rPr dirty="0" lang="en-US" smtClean="0"/>
              <a:t>are medications that produces drowsiness, induce onset and maintenance of sleep.</a:t>
            </a:r>
          </a:p>
          <a:p>
            <a:r>
              <a:rPr dirty="0" lang="en-US" smtClean="0"/>
              <a:t>Sedative-hypnotics produces dose-dependent depression of central nervous system. </a:t>
            </a:r>
            <a:endParaRPr dirty="0" lang="en-US"/>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789" name=""/>
        <p:cNvGrpSpPr/>
        <p:nvPr/>
      </p:nvGrpSpPr>
      <p:grpSpPr>
        <a:xfrm>
          <a:off x="0" y="0"/>
          <a:ext cx="0" cy="0"/>
          <a:chOff x="0" y="0"/>
          <a:chExt cx="0" cy="0"/>
        </a:xfrm>
      </p:grpSpPr>
      <p:sp>
        <p:nvSpPr>
          <p:cNvPr id="1049115" name="Title 1"/>
          <p:cNvSpPr>
            <a:spLocks noGrp="1"/>
          </p:cNvSpPr>
          <p:nvPr>
            <p:ph type="title"/>
          </p:nvPr>
        </p:nvSpPr>
        <p:spPr/>
        <p:txBody>
          <a:bodyPr/>
          <a:p>
            <a:endParaRPr lang="en-US"/>
          </a:p>
        </p:txBody>
      </p:sp>
      <p:sp>
        <p:nvSpPr>
          <p:cNvPr id="1049116" name="Content Placeholder 2"/>
          <p:cNvSpPr>
            <a:spLocks noGrp="1"/>
          </p:cNvSpPr>
          <p:nvPr>
            <p:ph idx="1"/>
          </p:nvPr>
        </p:nvSpPr>
        <p:spPr/>
        <p:txBody>
          <a:bodyPr/>
          <a:p>
            <a:r>
              <a:rPr dirty="0" lang="en-US" smtClean="0"/>
              <a:t>With these drugs, an increase in dose higher than that needed for hypnosis may lead to a state of general </a:t>
            </a:r>
            <a:r>
              <a:rPr dirty="0" lang="en-US" err="1" smtClean="0"/>
              <a:t>anaesthesia</a:t>
            </a:r>
            <a:r>
              <a:rPr dirty="0" lang="en-US" smtClean="0"/>
              <a:t> or still, depression of vasomotor and respiratory centers leading to coma and death.</a:t>
            </a:r>
          </a:p>
          <a:p>
            <a:r>
              <a:rPr dirty="0" lang="en-US" smtClean="0"/>
              <a:t>There is high risk for tolerance and physiological dependence with these drugs if used for a long period of time</a:t>
            </a:r>
            <a:endParaRPr dirty="0"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577" name=""/>
        <p:cNvGrpSpPr/>
        <p:nvPr/>
      </p:nvGrpSpPr>
      <p:grpSpPr>
        <a:xfrm>
          <a:off x="0" y="0"/>
          <a:ext cx="0" cy="0"/>
          <a:chOff x="0" y="0"/>
          <a:chExt cx="0" cy="0"/>
        </a:xfrm>
      </p:grpSpPr>
      <p:sp>
        <p:nvSpPr>
          <p:cNvPr id="1048698" name="Content Placeholder 2"/>
          <p:cNvSpPr>
            <a:spLocks noGrp="1"/>
          </p:cNvSpPr>
          <p:nvPr>
            <p:ph idx="1"/>
          </p:nvPr>
        </p:nvSpPr>
        <p:spPr>
          <a:xfrm>
            <a:off x="457200" y="914400"/>
            <a:ext cx="8229600" cy="5211763"/>
          </a:xfrm>
        </p:spPr>
        <p:txBody>
          <a:bodyPr/>
          <a:p>
            <a:pPr algn="just" indent="-393700" marL="393700">
              <a:lnSpc>
                <a:spcPct val="130000"/>
              </a:lnSpc>
              <a:spcBef>
                <a:spcPts val="0"/>
              </a:spcBef>
              <a:buFontTx/>
              <a:buChar char="•"/>
            </a:pPr>
            <a:r>
              <a:rPr dirty="0" kumimoji="1" lang="en-US"/>
              <a:t>The study of</a:t>
            </a:r>
            <a:r>
              <a:rPr dirty="0" kumimoji="1" lang="en-US">
                <a:solidFill>
                  <a:srgbClr val="FF00FF"/>
                </a:solidFill>
              </a:rPr>
              <a:t> what the drug does to the body</a:t>
            </a:r>
            <a:endParaRPr dirty="0" sz="4000" kumimoji="1" lang="en-US">
              <a:solidFill>
                <a:srgbClr val="FF00FF"/>
              </a:solidFill>
            </a:endParaRPr>
          </a:p>
          <a:p>
            <a:pPr algn="just" eaLnBrk="0" hangingPunct="0" indent="-393700" marL="393700">
              <a:lnSpc>
                <a:spcPct val="130000"/>
              </a:lnSpc>
              <a:spcBef>
                <a:spcPts val="0"/>
              </a:spcBef>
              <a:buClr>
                <a:schemeClr val="tx2"/>
              </a:buClr>
              <a:buFontTx/>
              <a:buChar char="•"/>
            </a:pPr>
            <a:r>
              <a:rPr dirty="0" kumimoji="1" lang="en-US"/>
              <a:t>It is the  </a:t>
            </a:r>
            <a:r>
              <a:rPr dirty="0" kumimoji="1" lang="en-US">
                <a:solidFill>
                  <a:srgbClr val="3333FF"/>
                </a:solidFill>
              </a:rPr>
              <a:t>quantitative study  of the biological and  therapeutic effects of drugs</a:t>
            </a:r>
            <a:r>
              <a:rPr dirty="0" kumimoji="1" lang="en-US" smtClean="0">
                <a:solidFill>
                  <a:srgbClr val="3333FF"/>
                </a:solidFill>
              </a:rPr>
              <a:t>. These are:</a:t>
            </a:r>
            <a:endParaRPr dirty="0" kumimoji="1" lang="en-US">
              <a:solidFill>
                <a:srgbClr val="3333FF"/>
              </a:solidFill>
            </a:endParaRPr>
          </a:p>
          <a:p>
            <a:endParaRPr dirty="0" lang="en-US"/>
          </a:p>
        </p:txBody>
      </p:sp>
      <p:sp>
        <p:nvSpPr>
          <p:cNvPr id="1048699" name="Rectangle 12"/>
          <p:cNvSpPr>
            <a:spLocks noGrp="1" noChangeArrowheads="1"/>
          </p:cNvSpPr>
          <p:nvPr>
            <p:ph type="title"/>
          </p:nvPr>
        </p:nvSpPr>
        <p:spPr bwMode="auto">
          <a:xfrm>
            <a:off x="1447800" y="143163"/>
            <a:ext cx="7086600" cy="755649"/>
          </a:xfrm>
          <a:prstGeom prst="rect"/>
          <a:noFill/>
          <a:ln>
            <a:noFill/>
          </a:ln>
        </p:spPr>
        <p:txBody>
          <a:bodyPr wrap="square">
            <a:spAutoFit/>
          </a:bodyPr>
          <a:p>
            <a:r>
              <a:rPr b="1" dirty="0" sz="3200" lang="en-US">
                <a:solidFill>
                  <a:schemeClr val="tx2"/>
                </a:solidFill>
              </a:rPr>
              <a:t>PHARMACODYNAMICS</a:t>
            </a:r>
          </a:p>
        </p:txBody>
      </p:sp>
      <p:sp>
        <p:nvSpPr>
          <p:cNvPr id="1048700" name="Rectangle 5"/>
          <p:cNvSpPr>
            <a:spLocks noChangeArrowheads="1"/>
          </p:cNvSpPr>
          <p:nvPr/>
        </p:nvSpPr>
        <p:spPr bwMode="auto">
          <a:xfrm>
            <a:off x="600501" y="2971800"/>
            <a:ext cx="8534400" cy="4305300"/>
          </a:xfrm>
          <a:prstGeom prst="rect"/>
          <a:noFill/>
          <a:ln>
            <a:noFill/>
          </a:ln>
        </p:spPr>
        <p:txBody>
          <a:bodyPr/>
          <a:p>
            <a:pPr algn="l" defTabSz="800100" indent="-287338" marL="287338">
              <a:lnSpc>
                <a:spcPct val="120000"/>
              </a:lnSpc>
              <a:spcBef>
                <a:spcPct val="30000"/>
              </a:spcBef>
              <a:buClr>
                <a:srgbClr val="0000FF"/>
              </a:buClr>
            </a:pPr>
            <a:r>
              <a:rPr b="1" dirty="0" sz="2800" lang="en-US">
                <a:solidFill>
                  <a:srgbClr val="0033CC"/>
                </a:solidFill>
                <a:cs typeface="Arial" pitchFamily="34" charset="0"/>
              </a:rPr>
              <a:t>Drug actions:</a:t>
            </a:r>
          </a:p>
          <a:p>
            <a:pPr algn="l" defTabSz="800100" indent="-287338" marL="287338">
              <a:lnSpc>
                <a:spcPct val="120000"/>
              </a:lnSpc>
              <a:buClr>
                <a:srgbClr val="0000FF"/>
              </a:buClr>
              <a:buFontTx/>
              <a:buChar char="•"/>
            </a:pPr>
            <a:r>
              <a:rPr dirty="0" sz="2800" lang="en-US">
                <a:solidFill>
                  <a:srgbClr val="000000"/>
                </a:solidFill>
                <a:cs typeface="Arial" pitchFamily="34" charset="0"/>
              </a:rPr>
              <a:t>The cellular processes involved in the drug and cell </a:t>
            </a:r>
            <a:r>
              <a:rPr dirty="0" sz="2800" lang="en-US" smtClean="0">
                <a:solidFill>
                  <a:srgbClr val="000000"/>
                </a:solidFill>
                <a:cs typeface="Arial" pitchFamily="34" charset="0"/>
              </a:rPr>
              <a:t>interaction</a:t>
            </a:r>
            <a:endParaRPr dirty="0" sz="2800" lang="en-US">
              <a:solidFill>
                <a:srgbClr val="000000"/>
              </a:solidFill>
              <a:cs typeface="Arial" pitchFamily="34" charset="0"/>
            </a:endParaRPr>
          </a:p>
          <a:p>
            <a:pPr algn="l" defTabSz="800100" indent="-287338" marL="287338">
              <a:lnSpc>
                <a:spcPct val="120000"/>
              </a:lnSpc>
              <a:buClr>
                <a:srgbClr val="0000FF"/>
              </a:buClr>
            </a:pPr>
            <a:r>
              <a:rPr b="1" dirty="0" sz="2800" lang="en-US">
                <a:solidFill>
                  <a:srgbClr val="0033CC"/>
                </a:solidFill>
                <a:cs typeface="Arial" pitchFamily="34" charset="0"/>
              </a:rPr>
              <a:t>Drug effect</a:t>
            </a:r>
            <a:r>
              <a:rPr dirty="0" sz="2800" lang="en-US">
                <a:solidFill>
                  <a:srgbClr val="0033CC"/>
                </a:solidFill>
                <a:cs typeface="Arial" pitchFamily="34" charset="0"/>
              </a:rPr>
              <a:t>:</a:t>
            </a:r>
          </a:p>
          <a:p>
            <a:pPr algn="l" defTabSz="800100" indent="-287338" marL="287338">
              <a:lnSpc>
                <a:spcPct val="120000"/>
              </a:lnSpc>
              <a:buClr>
                <a:srgbClr val="0000FF"/>
              </a:buClr>
              <a:buFontTx/>
              <a:buChar char="•"/>
            </a:pPr>
            <a:r>
              <a:rPr dirty="0" sz="2800" lang="en-US">
                <a:solidFill>
                  <a:srgbClr val="000000"/>
                </a:solidFill>
                <a:cs typeface="Arial" pitchFamily="34" charset="0"/>
              </a:rPr>
              <a:t>The physiologic reaction of the body to the drug</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790" name=""/>
        <p:cNvGrpSpPr/>
        <p:nvPr/>
      </p:nvGrpSpPr>
      <p:grpSpPr>
        <a:xfrm>
          <a:off x="0" y="0"/>
          <a:ext cx="0" cy="0"/>
          <a:chOff x="0" y="0"/>
          <a:chExt cx="0" cy="0"/>
        </a:xfrm>
      </p:grpSpPr>
      <p:sp>
        <p:nvSpPr>
          <p:cNvPr id="1049117" name="Title 1"/>
          <p:cNvSpPr>
            <a:spLocks noGrp="1"/>
          </p:cNvSpPr>
          <p:nvPr>
            <p:ph type="title"/>
          </p:nvPr>
        </p:nvSpPr>
        <p:spPr/>
        <p:txBody>
          <a:bodyPr/>
          <a:p>
            <a:r>
              <a:rPr dirty="0" lang="en-US" smtClean="0"/>
              <a:t>Classes of sedatives-hypnotics</a:t>
            </a:r>
            <a:endParaRPr dirty="0" lang="en-US"/>
          </a:p>
        </p:txBody>
      </p:sp>
      <p:sp>
        <p:nvSpPr>
          <p:cNvPr id="1049118" name="Content Placeholder 2"/>
          <p:cNvSpPr>
            <a:spLocks noGrp="1"/>
          </p:cNvSpPr>
          <p:nvPr>
            <p:ph idx="1"/>
          </p:nvPr>
        </p:nvSpPr>
        <p:spPr/>
        <p:txBody>
          <a:bodyPr/>
          <a:p>
            <a:pPr indent="-514350" marL="514350">
              <a:buFont typeface="+mj-lt"/>
              <a:buAutoNum type="alphaLcPeriod"/>
            </a:pPr>
            <a:r>
              <a:rPr b="1" dirty="0" lang="en-US" u="sng" smtClean="0"/>
              <a:t>Benzodiazipines</a:t>
            </a:r>
          </a:p>
          <a:p>
            <a:pPr indent="-514350" marL="514350">
              <a:buNone/>
            </a:pPr>
            <a:r>
              <a:rPr dirty="0" lang="en-US" smtClean="0"/>
              <a:t>    examples</a:t>
            </a:r>
          </a:p>
          <a:p>
            <a:pPr indent="-514350" marL="514350">
              <a:buNone/>
            </a:pPr>
            <a:r>
              <a:rPr dirty="0" lang="en-US" smtClean="0"/>
              <a:t> 	diazepam, </a:t>
            </a:r>
            <a:r>
              <a:rPr dirty="0" lang="en-US" err="1" smtClean="0"/>
              <a:t>chlordiazepoxide</a:t>
            </a:r>
            <a:r>
              <a:rPr dirty="0" lang="en-US" smtClean="0"/>
              <a:t>, </a:t>
            </a:r>
            <a:r>
              <a:rPr dirty="0" lang="en-US" err="1" smtClean="0"/>
              <a:t>flurazepam</a:t>
            </a:r>
            <a:r>
              <a:rPr dirty="0" lang="en-US" smtClean="0"/>
              <a:t>, </a:t>
            </a:r>
            <a:r>
              <a:rPr dirty="0" lang="en-US" err="1" smtClean="0"/>
              <a:t>desmethyldiazepam</a:t>
            </a:r>
            <a:r>
              <a:rPr dirty="0" lang="en-US" smtClean="0"/>
              <a:t>, </a:t>
            </a:r>
            <a:r>
              <a:rPr dirty="0" lang="en-US" err="1" smtClean="0"/>
              <a:t>oxazepam</a:t>
            </a:r>
            <a:r>
              <a:rPr dirty="0" lang="en-US" smtClean="0"/>
              <a:t>, lorazepam,</a:t>
            </a:r>
          </a:p>
          <a:p>
            <a:pPr indent="-514350" marL="514350">
              <a:buNone/>
            </a:pPr>
            <a:r>
              <a:rPr dirty="0" lang="en-US" smtClean="0"/>
              <a:t>	</a:t>
            </a:r>
            <a:r>
              <a:rPr dirty="0" lang="en-US" err="1" smtClean="0"/>
              <a:t>nitrazepam</a:t>
            </a:r>
            <a:r>
              <a:rPr dirty="0" lang="en-US" smtClean="0"/>
              <a:t>, </a:t>
            </a:r>
            <a:r>
              <a:rPr dirty="0" lang="en-US" err="1" smtClean="0"/>
              <a:t>triazolam</a:t>
            </a:r>
            <a:r>
              <a:rPr dirty="0" lang="en-US" smtClean="0"/>
              <a:t>, </a:t>
            </a:r>
            <a:r>
              <a:rPr dirty="0" lang="en-US" err="1" smtClean="0"/>
              <a:t>alprazolam</a:t>
            </a:r>
            <a:r>
              <a:rPr dirty="0" lang="en-US" smtClean="0"/>
              <a:t>, midazolam, </a:t>
            </a:r>
            <a:r>
              <a:rPr dirty="0" lang="en-US" err="1" smtClean="0"/>
              <a:t>quazepam</a:t>
            </a:r>
            <a:r>
              <a:rPr dirty="0" lang="en-US" smtClean="0"/>
              <a:t>, </a:t>
            </a:r>
            <a:r>
              <a:rPr dirty="0" lang="en-US" err="1" smtClean="0"/>
              <a:t>temazepam</a:t>
            </a:r>
            <a:r>
              <a:rPr dirty="0" lang="en-US" smtClean="0"/>
              <a:t>, </a:t>
            </a:r>
            <a:r>
              <a:rPr dirty="0" lang="en-US" err="1" smtClean="0"/>
              <a:t>estazolam</a:t>
            </a:r>
            <a:endParaRPr dirty="0" lang="en-US"/>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791" name=""/>
        <p:cNvGrpSpPr/>
        <p:nvPr/>
      </p:nvGrpSpPr>
      <p:grpSpPr>
        <a:xfrm>
          <a:off x="0" y="0"/>
          <a:ext cx="0" cy="0"/>
          <a:chOff x="0" y="0"/>
          <a:chExt cx="0" cy="0"/>
        </a:xfrm>
      </p:grpSpPr>
      <p:sp>
        <p:nvSpPr>
          <p:cNvPr id="1049119" name="Title 1"/>
          <p:cNvSpPr>
            <a:spLocks noGrp="1"/>
          </p:cNvSpPr>
          <p:nvPr>
            <p:ph type="title"/>
          </p:nvPr>
        </p:nvSpPr>
        <p:spPr/>
        <p:txBody>
          <a:bodyPr/>
          <a:p>
            <a:endParaRPr lang="en-US"/>
          </a:p>
        </p:txBody>
      </p:sp>
      <p:sp>
        <p:nvSpPr>
          <p:cNvPr id="1049120" name="Content Placeholder 2"/>
          <p:cNvSpPr>
            <a:spLocks noGrp="1"/>
          </p:cNvSpPr>
          <p:nvPr>
            <p:ph idx="1"/>
          </p:nvPr>
        </p:nvSpPr>
        <p:spPr/>
        <p:txBody>
          <a:bodyPr/>
          <a:p>
            <a:pPr indent="-514350" marL="514350">
              <a:buAutoNum type="alphaLcParenR" startAt="2"/>
            </a:pPr>
            <a:r>
              <a:rPr dirty="0" lang="en-US" smtClean="0"/>
              <a:t>Barbiturates</a:t>
            </a:r>
          </a:p>
          <a:p>
            <a:pPr indent="-514350" marL="514350">
              <a:buNone/>
            </a:pPr>
            <a:r>
              <a:rPr dirty="0" lang="en-US" smtClean="0"/>
              <a:t>	</a:t>
            </a:r>
            <a:r>
              <a:rPr dirty="0" lang="en-US" err="1" smtClean="0"/>
              <a:t>phenobarbital</a:t>
            </a:r>
            <a:r>
              <a:rPr dirty="0" lang="en-US" smtClean="0"/>
              <a:t>, </a:t>
            </a:r>
            <a:r>
              <a:rPr dirty="0" lang="en-US" err="1" smtClean="0"/>
              <a:t>secobarbital</a:t>
            </a:r>
            <a:r>
              <a:rPr dirty="0" lang="en-US" smtClean="0"/>
              <a:t>, pentobarbital, </a:t>
            </a:r>
            <a:r>
              <a:rPr dirty="0" lang="en-US" err="1" smtClean="0"/>
              <a:t>allobarbital</a:t>
            </a:r>
            <a:r>
              <a:rPr dirty="0" lang="en-US" smtClean="0"/>
              <a:t>, </a:t>
            </a:r>
            <a:r>
              <a:rPr dirty="0" lang="en-US" err="1" smtClean="0"/>
              <a:t>aprobarbital</a:t>
            </a:r>
            <a:r>
              <a:rPr dirty="0" lang="en-US" smtClean="0"/>
              <a:t>, </a:t>
            </a:r>
            <a:r>
              <a:rPr dirty="0" lang="en-US" err="1" smtClean="0"/>
              <a:t>alphenal</a:t>
            </a:r>
            <a:r>
              <a:rPr dirty="0" lang="en-US" smtClean="0"/>
              <a:t>, barbital, </a:t>
            </a:r>
            <a:r>
              <a:rPr dirty="0" lang="en-US" err="1" smtClean="0"/>
              <a:t>brallobarbital</a:t>
            </a:r>
            <a:r>
              <a:rPr dirty="0" lang="en-US" smtClean="0"/>
              <a:t>.</a:t>
            </a:r>
          </a:p>
          <a:p>
            <a:pPr indent="-514350" marL="514350"/>
            <a:r>
              <a:rPr dirty="0" lang="en-US" err="1" smtClean="0"/>
              <a:t>Glutethimide</a:t>
            </a:r>
            <a:r>
              <a:rPr dirty="0" lang="en-US" smtClean="0"/>
              <a:t>, </a:t>
            </a:r>
            <a:r>
              <a:rPr dirty="0" lang="en-US" err="1" smtClean="0"/>
              <a:t>meprobamate</a:t>
            </a:r>
            <a:r>
              <a:rPr dirty="0" lang="en-US" smtClean="0"/>
              <a:t>, chloral hydrate are structurally different from barbiturates but works in the same way</a:t>
            </a:r>
            <a:endParaRPr dirty="0" lang="en-US"/>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792" name=""/>
        <p:cNvGrpSpPr/>
        <p:nvPr/>
      </p:nvGrpSpPr>
      <p:grpSpPr>
        <a:xfrm>
          <a:off x="0" y="0"/>
          <a:ext cx="0" cy="0"/>
          <a:chOff x="0" y="0"/>
          <a:chExt cx="0" cy="0"/>
        </a:xfrm>
      </p:grpSpPr>
      <p:sp>
        <p:nvSpPr>
          <p:cNvPr id="1049121" name="Title 1"/>
          <p:cNvSpPr>
            <a:spLocks noGrp="1"/>
          </p:cNvSpPr>
          <p:nvPr>
            <p:ph type="title"/>
          </p:nvPr>
        </p:nvSpPr>
        <p:spPr/>
        <p:txBody>
          <a:bodyPr/>
          <a:p>
            <a:endParaRPr lang="en-US"/>
          </a:p>
        </p:txBody>
      </p:sp>
      <p:sp>
        <p:nvSpPr>
          <p:cNvPr id="1049122" name="Content Placeholder 2"/>
          <p:cNvSpPr>
            <a:spLocks noGrp="1"/>
          </p:cNvSpPr>
          <p:nvPr>
            <p:ph idx="1"/>
          </p:nvPr>
        </p:nvSpPr>
        <p:spPr/>
        <p:txBody>
          <a:bodyPr/>
          <a:p>
            <a:pPr indent="-514350" marL="514350">
              <a:buAutoNum type="alphaLcParenR" startAt="3"/>
            </a:pPr>
            <a:r>
              <a:rPr dirty="0" lang="en-US" smtClean="0"/>
              <a:t>New hypnotics</a:t>
            </a:r>
          </a:p>
          <a:p>
            <a:pPr indent="-514350" marL="514350">
              <a:buNone/>
            </a:pPr>
            <a:r>
              <a:rPr dirty="0" lang="en-US" smtClean="0"/>
              <a:t>	</a:t>
            </a:r>
            <a:r>
              <a:rPr dirty="0" lang="en-US" err="1" smtClean="0"/>
              <a:t>zolpidem</a:t>
            </a:r>
            <a:r>
              <a:rPr dirty="0" lang="en-US" smtClean="0"/>
              <a:t>, </a:t>
            </a:r>
            <a:r>
              <a:rPr dirty="0" lang="en-US" err="1" smtClean="0"/>
              <a:t>zaleplon</a:t>
            </a:r>
            <a:r>
              <a:rPr dirty="0" lang="en-US" smtClean="0"/>
              <a:t> </a:t>
            </a:r>
            <a:r>
              <a:rPr dirty="0" lang="en-US" err="1" smtClean="0"/>
              <a:t>eszopiclone</a:t>
            </a:r>
            <a:r>
              <a:rPr dirty="0" lang="en-US" smtClean="0"/>
              <a:t>, </a:t>
            </a:r>
            <a:r>
              <a:rPr dirty="0" lang="en-US" err="1" smtClean="0"/>
              <a:t>ramelton</a:t>
            </a:r>
            <a:r>
              <a:rPr dirty="0" lang="en-US" smtClean="0"/>
              <a:t> a melatonin receptor </a:t>
            </a:r>
            <a:r>
              <a:rPr dirty="0" lang="en-US" err="1" smtClean="0"/>
              <a:t>agonist,hydroxyzine</a:t>
            </a:r>
            <a:r>
              <a:rPr dirty="0" lang="en-US" smtClean="0"/>
              <a:t>, </a:t>
            </a:r>
            <a:r>
              <a:rPr dirty="0" lang="en-US" err="1" smtClean="0"/>
              <a:t>meprobamate,paraldehyde</a:t>
            </a:r>
            <a:r>
              <a:rPr dirty="0" lang="en-US" smtClean="0"/>
              <a:t> and </a:t>
            </a:r>
            <a:r>
              <a:rPr dirty="0" lang="en-US" err="1" smtClean="0"/>
              <a:t>buspirone</a:t>
            </a:r>
            <a:r>
              <a:rPr dirty="0" lang="en-US" smtClean="0"/>
              <a:t>.</a:t>
            </a:r>
            <a:endParaRPr dirty="0" lang="en-US"/>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793" name=""/>
        <p:cNvGrpSpPr/>
        <p:nvPr/>
      </p:nvGrpSpPr>
      <p:grpSpPr>
        <a:xfrm>
          <a:off x="0" y="0"/>
          <a:ext cx="0" cy="0"/>
          <a:chOff x="0" y="0"/>
          <a:chExt cx="0" cy="0"/>
        </a:xfrm>
      </p:grpSpPr>
      <p:sp>
        <p:nvSpPr>
          <p:cNvPr id="1049123" name="Title 1"/>
          <p:cNvSpPr>
            <a:spLocks noGrp="1"/>
          </p:cNvSpPr>
          <p:nvPr>
            <p:ph type="title"/>
          </p:nvPr>
        </p:nvSpPr>
        <p:spPr/>
        <p:txBody>
          <a:bodyPr/>
          <a:p>
            <a:r>
              <a:rPr dirty="0" lang="en-US" smtClean="0"/>
              <a:t>pharmacokinetics</a:t>
            </a:r>
            <a:endParaRPr dirty="0" lang="en-US"/>
          </a:p>
        </p:txBody>
      </p:sp>
      <p:sp>
        <p:nvSpPr>
          <p:cNvPr id="1049124" name="Content Placeholder 2"/>
          <p:cNvSpPr>
            <a:spLocks noGrp="1"/>
          </p:cNvSpPr>
          <p:nvPr>
            <p:ph idx="1"/>
          </p:nvPr>
        </p:nvSpPr>
        <p:spPr/>
        <p:txBody>
          <a:bodyPr>
            <a:normAutofit lnSpcReduction="10000"/>
          </a:bodyPr>
          <a:p>
            <a:r>
              <a:rPr dirty="0" lang="en-US" smtClean="0"/>
              <a:t>The rate of absorption after oral administration differs among these drugs and depends on </a:t>
            </a:r>
            <a:r>
              <a:rPr dirty="0" lang="en-US" err="1" smtClean="0"/>
              <a:t>lipophilicity</a:t>
            </a:r>
            <a:r>
              <a:rPr dirty="0" lang="en-US" smtClean="0"/>
              <a:t>.</a:t>
            </a:r>
          </a:p>
          <a:p>
            <a:r>
              <a:rPr dirty="0" lang="en-US" smtClean="0"/>
              <a:t>All sedatives hypnotics cross the fetal-placenta barrier.</a:t>
            </a:r>
          </a:p>
          <a:p>
            <a:r>
              <a:rPr dirty="0" lang="en-US" smtClean="0"/>
              <a:t>The sedative-hypnotics are metabolized in the liver.</a:t>
            </a:r>
          </a:p>
          <a:p>
            <a:r>
              <a:rPr dirty="0" lang="en-US" smtClean="0"/>
              <a:t>Excretion of conjugated metabolites is through the kidneys.</a:t>
            </a:r>
            <a:endParaRPr dirty="0" lang="en-US"/>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794" name=""/>
        <p:cNvGrpSpPr/>
        <p:nvPr/>
      </p:nvGrpSpPr>
      <p:grpSpPr>
        <a:xfrm>
          <a:off x="0" y="0"/>
          <a:ext cx="0" cy="0"/>
          <a:chOff x="0" y="0"/>
          <a:chExt cx="0" cy="0"/>
        </a:xfrm>
      </p:grpSpPr>
      <p:sp>
        <p:nvSpPr>
          <p:cNvPr id="1049125" name="Title 1"/>
          <p:cNvSpPr>
            <a:spLocks noGrp="1"/>
          </p:cNvSpPr>
          <p:nvPr>
            <p:ph type="title"/>
          </p:nvPr>
        </p:nvSpPr>
        <p:spPr/>
        <p:txBody>
          <a:bodyPr/>
          <a:p>
            <a:r>
              <a:rPr dirty="0" lang="en-US" smtClean="0"/>
              <a:t>pharmacokinetics</a:t>
            </a:r>
            <a:endParaRPr dirty="0" lang="en-US"/>
          </a:p>
        </p:txBody>
      </p:sp>
      <p:sp>
        <p:nvSpPr>
          <p:cNvPr id="1049126" name="Content Placeholder 2"/>
          <p:cNvSpPr>
            <a:spLocks noGrp="1"/>
          </p:cNvSpPr>
          <p:nvPr>
            <p:ph idx="1"/>
          </p:nvPr>
        </p:nvSpPr>
        <p:spPr/>
        <p:txBody>
          <a:bodyPr/>
          <a:p>
            <a:r>
              <a:rPr dirty="0" lang="en-US" smtClean="0"/>
              <a:t>Mechanism of action: the sedative-hypnotics work by binding on GABA (Gamma </a:t>
            </a:r>
            <a:r>
              <a:rPr dirty="0" lang="en-US" err="1" smtClean="0"/>
              <a:t>AminoButiric</a:t>
            </a:r>
            <a:r>
              <a:rPr dirty="0" lang="en-US" smtClean="0"/>
              <a:t> Acid) receptor in the brain.</a:t>
            </a:r>
          </a:p>
          <a:p>
            <a:r>
              <a:rPr dirty="0" lang="en-US" smtClean="0"/>
              <a:t>GABA is the major inhibitory neurotransmitter in the brain. The sedatives-hypnotics do nota substitute GABA on its receptor but rather allosterically potentiates its effects</a:t>
            </a:r>
            <a:endParaRPr dirty="0" lang="en-US"/>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795" name=""/>
        <p:cNvGrpSpPr/>
        <p:nvPr/>
      </p:nvGrpSpPr>
      <p:grpSpPr>
        <a:xfrm>
          <a:off x="0" y="0"/>
          <a:ext cx="0" cy="0"/>
          <a:chOff x="0" y="0"/>
          <a:chExt cx="0" cy="0"/>
        </a:xfrm>
      </p:grpSpPr>
      <p:sp>
        <p:nvSpPr>
          <p:cNvPr id="1049127" name="Title 1"/>
          <p:cNvSpPr>
            <a:spLocks noGrp="1"/>
          </p:cNvSpPr>
          <p:nvPr>
            <p:ph type="title"/>
          </p:nvPr>
        </p:nvSpPr>
        <p:spPr>
          <a:xfrm>
            <a:off x="457200" y="274638"/>
            <a:ext cx="8229600" cy="868362"/>
          </a:xfrm>
        </p:spPr>
        <p:txBody>
          <a:bodyPr>
            <a:normAutofit fontScale="90000"/>
          </a:bodyPr>
          <a:p>
            <a:r>
              <a:rPr dirty="0" lang="en-US" smtClean="0"/>
              <a:t> organic effects of sedatives-hypnotics</a:t>
            </a:r>
            <a:endParaRPr dirty="0" lang="en-US"/>
          </a:p>
        </p:txBody>
      </p:sp>
      <p:sp>
        <p:nvSpPr>
          <p:cNvPr id="1049128" name="Content Placeholder 2"/>
          <p:cNvSpPr>
            <a:spLocks noGrp="1"/>
          </p:cNvSpPr>
          <p:nvPr>
            <p:ph idx="1"/>
          </p:nvPr>
        </p:nvSpPr>
        <p:spPr>
          <a:xfrm>
            <a:off x="457200" y="1066800"/>
            <a:ext cx="8229600" cy="5791200"/>
          </a:xfrm>
        </p:spPr>
        <p:txBody>
          <a:bodyPr>
            <a:normAutofit fontScale="92500"/>
          </a:bodyPr>
          <a:p>
            <a:pPr indent="-514350" marL="514350">
              <a:buFont typeface="+mj-lt"/>
              <a:buAutoNum type="alphaLcParenR"/>
            </a:pPr>
            <a:r>
              <a:rPr dirty="0" lang="en-US" smtClean="0"/>
              <a:t>Sedation- they exert calming effect with concomitant reduction in anxiety. The anxiolytic effect is accompanied by depression of cognitive and psychomotor function.</a:t>
            </a:r>
          </a:p>
          <a:p>
            <a:pPr indent="-514350" marL="514350">
              <a:buFont typeface="+mj-lt"/>
              <a:buAutoNum type="alphaLcParenR"/>
            </a:pPr>
            <a:r>
              <a:rPr dirty="0" lang="en-US" smtClean="0"/>
              <a:t>Hypnosis- they induce and maintain sleep if high enough doses are given.</a:t>
            </a:r>
          </a:p>
          <a:p>
            <a:pPr indent="-514350" marL="514350">
              <a:buFont typeface="+mj-lt"/>
              <a:buAutoNum type="alphaLcParenR"/>
            </a:pPr>
            <a:r>
              <a:rPr dirty="0" lang="en-US" smtClean="0"/>
              <a:t>Anesthesia- high doses of some sedative-hypnotics depress CNS to the point of stage III of general anesthesia. Benzodiazipines like diazepam, lorazepam and midazolam are used intravenously in combination with other agents in anesthesia </a:t>
            </a:r>
            <a:endParaRPr dirty="0" lang="en-US"/>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796" name=""/>
        <p:cNvGrpSpPr/>
        <p:nvPr/>
      </p:nvGrpSpPr>
      <p:grpSpPr>
        <a:xfrm>
          <a:off x="0" y="0"/>
          <a:ext cx="0" cy="0"/>
          <a:chOff x="0" y="0"/>
          <a:chExt cx="0" cy="0"/>
        </a:xfrm>
      </p:grpSpPr>
      <p:sp>
        <p:nvSpPr>
          <p:cNvPr id="1049129" name="Title 1"/>
          <p:cNvSpPr>
            <a:spLocks noGrp="1"/>
          </p:cNvSpPr>
          <p:nvPr>
            <p:ph type="title"/>
          </p:nvPr>
        </p:nvSpPr>
        <p:spPr>
          <a:xfrm>
            <a:off x="457200" y="274638"/>
            <a:ext cx="8229600" cy="487362"/>
          </a:xfrm>
        </p:spPr>
        <p:txBody>
          <a:bodyPr>
            <a:normAutofit fontScale="90000"/>
          </a:bodyPr>
          <a:p>
            <a:endParaRPr dirty="0" lang="en-US"/>
          </a:p>
        </p:txBody>
      </p:sp>
      <p:sp>
        <p:nvSpPr>
          <p:cNvPr id="1049130" name="Content Placeholder 2"/>
          <p:cNvSpPr>
            <a:spLocks noGrp="1"/>
          </p:cNvSpPr>
          <p:nvPr>
            <p:ph idx="1"/>
          </p:nvPr>
        </p:nvSpPr>
        <p:spPr>
          <a:xfrm>
            <a:off x="457200" y="914400"/>
            <a:ext cx="8229600" cy="5715000"/>
          </a:xfrm>
        </p:spPr>
        <p:txBody>
          <a:bodyPr>
            <a:normAutofit fontScale="92500" lnSpcReduction="20000"/>
          </a:bodyPr>
          <a:p>
            <a:pPr indent="-514350" marL="514350">
              <a:buAutoNum type="alphaLcParenR" startAt="4"/>
            </a:pPr>
            <a:r>
              <a:rPr dirty="0" lang="en-US" smtClean="0"/>
              <a:t>Anticonvulsant effect-  they are capable of inhibiting development and spread of </a:t>
            </a:r>
            <a:r>
              <a:rPr dirty="0" lang="en-US" err="1" smtClean="0"/>
              <a:t>epileptiform</a:t>
            </a:r>
            <a:r>
              <a:rPr dirty="0" lang="en-US" smtClean="0"/>
              <a:t> electrical activity in the brain. </a:t>
            </a:r>
            <a:r>
              <a:rPr dirty="0" lang="en-US" err="1" smtClean="0"/>
              <a:t>Clonazepam</a:t>
            </a:r>
            <a:r>
              <a:rPr dirty="0" lang="en-US" smtClean="0"/>
              <a:t>, </a:t>
            </a:r>
            <a:r>
              <a:rPr dirty="0" lang="en-US" err="1" smtClean="0"/>
              <a:t>nitrazepam</a:t>
            </a:r>
            <a:r>
              <a:rPr dirty="0" lang="en-US" smtClean="0"/>
              <a:t>, lorazepam and diazepam are used in treatment of seizures.</a:t>
            </a:r>
          </a:p>
          <a:p>
            <a:pPr indent="-514350" marL="514350">
              <a:buAutoNum type="alphaLcParenR" startAt="4"/>
            </a:pPr>
            <a:r>
              <a:rPr dirty="0" lang="en-US" smtClean="0"/>
              <a:t>Muscle relaxation- </a:t>
            </a:r>
            <a:r>
              <a:rPr dirty="0" lang="en-US" err="1" smtClean="0"/>
              <a:t>carbamate</a:t>
            </a:r>
            <a:r>
              <a:rPr dirty="0" lang="en-US" smtClean="0"/>
              <a:t> and </a:t>
            </a:r>
            <a:r>
              <a:rPr dirty="0" lang="en-US" err="1" smtClean="0"/>
              <a:t>benzodiazipine</a:t>
            </a:r>
            <a:r>
              <a:rPr dirty="0" lang="en-US" smtClean="0"/>
              <a:t> groups inhibit polysynaptic reflexes and at higher doses can inhibit transmission at neuromuscular junction.</a:t>
            </a:r>
          </a:p>
          <a:p>
            <a:pPr indent="-514350" marL="514350">
              <a:buAutoNum type="alphaLcParenR" startAt="4"/>
            </a:pPr>
            <a:r>
              <a:rPr dirty="0" lang="en-US" smtClean="0"/>
              <a:t>Effects on respiratory and cardiovascular function- respiratory depression is dose-related. Cardiovascular depression is seen in patients with hypovolumia, heart failure and other states that affect cardiovascular function.</a:t>
            </a:r>
          </a:p>
          <a:p>
            <a:pPr indent="-514350" marL="514350">
              <a:buAutoNum type="alphaLcParenR" startAt="4"/>
            </a:pPr>
            <a:endParaRPr dirty="0" lang="en-US"/>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797" name=""/>
        <p:cNvGrpSpPr/>
        <p:nvPr/>
      </p:nvGrpSpPr>
      <p:grpSpPr>
        <a:xfrm>
          <a:off x="0" y="0"/>
          <a:ext cx="0" cy="0"/>
          <a:chOff x="0" y="0"/>
          <a:chExt cx="0" cy="0"/>
        </a:xfrm>
      </p:grpSpPr>
      <p:sp>
        <p:nvSpPr>
          <p:cNvPr id="1049131" name="Title 1"/>
          <p:cNvSpPr>
            <a:spLocks noGrp="1"/>
          </p:cNvSpPr>
          <p:nvPr>
            <p:ph type="title"/>
          </p:nvPr>
        </p:nvSpPr>
        <p:spPr>
          <a:xfrm>
            <a:off x="457200" y="274638"/>
            <a:ext cx="8229600" cy="868362"/>
          </a:xfrm>
        </p:spPr>
        <p:txBody>
          <a:bodyPr>
            <a:normAutofit fontScale="90000"/>
          </a:bodyPr>
          <a:p>
            <a:r>
              <a:rPr dirty="0" lang="en-US" smtClean="0"/>
              <a:t>Tolerance and physiological dependency</a:t>
            </a:r>
            <a:endParaRPr dirty="0" lang="en-US"/>
          </a:p>
        </p:txBody>
      </p:sp>
      <p:sp>
        <p:nvSpPr>
          <p:cNvPr id="1049132" name="Content Placeholder 2"/>
          <p:cNvSpPr>
            <a:spLocks noGrp="1"/>
          </p:cNvSpPr>
          <p:nvPr>
            <p:ph idx="1"/>
          </p:nvPr>
        </p:nvSpPr>
        <p:spPr>
          <a:xfrm>
            <a:off x="228600" y="1295400"/>
            <a:ext cx="8610600" cy="5562600"/>
          </a:xfrm>
        </p:spPr>
        <p:txBody>
          <a:bodyPr>
            <a:normAutofit lnSpcReduction="10000"/>
          </a:bodyPr>
          <a:p>
            <a:r>
              <a:rPr dirty="0" lang="en-US" smtClean="0"/>
              <a:t>Tolerance refers to decreased responsiveness to drug following repeated exposure. This means with continued use, dose adjustments are needed to achieve desired relief.</a:t>
            </a:r>
          </a:p>
          <a:p>
            <a:r>
              <a:rPr dirty="0" lang="en-US" smtClean="0"/>
              <a:t>Physiologic dependency describes  an altered physiologic state continuous administration of a drug to prevent withdrawal symptoms.</a:t>
            </a:r>
          </a:p>
          <a:p>
            <a:r>
              <a:rPr dirty="0" lang="en-US" smtClean="0"/>
              <a:t>The above are associated with sedatives-hypnotics and thus have increased risk for abuse. These drugs are classified as controlled drugs in </a:t>
            </a:r>
            <a:r>
              <a:rPr dirty="0" lang="en-US" err="1" smtClean="0"/>
              <a:t>kenya</a:t>
            </a:r>
            <a:endParaRPr dirty="0" lang="en-US"/>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798" name=""/>
        <p:cNvGrpSpPr/>
        <p:nvPr/>
      </p:nvGrpSpPr>
      <p:grpSpPr>
        <a:xfrm>
          <a:off x="0" y="0"/>
          <a:ext cx="0" cy="0"/>
          <a:chOff x="0" y="0"/>
          <a:chExt cx="0" cy="0"/>
        </a:xfrm>
      </p:grpSpPr>
      <p:sp>
        <p:nvSpPr>
          <p:cNvPr id="1049133" name="Title 1"/>
          <p:cNvSpPr>
            <a:spLocks noGrp="1"/>
          </p:cNvSpPr>
          <p:nvPr>
            <p:ph type="title"/>
          </p:nvPr>
        </p:nvSpPr>
        <p:spPr>
          <a:xfrm>
            <a:off x="457200" y="274638"/>
            <a:ext cx="8229600" cy="715962"/>
          </a:xfrm>
        </p:spPr>
        <p:txBody>
          <a:bodyPr>
            <a:normAutofit fontScale="90000"/>
          </a:bodyPr>
          <a:p>
            <a:r>
              <a:rPr dirty="0" lang="en-US" smtClean="0"/>
              <a:t>Clinical use of sedative-hypnotics</a:t>
            </a:r>
            <a:endParaRPr dirty="0" lang="en-US"/>
          </a:p>
        </p:txBody>
      </p:sp>
      <p:sp>
        <p:nvSpPr>
          <p:cNvPr id="1049134" name="Content Placeholder 2"/>
          <p:cNvSpPr>
            <a:spLocks noGrp="1"/>
          </p:cNvSpPr>
          <p:nvPr>
            <p:ph idx="1"/>
          </p:nvPr>
        </p:nvSpPr>
        <p:spPr>
          <a:xfrm>
            <a:off x="457200" y="1066800"/>
            <a:ext cx="8229600" cy="5562600"/>
          </a:xfrm>
        </p:spPr>
        <p:txBody>
          <a:bodyPr>
            <a:normAutofit lnSpcReduction="10000"/>
          </a:bodyPr>
          <a:p>
            <a:pPr indent="-514350" marL="514350">
              <a:buFont typeface="+mj-lt"/>
              <a:buAutoNum type="arabicPeriod"/>
            </a:pPr>
            <a:r>
              <a:rPr dirty="0" lang="en-US" smtClean="0"/>
              <a:t>To relieve anxiety</a:t>
            </a:r>
          </a:p>
          <a:p>
            <a:pPr indent="-514350" marL="514350">
              <a:buFont typeface="+mj-lt"/>
              <a:buAutoNum type="arabicPeriod"/>
            </a:pPr>
            <a:r>
              <a:rPr dirty="0" lang="en-US" smtClean="0"/>
              <a:t>For sedation and amnesia before and during medical and surgical procedures.</a:t>
            </a:r>
          </a:p>
          <a:p>
            <a:pPr indent="-514350" marL="514350">
              <a:buFont typeface="+mj-lt"/>
              <a:buAutoNum type="arabicPeriod"/>
            </a:pPr>
            <a:r>
              <a:rPr dirty="0" lang="en-US" smtClean="0"/>
              <a:t>For treatment of epilepsy and seizure states.</a:t>
            </a:r>
          </a:p>
          <a:p>
            <a:pPr indent="-514350" marL="514350">
              <a:buFont typeface="+mj-lt"/>
              <a:buAutoNum type="arabicPeriod"/>
            </a:pPr>
            <a:r>
              <a:rPr dirty="0" lang="en-US" smtClean="0"/>
              <a:t>as a component of balanced </a:t>
            </a:r>
            <a:r>
              <a:rPr dirty="0" lang="en-US" err="1" smtClean="0"/>
              <a:t>anaesthesia</a:t>
            </a:r>
            <a:r>
              <a:rPr dirty="0" lang="en-US" smtClean="0"/>
              <a:t>.</a:t>
            </a:r>
          </a:p>
          <a:p>
            <a:pPr indent="-514350" marL="514350">
              <a:buFont typeface="+mj-lt"/>
              <a:buAutoNum type="arabicPeriod"/>
            </a:pPr>
            <a:r>
              <a:rPr dirty="0" lang="en-US" smtClean="0"/>
              <a:t>For control of ethanol and other sedative-hypnotics withdrawal syndromes</a:t>
            </a:r>
          </a:p>
          <a:p>
            <a:pPr indent="-514350" marL="514350">
              <a:buFont typeface="+mj-lt"/>
              <a:buAutoNum type="arabicPeriod"/>
            </a:pPr>
            <a:r>
              <a:rPr dirty="0" lang="en-US" smtClean="0"/>
              <a:t>For muscle relaxation in specific neuromuscular disorders</a:t>
            </a:r>
          </a:p>
          <a:p>
            <a:pPr indent="-514350" marL="514350">
              <a:buFont typeface="+mj-lt"/>
              <a:buAutoNum type="arabicPeriod"/>
            </a:pPr>
            <a:r>
              <a:rPr dirty="0" lang="en-US" smtClean="0"/>
              <a:t>As diagnostic aids or for treatment in psychiatry</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799" name=""/>
        <p:cNvGrpSpPr/>
        <p:nvPr/>
      </p:nvGrpSpPr>
      <p:grpSpPr>
        <a:xfrm>
          <a:off x="0" y="0"/>
          <a:ext cx="0" cy="0"/>
          <a:chOff x="0" y="0"/>
          <a:chExt cx="0" cy="0"/>
        </a:xfrm>
      </p:grpSpPr>
      <p:sp>
        <p:nvSpPr>
          <p:cNvPr id="1049135" name="Title 1"/>
          <p:cNvSpPr>
            <a:spLocks noGrp="1"/>
          </p:cNvSpPr>
          <p:nvPr>
            <p:ph type="title"/>
          </p:nvPr>
        </p:nvSpPr>
        <p:spPr/>
        <p:txBody>
          <a:bodyPr/>
          <a:p>
            <a:endParaRPr lang="en-US"/>
          </a:p>
        </p:txBody>
      </p:sp>
      <p:sp>
        <p:nvSpPr>
          <p:cNvPr id="1049136" name="Content Placeholder 2"/>
          <p:cNvSpPr>
            <a:spLocks noGrp="1"/>
          </p:cNvSpPr>
          <p:nvPr>
            <p:ph idx="1"/>
          </p:nvPr>
        </p:nvSpPr>
        <p:spPr/>
        <p:txBody>
          <a:bodyPr/>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578" name=""/>
        <p:cNvGrpSpPr/>
        <p:nvPr/>
      </p:nvGrpSpPr>
      <p:grpSpPr>
        <a:xfrm>
          <a:off x="0" y="0"/>
          <a:ext cx="0" cy="0"/>
          <a:chOff x="0" y="0"/>
          <a:chExt cx="0" cy="0"/>
        </a:xfrm>
      </p:grpSpPr>
      <p:sp>
        <p:nvSpPr>
          <p:cNvPr id="1048701" name="Title 1"/>
          <p:cNvSpPr>
            <a:spLocks noGrp="1"/>
          </p:cNvSpPr>
          <p:nvPr>
            <p:ph type="title"/>
          </p:nvPr>
        </p:nvSpPr>
        <p:spPr/>
        <p:txBody>
          <a:bodyPr/>
          <a:p>
            <a:endParaRPr lang="en-US"/>
          </a:p>
        </p:txBody>
      </p:sp>
      <p:sp>
        <p:nvSpPr>
          <p:cNvPr id="1048702" name="Rectangle 5"/>
          <p:cNvSpPr>
            <a:spLocks noGrp="1" noChangeArrowheads="1"/>
          </p:cNvSpPr>
          <p:nvPr>
            <p:ph idx="1"/>
          </p:nvPr>
        </p:nvSpPr>
        <p:spPr bwMode="auto">
          <a:prstGeom prst="rect"/>
          <a:noFill/>
          <a:ln>
            <a:noFill/>
          </a:ln>
        </p:spPr>
        <p:txBody>
          <a:bodyPr>
            <a:normAutofit fontScale="82143" lnSpcReduction="10000"/>
          </a:bodyPr>
          <a:p>
            <a:pPr algn="just" defTabSz="800100" indent="0" marL="0">
              <a:lnSpc>
                <a:spcPct val="105000"/>
              </a:lnSpc>
              <a:spcBef>
                <a:spcPct val="15000"/>
              </a:spcBef>
              <a:spcAft>
                <a:spcPct val="15000"/>
              </a:spcAft>
              <a:buClr>
                <a:srgbClr val="0000FF"/>
              </a:buClr>
              <a:buNone/>
            </a:pPr>
            <a:r>
              <a:rPr b="1" dirty="0" sz="2800" lang="en-US">
                <a:solidFill>
                  <a:srgbClr val="0033CC"/>
                </a:solidFill>
                <a:cs typeface="Arial" pitchFamily="34" charset="0"/>
              </a:rPr>
              <a:t>Onset</a:t>
            </a:r>
          </a:p>
          <a:p>
            <a:pPr algn="just" defTabSz="800100" indent="-287338" marL="287338">
              <a:lnSpc>
                <a:spcPct val="105000"/>
              </a:lnSpc>
              <a:spcBef>
                <a:spcPct val="15000"/>
              </a:spcBef>
              <a:spcAft>
                <a:spcPct val="15000"/>
              </a:spcAft>
              <a:buClr>
                <a:srgbClr val="0000FF"/>
              </a:buClr>
              <a:buFontTx/>
              <a:buChar char="•"/>
            </a:pPr>
            <a:r>
              <a:rPr dirty="0" sz="2800" lang="en-US">
                <a:solidFill>
                  <a:srgbClr val="000000"/>
                </a:solidFill>
                <a:cs typeface="Arial" pitchFamily="34" charset="0"/>
              </a:rPr>
              <a:t>The time it takes for the drug to elicit a </a:t>
            </a:r>
            <a:br>
              <a:rPr dirty="0" sz="2800" lang="en-US">
                <a:solidFill>
                  <a:srgbClr val="000000"/>
                </a:solidFill>
                <a:cs typeface="Arial" pitchFamily="34" charset="0"/>
              </a:rPr>
            </a:br>
            <a:r>
              <a:rPr dirty="0" sz="2800" lang="en-US">
                <a:solidFill>
                  <a:srgbClr val="000000"/>
                </a:solidFill>
                <a:cs typeface="Arial" pitchFamily="34" charset="0"/>
              </a:rPr>
              <a:t>therapeutic response</a:t>
            </a:r>
          </a:p>
          <a:p>
            <a:pPr algn="just" defTabSz="800100" indent="0" marL="0">
              <a:lnSpc>
                <a:spcPct val="105000"/>
              </a:lnSpc>
              <a:spcBef>
                <a:spcPct val="15000"/>
              </a:spcBef>
              <a:spcAft>
                <a:spcPct val="15000"/>
              </a:spcAft>
              <a:buClr>
                <a:srgbClr val="0000FF"/>
              </a:buClr>
              <a:buNone/>
            </a:pPr>
            <a:r>
              <a:rPr b="1" dirty="0" sz="2800" lang="en-US">
                <a:solidFill>
                  <a:srgbClr val="0033CC"/>
                </a:solidFill>
                <a:cs typeface="Arial" pitchFamily="34" charset="0"/>
              </a:rPr>
              <a:t>Peak</a:t>
            </a:r>
          </a:p>
          <a:p>
            <a:pPr algn="just" defTabSz="800100" indent="-287338" marL="287338">
              <a:lnSpc>
                <a:spcPct val="105000"/>
              </a:lnSpc>
              <a:spcBef>
                <a:spcPct val="15000"/>
              </a:spcBef>
              <a:spcAft>
                <a:spcPct val="15000"/>
              </a:spcAft>
              <a:buClr>
                <a:srgbClr val="0000FF"/>
              </a:buClr>
              <a:buFontTx/>
              <a:buChar char="•"/>
            </a:pPr>
            <a:r>
              <a:rPr dirty="0" sz="2800" lang="en-US">
                <a:solidFill>
                  <a:srgbClr val="000000"/>
                </a:solidFill>
                <a:cs typeface="Arial" pitchFamily="34" charset="0"/>
              </a:rPr>
              <a:t>The time it takes for a drug to reach its maximum therapeutic response</a:t>
            </a:r>
          </a:p>
          <a:p>
            <a:pPr algn="just" defTabSz="800100" indent="0" marL="0">
              <a:lnSpc>
                <a:spcPct val="105000"/>
              </a:lnSpc>
              <a:spcBef>
                <a:spcPct val="15000"/>
              </a:spcBef>
              <a:spcAft>
                <a:spcPct val="15000"/>
              </a:spcAft>
              <a:buClr>
                <a:srgbClr val="0000FF"/>
              </a:buClr>
              <a:buNone/>
            </a:pPr>
            <a:r>
              <a:rPr b="1" dirty="0" sz="2800" lang="en-US">
                <a:solidFill>
                  <a:srgbClr val="0033CC"/>
                </a:solidFill>
                <a:cs typeface="Arial" pitchFamily="34" charset="0"/>
              </a:rPr>
              <a:t>Duration</a:t>
            </a:r>
          </a:p>
          <a:p>
            <a:pPr algn="just" defTabSz="800100" indent="-287338" marL="287338">
              <a:lnSpc>
                <a:spcPct val="105000"/>
              </a:lnSpc>
              <a:spcBef>
                <a:spcPct val="15000"/>
              </a:spcBef>
              <a:spcAft>
                <a:spcPct val="15000"/>
              </a:spcAft>
              <a:buClr>
                <a:srgbClr val="0000FF"/>
              </a:buClr>
              <a:buFontTx/>
              <a:buChar char="•"/>
            </a:pPr>
            <a:r>
              <a:rPr dirty="0" sz="2800" lang="en-US">
                <a:solidFill>
                  <a:srgbClr val="000000"/>
                </a:solidFill>
                <a:cs typeface="Arial" pitchFamily="34" charset="0"/>
              </a:rPr>
              <a:t>The time a drug concentration is sufficient to elicit therapeutic response</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800" name=""/>
        <p:cNvGrpSpPr/>
        <p:nvPr/>
      </p:nvGrpSpPr>
      <p:grpSpPr>
        <a:xfrm>
          <a:off x="0" y="0"/>
          <a:ext cx="0" cy="0"/>
          <a:chOff x="0" y="0"/>
          <a:chExt cx="0" cy="0"/>
        </a:xfrm>
      </p:grpSpPr>
      <p:sp>
        <p:nvSpPr>
          <p:cNvPr id="1049137" name="Rectangle 3"/>
          <p:cNvSpPr>
            <a:spLocks noGrp="1" noChangeArrowheads="1"/>
          </p:cNvSpPr>
          <p:nvPr>
            <p:ph type="subTitle" idx="1"/>
          </p:nvPr>
        </p:nvSpPr>
        <p:spPr/>
        <p:txBody>
          <a:bodyPr/>
          <a:p>
            <a:r>
              <a:rPr dirty="0" lang="en-US" err="1" smtClean="0"/>
              <a:t>Kirimi</a:t>
            </a:r>
            <a:r>
              <a:rPr dirty="0" lang="en-US" smtClean="0"/>
              <a:t> </a:t>
            </a:r>
            <a:r>
              <a:rPr dirty="0" lang="en-US" err="1" smtClean="0"/>
              <a:t>bs</a:t>
            </a:r>
            <a:endParaRPr dirty="0" lang="en-US"/>
          </a:p>
        </p:txBody>
      </p:sp>
      <p:sp>
        <p:nvSpPr>
          <p:cNvPr id="1049138" name="Rectangle 2"/>
          <p:cNvSpPr>
            <a:spLocks noGrp="1" noChangeArrowheads="1"/>
          </p:cNvSpPr>
          <p:nvPr>
            <p:ph type="ctrTitle"/>
          </p:nvPr>
        </p:nvSpPr>
        <p:spPr>
          <a:xfrm>
            <a:off x="685800" y="2286000"/>
            <a:ext cx="7772400" cy="914400"/>
          </a:xfrm>
        </p:spPr>
        <p:txBody>
          <a:bodyPr>
            <a:normAutofit/>
          </a:bodyPr>
          <a:p>
            <a:r>
              <a:rPr lang="en-US"/>
              <a:t>Histamine and Antihistamines</a:t>
            </a:r>
          </a:p>
        </p:txBody>
      </p:sp>
      <p:sp>
        <p:nvSpPr>
          <p:cNvPr id="1049139" name="Text Box 5"/>
          <p:cNvSpPr txBox="1">
            <a:spLocks noChangeArrowheads="1"/>
          </p:cNvSpPr>
          <p:nvPr/>
        </p:nvSpPr>
        <p:spPr bwMode="auto">
          <a:xfrm>
            <a:off x="758825" y="5149850"/>
            <a:ext cx="7626350" cy="946150"/>
          </a:xfrm>
          <a:prstGeom prst="rect"/>
          <a:noFill/>
          <a:ln w="9525">
            <a:noFill/>
            <a:miter lim="800000"/>
            <a:headEnd/>
            <a:tailEnd/>
          </a:ln>
          <a:effectLst/>
        </p:spPr>
        <p:txBody>
          <a:bodyPr>
            <a:spAutoFit/>
          </a:bodyPr>
          <a:p>
            <a:r>
              <a:rPr lang="en-US">
                <a:solidFill>
                  <a:srgbClr val="FFFFFF"/>
                </a:solidFill>
              </a:rPr>
              <a:t>‘Antihistamines’ means classical H1 receptor antagonists unless otherwise specified</a:t>
            </a:r>
            <a:endParaRPr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5" presetSubtype="0">
                                  <p:stCondLst>
                                    <p:cond delay="0"/>
                                  </p:stCondLst>
                                  <p:childTnLst>
                                    <p:set>
                                      <p:cBhvr>
                                        <p:cTn dur="1" fill="hold" id="6">
                                          <p:stCondLst>
                                            <p:cond delay="0"/>
                                          </p:stCondLst>
                                        </p:cTn>
                                        <p:tgtEl>
                                          <p:spTgt spid="1049139"/>
                                        </p:tgtEl>
                                        <p:attrNameLst>
                                          <p:attrName>style.visibility</p:attrName>
                                        </p:attrNameLst>
                                      </p:cBhvr>
                                      <p:to>
                                        <p:strVal val="visible"/>
                                      </p:to>
                                    </p:set>
                                    <p:anim calcmode="lin" valueType="num">
                                      <p:cBhvr>
                                        <p:cTn dur="1000" fill="hold" id="7"/>
                                        <p:tgtEl>
                                          <p:spTgt spid="1049139"/>
                                        </p:tgtEl>
                                        <p:attrNameLst>
                                          <p:attrName>ppt_w</p:attrName>
                                        </p:attrNameLst>
                                      </p:cBhvr>
                                      <p:tavLst>
                                        <p:tav tm="0">
                                          <p:val>
                                            <p:fltVal val="0.0"/>
                                          </p:val>
                                        </p:tav>
                                        <p:tav tm="100000">
                                          <p:val>
                                            <p:strVal val="#ppt_w"/>
                                          </p:val>
                                        </p:tav>
                                      </p:tavLst>
                                    </p:anim>
                                    <p:anim calcmode="lin" valueType="num">
                                      <p:cBhvr>
                                        <p:cTn dur="1000" fill="hold" id="8"/>
                                        <p:tgtEl>
                                          <p:spTgt spid="1049139"/>
                                        </p:tgtEl>
                                        <p:attrNameLst>
                                          <p:attrName>ppt_h</p:attrName>
                                        </p:attrNameLst>
                                      </p:cBhvr>
                                      <p:tavLst>
                                        <p:tav tm="0">
                                          <p:val>
                                            <p:fltVal val="0.0"/>
                                          </p:val>
                                        </p:tav>
                                        <p:tav tm="100000">
                                          <p:val>
                                            <p:strVal val="#ppt_h"/>
                                          </p:val>
                                        </p:tav>
                                      </p:tavLst>
                                    </p:anim>
                                    <p:anim calcmode="lin" valueType="num">
                                      <p:cBhvr>
                                        <p:cTn dur="1000" fill="hold" id="9"/>
                                        <p:tgtEl>
                                          <p:spTgt spid="1049139"/>
                                        </p:tgtEl>
                                        <p:attrNameLst>
                                          <p:attrName>ppt_x</p:attrName>
                                        </p:attrNameLst>
                                      </p:cBhvr>
                                      <p:tavLst>
                                        <p:tav fmla="#ppt_x+(cos(-2*pi*(1-$))*-#ppt_x-sin(-2*pi*(1-$))*(1-#ppt_y))*(1-$)" tm="0">
                                          <p:val>
                                            <p:fltVal val="0.0"/>
                                          </p:val>
                                        </p:tav>
                                        <p:tav tm="100000">
                                          <p:val>
                                            <p:fltVal val="1.0"/>
                                          </p:val>
                                        </p:tav>
                                      </p:tavLst>
                                    </p:anim>
                                    <p:anim calcmode="lin" valueType="num">
                                      <p:cBhvr>
                                        <p:cTn dur="1000" fill="hold" id="10"/>
                                        <p:tgtEl>
                                          <p:spTgt spid="1049139"/>
                                        </p:tgtEl>
                                        <p:attrNameLst>
                                          <p:attrName>ppt_y</p:attrName>
                                        </p:attrNameLst>
                                      </p:cBhvr>
                                      <p:tavLst>
                                        <p:tav fmla="#ppt_y+(sin(-2*pi*(1-$))*-#ppt_x+cos(-2*pi*(1-$))*(1-#ppt_y))*(1-$)" tm="0">
                                          <p:val>
                                            <p:fltVal val="0.0"/>
                                          </p:val>
                                        </p:tav>
                                        <p:tav tm="100000">
                                          <p:val>
                                            <p:fltVal val="1.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39" grpId="0" autoUpdateAnimBg="0"/>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803" name=""/>
        <p:cNvGrpSpPr/>
        <p:nvPr/>
      </p:nvGrpSpPr>
      <p:grpSpPr>
        <a:xfrm>
          <a:off x="0" y="0"/>
          <a:ext cx="0" cy="0"/>
          <a:chOff x="0" y="0"/>
          <a:chExt cx="0" cy="0"/>
        </a:xfrm>
      </p:grpSpPr>
      <p:sp>
        <p:nvSpPr>
          <p:cNvPr id="1049143" name="Rectangle 2"/>
          <p:cNvSpPr>
            <a:spLocks noGrp="1" noChangeArrowheads="1"/>
          </p:cNvSpPr>
          <p:nvPr>
            <p:ph type="title"/>
          </p:nvPr>
        </p:nvSpPr>
        <p:spPr>
          <a:xfrm>
            <a:off x="685800" y="304800"/>
            <a:ext cx="7772400" cy="1143000"/>
          </a:xfrm>
        </p:spPr>
        <p:txBody>
          <a:bodyPr>
            <a:normAutofit fontScale="90000"/>
          </a:bodyPr>
          <a:p>
            <a:r>
              <a:rPr sz="3200" lang="en-US"/>
              <a:t>Drug list items</a:t>
            </a:r>
            <a:r>
              <a:rPr sz="2800" lang="en-US"/>
              <a:t/>
            </a:r>
            <a:br>
              <a:rPr sz="2800" lang="en-US"/>
            </a:br>
            <a:endParaRPr lang="en-US"/>
          </a:p>
        </p:txBody>
      </p:sp>
      <p:sp>
        <p:nvSpPr>
          <p:cNvPr id="1049144" name="Rectangle 3"/>
          <p:cNvSpPr>
            <a:spLocks noGrp="1" noChangeArrowheads="1"/>
          </p:cNvSpPr>
          <p:nvPr>
            <p:ph sz="quarter" idx="1"/>
          </p:nvPr>
        </p:nvSpPr>
        <p:spPr>
          <a:xfrm>
            <a:off x="685800" y="1066800"/>
            <a:ext cx="7772400" cy="4114800"/>
          </a:xfrm>
        </p:spPr>
        <p:txBody>
          <a:bodyPr>
            <a:normAutofit fontScale="92500" lnSpcReduction="20000"/>
          </a:bodyPr>
          <a:p>
            <a:pPr>
              <a:lnSpc>
                <a:spcPct val="90000"/>
              </a:lnSpc>
            </a:pPr>
            <a:r>
              <a:rPr sz="2800" lang="en-US"/>
              <a:t>cetirizine  (Zyrtec®)</a:t>
            </a:r>
          </a:p>
          <a:p>
            <a:pPr>
              <a:lnSpc>
                <a:spcPct val="90000"/>
              </a:lnSpc>
            </a:pPr>
            <a:r>
              <a:rPr sz="2800" lang="en-US"/>
              <a:t>chlorpheniramine  (Chlor-Trimeton®)</a:t>
            </a:r>
          </a:p>
          <a:p>
            <a:pPr>
              <a:lnSpc>
                <a:spcPct val="90000"/>
              </a:lnSpc>
            </a:pPr>
            <a:r>
              <a:rPr sz="2800" lang="en-US"/>
              <a:t>diphenhydramine (Benadryl®) </a:t>
            </a:r>
          </a:p>
          <a:p>
            <a:pPr>
              <a:lnSpc>
                <a:spcPct val="90000"/>
              </a:lnSpc>
            </a:pPr>
            <a:r>
              <a:rPr sz="2800" lang="en-US"/>
              <a:t>disodium cromoglycate (cromolyn, Intal®)</a:t>
            </a:r>
            <a:r>
              <a:rPr sz="2800" lang="en-US">
                <a:solidFill>
                  <a:srgbClr val="FF0000"/>
                </a:solidFill>
              </a:rPr>
              <a:t>**</a:t>
            </a:r>
            <a:endParaRPr sz="2800" lang="en-US"/>
          </a:p>
          <a:p>
            <a:pPr>
              <a:lnSpc>
                <a:spcPct val="90000"/>
              </a:lnSpc>
            </a:pPr>
            <a:r>
              <a:rPr sz="2800" lang="en-US"/>
              <a:t>fexofenadine  (Allegra®)</a:t>
            </a:r>
          </a:p>
          <a:p>
            <a:pPr>
              <a:lnSpc>
                <a:spcPct val="90000"/>
              </a:lnSpc>
            </a:pPr>
            <a:r>
              <a:rPr sz="2800" lang="en-US"/>
              <a:t>histamine</a:t>
            </a:r>
          </a:p>
          <a:p>
            <a:pPr>
              <a:lnSpc>
                <a:spcPct val="90000"/>
              </a:lnSpc>
            </a:pPr>
            <a:r>
              <a:rPr sz="2800" lang="en-US"/>
              <a:t>hydroxyzine  (Atarax®)</a:t>
            </a:r>
          </a:p>
          <a:p>
            <a:pPr>
              <a:lnSpc>
                <a:spcPct val="90000"/>
              </a:lnSpc>
            </a:pPr>
            <a:r>
              <a:rPr sz="2800" lang="en-US"/>
              <a:t>loratadine  (Claritin®)</a:t>
            </a:r>
          </a:p>
          <a:p>
            <a:pPr>
              <a:lnSpc>
                <a:spcPct val="90000"/>
              </a:lnSpc>
            </a:pPr>
            <a:r>
              <a:rPr sz="2800" lang="en-US"/>
              <a:t>promethazine  (Phenergan®)</a:t>
            </a:r>
          </a:p>
          <a:p>
            <a:pPr>
              <a:lnSpc>
                <a:spcPct val="90000"/>
              </a:lnSpc>
            </a:pPr>
            <a:r>
              <a:rPr sz="2800" lang="en-US"/>
              <a:t>scopolamine  (Transderm Scop®)</a:t>
            </a:r>
            <a:r>
              <a:rPr sz="2800" lang="en-US">
                <a:solidFill>
                  <a:srgbClr val="FF0000"/>
                </a:solidFill>
              </a:rPr>
              <a:t>**</a:t>
            </a:r>
            <a:endParaRPr sz="2800" lang="en-US"/>
          </a:p>
          <a:p>
            <a:pPr>
              <a:lnSpc>
                <a:spcPct val="90000"/>
              </a:lnSpc>
            </a:pPr>
            <a:r>
              <a:rPr sz="2800" lang="en-US"/>
              <a:t>tripelennamine  (PBZ)</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806" name=""/>
        <p:cNvGrpSpPr/>
        <p:nvPr/>
      </p:nvGrpSpPr>
      <p:grpSpPr>
        <a:xfrm>
          <a:off x="0" y="0"/>
          <a:ext cx="0" cy="0"/>
          <a:chOff x="0" y="0"/>
          <a:chExt cx="0" cy="0"/>
        </a:xfrm>
      </p:grpSpPr>
      <p:sp>
        <p:nvSpPr>
          <p:cNvPr id="1049148" name="Rectangle 2"/>
          <p:cNvSpPr>
            <a:spLocks noGrp="1" noChangeArrowheads="1"/>
          </p:cNvSpPr>
          <p:nvPr>
            <p:ph type="title"/>
          </p:nvPr>
        </p:nvSpPr>
        <p:spPr>
          <a:xfrm>
            <a:off x="685800" y="381000"/>
            <a:ext cx="7772400" cy="1143000"/>
          </a:xfrm>
        </p:spPr>
        <p:txBody>
          <a:bodyPr>
            <a:normAutofit fontScale="90000"/>
          </a:bodyPr>
          <a:p>
            <a:r>
              <a:rPr sz="3200" lang="en-US"/>
              <a:t>Histamine (tissue amine, also ‘enteramine’): another potent biogenic amine</a:t>
            </a:r>
            <a:br>
              <a:rPr sz="3200" lang="en-US"/>
            </a:br>
            <a:r>
              <a:rPr sz="3200" lang="en-US"/>
              <a:t>(normally acts locally, an ‘autacoid’)</a:t>
            </a:r>
            <a:endParaRPr sz="3600" lang="en-US"/>
          </a:p>
        </p:txBody>
      </p:sp>
      <p:sp>
        <p:nvSpPr>
          <p:cNvPr id="1049149" name="Rectangle 3"/>
          <p:cNvSpPr>
            <a:spLocks noGrp="1" noChangeArrowheads="1"/>
          </p:cNvSpPr>
          <p:nvPr>
            <p:ph sz="quarter" idx="1"/>
          </p:nvPr>
        </p:nvSpPr>
        <p:spPr>
          <a:xfrm>
            <a:off x="685800" y="2133600"/>
            <a:ext cx="7772400" cy="4114800"/>
          </a:xfrm>
        </p:spPr>
        <p:txBody>
          <a:bodyPr/>
          <a:p>
            <a:r>
              <a:rPr sz="2800" lang="en-US"/>
              <a:t>Synthesized by decarboxylation from an amino acid precursor, histidine</a:t>
            </a:r>
          </a:p>
          <a:p>
            <a:r>
              <a:rPr sz="2800" lang="en-US"/>
              <a:t>Stored in granules in certain cells (mast cells, basophils, enterocytes)</a:t>
            </a:r>
          </a:p>
          <a:p>
            <a:r>
              <a:rPr sz="2800" lang="en-US"/>
              <a:t>Released in response to certain stimuli (Ca dependent exocytosis)</a:t>
            </a:r>
          </a:p>
          <a:p>
            <a:r>
              <a:rPr sz="2800" lang="en-US"/>
              <a:t>Eliminated by oxidative deamination and/or transmethylation</a:t>
            </a:r>
            <a:endParaRPr sz="2400" lang="en-US"/>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809" name=""/>
        <p:cNvGrpSpPr/>
        <p:nvPr/>
      </p:nvGrpSpPr>
      <p:grpSpPr>
        <a:xfrm>
          <a:off x="0" y="0"/>
          <a:ext cx="0" cy="0"/>
          <a:chOff x="0" y="0"/>
          <a:chExt cx="0" cy="0"/>
        </a:xfrm>
      </p:grpSpPr>
      <p:sp>
        <p:nvSpPr>
          <p:cNvPr id="1049153" name="Text Box 3"/>
          <p:cNvSpPr txBox="1">
            <a:spLocks noChangeArrowheads="1"/>
          </p:cNvSpPr>
          <p:nvPr/>
        </p:nvSpPr>
        <p:spPr bwMode="auto">
          <a:xfrm>
            <a:off x="365125" y="152400"/>
            <a:ext cx="8550275" cy="519113"/>
          </a:xfrm>
          <a:prstGeom prst="rect"/>
          <a:noFill/>
          <a:ln w="9525">
            <a:noFill/>
            <a:miter lim="800000"/>
            <a:headEnd/>
            <a:tailEnd/>
          </a:ln>
          <a:effectLst/>
        </p:spPr>
        <p:txBody>
          <a:bodyPr>
            <a:spAutoFit/>
          </a:bodyPr>
          <a:p>
            <a:pPr algn="ctr"/>
            <a:r>
              <a:rPr lang="en-US"/>
              <a:t>Synthesis and metabolism of histamine</a:t>
            </a:r>
          </a:p>
        </p:txBody>
      </p:sp>
      <p:pic>
        <p:nvPicPr>
          <p:cNvPr id="2097178" name="Picture 4"/>
          <p:cNvPicPr>
            <a:picLocks noChangeAspect="1" noChangeArrowheads="1"/>
          </p:cNvPicPr>
          <p:nvPr/>
        </p:nvPicPr>
        <p:blipFill>
          <a:blip xmlns:r="http://schemas.openxmlformats.org/officeDocument/2006/relationships" r:embed="rId1"/>
          <a:srcRect/>
          <a:stretch>
            <a:fillRect/>
          </a:stretch>
        </p:blipFill>
        <p:spPr bwMode="auto">
          <a:xfrm>
            <a:off x="685800" y="685800"/>
            <a:ext cx="7924800" cy="6129338"/>
          </a:xfrm>
          <a:prstGeom prst="rect"/>
          <a:noFill/>
        </p:spPr>
      </p:pic>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812" name=""/>
        <p:cNvGrpSpPr/>
        <p:nvPr/>
      </p:nvGrpSpPr>
      <p:grpSpPr>
        <a:xfrm>
          <a:off x="0" y="0"/>
          <a:ext cx="0" cy="0"/>
          <a:chOff x="0" y="0"/>
          <a:chExt cx="0" cy="0"/>
        </a:xfrm>
      </p:grpSpPr>
      <p:sp>
        <p:nvSpPr>
          <p:cNvPr id="1049157" name="Rectangle 2"/>
          <p:cNvSpPr>
            <a:spLocks noGrp="1" noChangeArrowheads="1"/>
          </p:cNvSpPr>
          <p:nvPr>
            <p:ph type="title"/>
          </p:nvPr>
        </p:nvSpPr>
        <p:spPr>
          <a:xfrm>
            <a:off x="762000" y="228600"/>
            <a:ext cx="7772400" cy="914400"/>
          </a:xfrm>
        </p:spPr>
        <p:txBody>
          <a:bodyPr/>
          <a:p>
            <a:r>
              <a:rPr sz="3200" lang="en-US"/>
              <a:t>Histamine receptors</a:t>
            </a:r>
            <a:endParaRPr lang="en-US"/>
          </a:p>
        </p:txBody>
      </p:sp>
      <p:sp>
        <p:nvSpPr>
          <p:cNvPr id="1049158" name="Rectangle 3"/>
          <p:cNvSpPr>
            <a:spLocks noGrp="1" noChangeArrowheads="1"/>
          </p:cNvSpPr>
          <p:nvPr>
            <p:ph sz="quarter" idx="1"/>
          </p:nvPr>
        </p:nvSpPr>
        <p:spPr>
          <a:xfrm>
            <a:off x="762000" y="1295400"/>
            <a:ext cx="7848600" cy="4495800"/>
          </a:xfrm>
        </p:spPr>
        <p:txBody>
          <a:bodyPr>
            <a:normAutofit fontScale="96429" lnSpcReduction="20000"/>
          </a:bodyPr>
          <a:p>
            <a:r>
              <a:rPr sz="2800" lang="en-US"/>
              <a:t>H1 - smooth muscle, exocrine glands, vascular endothelium, brain; coupled to phospholipase C, leading to  IP3 and diacylglycerol (DAG)</a:t>
            </a:r>
          </a:p>
          <a:p>
            <a:endParaRPr sz="2800" lang="en-US"/>
          </a:p>
          <a:p>
            <a:r>
              <a:rPr sz="2800" lang="en-US"/>
              <a:t>H2 - parietal cells, heart, vascular smooth muscle, mast cells, brain; coupled to cAMP production</a:t>
            </a:r>
          </a:p>
          <a:p>
            <a:endParaRPr sz="2800" lang="en-US"/>
          </a:p>
          <a:p>
            <a:r>
              <a:rPr sz="2800" lang="en-US"/>
              <a:t>H3 - presynaptic, brain, myenteric plexus</a:t>
            </a:r>
            <a:br>
              <a:rPr sz="2800" lang="en-US"/>
            </a:br>
            <a:r>
              <a:rPr sz="2800" lang="en-US"/>
              <a:t>	(no therapeutic applications, yet)</a:t>
            </a:r>
            <a:endParaRPr lang="en-US"/>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815" name=""/>
        <p:cNvGrpSpPr/>
        <p:nvPr/>
      </p:nvGrpSpPr>
      <p:grpSpPr>
        <a:xfrm>
          <a:off x="0" y="0"/>
          <a:ext cx="0" cy="0"/>
          <a:chOff x="0" y="0"/>
          <a:chExt cx="0" cy="0"/>
        </a:xfrm>
      </p:grpSpPr>
      <p:sp>
        <p:nvSpPr>
          <p:cNvPr id="1049162" name="Rectangle 2"/>
          <p:cNvSpPr>
            <a:spLocks noGrp="1" noChangeArrowheads="1"/>
          </p:cNvSpPr>
          <p:nvPr>
            <p:ph type="title"/>
          </p:nvPr>
        </p:nvSpPr>
        <p:spPr>
          <a:xfrm>
            <a:off x="457200" y="304800"/>
            <a:ext cx="8077200" cy="1143000"/>
          </a:xfrm>
        </p:spPr>
        <p:txBody>
          <a:bodyPr>
            <a:normAutofit fontScale="90000"/>
          </a:bodyPr>
          <a:p>
            <a:r>
              <a:rPr sz="3200" lang="en-US"/>
              <a:t>Histamine in the skin: </a:t>
            </a:r>
            <a:br>
              <a:rPr sz="3200" lang="en-US"/>
            </a:br>
            <a:r>
              <a:rPr sz="3200" lang="en-US"/>
              <a:t>the Triple Response of Lewis</a:t>
            </a:r>
            <a:endParaRPr lang="en-US"/>
          </a:p>
        </p:txBody>
      </p:sp>
      <p:sp>
        <p:nvSpPr>
          <p:cNvPr id="1049163" name="Rectangle 3"/>
          <p:cNvSpPr>
            <a:spLocks noGrp="1" noChangeArrowheads="1"/>
          </p:cNvSpPr>
          <p:nvPr>
            <p:ph sz="quarter" idx="1"/>
          </p:nvPr>
        </p:nvSpPr>
        <p:spPr/>
        <p:txBody>
          <a:bodyPr/>
          <a:p>
            <a:r>
              <a:rPr lang="en-US"/>
              <a:t>Red spot</a:t>
            </a:r>
          </a:p>
          <a:p>
            <a:endParaRPr lang="en-US"/>
          </a:p>
          <a:p>
            <a:r>
              <a:rPr lang="en-US"/>
              <a:t>Flare</a:t>
            </a:r>
          </a:p>
          <a:p>
            <a:endParaRPr lang="en-US"/>
          </a:p>
          <a:p>
            <a:r>
              <a:rPr lang="en-US"/>
              <a:t>Wheal</a:t>
            </a:r>
          </a:p>
          <a:p>
            <a:endParaRPr lang="en-US"/>
          </a:p>
        </p:txBody>
      </p:sp>
      <p:pic>
        <p:nvPicPr>
          <p:cNvPr id="2097179" name="Picture 4"/>
          <p:cNvPicPr>
            <a:picLocks noChangeAspect="1" noChangeArrowheads="1"/>
          </p:cNvPicPr>
          <p:nvPr/>
        </p:nvPicPr>
        <p:blipFill>
          <a:blip xmlns:r="http://schemas.openxmlformats.org/officeDocument/2006/relationships" r:embed="rId1"/>
          <a:srcRect/>
          <a:stretch>
            <a:fillRect/>
          </a:stretch>
        </p:blipFill>
        <p:spPr bwMode="auto">
          <a:xfrm>
            <a:off x="3429000" y="1676400"/>
            <a:ext cx="5410200" cy="4657725"/>
          </a:xfrm>
          <a:prstGeom prst="rect"/>
          <a:noFill/>
          <a:ln w="9525">
            <a:noFill/>
            <a:miter lim="800000"/>
            <a:headEnd/>
            <a:tailEnd/>
          </a:ln>
          <a:effectLst/>
        </p:spPr>
      </p:pic>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818" name=""/>
        <p:cNvGrpSpPr/>
        <p:nvPr/>
      </p:nvGrpSpPr>
      <p:grpSpPr>
        <a:xfrm>
          <a:off x="0" y="0"/>
          <a:ext cx="0" cy="0"/>
          <a:chOff x="0" y="0"/>
          <a:chExt cx="0" cy="0"/>
        </a:xfrm>
      </p:grpSpPr>
      <p:sp>
        <p:nvSpPr>
          <p:cNvPr id="1049167" name="Rectangle 2"/>
          <p:cNvSpPr>
            <a:spLocks noGrp="1" noChangeArrowheads="1"/>
          </p:cNvSpPr>
          <p:nvPr>
            <p:ph type="title"/>
          </p:nvPr>
        </p:nvSpPr>
        <p:spPr>
          <a:xfrm>
            <a:off x="685800" y="228600"/>
            <a:ext cx="7772400" cy="762000"/>
          </a:xfrm>
        </p:spPr>
        <p:txBody>
          <a:bodyPr>
            <a:normAutofit fontScale="90000"/>
          </a:bodyPr>
          <a:p>
            <a:r>
              <a:rPr sz="3600" lang="en-US"/>
              <a:t>Effects of histamine</a:t>
            </a:r>
            <a:endParaRPr lang="en-US"/>
          </a:p>
        </p:txBody>
      </p:sp>
      <p:sp>
        <p:nvSpPr>
          <p:cNvPr id="1049168" name="Rectangle 3"/>
          <p:cNvSpPr>
            <a:spLocks noGrp="1" noChangeArrowheads="1"/>
          </p:cNvSpPr>
          <p:nvPr>
            <p:ph sz="quarter" idx="1"/>
          </p:nvPr>
        </p:nvSpPr>
        <p:spPr>
          <a:xfrm>
            <a:off x="685800" y="1219200"/>
            <a:ext cx="7772400" cy="4114800"/>
          </a:xfrm>
        </p:spPr>
        <p:txBody>
          <a:bodyPr/>
          <a:p>
            <a:r>
              <a:rPr sz="2800" lang="en-US"/>
              <a:t>Decreased peripheral vascular resistance (mediated by H1 and H2) ( flushing, headache!)</a:t>
            </a:r>
          </a:p>
          <a:p>
            <a:r>
              <a:rPr sz="2800" lang="en-US"/>
              <a:t>Increased vascular permeability, especially postcapillaries, local edema (H1)</a:t>
            </a:r>
          </a:p>
          <a:p>
            <a:r>
              <a:rPr sz="2800" lang="en-US"/>
              <a:t>Stimulation of nerve endings (pain!)</a:t>
            </a:r>
          </a:p>
          <a:p>
            <a:endParaRPr sz="2800" lang="en-US"/>
          </a:p>
          <a:p>
            <a:endParaRPr lang="en-US"/>
          </a:p>
          <a:p>
            <a:endParaRPr lang="en-US"/>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821" name=""/>
        <p:cNvGrpSpPr/>
        <p:nvPr/>
      </p:nvGrpSpPr>
      <p:grpSpPr>
        <a:xfrm>
          <a:off x="0" y="0"/>
          <a:ext cx="0" cy="0"/>
          <a:chOff x="0" y="0"/>
          <a:chExt cx="0" cy="0"/>
        </a:xfrm>
      </p:grpSpPr>
      <p:sp>
        <p:nvSpPr>
          <p:cNvPr id="1049172" name="Rectangle 2"/>
          <p:cNvSpPr>
            <a:spLocks noGrp="1" noChangeArrowheads="1"/>
          </p:cNvSpPr>
          <p:nvPr>
            <p:ph type="title"/>
          </p:nvPr>
        </p:nvSpPr>
        <p:spPr>
          <a:xfrm>
            <a:off x="685800" y="228600"/>
            <a:ext cx="7772400" cy="762000"/>
          </a:xfrm>
        </p:spPr>
        <p:txBody>
          <a:bodyPr>
            <a:normAutofit fontScale="90000"/>
          </a:bodyPr>
          <a:p>
            <a:r>
              <a:rPr sz="3600" lang="en-US"/>
              <a:t>Effects of histamine</a:t>
            </a:r>
            <a:endParaRPr lang="en-US"/>
          </a:p>
        </p:txBody>
      </p:sp>
      <p:sp>
        <p:nvSpPr>
          <p:cNvPr id="1049173" name="Rectangle 3"/>
          <p:cNvSpPr>
            <a:spLocks noGrp="1" noChangeArrowheads="1"/>
          </p:cNvSpPr>
          <p:nvPr>
            <p:ph sz="quarter" idx="1"/>
          </p:nvPr>
        </p:nvSpPr>
        <p:spPr>
          <a:xfrm>
            <a:off x="685800" y="1219200"/>
            <a:ext cx="7772400" cy="4114800"/>
          </a:xfrm>
        </p:spPr>
        <p:txBody>
          <a:bodyPr>
            <a:normAutofit fontScale="96429" lnSpcReduction="20000"/>
          </a:bodyPr>
          <a:p>
            <a:pPr>
              <a:lnSpc>
                <a:spcPct val="90000"/>
              </a:lnSpc>
            </a:pPr>
            <a:r>
              <a:rPr sz="2800" lang="en-US"/>
              <a:t>Decreased peripheral vascular resistance (mediated by H1 and H2) ( flushing, headache!)</a:t>
            </a:r>
          </a:p>
          <a:p>
            <a:pPr>
              <a:lnSpc>
                <a:spcPct val="90000"/>
              </a:lnSpc>
            </a:pPr>
            <a:r>
              <a:rPr sz="2800" lang="en-US"/>
              <a:t>Increased vascular permeability, especially postcapillaries, local edema (H1)</a:t>
            </a:r>
          </a:p>
          <a:p>
            <a:pPr>
              <a:lnSpc>
                <a:spcPct val="90000"/>
              </a:lnSpc>
            </a:pPr>
            <a:r>
              <a:rPr sz="2800" lang="en-US"/>
              <a:t>Stimulation of nerve endings (pain!)</a:t>
            </a:r>
          </a:p>
          <a:p>
            <a:pPr>
              <a:lnSpc>
                <a:spcPct val="90000"/>
              </a:lnSpc>
            </a:pPr>
            <a:r>
              <a:rPr sz="2800" lang="en-US"/>
              <a:t>Tachycardia, direct (H2) and reflex</a:t>
            </a:r>
          </a:p>
          <a:p>
            <a:pPr>
              <a:lnSpc>
                <a:spcPct val="90000"/>
              </a:lnSpc>
            </a:pPr>
            <a:r>
              <a:rPr sz="2800" lang="en-US"/>
              <a:t>Increased gastric acid secretion (H2) and GI motility (H1)</a:t>
            </a:r>
            <a:endParaRPr lang="en-US"/>
          </a:p>
          <a:p>
            <a:pPr>
              <a:lnSpc>
                <a:spcPct val="90000"/>
              </a:lnSpc>
            </a:pPr>
            <a:endParaRPr lang="en-US"/>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824" name=""/>
        <p:cNvGrpSpPr/>
        <p:nvPr/>
      </p:nvGrpSpPr>
      <p:grpSpPr>
        <a:xfrm>
          <a:off x="0" y="0"/>
          <a:ext cx="0" cy="0"/>
          <a:chOff x="0" y="0"/>
          <a:chExt cx="0" cy="0"/>
        </a:xfrm>
      </p:grpSpPr>
      <p:sp>
        <p:nvSpPr>
          <p:cNvPr id="1049177" name="Rectangle 2"/>
          <p:cNvSpPr>
            <a:spLocks noGrp="1" noChangeArrowheads="1"/>
          </p:cNvSpPr>
          <p:nvPr>
            <p:ph type="title"/>
          </p:nvPr>
        </p:nvSpPr>
        <p:spPr>
          <a:xfrm>
            <a:off x="228600" y="228600"/>
            <a:ext cx="8458200" cy="762000"/>
          </a:xfrm>
        </p:spPr>
        <p:txBody>
          <a:bodyPr>
            <a:normAutofit fontScale="90000"/>
          </a:bodyPr>
          <a:p>
            <a:r>
              <a:rPr sz="3200" lang="en-US"/>
              <a:t>Histamine release: Promoted by many compounds</a:t>
            </a:r>
            <a:endParaRPr lang="en-US"/>
          </a:p>
        </p:txBody>
      </p:sp>
      <p:sp>
        <p:nvSpPr>
          <p:cNvPr id="1049178" name="Rectangle 3"/>
          <p:cNvSpPr>
            <a:spLocks noGrp="1" noChangeArrowheads="1"/>
          </p:cNvSpPr>
          <p:nvPr>
            <p:ph sz="quarter" idx="1"/>
          </p:nvPr>
        </p:nvSpPr>
        <p:spPr>
          <a:xfrm>
            <a:off x="381000" y="1143000"/>
            <a:ext cx="8305800" cy="5029200"/>
          </a:xfrm>
        </p:spPr>
        <p:txBody>
          <a:bodyPr>
            <a:normAutofit fontScale="96429" lnSpcReduction="20000"/>
          </a:bodyPr>
          <a:p>
            <a:pPr>
              <a:lnSpc>
                <a:spcPct val="90000"/>
              </a:lnSpc>
            </a:pPr>
            <a:r>
              <a:rPr sz="2800" lang="en-US"/>
              <a:t>Therapeutic:</a:t>
            </a:r>
            <a:br>
              <a:rPr sz="2800" lang="en-US"/>
            </a:br>
            <a:r>
              <a:rPr sz="2800" lang="en-US"/>
              <a:t>	morphine, d-tubocurarine, aminoglycosides (remember “Red neck syndrome” ??)</a:t>
            </a:r>
            <a:br>
              <a:rPr sz="2800" lang="en-US"/>
            </a:br>
            <a:endParaRPr sz="2800" lang="en-US"/>
          </a:p>
          <a:p>
            <a:pPr>
              <a:lnSpc>
                <a:spcPct val="90000"/>
              </a:lnSpc>
            </a:pPr>
            <a:r>
              <a:rPr sz="2800" lang="en-US"/>
              <a:t>Experimental:</a:t>
            </a:r>
            <a:br>
              <a:rPr sz="2800" lang="en-US"/>
            </a:br>
            <a:r>
              <a:rPr sz="2800" lang="en-US"/>
              <a:t>	compound 48/80 (was tested as antihypertensive)</a:t>
            </a:r>
            <a:br>
              <a:rPr sz="2800" lang="en-US"/>
            </a:br>
            <a:endParaRPr sz="2800" lang="en-US"/>
          </a:p>
          <a:p>
            <a:pPr>
              <a:lnSpc>
                <a:spcPct val="90000"/>
              </a:lnSpc>
            </a:pPr>
            <a:r>
              <a:rPr sz="2800" lang="en-US"/>
              <a:t>Unknown:</a:t>
            </a:r>
            <a:br>
              <a:rPr sz="2800" lang="en-US"/>
            </a:br>
            <a:r>
              <a:rPr sz="2800" lang="en-US"/>
              <a:t>	cause of hives is rarely determined</a:t>
            </a:r>
            <a:br>
              <a:rPr sz="2800" lang="en-US"/>
            </a:br>
            <a:endParaRPr sz="2800" lang="en-US"/>
          </a:p>
          <a:p>
            <a:pPr>
              <a:lnSpc>
                <a:spcPct val="90000"/>
              </a:lnSpc>
            </a:pPr>
            <a:r>
              <a:rPr sz="2800" lang="en-US"/>
              <a:t>Antigen-antibody reactions</a:t>
            </a:r>
            <a:endParaRPr lang="en-US"/>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827" name=""/>
        <p:cNvGrpSpPr/>
        <p:nvPr/>
      </p:nvGrpSpPr>
      <p:grpSpPr>
        <a:xfrm>
          <a:off x="0" y="0"/>
          <a:ext cx="0" cy="0"/>
          <a:chOff x="0" y="0"/>
          <a:chExt cx="0" cy="0"/>
        </a:xfrm>
      </p:grpSpPr>
      <p:sp>
        <p:nvSpPr>
          <p:cNvPr id="1049182" name="Rectangle 2"/>
          <p:cNvSpPr>
            <a:spLocks noGrp="1" noChangeArrowheads="1"/>
          </p:cNvSpPr>
          <p:nvPr>
            <p:ph type="title"/>
          </p:nvPr>
        </p:nvSpPr>
        <p:spPr>
          <a:xfrm>
            <a:off x="685800" y="228600"/>
            <a:ext cx="7772400" cy="838200"/>
          </a:xfrm>
        </p:spPr>
        <p:txBody>
          <a:bodyPr/>
          <a:p>
            <a:r>
              <a:rPr sz="3600" lang="en-US"/>
              <a:t>Anaphylaxis</a:t>
            </a:r>
            <a:endParaRPr lang="en-US"/>
          </a:p>
        </p:txBody>
      </p:sp>
      <p:sp>
        <p:nvSpPr>
          <p:cNvPr id="1049183" name="Rectangle 3"/>
          <p:cNvSpPr>
            <a:spLocks noGrp="1" noChangeArrowheads="1"/>
          </p:cNvSpPr>
          <p:nvPr>
            <p:ph sz="quarter" idx="1"/>
          </p:nvPr>
        </p:nvSpPr>
        <p:spPr>
          <a:xfrm>
            <a:off x="685800" y="1295400"/>
            <a:ext cx="7772400" cy="5029200"/>
          </a:xfrm>
        </p:spPr>
        <p:txBody>
          <a:bodyPr>
            <a:normAutofit fontScale="96429" lnSpcReduction="20000"/>
          </a:bodyPr>
          <a:p>
            <a:r>
              <a:rPr sz="2800" lang="en-US"/>
              <a:t>Type I allergic response</a:t>
            </a:r>
            <a:br>
              <a:rPr sz="2800" lang="en-US"/>
            </a:br>
            <a:r>
              <a:rPr sz="2800" lang="en-US"/>
              <a:t>	(immediate hypersensitivity reaction)</a:t>
            </a:r>
          </a:p>
          <a:p>
            <a:r>
              <a:rPr sz="2800" lang="en-US"/>
              <a:t>Mediated by IgE antibodies</a:t>
            </a:r>
          </a:p>
          <a:p>
            <a:r>
              <a:rPr sz="2800" lang="en-US"/>
              <a:t>IgE binds to receptors on mast cells and basophils</a:t>
            </a:r>
          </a:p>
          <a:p>
            <a:r>
              <a:rPr sz="2800" lang="en-US"/>
              <a:t>Fab portion of antibody binds antigen and causes (moderate to massive) release of:</a:t>
            </a:r>
            <a:r>
              <a:rPr lang="en-US"/>
              <a:t/>
            </a:r>
            <a:br>
              <a:rPr lang="en-US"/>
            </a:br>
            <a:r>
              <a:rPr lang="en-US"/>
              <a:t>	histamine</a:t>
            </a:r>
            <a:br>
              <a:rPr lang="en-US"/>
            </a:br>
            <a:r>
              <a:rPr lang="en-US"/>
              <a:t>	leukotrienes</a:t>
            </a:r>
            <a:br>
              <a:rPr lang="en-US"/>
            </a:br>
            <a:r>
              <a:rPr lang="en-US"/>
              <a:t>	prostaglandins</a:t>
            </a:r>
            <a:br>
              <a:rPr lang="en-US"/>
            </a:br>
            <a:r>
              <a:rPr lang="en-US"/>
              <a:t>	etc., etc.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579" name=""/>
        <p:cNvGrpSpPr/>
        <p:nvPr/>
      </p:nvGrpSpPr>
      <p:grpSpPr>
        <a:xfrm>
          <a:off x="0" y="0"/>
          <a:ext cx="0" cy="0"/>
          <a:chOff x="0" y="0"/>
          <a:chExt cx="0" cy="0"/>
        </a:xfrm>
      </p:grpSpPr>
      <p:sp>
        <p:nvSpPr>
          <p:cNvPr id="1048703" name="Title 1"/>
          <p:cNvSpPr>
            <a:spLocks noGrp="1"/>
          </p:cNvSpPr>
          <p:nvPr>
            <p:ph type="title"/>
          </p:nvPr>
        </p:nvSpPr>
        <p:spPr>
          <a:xfrm>
            <a:off x="457200" y="274638"/>
            <a:ext cx="8229600" cy="563562"/>
          </a:xfrm>
        </p:spPr>
        <p:txBody>
          <a:bodyPr>
            <a:normAutofit fontScale="90000"/>
          </a:bodyPr>
          <a:p>
            <a:pPr>
              <a:spcBef>
                <a:spcPts val="0"/>
              </a:spcBef>
            </a:pPr>
            <a:r>
              <a:rPr b="1" dirty="0" sz="3200" lang="en-US" smtClean="0"/>
              <a:t>Effects of combining drugs</a:t>
            </a:r>
            <a:endParaRPr b="1" dirty="0" sz="3200" lang="en-US"/>
          </a:p>
        </p:txBody>
      </p:sp>
      <p:sp>
        <p:nvSpPr>
          <p:cNvPr id="1048704" name="Rectangle 3"/>
          <p:cNvSpPr>
            <a:spLocks noGrp="1" noChangeArrowheads="1"/>
          </p:cNvSpPr>
          <p:nvPr>
            <p:ph idx="1"/>
          </p:nvPr>
        </p:nvSpPr>
        <p:spPr bwMode="auto">
          <a:xfrm>
            <a:off x="457200" y="838200"/>
            <a:ext cx="8229600" cy="5715000"/>
          </a:xfrm>
          <a:noFill/>
        </p:spPr>
        <p:txBody>
          <a:bodyPr anchor="t" anchorCtr="0" bIns="45720" compatLnSpc="1" lIns="91440" numCol="1" rIns="91440" tIns="45720" vert="horz" wrap="square">
            <a:prstTxWarp prst="textNoShape"/>
          </a:bodyPr>
          <a:p>
            <a:pPr algn="just" eaLnBrk="1" hangingPunct="1">
              <a:spcBef>
                <a:spcPts val="0"/>
              </a:spcBef>
            </a:pPr>
            <a:r>
              <a:rPr dirty="0" sz="2800" lang="en-US" smtClean="0">
                <a:solidFill>
                  <a:srgbClr val="0033CC"/>
                </a:solidFill>
              </a:rPr>
              <a:t>Addition</a:t>
            </a:r>
            <a:r>
              <a:rPr dirty="0" sz="2800" lang="en-US" smtClean="0">
                <a:solidFill>
                  <a:srgbClr val="FF0000"/>
                </a:solidFill>
              </a:rPr>
              <a:t>	</a:t>
            </a:r>
            <a:r>
              <a:rPr dirty="0" sz="2800" lang="en-US" smtClean="0"/>
              <a:t>			</a:t>
            </a:r>
            <a:r>
              <a:rPr b="1" dirty="0" sz="2800" lang="en-US" smtClean="0"/>
              <a:t>1 + 1 = 2</a:t>
            </a:r>
            <a:endParaRPr dirty="0" sz="2800" lang="en-US" smtClean="0"/>
          </a:p>
          <a:p>
            <a:pPr algn="just" eaLnBrk="1" hangingPunct="1" lvl="1">
              <a:spcBef>
                <a:spcPts val="0"/>
              </a:spcBef>
            </a:pPr>
            <a:r>
              <a:rPr dirty="0" lang="en-US" smtClean="0"/>
              <a:t>Response elicited by combined drugs is equal to the combined response of the individual drugs</a:t>
            </a:r>
          </a:p>
          <a:p>
            <a:pPr algn="just" eaLnBrk="1" hangingPunct="1">
              <a:spcBef>
                <a:spcPts val="0"/>
              </a:spcBef>
            </a:pPr>
            <a:r>
              <a:rPr dirty="0" sz="2800" lang="en-US" smtClean="0">
                <a:solidFill>
                  <a:srgbClr val="0033CC"/>
                </a:solidFill>
              </a:rPr>
              <a:t>Synergism	</a:t>
            </a:r>
            <a:r>
              <a:rPr dirty="0" sz="2800" lang="en-US" smtClean="0"/>
              <a:t>			 </a:t>
            </a:r>
            <a:r>
              <a:rPr b="1" dirty="0" sz="2800" lang="en-US" smtClean="0"/>
              <a:t>1 + 1 = 3</a:t>
            </a:r>
          </a:p>
          <a:p>
            <a:pPr algn="just" eaLnBrk="1" hangingPunct="1" lvl="1">
              <a:spcBef>
                <a:spcPts val="0"/>
              </a:spcBef>
            </a:pPr>
            <a:r>
              <a:rPr altLang="en-US" dirty="0" lang="en-US" smtClean="0"/>
              <a:t>Two drugs with the same effect are given together and produce a response greater than the sum of their individual responses</a:t>
            </a:r>
          </a:p>
          <a:p>
            <a:pPr algn="just" eaLnBrk="1" hangingPunct="1" lvl="1">
              <a:spcBef>
                <a:spcPts val="0"/>
              </a:spcBef>
            </a:pPr>
            <a:endParaRPr dirty="0" lang="en-US" smtClean="0"/>
          </a:p>
        </p:txBody>
      </p:sp>
      <p:sp>
        <p:nvSpPr>
          <p:cNvPr id="1048705" name="Rectangle 3"/>
          <p:cNvSpPr txBox="1">
            <a:spLocks noChangeArrowheads="1"/>
          </p:cNvSpPr>
          <p:nvPr/>
        </p:nvSpPr>
        <p:spPr bwMode="auto">
          <a:xfrm>
            <a:off x="341194" y="3840707"/>
            <a:ext cx="8125835" cy="1256967"/>
          </a:xfrm>
          <a:prstGeom prst="rect"/>
          <a:noFill/>
        </p:spPr>
        <p:txBody>
          <a:bodyPr anchor="t" anchorCtr="0" bIns="45720" compatLnSpc="1" lIns="91440" numCol="1" rIns="91440" rtlCol="0" tIns="45720" vert="horz" wrap="square">
            <a:prstTxWarp prst="textNoShape"/>
            <a:normAutofit fontScale="60714" lnSpcReduction="20000"/>
          </a:bodyPr>
          <a:lst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dirty="0" sz="2800" lang="en-US" smtClean="0">
                <a:solidFill>
                  <a:srgbClr val="FFCC00"/>
                </a:solidFill>
              </a:rPr>
              <a:t>Potentiation</a:t>
            </a:r>
            <a:r>
              <a:rPr dirty="0" sz="2800" lang="en-US" smtClean="0">
                <a:solidFill>
                  <a:srgbClr val="FFCC00"/>
                </a:solidFill>
              </a:rPr>
              <a:t>	</a:t>
            </a:r>
            <a:r>
              <a:rPr dirty="0" sz="2800" lang="en-US" smtClean="0">
                <a:solidFill>
                  <a:srgbClr val="FFCC00"/>
                </a:solidFill>
              </a:rPr>
              <a:t>		</a:t>
            </a:r>
            <a:r>
              <a:rPr b="1" dirty="0" sz="2800" lang="en-US" smtClean="0">
                <a:solidFill>
                  <a:srgbClr val="FFCC00"/>
                </a:solidFill>
              </a:rPr>
              <a:t>0 + 1 = 2</a:t>
            </a:r>
            <a:endParaRPr dirty="0" sz="2800" lang="en-US" smtClean="0">
              <a:solidFill>
                <a:srgbClr val="FFCC00"/>
              </a:solidFill>
            </a:endParaRPr>
          </a:p>
          <a:p>
            <a:pPr algn="just" lvl="1">
              <a:spcBef>
                <a:spcPts val="0"/>
              </a:spcBef>
            </a:pPr>
            <a:r>
              <a:rPr dirty="0" lang="en-US" smtClean="0">
                <a:solidFill>
                  <a:srgbClr val="FFCC00"/>
                </a:solidFill>
              </a:rPr>
              <a:t>A drug which has no effect enhances the effect of a second drug</a:t>
            </a:r>
            <a:endParaRPr>
              <a:solidFill>
                <a:srgbClr val="FFCC00"/>
              </a:solidFill>
            </a:endParaRPr>
          </a:p>
          <a:p>
            <a:pPr algn="just">
              <a:spcBef>
                <a:spcPts val="0"/>
              </a:spcBef>
            </a:pPr>
            <a:r>
              <a:rPr dirty="0" sz="2800" lang="en-US" smtClean="0">
                <a:solidFill>
                  <a:srgbClr val="FFCC00"/>
                </a:solidFill>
              </a:rPr>
              <a:t>Antagonism</a:t>
            </a:r>
            <a:r>
              <a:rPr dirty="0" sz="2800" lang="en-US" smtClean="0">
                <a:solidFill>
                  <a:srgbClr val="FFCC00"/>
                </a:solidFill>
              </a:rPr>
              <a:t>	</a:t>
            </a:r>
            <a:r>
              <a:rPr dirty="0" sz="2800" lang="en-US" smtClean="0">
                <a:solidFill>
                  <a:srgbClr val="FFCC00"/>
                </a:solidFill>
              </a:rPr>
              <a:t>		</a:t>
            </a:r>
            <a:r>
              <a:rPr b="1" dirty="0" sz="2800" lang="en-US" smtClean="0">
                <a:solidFill>
                  <a:srgbClr val="FFCC00"/>
                </a:solidFill>
              </a:rPr>
              <a:t>1 + 1 = 0</a:t>
            </a:r>
            <a:endParaRPr dirty="0" sz="2800" lang="en-US" smtClean="0">
              <a:solidFill>
                <a:srgbClr val="FFCC00"/>
              </a:solidFill>
            </a:endParaRPr>
          </a:p>
          <a:p>
            <a:pPr algn="just" lvl="1">
              <a:spcBef>
                <a:spcPts val="0"/>
              </a:spcBef>
            </a:pPr>
            <a:r>
              <a:rPr dirty="0" lang="en-US" smtClean="0">
                <a:solidFill>
                  <a:srgbClr val="FFCC00"/>
                </a:solidFill>
              </a:rPr>
              <a:t>Drug inhibits the effect of another drug.  Usually, the antagonist has no inherent activity</a:t>
            </a:r>
            <a:endParaRPr dirty="0" lang="en-CA" smtClean="0">
              <a:solidFill>
                <a:srgbClr val="FFCC00"/>
              </a:solidFill>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831" name=""/>
        <p:cNvGrpSpPr/>
        <p:nvPr/>
      </p:nvGrpSpPr>
      <p:grpSpPr>
        <a:xfrm>
          <a:off x="0" y="0"/>
          <a:ext cx="0" cy="0"/>
          <a:chOff x="0" y="0"/>
          <a:chExt cx="0" cy="0"/>
        </a:xfrm>
      </p:grpSpPr>
      <p:sp>
        <p:nvSpPr>
          <p:cNvPr id="1049193" name="Rectangle 2"/>
          <p:cNvSpPr>
            <a:spLocks noGrp="1" noChangeArrowheads="1"/>
          </p:cNvSpPr>
          <p:nvPr>
            <p:ph type="title"/>
          </p:nvPr>
        </p:nvSpPr>
        <p:spPr>
          <a:xfrm>
            <a:off x="685800" y="76200"/>
            <a:ext cx="7772400" cy="1143000"/>
          </a:xfrm>
        </p:spPr>
        <p:txBody>
          <a:bodyPr>
            <a:normAutofit fontScale="90000"/>
          </a:bodyPr>
          <a:p>
            <a:r>
              <a:rPr sz="2800" lang="en-US"/>
              <a:t>Common causes of anaphylactic and</a:t>
            </a:r>
            <a:br>
              <a:rPr sz="2800" lang="en-US"/>
            </a:br>
            <a:r>
              <a:rPr sz="2800" lang="en-US"/>
              <a:t> anaphylactoid reactions</a:t>
            </a:r>
            <a:endParaRPr lang="en-US"/>
          </a:p>
        </p:txBody>
      </p:sp>
      <p:sp>
        <p:nvSpPr>
          <p:cNvPr id="1049194" name="Rectangle 3"/>
          <p:cNvSpPr>
            <a:spLocks noGrp="1" noChangeArrowheads="1"/>
          </p:cNvSpPr>
          <p:nvPr>
            <p:ph sz="quarter" idx="1"/>
          </p:nvPr>
        </p:nvSpPr>
        <p:spPr>
          <a:xfrm>
            <a:off x="304800" y="1447800"/>
            <a:ext cx="4191000" cy="4114800"/>
          </a:xfrm>
        </p:spPr>
        <p:txBody>
          <a:bodyPr>
            <a:normAutofit fontScale="95833" lnSpcReduction="10000"/>
          </a:bodyPr>
          <a:p>
            <a:r>
              <a:rPr b="1" lang="en-US"/>
              <a:t>IgE-mediated</a:t>
            </a:r>
            <a:br>
              <a:rPr b="1" lang="en-US"/>
            </a:br>
            <a:r>
              <a:rPr b="1" lang="en-US"/>
              <a:t>Anaphylaxis</a:t>
            </a:r>
            <a:endParaRPr lang="en-US"/>
          </a:p>
          <a:p>
            <a:endParaRPr lang="en-US"/>
          </a:p>
          <a:p>
            <a:r>
              <a:rPr sz="2400" lang="en-US"/>
              <a:t>Peanuts, seafood, eggs, milk, grains</a:t>
            </a:r>
          </a:p>
          <a:p>
            <a:r>
              <a:rPr sz="2400" lang="en-US"/>
              <a:t>Venoms</a:t>
            </a:r>
          </a:p>
          <a:p>
            <a:r>
              <a:rPr sz="2400" lang="en-US"/>
              <a:t>Foreign proteins</a:t>
            </a:r>
          </a:p>
          <a:p>
            <a:r>
              <a:rPr sz="2400" lang="en-US"/>
              <a:t>Some exercise-induced bronchospasm</a:t>
            </a:r>
            <a:endParaRPr lang="en-US"/>
          </a:p>
        </p:txBody>
      </p:sp>
      <p:sp>
        <p:nvSpPr>
          <p:cNvPr id="1049195" name="Rectangle 4"/>
          <p:cNvSpPr>
            <a:spLocks noGrp="1" noChangeArrowheads="1"/>
          </p:cNvSpPr>
          <p:nvPr>
            <p:ph sz="quarter" idx="2"/>
          </p:nvPr>
        </p:nvSpPr>
        <p:spPr>
          <a:xfrm>
            <a:off x="4648200" y="1447800"/>
            <a:ext cx="3810000" cy="4114800"/>
          </a:xfrm>
        </p:spPr>
        <p:txBody>
          <a:bodyPr>
            <a:normAutofit fontScale="90000" lnSpcReduction="10000"/>
          </a:bodyPr>
          <a:p>
            <a:pPr>
              <a:lnSpc>
                <a:spcPct val="90000"/>
              </a:lnSpc>
            </a:pPr>
            <a:r>
              <a:rPr b="1" lang="en-US"/>
              <a:t>Non-IgE-mediated</a:t>
            </a:r>
            <a:br>
              <a:rPr b="1" lang="en-US"/>
            </a:br>
            <a:r>
              <a:rPr b="1" lang="en-US"/>
              <a:t>Anaphylactoid</a:t>
            </a:r>
            <a:endParaRPr sz="2400" lang="en-US"/>
          </a:p>
          <a:p>
            <a:pPr>
              <a:lnSpc>
                <a:spcPct val="90000"/>
              </a:lnSpc>
            </a:pPr>
            <a:endParaRPr sz="2400" lang="en-US"/>
          </a:p>
          <a:p>
            <a:pPr>
              <a:lnSpc>
                <a:spcPct val="90000"/>
              </a:lnSpc>
            </a:pPr>
            <a:endParaRPr sz="2000" lang="en-US"/>
          </a:p>
          <a:p>
            <a:pPr>
              <a:lnSpc>
                <a:spcPct val="90000"/>
              </a:lnSpc>
            </a:pPr>
            <a:r>
              <a:rPr sz="2000" lang="en-US"/>
              <a:t>NMJ blockers, opioids, plasma expanders</a:t>
            </a:r>
          </a:p>
          <a:p>
            <a:pPr>
              <a:lnSpc>
                <a:spcPct val="90000"/>
              </a:lnSpc>
            </a:pPr>
            <a:r>
              <a:rPr sz="2000" lang="en-US"/>
              <a:t>Aminoglycosides</a:t>
            </a:r>
          </a:p>
          <a:p>
            <a:pPr>
              <a:lnSpc>
                <a:spcPct val="90000"/>
              </a:lnSpc>
            </a:pPr>
            <a:r>
              <a:rPr sz="2400" lang="en-US"/>
              <a:t>Protamine</a:t>
            </a:r>
          </a:p>
          <a:p>
            <a:pPr>
              <a:lnSpc>
                <a:spcPct val="90000"/>
              </a:lnSpc>
            </a:pPr>
            <a:r>
              <a:rPr sz="2400" lang="en-US"/>
              <a:t>Radiocontrast media</a:t>
            </a:r>
          </a:p>
          <a:p>
            <a:pPr>
              <a:lnSpc>
                <a:spcPct val="90000"/>
              </a:lnSpc>
            </a:pPr>
            <a:r>
              <a:rPr sz="2400" lang="en-US"/>
              <a:t>Urticaria of cold, heat, sun</a:t>
            </a:r>
          </a:p>
          <a:p>
            <a:pPr>
              <a:lnSpc>
                <a:spcPct val="90000"/>
              </a:lnSpc>
            </a:pPr>
            <a:r>
              <a:rPr sz="2400" lang="en-US"/>
              <a:t>Some exercised-induced bronchospasm</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834" name=""/>
        <p:cNvGrpSpPr/>
        <p:nvPr/>
      </p:nvGrpSpPr>
      <p:grpSpPr>
        <a:xfrm>
          <a:off x="0" y="0"/>
          <a:ext cx="0" cy="0"/>
          <a:chOff x="0" y="0"/>
          <a:chExt cx="0" cy="0"/>
        </a:xfrm>
      </p:grpSpPr>
      <p:sp>
        <p:nvSpPr>
          <p:cNvPr id="1049199" name="Rectangle 2"/>
          <p:cNvSpPr>
            <a:spLocks noGrp="1" noChangeArrowheads="1"/>
          </p:cNvSpPr>
          <p:nvPr>
            <p:ph type="title"/>
          </p:nvPr>
        </p:nvSpPr>
        <p:spPr>
          <a:xfrm>
            <a:off x="685800" y="381000"/>
            <a:ext cx="7772400" cy="533400"/>
          </a:xfrm>
        </p:spPr>
        <p:txBody>
          <a:bodyPr>
            <a:normAutofit fontScale="90000"/>
          </a:bodyPr>
          <a:p>
            <a:r>
              <a:rPr sz="3200" lang="en-US"/>
              <a:t>Anaphylaxis: Effects and Treatment</a:t>
            </a:r>
            <a:br>
              <a:rPr sz="3200" lang="en-US"/>
            </a:br>
            <a:r>
              <a:rPr sz="2000" lang="en-US"/>
              <a:t>(may involve release of mediators in addition to histamine)</a:t>
            </a:r>
            <a:endParaRPr sz="3600" lang="en-US"/>
          </a:p>
        </p:txBody>
      </p:sp>
      <p:sp>
        <p:nvSpPr>
          <p:cNvPr id="1049200" name="Rectangle 3"/>
          <p:cNvSpPr>
            <a:spLocks noGrp="1" noChangeArrowheads="1"/>
          </p:cNvSpPr>
          <p:nvPr>
            <p:ph sz="quarter" idx="1"/>
          </p:nvPr>
        </p:nvSpPr>
        <p:spPr>
          <a:xfrm>
            <a:off x="228600" y="1524000"/>
            <a:ext cx="8686800" cy="4724400"/>
          </a:xfrm>
        </p:spPr>
        <p:txBody>
          <a:bodyPr>
            <a:normAutofit fontScale="94444" lnSpcReduction="10000"/>
          </a:bodyPr>
          <a:p>
            <a:pPr>
              <a:lnSpc>
                <a:spcPct val="90000"/>
              </a:lnSpc>
            </a:pPr>
            <a:r>
              <a:rPr sz="2800" lang="en-US"/>
              <a:t>Decreased blood pressure</a:t>
            </a:r>
          </a:p>
          <a:p>
            <a:pPr>
              <a:lnSpc>
                <a:spcPct val="90000"/>
              </a:lnSpc>
            </a:pPr>
            <a:r>
              <a:rPr sz="2800" lang="en-US"/>
              <a:t>Decreased cardiac output</a:t>
            </a:r>
          </a:p>
          <a:p>
            <a:pPr>
              <a:lnSpc>
                <a:spcPct val="90000"/>
              </a:lnSpc>
            </a:pPr>
            <a:r>
              <a:rPr sz="2800" lang="en-US"/>
              <a:t>Bronchoconstriction and increased pulmonary secretions</a:t>
            </a:r>
          </a:p>
          <a:p>
            <a:pPr>
              <a:lnSpc>
                <a:spcPct val="90000"/>
              </a:lnSpc>
            </a:pPr>
            <a:r>
              <a:rPr sz="2800" lang="en-US"/>
              <a:t>Pruritis</a:t>
            </a:r>
            <a:r>
              <a:rPr sz="1800" lang="en-US"/>
              <a:t/>
            </a:r>
            <a:br>
              <a:rPr sz="1800" lang="en-US"/>
            </a:br>
            <a:r>
              <a:rPr sz="1800" lang="en-US"/>
              <a:t/>
            </a:r>
            <a:br>
              <a:rPr sz="1800" lang="en-US"/>
            </a:br>
            <a:endParaRPr sz="1800" lang="en-US"/>
          </a:p>
          <a:p>
            <a:pPr>
              <a:lnSpc>
                <a:spcPct val="90000"/>
              </a:lnSpc>
            </a:pPr>
            <a:r>
              <a:rPr sz="2800" lang="en-US"/>
              <a:t>Treatment: Epinephrine - not initially antihistamines</a:t>
            </a:r>
            <a:br>
              <a:rPr sz="2800" lang="en-US"/>
            </a:br>
            <a:r>
              <a:rPr sz="2800" lang="en-US"/>
              <a:t>(epinephrine is a </a:t>
            </a:r>
            <a:r>
              <a:rPr sz="2800" lang="en-US" u="sng"/>
              <a:t>physiological</a:t>
            </a:r>
            <a:r>
              <a:rPr sz="2800" lang="en-US"/>
              <a:t> antagonist of histamine, not a pharmacological antagonist)</a:t>
            </a:r>
            <a:br>
              <a:rPr sz="2800" lang="en-US"/>
            </a:br>
            <a:r>
              <a:rPr sz="2800" lang="en-US"/>
              <a:t/>
            </a:r>
            <a:br>
              <a:rPr sz="2800" lang="en-US"/>
            </a:br>
            <a:r>
              <a:rPr sz="2400" lang="en-US"/>
              <a:t>(alpha-1 vasoconstriction, beta-1 increased HR,</a:t>
            </a:r>
            <a:br>
              <a:rPr sz="2400" lang="en-US"/>
            </a:br>
            <a:r>
              <a:rPr sz="2400" lang="en-US"/>
              <a:t> beta-2 bronchodilation)</a:t>
            </a:r>
            <a:endParaRPr sz="2800" lang="en-US"/>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837" name=""/>
        <p:cNvGrpSpPr/>
        <p:nvPr/>
      </p:nvGrpSpPr>
      <p:grpSpPr>
        <a:xfrm>
          <a:off x="0" y="0"/>
          <a:ext cx="0" cy="0"/>
          <a:chOff x="0" y="0"/>
          <a:chExt cx="0" cy="0"/>
        </a:xfrm>
      </p:grpSpPr>
      <p:sp>
        <p:nvSpPr>
          <p:cNvPr id="1049204" name="Rectangle 2"/>
          <p:cNvSpPr>
            <a:spLocks noGrp="1" noChangeArrowheads="1"/>
          </p:cNvSpPr>
          <p:nvPr>
            <p:ph type="title"/>
          </p:nvPr>
        </p:nvSpPr>
        <p:spPr>
          <a:xfrm>
            <a:off x="762000" y="304800"/>
            <a:ext cx="7772400" cy="1143000"/>
          </a:xfrm>
        </p:spPr>
        <p:txBody>
          <a:bodyPr>
            <a:normAutofit fontScale="90000"/>
          </a:bodyPr>
          <a:p>
            <a:r>
              <a:rPr sz="3200" lang="en-US"/>
              <a:t>Three mechanistically different approaches to minimize histamine reactions</a:t>
            </a:r>
            <a:endParaRPr lang="en-US"/>
          </a:p>
        </p:txBody>
      </p:sp>
      <p:sp>
        <p:nvSpPr>
          <p:cNvPr id="1049205" name="Rectangle 3"/>
          <p:cNvSpPr>
            <a:spLocks noGrp="1" noChangeArrowheads="1"/>
          </p:cNvSpPr>
          <p:nvPr>
            <p:ph sz="quarter" idx="1"/>
          </p:nvPr>
        </p:nvSpPr>
        <p:spPr/>
        <p:txBody>
          <a:bodyPr/>
          <a:p>
            <a:r>
              <a:rPr sz="2800" lang="en-US"/>
              <a:t>Physiological antagonism (e.g., epinephrine)</a:t>
            </a:r>
          </a:p>
          <a:p>
            <a:endParaRPr sz="2800" lang="en-US"/>
          </a:p>
          <a:p>
            <a:endParaRPr sz="2800" lang="en-US"/>
          </a:p>
          <a:p>
            <a:r>
              <a:rPr sz="2800" lang="en-US"/>
              <a:t>Inhibit the release of histamine (e.g., cromolyn)</a:t>
            </a:r>
            <a:br>
              <a:rPr sz="2800" lang="en-US"/>
            </a:br>
            <a:endParaRPr sz="2800" lang="en-US"/>
          </a:p>
          <a:p>
            <a:r>
              <a:rPr sz="2800" lang="en-US"/>
              <a:t>Pharmacological antagonism (antihistamines)</a:t>
            </a:r>
            <a:br>
              <a:rPr sz="2800" lang="en-US"/>
            </a:br>
            <a:endParaRPr sz="2800" lang="en-US"/>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840" name=""/>
        <p:cNvGrpSpPr/>
        <p:nvPr/>
      </p:nvGrpSpPr>
      <p:grpSpPr>
        <a:xfrm>
          <a:off x="0" y="0"/>
          <a:ext cx="0" cy="0"/>
          <a:chOff x="0" y="0"/>
          <a:chExt cx="0" cy="0"/>
        </a:xfrm>
      </p:grpSpPr>
      <p:sp>
        <p:nvSpPr>
          <p:cNvPr id="1049209" name="Rectangle 2"/>
          <p:cNvSpPr>
            <a:spLocks noGrp="1" noChangeArrowheads="1"/>
          </p:cNvSpPr>
          <p:nvPr>
            <p:ph type="title"/>
          </p:nvPr>
        </p:nvSpPr>
        <p:spPr>
          <a:xfrm>
            <a:off x="304800" y="304800"/>
            <a:ext cx="8458200" cy="838200"/>
          </a:xfrm>
        </p:spPr>
        <p:txBody>
          <a:bodyPr/>
          <a:p>
            <a:r>
              <a:rPr sz="3200" lang="en-US"/>
              <a:t> disodium cromoglycate (cromolyn, Intal®)</a:t>
            </a:r>
            <a:endParaRPr sz="3600" lang="en-US"/>
          </a:p>
        </p:txBody>
      </p:sp>
      <p:sp>
        <p:nvSpPr>
          <p:cNvPr id="1049210" name="Rectangle 3"/>
          <p:cNvSpPr>
            <a:spLocks noGrp="1" noChangeArrowheads="1"/>
          </p:cNvSpPr>
          <p:nvPr>
            <p:ph sz="quarter" idx="1"/>
          </p:nvPr>
        </p:nvSpPr>
        <p:spPr>
          <a:xfrm>
            <a:off x="762000" y="1219200"/>
            <a:ext cx="7772400" cy="4114800"/>
          </a:xfrm>
        </p:spPr>
        <p:txBody>
          <a:bodyPr>
            <a:normAutofit fontScale="85714" lnSpcReduction="20000"/>
          </a:bodyPr>
          <a:p>
            <a:r>
              <a:rPr sz="2800" lang="en-US"/>
              <a:t>Decreases histamine release from mast cells</a:t>
            </a:r>
            <a:br>
              <a:rPr sz="2800" lang="en-US"/>
            </a:br>
            <a:r>
              <a:rPr sz="2800" lang="en-US"/>
              <a:t>(and decreases release of SRS-A)</a:t>
            </a:r>
            <a:br>
              <a:rPr sz="2800" lang="en-US"/>
            </a:br>
            <a:endParaRPr sz="2800" lang="en-US"/>
          </a:p>
          <a:p>
            <a:r>
              <a:rPr sz="2800" lang="en-US"/>
              <a:t>Administration: inhalation of nebulized solution</a:t>
            </a:r>
            <a:br>
              <a:rPr sz="2800" lang="en-US"/>
            </a:br>
            <a:r>
              <a:rPr sz="2800" lang="en-US"/>
              <a:t>(formerly powder, irritating)</a:t>
            </a:r>
          </a:p>
          <a:p>
            <a:endParaRPr sz="2800" lang="en-US"/>
          </a:p>
          <a:p>
            <a:r>
              <a:rPr sz="2800" lang="en-US"/>
              <a:t>May be useful in prophylaxis of histamine release, but does not antagonize the effects of histamine</a:t>
            </a:r>
            <a:br>
              <a:rPr sz="2800" lang="en-US"/>
            </a:br>
            <a:endParaRPr sz="2800" lang="en-US"/>
          </a:p>
          <a:p>
            <a:r>
              <a:rPr sz="2800" lang="en-US"/>
              <a:t>Similar mechanism and effects by nedocromil (Tilade®)</a:t>
            </a:r>
          </a:p>
          <a:p>
            <a:endParaRPr sz="2800" lang="en-US"/>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843" name=""/>
        <p:cNvGrpSpPr/>
        <p:nvPr/>
      </p:nvGrpSpPr>
      <p:grpSpPr>
        <a:xfrm>
          <a:off x="0" y="0"/>
          <a:ext cx="0" cy="0"/>
          <a:chOff x="0" y="0"/>
          <a:chExt cx="0" cy="0"/>
        </a:xfrm>
      </p:grpSpPr>
      <p:sp>
        <p:nvSpPr>
          <p:cNvPr id="1049214" name="Rectangle 2"/>
          <p:cNvSpPr>
            <a:spLocks noGrp="1" noChangeArrowheads="1"/>
          </p:cNvSpPr>
          <p:nvPr>
            <p:ph type="title"/>
          </p:nvPr>
        </p:nvSpPr>
        <p:spPr/>
        <p:txBody>
          <a:bodyPr>
            <a:normAutofit fontScale="90000"/>
          </a:bodyPr>
          <a:p>
            <a:r>
              <a:rPr sz="3600" lang="en-US"/>
              <a:t>Cromolyn (Intal®)</a:t>
            </a:r>
            <a:br>
              <a:rPr sz="3600" lang="en-US"/>
            </a:br>
            <a:endParaRPr sz="3600" lang="en-US"/>
          </a:p>
        </p:txBody>
      </p:sp>
      <p:sp>
        <p:nvSpPr>
          <p:cNvPr id="1049215" name="Rectangle 3"/>
          <p:cNvSpPr>
            <a:spLocks noGrp="1" noChangeArrowheads="1"/>
          </p:cNvSpPr>
          <p:nvPr>
            <p:ph sz="quarter" idx="1"/>
          </p:nvPr>
        </p:nvSpPr>
        <p:spPr>
          <a:xfrm>
            <a:off x="685800" y="1752600"/>
            <a:ext cx="7772400" cy="4114800"/>
          </a:xfrm>
        </p:spPr>
        <p:txBody>
          <a:bodyPr>
            <a:normAutofit fontScale="79167" lnSpcReduction="10000"/>
          </a:bodyPr>
          <a:p>
            <a:r>
              <a:rPr sz="2800" lang="en-US"/>
              <a:t>Indications: </a:t>
            </a:r>
          </a:p>
          <a:p>
            <a:pPr lvl="1"/>
            <a:r>
              <a:rPr sz="2400" lang="en-US"/>
              <a:t>Adjunct in treatment of severe perennial asthma</a:t>
            </a:r>
          </a:p>
          <a:p>
            <a:pPr lvl="1"/>
            <a:r>
              <a:rPr sz="2400" lang="en-US"/>
              <a:t>Prevention and treatment of allergic rhinitis</a:t>
            </a:r>
          </a:p>
          <a:p>
            <a:pPr lvl="1"/>
            <a:r>
              <a:rPr sz="2400" lang="en-US"/>
              <a:t>Prevention of exercise induced bronchospasm</a:t>
            </a:r>
          </a:p>
          <a:p>
            <a:pPr lvl="1"/>
            <a:r>
              <a:rPr sz="2400" lang="en-US"/>
              <a:t>Systemic mastocytosis (mast cell ‘dumping’)</a:t>
            </a:r>
          </a:p>
          <a:p>
            <a:pPr lvl="1"/>
            <a:r>
              <a:rPr sz="2400" lang="en-US"/>
              <a:t>Allergic ocular disorders</a:t>
            </a:r>
          </a:p>
          <a:p>
            <a:pPr lvl="1"/>
            <a:endParaRPr sz="2400" lang="en-US"/>
          </a:p>
          <a:p>
            <a:r>
              <a:rPr sz="2800" lang="en-US"/>
              <a:t>Contraindications</a:t>
            </a:r>
          </a:p>
          <a:p>
            <a:pPr lvl="1"/>
            <a:r>
              <a:rPr sz="2400" lang="en-US"/>
              <a:t>Acute asthma</a:t>
            </a:r>
          </a:p>
          <a:p>
            <a:pPr lvl="1"/>
            <a:r>
              <a:rPr sz="2400" lang="en-US"/>
              <a:t>Bronchospasm</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846" name=""/>
        <p:cNvGrpSpPr/>
        <p:nvPr/>
      </p:nvGrpSpPr>
      <p:grpSpPr>
        <a:xfrm>
          <a:off x="0" y="0"/>
          <a:ext cx="0" cy="0"/>
          <a:chOff x="0" y="0"/>
          <a:chExt cx="0" cy="0"/>
        </a:xfrm>
      </p:grpSpPr>
      <p:sp>
        <p:nvSpPr>
          <p:cNvPr id="1049219" name="Rectangle 2"/>
          <p:cNvSpPr>
            <a:spLocks noGrp="1" noChangeArrowheads="1"/>
          </p:cNvSpPr>
          <p:nvPr>
            <p:ph type="title"/>
          </p:nvPr>
        </p:nvSpPr>
        <p:spPr/>
        <p:txBody>
          <a:bodyPr/>
          <a:p>
            <a:r>
              <a:rPr lang="en-US"/>
              <a:t>Cromolyn: Adverse reactions</a:t>
            </a:r>
          </a:p>
        </p:txBody>
      </p:sp>
      <p:sp>
        <p:nvSpPr>
          <p:cNvPr id="1049220" name="Rectangle 3"/>
          <p:cNvSpPr>
            <a:spLocks noGrp="1" noChangeArrowheads="1"/>
          </p:cNvSpPr>
          <p:nvPr>
            <p:ph sz="quarter" idx="1"/>
          </p:nvPr>
        </p:nvSpPr>
        <p:spPr/>
        <p:txBody>
          <a:bodyPr/>
          <a:p>
            <a:r>
              <a:rPr sz="2800" lang="en-US"/>
              <a:t>Cough</a:t>
            </a:r>
          </a:p>
          <a:p>
            <a:r>
              <a:rPr sz="2800" lang="en-US"/>
              <a:t>Wheezing</a:t>
            </a:r>
          </a:p>
          <a:p>
            <a:r>
              <a:rPr sz="2800" lang="en-US"/>
              <a:t>Headache</a:t>
            </a:r>
          </a:p>
          <a:p>
            <a:r>
              <a:rPr sz="2800" lang="en-US"/>
              <a:t>Rash</a:t>
            </a:r>
          </a:p>
          <a:p>
            <a:r>
              <a:rPr sz="2800" lang="en-US"/>
              <a:t>Nausea</a:t>
            </a:r>
          </a:p>
          <a:p>
            <a:endParaRPr sz="2800" lang="en-US"/>
          </a:p>
          <a:p>
            <a:endParaRPr lang="en-US"/>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849" name=""/>
        <p:cNvGrpSpPr/>
        <p:nvPr/>
      </p:nvGrpSpPr>
      <p:grpSpPr>
        <a:xfrm>
          <a:off x="0" y="0"/>
          <a:ext cx="0" cy="0"/>
          <a:chOff x="0" y="0"/>
          <a:chExt cx="0" cy="0"/>
        </a:xfrm>
      </p:grpSpPr>
      <p:sp>
        <p:nvSpPr>
          <p:cNvPr id="1049224" name="Rectangle 2"/>
          <p:cNvSpPr>
            <a:spLocks noGrp="1" noChangeArrowheads="1"/>
          </p:cNvSpPr>
          <p:nvPr>
            <p:ph type="title"/>
          </p:nvPr>
        </p:nvSpPr>
        <p:spPr>
          <a:xfrm>
            <a:off x="685800" y="304800"/>
            <a:ext cx="7772400" cy="1143000"/>
          </a:xfrm>
        </p:spPr>
        <p:txBody>
          <a:bodyPr>
            <a:normAutofit fontScale="90000"/>
          </a:bodyPr>
          <a:p>
            <a:r>
              <a:rPr sz="3600" lang="en-US"/>
              <a:t>H1 antihistamines: diverse pharmacological properties</a:t>
            </a:r>
            <a:endParaRPr lang="en-US"/>
          </a:p>
        </p:txBody>
      </p:sp>
      <p:sp>
        <p:nvSpPr>
          <p:cNvPr id="1049225" name="Rectangle 3"/>
          <p:cNvSpPr>
            <a:spLocks noGrp="1" noChangeArrowheads="1"/>
          </p:cNvSpPr>
          <p:nvPr>
            <p:ph sz="quarter" idx="1"/>
          </p:nvPr>
        </p:nvSpPr>
        <p:spPr/>
        <p:txBody>
          <a:bodyPr>
            <a:normAutofit fontScale="96429" lnSpcReduction="20000"/>
          </a:bodyPr>
          <a:p>
            <a:r>
              <a:rPr sz="2800" lang="en-US"/>
              <a:t>Antagonize H1 receptors (±)</a:t>
            </a:r>
            <a:br>
              <a:rPr sz="2800" lang="en-US"/>
            </a:br>
            <a:endParaRPr sz="2800" lang="en-US"/>
          </a:p>
          <a:p>
            <a:r>
              <a:rPr sz="2800" lang="en-US"/>
              <a:t>Prophylaxis of motion sickness &amp; vomiting</a:t>
            </a:r>
            <a:br>
              <a:rPr sz="2800" lang="en-US"/>
            </a:br>
            <a:endParaRPr sz="2800" lang="en-US"/>
          </a:p>
          <a:p>
            <a:r>
              <a:rPr sz="2800" lang="en-US"/>
              <a:t>Inhibition of allergic rhinitis</a:t>
            </a:r>
            <a:br>
              <a:rPr sz="2800" lang="en-US"/>
            </a:br>
            <a:endParaRPr sz="2800" lang="en-US"/>
          </a:p>
          <a:p>
            <a:r>
              <a:rPr sz="2800" lang="en-US"/>
              <a:t>Useful symptomatic relief</a:t>
            </a:r>
            <a:br>
              <a:rPr sz="2800" lang="en-US"/>
            </a:br>
            <a:r>
              <a:rPr sz="2800" lang="en-US"/>
              <a:t>	pollinosis, conjunctivitis, urticaria (but do not 	use topically !)</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852" name=""/>
        <p:cNvGrpSpPr/>
        <p:nvPr/>
      </p:nvGrpSpPr>
      <p:grpSpPr>
        <a:xfrm>
          <a:off x="0" y="0"/>
          <a:ext cx="0" cy="0"/>
          <a:chOff x="0" y="0"/>
          <a:chExt cx="0" cy="0"/>
        </a:xfrm>
      </p:grpSpPr>
      <p:sp>
        <p:nvSpPr>
          <p:cNvPr id="1049229" name="Rectangle 2"/>
          <p:cNvSpPr>
            <a:spLocks noGrp="1" noChangeArrowheads="1"/>
          </p:cNvSpPr>
          <p:nvPr>
            <p:ph type="title"/>
          </p:nvPr>
        </p:nvSpPr>
        <p:spPr>
          <a:xfrm>
            <a:off x="685800" y="228600"/>
            <a:ext cx="7772400" cy="1143000"/>
          </a:xfrm>
        </p:spPr>
        <p:txBody>
          <a:bodyPr>
            <a:normAutofit fontScale="90000"/>
          </a:bodyPr>
          <a:p>
            <a:r>
              <a:rPr sz="3600" lang="en-US"/>
              <a:t>General properties of </a:t>
            </a:r>
            <a:r>
              <a:rPr sz="3600" i="1" lang="en-US">
                <a:solidFill>
                  <a:srgbClr val="FFFFFF"/>
                </a:solidFill>
              </a:rPr>
              <a:t>first generation</a:t>
            </a:r>
            <a:r>
              <a:rPr sz="3600" lang="en-US"/>
              <a:t/>
            </a:r>
            <a:br>
              <a:rPr sz="3600" lang="en-US"/>
            </a:br>
            <a:r>
              <a:rPr sz="3600" lang="en-US"/>
              <a:t>H1 antihistamines</a:t>
            </a:r>
          </a:p>
        </p:txBody>
      </p:sp>
      <p:sp>
        <p:nvSpPr>
          <p:cNvPr id="1049230" name="Rectangle 3"/>
          <p:cNvSpPr>
            <a:spLocks noGrp="1" noChangeArrowheads="1"/>
          </p:cNvSpPr>
          <p:nvPr>
            <p:ph sz="quarter" idx="1"/>
          </p:nvPr>
        </p:nvSpPr>
        <p:spPr>
          <a:xfrm>
            <a:off x="685800" y="1447800"/>
            <a:ext cx="7772400" cy="5029200"/>
          </a:xfrm>
        </p:spPr>
        <p:txBody>
          <a:bodyPr>
            <a:normAutofit fontScale="96429" lnSpcReduction="20000"/>
          </a:bodyPr>
          <a:p>
            <a:r>
              <a:rPr sz="2800" lang="en-US"/>
              <a:t>Lipid soluble - CNS penetration and effects</a:t>
            </a:r>
          </a:p>
          <a:p>
            <a:r>
              <a:rPr sz="2800" lang="en-US"/>
              <a:t>Well absorbed</a:t>
            </a:r>
          </a:p>
          <a:p>
            <a:r>
              <a:rPr sz="2800" lang="en-US"/>
              <a:t>Metabolized in the liver</a:t>
            </a:r>
          </a:p>
          <a:p>
            <a:r>
              <a:rPr sz="2800" lang="en-US"/>
              <a:t>Half life about 5-6 hours</a:t>
            </a:r>
          </a:p>
          <a:p>
            <a:r>
              <a:rPr sz="2800" lang="en-US"/>
              <a:t>Adverse reactions</a:t>
            </a:r>
            <a:br>
              <a:rPr sz="2800" lang="en-US"/>
            </a:br>
            <a:r>
              <a:rPr sz="2800" lang="en-US"/>
              <a:t>	SEDATION, DROWSINESS</a:t>
            </a:r>
            <a:br>
              <a:rPr sz="2800" lang="en-US"/>
            </a:br>
            <a:r>
              <a:rPr sz="2800" lang="en-US"/>
              <a:t>	headache, nausea &amp; vomiting</a:t>
            </a:r>
            <a:br>
              <a:rPr sz="2800" lang="en-US"/>
            </a:br>
            <a:r>
              <a:rPr sz="2800" lang="en-US"/>
              <a:t>	cough</a:t>
            </a:r>
            <a:br>
              <a:rPr sz="2800" lang="en-US"/>
            </a:br>
            <a:r>
              <a:rPr sz="2800" lang="en-US"/>
              <a:t>	constipation, diarrhea</a:t>
            </a:r>
            <a:br>
              <a:rPr sz="2800" lang="en-US"/>
            </a:br>
            <a:r>
              <a:rPr sz="2800" lang="en-US"/>
              <a:t>	dry mouth, blurred vision, urinary retention</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855" name=""/>
        <p:cNvGrpSpPr/>
        <p:nvPr/>
      </p:nvGrpSpPr>
      <p:grpSpPr>
        <a:xfrm>
          <a:off x="0" y="0"/>
          <a:ext cx="0" cy="0"/>
          <a:chOff x="0" y="0"/>
          <a:chExt cx="0" cy="0"/>
        </a:xfrm>
      </p:grpSpPr>
      <p:sp>
        <p:nvSpPr>
          <p:cNvPr id="1049234" name="Rectangle 2"/>
          <p:cNvSpPr>
            <a:spLocks noGrp="1" noChangeArrowheads="1"/>
          </p:cNvSpPr>
          <p:nvPr>
            <p:ph type="title"/>
          </p:nvPr>
        </p:nvSpPr>
        <p:spPr>
          <a:xfrm>
            <a:off x="685800" y="228600"/>
            <a:ext cx="7772400" cy="914400"/>
          </a:xfrm>
        </p:spPr>
        <p:txBody>
          <a:bodyPr>
            <a:normAutofit/>
          </a:bodyPr>
          <a:p>
            <a:r>
              <a:rPr sz="3600" lang="en-US"/>
              <a:t>H1 antihistamines: overdosage</a:t>
            </a:r>
            <a:endParaRPr lang="en-US"/>
          </a:p>
        </p:txBody>
      </p:sp>
      <p:sp>
        <p:nvSpPr>
          <p:cNvPr id="1049235" name="Rectangle 3"/>
          <p:cNvSpPr>
            <a:spLocks noGrp="1" noChangeArrowheads="1"/>
          </p:cNvSpPr>
          <p:nvPr>
            <p:ph sz="quarter" idx="1"/>
          </p:nvPr>
        </p:nvSpPr>
        <p:spPr>
          <a:xfrm>
            <a:off x="685800" y="1143000"/>
            <a:ext cx="7772400" cy="4953000"/>
          </a:xfrm>
        </p:spPr>
        <p:txBody>
          <a:bodyPr>
            <a:normAutofit fontScale="96429" lnSpcReduction="20000"/>
          </a:bodyPr>
          <a:p>
            <a:r>
              <a:rPr sz="2800" lang="en-US"/>
              <a:t>Fever</a:t>
            </a:r>
          </a:p>
          <a:p>
            <a:endParaRPr sz="2800" lang="en-US"/>
          </a:p>
          <a:p>
            <a:r>
              <a:rPr sz="2800" lang="en-US"/>
              <a:t>Excitement</a:t>
            </a:r>
          </a:p>
          <a:p>
            <a:endParaRPr sz="2800" lang="en-US"/>
          </a:p>
          <a:p>
            <a:r>
              <a:rPr sz="2800" lang="en-US"/>
              <a:t>Pupillary dilatation</a:t>
            </a:r>
          </a:p>
          <a:p>
            <a:endParaRPr sz="2800" lang="en-US"/>
          </a:p>
          <a:p>
            <a:r>
              <a:rPr sz="2800" lang="en-US"/>
              <a:t>Hallucinations</a:t>
            </a:r>
          </a:p>
          <a:p>
            <a:endParaRPr sz="2800" lang="en-US"/>
          </a:p>
          <a:p>
            <a:r>
              <a:rPr sz="2800" lang="en-US"/>
              <a:t>Convulsions</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858" name=""/>
        <p:cNvGrpSpPr/>
        <p:nvPr/>
      </p:nvGrpSpPr>
      <p:grpSpPr>
        <a:xfrm>
          <a:off x="0" y="0"/>
          <a:ext cx="0" cy="0"/>
          <a:chOff x="0" y="0"/>
          <a:chExt cx="0" cy="0"/>
        </a:xfrm>
      </p:grpSpPr>
      <p:sp>
        <p:nvSpPr>
          <p:cNvPr id="1049239" name="Rectangle 2"/>
          <p:cNvSpPr>
            <a:spLocks noGrp="1" noChangeArrowheads="1"/>
          </p:cNvSpPr>
          <p:nvPr>
            <p:ph type="title"/>
          </p:nvPr>
        </p:nvSpPr>
        <p:spPr>
          <a:xfrm>
            <a:off x="685800" y="228600"/>
            <a:ext cx="7772400" cy="914400"/>
          </a:xfrm>
        </p:spPr>
        <p:txBody>
          <a:bodyPr>
            <a:normAutofit/>
          </a:bodyPr>
          <a:p>
            <a:r>
              <a:rPr sz="3600" lang="en-US"/>
              <a:t>H1 antihistamines: overdosage</a:t>
            </a:r>
            <a:endParaRPr lang="en-US"/>
          </a:p>
        </p:txBody>
      </p:sp>
      <p:sp>
        <p:nvSpPr>
          <p:cNvPr id="1049240" name="Rectangle 3"/>
          <p:cNvSpPr>
            <a:spLocks noGrp="1" noChangeArrowheads="1"/>
          </p:cNvSpPr>
          <p:nvPr>
            <p:ph sz="quarter" idx="1"/>
          </p:nvPr>
        </p:nvSpPr>
        <p:spPr>
          <a:xfrm>
            <a:off x="685800" y="1143000"/>
            <a:ext cx="7772400" cy="4953000"/>
          </a:xfrm>
        </p:spPr>
        <p:txBody>
          <a:bodyPr>
            <a:normAutofit fontScale="96429" lnSpcReduction="20000"/>
          </a:bodyPr>
          <a:p>
            <a:r>
              <a:rPr sz="2800" lang="en-US"/>
              <a:t>Fever</a:t>
            </a:r>
          </a:p>
          <a:p>
            <a:endParaRPr sz="2800" lang="en-US"/>
          </a:p>
          <a:p>
            <a:r>
              <a:rPr sz="2800" lang="en-US"/>
              <a:t>Excitement</a:t>
            </a:r>
          </a:p>
          <a:p>
            <a:endParaRPr sz="2800" lang="en-US"/>
          </a:p>
          <a:p>
            <a:r>
              <a:rPr sz="2800" lang="en-US"/>
              <a:t>Pupillary dilatation</a:t>
            </a:r>
          </a:p>
          <a:p>
            <a:endParaRPr sz="2800" lang="en-US"/>
          </a:p>
          <a:p>
            <a:r>
              <a:rPr sz="2800" lang="en-US"/>
              <a:t>Hallucinations</a:t>
            </a:r>
          </a:p>
          <a:p>
            <a:endParaRPr sz="2800" lang="en-US"/>
          </a:p>
          <a:p>
            <a:r>
              <a:rPr sz="2800" lang="en-US"/>
              <a:t>Convulsions</a:t>
            </a:r>
          </a:p>
        </p:txBody>
      </p:sp>
      <p:sp>
        <p:nvSpPr>
          <p:cNvPr id="1049241" name="Text Box 4"/>
          <p:cNvSpPr txBox="1">
            <a:spLocks noChangeArrowheads="1"/>
          </p:cNvSpPr>
          <p:nvPr/>
        </p:nvSpPr>
        <p:spPr bwMode="auto">
          <a:xfrm>
            <a:off x="5257800" y="2514600"/>
            <a:ext cx="1783080" cy="2899792"/>
          </a:xfrm>
          <a:prstGeom prst="rect"/>
          <a:noFill/>
          <a:ln w="9525">
            <a:noFill/>
            <a:miter lim="800000"/>
            <a:headEnd/>
            <a:tailEnd/>
          </a:ln>
          <a:effectLst/>
        </p:spPr>
        <p:txBody>
          <a:bodyPr wrap="none">
            <a:spAutoFit/>
          </a:bodyPr>
          <a:p>
            <a:r>
              <a:rPr lang="en-US">
                <a:solidFill>
                  <a:srgbClr val="FFFFFF"/>
                </a:solidFill>
              </a:rPr>
              <a:t>REMEMBER</a:t>
            </a:r>
          </a:p>
          <a:p>
            <a:endParaRPr lang="en-US">
              <a:solidFill>
                <a:srgbClr val="FFFFFF"/>
              </a:solidFill>
            </a:endParaRPr>
          </a:p>
          <a:p>
            <a:r>
              <a:rPr lang="en-US">
                <a:solidFill>
                  <a:srgbClr val="FFFFFF"/>
                </a:solidFill>
              </a:rPr>
              <a:t>Hot as a stove…</a:t>
            </a:r>
          </a:p>
          <a:p>
            <a:endParaRPr lang="en-US">
              <a:solidFill>
                <a:srgbClr val="FFFFFF"/>
              </a:solidFill>
            </a:endParaRPr>
          </a:p>
          <a:p>
            <a:r>
              <a:rPr lang="en-US">
                <a:solidFill>
                  <a:srgbClr val="FFFFFF"/>
                </a:solidFill>
              </a:rPr>
              <a:t>Red as a beet…</a:t>
            </a:r>
          </a:p>
          <a:p>
            <a:endParaRPr lang="en-US">
              <a:solidFill>
                <a:srgbClr val="FFFFFF"/>
              </a:solidFill>
            </a:endParaRPr>
          </a:p>
          <a:p>
            <a:r>
              <a:rPr lang="en-US">
                <a:solidFill>
                  <a:srgbClr val="FFFFFF"/>
                </a:solidFill>
              </a:rPr>
              <a:t>Dry as a bone…</a:t>
            </a:r>
          </a:p>
          <a:p>
            <a:endParaRPr lang="en-US">
              <a:solidFill>
                <a:srgbClr val="FFFFFF"/>
              </a:solidFill>
            </a:endParaRPr>
          </a:p>
          <a:p>
            <a:r>
              <a:rPr lang="en-US">
                <a:solidFill>
                  <a:srgbClr val="FFFFFF"/>
                </a:solidFill>
              </a:rPr>
              <a:t>Mad as a hatter</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049241"/>
                                        </p:tgtEl>
                                        <p:attrNameLst>
                                          <p:attrName>style.visibility</p:attrName>
                                        </p:attrNameLst>
                                      </p:cBhvr>
                                      <p:to>
                                        <p:strVal val="visible"/>
                                      </p:to>
                                    </p:set>
                                    <p:animEffect transition="in" filter="fade">
                                      <p:cBhvr>
                                        <p:cTn dur="500" id="7"/>
                                        <p:tgtEl>
                                          <p:spTgt spid="1049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4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582" name=""/>
        <p:cNvGrpSpPr/>
        <p:nvPr/>
      </p:nvGrpSpPr>
      <p:grpSpPr>
        <a:xfrm>
          <a:off x="0" y="0"/>
          <a:ext cx="0" cy="0"/>
          <a:chOff x="0" y="0"/>
          <a:chExt cx="0" cy="0"/>
        </a:xfrm>
      </p:grpSpPr>
      <p:sp>
        <p:nvSpPr>
          <p:cNvPr id="1048707" name="Rectangle 3"/>
          <p:cNvSpPr>
            <a:spLocks noGrp="1" noChangeArrowheads="1"/>
          </p:cNvSpPr>
          <p:nvPr>
            <p:ph idx="1"/>
          </p:nvPr>
        </p:nvSpPr>
        <p:spPr bwMode="auto">
          <a:xfrm>
            <a:off x="304800" y="990600"/>
            <a:ext cx="8458200" cy="5638800"/>
          </a:xfrm>
          <a:noFill/>
        </p:spPr>
        <p:txBody>
          <a:bodyPr anchor="t" anchorCtr="0" bIns="45720" compatLnSpc="1" lIns="91440" numCol="1" rIns="91440" tIns="45720" vert="horz" wrap="square">
            <a:prstTxWarp prst="textNoShape"/>
          </a:bodyPr>
          <a:p>
            <a:pPr eaLnBrk="1" hangingPunct="1"/>
            <a:r>
              <a:rPr dirty="0" sz="2600" lang="en-US" smtClean="0">
                <a:solidFill>
                  <a:srgbClr val="0033CC"/>
                </a:solidFill>
              </a:rPr>
              <a:t>Pharmacological</a:t>
            </a:r>
            <a:r>
              <a:rPr dirty="0" sz="2600" lang="en-US" smtClean="0">
                <a:solidFill>
                  <a:srgbClr val="FF0000"/>
                </a:solidFill>
              </a:rPr>
              <a:t> </a:t>
            </a:r>
          </a:p>
          <a:p>
            <a:pPr eaLnBrk="1" hangingPunct="1" lvl="1"/>
            <a:r>
              <a:rPr dirty="0" sz="2600" lang="en-US" smtClean="0"/>
              <a:t>Dose &amp; Route  of  administration</a:t>
            </a:r>
          </a:p>
          <a:p>
            <a:pPr eaLnBrk="1" hangingPunct="1" lvl="1"/>
            <a:r>
              <a:rPr dirty="0" sz="2600" lang="en-US" smtClean="0"/>
              <a:t>Duration of treatment</a:t>
            </a:r>
          </a:p>
          <a:p>
            <a:pPr eaLnBrk="1" hangingPunct="1" lvl="1"/>
            <a:r>
              <a:rPr dirty="0" sz="2600" lang="en-US" smtClean="0"/>
              <a:t>Co-administration  of  other  drugs</a:t>
            </a:r>
          </a:p>
          <a:p>
            <a:pPr eaLnBrk="1" hangingPunct="1"/>
            <a:r>
              <a:rPr dirty="0" sz="2600" lang="en-US" smtClean="0">
                <a:solidFill>
                  <a:srgbClr val="0033CC"/>
                </a:solidFill>
              </a:rPr>
              <a:t>Individual</a:t>
            </a:r>
          </a:p>
          <a:p>
            <a:pPr eaLnBrk="1" hangingPunct="1" lvl="1"/>
            <a:r>
              <a:rPr dirty="0" sz="2600" lang="en-US" smtClean="0"/>
              <a:t>Age &amp; Weight</a:t>
            </a:r>
          </a:p>
          <a:p>
            <a:pPr eaLnBrk="1" hangingPunct="1" lvl="1"/>
            <a:r>
              <a:rPr dirty="0" sz="2600" lang="en-US" smtClean="0"/>
              <a:t>Gender</a:t>
            </a:r>
          </a:p>
          <a:p>
            <a:pPr eaLnBrk="1" hangingPunct="1" lvl="1"/>
            <a:r>
              <a:rPr dirty="0" sz="2600" lang="en-US" smtClean="0"/>
              <a:t>Pathology</a:t>
            </a:r>
          </a:p>
          <a:p>
            <a:pPr eaLnBrk="1" hangingPunct="1" lvl="1"/>
            <a:r>
              <a:rPr dirty="0" sz="2600" lang="en-US" smtClean="0"/>
              <a:t>Diet</a:t>
            </a:r>
          </a:p>
        </p:txBody>
      </p:sp>
      <p:sp>
        <p:nvSpPr>
          <p:cNvPr id="1048708" name="Rectangle 2"/>
          <p:cNvSpPr>
            <a:spLocks noGrp="1" noChangeArrowheads="1"/>
          </p:cNvSpPr>
          <p:nvPr>
            <p:ph type="title"/>
          </p:nvPr>
        </p:nvSpPr>
        <p:spPr bwMode="auto">
          <a:xfrm>
            <a:off x="457200" y="274638"/>
            <a:ext cx="8229600" cy="715962"/>
          </a:xfrm>
          <a:noFill/>
        </p:spPr>
        <p:txBody>
          <a:bodyPr anchor="t" anchorCtr="0" bIns="45720" compatLnSpc="1" lIns="91440" numCol="1" rIns="91440" tIns="45720" vert="horz" wrap="square">
            <a:prstTxWarp prst="textNoShape"/>
            <a:normAutofit fontScale="90000"/>
          </a:bodyPr>
          <a:p>
            <a:pPr eaLnBrk="1" hangingPunct="1"/>
            <a:r>
              <a:rPr b="1" sz="3200" lang="en-US" smtClean="0"/>
              <a:t>Factors affecting drug response</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861" name=""/>
        <p:cNvGrpSpPr/>
        <p:nvPr/>
      </p:nvGrpSpPr>
      <p:grpSpPr>
        <a:xfrm>
          <a:off x="0" y="0"/>
          <a:ext cx="0" cy="0"/>
          <a:chOff x="0" y="0"/>
          <a:chExt cx="0" cy="0"/>
        </a:xfrm>
      </p:grpSpPr>
      <p:sp>
        <p:nvSpPr>
          <p:cNvPr id="1049245" name="Rectangle 2"/>
          <p:cNvSpPr>
            <a:spLocks noGrp="1" noChangeArrowheads="1"/>
          </p:cNvSpPr>
          <p:nvPr>
            <p:ph type="title"/>
          </p:nvPr>
        </p:nvSpPr>
        <p:spPr>
          <a:xfrm>
            <a:off x="685800" y="228600"/>
            <a:ext cx="7772400" cy="1143000"/>
          </a:xfrm>
        </p:spPr>
        <p:txBody>
          <a:bodyPr>
            <a:normAutofit fontScale="90000"/>
          </a:bodyPr>
          <a:p>
            <a:r>
              <a:rPr sz="3600" lang="en-US"/>
              <a:t>Some </a:t>
            </a:r>
            <a:r>
              <a:rPr sz="3600" i="1" lang="en-US">
                <a:solidFill>
                  <a:srgbClr val="FFFFFF"/>
                </a:solidFill>
              </a:rPr>
              <a:t>second generation</a:t>
            </a:r>
            <a:r>
              <a:rPr sz="3600" lang="en-US"/>
              <a:t> (‘non-drowsy’)</a:t>
            </a:r>
            <a:br>
              <a:rPr sz="3600" lang="en-US"/>
            </a:br>
            <a:r>
              <a:rPr sz="3600" lang="en-US"/>
              <a:t>H1 antihistamines</a:t>
            </a:r>
          </a:p>
        </p:txBody>
      </p:sp>
      <p:sp>
        <p:nvSpPr>
          <p:cNvPr id="1049246" name="Rectangle 3"/>
          <p:cNvSpPr>
            <a:spLocks noGrp="1" noChangeArrowheads="1"/>
          </p:cNvSpPr>
          <p:nvPr>
            <p:ph sz="quarter" idx="1"/>
          </p:nvPr>
        </p:nvSpPr>
        <p:spPr>
          <a:xfrm>
            <a:off x="685800" y="1295400"/>
            <a:ext cx="7772400" cy="5029200"/>
          </a:xfrm>
        </p:spPr>
        <p:txBody>
          <a:bodyPr>
            <a:normAutofit fontScale="93750" lnSpcReduction="10000"/>
          </a:bodyPr>
          <a:p>
            <a:pPr>
              <a:lnSpc>
                <a:spcPct val="90000"/>
              </a:lnSpc>
            </a:pPr>
            <a:r>
              <a:rPr dirty="0" sz="2800" lang="en-US" err="1"/>
              <a:t>terfenadine</a:t>
            </a:r>
            <a:r>
              <a:rPr dirty="0" sz="2800" lang="en-US"/>
              <a:t> (</a:t>
            </a:r>
            <a:r>
              <a:rPr dirty="0" sz="2800" lang="en-US" err="1"/>
              <a:t>Seldane</a:t>
            </a:r>
            <a:r>
              <a:rPr dirty="0" sz="2800" lang="en-US"/>
              <a:t>®), the pioneer of this second 	generation  </a:t>
            </a:r>
            <a:r>
              <a:rPr dirty="0" sz="2800" lang="en-US">
                <a:solidFill>
                  <a:srgbClr val="FFFFFF"/>
                </a:solidFill>
              </a:rPr>
              <a:t>(NOW WITHDRAWN)</a:t>
            </a:r>
          </a:p>
          <a:p>
            <a:pPr>
              <a:lnSpc>
                <a:spcPct val="90000"/>
              </a:lnSpc>
            </a:pPr>
            <a:r>
              <a:rPr dirty="0" sz="2800" lang="en-US" err="1"/>
              <a:t>astemizole</a:t>
            </a:r>
            <a:r>
              <a:rPr dirty="0" sz="2800" lang="en-US"/>
              <a:t> (Hismanal®) </a:t>
            </a:r>
            <a:r>
              <a:rPr dirty="0" sz="2800" lang="en-US">
                <a:solidFill>
                  <a:srgbClr val="FFFFFF"/>
                </a:solidFill>
              </a:rPr>
              <a:t>(NOW WITHDRAWN)</a:t>
            </a:r>
            <a:endParaRPr dirty="0" sz="2800" lang="en-US">
              <a:solidFill>
                <a:srgbClr val="FF33CC"/>
              </a:solidFill>
            </a:endParaRPr>
          </a:p>
          <a:p>
            <a:pPr>
              <a:lnSpc>
                <a:spcPct val="90000"/>
              </a:lnSpc>
            </a:pPr>
            <a:r>
              <a:rPr dirty="0" sz="2800" lang="en-US" err="1"/>
              <a:t>fexofenadine</a:t>
            </a:r>
            <a:r>
              <a:rPr dirty="0" sz="2800" lang="en-US"/>
              <a:t> (Allegra®)</a:t>
            </a:r>
            <a:br>
              <a:rPr dirty="0" sz="2800" lang="en-US"/>
            </a:br>
            <a:r>
              <a:rPr dirty="0" sz="2800" lang="en-US"/>
              <a:t>	</a:t>
            </a:r>
            <a:r>
              <a:rPr dirty="0" sz="2400" lang="en-US"/>
              <a:t>(active metabolite of </a:t>
            </a:r>
            <a:r>
              <a:rPr dirty="0" sz="2400" lang="en-US" err="1"/>
              <a:t>terfenadine</a:t>
            </a:r>
            <a:r>
              <a:rPr dirty="0" sz="2400" lang="en-US"/>
              <a:t>)</a:t>
            </a:r>
            <a:endParaRPr dirty="0" sz="2800" lang="en-US"/>
          </a:p>
          <a:p>
            <a:pPr>
              <a:lnSpc>
                <a:spcPct val="90000"/>
              </a:lnSpc>
            </a:pPr>
            <a:r>
              <a:rPr dirty="0" sz="2800" lang="en-US" err="1"/>
              <a:t>cetirizine</a:t>
            </a:r>
            <a:r>
              <a:rPr dirty="0" sz="2800" lang="en-US"/>
              <a:t> (</a:t>
            </a:r>
            <a:r>
              <a:rPr dirty="0" sz="2800" lang="en-US" err="1"/>
              <a:t>Zyrtec</a:t>
            </a:r>
            <a:r>
              <a:rPr dirty="0" sz="2800" lang="en-US"/>
              <a:t>®)</a:t>
            </a:r>
          </a:p>
          <a:p>
            <a:pPr>
              <a:lnSpc>
                <a:spcPct val="90000"/>
              </a:lnSpc>
            </a:pPr>
            <a:r>
              <a:rPr dirty="0" sz="2800" lang="en-US" err="1"/>
              <a:t>loratadine</a:t>
            </a:r>
            <a:r>
              <a:rPr dirty="0" sz="2800" lang="en-US"/>
              <a:t> (Claritin®)</a:t>
            </a:r>
            <a:br>
              <a:rPr dirty="0" sz="2800" lang="en-US"/>
            </a:br>
            <a:r>
              <a:rPr dirty="0" sz="1600" lang="en-US"/>
              <a:t/>
            </a:r>
            <a:br>
              <a:rPr dirty="0" sz="1600" lang="en-US"/>
            </a:br>
            <a:r>
              <a:rPr dirty="0" sz="2400" lang="en-US"/>
              <a:t>Second generation antihistamines are recommended as the first line in treatment of allergic rhinitis by The American College of Allergy Asthma and Immunology (Ann. Allergy Asthma &amp; Immunology, Nov. 1998).  Avoids drowsiness of first generation antihistamines and major adverse reactions of injected corticosteroids.</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864" name=""/>
        <p:cNvGrpSpPr/>
        <p:nvPr/>
      </p:nvGrpSpPr>
      <p:grpSpPr>
        <a:xfrm>
          <a:off x="0" y="0"/>
          <a:ext cx="0" cy="0"/>
          <a:chOff x="0" y="0"/>
          <a:chExt cx="0" cy="0"/>
        </a:xfrm>
      </p:grpSpPr>
      <p:sp>
        <p:nvSpPr>
          <p:cNvPr id="1049250" name="Rectangle 2"/>
          <p:cNvSpPr>
            <a:spLocks noGrp="1" noChangeArrowheads="1"/>
          </p:cNvSpPr>
          <p:nvPr>
            <p:ph type="title"/>
          </p:nvPr>
        </p:nvSpPr>
        <p:spPr>
          <a:xfrm>
            <a:off x="685800" y="304800"/>
            <a:ext cx="7772400" cy="1143000"/>
          </a:xfrm>
        </p:spPr>
        <p:txBody>
          <a:bodyPr>
            <a:normAutofit fontScale="90000"/>
          </a:bodyPr>
          <a:p>
            <a:r>
              <a:rPr sz="3200" lang="en-US"/>
              <a:t>Terfenadine (Seldane®) blocks K channels:</a:t>
            </a:r>
            <a:br>
              <a:rPr sz="3200" lang="en-US"/>
            </a:br>
            <a:r>
              <a:rPr sz="3200" lang="en-US"/>
              <a:t>May cause torsades de pointes</a:t>
            </a:r>
            <a:endParaRPr sz="3600" lang="en-US"/>
          </a:p>
        </p:txBody>
      </p:sp>
      <p:sp>
        <p:nvSpPr>
          <p:cNvPr id="1049251" name="Rectangle 3"/>
          <p:cNvSpPr>
            <a:spLocks noGrp="1" noChangeArrowheads="1"/>
          </p:cNvSpPr>
          <p:nvPr>
            <p:ph sz="quarter" idx="1"/>
          </p:nvPr>
        </p:nvSpPr>
        <p:spPr>
          <a:xfrm>
            <a:off x="685800" y="1600200"/>
            <a:ext cx="7772400" cy="4724400"/>
          </a:xfrm>
        </p:spPr>
        <p:txBody>
          <a:bodyPr>
            <a:normAutofit fontScale="96429" lnSpcReduction="20000"/>
          </a:bodyPr>
          <a:p>
            <a:r>
              <a:rPr sz="2800" lang="en-US"/>
              <a:t>There is normally a large first pass effect resulting in creation of carboxy-terfenadine (fexofenadine) by CYP3A4</a:t>
            </a:r>
          </a:p>
          <a:p>
            <a:endParaRPr sz="2800" lang="en-US"/>
          </a:p>
          <a:p>
            <a:r>
              <a:rPr sz="2800" lang="en-US"/>
              <a:t>Erythromycin, ketoconazole and other drugs that inhibit CYP3A4 promote accumulation of unchanged terfenadine and, thus, increased the risk of torsade de pointes - prompting withdrawal of terfenadine (similar effects with astemizole, Hismanal®, also withdrawn)</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867" name=""/>
        <p:cNvGrpSpPr/>
        <p:nvPr/>
      </p:nvGrpSpPr>
      <p:grpSpPr>
        <a:xfrm>
          <a:off x="0" y="0"/>
          <a:ext cx="0" cy="0"/>
          <a:chOff x="0" y="0"/>
          <a:chExt cx="0" cy="0"/>
        </a:xfrm>
      </p:grpSpPr>
      <p:sp>
        <p:nvSpPr>
          <p:cNvPr id="1049255" name="Rectangle 2"/>
          <p:cNvSpPr>
            <a:spLocks noGrp="1" noChangeArrowheads="1"/>
          </p:cNvSpPr>
          <p:nvPr>
            <p:ph type="title"/>
          </p:nvPr>
        </p:nvSpPr>
        <p:spPr>
          <a:xfrm>
            <a:off x="685800" y="228600"/>
            <a:ext cx="7772400" cy="1143000"/>
          </a:xfrm>
        </p:spPr>
        <p:txBody>
          <a:bodyPr>
            <a:normAutofit fontScale="90000"/>
          </a:bodyPr>
          <a:p>
            <a:r>
              <a:rPr sz="3600" lang="en-US"/>
              <a:t>General properties of </a:t>
            </a:r>
            <a:r>
              <a:rPr sz="3600" i="1" lang="en-US">
                <a:solidFill>
                  <a:srgbClr val="FFFFFF"/>
                </a:solidFill>
              </a:rPr>
              <a:t>second generation</a:t>
            </a:r>
            <a:r>
              <a:rPr sz="3600" lang="en-US"/>
              <a:t/>
            </a:r>
            <a:br>
              <a:rPr sz="3600" lang="en-US"/>
            </a:br>
            <a:r>
              <a:rPr sz="3600" lang="en-US"/>
              <a:t>H1 antihistamines</a:t>
            </a:r>
          </a:p>
        </p:txBody>
      </p:sp>
      <p:sp>
        <p:nvSpPr>
          <p:cNvPr id="1049256" name="Rectangle 3"/>
          <p:cNvSpPr>
            <a:spLocks noGrp="1" noChangeArrowheads="1"/>
          </p:cNvSpPr>
          <p:nvPr>
            <p:ph sz="quarter" idx="1"/>
          </p:nvPr>
        </p:nvSpPr>
        <p:spPr>
          <a:xfrm>
            <a:off x="762000" y="1600200"/>
            <a:ext cx="7772400" cy="4876800"/>
          </a:xfrm>
        </p:spPr>
        <p:txBody>
          <a:bodyPr>
            <a:normAutofit fontScale="96429" lnSpcReduction="20000"/>
          </a:bodyPr>
          <a:p>
            <a:r>
              <a:rPr sz="2800" lang="en-US"/>
              <a:t>Lipid soluble structure with a highly ionized functional group - less CNS penetration - more selective for peripheral H1 antagonism (less useful in other indications)	</a:t>
            </a:r>
          </a:p>
          <a:p>
            <a:r>
              <a:rPr sz="2800" lang="en-US"/>
              <a:t>Well absorbed</a:t>
            </a:r>
          </a:p>
          <a:p>
            <a:r>
              <a:rPr sz="2800" lang="en-US"/>
              <a:t>Metabolized in the liver</a:t>
            </a:r>
          </a:p>
          <a:p>
            <a:r>
              <a:rPr sz="2800" lang="en-US"/>
              <a:t>Half life about 5-6 hours</a:t>
            </a:r>
          </a:p>
          <a:p>
            <a:endParaRPr sz="2800" lang="en-US"/>
          </a:p>
          <a:p>
            <a:r>
              <a:rPr sz="2800" lang="en-US"/>
              <a:t>(Huge potential market,</a:t>
            </a:r>
            <a:br>
              <a:rPr sz="2800" lang="en-US"/>
            </a:br>
            <a:r>
              <a:rPr sz="2800" lang="en-US"/>
              <a:t>direct consumer advertising)</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870" name=""/>
        <p:cNvGrpSpPr/>
        <p:nvPr/>
      </p:nvGrpSpPr>
      <p:grpSpPr>
        <a:xfrm>
          <a:off x="0" y="0"/>
          <a:ext cx="0" cy="0"/>
          <a:chOff x="0" y="0"/>
          <a:chExt cx="0" cy="0"/>
        </a:xfrm>
      </p:grpSpPr>
      <p:sp>
        <p:nvSpPr>
          <p:cNvPr id="1049260" name="Rectangle 2"/>
          <p:cNvSpPr>
            <a:spLocks noGrp="1" noChangeArrowheads="1"/>
          </p:cNvSpPr>
          <p:nvPr>
            <p:ph type="title"/>
          </p:nvPr>
        </p:nvSpPr>
        <p:spPr>
          <a:xfrm>
            <a:off x="685800" y="228600"/>
            <a:ext cx="7772400" cy="1143000"/>
          </a:xfrm>
        </p:spPr>
        <p:txBody>
          <a:bodyPr/>
          <a:p>
            <a:r>
              <a:rPr sz="3200" lang="en-US"/>
              <a:t>Indications for antihistamine examples</a:t>
            </a:r>
            <a:endParaRPr lang="en-US"/>
          </a:p>
        </p:txBody>
      </p:sp>
      <p:sp>
        <p:nvSpPr>
          <p:cNvPr id="1049261" name="Rectangle 3"/>
          <p:cNvSpPr>
            <a:spLocks noGrp="1" noChangeArrowheads="1"/>
          </p:cNvSpPr>
          <p:nvPr>
            <p:ph sz="quarter" idx="1"/>
          </p:nvPr>
        </p:nvSpPr>
        <p:spPr>
          <a:xfrm>
            <a:off x="381000" y="2057400"/>
            <a:ext cx="5867400" cy="4648200"/>
          </a:xfrm>
        </p:spPr>
        <p:txBody>
          <a:bodyPr>
            <a:normAutofit fontScale="95833" lnSpcReduction="20000"/>
          </a:bodyPr>
          <a:p>
            <a:pPr>
              <a:lnSpc>
                <a:spcPct val="90000"/>
              </a:lnSpc>
            </a:pPr>
            <a:r>
              <a:rPr b="1" lang="en-US" u="sng">
                <a:solidFill>
                  <a:srgbClr val="FFFFFF"/>
                </a:solidFill>
              </a:rPr>
              <a:t>promethazine</a:t>
            </a:r>
            <a:endParaRPr sz="2400" lang="en-US" u="sng"/>
          </a:p>
          <a:p>
            <a:pPr>
              <a:lnSpc>
                <a:spcPct val="90000"/>
              </a:lnSpc>
            </a:pPr>
            <a:r>
              <a:rPr sz="2400" lang="en-US"/>
              <a:t>Rhinitis</a:t>
            </a:r>
          </a:p>
          <a:p>
            <a:pPr>
              <a:lnSpc>
                <a:spcPct val="90000"/>
              </a:lnSpc>
            </a:pPr>
            <a:r>
              <a:rPr sz="2400" lang="en-US"/>
              <a:t>Urticaria &amp; angioedema</a:t>
            </a:r>
          </a:p>
          <a:p>
            <a:pPr>
              <a:lnSpc>
                <a:spcPct val="90000"/>
              </a:lnSpc>
            </a:pPr>
            <a:r>
              <a:rPr sz="2400" lang="en-US"/>
              <a:t>Allergic conjunctivitis</a:t>
            </a:r>
          </a:p>
          <a:p>
            <a:pPr>
              <a:lnSpc>
                <a:spcPct val="90000"/>
              </a:lnSpc>
            </a:pPr>
            <a:r>
              <a:rPr sz="2400" lang="en-US"/>
              <a:t>Anaphylaxis (with EPI)</a:t>
            </a:r>
          </a:p>
          <a:p>
            <a:pPr>
              <a:lnSpc>
                <a:spcPct val="90000"/>
              </a:lnSpc>
            </a:pPr>
            <a:endParaRPr sz="2400" lang="en-US"/>
          </a:p>
          <a:p>
            <a:pPr>
              <a:lnSpc>
                <a:spcPct val="90000"/>
              </a:lnSpc>
            </a:pPr>
            <a:r>
              <a:rPr sz="2400" lang="en-US"/>
              <a:t>Pre/post op sedation</a:t>
            </a:r>
          </a:p>
          <a:p>
            <a:pPr>
              <a:lnSpc>
                <a:spcPct val="90000"/>
              </a:lnSpc>
            </a:pPr>
            <a:r>
              <a:rPr sz="2400" lang="en-US"/>
              <a:t>Prevention of N&amp;V</a:t>
            </a:r>
          </a:p>
          <a:p>
            <a:pPr>
              <a:lnSpc>
                <a:spcPct val="90000"/>
              </a:lnSpc>
            </a:pPr>
            <a:r>
              <a:rPr sz="2400" lang="en-US"/>
              <a:t>Prevention of motion sickness</a:t>
            </a:r>
          </a:p>
          <a:p>
            <a:pPr>
              <a:lnSpc>
                <a:spcPct val="90000"/>
              </a:lnSpc>
            </a:pPr>
            <a:r>
              <a:rPr sz="2400" lang="en-US"/>
              <a:t>Adjunct to pain meds  (esp. hydroxyzine)</a:t>
            </a:r>
          </a:p>
          <a:p>
            <a:pPr>
              <a:lnSpc>
                <a:spcPct val="90000"/>
              </a:lnSpc>
            </a:pPr>
            <a:r>
              <a:rPr sz="2400" lang="en-US"/>
              <a:t>(local anesthetic)</a:t>
            </a:r>
            <a:endParaRPr lang="en-US"/>
          </a:p>
        </p:txBody>
      </p:sp>
      <p:sp>
        <p:nvSpPr>
          <p:cNvPr id="1049262" name="Rectangle 4"/>
          <p:cNvSpPr>
            <a:spLocks noGrp="1" noChangeArrowheads="1"/>
          </p:cNvSpPr>
          <p:nvPr>
            <p:ph sz="quarter" idx="2"/>
          </p:nvPr>
        </p:nvSpPr>
        <p:spPr>
          <a:xfrm>
            <a:off x="5105400" y="2133600"/>
            <a:ext cx="3810000" cy="4114800"/>
          </a:xfrm>
        </p:spPr>
        <p:txBody>
          <a:bodyPr/>
          <a:p>
            <a:r>
              <a:rPr b="1" lang="en-US" u="sng">
                <a:solidFill>
                  <a:srgbClr val="FFFFFF"/>
                </a:solidFill>
              </a:rPr>
              <a:t>fexofenadine</a:t>
            </a:r>
            <a:endParaRPr sz="2400" lang="en-US" u="sng"/>
          </a:p>
          <a:p>
            <a:r>
              <a:rPr sz="2400" lang="en-US"/>
              <a:t>Seasonal allergic rhinitis</a:t>
            </a:r>
          </a:p>
          <a:p>
            <a:r>
              <a:rPr sz="2400" lang="en-US"/>
              <a:t>Urticaria, chronic</a:t>
            </a:r>
            <a:endParaRPr lang="en-US"/>
          </a:p>
        </p:txBody>
      </p:sp>
      <p:sp>
        <p:nvSpPr>
          <p:cNvPr id="1049263" name="Text Box 5"/>
          <p:cNvSpPr txBox="1">
            <a:spLocks noChangeArrowheads="1"/>
          </p:cNvSpPr>
          <p:nvPr/>
        </p:nvSpPr>
        <p:spPr bwMode="auto">
          <a:xfrm>
            <a:off x="609600" y="1538288"/>
            <a:ext cx="3711575" cy="454279"/>
          </a:xfrm>
          <a:prstGeom prst="rect"/>
          <a:noFill/>
          <a:ln w="9525">
            <a:noFill/>
            <a:miter lim="800000"/>
            <a:headEnd/>
            <a:tailEnd/>
          </a:ln>
          <a:effectLst/>
        </p:spPr>
        <p:txBody>
          <a:bodyPr>
            <a:spAutoFit/>
          </a:bodyPr>
          <a:p>
            <a:pPr>
              <a:spcBef>
                <a:spcPct val="50000"/>
              </a:spcBef>
            </a:pPr>
            <a:r>
              <a:rPr i="1" lang="en-US">
                <a:solidFill>
                  <a:srgbClr val="FFFFFF"/>
                </a:solidFill>
              </a:rPr>
              <a:t>First generation</a:t>
            </a:r>
          </a:p>
        </p:txBody>
      </p:sp>
      <p:sp>
        <p:nvSpPr>
          <p:cNvPr id="1049264" name="Rectangle 6"/>
          <p:cNvSpPr>
            <a:spLocks noChangeArrowheads="1"/>
          </p:cNvSpPr>
          <p:nvPr/>
        </p:nvSpPr>
        <p:spPr bwMode="auto">
          <a:xfrm>
            <a:off x="5257800" y="1600200"/>
            <a:ext cx="2087880" cy="403479"/>
          </a:xfrm>
          <a:prstGeom prst="rect"/>
          <a:noFill/>
          <a:ln w="9525">
            <a:noFill/>
            <a:miter lim="800000"/>
            <a:headEnd/>
            <a:tailEnd/>
          </a:ln>
          <a:effectLst/>
        </p:spPr>
        <p:txBody>
          <a:bodyPr wrap="none">
            <a:spAutoFit/>
          </a:bodyPr>
          <a:p>
            <a:r>
              <a:rPr i="1" lang="en-US">
                <a:solidFill>
                  <a:srgbClr val="FFFFFF"/>
                </a:solidFill>
              </a:rPr>
              <a:t>Second generation</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873" name=""/>
        <p:cNvGrpSpPr/>
        <p:nvPr/>
      </p:nvGrpSpPr>
      <p:grpSpPr>
        <a:xfrm>
          <a:off x="0" y="0"/>
          <a:ext cx="0" cy="0"/>
          <a:chOff x="0" y="0"/>
          <a:chExt cx="0" cy="0"/>
        </a:xfrm>
      </p:grpSpPr>
      <p:sp>
        <p:nvSpPr>
          <p:cNvPr id="1049268" name="Text Box 3"/>
          <p:cNvSpPr txBox="1">
            <a:spLocks noChangeArrowheads="1"/>
          </p:cNvSpPr>
          <p:nvPr/>
        </p:nvSpPr>
        <p:spPr bwMode="auto">
          <a:xfrm>
            <a:off x="609600" y="381000"/>
            <a:ext cx="7864475" cy="454279"/>
          </a:xfrm>
          <a:prstGeom prst="rect"/>
          <a:noFill/>
          <a:ln w="9525">
            <a:noFill/>
            <a:miter lim="800000"/>
            <a:headEnd/>
            <a:tailEnd/>
          </a:ln>
          <a:effectLst/>
        </p:spPr>
        <p:txBody>
          <a:bodyPr>
            <a:spAutoFit/>
          </a:bodyPr>
          <a:p>
            <a:pPr algn="ctr"/>
            <a:r>
              <a:rPr lang="en-US"/>
              <a:t>Input and integration of the vomiting reflex</a:t>
            </a:r>
          </a:p>
        </p:txBody>
      </p:sp>
      <p:pic>
        <p:nvPicPr>
          <p:cNvPr id="2097180" name="Picture 5"/>
          <p:cNvPicPr>
            <a:picLocks noChangeAspect="1" noChangeArrowheads="1"/>
          </p:cNvPicPr>
          <p:nvPr/>
        </p:nvPicPr>
        <p:blipFill>
          <a:blip xmlns:r="http://schemas.openxmlformats.org/officeDocument/2006/relationships" r:embed="rId1"/>
          <a:srcRect/>
          <a:stretch>
            <a:fillRect/>
          </a:stretch>
        </p:blipFill>
        <p:spPr bwMode="auto">
          <a:xfrm>
            <a:off x="76200" y="1066800"/>
            <a:ext cx="8915400" cy="5649913"/>
          </a:xfrm>
          <a:prstGeom prst="rect"/>
          <a:noFill/>
        </p:spPr>
      </p:pic>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876" name=""/>
        <p:cNvGrpSpPr/>
        <p:nvPr/>
      </p:nvGrpSpPr>
      <p:grpSpPr>
        <a:xfrm>
          <a:off x="0" y="0"/>
          <a:ext cx="0" cy="0"/>
          <a:chOff x="0" y="0"/>
          <a:chExt cx="0" cy="0"/>
        </a:xfrm>
      </p:grpSpPr>
      <p:sp>
        <p:nvSpPr>
          <p:cNvPr id="1049272" name="Rectangle 2"/>
          <p:cNvSpPr>
            <a:spLocks noGrp="1" noChangeArrowheads="1"/>
          </p:cNvSpPr>
          <p:nvPr>
            <p:ph type="title"/>
          </p:nvPr>
        </p:nvSpPr>
        <p:spPr>
          <a:xfrm>
            <a:off x="838200" y="228600"/>
            <a:ext cx="7772400" cy="1143000"/>
          </a:xfrm>
        </p:spPr>
        <p:txBody>
          <a:bodyPr>
            <a:normAutofit fontScale="90000"/>
          </a:bodyPr>
          <a:p>
            <a:r>
              <a:rPr sz="3200" lang="en-US">
                <a:solidFill>
                  <a:srgbClr val="000000"/>
                </a:solidFill>
              </a:rPr>
              <a:t>Clinically important relief (CIR) produced by antihistamines in allergic rhinitis</a:t>
            </a:r>
            <a:endParaRPr lang="en-US"/>
          </a:p>
        </p:txBody>
      </p:sp>
      <p:sp>
        <p:nvSpPr>
          <p:cNvPr id="1049273" name="Text Box 3"/>
          <p:cNvSpPr txBox="1">
            <a:spLocks noChangeArrowheads="1"/>
          </p:cNvSpPr>
          <p:nvPr/>
        </p:nvSpPr>
        <p:spPr bwMode="auto">
          <a:xfrm>
            <a:off x="762000" y="5943600"/>
            <a:ext cx="8285480" cy="715517"/>
          </a:xfrm>
          <a:prstGeom prst="rect"/>
          <a:noFill/>
          <a:ln w="9525">
            <a:noFill/>
            <a:miter lim="800000"/>
            <a:headEnd/>
            <a:tailEnd/>
          </a:ln>
          <a:effectLst/>
        </p:spPr>
        <p:txBody>
          <a:bodyPr wrap="none">
            <a:spAutoFit/>
          </a:bodyPr>
          <a:p>
            <a:r>
              <a:rPr sz="1800" lang="en-US">
                <a:solidFill>
                  <a:srgbClr val="000000"/>
                </a:solidFill>
              </a:rPr>
              <a:t>Adapted from Day et al., Annals of Allergy, Asthma and Immunology, 79: 163-171</a:t>
            </a:r>
          </a:p>
          <a:p>
            <a:r>
              <a:rPr sz="1800" lang="en-US">
                <a:solidFill>
                  <a:srgbClr val="000000"/>
                </a:solidFill>
              </a:rPr>
              <a:t>Financial support from Nordic Merrill Dow, Canada</a:t>
            </a:r>
            <a:endParaRPr sz="2400" lang="en-US"/>
          </a:p>
        </p:txBody>
      </p:sp>
      <p:pic>
        <p:nvPicPr>
          <p:cNvPr id="2097181" name="Picture 4"/>
          <p:cNvPicPr>
            <a:picLocks noChangeAspect="1" noChangeArrowheads="1"/>
          </p:cNvPicPr>
          <p:nvPr/>
        </p:nvPicPr>
        <p:blipFill>
          <a:blip xmlns:r="http://schemas.openxmlformats.org/officeDocument/2006/relationships" r:embed="rId1"/>
          <a:srcRect/>
          <a:stretch>
            <a:fillRect/>
          </a:stretch>
        </p:blipFill>
        <p:spPr bwMode="auto">
          <a:xfrm>
            <a:off x="706438" y="1752600"/>
            <a:ext cx="7734300" cy="3771900"/>
          </a:xfrm>
          <a:prstGeom prst="rect"/>
          <a:noFill/>
          <a:ln w="9525">
            <a:noFill/>
            <a:miter lim="800000"/>
            <a:headEnd/>
            <a:tailEnd/>
          </a:ln>
          <a:effectLst/>
        </p:spPr>
      </p:pic>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879" name=""/>
        <p:cNvGrpSpPr/>
        <p:nvPr/>
      </p:nvGrpSpPr>
      <p:grpSpPr>
        <a:xfrm>
          <a:off x="0" y="0"/>
          <a:ext cx="0" cy="0"/>
          <a:chOff x="0" y="0"/>
          <a:chExt cx="0" cy="0"/>
        </a:xfrm>
      </p:grpSpPr>
      <p:sp>
        <p:nvSpPr>
          <p:cNvPr id="1049277" name="Rectangle 2"/>
          <p:cNvSpPr>
            <a:spLocks noGrp="1" noChangeArrowheads="1"/>
          </p:cNvSpPr>
          <p:nvPr>
            <p:ph type="title"/>
          </p:nvPr>
        </p:nvSpPr>
        <p:spPr>
          <a:xfrm>
            <a:off x="685800" y="304800"/>
            <a:ext cx="7772400" cy="838200"/>
          </a:xfrm>
        </p:spPr>
        <p:txBody>
          <a:bodyPr/>
          <a:p>
            <a:r>
              <a:rPr sz="3200" lang="en-US"/>
              <a:t>Worth noting…...</a:t>
            </a:r>
            <a:endParaRPr sz="3600" lang="en-US"/>
          </a:p>
        </p:txBody>
      </p:sp>
      <p:sp>
        <p:nvSpPr>
          <p:cNvPr id="1049278" name="Rectangle 3"/>
          <p:cNvSpPr>
            <a:spLocks noGrp="1" noChangeArrowheads="1"/>
          </p:cNvSpPr>
          <p:nvPr>
            <p:ph sz="quarter" idx="1"/>
          </p:nvPr>
        </p:nvSpPr>
        <p:spPr>
          <a:xfrm>
            <a:off x="685800" y="1143000"/>
            <a:ext cx="7772400" cy="4114800"/>
          </a:xfrm>
        </p:spPr>
        <p:txBody>
          <a:bodyPr>
            <a:normAutofit fontScale="78571" lnSpcReduction="10000"/>
          </a:bodyPr>
          <a:p>
            <a:pPr>
              <a:lnSpc>
                <a:spcPct val="90000"/>
              </a:lnSpc>
            </a:pPr>
            <a:r>
              <a:rPr sz="2800" lang="en-US"/>
              <a:t>First generation antihistamines are virtually without value in the treatment of asthma; may be relatively contraindicated.  The main benefit in pruritis may be sedation……on the other hand, a main cause of driver drowsiness may be traced to antihistamines…….</a:t>
            </a:r>
          </a:p>
          <a:p>
            <a:pPr>
              <a:lnSpc>
                <a:spcPct val="90000"/>
              </a:lnSpc>
            </a:pPr>
            <a:endParaRPr sz="2800" lang="en-US"/>
          </a:p>
          <a:p>
            <a:pPr>
              <a:lnSpc>
                <a:spcPct val="90000"/>
              </a:lnSpc>
            </a:pPr>
            <a:r>
              <a:rPr sz="2800" lang="en-US"/>
              <a:t>Second generations antihistamines may be useful </a:t>
            </a:r>
            <a:r>
              <a:rPr sz="2800" lang="en-US">
                <a:solidFill>
                  <a:srgbClr val="FF0000"/>
                </a:solidFill>
              </a:rPr>
              <a:t>(off label)</a:t>
            </a:r>
            <a:br>
              <a:rPr sz="2800" lang="en-US">
                <a:solidFill>
                  <a:srgbClr val="FF0000"/>
                </a:solidFill>
              </a:rPr>
            </a:br>
            <a:r>
              <a:rPr sz="2800" lang="en-US"/>
              <a:t> in some patients with asthma (e.g., 20 mg of cetirizine has a bronchodilator action additive to that of albuterol in subjects with FEV1 of 50-80% of predicted, Spector et al., 1995).  </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882" name=""/>
        <p:cNvGrpSpPr/>
        <p:nvPr/>
      </p:nvGrpSpPr>
      <p:grpSpPr>
        <a:xfrm>
          <a:off x="0" y="0"/>
          <a:ext cx="0" cy="0"/>
          <a:chOff x="0" y="0"/>
          <a:chExt cx="0" cy="0"/>
        </a:xfrm>
      </p:grpSpPr>
      <p:sp>
        <p:nvSpPr>
          <p:cNvPr id="1049282" name="Rectangle 3"/>
          <p:cNvSpPr>
            <a:spLocks noGrp="1" noChangeArrowheads="1"/>
          </p:cNvSpPr>
          <p:nvPr>
            <p:ph type="subTitle" idx="1"/>
          </p:nvPr>
        </p:nvSpPr>
        <p:spPr>
          <a:xfrm>
            <a:off x="457200" y="2438400"/>
            <a:ext cx="7848600" cy="1066800"/>
          </a:xfrm>
        </p:spPr>
        <p:txBody>
          <a:bodyPr rtlCol="0">
            <a:normAutofit/>
          </a:bodyPr>
          <a:p>
            <a:pPr eaLnBrk="1" fontAlgn="auto" hangingPunct="1">
              <a:lnSpc>
                <a:spcPct val="90000"/>
              </a:lnSpc>
              <a:spcAft>
                <a:spcPts val="0"/>
              </a:spcAft>
              <a:buFont typeface="Arial" pitchFamily="34" charset="0"/>
              <a:buNone/>
            </a:pPr>
            <a:r>
              <a:rPr b="1" dirty="0" sz="4800" lang="en-US" smtClean="0">
                <a:solidFill>
                  <a:schemeClr val="hlink"/>
                </a:solidFill>
              </a:rPr>
              <a:t>Anti Cancer Chemotherapy</a:t>
            </a:r>
          </a:p>
          <a:p>
            <a:pPr eaLnBrk="1" fontAlgn="auto" hangingPunct="1">
              <a:lnSpc>
                <a:spcPct val="90000"/>
              </a:lnSpc>
              <a:spcAft>
                <a:spcPts val="0"/>
              </a:spcAft>
              <a:buFont typeface="Arial" pitchFamily="34" charset="0"/>
              <a:buNone/>
            </a:pPr>
            <a:endParaRPr b="1" dirty="0" sz="4800" lang="en-US" smtClean="0"/>
          </a:p>
        </p:txBody>
      </p:sp>
      <p:sp>
        <p:nvSpPr>
          <p:cNvPr id="1049283" name="TextBox 1"/>
          <p:cNvSpPr txBox="1"/>
          <p:nvPr/>
        </p:nvSpPr>
        <p:spPr>
          <a:xfrm>
            <a:off x="1600200" y="4114800"/>
            <a:ext cx="6400800" cy="923330"/>
          </a:xfrm>
          <a:prstGeom prst="rect"/>
          <a:noFill/>
        </p:spPr>
        <p:txBody>
          <a:bodyPr rtlCol="0" wrap="square">
            <a:spAutoFit/>
          </a:bodyPr>
          <a:p>
            <a:r>
              <a:rPr dirty="0" lang="en-US" err="1" smtClean="0"/>
              <a:t>Kirimi</a:t>
            </a:r>
            <a:r>
              <a:rPr dirty="0" lang="en-US" smtClean="0"/>
              <a:t> </a:t>
            </a:r>
            <a:r>
              <a:rPr dirty="0" lang="en-US" err="1" smtClean="0"/>
              <a:t>shadrack</a:t>
            </a:r>
            <a:endParaRPr dirty="0" lang="en-US" smtClean="0"/>
          </a:p>
          <a:p>
            <a:r>
              <a:rPr dirty="0" lang="en-US" smtClean="0"/>
              <a:t>Lecturer</a:t>
            </a:r>
          </a:p>
          <a:p>
            <a:r>
              <a:rPr dirty="0" lang="en-US" err="1" smtClean="0"/>
              <a:t>Kmtc</a:t>
            </a:r>
            <a:r>
              <a:rPr dirty="0" lang="en-US" smtClean="0"/>
              <a:t> </a:t>
            </a:r>
            <a:r>
              <a:rPr dirty="0" lang="en-US" err="1" smtClean="0"/>
              <a:t>nairobi</a:t>
            </a:r>
            <a:endParaRPr dirty="0" lang="en-US"/>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883" name=""/>
        <p:cNvGrpSpPr/>
        <p:nvPr/>
      </p:nvGrpSpPr>
      <p:grpSpPr>
        <a:xfrm>
          <a:off x="0" y="0"/>
          <a:ext cx="0" cy="0"/>
          <a:chOff x="0" y="0"/>
          <a:chExt cx="0" cy="0"/>
        </a:xfrm>
      </p:grpSpPr>
      <p:sp>
        <p:nvSpPr>
          <p:cNvPr id="1049284" name="Content Placeholder 2"/>
          <p:cNvSpPr>
            <a:spLocks noGrp="1"/>
          </p:cNvSpPr>
          <p:nvPr>
            <p:ph idx="1"/>
          </p:nvPr>
        </p:nvSpPr>
        <p:spPr>
          <a:xfrm>
            <a:off x="457200" y="609600"/>
            <a:ext cx="8229600" cy="5867400"/>
          </a:xfrm>
        </p:spPr>
        <p:txBody>
          <a:bodyPr/>
          <a:p>
            <a:pPr eaLnBrk="1" hangingPunct="1"/>
            <a:r>
              <a:rPr lang="en-US" smtClean="0">
                <a:solidFill>
                  <a:srgbClr val="7030A0"/>
                </a:solidFill>
              </a:rPr>
              <a:t>Cancer </a:t>
            </a:r>
          </a:p>
          <a:p>
            <a:pPr eaLnBrk="1" hangingPunct="1" lvl="1"/>
            <a:r>
              <a:rPr lang="en-US" smtClean="0"/>
              <a:t>Uncontrolled  multiplication and spread within the body  of abnormal forms of body's own cells </a:t>
            </a:r>
          </a:p>
          <a:p>
            <a:pPr eaLnBrk="1" hangingPunct="1"/>
            <a:r>
              <a:rPr lang="en-US" smtClean="0">
                <a:solidFill>
                  <a:srgbClr val="7030A0"/>
                </a:solidFill>
              </a:rPr>
              <a:t>Neoplasm </a:t>
            </a:r>
          </a:p>
          <a:p>
            <a:pPr eaLnBrk="1" hangingPunct="1" lvl="1"/>
            <a:r>
              <a:rPr lang="en-US" smtClean="0"/>
              <a:t>A mass of tissue formed as a result of </a:t>
            </a:r>
          </a:p>
          <a:p>
            <a:pPr eaLnBrk="1" hangingPunct="1" lvl="2"/>
            <a:r>
              <a:rPr lang="en-US" smtClean="0"/>
              <a:t>Abnormal </a:t>
            </a:r>
          </a:p>
          <a:p>
            <a:pPr eaLnBrk="1" hangingPunct="1" lvl="2"/>
            <a:r>
              <a:rPr lang="en-US" smtClean="0"/>
              <a:t>Excessive </a:t>
            </a:r>
          </a:p>
          <a:p>
            <a:pPr eaLnBrk="1" hangingPunct="1" lvl="2"/>
            <a:r>
              <a:rPr lang="en-US" smtClean="0"/>
              <a:t>Uncoordinated </a:t>
            </a:r>
          </a:p>
          <a:p>
            <a:pPr eaLnBrk="1" hangingPunct="1" lvl="2"/>
            <a:r>
              <a:rPr lang="en-US" smtClean="0"/>
              <a:t>Autonomous  and</a:t>
            </a:r>
          </a:p>
          <a:p>
            <a:pPr eaLnBrk="1" hangingPunct="1" lvl="2"/>
            <a:r>
              <a:rPr lang="en-US" smtClean="0"/>
              <a:t>purposeless  </a:t>
            </a:r>
          </a:p>
          <a:p>
            <a:pPr eaLnBrk="1" hangingPunct="1" lvl="2">
              <a:buFont typeface="Arial" charset="0"/>
              <a:buNone/>
            </a:pPr>
            <a:r>
              <a:rPr sz="2800" lang="en-US" smtClean="0"/>
              <a:t>Proliferation of cells </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886" name=""/>
        <p:cNvGrpSpPr/>
        <p:nvPr/>
      </p:nvGrpSpPr>
      <p:grpSpPr>
        <a:xfrm>
          <a:off x="0" y="0"/>
          <a:ext cx="0" cy="0"/>
          <a:chOff x="0" y="0"/>
          <a:chExt cx="0" cy="0"/>
        </a:xfrm>
      </p:grpSpPr>
      <p:sp>
        <p:nvSpPr>
          <p:cNvPr id="1049288" name="Title 1"/>
          <p:cNvSpPr>
            <a:spLocks noGrp="1"/>
          </p:cNvSpPr>
          <p:nvPr>
            <p:ph type="title"/>
          </p:nvPr>
        </p:nvSpPr>
        <p:spPr>
          <a:xfrm>
            <a:off x="0" y="0"/>
            <a:ext cx="9144000" cy="1417638"/>
          </a:xfrm>
          <a:solidFill>
            <a:schemeClr val="accent5">
              <a:lumMod val="20000"/>
              <a:lumOff val="80000"/>
            </a:schemeClr>
          </a:solidFill>
        </p:spPr>
        <p:txBody>
          <a:bodyPr/>
          <a:p>
            <a:pPr eaLnBrk="1" hangingPunct="1"/>
            <a:r>
              <a:rPr dirty="0" lang="en-US" smtClean="0"/>
              <a:t>Why term chemotherapy </a:t>
            </a:r>
          </a:p>
        </p:txBody>
      </p:sp>
      <p:sp>
        <p:nvSpPr>
          <p:cNvPr id="1049289" name="Content Placeholder 2"/>
          <p:cNvSpPr>
            <a:spLocks noGrp="1"/>
          </p:cNvSpPr>
          <p:nvPr>
            <p:ph idx="1"/>
          </p:nvPr>
        </p:nvSpPr>
        <p:spPr/>
        <p:txBody>
          <a:bodyPr/>
          <a:p>
            <a:pPr eaLnBrk="1" hangingPunct="1"/>
            <a:r>
              <a:rPr lang="en-US" smtClean="0"/>
              <a:t>Like infective disease </a:t>
            </a:r>
          </a:p>
          <a:p>
            <a:pPr eaLnBrk="1" hangingPunct="1" lvl="1"/>
            <a:r>
              <a:rPr lang="en-US" smtClean="0"/>
              <a:t>Some malignant cells can be cultured </a:t>
            </a:r>
          </a:p>
          <a:p>
            <a:pPr eaLnBrk="1" hangingPunct="1" lvl="1"/>
            <a:r>
              <a:rPr lang="en-US" smtClean="0"/>
              <a:t>Some malignancies can be transmitted by innoculation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583" name=""/>
        <p:cNvGrpSpPr/>
        <p:nvPr/>
      </p:nvGrpSpPr>
      <p:grpSpPr>
        <a:xfrm>
          <a:off x="0" y="0"/>
          <a:ext cx="0" cy="0"/>
          <a:chOff x="0" y="0"/>
          <a:chExt cx="0" cy="0"/>
        </a:xfrm>
      </p:grpSpPr>
      <p:sp>
        <p:nvSpPr>
          <p:cNvPr id="1048709" name="Title 1"/>
          <p:cNvSpPr>
            <a:spLocks noGrp="1"/>
          </p:cNvSpPr>
          <p:nvPr>
            <p:ph type="title"/>
          </p:nvPr>
        </p:nvSpPr>
        <p:spPr>
          <a:xfrm>
            <a:off x="457200" y="274638"/>
            <a:ext cx="8229600" cy="715962"/>
          </a:xfrm>
        </p:spPr>
        <p:txBody>
          <a:bodyPr>
            <a:normAutofit fontScale="90000"/>
          </a:bodyPr>
          <a:p>
            <a:r>
              <a:rPr dirty="0" lang="en-US"/>
              <a:t>Indication &amp; Contraindication</a:t>
            </a:r>
          </a:p>
        </p:txBody>
      </p:sp>
      <p:sp>
        <p:nvSpPr>
          <p:cNvPr id="1048710" name="Content Placeholder 2"/>
          <p:cNvSpPr>
            <a:spLocks noGrp="1"/>
          </p:cNvSpPr>
          <p:nvPr>
            <p:ph idx="1"/>
          </p:nvPr>
        </p:nvSpPr>
        <p:spPr/>
        <p:txBody>
          <a:bodyPr>
            <a:normAutofit fontScale="96875" lnSpcReduction="20000"/>
          </a:bodyPr>
          <a:p>
            <a:r>
              <a:rPr b="1" dirty="0" lang="en-US">
                <a:solidFill>
                  <a:srgbClr val="0033CC"/>
                </a:solidFill>
              </a:rPr>
              <a:t>Indication: </a:t>
            </a:r>
          </a:p>
          <a:p>
            <a:pPr>
              <a:buNone/>
            </a:pPr>
            <a:r>
              <a:rPr dirty="0" lang="en-US"/>
              <a:t>	A clinical circumstance indicating that the use of a particular intervention would be appropriate </a:t>
            </a:r>
          </a:p>
          <a:p>
            <a:endParaRPr dirty="0" lang="en-US"/>
          </a:p>
          <a:p>
            <a:r>
              <a:rPr b="1" dirty="0" lang="en-US">
                <a:solidFill>
                  <a:srgbClr val="0033CC"/>
                </a:solidFill>
              </a:rPr>
              <a:t>Contraindication:</a:t>
            </a:r>
            <a:r>
              <a:rPr b="1" dirty="0" lang="en-US"/>
              <a:t> </a:t>
            </a:r>
          </a:p>
          <a:p>
            <a:pPr>
              <a:buNone/>
            </a:pPr>
            <a:r>
              <a:rPr dirty="0" lang="en-US"/>
              <a:t>	Any condition which renders a particular line of treatment improper or undesirable</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889" name=""/>
        <p:cNvGrpSpPr/>
        <p:nvPr/>
      </p:nvGrpSpPr>
      <p:grpSpPr>
        <a:xfrm>
          <a:off x="0" y="0"/>
          <a:ext cx="0" cy="0"/>
          <a:chOff x="0" y="0"/>
          <a:chExt cx="0" cy="0"/>
        </a:xfrm>
      </p:grpSpPr>
      <p:sp>
        <p:nvSpPr>
          <p:cNvPr id="1049293" name="Title 1"/>
          <p:cNvSpPr>
            <a:spLocks noGrp="1"/>
          </p:cNvSpPr>
          <p:nvPr>
            <p:ph type="title"/>
          </p:nvPr>
        </p:nvSpPr>
        <p:spPr>
          <a:xfrm>
            <a:off x="0" y="0"/>
            <a:ext cx="9144000" cy="1143000"/>
          </a:xfrm>
          <a:solidFill>
            <a:schemeClr val="accent5">
              <a:lumMod val="20000"/>
              <a:lumOff val="80000"/>
            </a:schemeClr>
          </a:solidFill>
          <a:ln>
            <a:solidFill>
              <a:srgbClr val="0070C0"/>
            </a:solidFill>
          </a:ln>
        </p:spPr>
        <p:txBody>
          <a:bodyPr>
            <a:normAutofit fontScale="90000"/>
          </a:bodyPr>
          <a:p>
            <a:pPr eaLnBrk="1" hangingPunct="1"/>
            <a:r>
              <a:rPr dirty="0" sz="3600" lang="en-US" smtClean="0"/>
              <a:t>Cancer chemotherapy not as successful as antimicrobial chemotherapy </a:t>
            </a:r>
          </a:p>
        </p:txBody>
      </p:sp>
      <p:sp>
        <p:nvSpPr>
          <p:cNvPr id="1049294" name="Content Placeholder 2"/>
          <p:cNvSpPr>
            <a:spLocks noGrp="1"/>
          </p:cNvSpPr>
          <p:nvPr>
            <p:ph idx="1"/>
          </p:nvPr>
        </p:nvSpPr>
        <p:spPr>
          <a:xfrm>
            <a:off x="304800" y="1371600"/>
            <a:ext cx="8382000" cy="5486400"/>
          </a:xfrm>
        </p:spPr>
        <p:txBody>
          <a:bodyPr/>
          <a:p>
            <a:pPr eaLnBrk="1" hangingPunct="1"/>
            <a:r>
              <a:rPr lang="en-US" smtClean="0"/>
              <a:t>Metabolism in parasite differs qualitatively from host cells, while metabolism in cancer cells differ only quantitatively from normal host cells </a:t>
            </a:r>
          </a:p>
          <a:p>
            <a:pPr eaLnBrk="1" hangingPunct="1" lvl="1"/>
            <a:r>
              <a:rPr lang="en-US" smtClean="0"/>
              <a:t>Hence target selectivity is more difficult in cancer</a:t>
            </a:r>
          </a:p>
          <a:p>
            <a:pPr eaLnBrk="1" hangingPunct="1" lvl="1"/>
            <a:r>
              <a:rPr lang="en-US" smtClean="0"/>
              <a:t>cancer there is no substantial immune response</a:t>
            </a:r>
          </a:p>
          <a:p>
            <a:pPr eaLnBrk="1" hangingPunct="1" lvl="1"/>
            <a:r>
              <a:rPr lang="en-US" smtClean="0"/>
              <a:t>Diagnostic complexity: delay in institution of treatment</a:t>
            </a:r>
          </a:p>
          <a:p>
            <a:pPr eaLnBrk="1" hangingPunct="1" lvl="1">
              <a:buFont typeface="Arial" charset="0"/>
              <a:buNone/>
            </a:pPr>
            <a:endParaRPr lang="en-US" smtClean="0"/>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892" name=""/>
        <p:cNvGrpSpPr/>
        <p:nvPr/>
      </p:nvGrpSpPr>
      <p:grpSpPr>
        <a:xfrm>
          <a:off x="0" y="0"/>
          <a:ext cx="0" cy="0"/>
          <a:chOff x="0" y="0"/>
          <a:chExt cx="0" cy="0"/>
        </a:xfrm>
      </p:grpSpPr>
      <p:sp>
        <p:nvSpPr>
          <p:cNvPr id="1049298" name="Rectangle 2"/>
          <p:cNvSpPr>
            <a:spLocks noGrp="1" noChangeArrowheads="1"/>
          </p:cNvSpPr>
          <p:nvPr>
            <p:ph type="title"/>
          </p:nvPr>
        </p:nvSpPr>
        <p:spPr>
          <a:xfrm>
            <a:off x="0" y="0"/>
            <a:ext cx="9144000" cy="1295400"/>
          </a:xfrm>
          <a:solidFill>
            <a:schemeClr val="accent5">
              <a:lumMod val="20000"/>
              <a:lumOff val="80000"/>
            </a:schemeClr>
          </a:solidFill>
        </p:spPr>
        <p:txBody>
          <a:bodyPr/>
          <a:p>
            <a:pPr eaLnBrk="1" hangingPunct="1"/>
            <a:r>
              <a:rPr dirty="0" sz="3800" lang="en-US" smtClean="0"/>
              <a:t>Cancer chemotherapy can be curative in </a:t>
            </a:r>
          </a:p>
        </p:txBody>
      </p:sp>
      <p:sp>
        <p:nvSpPr>
          <p:cNvPr id="1049299" name="Rectangle 3"/>
          <p:cNvSpPr>
            <a:spLocks noGrp="1" noChangeArrowheads="1"/>
          </p:cNvSpPr>
          <p:nvPr>
            <p:ph idx="1"/>
          </p:nvPr>
        </p:nvSpPr>
        <p:spPr/>
        <p:txBody>
          <a:bodyPr/>
          <a:p>
            <a:pPr eaLnBrk="1" hangingPunct="1" indent="-609600" marL="609600">
              <a:lnSpc>
                <a:spcPct val="90000"/>
              </a:lnSpc>
            </a:pPr>
            <a:r>
              <a:rPr sz="2800" lang="en-US" smtClean="0"/>
              <a:t>Acute Leukemias</a:t>
            </a:r>
          </a:p>
          <a:p>
            <a:pPr eaLnBrk="1" hangingPunct="1" indent="-609600" marL="609600">
              <a:lnSpc>
                <a:spcPct val="90000"/>
              </a:lnSpc>
            </a:pPr>
            <a:r>
              <a:rPr sz="2800" lang="en-US" smtClean="0"/>
              <a:t>Wilm’s Tumour </a:t>
            </a:r>
          </a:p>
          <a:p>
            <a:pPr eaLnBrk="1" hangingPunct="1" indent="-609600" marL="609600">
              <a:lnSpc>
                <a:spcPct val="90000"/>
              </a:lnSpc>
            </a:pPr>
            <a:r>
              <a:rPr sz="2800" lang="en-US" smtClean="0"/>
              <a:t>Ewing’s Sarcoma</a:t>
            </a:r>
          </a:p>
          <a:p>
            <a:pPr eaLnBrk="1" hangingPunct="1" indent="-609600" marL="609600">
              <a:lnSpc>
                <a:spcPct val="90000"/>
              </a:lnSpc>
            </a:pPr>
            <a:r>
              <a:rPr sz="2800" lang="en-US" smtClean="0"/>
              <a:t>Choriocarcinoma</a:t>
            </a:r>
          </a:p>
          <a:p>
            <a:pPr eaLnBrk="1" hangingPunct="1" indent="-609600" marL="609600">
              <a:lnSpc>
                <a:spcPct val="90000"/>
              </a:lnSpc>
            </a:pPr>
            <a:r>
              <a:rPr sz="2800" lang="en-US" smtClean="0"/>
              <a:t>Hodgkin’s Disease </a:t>
            </a:r>
          </a:p>
          <a:p>
            <a:pPr eaLnBrk="1" hangingPunct="1" indent="-609600" marL="609600">
              <a:lnSpc>
                <a:spcPct val="90000"/>
              </a:lnSpc>
            </a:pPr>
            <a:r>
              <a:rPr sz="2800" lang="en-US" smtClean="0"/>
              <a:t>Lymphosarcoma</a:t>
            </a:r>
          </a:p>
          <a:p>
            <a:pPr eaLnBrk="1" hangingPunct="1" indent="-609600" marL="609600">
              <a:lnSpc>
                <a:spcPct val="90000"/>
              </a:lnSpc>
            </a:pPr>
            <a:r>
              <a:rPr sz="2800" lang="en-US" smtClean="0"/>
              <a:t>Burkitts lymphoma </a:t>
            </a:r>
          </a:p>
          <a:p>
            <a:pPr eaLnBrk="1" hangingPunct="1" indent="-609600" marL="609600">
              <a:lnSpc>
                <a:spcPct val="90000"/>
              </a:lnSpc>
            </a:pPr>
            <a:r>
              <a:rPr sz="2800" lang="en-US" smtClean="0"/>
              <a:t>Testicular Teratomas</a:t>
            </a:r>
          </a:p>
          <a:p>
            <a:pPr eaLnBrk="1" hangingPunct="1" indent="-609600" marL="609600">
              <a:lnSpc>
                <a:spcPct val="90000"/>
              </a:lnSpc>
            </a:pPr>
            <a:r>
              <a:rPr sz="2800" lang="en-US" smtClean="0"/>
              <a:t>Seminomas</a:t>
            </a:r>
          </a:p>
          <a:p>
            <a:pPr eaLnBrk="1" hangingPunct="1" indent="-609600" marL="609600">
              <a:lnSpc>
                <a:spcPct val="90000"/>
              </a:lnSpc>
              <a:buFont typeface="Wingdings" pitchFamily="2" charset="2"/>
              <a:buNone/>
            </a:pPr>
            <a:endParaRPr sz="2800" lang="en-US" smtClean="0"/>
          </a:p>
        </p:txBody>
      </p:sp>
      <p:sp>
        <p:nvSpPr>
          <p:cNvPr id="1049300" name="Text Box 5"/>
          <p:cNvSpPr txBox="1">
            <a:spLocks noChangeArrowheads="1"/>
          </p:cNvSpPr>
          <p:nvPr/>
        </p:nvSpPr>
        <p:spPr bwMode="auto">
          <a:xfrm>
            <a:off x="4648200" y="1981200"/>
            <a:ext cx="2105025" cy="579438"/>
          </a:xfrm>
          <a:prstGeom prst="rect"/>
          <a:noFill/>
          <a:ln w="9525">
            <a:noFill/>
            <a:miter lim="800000"/>
            <a:headEnd/>
            <a:tailEnd/>
          </a:ln>
        </p:spPr>
        <p:txBody>
          <a:bodyPr wrap="none">
            <a:spAutoFit/>
          </a:bodyPr>
          <a:p>
            <a:r>
              <a:rPr sz="3200" lang="en-US"/>
              <a:t>In children</a:t>
            </a:r>
          </a:p>
        </p:txBody>
      </p:sp>
      <p:sp>
        <p:nvSpPr>
          <p:cNvPr id="1049301" name="Line 6"/>
          <p:cNvSpPr>
            <a:spLocks noChangeShapeType="1"/>
          </p:cNvSpPr>
          <p:nvPr/>
        </p:nvSpPr>
        <p:spPr bwMode="auto">
          <a:xfrm>
            <a:off x="4191000" y="1752600"/>
            <a:ext cx="0" cy="1066800"/>
          </a:xfrm>
          <a:prstGeom prst="line"/>
          <a:noFill/>
          <a:ln w="9525">
            <a:solidFill>
              <a:schemeClr val="tx1"/>
            </a:solidFill>
            <a:round/>
            <a:headEnd/>
            <a:tailEnd/>
          </a:ln>
        </p:spPr>
        <p:txBody>
          <a:bodyPr/>
          <a:p>
            <a:endParaRPr lang="en-US"/>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893" name=""/>
        <p:cNvGrpSpPr/>
        <p:nvPr/>
      </p:nvGrpSpPr>
      <p:grpSpPr>
        <a:xfrm>
          <a:off x="0" y="0"/>
          <a:ext cx="0" cy="0"/>
          <a:chOff x="0" y="0"/>
          <a:chExt cx="0" cy="0"/>
        </a:xfrm>
      </p:grpSpPr>
      <p:sp>
        <p:nvSpPr>
          <p:cNvPr id="1049302" name="Rectangle 2"/>
          <p:cNvSpPr>
            <a:spLocks noGrp="1" noChangeArrowheads="1"/>
          </p:cNvSpPr>
          <p:nvPr>
            <p:ph type="title"/>
          </p:nvPr>
        </p:nvSpPr>
        <p:spPr>
          <a:xfrm>
            <a:off x="0" y="0"/>
            <a:ext cx="9144000" cy="1143000"/>
          </a:xfrm>
          <a:solidFill>
            <a:schemeClr val="accent5">
              <a:lumMod val="20000"/>
              <a:lumOff val="80000"/>
            </a:schemeClr>
          </a:solidFill>
        </p:spPr>
        <p:txBody>
          <a:bodyPr rtlCol="0">
            <a:normAutofit fontScale="90000"/>
          </a:bodyPr>
          <a:p>
            <a:pPr eaLnBrk="1" fontAlgn="auto" hangingPunct="1">
              <a:spcAft>
                <a:spcPts val="0"/>
              </a:spcAft>
            </a:pPr>
            <a:r>
              <a:rPr b="1" dirty="0" sz="3800" lang="en-US" smtClean="0"/>
              <a:t>Chemotherapy can have only Palliative effect in</a:t>
            </a:r>
          </a:p>
        </p:txBody>
      </p:sp>
      <p:sp>
        <p:nvSpPr>
          <p:cNvPr id="1049303" name="Rectangle 3"/>
          <p:cNvSpPr>
            <a:spLocks noGrp="1" noChangeArrowheads="1"/>
          </p:cNvSpPr>
          <p:nvPr>
            <p:ph idx="1"/>
          </p:nvPr>
        </p:nvSpPr>
        <p:spPr>
          <a:xfrm>
            <a:off x="381000" y="1295400"/>
            <a:ext cx="8229600" cy="5257800"/>
          </a:xfrm>
        </p:spPr>
        <p:txBody>
          <a:bodyPr/>
          <a:p>
            <a:pPr eaLnBrk="1" hangingPunct="1" indent="-457200" marL="457200">
              <a:lnSpc>
                <a:spcPct val="90000"/>
              </a:lnSpc>
            </a:pPr>
            <a:r>
              <a:rPr lang="en-US" smtClean="0"/>
              <a:t>Breast Cancer</a:t>
            </a:r>
          </a:p>
          <a:p>
            <a:pPr eaLnBrk="1" hangingPunct="1" indent="-457200" marL="457200">
              <a:lnSpc>
                <a:spcPct val="90000"/>
              </a:lnSpc>
            </a:pPr>
            <a:r>
              <a:rPr lang="en-US" smtClean="0"/>
              <a:t>Ovarian Cancer</a:t>
            </a:r>
          </a:p>
          <a:p>
            <a:pPr eaLnBrk="1" hangingPunct="1" indent="-457200" marL="457200">
              <a:lnSpc>
                <a:spcPct val="90000"/>
              </a:lnSpc>
            </a:pPr>
            <a:r>
              <a:rPr lang="en-US" smtClean="0"/>
              <a:t>Endometrial Cancer</a:t>
            </a:r>
          </a:p>
          <a:p>
            <a:pPr eaLnBrk="1" hangingPunct="1" indent="-457200" marL="457200">
              <a:lnSpc>
                <a:spcPct val="90000"/>
              </a:lnSpc>
            </a:pPr>
            <a:r>
              <a:rPr lang="en-US" smtClean="0"/>
              <a:t>Prostatic Cancer</a:t>
            </a:r>
          </a:p>
          <a:p>
            <a:pPr eaLnBrk="1" hangingPunct="1" indent="-457200" marL="457200">
              <a:lnSpc>
                <a:spcPct val="90000"/>
              </a:lnSpc>
            </a:pPr>
            <a:r>
              <a:rPr lang="en-US" smtClean="0"/>
              <a:t>Chronic Lymphatic Leukemia</a:t>
            </a:r>
          </a:p>
          <a:p>
            <a:pPr eaLnBrk="1" hangingPunct="1" indent="-457200" marL="457200">
              <a:lnSpc>
                <a:spcPct val="90000"/>
              </a:lnSpc>
            </a:pPr>
            <a:r>
              <a:rPr lang="en-US" smtClean="0"/>
              <a:t>Chronic Myeloid Leukemia</a:t>
            </a:r>
          </a:p>
          <a:p>
            <a:pPr eaLnBrk="1" hangingPunct="1" indent="-457200" marL="457200">
              <a:lnSpc>
                <a:spcPct val="90000"/>
              </a:lnSpc>
            </a:pPr>
            <a:r>
              <a:rPr lang="en-US" smtClean="0"/>
              <a:t>Head &amp; Neck Cancer</a:t>
            </a:r>
          </a:p>
          <a:p>
            <a:pPr eaLnBrk="1" hangingPunct="1" indent="-457200" marL="457200">
              <a:lnSpc>
                <a:spcPct val="90000"/>
              </a:lnSpc>
            </a:pPr>
            <a:r>
              <a:rPr lang="en-US" smtClean="0"/>
              <a:t>Lung (small cell) Cancer</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896" name=""/>
        <p:cNvGrpSpPr/>
        <p:nvPr/>
      </p:nvGrpSpPr>
      <p:grpSpPr>
        <a:xfrm>
          <a:off x="0" y="0"/>
          <a:ext cx="0" cy="0"/>
          <a:chOff x="0" y="0"/>
          <a:chExt cx="0" cy="0"/>
        </a:xfrm>
      </p:grpSpPr>
      <p:sp>
        <p:nvSpPr>
          <p:cNvPr id="1049307" name="Rectangle 2"/>
          <p:cNvSpPr>
            <a:spLocks noGrp="1" noChangeArrowheads="1"/>
          </p:cNvSpPr>
          <p:nvPr>
            <p:ph type="title"/>
          </p:nvPr>
        </p:nvSpPr>
        <p:spPr>
          <a:xfrm>
            <a:off x="0" y="0"/>
            <a:ext cx="9144000" cy="1219200"/>
          </a:xfrm>
          <a:solidFill>
            <a:schemeClr val="accent5">
              <a:lumMod val="20000"/>
              <a:lumOff val="80000"/>
            </a:schemeClr>
          </a:solidFill>
        </p:spPr>
        <p:txBody>
          <a:bodyPr/>
          <a:p>
            <a:pPr eaLnBrk="1" hangingPunct="1"/>
            <a:r>
              <a:rPr dirty="0" sz="3800" lang="en-US" smtClean="0"/>
              <a:t>Chemotherapy is less sensitive in </a:t>
            </a:r>
          </a:p>
        </p:txBody>
      </p:sp>
      <p:sp>
        <p:nvSpPr>
          <p:cNvPr id="1049308" name="Rectangle 3"/>
          <p:cNvSpPr>
            <a:spLocks noGrp="1" noChangeArrowheads="1"/>
          </p:cNvSpPr>
          <p:nvPr>
            <p:ph idx="1"/>
          </p:nvPr>
        </p:nvSpPr>
        <p:spPr/>
        <p:txBody>
          <a:bodyPr/>
          <a:p>
            <a:pPr eaLnBrk="1" hangingPunct="1">
              <a:lnSpc>
                <a:spcPct val="90000"/>
              </a:lnSpc>
            </a:pPr>
            <a:r>
              <a:rPr lang="en-US" smtClean="0"/>
              <a:t>Colorectal Cancer</a:t>
            </a:r>
          </a:p>
          <a:p>
            <a:pPr eaLnBrk="1" hangingPunct="1">
              <a:lnSpc>
                <a:spcPct val="90000"/>
              </a:lnSpc>
            </a:pPr>
            <a:r>
              <a:rPr lang="en-US" smtClean="0"/>
              <a:t>Carcinoma Stomach</a:t>
            </a:r>
          </a:p>
          <a:p>
            <a:pPr eaLnBrk="1" hangingPunct="1">
              <a:lnSpc>
                <a:spcPct val="90000"/>
              </a:lnSpc>
            </a:pPr>
            <a:r>
              <a:rPr lang="en-US" smtClean="0"/>
              <a:t>Carcinoma of esophagus</a:t>
            </a:r>
          </a:p>
          <a:p>
            <a:pPr eaLnBrk="1" hangingPunct="1">
              <a:lnSpc>
                <a:spcPct val="90000"/>
              </a:lnSpc>
            </a:pPr>
            <a:r>
              <a:rPr lang="en-US" smtClean="0"/>
              <a:t>Renal carcinoma</a:t>
            </a:r>
          </a:p>
          <a:p>
            <a:pPr eaLnBrk="1" hangingPunct="1">
              <a:lnSpc>
                <a:spcPct val="90000"/>
              </a:lnSpc>
            </a:pPr>
            <a:r>
              <a:rPr lang="en-US" smtClean="0"/>
              <a:t>Hepatoma</a:t>
            </a:r>
          </a:p>
          <a:p>
            <a:pPr eaLnBrk="1" hangingPunct="1">
              <a:lnSpc>
                <a:spcPct val="90000"/>
              </a:lnSpc>
            </a:pPr>
            <a:r>
              <a:rPr lang="en-US" smtClean="0"/>
              <a:t>Bronchogenic (non small cell) carcinoma</a:t>
            </a:r>
          </a:p>
          <a:p>
            <a:pPr eaLnBrk="1" hangingPunct="1">
              <a:lnSpc>
                <a:spcPct val="90000"/>
              </a:lnSpc>
            </a:pPr>
            <a:r>
              <a:rPr lang="en-US" smtClean="0"/>
              <a:t>Malignant Melanoma</a:t>
            </a:r>
          </a:p>
          <a:p>
            <a:pPr eaLnBrk="1" hangingPunct="1">
              <a:lnSpc>
                <a:spcPct val="90000"/>
              </a:lnSpc>
            </a:pPr>
            <a:r>
              <a:rPr lang="en-US" smtClean="0"/>
              <a:t>Sarcoma </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897" name=""/>
        <p:cNvGrpSpPr/>
        <p:nvPr/>
      </p:nvGrpSpPr>
      <p:grpSpPr>
        <a:xfrm>
          <a:off x="0" y="0"/>
          <a:ext cx="0" cy="0"/>
          <a:chOff x="0" y="0"/>
          <a:chExt cx="0" cy="0"/>
        </a:xfrm>
      </p:grpSpPr>
      <p:sp>
        <p:nvSpPr>
          <p:cNvPr id="1049309" name="Title 1"/>
          <p:cNvSpPr>
            <a:spLocks noGrp="1"/>
          </p:cNvSpPr>
          <p:nvPr>
            <p:ph type="title"/>
          </p:nvPr>
        </p:nvSpPr>
        <p:spPr>
          <a:xfrm>
            <a:off x="0" y="0"/>
            <a:ext cx="9144000" cy="609600"/>
          </a:xfrm>
          <a:solidFill>
            <a:schemeClr val="accent5">
              <a:lumMod val="20000"/>
              <a:lumOff val="80000"/>
            </a:schemeClr>
          </a:solidFill>
        </p:spPr>
        <p:txBody>
          <a:bodyPr>
            <a:normAutofit fontScale="90000"/>
          </a:bodyPr>
          <a:p>
            <a:pPr eaLnBrk="1" hangingPunct="1"/>
            <a:r>
              <a:rPr dirty="0" lang="en-US" smtClean="0"/>
              <a:t>Pathogenesis of cancer </a:t>
            </a:r>
          </a:p>
        </p:txBody>
      </p:sp>
      <p:sp>
        <p:nvSpPr>
          <p:cNvPr id="1049310" name="TextBox 3"/>
          <p:cNvSpPr txBox="1"/>
          <p:nvPr/>
        </p:nvSpPr>
        <p:spPr>
          <a:xfrm>
            <a:off x="76200" y="685800"/>
            <a:ext cx="4876800" cy="461963"/>
          </a:xfrm>
          <a:prstGeom prst="rect"/>
          <a:noFill/>
          <a:ln>
            <a:solidFill>
              <a:schemeClr val="tx2">
                <a:lumMod val="40000"/>
                <a:lumOff val="60000"/>
              </a:schemeClr>
            </a:solidFill>
          </a:ln>
        </p:spPr>
        <p:txBody>
          <a:bodyPr>
            <a:spAutoFit/>
          </a:bodyPr>
          <a:p>
            <a:r>
              <a:rPr dirty="0" sz="2400" lang="en-US"/>
              <a:t>Chemicals, viruses, irradiation, etc</a:t>
            </a:r>
          </a:p>
        </p:txBody>
      </p:sp>
      <p:sp>
        <p:nvSpPr>
          <p:cNvPr id="1049311" name="TextBox 5"/>
          <p:cNvSpPr txBox="1"/>
          <p:nvPr/>
        </p:nvSpPr>
        <p:spPr>
          <a:xfrm>
            <a:off x="457200" y="1676400"/>
            <a:ext cx="3733800" cy="461963"/>
          </a:xfrm>
          <a:prstGeom prst="rect"/>
          <a:noFill/>
          <a:ln>
            <a:solidFill>
              <a:schemeClr val="tx2">
                <a:lumMod val="40000"/>
                <a:lumOff val="60000"/>
              </a:schemeClr>
            </a:solidFill>
          </a:ln>
        </p:spPr>
        <p:txBody>
          <a:bodyPr>
            <a:spAutoFit/>
          </a:bodyPr>
          <a:p>
            <a:r>
              <a:rPr dirty="0" sz="2400" lang="en-US"/>
              <a:t>Acquired Mutations </a:t>
            </a:r>
          </a:p>
        </p:txBody>
      </p:sp>
      <p:cxnSp>
        <p:nvCxnSpPr>
          <p:cNvPr id="3145731" name="Straight Arrow Connector 8"/>
          <p:cNvCxnSpPr>
            <a:cxnSpLocks/>
          </p:cNvCxnSpPr>
          <p:nvPr/>
        </p:nvCxnSpPr>
        <p:spPr>
          <a:xfrm rot="5400000">
            <a:off x="1485900" y="1333500"/>
            <a:ext cx="382588" cy="1588"/>
          </a:xfrm>
          <a:prstGeom prst="straightConnector1"/>
          <a:ln>
            <a:tailEnd type="arrow"/>
          </a:ln>
        </p:spPr>
        <p:style>
          <a:lnRef idx="3">
            <a:schemeClr val="accent3"/>
          </a:lnRef>
          <a:fillRef idx="0">
            <a:schemeClr val="accent3"/>
          </a:fillRef>
          <a:effectRef idx="2">
            <a:schemeClr val="accent3"/>
          </a:effectRef>
          <a:fontRef idx="minor">
            <a:schemeClr val="tx1"/>
          </a:fontRef>
        </p:style>
      </p:cxnSp>
      <p:sp>
        <p:nvSpPr>
          <p:cNvPr id="1049312" name="TextBox 16"/>
          <p:cNvSpPr txBox="1"/>
          <p:nvPr/>
        </p:nvSpPr>
        <p:spPr>
          <a:xfrm>
            <a:off x="304800" y="2514600"/>
            <a:ext cx="4267200" cy="830263"/>
          </a:xfrm>
          <a:prstGeom prst="rect"/>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spAutoFit/>
          </a:bodyPr>
          <a:p>
            <a:r>
              <a:rPr b="1" dirty="0" sz="2400" lang="en-US" err="1"/>
              <a:t>Protooncogenes</a:t>
            </a:r>
            <a:r>
              <a:rPr b="1" dirty="0" sz="2400" lang="en-US"/>
              <a:t> </a:t>
            </a:r>
            <a:r>
              <a:rPr b="1" dirty="0" sz="2400" lang="en-US">
                <a:sym typeface="Wingdings" pitchFamily="2" charset="2"/>
              </a:rPr>
              <a:t></a:t>
            </a:r>
            <a:r>
              <a:rPr b="1" dirty="0" sz="2400" lang="en-US"/>
              <a:t>    </a:t>
            </a:r>
            <a:r>
              <a:rPr b="1" dirty="0" sz="2400" lang="en-US" err="1"/>
              <a:t>oncogenes</a:t>
            </a:r>
            <a:endParaRPr b="1" dirty="0" sz="2400" lang="en-US"/>
          </a:p>
          <a:p>
            <a:r>
              <a:rPr b="1" dirty="0" sz="2400" lang="en-US"/>
              <a:t>     </a:t>
            </a:r>
          </a:p>
        </p:txBody>
      </p:sp>
      <p:sp>
        <p:nvSpPr>
          <p:cNvPr id="1049313" name="TextBox 26"/>
          <p:cNvSpPr txBox="1"/>
          <p:nvPr/>
        </p:nvSpPr>
        <p:spPr>
          <a:xfrm>
            <a:off x="4572000" y="2514600"/>
            <a:ext cx="4267200" cy="830263"/>
          </a:xfrm>
          <a:prstGeom prst="rect"/>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p>
            <a:r>
              <a:rPr b="1" dirty="0" sz="2400" lang="en-US"/>
              <a:t>↓ expression  of tumor </a:t>
            </a:r>
            <a:r>
              <a:rPr b="1" dirty="0" sz="2400" lang="en-US" err="1"/>
              <a:t>supressor</a:t>
            </a:r>
            <a:r>
              <a:rPr b="1" dirty="0" sz="2400" lang="en-US"/>
              <a:t>  genes  (P53, </a:t>
            </a:r>
            <a:r>
              <a:rPr b="1" dirty="0" sz="2400" lang="en-US" err="1"/>
              <a:t>Rb</a:t>
            </a:r>
            <a:r>
              <a:rPr b="1" dirty="0" sz="2400" lang="en-US"/>
              <a:t> etc)</a:t>
            </a:r>
          </a:p>
        </p:txBody>
      </p:sp>
      <p:sp>
        <p:nvSpPr>
          <p:cNvPr id="1049314" name="TextBox 31"/>
          <p:cNvSpPr txBox="1">
            <a:spLocks noChangeArrowheads="1"/>
          </p:cNvSpPr>
          <p:nvPr/>
        </p:nvSpPr>
        <p:spPr bwMode="auto">
          <a:xfrm>
            <a:off x="3505200" y="3505200"/>
            <a:ext cx="2286000" cy="1200150"/>
          </a:xfrm>
          <a:prstGeom prst="rect"/>
          <a:noFill/>
          <a:ln w="9525">
            <a:noFill/>
            <a:miter lim="800000"/>
            <a:headEnd/>
            <a:tailEnd/>
          </a:ln>
        </p:spPr>
        <p:txBody>
          <a:bodyPr>
            <a:spAutoFit/>
          </a:bodyPr>
          <a:p>
            <a:r>
              <a:rPr sz="2400" lang="en-US"/>
              <a:t>Promoters,  </a:t>
            </a:r>
          </a:p>
          <a:p>
            <a:r>
              <a:rPr sz="2400" lang="en-US"/>
              <a:t>co-carcinogen, hormones </a:t>
            </a:r>
          </a:p>
        </p:txBody>
      </p:sp>
      <p:sp>
        <p:nvSpPr>
          <p:cNvPr id="1049315" name="TextBox 32"/>
          <p:cNvSpPr txBox="1"/>
          <p:nvPr/>
        </p:nvSpPr>
        <p:spPr>
          <a:xfrm>
            <a:off x="533400" y="4419600"/>
            <a:ext cx="2514600" cy="1200150"/>
          </a:xfrm>
          <a:prstGeom prst="rect"/>
        </p:spPr>
        <p:style>
          <a:lnRef idx="2">
            <a:schemeClr val="dk1"/>
          </a:lnRef>
          <a:fillRef idx="1">
            <a:schemeClr val="lt1"/>
          </a:fillRef>
          <a:effectRef idx="0">
            <a:schemeClr val="dk1"/>
          </a:effectRef>
          <a:fontRef idx="minor">
            <a:schemeClr val="dk1"/>
          </a:fontRef>
        </p:style>
        <p:txBody>
          <a:bodyPr>
            <a:spAutoFit/>
          </a:bodyPr>
          <a:p>
            <a:r>
              <a:rPr dirty="0" sz="2400" lang="en-US"/>
              <a:t>Uncontrolled cell proliferation, dedifferentiation </a:t>
            </a:r>
          </a:p>
        </p:txBody>
      </p:sp>
      <p:sp>
        <p:nvSpPr>
          <p:cNvPr id="1049316" name="TextBox 33"/>
          <p:cNvSpPr txBox="1"/>
          <p:nvPr/>
        </p:nvSpPr>
        <p:spPr>
          <a:xfrm>
            <a:off x="5486400" y="4648200"/>
            <a:ext cx="3429000" cy="830263"/>
          </a:xfrm>
          <a:prstGeom prst="rect"/>
        </p:spPr>
        <p:style>
          <a:lnRef idx="2">
            <a:schemeClr val="dk1"/>
          </a:lnRef>
          <a:fillRef idx="1">
            <a:schemeClr val="lt1"/>
          </a:fillRef>
          <a:effectRef idx="0">
            <a:schemeClr val="dk1"/>
          </a:effectRef>
          <a:fontRef idx="minor">
            <a:schemeClr val="dk1"/>
          </a:fontRef>
        </p:style>
        <p:txBody>
          <a:bodyPr>
            <a:spAutoFit/>
          </a:bodyPr>
          <a:p>
            <a:r>
              <a:rPr dirty="0" sz="2400" lang="en-US"/>
              <a:t>↓ apoptosis, alterations in telomerase</a:t>
            </a:r>
          </a:p>
        </p:txBody>
      </p:sp>
      <p:sp>
        <p:nvSpPr>
          <p:cNvPr id="1049317" name="TextBox 34"/>
          <p:cNvSpPr txBox="1"/>
          <p:nvPr/>
        </p:nvSpPr>
        <p:spPr>
          <a:xfrm>
            <a:off x="5029200" y="1600200"/>
            <a:ext cx="3733800" cy="461963"/>
          </a:xfrm>
          <a:prstGeom prst="rect"/>
          <a:noFill/>
          <a:ln>
            <a:solidFill>
              <a:schemeClr val="tx2">
                <a:lumMod val="40000"/>
                <a:lumOff val="60000"/>
              </a:schemeClr>
            </a:solidFill>
          </a:ln>
        </p:spPr>
        <p:txBody>
          <a:bodyPr>
            <a:spAutoFit/>
          </a:bodyPr>
          <a:p>
            <a:r>
              <a:rPr dirty="0" sz="2400" lang="en-US"/>
              <a:t>Inherited  Mutations </a:t>
            </a:r>
          </a:p>
        </p:txBody>
      </p:sp>
      <p:cxnSp>
        <p:nvCxnSpPr>
          <p:cNvPr id="3145732" name="Straight Arrow Connector 38"/>
          <p:cNvCxnSpPr>
            <a:cxnSpLocks/>
          </p:cNvCxnSpPr>
          <p:nvPr/>
        </p:nvCxnSpPr>
        <p:spPr>
          <a:xfrm>
            <a:off x="2743200" y="2209800"/>
            <a:ext cx="457200" cy="228600"/>
          </a:xfrm>
          <a:prstGeom prst="straightConnector1"/>
          <a:ln>
            <a:tailEnd type="arrow"/>
          </a:ln>
        </p:spPr>
        <p:style>
          <a:lnRef idx="3">
            <a:schemeClr val="accent3"/>
          </a:lnRef>
          <a:fillRef idx="0">
            <a:schemeClr val="accent3"/>
          </a:fillRef>
          <a:effectRef idx="2">
            <a:schemeClr val="accent3"/>
          </a:effectRef>
          <a:fontRef idx="minor">
            <a:schemeClr val="tx1"/>
          </a:fontRef>
        </p:style>
      </p:cxnSp>
      <p:cxnSp>
        <p:nvCxnSpPr>
          <p:cNvPr id="3145733" name="Straight Arrow Connector 39"/>
          <p:cNvCxnSpPr>
            <a:cxnSpLocks/>
          </p:cNvCxnSpPr>
          <p:nvPr/>
        </p:nvCxnSpPr>
        <p:spPr>
          <a:xfrm rot="10800000" flipV="1">
            <a:off x="4876800" y="2133600"/>
            <a:ext cx="457200" cy="304800"/>
          </a:xfrm>
          <a:prstGeom prst="straightConnector1"/>
          <a:ln>
            <a:tailEnd type="arrow"/>
          </a:ln>
        </p:spPr>
        <p:style>
          <a:lnRef idx="3">
            <a:schemeClr val="accent3"/>
          </a:lnRef>
          <a:fillRef idx="0">
            <a:schemeClr val="accent3"/>
          </a:fillRef>
          <a:effectRef idx="2">
            <a:schemeClr val="accent3"/>
          </a:effectRef>
          <a:fontRef idx="minor">
            <a:schemeClr val="tx1"/>
          </a:fontRef>
        </p:style>
      </p:cxnSp>
      <p:cxnSp>
        <p:nvCxnSpPr>
          <p:cNvPr id="3145734" name="Straight Arrow Connector 43"/>
          <p:cNvCxnSpPr>
            <a:cxnSpLocks/>
          </p:cNvCxnSpPr>
          <p:nvPr/>
        </p:nvCxnSpPr>
        <p:spPr>
          <a:xfrm rot="5400000">
            <a:off x="1219201" y="3810000"/>
            <a:ext cx="762000" cy="3175"/>
          </a:xfrm>
          <a:prstGeom prst="straightConnector1"/>
          <a:ln>
            <a:tailEnd type="arrow"/>
          </a:ln>
        </p:spPr>
        <p:style>
          <a:lnRef idx="3">
            <a:schemeClr val="accent3"/>
          </a:lnRef>
          <a:fillRef idx="0">
            <a:schemeClr val="accent3"/>
          </a:fillRef>
          <a:effectRef idx="2">
            <a:schemeClr val="accent3"/>
          </a:effectRef>
          <a:fontRef idx="minor">
            <a:schemeClr val="tx1"/>
          </a:fontRef>
        </p:style>
      </p:cxnSp>
      <p:cxnSp>
        <p:nvCxnSpPr>
          <p:cNvPr id="3145735" name="Straight Arrow Connector 45"/>
          <p:cNvCxnSpPr>
            <a:cxnSpLocks/>
          </p:cNvCxnSpPr>
          <p:nvPr/>
        </p:nvCxnSpPr>
        <p:spPr>
          <a:xfrm rot="5400000">
            <a:off x="6706394" y="4037806"/>
            <a:ext cx="762000" cy="1588"/>
          </a:xfrm>
          <a:prstGeom prst="straightConnector1"/>
          <a:ln>
            <a:tailEnd type="arrow"/>
          </a:ln>
        </p:spPr>
        <p:style>
          <a:lnRef idx="3">
            <a:schemeClr val="accent3"/>
          </a:lnRef>
          <a:fillRef idx="0">
            <a:schemeClr val="accent3"/>
          </a:fillRef>
          <a:effectRef idx="2">
            <a:schemeClr val="accent3"/>
          </a:effectRef>
          <a:fontRef idx="minor">
            <a:schemeClr val="tx1"/>
          </a:fontRef>
        </p:style>
      </p:cxnSp>
      <p:cxnSp>
        <p:nvCxnSpPr>
          <p:cNvPr id="3145736" name="Straight Arrow Connector 47"/>
          <p:cNvCxnSpPr>
            <a:cxnSpLocks/>
          </p:cNvCxnSpPr>
          <p:nvPr/>
        </p:nvCxnSpPr>
        <p:spPr>
          <a:xfrm rot="10800000">
            <a:off x="2057400" y="3810000"/>
            <a:ext cx="1143000" cy="1588"/>
          </a:xfrm>
          <a:prstGeom prst="straightConnector1"/>
          <a:ln>
            <a:tailEnd type="arrow"/>
          </a:ln>
        </p:spPr>
        <p:style>
          <a:lnRef idx="3">
            <a:schemeClr val="dk1"/>
          </a:lnRef>
          <a:fillRef idx="0">
            <a:schemeClr val="dk1"/>
          </a:fillRef>
          <a:effectRef idx="2">
            <a:schemeClr val="dk1"/>
          </a:effectRef>
          <a:fontRef idx="minor">
            <a:schemeClr val="tx1"/>
          </a:fontRef>
        </p:style>
      </p:cxnSp>
      <p:cxnSp>
        <p:nvCxnSpPr>
          <p:cNvPr id="3145737" name="Straight Arrow Connector 48"/>
          <p:cNvCxnSpPr>
            <a:cxnSpLocks/>
          </p:cNvCxnSpPr>
          <p:nvPr/>
        </p:nvCxnSpPr>
        <p:spPr>
          <a:xfrm>
            <a:off x="5867400" y="3808413"/>
            <a:ext cx="990600" cy="1587"/>
          </a:xfrm>
          <a:prstGeom prst="straightConnector1"/>
          <a:ln>
            <a:tailEnd type="arrow"/>
          </a:ln>
        </p:spPr>
        <p:style>
          <a:lnRef idx="3">
            <a:schemeClr val="dk1"/>
          </a:lnRef>
          <a:fillRef idx="0">
            <a:schemeClr val="dk1"/>
          </a:fillRef>
          <a:effectRef idx="2">
            <a:schemeClr val="dk1"/>
          </a:effectRef>
          <a:fontRef idx="minor">
            <a:schemeClr val="tx1"/>
          </a:fontRef>
        </p:style>
      </p:cxnSp>
      <p:sp>
        <p:nvSpPr>
          <p:cNvPr id="1049318" name="TextBox 51"/>
          <p:cNvSpPr txBox="1"/>
          <p:nvPr/>
        </p:nvSpPr>
        <p:spPr>
          <a:xfrm>
            <a:off x="2133600" y="6096000"/>
            <a:ext cx="4724400" cy="523875"/>
          </a:xfrm>
          <a:prstGeom prst="rect"/>
        </p:spPr>
        <p:style>
          <a:lnRef idx="1">
            <a:schemeClr val="accent2"/>
          </a:lnRef>
          <a:fillRef idx="3">
            <a:schemeClr val="accent2"/>
          </a:fillRef>
          <a:effectRef idx="2">
            <a:schemeClr val="accent2"/>
          </a:effectRef>
          <a:fontRef idx="minor">
            <a:schemeClr val="lt1"/>
          </a:fontRef>
        </p:style>
        <p:txBody>
          <a:bodyPr>
            <a:spAutoFit/>
          </a:bodyPr>
          <a:p>
            <a:r>
              <a:rPr dirty="0" sz="2800" lang="en-US"/>
              <a:t>Development of primary tumor</a:t>
            </a:r>
          </a:p>
        </p:txBody>
      </p:sp>
      <p:cxnSp>
        <p:nvCxnSpPr>
          <p:cNvPr id="3145738" name="Straight Arrow Connector 52"/>
          <p:cNvCxnSpPr>
            <a:cxnSpLocks/>
          </p:cNvCxnSpPr>
          <p:nvPr/>
        </p:nvCxnSpPr>
        <p:spPr>
          <a:xfrm>
            <a:off x="1143000" y="5715000"/>
            <a:ext cx="762000" cy="457200"/>
          </a:xfrm>
          <a:prstGeom prst="straightConnector1"/>
          <a:ln>
            <a:tailEnd type="arrow"/>
          </a:ln>
        </p:spPr>
        <p:style>
          <a:lnRef idx="3">
            <a:schemeClr val="accent3"/>
          </a:lnRef>
          <a:fillRef idx="0">
            <a:schemeClr val="accent3"/>
          </a:fillRef>
          <a:effectRef idx="2">
            <a:schemeClr val="accent3"/>
          </a:effectRef>
          <a:fontRef idx="minor">
            <a:schemeClr val="tx1"/>
          </a:fontRef>
        </p:style>
      </p:cxnSp>
      <p:cxnSp>
        <p:nvCxnSpPr>
          <p:cNvPr id="3145739" name="Straight Arrow Connector 57"/>
          <p:cNvCxnSpPr>
            <a:cxnSpLocks/>
          </p:cNvCxnSpPr>
          <p:nvPr/>
        </p:nvCxnSpPr>
        <p:spPr>
          <a:xfrm rot="5400000">
            <a:off x="6858794" y="5790406"/>
            <a:ext cx="685800" cy="382588"/>
          </a:xfrm>
          <a:prstGeom prst="straightConnector1"/>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311"/>
                                        </p:tgtEl>
                                        <p:attrNameLst>
                                          <p:attrName>style.visibility</p:attrName>
                                        </p:attrNameLst>
                                      </p:cBhvr>
                                      <p:to>
                                        <p:strVal val="visible"/>
                                      </p:to>
                                    </p:set>
                                    <p:animEffect transition="in" filter="blinds(horizontal)">
                                      <p:cBhvr>
                                        <p:cTn dur="500" id="7"/>
                                        <p:tgtEl>
                                          <p:spTgt spid="1049311"/>
                                        </p:tgtEl>
                                      </p:cBhvr>
                                    </p:animEffect>
                                  </p:childTnLst>
                                </p:cTn>
                              </p:par>
                              <p:par>
                                <p:cTn fill="hold" grpId="0" id="8" nodeType="withEffect" presetClass="entr" presetID="3" presetSubtype="10">
                                  <p:stCondLst>
                                    <p:cond delay="0"/>
                                  </p:stCondLst>
                                  <p:childTnLst>
                                    <p:set>
                                      <p:cBhvr>
                                        <p:cTn dur="1" fill="hold" id="9">
                                          <p:stCondLst>
                                            <p:cond delay="0"/>
                                          </p:stCondLst>
                                        </p:cTn>
                                        <p:tgtEl>
                                          <p:spTgt spid="1049317"/>
                                        </p:tgtEl>
                                        <p:attrNameLst>
                                          <p:attrName>style.visibility</p:attrName>
                                        </p:attrNameLst>
                                      </p:cBhvr>
                                      <p:to>
                                        <p:strVal val="visible"/>
                                      </p:to>
                                    </p:set>
                                    <p:animEffect transition="in" filter="blinds(horizontal)">
                                      <p:cBhvr>
                                        <p:cTn dur="500" id="10"/>
                                        <p:tgtEl>
                                          <p:spTgt spid="1049317"/>
                                        </p:tgtEl>
                                      </p:cBhvr>
                                    </p:animEffec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3" presetSubtype="10">
                                  <p:stCondLst>
                                    <p:cond delay="0"/>
                                  </p:stCondLst>
                                  <p:childTnLst>
                                    <p:set>
                                      <p:cBhvr>
                                        <p:cTn dur="1" fill="hold" id="14">
                                          <p:stCondLst>
                                            <p:cond delay="0"/>
                                          </p:stCondLst>
                                        </p:cTn>
                                        <p:tgtEl>
                                          <p:spTgt spid="3145731"/>
                                        </p:tgtEl>
                                        <p:attrNameLst>
                                          <p:attrName>style.visibility</p:attrName>
                                        </p:attrNameLst>
                                      </p:cBhvr>
                                      <p:to>
                                        <p:strVal val="visible"/>
                                      </p:to>
                                    </p:set>
                                    <p:animEffect transition="in" filter="blinds(horizontal)">
                                      <p:cBhvr>
                                        <p:cTn dur="500" id="15"/>
                                        <p:tgtEl>
                                          <p:spTgt spid="3145731"/>
                                        </p:tgtEl>
                                      </p:cBhvr>
                                    </p:animEffect>
                                  </p:childTnLst>
                                </p:cTn>
                              </p:par>
                              <p:par>
                                <p:cTn fill="hold" grpId="0" id="16" nodeType="withEffect" presetClass="entr" presetID="3" presetSubtype="10">
                                  <p:stCondLst>
                                    <p:cond delay="0"/>
                                  </p:stCondLst>
                                  <p:childTnLst>
                                    <p:set>
                                      <p:cBhvr>
                                        <p:cTn dur="1" fill="hold" id="17">
                                          <p:stCondLst>
                                            <p:cond delay="0"/>
                                          </p:stCondLst>
                                        </p:cTn>
                                        <p:tgtEl>
                                          <p:spTgt spid="1049310"/>
                                        </p:tgtEl>
                                        <p:attrNameLst>
                                          <p:attrName>style.visibility</p:attrName>
                                        </p:attrNameLst>
                                      </p:cBhvr>
                                      <p:to>
                                        <p:strVal val="visible"/>
                                      </p:to>
                                    </p:set>
                                    <p:animEffect transition="in" filter="blinds(horizontal)">
                                      <p:cBhvr>
                                        <p:cTn dur="500" id="18"/>
                                        <p:tgtEl>
                                          <p:spTgt spid="1049310"/>
                                        </p:tgtEl>
                                      </p:cBhvr>
                                    </p:animEffect>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3" presetSubtype="10">
                                  <p:stCondLst>
                                    <p:cond delay="0"/>
                                  </p:stCondLst>
                                  <p:childTnLst>
                                    <p:set>
                                      <p:cBhvr>
                                        <p:cTn dur="1" fill="hold" id="22">
                                          <p:stCondLst>
                                            <p:cond delay="0"/>
                                          </p:stCondLst>
                                        </p:cTn>
                                        <p:tgtEl>
                                          <p:spTgt spid="3145732"/>
                                        </p:tgtEl>
                                        <p:attrNameLst>
                                          <p:attrName>style.visibility</p:attrName>
                                        </p:attrNameLst>
                                      </p:cBhvr>
                                      <p:to>
                                        <p:strVal val="visible"/>
                                      </p:to>
                                    </p:set>
                                    <p:animEffect transition="in" filter="blinds(horizontal)">
                                      <p:cBhvr>
                                        <p:cTn dur="500" id="23"/>
                                        <p:tgtEl>
                                          <p:spTgt spid="3145732"/>
                                        </p:tgtEl>
                                      </p:cBhvr>
                                    </p:animEffect>
                                  </p:childTnLst>
                                </p:cTn>
                              </p:par>
                              <p:par>
                                <p:cTn fill="hold" id="24" nodeType="withEffect" presetClass="entr" presetID="3" presetSubtype="10">
                                  <p:stCondLst>
                                    <p:cond delay="0"/>
                                  </p:stCondLst>
                                  <p:childTnLst>
                                    <p:set>
                                      <p:cBhvr>
                                        <p:cTn dur="1" fill="hold" id="25">
                                          <p:stCondLst>
                                            <p:cond delay="0"/>
                                          </p:stCondLst>
                                        </p:cTn>
                                        <p:tgtEl>
                                          <p:spTgt spid="3145733"/>
                                        </p:tgtEl>
                                        <p:attrNameLst>
                                          <p:attrName>style.visibility</p:attrName>
                                        </p:attrNameLst>
                                      </p:cBhvr>
                                      <p:to>
                                        <p:strVal val="visible"/>
                                      </p:to>
                                    </p:set>
                                    <p:animEffect transition="in" filter="blinds(horizontal)">
                                      <p:cBhvr>
                                        <p:cTn dur="500" id="26"/>
                                        <p:tgtEl>
                                          <p:spTgt spid="3145733"/>
                                        </p:tgtEl>
                                      </p:cBhvr>
                                    </p:animEffec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3" presetSubtype="10">
                                  <p:stCondLst>
                                    <p:cond delay="0"/>
                                  </p:stCondLst>
                                  <p:childTnLst>
                                    <p:set>
                                      <p:cBhvr>
                                        <p:cTn dur="1" fill="hold" id="30">
                                          <p:stCondLst>
                                            <p:cond delay="0"/>
                                          </p:stCondLst>
                                        </p:cTn>
                                        <p:tgtEl>
                                          <p:spTgt spid="1049312"/>
                                        </p:tgtEl>
                                        <p:attrNameLst>
                                          <p:attrName>style.visibility</p:attrName>
                                        </p:attrNameLst>
                                      </p:cBhvr>
                                      <p:to>
                                        <p:strVal val="visible"/>
                                      </p:to>
                                    </p:set>
                                    <p:animEffect transition="in" filter="blinds(horizontal)">
                                      <p:cBhvr>
                                        <p:cTn dur="500" id="31"/>
                                        <p:tgtEl>
                                          <p:spTgt spid="1049312"/>
                                        </p:tgtEl>
                                      </p:cBhvr>
                                    </p:animEffect>
                                  </p:childTnLst>
                                </p:cTn>
                              </p:par>
                            </p:childTnLst>
                          </p:cTn>
                        </p:par>
                      </p:childTnLst>
                    </p:cTn>
                  </p:par>
                  <p:par>
                    <p:cTn fill="hold" id="32">
                      <p:stCondLst>
                        <p:cond delay="indefinite"/>
                      </p:stCondLst>
                      <p:childTnLst>
                        <p:par>
                          <p:cTn fill="hold" id="33">
                            <p:stCondLst>
                              <p:cond delay="0"/>
                            </p:stCondLst>
                            <p:childTnLst>
                              <p:par>
                                <p:cTn fill="hold" grpId="0" id="34" nodeType="clickEffect" presetClass="entr" presetID="3" presetSubtype="10">
                                  <p:stCondLst>
                                    <p:cond delay="0"/>
                                  </p:stCondLst>
                                  <p:childTnLst>
                                    <p:set>
                                      <p:cBhvr>
                                        <p:cTn dur="1" fill="hold" id="35">
                                          <p:stCondLst>
                                            <p:cond delay="0"/>
                                          </p:stCondLst>
                                        </p:cTn>
                                        <p:tgtEl>
                                          <p:spTgt spid="1049313"/>
                                        </p:tgtEl>
                                        <p:attrNameLst>
                                          <p:attrName>style.visibility</p:attrName>
                                        </p:attrNameLst>
                                      </p:cBhvr>
                                      <p:to>
                                        <p:strVal val="visible"/>
                                      </p:to>
                                    </p:set>
                                    <p:animEffect transition="in" filter="blinds(horizontal)">
                                      <p:cBhvr>
                                        <p:cTn dur="500" id="36"/>
                                        <p:tgtEl>
                                          <p:spTgt spid="1049313"/>
                                        </p:tgtEl>
                                      </p:cBhvr>
                                    </p:animEffect>
                                  </p:childTnLst>
                                </p:cTn>
                              </p:par>
                            </p:childTnLst>
                          </p:cTn>
                        </p:par>
                      </p:childTnLst>
                    </p:cTn>
                  </p:par>
                  <p:par>
                    <p:cTn fill="hold" id="37">
                      <p:stCondLst>
                        <p:cond delay="indefinite"/>
                      </p:stCondLst>
                      <p:childTnLst>
                        <p:par>
                          <p:cTn fill="hold" id="38">
                            <p:stCondLst>
                              <p:cond delay="0"/>
                            </p:stCondLst>
                            <p:childTnLst>
                              <p:par>
                                <p:cTn fill="hold" id="39" nodeType="clickEffect" presetClass="entr" presetID="3" presetSubtype="10">
                                  <p:stCondLst>
                                    <p:cond delay="0"/>
                                  </p:stCondLst>
                                  <p:childTnLst>
                                    <p:set>
                                      <p:cBhvr>
                                        <p:cTn dur="1" fill="hold" id="40">
                                          <p:stCondLst>
                                            <p:cond delay="0"/>
                                          </p:stCondLst>
                                        </p:cTn>
                                        <p:tgtEl>
                                          <p:spTgt spid="3145734"/>
                                        </p:tgtEl>
                                        <p:attrNameLst>
                                          <p:attrName>style.visibility</p:attrName>
                                        </p:attrNameLst>
                                      </p:cBhvr>
                                      <p:to>
                                        <p:strVal val="visible"/>
                                      </p:to>
                                    </p:set>
                                    <p:animEffect transition="in" filter="blinds(horizontal)">
                                      <p:cBhvr>
                                        <p:cTn dur="500" id="41"/>
                                        <p:tgtEl>
                                          <p:spTgt spid="3145734"/>
                                        </p:tgtEl>
                                      </p:cBhvr>
                                    </p:animEffect>
                                  </p:childTnLst>
                                </p:cTn>
                              </p:par>
                              <p:par>
                                <p:cTn fill="hold" grpId="0" id="42" nodeType="withEffect" presetClass="entr" presetID="3" presetSubtype="10">
                                  <p:stCondLst>
                                    <p:cond delay="0"/>
                                  </p:stCondLst>
                                  <p:childTnLst>
                                    <p:set>
                                      <p:cBhvr>
                                        <p:cTn dur="1" fill="hold" id="43">
                                          <p:stCondLst>
                                            <p:cond delay="0"/>
                                          </p:stCondLst>
                                        </p:cTn>
                                        <p:tgtEl>
                                          <p:spTgt spid="1049315"/>
                                        </p:tgtEl>
                                        <p:attrNameLst>
                                          <p:attrName>style.visibility</p:attrName>
                                        </p:attrNameLst>
                                      </p:cBhvr>
                                      <p:to>
                                        <p:strVal val="visible"/>
                                      </p:to>
                                    </p:set>
                                    <p:animEffect transition="in" filter="blinds(horizontal)">
                                      <p:cBhvr>
                                        <p:cTn dur="500" id="44"/>
                                        <p:tgtEl>
                                          <p:spTgt spid="1049315"/>
                                        </p:tgtEl>
                                      </p:cBhvr>
                                    </p:animEffect>
                                  </p:childTnLst>
                                </p:cTn>
                              </p:par>
                            </p:childTnLst>
                          </p:cTn>
                        </p:par>
                      </p:childTnLst>
                    </p:cTn>
                  </p:par>
                  <p:par>
                    <p:cTn fill="hold" id="45">
                      <p:stCondLst>
                        <p:cond delay="indefinite"/>
                      </p:stCondLst>
                      <p:childTnLst>
                        <p:par>
                          <p:cTn fill="hold" id="46">
                            <p:stCondLst>
                              <p:cond delay="0"/>
                            </p:stCondLst>
                            <p:childTnLst>
                              <p:par>
                                <p:cTn fill="hold" id="47" nodeType="clickEffect" presetClass="entr" presetID="3" presetSubtype="10">
                                  <p:stCondLst>
                                    <p:cond delay="0"/>
                                  </p:stCondLst>
                                  <p:childTnLst>
                                    <p:set>
                                      <p:cBhvr>
                                        <p:cTn dur="1" fill="hold" id="48">
                                          <p:stCondLst>
                                            <p:cond delay="0"/>
                                          </p:stCondLst>
                                        </p:cTn>
                                        <p:tgtEl>
                                          <p:spTgt spid="3145735"/>
                                        </p:tgtEl>
                                        <p:attrNameLst>
                                          <p:attrName>style.visibility</p:attrName>
                                        </p:attrNameLst>
                                      </p:cBhvr>
                                      <p:to>
                                        <p:strVal val="visible"/>
                                      </p:to>
                                    </p:set>
                                    <p:animEffect transition="in" filter="blinds(horizontal)">
                                      <p:cBhvr>
                                        <p:cTn dur="500" id="49"/>
                                        <p:tgtEl>
                                          <p:spTgt spid="3145735"/>
                                        </p:tgtEl>
                                      </p:cBhvr>
                                    </p:animEffect>
                                  </p:childTnLst>
                                </p:cTn>
                              </p:par>
                              <p:par>
                                <p:cTn fill="hold" grpId="0" id="50" nodeType="withEffect" presetClass="entr" presetID="3" presetSubtype="10">
                                  <p:stCondLst>
                                    <p:cond delay="0"/>
                                  </p:stCondLst>
                                  <p:childTnLst>
                                    <p:set>
                                      <p:cBhvr>
                                        <p:cTn dur="1" fill="hold" id="51">
                                          <p:stCondLst>
                                            <p:cond delay="0"/>
                                          </p:stCondLst>
                                        </p:cTn>
                                        <p:tgtEl>
                                          <p:spTgt spid="1049316"/>
                                        </p:tgtEl>
                                        <p:attrNameLst>
                                          <p:attrName>style.visibility</p:attrName>
                                        </p:attrNameLst>
                                      </p:cBhvr>
                                      <p:to>
                                        <p:strVal val="visible"/>
                                      </p:to>
                                    </p:set>
                                    <p:animEffect transition="in" filter="blinds(horizontal)">
                                      <p:cBhvr>
                                        <p:cTn dur="500" id="52"/>
                                        <p:tgtEl>
                                          <p:spTgt spid="1049316"/>
                                        </p:tgtEl>
                                      </p:cBhvr>
                                    </p:animEffect>
                                  </p:childTnLst>
                                </p:cTn>
                              </p:par>
                            </p:childTnLst>
                          </p:cTn>
                        </p:par>
                      </p:childTnLst>
                    </p:cTn>
                  </p:par>
                  <p:par>
                    <p:cTn fill="hold" id="53">
                      <p:stCondLst>
                        <p:cond delay="indefinite"/>
                      </p:stCondLst>
                      <p:childTnLst>
                        <p:par>
                          <p:cTn fill="hold" id="54">
                            <p:stCondLst>
                              <p:cond delay="0"/>
                            </p:stCondLst>
                            <p:childTnLst>
                              <p:par>
                                <p:cTn fill="hold" grpId="0" id="55" nodeType="clickEffect" presetClass="entr" presetID="3" presetSubtype="10">
                                  <p:stCondLst>
                                    <p:cond delay="0"/>
                                  </p:stCondLst>
                                  <p:childTnLst>
                                    <p:set>
                                      <p:cBhvr>
                                        <p:cTn dur="1" fill="hold" id="56">
                                          <p:stCondLst>
                                            <p:cond delay="0"/>
                                          </p:stCondLst>
                                        </p:cTn>
                                        <p:tgtEl>
                                          <p:spTgt spid="1049314"/>
                                        </p:tgtEl>
                                        <p:attrNameLst>
                                          <p:attrName>style.visibility</p:attrName>
                                        </p:attrNameLst>
                                      </p:cBhvr>
                                      <p:to>
                                        <p:strVal val="visible"/>
                                      </p:to>
                                    </p:set>
                                    <p:animEffect transition="in" filter="blinds(horizontal)">
                                      <p:cBhvr>
                                        <p:cTn dur="500" id="57"/>
                                        <p:tgtEl>
                                          <p:spTgt spid="1049314"/>
                                        </p:tgtEl>
                                      </p:cBhvr>
                                    </p:animEffect>
                                  </p:childTnLst>
                                </p:cTn>
                              </p:par>
                              <p:par>
                                <p:cTn fill="hold" id="58" nodeType="withEffect" presetClass="entr" presetID="3" presetSubtype="10">
                                  <p:stCondLst>
                                    <p:cond delay="0"/>
                                  </p:stCondLst>
                                  <p:childTnLst>
                                    <p:set>
                                      <p:cBhvr>
                                        <p:cTn dur="1" fill="hold" id="59">
                                          <p:stCondLst>
                                            <p:cond delay="0"/>
                                          </p:stCondLst>
                                        </p:cTn>
                                        <p:tgtEl>
                                          <p:spTgt spid="3145736"/>
                                        </p:tgtEl>
                                        <p:attrNameLst>
                                          <p:attrName>style.visibility</p:attrName>
                                        </p:attrNameLst>
                                      </p:cBhvr>
                                      <p:to>
                                        <p:strVal val="visible"/>
                                      </p:to>
                                    </p:set>
                                    <p:animEffect transition="in" filter="blinds(horizontal)">
                                      <p:cBhvr>
                                        <p:cTn dur="500" id="60"/>
                                        <p:tgtEl>
                                          <p:spTgt spid="3145736"/>
                                        </p:tgtEl>
                                      </p:cBhvr>
                                    </p:animEffect>
                                  </p:childTnLst>
                                </p:cTn>
                              </p:par>
                              <p:par>
                                <p:cTn fill="hold" id="61" nodeType="withEffect" presetClass="entr" presetID="3" presetSubtype="10">
                                  <p:stCondLst>
                                    <p:cond delay="0"/>
                                  </p:stCondLst>
                                  <p:childTnLst>
                                    <p:set>
                                      <p:cBhvr>
                                        <p:cTn dur="1" fill="hold" id="62">
                                          <p:stCondLst>
                                            <p:cond delay="0"/>
                                          </p:stCondLst>
                                        </p:cTn>
                                        <p:tgtEl>
                                          <p:spTgt spid="3145737"/>
                                        </p:tgtEl>
                                        <p:attrNameLst>
                                          <p:attrName>style.visibility</p:attrName>
                                        </p:attrNameLst>
                                      </p:cBhvr>
                                      <p:to>
                                        <p:strVal val="visible"/>
                                      </p:to>
                                    </p:set>
                                    <p:animEffect transition="in" filter="blinds(horizontal)">
                                      <p:cBhvr>
                                        <p:cTn dur="500" id="63"/>
                                        <p:tgtEl>
                                          <p:spTgt spid="3145737"/>
                                        </p:tgtEl>
                                      </p:cBhvr>
                                    </p:animEffect>
                                  </p:childTnLst>
                                </p:cTn>
                              </p:par>
                            </p:childTnLst>
                          </p:cTn>
                        </p:par>
                      </p:childTnLst>
                    </p:cTn>
                  </p:par>
                  <p:par>
                    <p:cTn fill="hold" id="64">
                      <p:stCondLst>
                        <p:cond delay="indefinite"/>
                      </p:stCondLst>
                      <p:childTnLst>
                        <p:par>
                          <p:cTn fill="hold" id="65">
                            <p:stCondLst>
                              <p:cond delay="0"/>
                            </p:stCondLst>
                            <p:childTnLst>
                              <p:par>
                                <p:cTn fill="hold" id="66" nodeType="clickEffect" presetClass="entr" presetID="3" presetSubtype="10">
                                  <p:stCondLst>
                                    <p:cond delay="0"/>
                                  </p:stCondLst>
                                  <p:childTnLst>
                                    <p:set>
                                      <p:cBhvr>
                                        <p:cTn dur="1" fill="hold" id="67">
                                          <p:stCondLst>
                                            <p:cond delay="0"/>
                                          </p:stCondLst>
                                        </p:cTn>
                                        <p:tgtEl>
                                          <p:spTgt spid="3145738"/>
                                        </p:tgtEl>
                                        <p:attrNameLst>
                                          <p:attrName>style.visibility</p:attrName>
                                        </p:attrNameLst>
                                      </p:cBhvr>
                                      <p:to>
                                        <p:strVal val="visible"/>
                                      </p:to>
                                    </p:set>
                                    <p:animEffect transition="in" filter="blinds(horizontal)">
                                      <p:cBhvr>
                                        <p:cTn dur="500" id="68"/>
                                        <p:tgtEl>
                                          <p:spTgt spid="3145738"/>
                                        </p:tgtEl>
                                      </p:cBhvr>
                                    </p:animEffect>
                                  </p:childTnLst>
                                </p:cTn>
                              </p:par>
                              <p:par>
                                <p:cTn fill="hold" id="69" nodeType="withEffect" presetClass="entr" presetID="3" presetSubtype="10">
                                  <p:stCondLst>
                                    <p:cond delay="0"/>
                                  </p:stCondLst>
                                  <p:childTnLst>
                                    <p:set>
                                      <p:cBhvr>
                                        <p:cTn dur="1" fill="hold" id="70">
                                          <p:stCondLst>
                                            <p:cond delay="0"/>
                                          </p:stCondLst>
                                        </p:cTn>
                                        <p:tgtEl>
                                          <p:spTgt spid="3145739"/>
                                        </p:tgtEl>
                                        <p:attrNameLst>
                                          <p:attrName>style.visibility</p:attrName>
                                        </p:attrNameLst>
                                      </p:cBhvr>
                                      <p:to>
                                        <p:strVal val="visible"/>
                                      </p:to>
                                    </p:set>
                                    <p:animEffect transition="in" filter="blinds(horizontal)">
                                      <p:cBhvr>
                                        <p:cTn dur="500" id="71"/>
                                        <p:tgtEl>
                                          <p:spTgt spid="3145739"/>
                                        </p:tgtEl>
                                      </p:cBhvr>
                                    </p:animEffect>
                                  </p:childTnLst>
                                </p:cTn>
                              </p:par>
                              <p:par>
                                <p:cTn fill="hold" grpId="0" id="72" nodeType="withEffect" presetClass="entr" presetID="3" presetSubtype="10">
                                  <p:stCondLst>
                                    <p:cond delay="0"/>
                                  </p:stCondLst>
                                  <p:childTnLst>
                                    <p:set>
                                      <p:cBhvr>
                                        <p:cTn dur="1" fill="hold" id="73">
                                          <p:stCondLst>
                                            <p:cond delay="0"/>
                                          </p:stCondLst>
                                        </p:cTn>
                                        <p:tgtEl>
                                          <p:spTgt spid="1049318"/>
                                        </p:tgtEl>
                                        <p:attrNameLst>
                                          <p:attrName>style.visibility</p:attrName>
                                        </p:attrNameLst>
                                      </p:cBhvr>
                                      <p:to>
                                        <p:strVal val="visible"/>
                                      </p:to>
                                    </p:set>
                                    <p:animEffect transition="in" filter="blinds(horizontal)">
                                      <p:cBhvr>
                                        <p:cTn dur="500" id="74"/>
                                        <p:tgtEl>
                                          <p:spTgt spid="1049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10" grpId="0" animBg="1"/>
      <p:bldP spid="1049311" grpId="0" animBg="1"/>
      <p:bldP spid="1049312" grpId="0" animBg="1"/>
      <p:bldP spid="1049313" grpId="0" animBg="1"/>
      <p:bldP spid="1049314" grpId="0"/>
      <p:bldP spid="1049315" grpId="0" animBg="1"/>
      <p:bldP spid="1049316" grpId="0" animBg="1"/>
      <p:bldP spid="1049317" grpId="0" animBg="1"/>
      <p:bldP spid="1049318" grpId="0" animBg="1"/>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900" name=""/>
        <p:cNvGrpSpPr/>
        <p:nvPr/>
      </p:nvGrpSpPr>
      <p:grpSpPr>
        <a:xfrm>
          <a:off x="0" y="0"/>
          <a:ext cx="0" cy="0"/>
          <a:chOff x="0" y="0"/>
          <a:chExt cx="0" cy="0"/>
        </a:xfrm>
      </p:grpSpPr>
      <p:sp>
        <p:nvSpPr>
          <p:cNvPr id="1049322" name="Title 1"/>
          <p:cNvSpPr txBox="1"/>
          <p:nvPr/>
        </p:nvSpPr>
        <p:spPr bwMode="auto">
          <a:xfrm>
            <a:off x="0" y="0"/>
            <a:ext cx="9144000" cy="609600"/>
          </a:xfrm>
          <a:prstGeom prst="rect"/>
          <a:solidFill>
            <a:schemeClr val="accent5">
              <a:lumMod val="20000"/>
              <a:lumOff val="80000"/>
            </a:schemeClr>
          </a:solidFill>
          <a:ln w="9525">
            <a:noFill/>
            <a:miter lim="800000"/>
            <a:headEnd/>
            <a:tailEnd/>
          </a:ln>
        </p:spPr>
        <p:txBody>
          <a:bodyPr anchor="ctr"/>
          <a:p>
            <a:pPr algn="ctr" eaLnBrk="1" hangingPunct="1"/>
            <a:r>
              <a:rPr sz="4400" lang="en-US">
                <a:latin typeface="+mj-lt"/>
                <a:ea typeface="+mj-ea"/>
                <a:cs typeface="+mj-cs"/>
              </a:rPr>
              <a:t>Pathogenesis of cancer </a:t>
            </a:r>
            <a:endParaRPr dirty="0" sz="4400" lang="en-US">
              <a:latin typeface="+mj-lt"/>
              <a:ea typeface="+mj-ea"/>
              <a:cs typeface="+mj-cs"/>
            </a:endParaRPr>
          </a:p>
        </p:txBody>
      </p:sp>
      <p:sp>
        <p:nvSpPr>
          <p:cNvPr id="1049323" name="TextBox 5"/>
          <p:cNvSpPr txBox="1"/>
          <p:nvPr/>
        </p:nvSpPr>
        <p:spPr>
          <a:xfrm>
            <a:off x="2209800" y="838200"/>
            <a:ext cx="4724400" cy="523875"/>
          </a:xfrm>
          <a:prstGeom prst="rect"/>
        </p:spPr>
        <p:style>
          <a:lnRef idx="1">
            <a:schemeClr val="accent2"/>
          </a:lnRef>
          <a:fillRef idx="3">
            <a:schemeClr val="accent2"/>
          </a:fillRef>
          <a:effectRef idx="2">
            <a:schemeClr val="accent2"/>
          </a:effectRef>
          <a:fontRef idx="minor">
            <a:schemeClr val="lt1"/>
          </a:fontRef>
        </p:style>
        <p:txBody>
          <a:bodyPr>
            <a:spAutoFit/>
          </a:bodyPr>
          <a:p>
            <a:r>
              <a:rPr dirty="0" sz="2800" lang="en-US"/>
              <a:t>Development of primary tumor</a:t>
            </a:r>
          </a:p>
        </p:txBody>
      </p:sp>
      <p:sp>
        <p:nvSpPr>
          <p:cNvPr id="1049324" name="TextBox 6"/>
          <p:cNvSpPr txBox="1"/>
          <p:nvPr/>
        </p:nvSpPr>
        <p:spPr>
          <a:xfrm>
            <a:off x="1905000" y="1905000"/>
            <a:ext cx="5943600" cy="461963"/>
          </a:xfrm>
          <a:prstGeom prst="rect"/>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p>
            <a:r>
              <a:rPr b="1" dirty="0" sz="2400" lang="en-US"/>
              <a:t>Production of </a:t>
            </a:r>
            <a:r>
              <a:rPr b="1" dirty="0" sz="2400" lang="en-US" err="1"/>
              <a:t>metalloproteinases</a:t>
            </a:r>
            <a:r>
              <a:rPr b="1" dirty="0" sz="2400" lang="en-US"/>
              <a:t> </a:t>
            </a:r>
          </a:p>
        </p:txBody>
      </p:sp>
      <p:sp>
        <p:nvSpPr>
          <p:cNvPr id="1049325" name="TextBox 7"/>
          <p:cNvSpPr txBox="1"/>
          <p:nvPr/>
        </p:nvSpPr>
        <p:spPr>
          <a:xfrm>
            <a:off x="1752600" y="2890838"/>
            <a:ext cx="5943600" cy="461962"/>
          </a:xfrm>
          <a:prstGeom prst="rect"/>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p>
            <a:r>
              <a:rPr b="1" dirty="0" sz="2400" lang="en-US"/>
              <a:t>Invasion of nearby tissue by tumor cells </a:t>
            </a:r>
          </a:p>
        </p:txBody>
      </p:sp>
      <p:sp>
        <p:nvSpPr>
          <p:cNvPr id="1049326" name="TextBox 8"/>
          <p:cNvSpPr txBox="1"/>
          <p:nvPr/>
        </p:nvSpPr>
        <p:spPr>
          <a:xfrm>
            <a:off x="3276600" y="3881438"/>
            <a:ext cx="2438400" cy="461962"/>
          </a:xfrm>
          <a:prstGeom prst="rect"/>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p>
            <a:r>
              <a:rPr b="1" dirty="0" sz="2400" lang="en-US"/>
              <a:t>Angiogenesis </a:t>
            </a:r>
          </a:p>
        </p:txBody>
      </p:sp>
      <p:sp>
        <p:nvSpPr>
          <p:cNvPr id="1049327" name="TextBox 9"/>
          <p:cNvSpPr txBox="1"/>
          <p:nvPr/>
        </p:nvSpPr>
        <p:spPr>
          <a:xfrm>
            <a:off x="3733800" y="5029200"/>
            <a:ext cx="1905000" cy="461963"/>
          </a:xfrm>
          <a:prstGeom prst="rect"/>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p>
            <a:r>
              <a:rPr b="1" dirty="0" sz="2400" lang="en-US"/>
              <a:t>Metastasis </a:t>
            </a:r>
          </a:p>
        </p:txBody>
      </p:sp>
      <p:sp>
        <p:nvSpPr>
          <p:cNvPr id="1049328" name="TextBox 10"/>
          <p:cNvSpPr txBox="1"/>
          <p:nvPr/>
        </p:nvSpPr>
        <p:spPr>
          <a:xfrm>
            <a:off x="1981200" y="6029325"/>
            <a:ext cx="5791200" cy="523875"/>
          </a:xfrm>
          <a:prstGeom prst="rect"/>
        </p:spPr>
        <p:style>
          <a:lnRef idx="1">
            <a:schemeClr val="accent2"/>
          </a:lnRef>
          <a:fillRef idx="3">
            <a:schemeClr val="accent2"/>
          </a:fillRef>
          <a:effectRef idx="2">
            <a:schemeClr val="accent2"/>
          </a:effectRef>
          <a:fontRef idx="minor">
            <a:schemeClr val="lt1"/>
          </a:fontRef>
        </p:style>
        <p:txBody>
          <a:bodyPr>
            <a:spAutoFit/>
          </a:bodyPr>
          <a:p>
            <a:r>
              <a:rPr dirty="0" sz="2800" lang="en-US"/>
              <a:t>Development of secondary tumors</a:t>
            </a:r>
          </a:p>
        </p:txBody>
      </p:sp>
      <p:cxnSp>
        <p:nvCxnSpPr>
          <p:cNvPr id="3145740" name="Straight Arrow Connector 11"/>
          <p:cNvCxnSpPr>
            <a:cxnSpLocks/>
          </p:cNvCxnSpPr>
          <p:nvPr/>
        </p:nvCxnSpPr>
        <p:spPr>
          <a:xfrm rot="5400000">
            <a:off x="4229100" y="2552700"/>
            <a:ext cx="382588" cy="1588"/>
          </a:xfrm>
          <a:prstGeom prst="straightConnector1"/>
          <a:ln>
            <a:tailEnd type="arrow"/>
          </a:ln>
        </p:spPr>
        <p:style>
          <a:lnRef idx="3">
            <a:schemeClr val="accent3"/>
          </a:lnRef>
          <a:fillRef idx="0">
            <a:schemeClr val="accent3"/>
          </a:fillRef>
          <a:effectRef idx="2">
            <a:schemeClr val="accent3"/>
          </a:effectRef>
          <a:fontRef idx="minor">
            <a:schemeClr val="tx1"/>
          </a:fontRef>
        </p:style>
      </p:cxnSp>
      <p:cxnSp>
        <p:nvCxnSpPr>
          <p:cNvPr id="3145741" name="Straight Arrow Connector 12"/>
          <p:cNvCxnSpPr>
            <a:cxnSpLocks/>
          </p:cNvCxnSpPr>
          <p:nvPr/>
        </p:nvCxnSpPr>
        <p:spPr>
          <a:xfrm rot="5400000">
            <a:off x="4229100" y="3619500"/>
            <a:ext cx="382588" cy="1588"/>
          </a:xfrm>
          <a:prstGeom prst="straightConnector1"/>
          <a:ln>
            <a:tailEnd type="arrow"/>
          </a:ln>
        </p:spPr>
        <p:style>
          <a:lnRef idx="3">
            <a:schemeClr val="accent3"/>
          </a:lnRef>
          <a:fillRef idx="0">
            <a:schemeClr val="accent3"/>
          </a:fillRef>
          <a:effectRef idx="2">
            <a:schemeClr val="accent3"/>
          </a:effectRef>
          <a:fontRef idx="minor">
            <a:schemeClr val="tx1"/>
          </a:fontRef>
        </p:style>
      </p:cxnSp>
      <p:cxnSp>
        <p:nvCxnSpPr>
          <p:cNvPr id="3145742" name="Straight Arrow Connector 13"/>
          <p:cNvCxnSpPr>
            <a:cxnSpLocks/>
          </p:cNvCxnSpPr>
          <p:nvPr/>
        </p:nvCxnSpPr>
        <p:spPr>
          <a:xfrm rot="5400000">
            <a:off x="4229100" y="4686300"/>
            <a:ext cx="382588" cy="1588"/>
          </a:xfrm>
          <a:prstGeom prst="straightConnector1"/>
          <a:ln>
            <a:tailEnd type="arrow"/>
          </a:ln>
        </p:spPr>
        <p:style>
          <a:lnRef idx="3">
            <a:schemeClr val="accent3"/>
          </a:lnRef>
          <a:fillRef idx="0">
            <a:schemeClr val="accent3"/>
          </a:fillRef>
          <a:effectRef idx="2">
            <a:schemeClr val="accent3"/>
          </a:effectRef>
          <a:fontRef idx="minor">
            <a:schemeClr val="tx1"/>
          </a:fontRef>
        </p:style>
      </p:cxnSp>
      <p:cxnSp>
        <p:nvCxnSpPr>
          <p:cNvPr id="3145743" name="Straight Arrow Connector 14"/>
          <p:cNvCxnSpPr>
            <a:cxnSpLocks/>
          </p:cNvCxnSpPr>
          <p:nvPr/>
        </p:nvCxnSpPr>
        <p:spPr>
          <a:xfrm rot="5400000">
            <a:off x="4229100" y="5753100"/>
            <a:ext cx="382588" cy="1588"/>
          </a:xfrm>
          <a:prstGeom prst="straightConnector1"/>
          <a:ln>
            <a:tailEnd type="arrow"/>
          </a:ln>
        </p:spPr>
        <p:style>
          <a:lnRef idx="3">
            <a:schemeClr val="accent3"/>
          </a:lnRef>
          <a:fillRef idx="0">
            <a:schemeClr val="accent3"/>
          </a:fillRef>
          <a:effectRef idx="2">
            <a:schemeClr val="accent3"/>
          </a:effectRef>
          <a:fontRef idx="minor">
            <a:schemeClr val="tx1"/>
          </a:fontRef>
        </p:style>
      </p:cxnSp>
      <p:cxnSp>
        <p:nvCxnSpPr>
          <p:cNvPr id="3145744" name="Straight Arrow Connector 15"/>
          <p:cNvCxnSpPr>
            <a:cxnSpLocks/>
          </p:cNvCxnSpPr>
          <p:nvPr/>
        </p:nvCxnSpPr>
        <p:spPr>
          <a:xfrm rot="5400000">
            <a:off x="4229100" y="1638300"/>
            <a:ext cx="382588" cy="1588"/>
          </a:xfrm>
          <a:prstGeom prst="straightConnector1"/>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901" name=""/>
        <p:cNvGrpSpPr/>
        <p:nvPr/>
      </p:nvGrpSpPr>
      <p:grpSpPr>
        <a:xfrm>
          <a:off x="0" y="0"/>
          <a:ext cx="0" cy="0"/>
          <a:chOff x="0" y="0"/>
          <a:chExt cx="0" cy="0"/>
        </a:xfrm>
      </p:grpSpPr>
      <p:sp>
        <p:nvSpPr>
          <p:cNvPr id="1049329" name="Title 1"/>
          <p:cNvSpPr>
            <a:spLocks noGrp="1"/>
          </p:cNvSpPr>
          <p:nvPr>
            <p:ph type="title"/>
          </p:nvPr>
        </p:nvSpPr>
        <p:spPr>
          <a:xfrm>
            <a:off x="0" y="0"/>
            <a:ext cx="9144000" cy="990600"/>
          </a:xfrm>
          <a:solidFill>
            <a:schemeClr val="accent5">
              <a:lumMod val="20000"/>
              <a:lumOff val="80000"/>
            </a:schemeClr>
          </a:solidFill>
        </p:spPr>
        <p:txBody>
          <a:bodyPr/>
          <a:p>
            <a:r>
              <a:rPr dirty="0" lang="en-US" smtClean="0"/>
              <a:t>Cancer cells differ from normal cells by </a:t>
            </a:r>
            <a:endParaRPr dirty="0" lang="en-US"/>
          </a:p>
        </p:txBody>
      </p:sp>
      <p:sp>
        <p:nvSpPr>
          <p:cNvPr id="1049330" name="Content Placeholder 2"/>
          <p:cNvSpPr>
            <a:spLocks noGrp="1"/>
          </p:cNvSpPr>
          <p:nvPr>
            <p:ph idx="1"/>
          </p:nvPr>
        </p:nvSpPr>
        <p:spPr>
          <a:xfrm>
            <a:off x="457200" y="1905000"/>
            <a:ext cx="8229600" cy="2438400"/>
          </a:xfrm>
        </p:spPr>
        <p:txBody>
          <a:bodyPr/>
          <a:p>
            <a:r>
              <a:rPr lang="en-US" smtClean="0"/>
              <a:t>Uncontrolled proliferation </a:t>
            </a:r>
          </a:p>
          <a:p>
            <a:r>
              <a:rPr lang="en-US" smtClean="0"/>
              <a:t>De-differentiation  &amp; loss of function </a:t>
            </a:r>
          </a:p>
          <a:p>
            <a:r>
              <a:rPr lang="en-US" smtClean="0"/>
              <a:t>Invasiveness </a:t>
            </a:r>
          </a:p>
          <a:p>
            <a:r>
              <a:rPr lang="en-US" smtClean="0"/>
              <a:t>Metastasis </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902" name=""/>
        <p:cNvGrpSpPr/>
        <p:nvPr/>
      </p:nvGrpSpPr>
      <p:grpSpPr>
        <a:xfrm>
          <a:off x="0" y="0"/>
          <a:ext cx="0" cy="0"/>
          <a:chOff x="0" y="0"/>
          <a:chExt cx="0" cy="0"/>
        </a:xfrm>
      </p:grpSpPr>
      <p:sp>
        <p:nvSpPr>
          <p:cNvPr id="1049331" name="Title 1"/>
          <p:cNvSpPr>
            <a:spLocks noGrp="1"/>
          </p:cNvSpPr>
          <p:nvPr>
            <p:ph type="title"/>
          </p:nvPr>
        </p:nvSpPr>
        <p:spPr>
          <a:xfrm>
            <a:off x="0" y="0"/>
            <a:ext cx="9144000" cy="1417638"/>
          </a:xfrm>
          <a:solidFill>
            <a:schemeClr val="accent5">
              <a:lumMod val="20000"/>
              <a:lumOff val="80000"/>
            </a:schemeClr>
          </a:solidFill>
          <a:ln>
            <a:solidFill>
              <a:schemeClr val="accent5">
                <a:lumMod val="20000"/>
                <a:lumOff val="80000"/>
              </a:schemeClr>
            </a:solidFill>
          </a:ln>
        </p:spPr>
        <p:txBody>
          <a:bodyPr>
            <a:normAutofit fontScale="90000"/>
          </a:bodyPr>
          <a:p>
            <a:pPr eaLnBrk="1" hangingPunct="1"/>
            <a:r>
              <a:rPr dirty="0" lang="en-US" smtClean="0"/>
              <a:t>Guiding principles in cancer chemotherapy </a:t>
            </a:r>
          </a:p>
        </p:txBody>
      </p:sp>
      <p:sp>
        <p:nvSpPr>
          <p:cNvPr id="1049332" name="Content Placeholder 2"/>
          <p:cNvSpPr>
            <a:spLocks noGrp="1"/>
          </p:cNvSpPr>
          <p:nvPr>
            <p:ph idx="1"/>
          </p:nvPr>
        </p:nvSpPr>
        <p:spPr/>
        <p:txBody>
          <a:bodyPr/>
          <a:p>
            <a:pPr eaLnBrk="1" hangingPunct="1"/>
            <a:r>
              <a:rPr lang="en-US" smtClean="0"/>
              <a:t>To achieve cure a TOTAL CELL KILL must be tried </a:t>
            </a:r>
          </a:p>
          <a:p>
            <a:pPr eaLnBrk="1" hangingPunct="1"/>
            <a:r>
              <a:rPr lang="en-US" smtClean="0"/>
              <a:t>Early diagnosis and early institution of treatment </a:t>
            </a:r>
          </a:p>
          <a:p>
            <a:pPr eaLnBrk="1" hangingPunct="1"/>
            <a:r>
              <a:rPr lang="en-US" smtClean="0"/>
              <a:t>Combination chemotherapy </a:t>
            </a:r>
          </a:p>
          <a:p>
            <a:pPr eaLnBrk="1" hangingPunct="1"/>
            <a:r>
              <a:rPr lang="en-US" smtClean="0"/>
              <a:t>Intermittent regimens </a:t>
            </a:r>
          </a:p>
          <a:p>
            <a:pPr eaLnBrk="1" hangingPunct="1"/>
            <a:r>
              <a:rPr lang="en-US" smtClean="0"/>
              <a:t>Adjuvant and neoadjuvant  chemotherapy occasionally </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903" name=""/>
        <p:cNvGrpSpPr/>
        <p:nvPr/>
      </p:nvGrpSpPr>
      <p:grpSpPr>
        <a:xfrm>
          <a:off x="0" y="0"/>
          <a:ext cx="0" cy="0"/>
          <a:chOff x="0" y="0"/>
          <a:chExt cx="0" cy="0"/>
        </a:xfrm>
      </p:grpSpPr>
      <p:sp>
        <p:nvSpPr>
          <p:cNvPr id="1049333" name="Title 1"/>
          <p:cNvSpPr>
            <a:spLocks noGrp="1"/>
          </p:cNvSpPr>
          <p:nvPr>
            <p:ph type="title"/>
          </p:nvPr>
        </p:nvSpPr>
        <p:spPr>
          <a:xfrm>
            <a:off x="0" y="0"/>
            <a:ext cx="9144000" cy="990600"/>
          </a:xfrm>
          <a:solidFill>
            <a:schemeClr val="accent5">
              <a:lumMod val="20000"/>
              <a:lumOff val="80000"/>
            </a:schemeClr>
          </a:solidFill>
        </p:spPr>
        <p:txBody>
          <a:bodyPr/>
          <a:p>
            <a:pPr eaLnBrk="1" hangingPunct="1"/>
            <a:r>
              <a:rPr dirty="0" lang="en-US" smtClean="0"/>
              <a:t>Total cell kill</a:t>
            </a:r>
          </a:p>
        </p:txBody>
      </p:sp>
      <p:sp>
        <p:nvSpPr>
          <p:cNvPr id="1049334" name="Content Placeholder 2"/>
          <p:cNvSpPr>
            <a:spLocks noGrp="1"/>
          </p:cNvSpPr>
          <p:nvPr>
            <p:ph idx="1"/>
          </p:nvPr>
        </p:nvSpPr>
        <p:spPr/>
        <p:txBody>
          <a:bodyPr/>
          <a:p>
            <a:pPr eaLnBrk="1" hangingPunct="1"/>
            <a:r>
              <a:rPr lang="en-US" smtClean="0"/>
              <a:t>Aimed at destroying all the malignant cells, leaving none</a:t>
            </a:r>
          </a:p>
          <a:p>
            <a:pPr eaLnBrk="1" hangingPunct="1"/>
            <a:r>
              <a:rPr lang="en-US" smtClean="0"/>
              <a:t>This approach ensures </a:t>
            </a:r>
          </a:p>
          <a:p>
            <a:pPr eaLnBrk="1" hangingPunct="1" lvl="1"/>
            <a:r>
              <a:rPr lang="en-US" smtClean="0"/>
              <a:t>Early recovery </a:t>
            </a:r>
          </a:p>
          <a:p>
            <a:pPr eaLnBrk="1" hangingPunct="1" lvl="1"/>
            <a:r>
              <a:rPr lang="en-US" smtClean="0"/>
              <a:t>Prevents relapse </a:t>
            </a:r>
          </a:p>
          <a:p>
            <a:pPr eaLnBrk="1" hangingPunct="1" lvl="1"/>
            <a:r>
              <a:rPr lang="en-US" smtClean="0"/>
              <a:t>Prolongs survival </a:t>
            </a:r>
          </a:p>
          <a:p>
            <a:pPr eaLnBrk="1" hangingPunct="1"/>
            <a:r>
              <a:rPr lang="en-US" smtClean="0"/>
              <a:t>Pharmacological sancturies  </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906" name=""/>
        <p:cNvGrpSpPr/>
        <p:nvPr/>
      </p:nvGrpSpPr>
      <p:grpSpPr>
        <a:xfrm>
          <a:off x="0" y="0"/>
          <a:ext cx="0" cy="0"/>
          <a:chOff x="0" y="0"/>
          <a:chExt cx="0" cy="0"/>
        </a:xfrm>
      </p:grpSpPr>
      <p:sp>
        <p:nvSpPr>
          <p:cNvPr id="1049338" name="Title 1"/>
          <p:cNvSpPr>
            <a:spLocks noGrp="1"/>
          </p:cNvSpPr>
          <p:nvPr>
            <p:ph type="title"/>
          </p:nvPr>
        </p:nvSpPr>
        <p:spPr>
          <a:xfrm>
            <a:off x="0" y="0"/>
            <a:ext cx="9144000" cy="990600"/>
          </a:xfrm>
          <a:solidFill>
            <a:schemeClr val="accent5">
              <a:lumMod val="20000"/>
              <a:lumOff val="80000"/>
            </a:schemeClr>
          </a:solidFill>
        </p:spPr>
        <p:txBody>
          <a:bodyPr/>
          <a:p>
            <a:pPr eaLnBrk="1" hangingPunct="1"/>
            <a:r>
              <a:rPr dirty="0" sz="4000" lang="en-US" smtClean="0"/>
              <a:t>Early diagnosis and early T/t why?</a:t>
            </a:r>
          </a:p>
        </p:txBody>
      </p:sp>
      <p:sp>
        <p:nvSpPr>
          <p:cNvPr id="1049339" name="Content Placeholder 2"/>
          <p:cNvSpPr>
            <a:spLocks noGrp="1"/>
          </p:cNvSpPr>
          <p:nvPr>
            <p:ph idx="1"/>
          </p:nvPr>
        </p:nvSpPr>
        <p:spPr>
          <a:xfrm>
            <a:off x="457200" y="1219200"/>
            <a:ext cx="8229600" cy="5181600"/>
          </a:xfrm>
        </p:spPr>
        <p:txBody>
          <a:bodyPr/>
          <a:p>
            <a:pPr eaLnBrk="1" hangingPunct="1"/>
            <a:r>
              <a:rPr lang="en-US" smtClean="0"/>
              <a:t>Survival time inversely related to initial number of cells </a:t>
            </a:r>
          </a:p>
          <a:p>
            <a:pPr eaLnBrk="1" hangingPunct="1"/>
            <a:r>
              <a:rPr lang="en-US" smtClean="0"/>
              <a:t>Aging cancer cells are less susceptible to chemotherapy, because there is </a:t>
            </a:r>
          </a:p>
          <a:p>
            <a:pPr eaLnBrk="1" hangingPunct="1" lvl="1"/>
            <a:r>
              <a:rPr lang="en-US" smtClean="0"/>
              <a:t>↑ cell cycle (division) time </a:t>
            </a:r>
          </a:p>
          <a:p>
            <a:pPr eaLnBrk="1" hangingPunct="1" lvl="1"/>
            <a:r>
              <a:rPr lang="en-US" smtClean="0"/>
              <a:t>↓No of actively dividing cells with more resting cells </a:t>
            </a:r>
          </a:p>
          <a:p>
            <a:pPr eaLnBrk="1" hangingPunct="1" lvl="1"/>
            <a:r>
              <a:rPr lang="en-US" smtClean="0"/>
              <a:t>↑ cell death within tumor </a:t>
            </a:r>
          </a:p>
          <a:p>
            <a:pPr eaLnBrk="1" hangingPunct="1" lvl="1"/>
            <a:r>
              <a:rPr lang="en-US" smtClean="0"/>
              <a:t>Overcrowding of cells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584" name=""/>
        <p:cNvGrpSpPr/>
        <p:nvPr/>
      </p:nvGrpSpPr>
      <p:grpSpPr>
        <a:xfrm>
          <a:off x="0" y="0"/>
          <a:ext cx="0" cy="0"/>
          <a:chOff x="0" y="0"/>
          <a:chExt cx="0" cy="0"/>
        </a:xfrm>
      </p:grpSpPr>
      <p:sp>
        <p:nvSpPr>
          <p:cNvPr id="1048711" name="Rectangle 2"/>
          <p:cNvSpPr>
            <a:spLocks noGrp="1" noChangeArrowheads="1"/>
          </p:cNvSpPr>
          <p:nvPr>
            <p:ph type="title"/>
          </p:nvPr>
        </p:nvSpPr>
        <p:spPr bwMode="auto">
          <a:xfrm>
            <a:off x="457200" y="152400"/>
            <a:ext cx="8229600" cy="639762"/>
          </a:xfrm>
          <a:noFill/>
        </p:spPr>
        <p:txBody>
          <a:bodyPr anchor="t" anchorCtr="0" bIns="45720" compatLnSpc="1" lIns="91440" numCol="1" rIns="91440" tIns="45720" vert="horz" wrap="square">
            <a:prstTxWarp prst="textNoShape"/>
            <a:normAutofit fontScale="90000"/>
          </a:bodyPr>
          <a:p>
            <a:pPr eaLnBrk="1" hangingPunct="1"/>
            <a:r>
              <a:rPr dirty="0" lang="en-US" smtClean="0"/>
              <a:t>Adverse  drug  reactions</a:t>
            </a:r>
          </a:p>
        </p:txBody>
      </p:sp>
      <p:sp>
        <p:nvSpPr>
          <p:cNvPr id="1048712" name="Rectangle 2"/>
          <p:cNvSpPr>
            <a:spLocks noGrp="1" noChangeArrowheads="1"/>
          </p:cNvSpPr>
          <p:nvPr>
            <p:ph idx="1"/>
          </p:nvPr>
        </p:nvSpPr>
        <p:spPr bwMode="auto">
          <a:xfrm>
            <a:off x="304800" y="990600"/>
            <a:ext cx="8382000" cy="5638800"/>
          </a:xfrm>
          <a:noFill/>
        </p:spPr>
        <p:txBody>
          <a:bodyPr anchor="t" anchorCtr="0" bIns="45720" compatLnSpc="1" lIns="91440" numCol="1" rIns="91440" tIns="45720" vert="horz" wrap="square">
            <a:prstTxWarp prst="textNoShape"/>
            <a:noAutofit/>
          </a:bodyPr>
          <a:p>
            <a:pPr algn="just" eaLnBrk="1" hangingPunct="1">
              <a:lnSpc>
                <a:spcPct val="90000"/>
              </a:lnSpc>
              <a:spcBef>
                <a:spcPts val="0"/>
              </a:spcBef>
            </a:pPr>
            <a:r>
              <a:rPr b="1" dirty="0" sz="2400" lang="en-US" smtClean="0">
                <a:solidFill>
                  <a:srgbClr val="0033CC"/>
                </a:solidFill>
              </a:rPr>
              <a:t>Side  Effect </a:t>
            </a:r>
          </a:p>
          <a:p>
            <a:pPr algn="just" eaLnBrk="1" hangingPunct="1" lvl="1">
              <a:lnSpc>
                <a:spcPct val="90000"/>
              </a:lnSpc>
              <a:spcBef>
                <a:spcPts val="0"/>
              </a:spcBef>
            </a:pPr>
            <a:r>
              <a:rPr b="1" dirty="0" sz="2400" lang="en-US" smtClean="0"/>
              <a:t>Unavoidable unintended pharmacodynamic  effects  that  occur  at  a  therapeutic  dose </a:t>
            </a:r>
          </a:p>
          <a:p>
            <a:pPr algn="just" eaLnBrk="1" hangingPunct="1" lvl="2">
              <a:lnSpc>
                <a:spcPct val="90000"/>
              </a:lnSpc>
              <a:spcBef>
                <a:spcPts val="0"/>
              </a:spcBef>
            </a:pPr>
            <a:r>
              <a:rPr b="1" dirty="0" lang="en-US" smtClean="0">
                <a:solidFill>
                  <a:srgbClr val="F400F4"/>
                </a:solidFill>
              </a:rPr>
              <a:t>Dryness of mouth  with  Atropine</a:t>
            </a:r>
          </a:p>
          <a:p>
            <a:pPr algn="just" eaLnBrk="1" hangingPunct="1">
              <a:lnSpc>
                <a:spcPct val="90000"/>
              </a:lnSpc>
              <a:spcBef>
                <a:spcPts val="0"/>
              </a:spcBef>
            </a:pPr>
            <a:r>
              <a:rPr b="1" dirty="0" sz="2400" lang="en-US" smtClean="0">
                <a:solidFill>
                  <a:srgbClr val="0033CC"/>
                </a:solidFill>
              </a:rPr>
              <a:t>Toxic  effects</a:t>
            </a:r>
          </a:p>
          <a:p>
            <a:pPr algn="just" eaLnBrk="1" hangingPunct="1" lvl="1">
              <a:lnSpc>
                <a:spcPct val="90000"/>
              </a:lnSpc>
              <a:spcBef>
                <a:spcPts val="0"/>
              </a:spcBef>
            </a:pPr>
            <a:r>
              <a:rPr b="1" dirty="0" sz="2400" lang="en-US" smtClean="0"/>
              <a:t>Result  of   excessive   pharmacological action  of  the  drug  due  to  over dosage or  prolonged  use</a:t>
            </a:r>
          </a:p>
          <a:p>
            <a:pPr algn="just" eaLnBrk="1" hangingPunct="1" lvl="2">
              <a:lnSpc>
                <a:spcPct val="90000"/>
              </a:lnSpc>
              <a:spcBef>
                <a:spcPts val="0"/>
              </a:spcBef>
            </a:pPr>
            <a:r>
              <a:rPr b="1" dirty="0" lang="en-US" smtClean="0">
                <a:solidFill>
                  <a:srgbClr val="F400F4"/>
                </a:solidFill>
              </a:rPr>
              <a:t>Hepatic  necrosis  from  paracetamol over dosage</a:t>
            </a:r>
          </a:p>
          <a:p>
            <a:pPr algn="just" eaLnBrk="1" hangingPunct="1">
              <a:lnSpc>
                <a:spcPct val="90000"/>
              </a:lnSpc>
              <a:spcBef>
                <a:spcPts val="0"/>
              </a:spcBef>
            </a:pPr>
            <a:r>
              <a:rPr b="1" dirty="0" sz="2400" lang="en-US" smtClean="0">
                <a:solidFill>
                  <a:srgbClr val="0033CC"/>
                </a:solidFill>
              </a:rPr>
              <a:t>Drug  intolerance</a:t>
            </a:r>
          </a:p>
          <a:p>
            <a:pPr algn="just" eaLnBrk="1" hangingPunct="1" lvl="1">
              <a:lnSpc>
                <a:spcPct val="90000"/>
              </a:lnSpc>
              <a:spcBef>
                <a:spcPts val="0"/>
              </a:spcBef>
            </a:pPr>
            <a:r>
              <a:rPr b="1" dirty="0" sz="2400" lang="en-US" smtClean="0"/>
              <a:t>Toxic  effects  of  a  drug  in an  individual at  therapeutic  doses</a:t>
            </a:r>
          </a:p>
          <a:p>
            <a:pPr algn="just" eaLnBrk="1" hangingPunct="1" lvl="2">
              <a:lnSpc>
                <a:spcPct val="90000"/>
              </a:lnSpc>
              <a:spcBef>
                <a:spcPts val="0"/>
              </a:spcBef>
            </a:pPr>
            <a:r>
              <a:rPr b="1" dirty="0" lang="en-US" smtClean="0">
                <a:solidFill>
                  <a:srgbClr val="F400F4"/>
                </a:solidFill>
              </a:rPr>
              <a:t>Vomiting  with  a  single  dose  of salicylate</a:t>
            </a:r>
          </a:p>
          <a:p>
            <a:pPr algn="just" eaLnBrk="1" hangingPunct="1">
              <a:lnSpc>
                <a:spcPts val="4000"/>
              </a:lnSpc>
              <a:spcBef>
                <a:spcPts val="0"/>
              </a:spcBef>
            </a:pPr>
            <a:r>
              <a:rPr b="1" dirty="0" sz="2400" lang="en-US" smtClean="0">
                <a:solidFill>
                  <a:srgbClr val="0033CC"/>
                </a:solidFill>
              </a:rPr>
              <a:t>Drug  tolerance</a:t>
            </a:r>
          </a:p>
          <a:p>
            <a:pPr algn="just" eaLnBrk="1" hangingPunct="1" lvl="1">
              <a:lnSpc>
                <a:spcPct val="125000"/>
              </a:lnSpc>
              <a:spcBef>
                <a:spcPts val="0"/>
              </a:spcBef>
            </a:pPr>
            <a:r>
              <a:rPr b="1" dirty="0" sz="2400" lang="en-US" smtClean="0"/>
              <a:t>Decreased response to  the same amount of drug after repeated administration </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909" name=""/>
        <p:cNvGrpSpPr/>
        <p:nvPr/>
      </p:nvGrpSpPr>
      <p:grpSpPr>
        <a:xfrm>
          <a:off x="0" y="0"/>
          <a:ext cx="0" cy="0"/>
          <a:chOff x="0" y="0"/>
          <a:chExt cx="0" cy="0"/>
        </a:xfrm>
      </p:grpSpPr>
      <p:sp>
        <p:nvSpPr>
          <p:cNvPr id="1049343" name="Title 1"/>
          <p:cNvSpPr>
            <a:spLocks noGrp="1"/>
          </p:cNvSpPr>
          <p:nvPr>
            <p:ph type="title"/>
          </p:nvPr>
        </p:nvSpPr>
        <p:spPr>
          <a:xfrm>
            <a:off x="0" y="0"/>
            <a:ext cx="9144000" cy="990600"/>
          </a:xfrm>
          <a:solidFill>
            <a:schemeClr val="accent5">
              <a:lumMod val="20000"/>
              <a:lumOff val="80000"/>
            </a:schemeClr>
          </a:solidFill>
        </p:spPr>
        <p:txBody>
          <a:bodyPr/>
          <a:p>
            <a:pPr eaLnBrk="1" hangingPunct="1"/>
            <a:r>
              <a:rPr dirty="0" lang="en-US" smtClean="0"/>
              <a:t>Combination chemotherapy? </a:t>
            </a:r>
          </a:p>
        </p:txBody>
      </p:sp>
      <p:sp>
        <p:nvSpPr>
          <p:cNvPr id="1049344" name="Content Placeholder 2"/>
          <p:cNvSpPr>
            <a:spLocks noGrp="1"/>
          </p:cNvSpPr>
          <p:nvPr>
            <p:ph idx="1"/>
          </p:nvPr>
        </p:nvSpPr>
        <p:spPr/>
        <p:txBody>
          <a:bodyPr>
            <a:normAutofit lnSpcReduction="10000"/>
          </a:bodyPr>
          <a:p>
            <a:pPr eaLnBrk="1" hangingPunct="1"/>
            <a:r>
              <a:rPr lang="en-US" smtClean="0"/>
              <a:t>Heterogenicity of cells remaining in different phase of growth cycle , showing different level of sensitivity  </a:t>
            </a:r>
          </a:p>
          <a:p>
            <a:pPr eaLnBrk="1" hangingPunct="1" lvl="1"/>
            <a:r>
              <a:rPr lang="en-US" smtClean="0"/>
              <a:t>Nature of drug (with different biochemical site of action)</a:t>
            </a:r>
          </a:p>
          <a:p>
            <a:pPr eaLnBrk="1" hangingPunct="1" lvl="1"/>
            <a:r>
              <a:rPr lang="en-US" smtClean="0"/>
              <a:t>Avoid emergence of drug resistance </a:t>
            </a:r>
          </a:p>
          <a:p>
            <a:pPr eaLnBrk="1" hangingPunct="1"/>
            <a:r>
              <a:rPr lang="en-US" smtClean="0"/>
              <a:t>Monotherapy adequate in Burkitts lymphoma &amp; choriocarcinoma </a:t>
            </a:r>
          </a:p>
          <a:p>
            <a:pPr eaLnBrk="1" hangingPunct="1" lvl="1">
              <a:buFont typeface="Arial" charset="0"/>
              <a:buNone/>
            </a:pPr>
            <a:r>
              <a:rPr lang="en-US" smtClean="0"/>
              <a:t> </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912" name=""/>
        <p:cNvGrpSpPr/>
        <p:nvPr/>
      </p:nvGrpSpPr>
      <p:grpSpPr>
        <a:xfrm>
          <a:off x="0" y="0"/>
          <a:ext cx="0" cy="0"/>
          <a:chOff x="0" y="0"/>
          <a:chExt cx="0" cy="0"/>
        </a:xfrm>
      </p:grpSpPr>
      <p:sp>
        <p:nvSpPr>
          <p:cNvPr id="1049348" name="Title 1"/>
          <p:cNvSpPr>
            <a:spLocks noGrp="1"/>
          </p:cNvSpPr>
          <p:nvPr>
            <p:ph type="title"/>
          </p:nvPr>
        </p:nvSpPr>
        <p:spPr>
          <a:xfrm>
            <a:off x="0" y="0"/>
            <a:ext cx="9144000" cy="1066800"/>
          </a:xfrm>
          <a:solidFill>
            <a:schemeClr val="accent5">
              <a:lumMod val="20000"/>
              <a:lumOff val="80000"/>
            </a:schemeClr>
          </a:solidFill>
        </p:spPr>
        <p:txBody>
          <a:bodyPr/>
          <a:p>
            <a:pPr eaLnBrk="1" hangingPunct="1"/>
            <a:r>
              <a:rPr dirty="0" lang="en-US" smtClean="0"/>
              <a:t>Why intermittent regimen? </a:t>
            </a:r>
          </a:p>
        </p:txBody>
      </p:sp>
      <p:sp>
        <p:nvSpPr>
          <p:cNvPr id="1049349" name="Content Placeholder 2"/>
          <p:cNvSpPr>
            <a:spLocks noGrp="1"/>
          </p:cNvSpPr>
          <p:nvPr>
            <p:ph idx="1"/>
          </p:nvPr>
        </p:nvSpPr>
        <p:spPr/>
        <p:txBody>
          <a:bodyPr>
            <a:normAutofit lnSpcReduction="10000"/>
          </a:bodyPr>
          <a:p>
            <a:pPr eaLnBrk="1" hangingPunct="1"/>
            <a:r>
              <a:rPr lang="en-US" smtClean="0"/>
              <a:t>Favours risk –benefit ratio</a:t>
            </a:r>
          </a:p>
          <a:p>
            <a:pPr eaLnBrk="1" hangingPunct="1"/>
            <a:r>
              <a:rPr lang="en-US" smtClean="0"/>
              <a:t>Allows time for damaged normal host cells to recover </a:t>
            </a:r>
          </a:p>
          <a:p>
            <a:pPr eaLnBrk="1" hangingPunct="1"/>
            <a:r>
              <a:rPr lang="en-US" smtClean="0"/>
              <a:t>Pulse therapy</a:t>
            </a:r>
          </a:p>
          <a:p>
            <a:pPr eaLnBrk="1" hangingPunct="1" lvl="1"/>
            <a:r>
              <a:rPr lang="en-US" smtClean="0"/>
              <a:t>Type of intermittent chemotherapeutic regime employing highest tolerated dose within a short administration period </a:t>
            </a:r>
          </a:p>
          <a:p>
            <a:pPr eaLnBrk="1" hangingPunct="1" lvl="1"/>
            <a:r>
              <a:rPr lang="en-US" smtClean="0"/>
              <a:t>Based on principle of drug conc. (C) x duration of exposure (T) = constant </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913" name=""/>
        <p:cNvGrpSpPr/>
        <p:nvPr/>
      </p:nvGrpSpPr>
      <p:grpSpPr>
        <a:xfrm>
          <a:off x="0" y="0"/>
          <a:ext cx="0" cy="0"/>
          <a:chOff x="0" y="0"/>
          <a:chExt cx="0" cy="0"/>
        </a:xfrm>
      </p:grpSpPr>
      <p:sp>
        <p:nvSpPr>
          <p:cNvPr id="1049350" name="Title 1"/>
          <p:cNvSpPr>
            <a:spLocks noGrp="1"/>
          </p:cNvSpPr>
          <p:nvPr>
            <p:ph type="title"/>
          </p:nvPr>
        </p:nvSpPr>
        <p:spPr>
          <a:xfrm>
            <a:off x="0" y="0"/>
            <a:ext cx="9144000" cy="990600"/>
          </a:xfrm>
          <a:solidFill>
            <a:schemeClr val="accent5">
              <a:lumMod val="20000"/>
              <a:lumOff val="80000"/>
            </a:schemeClr>
          </a:solidFill>
        </p:spPr>
        <p:txBody>
          <a:bodyPr>
            <a:normAutofit fontScale="90000"/>
          </a:bodyPr>
          <a:p>
            <a:pPr eaLnBrk="1" hangingPunct="1"/>
            <a:r>
              <a:rPr dirty="0" lang="en-US" smtClean="0"/>
              <a:t>Adjuvant &amp; </a:t>
            </a:r>
            <a:r>
              <a:rPr dirty="0" lang="en-US" err="1" smtClean="0"/>
              <a:t>Neoadjuvant</a:t>
            </a:r>
            <a:r>
              <a:rPr dirty="0" lang="en-US" smtClean="0"/>
              <a:t> chemotherapy </a:t>
            </a:r>
          </a:p>
        </p:txBody>
      </p:sp>
      <p:sp>
        <p:nvSpPr>
          <p:cNvPr id="1049351" name="Content Placeholder 2"/>
          <p:cNvSpPr>
            <a:spLocks noGrp="1"/>
          </p:cNvSpPr>
          <p:nvPr>
            <p:ph idx="1"/>
          </p:nvPr>
        </p:nvSpPr>
        <p:spPr>
          <a:xfrm>
            <a:off x="304800" y="1447800"/>
            <a:ext cx="8382000" cy="5029200"/>
          </a:xfrm>
        </p:spPr>
        <p:txBody>
          <a:bodyPr/>
          <a:p>
            <a:pPr eaLnBrk="1" hangingPunct="1"/>
            <a:r>
              <a:rPr dirty="0" lang="en-US" smtClean="0">
                <a:solidFill>
                  <a:schemeClr val="accent6">
                    <a:lumMod val="50000"/>
                  </a:schemeClr>
                </a:solidFill>
              </a:rPr>
              <a:t>Adjuvant chemotherapy:</a:t>
            </a:r>
          </a:p>
          <a:p>
            <a:pPr eaLnBrk="1" hangingPunct="1" lvl="1"/>
            <a:r>
              <a:rPr dirty="0" lang="en-US" smtClean="0"/>
              <a:t>Chemotherapy given after surgery or irradiation  to destroy </a:t>
            </a:r>
            <a:r>
              <a:rPr dirty="0" lang="en-US" err="1" smtClean="0"/>
              <a:t>micrometastasis</a:t>
            </a:r>
            <a:r>
              <a:rPr dirty="0" lang="en-US" smtClean="0"/>
              <a:t> &amp; prevent development of secondary neoplasm.</a:t>
            </a:r>
          </a:p>
          <a:p>
            <a:pPr eaLnBrk="1" hangingPunct="1"/>
            <a:r>
              <a:rPr dirty="0" lang="en-US" smtClean="0">
                <a:solidFill>
                  <a:schemeClr val="accent6">
                    <a:lumMod val="50000"/>
                  </a:schemeClr>
                </a:solidFill>
              </a:rPr>
              <a:t>Neo-adjuvant chemotherapy:</a:t>
            </a:r>
          </a:p>
          <a:p>
            <a:pPr eaLnBrk="1" hangingPunct="1" lvl="1"/>
            <a:r>
              <a:rPr dirty="0" lang="en-US" smtClean="0"/>
              <a:t>Chemotherapy given before surgery or radiotherapy in order to diminish the volume of large primary neoplasm </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914" name=""/>
        <p:cNvGrpSpPr/>
        <p:nvPr/>
      </p:nvGrpSpPr>
      <p:grpSpPr>
        <a:xfrm>
          <a:off x="0" y="0"/>
          <a:ext cx="0" cy="0"/>
          <a:chOff x="0" y="0"/>
          <a:chExt cx="0" cy="0"/>
        </a:xfrm>
      </p:grpSpPr>
      <p:sp>
        <p:nvSpPr>
          <p:cNvPr id="1049352" name="Content Placeholder 2"/>
          <p:cNvSpPr>
            <a:spLocks noGrp="1"/>
          </p:cNvSpPr>
          <p:nvPr>
            <p:ph idx="1"/>
          </p:nvPr>
        </p:nvSpPr>
        <p:spPr>
          <a:xfrm>
            <a:off x="457200" y="1143000"/>
            <a:ext cx="8229600" cy="5486400"/>
          </a:xfrm>
        </p:spPr>
        <p:txBody>
          <a:bodyPr/>
          <a:p>
            <a:r>
              <a:rPr lang="en-US" smtClean="0"/>
              <a:t>Nausea &amp; Vomiting </a:t>
            </a:r>
          </a:p>
          <a:p>
            <a:r>
              <a:rPr lang="en-US" smtClean="0"/>
              <a:t>Bone marrow depression </a:t>
            </a:r>
          </a:p>
          <a:p>
            <a:r>
              <a:rPr lang="en-US" smtClean="0"/>
              <a:t>Alopecia </a:t>
            </a:r>
          </a:p>
          <a:p>
            <a:r>
              <a:rPr lang="en-US" smtClean="0"/>
              <a:t>Gonads: </a:t>
            </a:r>
            <a:r>
              <a:rPr sz="2800" lang="en-US" smtClean="0"/>
              <a:t>Oligospermia, impotence, ↓ ovulation </a:t>
            </a:r>
            <a:endParaRPr lang="en-US" smtClean="0"/>
          </a:p>
          <a:p>
            <a:r>
              <a:rPr lang="en-US" smtClean="0"/>
              <a:t>Foetus: </a:t>
            </a:r>
            <a:r>
              <a:rPr sz="2800" lang="en-US" smtClean="0"/>
              <a:t>Abortion, foetal death, teratogenicity </a:t>
            </a:r>
          </a:p>
          <a:p>
            <a:r>
              <a:rPr lang="en-US" smtClean="0"/>
              <a:t>Carcinogenicity </a:t>
            </a:r>
          </a:p>
          <a:p>
            <a:r>
              <a:rPr lang="en-US" smtClean="0"/>
              <a:t>Hyperuricemia </a:t>
            </a:r>
          </a:p>
          <a:p>
            <a:r>
              <a:rPr lang="en-US" smtClean="0"/>
              <a:t>Immunosupression:</a:t>
            </a:r>
            <a:r>
              <a:rPr sz="2800" lang="en-US" smtClean="0"/>
              <a:t> Fludarabine </a:t>
            </a:r>
            <a:endParaRPr sz="2400" lang="en-US" smtClean="0"/>
          </a:p>
          <a:p>
            <a:r>
              <a:rPr lang="en-US" smtClean="0"/>
              <a:t>Hazards to staff</a:t>
            </a:r>
            <a:endParaRPr sz="4000" lang="en-US" smtClean="0"/>
          </a:p>
        </p:txBody>
      </p:sp>
      <p:sp>
        <p:nvSpPr>
          <p:cNvPr id="1049353" name="Title 1"/>
          <p:cNvSpPr>
            <a:spLocks noGrp="1"/>
          </p:cNvSpPr>
          <p:nvPr>
            <p:ph type="title"/>
          </p:nvPr>
        </p:nvSpPr>
        <p:spPr>
          <a:xfrm>
            <a:off x="0" y="0"/>
            <a:ext cx="9144000" cy="990600"/>
          </a:xfrm>
          <a:solidFill>
            <a:schemeClr val="accent5">
              <a:lumMod val="20000"/>
              <a:lumOff val="80000"/>
            </a:schemeClr>
          </a:solidFill>
        </p:spPr>
        <p:txBody>
          <a:bodyPr>
            <a:normAutofit/>
          </a:bodyPr>
          <a:p>
            <a:pPr eaLnBrk="1" hangingPunct="1"/>
            <a:r>
              <a:rPr dirty="0" lang="en-US" smtClean="0"/>
              <a:t>General toxicity of </a:t>
            </a:r>
            <a:r>
              <a:rPr dirty="0" lang="en-US" err="1" smtClean="0"/>
              <a:t>cytotoxic</a:t>
            </a:r>
            <a:r>
              <a:rPr dirty="0" lang="en-US" smtClean="0"/>
              <a:t> drugs </a:t>
            </a:r>
          </a:p>
        </p:txBody>
      </p:sp>
    </p:spTree>
  </p:cSld>
  <p:clrMapOvr>
    <a:masterClrMapping/>
  </p:clrMapOvr>
  <p:transition xmlns:p14="http://schemas.microsoft.com/office/powerpoint/2010/main" spd="slow" advClick="0" advTm="2000" p14:dur="2000"/>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917" name=""/>
        <p:cNvGrpSpPr/>
        <p:nvPr/>
      </p:nvGrpSpPr>
      <p:grpSpPr>
        <a:xfrm>
          <a:off x="0" y="0"/>
          <a:ext cx="0" cy="0"/>
          <a:chOff x="0" y="0"/>
          <a:chExt cx="0" cy="0"/>
        </a:xfrm>
      </p:grpSpPr>
      <p:sp>
        <p:nvSpPr>
          <p:cNvPr id="1049357" name="Content Placeholder 5"/>
          <p:cNvSpPr>
            <a:spLocks noGrp="1"/>
          </p:cNvSpPr>
          <p:nvPr>
            <p:ph idx="1"/>
          </p:nvPr>
        </p:nvSpPr>
        <p:spPr>
          <a:xfrm>
            <a:off x="457200" y="990600"/>
            <a:ext cx="8229600" cy="5638800"/>
          </a:xfrm>
        </p:spPr>
        <p:txBody>
          <a:bodyPr/>
          <a:p>
            <a:r>
              <a:rPr lang="en-US" smtClean="0">
                <a:solidFill>
                  <a:srgbClr val="7030A0"/>
                </a:solidFill>
              </a:rPr>
              <a:t>Nitrogen Mustards </a:t>
            </a:r>
          </a:p>
          <a:p>
            <a:pPr lvl="1"/>
            <a:r>
              <a:rPr lang="en-US" smtClean="0"/>
              <a:t>Meclorethamine, Melphalan, Chlorambucil, cyclophosphamide, ifosfamide </a:t>
            </a:r>
          </a:p>
          <a:p>
            <a:r>
              <a:rPr lang="en-US" smtClean="0">
                <a:solidFill>
                  <a:srgbClr val="7030A0"/>
                </a:solidFill>
              </a:rPr>
              <a:t>Ethyleneimine : </a:t>
            </a:r>
            <a:r>
              <a:rPr sz="2800" lang="en-US" smtClean="0"/>
              <a:t>Thiotepa</a:t>
            </a:r>
            <a:r>
              <a:rPr lang="en-US" smtClean="0"/>
              <a:t> </a:t>
            </a:r>
          </a:p>
          <a:p>
            <a:r>
              <a:rPr lang="en-US" smtClean="0">
                <a:solidFill>
                  <a:srgbClr val="7030A0"/>
                </a:solidFill>
              </a:rPr>
              <a:t>Alkyl Sulfonate: </a:t>
            </a:r>
            <a:r>
              <a:rPr sz="2800" lang="en-US" smtClean="0"/>
              <a:t>Busulfan</a:t>
            </a:r>
            <a:r>
              <a:rPr lang="en-US" smtClean="0"/>
              <a:t> </a:t>
            </a:r>
          </a:p>
          <a:p>
            <a:r>
              <a:rPr lang="en-US" smtClean="0">
                <a:solidFill>
                  <a:srgbClr val="7030A0"/>
                </a:solidFill>
              </a:rPr>
              <a:t>Nitrosureas </a:t>
            </a:r>
          </a:p>
          <a:p>
            <a:pPr lvl="1"/>
            <a:r>
              <a:rPr lang="en-US" smtClean="0"/>
              <a:t>Carmustine,lomustine, streptozocin </a:t>
            </a:r>
          </a:p>
          <a:p>
            <a:r>
              <a:rPr lang="en-US" smtClean="0">
                <a:solidFill>
                  <a:srgbClr val="7030A0"/>
                </a:solidFill>
              </a:rPr>
              <a:t>Triazines </a:t>
            </a:r>
          </a:p>
          <a:p>
            <a:pPr lvl="1"/>
            <a:r>
              <a:rPr lang="en-US" smtClean="0"/>
              <a:t>Dacarbazine, temozolamide </a:t>
            </a:r>
          </a:p>
        </p:txBody>
      </p:sp>
      <p:sp>
        <p:nvSpPr>
          <p:cNvPr id="1049358" name="Rectangle 2"/>
          <p:cNvSpPr>
            <a:spLocks noGrp="1" noChangeArrowheads="1"/>
          </p:cNvSpPr>
          <p:nvPr>
            <p:ph type="title"/>
          </p:nvPr>
        </p:nvSpPr>
        <p:spPr>
          <a:xfrm>
            <a:off x="0" y="0"/>
            <a:ext cx="9144000" cy="685800"/>
          </a:xfrm>
          <a:solidFill>
            <a:schemeClr val="accent5">
              <a:lumMod val="20000"/>
              <a:lumOff val="80000"/>
            </a:schemeClr>
          </a:solidFill>
        </p:spPr>
        <p:txBody>
          <a:bodyPr rtlCol="0">
            <a:normAutofit/>
          </a:bodyPr>
          <a:p>
            <a:pPr eaLnBrk="1" fontAlgn="auto" hangingPunct="1">
              <a:spcAft>
                <a:spcPts val="0"/>
              </a:spcAft>
            </a:pPr>
            <a:r>
              <a:rPr b="1" dirty="0" sz="3800" lang="en-US" smtClean="0"/>
              <a:t>Alkylating agents </a:t>
            </a:r>
            <a:endParaRPr dirty="0" sz="3800" lang="en-US" smtClean="0"/>
          </a:p>
        </p:txBody>
      </p:sp>
    </p:spTree>
  </p:cSld>
  <p:clrMapOvr>
    <a:masterClrMapping/>
  </p:clrMapOvr>
  <p:transition xmlns:p14="http://schemas.microsoft.com/office/powerpoint/2010/main" spd="slow" advTm="2000" p14:dur="2000"/>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918" name=""/>
        <p:cNvGrpSpPr/>
        <p:nvPr/>
      </p:nvGrpSpPr>
      <p:grpSpPr>
        <a:xfrm>
          <a:off x="0" y="0"/>
          <a:ext cx="0" cy="0"/>
          <a:chOff x="0" y="0"/>
          <a:chExt cx="0" cy="0"/>
        </a:xfrm>
      </p:grpSpPr>
      <p:sp>
        <p:nvSpPr>
          <p:cNvPr id="1049359" name="Content Placeholder 2"/>
          <p:cNvSpPr>
            <a:spLocks noGrp="1"/>
          </p:cNvSpPr>
          <p:nvPr>
            <p:ph idx="1"/>
          </p:nvPr>
        </p:nvSpPr>
        <p:spPr>
          <a:xfrm>
            <a:off x="457200" y="1143000"/>
            <a:ext cx="8229600" cy="4983163"/>
          </a:xfrm>
        </p:spPr>
        <p:txBody>
          <a:bodyPr/>
          <a:p>
            <a:r>
              <a:rPr lang="en-US" smtClean="0">
                <a:solidFill>
                  <a:srgbClr val="7030A0"/>
                </a:solidFill>
              </a:rPr>
              <a:t>Folate Antagonists</a:t>
            </a:r>
          </a:p>
          <a:p>
            <a:pPr lvl="1"/>
            <a:r>
              <a:rPr lang="en-US" smtClean="0"/>
              <a:t>Methotrexate </a:t>
            </a:r>
          </a:p>
          <a:p>
            <a:r>
              <a:rPr lang="en-US" smtClean="0">
                <a:solidFill>
                  <a:srgbClr val="7030A0"/>
                </a:solidFill>
              </a:rPr>
              <a:t>Purine Antagonists </a:t>
            </a:r>
          </a:p>
          <a:p>
            <a:pPr lvl="1"/>
            <a:r>
              <a:rPr lang="en-US" smtClean="0"/>
              <a:t>6 Mercaptopurine, 6 Thioguanine, Azathioprine</a:t>
            </a:r>
          </a:p>
          <a:p>
            <a:r>
              <a:rPr lang="en-US" smtClean="0">
                <a:solidFill>
                  <a:srgbClr val="7030A0"/>
                </a:solidFill>
              </a:rPr>
              <a:t>Pyrimidine antagonists </a:t>
            </a:r>
          </a:p>
          <a:p>
            <a:pPr lvl="1"/>
            <a:r>
              <a:rPr lang="en-US" smtClean="0"/>
              <a:t>5 Fluorouracil, cytarabine, gemcitabine  </a:t>
            </a:r>
          </a:p>
        </p:txBody>
      </p:sp>
      <p:sp>
        <p:nvSpPr>
          <p:cNvPr id="1049360" name="Rectangle 2"/>
          <p:cNvSpPr>
            <a:spLocks noGrp="1" noChangeArrowheads="1"/>
          </p:cNvSpPr>
          <p:nvPr>
            <p:ph type="title"/>
          </p:nvPr>
        </p:nvSpPr>
        <p:spPr>
          <a:xfrm>
            <a:off x="0" y="0"/>
            <a:ext cx="9144000" cy="685800"/>
          </a:xfrm>
          <a:solidFill>
            <a:schemeClr val="accent5">
              <a:lumMod val="20000"/>
              <a:lumOff val="80000"/>
            </a:schemeClr>
          </a:solidFill>
        </p:spPr>
        <p:txBody>
          <a:bodyPr rtlCol="0">
            <a:normAutofit/>
          </a:bodyPr>
          <a:p>
            <a:pPr eaLnBrk="1" fontAlgn="auto" hangingPunct="1">
              <a:spcAft>
                <a:spcPts val="0"/>
              </a:spcAft>
            </a:pPr>
            <a:r>
              <a:rPr b="1" dirty="0" sz="3800" lang="en-US" err="1" smtClean="0"/>
              <a:t>Antimetabolites</a:t>
            </a:r>
            <a:r>
              <a:rPr b="1" dirty="0" sz="3800" lang="en-US" smtClean="0"/>
              <a:t> </a:t>
            </a:r>
            <a:endParaRPr dirty="0" sz="3800" lang="en-US" smtClean="0"/>
          </a:p>
        </p:txBody>
      </p:sp>
    </p:spTree>
  </p:cSld>
  <p:clrMapOvr>
    <a:masterClrMapping/>
  </p:clrMapOvr>
  <p:transition xmlns:p14="http://schemas.microsoft.com/office/powerpoint/2010/main" spd="slow" advTm="1300" p14:dur="2000"/>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919" name=""/>
        <p:cNvGrpSpPr/>
        <p:nvPr/>
      </p:nvGrpSpPr>
      <p:grpSpPr>
        <a:xfrm>
          <a:off x="0" y="0"/>
          <a:ext cx="0" cy="0"/>
          <a:chOff x="0" y="0"/>
          <a:chExt cx="0" cy="0"/>
        </a:xfrm>
      </p:grpSpPr>
      <p:sp>
        <p:nvSpPr>
          <p:cNvPr id="1049361" name="Content Placeholder 2"/>
          <p:cNvSpPr>
            <a:spLocks noGrp="1"/>
          </p:cNvSpPr>
          <p:nvPr>
            <p:ph idx="1"/>
          </p:nvPr>
        </p:nvSpPr>
        <p:spPr>
          <a:xfrm>
            <a:off x="228600" y="838200"/>
            <a:ext cx="4419600" cy="5791200"/>
          </a:xfrm>
          <a:solidFill>
            <a:schemeClr val="bg1"/>
          </a:solidFill>
          <a:ln>
            <a:solidFill>
              <a:schemeClr val="accent6">
                <a:lumMod val="75000"/>
              </a:schemeClr>
            </a:solidFill>
          </a:ln>
        </p:spPr>
        <p:txBody>
          <a:bodyPr/>
          <a:p>
            <a:r>
              <a:rPr dirty="0" sz="3000" lang="en-US" smtClean="0">
                <a:solidFill>
                  <a:srgbClr val="7030A0"/>
                </a:solidFill>
              </a:rPr>
              <a:t>Antibiotics</a:t>
            </a:r>
          </a:p>
          <a:p>
            <a:pPr lvl="1"/>
            <a:r>
              <a:rPr dirty="0" sz="2600" lang="en-US" err="1" smtClean="0"/>
              <a:t>Actinomycin</a:t>
            </a:r>
            <a:r>
              <a:rPr dirty="0" sz="2600" lang="en-US" smtClean="0"/>
              <a:t> D, Doxorubicin, </a:t>
            </a:r>
            <a:r>
              <a:rPr dirty="0" sz="2600" lang="en-US" err="1" smtClean="0"/>
              <a:t>Daunorubicin</a:t>
            </a:r>
            <a:r>
              <a:rPr dirty="0" sz="2600" lang="en-US" smtClean="0"/>
              <a:t>, </a:t>
            </a:r>
            <a:r>
              <a:rPr dirty="0" sz="2600" lang="en-US" err="1" smtClean="0"/>
              <a:t>Bleomycin</a:t>
            </a:r>
            <a:r>
              <a:rPr dirty="0" sz="2600" lang="en-US" smtClean="0"/>
              <a:t>, Mitomycin C</a:t>
            </a:r>
          </a:p>
          <a:p>
            <a:r>
              <a:rPr dirty="0" sz="3000" lang="en-US" err="1" smtClean="0">
                <a:solidFill>
                  <a:srgbClr val="7030A0"/>
                </a:solidFill>
              </a:rPr>
              <a:t>Vinca</a:t>
            </a:r>
            <a:r>
              <a:rPr dirty="0" sz="3000" lang="en-US" smtClean="0">
                <a:solidFill>
                  <a:srgbClr val="7030A0"/>
                </a:solidFill>
              </a:rPr>
              <a:t> alkaloids </a:t>
            </a:r>
          </a:p>
          <a:p>
            <a:pPr lvl="1"/>
            <a:r>
              <a:rPr dirty="0" sz="2600" lang="en-US" err="1" smtClean="0"/>
              <a:t>Vincristine</a:t>
            </a:r>
            <a:r>
              <a:rPr dirty="0" sz="2600" lang="en-US" smtClean="0"/>
              <a:t>, </a:t>
            </a:r>
            <a:r>
              <a:rPr dirty="0" sz="2600" lang="en-US" err="1" smtClean="0"/>
              <a:t>Vinblastine</a:t>
            </a:r>
            <a:r>
              <a:rPr dirty="0" sz="2600" lang="en-US" smtClean="0"/>
              <a:t>, </a:t>
            </a:r>
            <a:r>
              <a:rPr dirty="0" sz="2600" lang="en-US" err="1" smtClean="0"/>
              <a:t>Vinorelbine</a:t>
            </a:r>
            <a:r>
              <a:rPr dirty="0" sz="2600" lang="en-US" smtClean="0"/>
              <a:t> </a:t>
            </a:r>
          </a:p>
          <a:p>
            <a:r>
              <a:rPr dirty="0" sz="3000" lang="en-US" err="1" smtClean="0">
                <a:solidFill>
                  <a:srgbClr val="7030A0"/>
                </a:solidFill>
              </a:rPr>
              <a:t>Taxanes</a:t>
            </a:r>
            <a:endParaRPr dirty="0" sz="3000" lang="en-US" smtClean="0">
              <a:solidFill>
                <a:srgbClr val="7030A0"/>
              </a:solidFill>
            </a:endParaRPr>
          </a:p>
          <a:p>
            <a:pPr lvl="1"/>
            <a:r>
              <a:rPr dirty="0" sz="2600" lang="en-US" smtClean="0"/>
              <a:t> </a:t>
            </a:r>
            <a:r>
              <a:rPr dirty="0" sz="2600" lang="en-US" err="1" smtClean="0"/>
              <a:t>Paclitaxel</a:t>
            </a:r>
            <a:r>
              <a:rPr dirty="0" sz="2600" lang="en-US" smtClean="0"/>
              <a:t>, </a:t>
            </a:r>
            <a:r>
              <a:rPr dirty="0" sz="2600" lang="en-US" err="1" smtClean="0"/>
              <a:t>docetaxel</a:t>
            </a:r>
            <a:endParaRPr dirty="0" sz="2600" lang="en-US" smtClean="0"/>
          </a:p>
          <a:p>
            <a:r>
              <a:rPr dirty="0" sz="3000" lang="en-US" smtClean="0">
                <a:solidFill>
                  <a:srgbClr val="7030A0"/>
                </a:solidFill>
              </a:rPr>
              <a:t>Enzymes</a:t>
            </a:r>
          </a:p>
          <a:p>
            <a:pPr lvl="1"/>
            <a:r>
              <a:rPr dirty="0" sz="2600" lang="en-US" smtClean="0"/>
              <a:t> L-</a:t>
            </a:r>
            <a:r>
              <a:rPr dirty="0" sz="2600" lang="en-US" err="1" smtClean="0"/>
              <a:t>Asparginase</a:t>
            </a:r>
            <a:r>
              <a:rPr dirty="0" sz="2600" lang="en-US" smtClean="0"/>
              <a:t> </a:t>
            </a:r>
          </a:p>
          <a:p>
            <a:endParaRPr dirty="0" sz="3000" lang="en-US" smtClean="0"/>
          </a:p>
        </p:txBody>
      </p:sp>
      <p:sp>
        <p:nvSpPr>
          <p:cNvPr id="1049362" name="Rectangle 2"/>
          <p:cNvSpPr txBox="1">
            <a:spLocks noChangeArrowheads="1"/>
          </p:cNvSpPr>
          <p:nvPr/>
        </p:nvSpPr>
        <p:spPr bwMode="auto">
          <a:xfrm>
            <a:off x="0" y="0"/>
            <a:ext cx="9144000" cy="685800"/>
          </a:xfrm>
          <a:prstGeom prst="rect"/>
          <a:solidFill>
            <a:schemeClr val="accent5">
              <a:lumMod val="20000"/>
              <a:lumOff val="80000"/>
            </a:schemeClr>
          </a:solidFill>
          <a:ln w="9525">
            <a:noFill/>
            <a:miter lim="800000"/>
            <a:headEnd/>
            <a:tailEnd/>
          </a:ln>
        </p:spPr>
        <p:txBody>
          <a:bodyPr anchor="ctr">
            <a:normAutofit lnSpcReduction="10000"/>
          </a:bodyPr>
          <a:p>
            <a:pPr algn="ctr" eaLnBrk="1" fontAlgn="auto" hangingPunct="1">
              <a:spcAft>
                <a:spcPts val="0"/>
              </a:spcAft>
            </a:pPr>
            <a:r>
              <a:rPr dirty="0" sz="4000" lang="en-US">
                <a:latin typeface="+mn-lt"/>
              </a:rPr>
              <a:t>Natural Products </a:t>
            </a:r>
            <a:endParaRPr dirty="0" sz="3800" lang="en-US">
              <a:latin typeface="+mn-lt"/>
              <a:ea typeface="+mj-ea"/>
              <a:cs typeface="+mj-cs"/>
            </a:endParaRPr>
          </a:p>
        </p:txBody>
      </p:sp>
      <p:sp>
        <p:nvSpPr>
          <p:cNvPr id="1049363" name="Content Placeholder 2"/>
          <p:cNvSpPr txBox="1"/>
          <p:nvPr/>
        </p:nvSpPr>
        <p:spPr bwMode="auto">
          <a:xfrm>
            <a:off x="5029200" y="838200"/>
            <a:ext cx="3886200" cy="5791200"/>
          </a:xfrm>
          <a:prstGeom prst="rect"/>
          <a:solidFill>
            <a:schemeClr val="bg1"/>
          </a:solidFill>
          <a:ln w="9525">
            <a:solidFill>
              <a:schemeClr val="accent6">
                <a:lumMod val="75000"/>
              </a:schemeClr>
            </a:solidFill>
            <a:miter lim="800000"/>
            <a:headEnd/>
            <a:tailEnd/>
          </a:ln>
        </p:spPr>
        <p:txBody>
          <a:bodyPr/>
          <a:p>
            <a:pPr indent="-342900" marL="342900">
              <a:spcBef>
                <a:spcPct val="20000"/>
              </a:spcBef>
              <a:buFont typeface="Arial" charset="0"/>
              <a:buChar char="•"/>
            </a:pPr>
            <a:r>
              <a:rPr dirty="0" sz="3000" lang="en-US" err="1">
                <a:solidFill>
                  <a:srgbClr val="7030A0"/>
                </a:solidFill>
                <a:latin typeface="+mn-lt"/>
              </a:rPr>
              <a:t>Epipodophyllotoxins</a:t>
            </a:r>
            <a:endParaRPr dirty="0" sz="3000" lang="en-US">
              <a:solidFill>
                <a:srgbClr val="7030A0"/>
              </a:solidFill>
              <a:latin typeface="+mn-lt"/>
            </a:endParaRPr>
          </a:p>
          <a:p>
            <a:pPr indent="-285750" lvl="1" marL="742950">
              <a:spcBef>
                <a:spcPct val="20000"/>
              </a:spcBef>
              <a:buFont typeface="Arial" charset="0"/>
              <a:buChar char="–"/>
            </a:pPr>
            <a:r>
              <a:rPr dirty="0" sz="2600" lang="en-US" err="1">
                <a:latin typeface="+mn-lt"/>
              </a:rPr>
              <a:t>etoposide</a:t>
            </a:r>
            <a:r>
              <a:rPr dirty="0" sz="2600" lang="en-US">
                <a:latin typeface="+mn-lt"/>
              </a:rPr>
              <a:t>, </a:t>
            </a:r>
            <a:r>
              <a:rPr dirty="0" sz="2600" lang="en-US" err="1">
                <a:latin typeface="+mn-lt"/>
              </a:rPr>
              <a:t>tenoposide</a:t>
            </a:r>
            <a:r>
              <a:rPr dirty="0" sz="2600" lang="en-US">
                <a:latin typeface="+mn-lt"/>
              </a:rPr>
              <a:t> </a:t>
            </a:r>
          </a:p>
          <a:p>
            <a:pPr indent="-342900" marL="342900">
              <a:spcBef>
                <a:spcPct val="20000"/>
              </a:spcBef>
              <a:buFont typeface="Arial" charset="0"/>
              <a:buChar char="•"/>
            </a:pPr>
            <a:r>
              <a:rPr dirty="0" sz="3000" lang="en-US" err="1">
                <a:solidFill>
                  <a:srgbClr val="7030A0"/>
                </a:solidFill>
                <a:latin typeface="+mn-lt"/>
              </a:rPr>
              <a:t>Camptothecin</a:t>
            </a:r>
            <a:r>
              <a:rPr dirty="0" sz="3000" lang="en-US">
                <a:solidFill>
                  <a:srgbClr val="7030A0"/>
                </a:solidFill>
                <a:latin typeface="+mn-lt"/>
              </a:rPr>
              <a:t> analogs</a:t>
            </a:r>
          </a:p>
          <a:p>
            <a:pPr indent="-285750" lvl="1" marL="742950">
              <a:spcBef>
                <a:spcPct val="20000"/>
              </a:spcBef>
              <a:buFont typeface="Arial" charset="0"/>
              <a:buChar char="–"/>
            </a:pPr>
            <a:r>
              <a:rPr dirty="0" sz="2600" lang="en-US" err="1">
                <a:latin typeface="+mn-lt"/>
              </a:rPr>
              <a:t>Topotecan</a:t>
            </a:r>
            <a:r>
              <a:rPr dirty="0" sz="2600" lang="en-US">
                <a:latin typeface="+mn-lt"/>
              </a:rPr>
              <a:t>, </a:t>
            </a:r>
            <a:r>
              <a:rPr dirty="0" sz="2600" lang="en-US" err="1">
                <a:latin typeface="+mn-lt"/>
              </a:rPr>
              <a:t>irinotecan</a:t>
            </a:r>
            <a:endParaRPr dirty="0" sz="2600" lang="en-US">
              <a:latin typeface="+mn-lt"/>
            </a:endParaRPr>
          </a:p>
          <a:p>
            <a:pPr indent="-342900" marL="342900">
              <a:spcBef>
                <a:spcPct val="20000"/>
              </a:spcBef>
              <a:buFont typeface="Arial" charset="0"/>
              <a:buChar char="•"/>
            </a:pPr>
            <a:r>
              <a:rPr dirty="0" sz="3000" lang="en-US">
                <a:solidFill>
                  <a:srgbClr val="7030A0"/>
                </a:solidFill>
                <a:latin typeface="+mn-lt"/>
              </a:rPr>
              <a:t>Biological response     modifiers</a:t>
            </a:r>
          </a:p>
          <a:p>
            <a:pPr indent="-285750" lvl="1" marL="742950">
              <a:spcBef>
                <a:spcPct val="20000"/>
              </a:spcBef>
              <a:buFont typeface="Arial" charset="0"/>
              <a:buChar char="–"/>
            </a:pPr>
            <a:r>
              <a:rPr dirty="0" sz="2400" lang="en-US">
                <a:latin typeface="+mn-lt"/>
              </a:rPr>
              <a:t> </a:t>
            </a:r>
            <a:r>
              <a:rPr dirty="0" sz="2600" lang="en-US" err="1">
                <a:latin typeface="+mn-lt"/>
              </a:rPr>
              <a:t>Interferons</a:t>
            </a:r>
            <a:r>
              <a:rPr dirty="0" sz="2600" lang="en-US">
                <a:latin typeface="+mn-lt"/>
              </a:rPr>
              <a:t>,</a:t>
            </a:r>
          </a:p>
          <a:p>
            <a:pPr indent="-285750" lvl="1" marL="742950">
              <a:spcBef>
                <a:spcPct val="20000"/>
              </a:spcBef>
              <a:buFont typeface="Arial" charset="0"/>
              <a:buChar char="–"/>
            </a:pPr>
            <a:r>
              <a:rPr dirty="0" sz="2600" lang="en-US">
                <a:latin typeface="+mn-lt"/>
              </a:rPr>
              <a:t> Interleukins </a:t>
            </a:r>
          </a:p>
        </p:txBody>
      </p:sp>
    </p:spTree>
  </p:cSld>
  <p:clrMapOvr>
    <a:masterClrMapping/>
  </p:clrMapOvr>
  <p:transition xmlns:p14="http://schemas.microsoft.com/office/powerpoint/2010/main" spd="slow" advTm="3000" p14:dur="2000"/>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920" name=""/>
        <p:cNvGrpSpPr/>
        <p:nvPr/>
      </p:nvGrpSpPr>
      <p:grpSpPr>
        <a:xfrm>
          <a:off x="0" y="0"/>
          <a:ext cx="0" cy="0"/>
          <a:chOff x="0" y="0"/>
          <a:chExt cx="0" cy="0"/>
        </a:xfrm>
      </p:grpSpPr>
      <p:sp>
        <p:nvSpPr>
          <p:cNvPr id="1049364" name="Content Placeholder 2"/>
          <p:cNvSpPr>
            <a:spLocks noGrp="1"/>
          </p:cNvSpPr>
          <p:nvPr>
            <p:ph idx="1"/>
          </p:nvPr>
        </p:nvSpPr>
        <p:spPr/>
        <p:txBody>
          <a:bodyPr/>
          <a:p>
            <a:r>
              <a:rPr lang="en-US" smtClean="0"/>
              <a:t>Cisplatin </a:t>
            </a:r>
          </a:p>
          <a:p>
            <a:r>
              <a:rPr lang="en-US" smtClean="0"/>
              <a:t>Carboplatin </a:t>
            </a:r>
          </a:p>
          <a:p>
            <a:r>
              <a:rPr lang="en-US" smtClean="0"/>
              <a:t>Hydroxurea</a:t>
            </a:r>
          </a:p>
          <a:p>
            <a:r>
              <a:rPr lang="en-US" smtClean="0"/>
              <a:t>Procarbazine</a:t>
            </a:r>
          </a:p>
          <a:p>
            <a:r>
              <a:rPr lang="en-US" smtClean="0"/>
              <a:t>Mitotane </a:t>
            </a:r>
          </a:p>
          <a:p>
            <a:r>
              <a:rPr lang="en-US" smtClean="0"/>
              <a:t>Imatinib </a:t>
            </a:r>
          </a:p>
          <a:p>
            <a:pPr>
              <a:buFont typeface="Arial" charset="0"/>
              <a:buNone/>
            </a:pPr>
            <a:endParaRPr lang="en-US" smtClean="0"/>
          </a:p>
        </p:txBody>
      </p:sp>
      <p:sp>
        <p:nvSpPr>
          <p:cNvPr id="1049365" name="Rectangle 2"/>
          <p:cNvSpPr txBox="1">
            <a:spLocks noChangeArrowheads="1"/>
          </p:cNvSpPr>
          <p:nvPr/>
        </p:nvSpPr>
        <p:spPr bwMode="auto">
          <a:xfrm>
            <a:off x="0" y="0"/>
            <a:ext cx="9144000" cy="685800"/>
          </a:xfrm>
          <a:prstGeom prst="rect"/>
          <a:solidFill>
            <a:schemeClr val="accent5">
              <a:lumMod val="20000"/>
              <a:lumOff val="80000"/>
            </a:schemeClr>
          </a:solidFill>
          <a:ln w="9525">
            <a:noFill/>
            <a:miter lim="800000"/>
            <a:headEnd/>
            <a:tailEnd/>
          </a:ln>
        </p:spPr>
        <p:txBody>
          <a:bodyPr anchor="ctr">
            <a:normAutofit lnSpcReduction="10000"/>
          </a:bodyPr>
          <a:p>
            <a:pPr algn="ctr" eaLnBrk="1" fontAlgn="auto" hangingPunct="1">
              <a:spcAft>
                <a:spcPts val="0"/>
              </a:spcAft>
            </a:pPr>
            <a:r>
              <a:rPr dirty="0" sz="4000" lang="en-US">
                <a:latin typeface="+mn-lt"/>
              </a:rPr>
              <a:t>Miscellaneous Agents </a:t>
            </a:r>
            <a:endParaRPr dirty="0" sz="3800" lang="en-US">
              <a:latin typeface="+mn-lt"/>
              <a:ea typeface="+mj-ea"/>
              <a:cs typeface="+mj-cs"/>
            </a:endParaRPr>
          </a:p>
        </p:txBody>
      </p:sp>
    </p:spTree>
  </p:cSld>
  <p:clrMapOvr>
    <a:masterClrMapping/>
  </p:clrMapOvr>
  <p:transition xmlns:p14="http://schemas.microsoft.com/office/powerpoint/2010/main" spd="slow" advTm="1000" p14:dur="2000"/>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921" name=""/>
        <p:cNvGrpSpPr/>
        <p:nvPr/>
      </p:nvGrpSpPr>
      <p:grpSpPr>
        <a:xfrm>
          <a:off x="0" y="0"/>
          <a:ext cx="0" cy="0"/>
          <a:chOff x="0" y="0"/>
          <a:chExt cx="0" cy="0"/>
        </a:xfrm>
      </p:grpSpPr>
      <p:sp>
        <p:nvSpPr>
          <p:cNvPr id="1049366" name="Rectangle 2"/>
          <p:cNvSpPr txBox="1">
            <a:spLocks noChangeArrowheads="1"/>
          </p:cNvSpPr>
          <p:nvPr/>
        </p:nvSpPr>
        <p:spPr bwMode="auto">
          <a:xfrm>
            <a:off x="0" y="0"/>
            <a:ext cx="9144000" cy="685800"/>
          </a:xfrm>
          <a:prstGeom prst="rect"/>
          <a:solidFill>
            <a:schemeClr val="accent5">
              <a:lumMod val="20000"/>
              <a:lumOff val="80000"/>
            </a:schemeClr>
          </a:solidFill>
          <a:ln w="9525">
            <a:noFill/>
            <a:miter lim="800000"/>
            <a:headEnd/>
            <a:tailEnd/>
          </a:ln>
        </p:spPr>
        <p:txBody>
          <a:bodyPr anchor="ctr">
            <a:normAutofit lnSpcReduction="10000"/>
          </a:bodyPr>
          <a:p>
            <a:pPr algn="ctr" eaLnBrk="1" fontAlgn="auto" hangingPunct="1">
              <a:spcAft>
                <a:spcPts val="0"/>
              </a:spcAft>
            </a:pPr>
            <a:r>
              <a:rPr dirty="0" sz="4000" lang="en-US">
                <a:latin typeface="+mn-lt"/>
              </a:rPr>
              <a:t>Hormones &amp; antagonists </a:t>
            </a:r>
            <a:endParaRPr dirty="0" sz="3800" lang="en-US">
              <a:latin typeface="+mn-lt"/>
              <a:ea typeface="+mj-ea"/>
              <a:cs typeface="+mj-cs"/>
            </a:endParaRPr>
          </a:p>
        </p:txBody>
      </p:sp>
      <p:sp>
        <p:nvSpPr>
          <p:cNvPr id="1049367" name="Content Placeholder 2"/>
          <p:cNvSpPr>
            <a:spLocks noGrp="1"/>
          </p:cNvSpPr>
          <p:nvPr>
            <p:ph idx="1"/>
          </p:nvPr>
        </p:nvSpPr>
        <p:spPr>
          <a:xfrm>
            <a:off x="228600" y="838200"/>
            <a:ext cx="4419600" cy="5791200"/>
          </a:xfrm>
          <a:solidFill>
            <a:schemeClr val="bg1"/>
          </a:solidFill>
          <a:ln>
            <a:solidFill>
              <a:schemeClr val="accent6">
                <a:lumMod val="75000"/>
              </a:schemeClr>
            </a:solidFill>
          </a:ln>
        </p:spPr>
        <p:txBody>
          <a:bodyPr>
            <a:normAutofit fontScale="92500" lnSpcReduction="10000"/>
          </a:bodyPr>
          <a:p>
            <a:r>
              <a:rPr dirty="0" sz="3000" lang="en-US" smtClean="0">
                <a:solidFill>
                  <a:srgbClr val="7030A0"/>
                </a:solidFill>
              </a:rPr>
              <a:t>Corticosteroids</a:t>
            </a:r>
          </a:p>
          <a:p>
            <a:pPr lvl="1"/>
            <a:r>
              <a:rPr dirty="0" sz="2600" lang="en-US" err="1" smtClean="0"/>
              <a:t>Prednisolone</a:t>
            </a:r>
            <a:r>
              <a:rPr dirty="0" sz="2600" lang="en-US" smtClean="0"/>
              <a:t> </a:t>
            </a:r>
          </a:p>
          <a:p>
            <a:r>
              <a:rPr dirty="0" sz="3000" lang="en-US" smtClean="0">
                <a:solidFill>
                  <a:srgbClr val="7030A0"/>
                </a:solidFill>
              </a:rPr>
              <a:t>Estrogens </a:t>
            </a:r>
          </a:p>
          <a:p>
            <a:pPr lvl="1"/>
            <a:r>
              <a:rPr dirty="0" sz="2600" lang="en-US" err="1" smtClean="0"/>
              <a:t>Ethinyl</a:t>
            </a:r>
            <a:r>
              <a:rPr dirty="0" sz="2600" lang="en-US" smtClean="0"/>
              <a:t> </a:t>
            </a:r>
            <a:r>
              <a:rPr dirty="0" sz="2600" lang="en-US" err="1" smtClean="0"/>
              <a:t>Estradiol</a:t>
            </a:r>
            <a:r>
              <a:rPr dirty="0" sz="2600" lang="en-US" smtClean="0"/>
              <a:t> </a:t>
            </a:r>
          </a:p>
          <a:p>
            <a:r>
              <a:rPr dirty="0" sz="3000" lang="en-US" smtClean="0">
                <a:solidFill>
                  <a:srgbClr val="7030A0"/>
                </a:solidFill>
              </a:rPr>
              <a:t>SERM( selective estrogen receptor modulators)</a:t>
            </a:r>
          </a:p>
          <a:p>
            <a:pPr lvl="1"/>
            <a:r>
              <a:rPr dirty="0" sz="2600" lang="en-US" smtClean="0"/>
              <a:t> </a:t>
            </a:r>
            <a:r>
              <a:rPr dirty="0" sz="2600" lang="en-US" err="1" smtClean="0"/>
              <a:t>Tamoxifene</a:t>
            </a:r>
            <a:r>
              <a:rPr dirty="0" sz="2600" lang="en-US" smtClean="0"/>
              <a:t>, </a:t>
            </a:r>
            <a:r>
              <a:rPr dirty="0" sz="2600" lang="en-US" err="1" smtClean="0"/>
              <a:t>Toremifene</a:t>
            </a:r>
            <a:r>
              <a:rPr dirty="0" sz="2600" lang="en-US" smtClean="0"/>
              <a:t> </a:t>
            </a:r>
          </a:p>
          <a:p>
            <a:r>
              <a:rPr dirty="0" sz="3000" lang="en-US" smtClean="0">
                <a:solidFill>
                  <a:srgbClr val="7030A0"/>
                </a:solidFill>
              </a:rPr>
              <a:t>SERD (selective estrogen receptor </a:t>
            </a:r>
            <a:r>
              <a:rPr dirty="0" sz="3000" lang="en-US" err="1" smtClean="0">
                <a:solidFill>
                  <a:srgbClr val="7030A0"/>
                </a:solidFill>
              </a:rPr>
              <a:t>downregulators</a:t>
            </a:r>
            <a:r>
              <a:rPr dirty="0" sz="3000" lang="en-US" smtClean="0">
                <a:solidFill>
                  <a:srgbClr val="7030A0"/>
                </a:solidFill>
              </a:rPr>
              <a:t>)</a:t>
            </a:r>
          </a:p>
          <a:p>
            <a:pPr lvl="1"/>
            <a:r>
              <a:rPr dirty="0" sz="2600" lang="en-US" smtClean="0"/>
              <a:t> </a:t>
            </a:r>
            <a:r>
              <a:rPr dirty="0" sz="2600" lang="en-US" err="1" smtClean="0"/>
              <a:t>Fulvestrant</a:t>
            </a:r>
            <a:r>
              <a:rPr dirty="0" sz="2600" lang="en-US" smtClean="0"/>
              <a:t> </a:t>
            </a:r>
          </a:p>
          <a:p>
            <a:r>
              <a:rPr dirty="0" sz="3000" lang="en-US" err="1" smtClean="0">
                <a:solidFill>
                  <a:srgbClr val="7030A0"/>
                </a:solidFill>
              </a:rPr>
              <a:t>Aromatase</a:t>
            </a:r>
            <a:r>
              <a:rPr dirty="0" sz="3000" lang="en-US" smtClean="0">
                <a:solidFill>
                  <a:srgbClr val="7030A0"/>
                </a:solidFill>
              </a:rPr>
              <a:t> Inhibitors</a:t>
            </a:r>
          </a:p>
          <a:p>
            <a:pPr lvl="1"/>
            <a:r>
              <a:rPr dirty="0" sz="2600" lang="en-US" smtClean="0"/>
              <a:t> </a:t>
            </a:r>
            <a:r>
              <a:rPr dirty="0" sz="2600" lang="en-US" err="1" smtClean="0"/>
              <a:t>Letrozole</a:t>
            </a:r>
            <a:r>
              <a:rPr dirty="0" sz="2600" lang="en-US" smtClean="0"/>
              <a:t>, </a:t>
            </a:r>
            <a:r>
              <a:rPr dirty="0" sz="2600" lang="en-US" err="1" smtClean="0"/>
              <a:t>Anastrazole</a:t>
            </a:r>
            <a:r>
              <a:rPr dirty="0" sz="2600" lang="en-US" smtClean="0"/>
              <a:t>, </a:t>
            </a:r>
            <a:r>
              <a:rPr dirty="0" sz="2600" lang="en-US" err="1" smtClean="0"/>
              <a:t>Exemestane</a:t>
            </a:r>
            <a:r>
              <a:rPr dirty="0" sz="2600" lang="en-US" smtClean="0"/>
              <a:t> </a:t>
            </a:r>
          </a:p>
          <a:p>
            <a:pPr>
              <a:buFont typeface="Arial" charset="0"/>
              <a:buNone/>
            </a:pPr>
            <a:endParaRPr dirty="0" sz="3000" lang="en-US" smtClean="0"/>
          </a:p>
          <a:p>
            <a:pPr lvl="1"/>
            <a:endParaRPr dirty="0" sz="2600" lang="en-US" smtClean="0"/>
          </a:p>
          <a:p>
            <a:endParaRPr dirty="0" sz="3000" lang="en-US" smtClean="0"/>
          </a:p>
        </p:txBody>
      </p:sp>
      <p:sp>
        <p:nvSpPr>
          <p:cNvPr id="1049368" name="Content Placeholder 2"/>
          <p:cNvSpPr txBox="1"/>
          <p:nvPr/>
        </p:nvSpPr>
        <p:spPr bwMode="auto">
          <a:xfrm>
            <a:off x="4800600" y="838200"/>
            <a:ext cx="4114800" cy="5791200"/>
          </a:xfrm>
          <a:prstGeom prst="rect"/>
          <a:solidFill>
            <a:schemeClr val="bg1"/>
          </a:solidFill>
          <a:ln w="9525">
            <a:solidFill>
              <a:schemeClr val="accent6">
                <a:lumMod val="75000"/>
              </a:schemeClr>
            </a:solidFill>
            <a:miter lim="800000"/>
            <a:headEnd/>
            <a:tailEnd/>
          </a:ln>
        </p:spPr>
        <p:txBody>
          <a:bodyPr/>
          <a:p>
            <a:pPr indent="-342900" marL="342900">
              <a:spcBef>
                <a:spcPct val="20000"/>
              </a:spcBef>
              <a:buFont typeface="Arial" charset="0"/>
              <a:buChar char="•"/>
            </a:pPr>
            <a:r>
              <a:rPr dirty="0" sz="3000" lang="en-US" err="1">
                <a:solidFill>
                  <a:srgbClr val="7030A0"/>
                </a:solidFill>
                <a:latin typeface="+mn-lt"/>
              </a:rPr>
              <a:t>Progestins</a:t>
            </a:r>
            <a:r>
              <a:rPr dirty="0" sz="3000" lang="en-US">
                <a:solidFill>
                  <a:srgbClr val="7030A0"/>
                </a:solidFill>
                <a:latin typeface="+mn-lt"/>
              </a:rPr>
              <a:t> </a:t>
            </a:r>
          </a:p>
          <a:p>
            <a:pPr indent="-285750" lvl="1" marL="742950">
              <a:spcBef>
                <a:spcPct val="20000"/>
              </a:spcBef>
              <a:buFont typeface="Arial" charset="0"/>
              <a:buChar char="–"/>
            </a:pPr>
            <a:r>
              <a:rPr dirty="0" sz="2600" lang="en-US" err="1">
                <a:latin typeface="+mn-lt"/>
              </a:rPr>
              <a:t>Hydroxyprogesterone</a:t>
            </a:r>
            <a:r>
              <a:rPr dirty="0" sz="2600" lang="en-US">
                <a:latin typeface="+mn-lt"/>
              </a:rPr>
              <a:t> </a:t>
            </a:r>
          </a:p>
          <a:p>
            <a:pPr indent="-342900" marL="342900">
              <a:spcBef>
                <a:spcPct val="20000"/>
              </a:spcBef>
              <a:buFont typeface="Arial" charset="0"/>
              <a:buChar char="•"/>
            </a:pPr>
            <a:r>
              <a:rPr dirty="0" sz="3000" lang="en-US">
                <a:solidFill>
                  <a:srgbClr val="7030A0"/>
                </a:solidFill>
                <a:latin typeface="+mn-lt"/>
              </a:rPr>
              <a:t>Anti-androgens </a:t>
            </a:r>
          </a:p>
          <a:p>
            <a:pPr indent="-285750" lvl="1" marL="742950">
              <a:spcBef>
                <a:spcPct val="20000"/>
              </a:spcBef>
              <a:buFont typeface="Arial" charset="0"/>
              <a:buChar char="–"/>
            </a:pPr>
            <a:r>
              <a:rPr dirty="0" sz="2600" lang="en-US" err="1">
                <a:latin typeface="+mn-lt"/>
              </a:rPr>
              <a:t>Flutamide</a:t>
            </a:r>
            <a:r>
              <a:rPr dirty="0" sz="2600" lang="en-US">
                <a:latin typeface="+mn-lt"/>
              </a:rPr>
              <a:t>, </a:t>
            </a:r>
            <a:r>
              <a:rPr dirty="0" sz="2600" lang="en-US" err="1">
                <a:latin typeface="+mn-lt"/>
              </a:rPr>
              <a:t>Bicalutamide</a:t>
            </a:r>
            <a:r>
              <a:rPr dirty="0" sz="2600" lang="en-US">
                <a:latin typeface="+mn-lt"/>
              </a:rPr>
              <a:t> </a:t>
            </a:r>
          </a:p>
          <a:p>
            <a:pPr indent="-342900" marL="342900">
              <a:spcBef>
                <a:spcPct val="20000"/>
              </a:spcBef>
              <a:buFont typeface="Arial" charset="0"/>
              <a:buChar char="•"/>
            </a:pPr>
            <a:r>
              <a:rPr dirty="0" sz="3000" lang="en-US">
                <a:solidFill>
                  <a:srgbClr val="7030A0"/>
                </a:solidFill>
                <a:latin typeface="+mn-lt"/>
              </a:rPr>
              <a:t>5-</a:t>
            </a:r>
            <a:r>
              <a:rPr dirty="0" sz="3000" lang="en-US">
                <a:solidFill>
                  <a:srgbClr val="7030A0"/>
                </a:solidFill>
                <a:latin typeface="+mn-lt"/>
                <a:sym typeface="Symbol"/>
              </a:rPr>
              <a:t> </a:t>
            </a:r>
            <a:r>
              <a:rPr dirty="0" sz="3000" lang="en-US" err="1">
                <a:solidFill>
                  <a:srgbClr val="7030A0"/>
                </a:solidFill>
                <a:latin typeface="+mn-lt"/>
                <a:sym typeface="Symbol"/>
              </a:rPr>
              <a:t>reductase</a:t>
            </a:r>
            <a:r>
              <a:rPr dirty="0" sz="3000" lang="en-US">
                <a:solidFill>
                  <a:srgbClr val="7030A0"/>
                </a:solidFill>
                <a:latin typeface="+mn-lt"/>
                <a:sym typeface="Symbol"/>
              </a:rPr>
              <a:t> Inhibitors </a:t>
            </a:r>
            <a:endParaRPr dirty="0" sz="3000" lang="en-US">
              <a:solidFill>
                <a:srgbClr val="7030A0"/>
              </a:solidFill>
              <a:latin typeface="+mn-lt"/>
            </a:endParaRPr>
          </a:p>
          <a:p>
            <a:pPr indent="-285750" lvl="1" marL="742950">
              <a:spcBef>
                <a:spcPct val="20000"/>
              </a:spcBef>
              <a:buFont typeface="Arial" charset="0"/>
              <a:buChar char="–"/>
            </a:pPr>
            <a:r>
              <a:rPr dirty="0" sz="2400" lang="en-US">
                <a:latin typeface="+mn-lt"/>
              </a:rPr>
              <a:t> </a:t>
            </a:r>
            <a:r>
              <a:rPr dirty="0" sz="2600" lang="en-US" err="1">
                <a:latin typeface="+mn-lt"/>
              </a:rPr>
              <a:t>finasteride</a:t>
            </a:r>
            <a:r>
              <a:rPr dirty="0" sz="2600" lang="en-US">
                <a:latin typeface="+mn-lt"/>
              </a:rPr>
              <a:t>, </a:t>
            </a:r>
            <a:r>
              <a:rPr dirty="0" sz="2600" lang="en-US" err="1">
                <a:latin typeface="+mn-lt"/>
              </a:rPr>
              <a:t>dutasteride</a:t>
            </a:r>
            <a:r>
              <a:rPr dirty="0" sz="2600" lang="en-US">
                <a:latin typeface="+mn-lt"/>
              </a:rPr>
              <a:t> </a:t>
            </a:r>
          </a:p>
          <a:p>
            <a:pPr indent="-342900" marL="342900">
              <a:spcBef>
                <a:spcPct val="20000"/>
              </a:spcBef>
              <a:buFont typeface="Arial" charset="0"/>
              <a:buChar char="•"/>
            </a:pPr>
            <a:r>
              <a:rPr dirty="0" sz="3000" lang="en-US" err="1">
                <a:solidFill>
                  <a:srgbClr val="7030A0"/>
                </a:solidFill>
              </a:rPr>
              <a:t>GnRH</a:t>
            </a:r>
            <a:r>
              <a:rPr dirty="0" sz="3000" lang="en-US">
                <a:solidFill>
                  <a:srgbClr val="7030A0"/>
                </a:solidFill>
              </a:rPr>
              <a:t> analogs </a:t>
            </a:r>
          </a:p>
          <a:p>
            <a:pPr indent="-285750" lvl="1" marL="742950">
              <a:spcBef>
                <a:spcPct val="20000"/>
              </a:spcBef>
              <a:buFont typeface="Arial" charset="0"/>
              <a:buChar char="–"/>
            </a:pPr>
            <a:r>
              <a:rPr dirty="0" sz="2400" lang="en-US"/>
              <a:t> </a:t>
            </a:r>
            <a:r>
              <a:rPr dirty="0" sz="2600" lang="en-US"/>
              <a:t>Naferelin, goserelin, leuoprolide </a:t>
            </a:r>
          </a:p>
          <a:p>
            <a:pPr indent="-285750" marL="285750">
              <a:spcBef>
                <a:spcPct val="20000"/>
              </a:spcBef>
              <a:buFont typeface="Arial" charset="0"/>
              <a:buChar char="–"/>
            </a:pPr>
            <a:endParaRPr dirty="0" sz="2600" lang="en-US">
              <a:latin typeface="+mn-lt"/>
            </a:endParaRPr>
          </a:p>
        </p:txBody>
      </p:sp>
    </p:spTree>
  </p:cSld>
  <p:clrMapOvr>
    <a:masterClrMapping/>
  </p:clrMapOvr>
  <p:transition xmlns:p14="http://schemas.microsoft.com/office/powerpoint/2010/main" spd="slow" advTm="4000" p14:dur="2000"/>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924" name=""/>
        <p:cNvGrpSpPr/>
        <p:nvPr/>
      </p:nvGrpSpPr>
      <p:grpSpPr>
        <a:xfrm>
          <a:off x="0" y="0"/>
          <a:ext cx="0" cy="0"/>
          <a:chOff x="0" y="0"/>
          <a:chExt cx="0" cy="0"/>
        </a:xfrm>
      </p:grpSpPr>
      <p:sp>
        <p:nvSpPr>
          <p:cNvPr id="1049372" name="Title 1"/>
          <p:cNvSpPr>
            <a:spLocks noGrp="1"/>
          </p:cNvSpPr>
          <p:nvPr>
            <p:ph type="title"/>
          </p:nvPr>
        </p:nvSpPr>
        <p:spPr>
          <a:xfrm>
            <a:off x="0" y="0"/>
            <a:ext cx="9144000" cy="914400"/>
          </a:xfrm>
          <a:solidFill>
            <a:schemeClr val="accent5">
              <a:lumMod val="20000"/>
              <a:lumOff val="80000"/>
            </a:schemeClr>
          </a:solidFill>
        </p:spPr>
        <p:txBody>
          <a:bodyPr/>
          <a:p>
            <a:r>
              <a:rPr dirty="0" lang="en-US" smtClean="0"/>
              <a:t>MOA of some anticancer drugs </a:t>
            </a:r>
            <a:endParaRPr dirty="0" lang="en-US"/>
          </a:p>
        </p:txBody>
      </p:sp>
      <p:sp>
        <p:nvSpPr>
          <p:cNvPr id="1049373" name="TextBox 3"/>
          <p:cNvSpPr txBox="1"/>
          <p:nvPr/>
        </p:nvSpPr>
        <p:spPr>
          <a:xfrm>
            <a:off x="2438400" y="1143000"/>
            <a:ext cx="4419600" cy="461963"/>
          </a:xfrm>
          <a:prstGeom prst="rect"/>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a:spAutoFit/>
          </a:bodyPr>
          <a:p>
            <a:r>
              <a:rPr dirty="0" sz="2400" lang="en-US" err="1"/>
              <a:t>Purine</a:t>
            </a:r>
            <a:r>
              <a:rPr dirty="0" sz="2400" lang="en-US"/>
              <a:t> &amp; </a:t>
            </a:r>
            <a:r>
              <a:rPr dirty="0" sz="2400" lang="en-US" err="1"/>
              <a:t>Pyrimidine</a:t>
            </a:r>
            <a:r>
              <a:rPr dirty="0" sz="2400" lang="en-US"/>
              <a:t> synthesis </a:t>
            </a:r>
          </a:p>
        </p:txBody>
      </p:sp>
      <p:sp>
        <p:nvSpPr>
          <p:cNvPr id="1049374" name="TextBox 4"/>
          <p:cNvSpPr txBox="1"/>
          <p:nvPr/>
        </p:nvSpPr>
        <p:spPr>
          <a:xfrm>
            <a:off x="3048000" y="2133600"/>
            <a:ext cx="3276600" cy="461963"/>
          </a:xfrm>
          <a:prstGeom prst="rect"/>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a:spAutoFit/>
          </a:bodyPr>
          <a:p>
            <a:r>
              <a:rPr dirty="0" sz="2400" lang="en-US" err="1"/>
              <a:t>Ribonucleotides</a:t>
            </a:r>
            <a:r>
              <a:rPr dirty="0" sz="2400" lang="en-US"/>
              <a:t> </a:t>
            </a:r>
          </a:p>
        </p:txBody>
      </p:sp>
      <p:sp>
        <p:nvSpPr>
          <p:cNvPr id="1049375" name="TextBox 5"/>
          <p:cNvSpPr txBox="1"/>
          <p:nvPr/>
        </p:nvSpPr>
        <p:spPr>
          <a:xfrm>
            <a:off x="3048000" y="3276600"/>
            <a:ext cx="3276600" cy="461963"/>
          </a:xfrm>
          <a:prstGeom prst="rect"/>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a:spAutoFit/>
          </a:bodyPr>
          <a:p>
            <a:r>
              <a:rPr dirty="0" sz="2400" lang="en-US" err="1"/>
              <a:t>Deoxy</a:t>
            </a:r>
            <a:r>
              <a:rPr dirty="0" sz="2400" lang="en-US"/>
              <a:t> </a:t>
            </a:r>
            <a:r>
              <a:rPr dirty="0" sz="2400" lang="en-US" err="1"/>
              <a:t>ribonucleotides</a:t>
            </a:r>
            <a:r>
              <a:rPr dirty="0" sz="2400" lang="en-US"/>
              <a:t> </a:t>
            </a:r>
          </a:p>
        </p:txBody>
      </p:sp>
      <p:sp>
        <p:nvSpPr>
          <p:cNvPr id="1049376" name="TextBox 6"/>
          <p:cNvSpPr txBox="1"/>
          <p:nvPr/>
        </p:nvSpPr>
        <p:spPr>
          <a:xfrm>
            <a:off x="4267200" y="4267200"/>
            <a:ext cx="838200" cy="461963"/>
          </a:xfrm>
          <a:prstGeom prst="rect"/>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a:spAutoFit/>
          </a:bodyPr>
          <a:p>
            <a:r>
              <a:rPr dirty="0" sz="2400" lang="en-US"/>
              <a:t>DNA </a:t>
            </a:r>
          </a:p>
        </p:txBody>
      </p:sp>
      <p:sp>
        <p:nvSpPr>
          <p:cNvPr id="1049377" name="TextBox 7"/>
          <p:cNvSpPr txBox="1"/>
          <p:nvPr/>
        </p:nvSpPr>
        <p:spPr>
          <a:xfrm>
            <a:off x="4343400" y="5257800"/>
            <a:ext cx="838200" cy="461963"/>
          </a:xfrm>
          <a:prstGeom prst="rect"/>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a:spAutoFit/>
          </a:bodyPr>
          <a:p>
            <a:r>
              <a:rPr dirty="0" sz="2400" lang="en-US"/>
              <a:t>RNA </a:t>
            </a:r>
          </a:p>
        </p:txBody>
      </p:sp>
      <p:sp>
        <p:nvSpPr>
          <p:cNvPr id="1049378" name="TextBox 8"/>
          <p:cNvSpPr txBox="1"/>
          <p:nvPr/>
        </p:nvSpPr>
        <p:spPr>
          <a:xfrm>
            <a:off x="4114800" y="6096000"/>
            <a:ext cx="1524000" cy="461963"/>
          </a:xfrm>
          <a:prstGeom prst="rect"/>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a:spAutoFit/>
          </a:bodyPr>
          <a:p>
            <a:r>
              <a:rPr dirty="0" sz="2400" lang="en-US"/>
              <a:t>Proteins </a:t>
            </a:r>
          </a:p>
        </p:txBody>
      </p:sp>
      <p:cxnSp>
        <p:nvCxnSpPr>
          <p:cNvPr id="3145745" name="Straight Arrow Connector 11"/>
          <p:cNvCxnSpPr>
            <a:cxnSpLocks/>
          </p:cNvCxnSpPr>
          <p:nvPr/>
        </p:nvCxnSpPr>
        <p:spPr>
          <a:xfrm rot="5400000">
            <a:off x="4572794" y="1904206"/>
            <a:ext cx="304800" cy="1588"/>
          </a:xfrm>
          <a:prstGeom prst="straightConnector1"/>
          <a:ln>
            <a:tailEnd type="arrow"/>
          </a:ln>
        </p:spPr>
        <p:style>
          <a:lnRef idx="3">
            <a:schemeClr val="accent2"/>
          </a:lnRef>
          <a:fillRef idx="0">
            <a:schemeClr val="accent2"/>
          </a:fillRef>
          <a:effectRef idx="2">
            <a:schemeClr val="accent2"/>
          </a:effectRef>
          <a:fontRef idx="minor">
            <a:schemeClr val="tx1"/>
          </a:fontRef>
        </p:style>
      </p:cxnSp>
      <p:cxnSp>
        <p:nvCxnSpPr>
          <p:cNvPr id="3145746" name="Straight Arrow Connector 12"/>
          <p:cNvCxnSpPr>
            <a:cxnSpLocks/>
          </p:cNvCxnSpPr>
          <p:nvPr/>
        </p:nvCxnSpPr>
        <p:spPr>
          <a:xfrm rot="5400000">
            <a:off x="4572794" y="2971006"/>
            <a:ext cx="304800" cy="1588"/>
          </a:xfrm>
          <a:prstGeom prst="straightConnector1"/>
          <a:ln>
            <a:tailEnd type="arrow"/>
          </a:ln>
        </p:spPr>
        <p:style>
          <a:lnRef idx="3">
            <a:schemeClr val="accent2"/>
          </a:lnRef>
          <a:fillRef idx="0">
            <a:schemeClr val="accent2"/>
          </a:fillRef>
          <a:effectRef idx="2">
            <a:schemeClr val="accent2"/>
          </a:effectRef>
          <a:fontRef idx="minor">
            <a:schemeClr val="tx1"/>
          </a:fontRef>
        </p:style>
      </p:cxnSp>
      <p:cxnSp>
        <p:nvCxnSpPr>
          <p:cNvPr id="3145747" name="Straight Arrow Connector 13"/>
          <p:cNvCxnSpPr>
            <a:cxnSpLocks/>
          </p:cNvCxnSpPr>
          <p:nvPr/>
        </p:nvCxnSpPr>
        <p:spPr>
          <a:xfrm rot="5400000">
            <a:off x="4572794" y="3961606"/>
            <a:ext cx="304800" cy="1588"/>
          </a:xfrm>
          <a:prstGeom prst="straightConnector1"/>
          <a:ln>
            <a:tailEnd type="arrow"/>
          </a:ln>
        </p:spPr>
        <p:style>
          <a:lnRef idx="3">
            <a:schemeClr val="accent2"/>
          </a:lnRef>
          <a:fillRef idx="0">
            <a:schemeClr val="accent2"/>
          </a:fillRef>
          <a:effectRef idx="2">
            <a:schemeClr val="accent2"/>
          </a:effectRef>
          <a:fontRef idx="minor">
            <a:schemeClr val="tx1"/>
          </a:fontRef>
        </p:style>
      </p:cxnSp>
      <p:cxnSp>
        <p:nvCxnSpPr>
          <p:cNvPr id="3145748" name="Straight Arrow Connector 14"/>
          <p:cNvCxnSpPr>
            <a:cxnSpLocks/>
          </p:cNvCxnSpPr>
          <p:nvPr/>
        </p:nvCxnSpPr>
        <p:spPr>
          <a:xfrm rot="5400000">
            <a:off x="4648994" y="5028406"/>
            <a:ext cx="304800" cy="1588"/>
          </a:xfrm>
          <a:prstGeom prst="straightConnector1"/>
          <a:ln>
            <a:tailEnd type="arrow"/>
          </a:ln>
        </p:spPr>
        <p:style>
          <a:lnRef idx="3">
            <a:schemeClr val="accent2"/>
          </a:lnRef>
          <a:fillRef idx="0">
            <a:schemeClr val="accent2"/>
          </a:fillRef>
          <a:effectRef idx="2">
            <a:schemeClr val="accent2"/>
          </a:effectRef>
          <a:fontRef idx="minor">
            <a:schemeClr val="tx1"/>
          </a:fontRef>
        </p:style>
      </p:cxnSp>
      <p:cxnSp>
        <p:nvCxnSpPr>
          <p:cNvPr id="3145749" name="Straight Arrow Connector 15"/>
          <p:cNvCxnSpPr>
            <a:cxnSpLocks/>
          </p:cNvCxnSpPr>
          <p:nvPr/>
        </p:nvCxnSpPr>
        <p:spPr>
          <a:xfrm rot="5400000">
            <a:off x="4648994" y="5866606"/>
            <a:ext cx="304800" cy="1588"/>
          </a:xfrm>
          <a:prstGeom prst="straightConnector1"/>
          <a:ln>
            <a:tailEnd type="arrow"/>
          </a:ln>
        </p:spPr>
        <p:style>
          <a:lnRef idx="3">
            <a:schemeClr val="accent2"/>
          </a:lnRef>
          <a:fillRef idx="0">
            <a:schemeClr val="accent2"/>
          </a:fillRef>
          <a:effectRef idx="2">
            <a:schemeClr val="accent2"/>
          </a:effectRef>
          <a:fontRef idx="minor">
            <a:schemeClr val="tx1"/>
          </a:fontRef>
        </p:style>
      </p:cxnSp>
      <p:sp>
        <p:nvSpPr>
          <p:cNvPr id="1049379" name="TextBox 16"/>
          <p:cNvSpPr txBox="1"/>
          <p:nvPr/>
        </p:nvSpPr>
        <p:spPr>
          <a:xfrm>
            <a:off x="152400" y="1143000"/>
            <a:ext cx="1828800" cy="1200150"/>
          </a:xfrm>
          <a:prstGeom prst="rect"/>
        </p:spPr>
        <p:style>
          <a:lnRef idx="2">
            <a:schemeClr val="dk1"/>
          </a:lnRef>
          <a:fillRef idx="1">
            <a:schemeClr val="lt1"/>
          </a:fillRef>
          <a:effectRef idx="0">
            <a:schemeClr val="dk1"/>
          </a:effectRef>
          <a:fontRef idx="minor">
            <a:schemeClr val="dk1"/>
          </a:fontRef>
        </p:style>
        <p:txBody>
          <a:bodyPr>
            <a:spAutoFit/>
          </a:bodyPr>
          <a:p>
            <a:r>
              <a:rPr dirty="0" sz="2400" lang="en-US" err="1"/>
              <a:t>Purine</a:t>
            </a:r>
            <a:r>
              <a:rPr dirty="0" sz="2400" lang="en-US"/>
              <a:t>/ </a:t>
            </a:r>
            <a:r>
              <a:rPr dirty="0" sz="2400" lang="en-US" err="1"/>
              <a:t>Pyrimidine</a:t>
            </a:r>
            <a:r>
              <a:rPr dirty="0" sz="2400" lang="en-US"/>
              <a:t> antagonists </a:t>
            </a:r>
          </a:p>
        </p:txBody>
      </p:sp>
      <p:cxnSp>
        <p:nvCxnSpPr>
          <p:cNvPr id="3145750" name="Straight Arrow Connector 18"/>
          <p:cNvCxnSpPr>
            <a:cxnSpLocks/>
          </p:cNvCxnSpPr>
          <p:nvPr/>
        </p:nvCxnSpPr>
        <p:spPr>
          <a:xfrm flipV="1">
            <a:off x="2057400" y="1524000"/>
            <a:ext cx="304800" cy="228600"/>
          </a:xfrm>
          <a:prstGeom prst="straightConnector1"/>
          <a:ln>
            <a:tailEnd type="arrow"/>
          </a:ln>
        </p:spPr>
        <p:style>
          <a:lnRef idx="3">
            <a:schemeClr val="dk1"/>
          </a:lnRef>
          <a:fillRef idx="0">
            <a:schemeClr val="dk1"/>
          </a:fillRef>
          <a:effectRef idx="2">
            <a:schemeClr val="dk1"/>
          </a:effectRef>
          <a:fontRef idx="minor">
            <a:schemeClr val="tx1"/>
          </a:fontRef>
        </p:style>
      </p:cxnSp>
      <p:sp>
        <p:nvSpPr>
          <p:cNvPr id="1049380" name="TextBox 20"/>
          <p:cNvSpPr txBox="1"/>
          <p:nvPr/>
        </p:nvSpPr>
        <p:spPr>
          <a:xfrm>
            <a:off x="7010400" y="1752600"/>
            <a:ext cx="1905000" cy="1938338"/>
          </a:xfrm>
          <a:prstGeom prst="rect"/>
        </p:spPr>
        <p:style>
          <a:lnRef idx="2">
            <a:schemeClr val="dk1"/>
          </a:lnRef>
          <a:fillRef idx="1">
            <a:schemeClr val="lt1"/>
          </a:fillRef>
          <a:effectRef idx="0">
            <a:schemeClr val="dk1"/>
          </a:effectRef>
          <a:fontRef idx="minor">
            <a:schemeClr val="dk1"/>
          </a:fontRef>
        </p:style>
        <p:txBody>
          <a:bodyPr>
            <a:spAutoFit/>
          </a:bodyPr>
          <a:p>
            <a:r>
              <a:rPr dirty="0" sz="2400" lang="en-US" err="1">
                <a:solidFill>
                  <a:schemeClr val="accent6">
                    <a:lumMod val="50000"/>
                  </a:schemeClr>
                </a:solidFill>
              </a:rPr>
              <a:t>Methotrexate</a:t>
            </a:r>
            <a:endParaRPr dirty="0" sz="2400" lang="en-US">
              <a:solidFill>
                <a:schemeClr val="accent6">
                  <a:lumMod val="50000"/>
                </a:schemeClr>
              </a:solidFill>
            </a:endParaRPr>
          </a:p>
          <a:p>
            <a:r>
              <a:rPr dirty="0" sz="2400" lang="en-US"/>
              <a:t>Inhibition of </a:t>
            </a:r>
            <a:r>
              <a:rPr dirty="0" sz="2400" lang="en-US" err="1"/>
              <a:t>purine</a:t>
            </a:r>
            <a:r>
              <a:rPr dirty="0" sz="2400" lang="en-US"/>
              <a:t> ring &amp; </a:t>
            </a:r>
            <a:r>
              <a:rPr dirty="0" sz="2400" lang="en-US" err="1"/>
              <a:t>dTMP</a:t>
            </a:r>
            <a:r>
              <a:rPr dirty="0" sz="2400" lang="en-US"/>
              <a:t>  biosynthesis  </a:t>
            </a:r>
          </a:p>
        </p:txBody>
      </p:sp>
      <p:cxnSp>
        <p:nvCxnSpPr>
          <p:cNvPr id="3145751" name="Straight Arrow Connector 22"/>
          <p:cNvCxnSpPr>
            <a:cxnSpLocks/>
          </p:cNvCxnSpPr>
          <p:nvPr/>
        </p:nvCxnSpPr>
        <p:spPr>
          <a:xfrm rot="10800000">
            <a:off x="6096000" y="1828800"/>
            <a:ext cx="685800" cy="457200"/>
          </a:xfrm>
          <a:prstGeom prst="straightConnector1"/>
          <a:ln>
            <a:tailEnd type="arrow"/>
          </a:ln>
        </p:spPr>
        <p:style>
          <a:lnRef idx="3">
            <a:schemeClr val="dk1"/>
          </a:lnRef>
          <a:fillRef idx="0">
            <a:schemeClr val="dk1"/>
          </a:fillRef>
          <a:effectRef idx="2">
            <a:schemeClr val="dk1"/>
          </a:effectRef>
          <a:fontRef idx="minor">
            <a:schemeClr val="tx1"/>
          </a:fontRef>
        </p:style>
      </p:cxnSp>
      <p:cxnSp>
        <p:nvCxnSpPr>
          <p:cNvPr id="3145752" name="Straight Arrow Connector 24"/>
          <p:cNvCxnSpPr>
            <a:cxnSpLocks/>
          </p:cNvCxnSpPr>
          <p:nvPr/>
        </p:nvCxnSpPr>
        <p:spPr>
          <a:xfrm rot="10800000" flipV="1">
            <a:off x="6019800" y="2743200"/>
            <a:ext cx="838200" cy="381000"/>
          </a:xfrm>
          <a:prstGeom prst="straightConnector1"/>
          <a:ln>
            <a:tailEnd type="arrow"/>
          </a:ln>
        </p:spPr>
        <p:style>
          <a:lnRef idx="3">
            <a:schemeClr val="dk1"/>
          </a:lnRef>
          <a:fillRef idx="0">
            <a:schemeClr val="dk1"/>
          </a:fillRef>
          <a:effectRef idx="2">
            <a:schemeClr val="dk1"/>
          </a:effectRef>
          <a:fontRef idx="minor">
            <a:schemeClr val="tx1"/>
          </a:fontRef>
        </p:style>
      </p:cxnSp>
      <p:sp>
        <p:nvSpPr>
          <p:cNvPr id="1049381" name="TextBox 29"/>
          <p:cNvSpPr txBox="1"/>
          <p:nvPr/>
        </p:nvSpPr>
        <p:spPr>
          <a:xfrm>
            <a:off x="152400" y="2667000"/>
            <a:ext cx="2133600" cy="830263"/>
          </a:xfrm>
          <a:prstGeom prst="rect"/>
        </p:spPr>
        <p:style>
          <a:lnRef idx="2">
            <a:schemeClr val="dk1"/>
          </a:lnRef>
          <a:fillRef idx="1">
            <a:schemeClr val="lt1"/>
          </a:fillRef>
          <a:effectRef idx="0">
            <a:schemeClr val="dk1"/>
          </a:effectRef>
          <a:fontRef idx="minor">
            <a:schemeClr val="dk1"/>
          </a:fontRef>
        </p:style>
        <p:txBody>
          <a:bodyPr>
            <a:spAutoFit/>
          </a:bodyPr>
          <a:p>
            <a:r>
              <a:rPr dirty="0" sz="2400" lang="en-US">
                <a:solidFill>
                  <a:schemeClr val="accent6">
                    <a:lumMod val="50000"/>
                  </a:schemeClr>
                </a:solidFill>
              </a:rPr>
              <a:t>5 FU </a:t>
            </a:r>
            <a:r>
              <a:rPr dirty="0" sz="2400" lang="en-US"/>
              <a:t>inhibits </a:t>
            </a:r>
            <a:r>
              <a:rPr dirty="0" sz="2400" lang="en-US" err="1"/>
              <a:t>dTMP</a:t>
            </a:r>
            <a:r>
              <a:rPr dirty="0" sz="2400" lang="en-US"/>
              <a:t> synthesis </a:t>
            </a:r>
          </a:p>
        </p:txBody>
      </p:sp>
      <p:cxnSp>
        <p:nvCxnSpPr>
          <p:cNvPr id="3145753" name="Straight Arrow Connector 30"/>
          <p:cNvCxnSpPr>
            <a:cxnSpLocks/>
          </p:cNvCxnSpPr>
          <p:nvPr/>
        </p:nvCxnSpPr>
        <p:spPr>
          <a:xfrm>
            <a:off x="2514600" y="2895600"/>
            <a:ext cx="685800" cy="1588"/>
          </a:xfrm>
          <a:prstGeom prst="straightConnector1"/>
          <a:ln>
            <a:tailEnd type="arrow"/>
          </a:ln>
        </p:spPr>
        <p:style>
          <a:lnRef idx="3">
            <a:schemeClr val="dk1"/>
          </a:lnRef>
          <a:fillRef idx="0">
            <a:schemeClr val="dk1"/>
          </a:fillRef>
          <a:effectRef idx="2">
            <a:schemeClr val="dk1"/>
          </a:effectRef>
          <a:fontRef idx="minor">
            <a:schemeClr val="tx1"/>
          </a:fontRef>
        </p:style>
      </p:cxnSp>
      <p:sp>
        <p:nvSpPr>
          <p:cNvPr id="1049382" name="TextBox 33"/>
          <p:cNvSpPr txBox="1"/>
          <p:nvPr/>
        </p:nvSpPr>
        <p:spPr>
          <a:xfrm>
            <a:off x="228600" y="5200650"/>
            <a:ext cx="3276600" cy="1200150"/>
          </a:xfrm>
          <a:prstGeom prst="rect"/>
        </p:spPr>
        <p:style>
          <a:lnRef idx="2">
            <a:schemeClr val="dk1"/>
          </a:lnRef>
          <a:fillRef idx="1">
            <a:schemeClr val="lt1"/>
          </a:fillRef>
          <a:effectRef idx="0">
            <a:schemeClr val="dk1"/>
          </a:effectRef>
          <a:fontRef idx="minor">
            <a:schemeClr val="dk1"/>
          </a:fontRef>
        </p:style>
        <p:txBody>
          <a:bodyPr>
            <a:spAutoFit/>
          </a:bodyPr>
          <a:p>
            <a:r>
              <a:rPr dirty="0" sz="2400" lang="en-US" err="1">
                <a:solidFill>
                  <a:schemeClr val="accent6">
                    <a:lumMod val="50000"/>
                  </a:schemeClr>
                </a:solidFill>
              </a:rPr>
              <a:t>Dactinomycin</a:t>
            </a:r>
            <a:r>
              <a:rPr dirty="0" sz="2400" lang="en-US">
                <a:solidFill>
                  <a:schemeClr val="accent6">
                    <a:lumMod val="50000"/>
                  </a:schemeClr>
                </a:solidFill>
              </a:rPr>
              <a:t> , </a:t>
            </a:r>
            <a:r>
              <a:rPr dirty="0" sz="2400" lang="en-US"/>
              <a:t>Intercalate with DNA disrupt DNA function </a:t>
            </a:r>
          </a:p>
        </p:txBody>
      </p:sp>
      <p:cxnSp>
        <p:nvCxnSpPr>
          <p:cNvPr id="3145754" name="Straight Arrow Connector 34"/>
          <p:cNvCxnSpPr>
            <a:cxnSpLocks/>
          </p:cNvCxnSpPr>
          <p:nvPr/>
        </p:nvCxnSpPr>
        <p:spPr>
          <a:xfrm flipV="1">
            <a:off x="3733800" y="4954588"/>
            <a:ext cx="533400" cy="531812"/>
          </a:xfrm>
          <a:prstGeom prst="straightConnector1"/>
          <a:ln>
            <a:tailEnd type="arrow"/>
          </a:ln>
        </p:spPr>
        <p:style>
          <a:lnRef idx="3">
            <a:schemeClr val="dk1"/>
          </a:lnRef>
          <a:fillRef idx="0">
            <a:schemeClr val="dk1"/>
          </a:fillRef>
          <a:effectRef idx="2">
            <a:schemeClr val="dk1"/>
          </a:effectRef>
          <a:fontRef idx="minor">
            <a:schemeClr val="tx1"/>
          </a:fontRef>
        </p:style>
      </p:cxnSp>
      <p:sp>
        <p:nvSpPr>
          <p:cNvPr id="1049383" name="TextBox 35"/>
          <p:cNvSpPr txBox="1"/>
          <p:nvPr/>
        </p:nvSpPr>
        <p:spPr>
          <a:xfrm>
            <a:off x="6400800" y="4191000"/>
            <a:ext cx="2438400" cy="2308225"/>
          </a:xfrm>
          <a:prstGeom prst="rect"/>
        </p:spPr>
        <p:style>
          <a:lnRef idx="2">
            <a:schemeClr val="dk1"/>
          </a:lnRef>
          <a:fillRef idx="1">
            <a:schemeClr val="lt1"/>
          </a:fillRef>
          <a:effectRef idx="0">
            <a:schemeClr val="dk1"/>
          </a:effectRef>
          <a:fontRef idx="minor">
            <a:schemeClr val="dk1"/>
          </a:fontRef>
        </p:style>
        <p:txBody>
          <a:bodyPr>
            <a:spAutoFit/>
          </a:bodyPr>
          <a:p>
            <a:r>
              <a:rPr dirty="0" sz="2400" lang="en-US">
                <a:solidFill>
                  <a:schemeClr val="accent6">
                    <a:lumMod val="50000"/>
                  </a:schemeClr>
                </a:solidFill>
              </a:rPr>
              <a:t>Alkylating agents</a:t>
            </a:r>
          </a:p>
          <a:p>
            <a:r>
              <a:rPr dirty="0" sz="2400" lang="en-US"/>
              <a:t>Alter structure &amp; function of DNA by cross linking  and/or fragmenting DNA </a:t>
            </a:r>
          </a:p>
        </p:txBody>
      </p:sp>
      <p:cxnSp>
        <p:nvCxnSpPr>
          <p:cNvPr id="3145755" name="Straight Arrow Connector 36"/>
          <p:cNvCxnSpPr>
            <a:cxnSpLocks/>
          </p:cNvCxnSpPr>
          <p:nvPr/>
        </p:nvCxnSpPr>
        <p:spPr>
          <a:xfrm rot="10800000">
            <a:off x="5257800" y="4876800"/>
            <a:ext cx="914400" cy="1588"/>
          </a:xfrm>
          <a:prstGeom prst="straightConnector1"/>
          <a:ln>
            <a:tailEnd type="arrow"/>
          </a:ln>
        </p:spPr>
        <p:style>
          <a:lnRef idx="3">
            <a:schemeClr val="dk1"/>
          </a:lnRef>
          <a:fillRef idx="0">
            <a:schemeClr val="dk1"/>
          </a:fillRef>
          <a:effectRef idx="2">
            <a:schemeClr val="dk1"/>
          </a:effectRef>
          <a:fontRef idx="minor">
            <a:schemeClr val="tx1"/>
          </a:fontRef>
        </p:style>
      </p:cxnSp>
      <p:sp>
        <p:nvSpPr>
          <p:cNvPr id="1049384" name="TextBox 39"/>
          <p:cNvSpPr txBox="1"/>
          <p:nvPr/>
        </p:nvSpPr>
        <p:spPr>
          <a:xfrm>
            <a:off x="228600" y="3970338"/>
            <a:ext cx="3048000" cy="830262"/>
          </a:xfrm>
          <a:prstGeom prst="rect"/>
        </p:spPr>
        <p:style>
          <a:lnRef idx="2">
            <a:schemeClr val="dk1"/>
          </a:lnRef>
          <a:fillRef idx="1">
            <a:schemeClr val="lt1"/>
          </a:fillRef>
          <a:effectRef idx="0">
            <a:schemeClr val="dk1"/>
          </a:effectRef>
          <a:fontRef idx="minor">
            <a:schemeClr val="dk1"/>
          </a:fontRef>
        </p:style>
        <p:txBody>
          <a:bodyPr>
            <a:spAutoFit/>
          </a:bodyPr>
          <a:p>
            <a:r>
              <a:rPr dirty="0" sz="2400" lang="en-US" err="1">
                <a:solidFill>
                  <a:schemeClr val="accent6">
                    <a:lumMod val="50000"/>
                  </a:schemeClr>
                </a:solidFill>
              </a:rPr>
              <a:t>Cytarabine</a:t>
            </a:r>
            <a:r>
              <a:rPr dirty="0" sz="2400" lang="en-US">
                <a:solidFill>
                  <a:schemeClr val="accent6">
                    <a:lumMod val="50000"/>
                  </a:schemeClr>
                </a:solidFill>
              </a:rPr>
              <a:t> </a:t>
            </a:r>
            <a:r>
              <a:rPr dirty="0" sz="2400" lang="en-US">
                <a:solidFill>
                  <a:schemeClr val="tx1"/>
                </a:solidFill>
              </a:rPr>
              <a:t>inhibits DNA chain elongation </a:t>
            </a:r>
            <a:endParaRPr dirty="0" sz="2400" lang="en-US"/>
          </a:p>
        </p:txBody>
      </p:sp>
      <p:cxnSp>
        <p:nvCxnSpPr>
          <p:cNvPr id="3145756" name="Straight Arrow Connector 40"/>
          <p:cNvCxnSpPr>
            <a:cxnSpLocks/>
          </p:cNvCxnSpPr>
          <p:nvPr/>
        </p:nvCxnSpPr>
        <p:spPr>
          <a:xfrm>
            <a:off x="3352800" y="4343400"/>
            <a:ext cx="685800" cy="1588"/>
          </a:xfrm>
          <a:prstGeom prst="straightConnector1"/>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xmlns:p14="http://schemas.microsoft.com/office/powerpoint/2010/main" spd="slow" advTm="5000" p14:dur="2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585" name=""/>
        <p:cNvGrpSpPr/>
        <p:nvPr/>
      </p:nvGrpSpPr>
      <p:grpSpPr>
        <a:xfrm>
          <a:off x="0" y="0"/>
          <a:ext cx="0" cy="0"/>
          <a:chOff x="0" y="0"/>
          <a:chExt cx="0" cy="0"/>
        </a:xfrm>
      </p:grpSpPr>
      <p:sp>
        <p:nvSpPr>
          <p:cNvPr id="1048713" name="Rectangle 3"/>
          <p:cNvSpPr>
            <a:spLocks noGrp="1" noChangeArrowheads="1"/>
          </p:cNvSpPr>
          <p:nvPr>
            <p:ph idx="1"/>
          </p:nvPr>
        </p:nvSpPr>
        <p:spPr bwMode="auto">
          <a:xfrm>
            <a:off x="304800" y="1066800"/>
            <a:ext cx="8382000" cy="5334000"/>
          </a:xfrm>
          <a:noFill/>
        </p:spPr>
        <p:txBody>
          <a:bodyPr anchor="t" anchorCtr="0" bIns="45720" compatLnSpc="1" lIns="91440" numCol="1" rIns="91440" tIns="45720" vert="horz" wrap="square">
            <a:prstTxWarp prst="textNoShape"/>
            <a:normAutofit fontScale="94118" lnSpcReduction="20000"/>
          </a:bodyPr>
          <a:p>
            <a:pPr eaLnBrk="1" hangingPunct="1">
              <a:spcBef>
                <a:spcPts val="0"/>
              </a:spcBef>
            </a:pPr>
            <a:r>
              <a:rPr altLang="en-US" b="1" dirty="0" sz="2800" lang="en-US" smtClean="0">
                <a:solidFill>
                  <a:srgbClr val="0033CC"/>
                </a:solidFill>
              </a:rPr>
              <a:t>Cross Tolerance</a:t>
            </a:r>
          </a:p>
          <a:p>
            <a:pPr eaLnBrk="1" hangingPunct="1" lvl="1">
              <a:spcBef>
                <a:spcPts val="0"/>
              </a:spcBef>
            </a:pPr>
            <a:r>
              <a:rPr altLang="en-US" b="1" dirty="0" lang="en-US" smtClean="0"/>
              <a:t>Tolerance for a drug that develops after administration of a different drug</a:t>
            </a:r>
          </a:p>
          <a:p>
            <a:pPr eaLnBrk="1" hangingPunct="1">
              <a:spcBef>
                <a:spcPts val="0"/>
              </a:spcBef>
            </a:pPr>
            <a:r>
              <a:rPr altLang="en-US" b="1" dirty="0" sz="2800" lang="en-US" err="1" smtClean="0">
                <a:solidFill>
                  <a:srgbClr val="0033CC"/>
                </a:solidFill>
              </a:rPr>
              <a:t>Tachyphylaxis</a:t>
            </a:r>
            <a:endParaRPr altLang="en-US" b="1" dirty="0" sz="2800" lang="en-US" smtClean="0">
              <a:solidFill>
                <a:srgbClr val="0033CC"/>
              </a:solidFill>
            </a:endParaRPr>
          </a:p>
          <a:p>
            <a:pPr eaLnBrk="1" hangingPunct="1" lvl="1">
              <a:spcBef>
                <a:spcPts val="0"/>
              </a:spcBef>
            </a:pPr>
            <a:r>
              <a:rPr altLang="en-US" b="1" dirty="0" lang="en-US" smtClean="0"/>
              <a:t>Rapidly occurring tolerance to a drug.</a:t>
            </a:r>
          </a:p>
          <a:p>
            <a:pPr eaLnBrk="1" hangingPunct="1">
              <a:spcBef>
                <a:spcPts val="0"/>
              </a:spcBef>
            </a:pPr>
            <a:r>
              <a:rPr altLang="en-US" b="1" dirty="0" sz="2800" lang="en-US" smtClean="0">
                <a:solidFill>
                  <a:srgbClr val="0033CC"/>
                </a:solidFill>
              </a:rPr>
              <a:t>Cumulative effect</a:t>
            </a:r>
          </a:p>
          <a:p>
            <a:pPr eaLnBrk="1" hangingPunct="1" lvl="1">
              <a:spcBef>
                <a:spcPts val="0"/>
              </a:spcBef>
            </a:pPr>
            <a:r>
              <a:rPr altLang="en-US" b="1" dirty="0" lang="en-US" smtClean="0"/>
              <a:t>Increased effectiveness when a drug is given in several doses.</a:t>
            </a:r>
            <a:endParaRPr altLang="en-US" b="1" dirty="0" lang="en-US" smtClean="0">
              <a:solidFill>
                <a:srgbClr val="0033CC"/>
              </a:solidFill>
            </a:endParaRPr>
          </a:p>
          <a:p>
            <a:pPr eaLnBrk="1" hangingPunct="1">
              <a:spcBef>
                <a:spcPts val="0"/>
              </a:spcBef>
            </a:pPr>
            <a:r>
              <a:rPr altLang="en-US" b="1" dirty="0" sz="2800" lang="en-US" smtClean="0">
                <a:solidFill>
                  <a:srgbClr val="0033CC"/>
                </a:solidFill>
              </a:rPr>
              <a:t>Drug dependence</a:t>
            </a:r>
          </a:p>
          <a:p>
            <a:pPr eaLnBrk="1" hangingPunct="1" lvl="1">
              <a:spcBef>
                <a:spcPts val="0"/>
              </a:spcBef>
            </a:pPr>
            <a:r>
              <a:rPr altLang="en-US" b="1" dirty="0" lang="en-US" smtClean="0"/>
              <a:t>The patient becomes accustomed to the drug’s presence in his</a:t>
            </a:r>
            <a:br>
              <a:rPr altLang="en-US" b="1" dirty="0" lang="en-US" smtClean="0"/>
            </a:br>
            <a:r>
              <a:rPr altLang="en-US" b="1" dirty="0" lang="en-US" smtClean="0"/>
              <a:t>body.</a:t>
            </a:r>
          </a:p>
          <a:p>
            <a:pPr eaLnBrk="1" hangingPunct="1" lvl="1">
              <a:spcBef>
                <a:spcPts val="0"/>
              </a:spcBef>
              <a:buFontTx/>
              <a:buNone/>
            </a:pPr>
            <a:endParaRPr b="1" dirty="0" sz="1700" lang="en-US" smtClean="0"/>
          </a:p>
        </p:txBody>
      </p:sp>
      <p:sp>
        <p:nvSpPr>
          <p:cNvPr id="1048714" name="Rectangle 2"/>
          <p:cNvSpPr>
            <a:spLocks noGrp="1" noChangeArrowheads="1"/>
          </p:cNvSpPr>
          <p:nvPr>
            <p:ph type="title"/>
          </p:nvPr>
        </p:nvSpPr>
        <p:spPr bwMode="auto">
          <a:xfrm>
            <a:off x="457200" y="274638"/>
            <a:ext cx="8229600" cy="715962"/>
          </a:xfrm>
          <a:noFill/>
        </p:spPr>
        <p:txBody>
          <a:bodyPr anchor="t" anchorCtr="0" bIns="45720" compatLnSpc="1" lIns="91440" numCol="1" rIns="91440" tIns="45720" vert="horz" wrap="square">
            <a:prstTxWarp prst="textNoShape"/>
            <a:normAutofit fontScale="90000"/>
          </a:bodyPr>
          <a:p>
            <a:pPr eaLnBrk="1" hangingPunct="1"/>
            <a:r>
              <a:rPr dirty="0" lang="en-US" smtClean="0"/>
              <a:t>Adverse  drug  reactions</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925" name=""/>
        <p:cNvGrpSpPr/>
        <p:nvPr/>
      </p:nvGrpSpPr>
      <p:grpSpPr>
        <a:xfrm>
          <a:off x="0" y="0"/>
          <a:ext cx="0" cy="0"/>
          <a:chOff x="0" y="0"/>
          <a:chExt cx="0" cy="0"/>
        </a:xfrm>
      </p:grpSpPr>
      <p:sp>
        <p:nvSpPr>
          <p:cNvPr id="1049385" name="Title 1"/>
          <p:cNvSpPr>
            <a:spLocks noGrp="1"/>
          </p:cNvSpPr>
          <p:nvPr>
            <p:ph type="title"/>
          </p:nvPr>
        </p:nvSpPr>
        <p:spPr>
          <a:xfrm>
            <a:off x="0" y="0"/>
            <a:ext cx="9144000" cy="1417638"/>
          </a:xfrm>
          <a:solidFill>
            <a:schemeClr val="accent6">
              <a:lumMod val="20000"/>
              <a:lumOff val="80000"/>
            </a:schemeClr>
          </a:solidFill>
          <a:ln>
            <a:solidFill>
              <a:schemeClr val="tx1"/>
            </a:solidFill>
          </a:ln>
        </p:spPr>
        <p:txBody>
          <a:bodyPr/>
          <a:p>
            <a:r>
              <a:rPr dirty="0" lang="en-US" smtClean="0"/>
              <a:t>Alkylating agents </a:t>
            </a:r>
            <a:endParaRPr dirty="0" lang="en-US"/>
          </a:p>
        </p:txBody>
      </p:sp>
      <p:sp>
        <p:nvSpPr>
          <p:cNvPr id="1049386" name="Content Placeholder 5"/>
          <p:cNvSpPr>
            <a:spLocks noGrp="1"/>
          </p:cNvSpPr>
          <p:nvPr>
            <p:ph idx="1"/>
          </p:nvPr>
        </p:nvSpPr>
        <p:spPr>
          <a:xfrm>
            <a:off x="457200" y="1600200"/>
            <a:ext cx="8229600" cy="5029200"/>
          </a:xfrm>
        </p:spPr>
        <p:txBody>
          <a:bodyPr/>
          <a:p>
            <a:r>
              <a:rPr lang="en-US" smtClean="0">
                <a:solidFill>
                  <a:srgbClr val="7030A0"/>
                </a:solidFill>
              </a:rPr>
              <a:t>Nitrogen Mustards </a:t>
            </a:r>
            <a:r>
              <a:rPr lang="en-US" smtClean="0">
                <a:solidFill>
                  <a:srgbClr val="FF0000"/>
                </a:solidFill>
              </a:rPr>
              <a:t>(MCI)</a:t>
            </a:r>
          </a:p>
          <a:p>
            <a:pPr lvl="1"/>
            <a:r>
              <a:rPr lang="en-US" smtClean="0"/>
              <a:t>Meclorethamine, Melphalan, Chlorambucil, Cyclophosphamide, Ifosfamide </a:t>
            </a:r>
          </a:p>
          <a:p>
            <a:r>
              <a:rPr lang="en-US" smtClean="0">
                <a:solidFill>
                  <a:srgbClr val="7030A0"/>
                </a:solidFill>
              </a:rPr>
              <a:t>Ethyleneimine : </a:t>
            </a:r>
            <a:r>
              <a:rPr sz="2800" lang="en-US" smtClean="0"/>
              <a:t>Thiotepa</a:t>
            </a:r>
            <a:r>
              <a:rPr lang="en-US" smtClean="0"/>
              <a:t> </a:t>
            </a:r>
          </a:p>
          <a:p>
            <a:r>
              <a:rPr lang="en-US" smtClean="0">
                <a:solidFill>
                  <a:srgbClr val="7030A0"/>
                </a:solidFill>
              </a:rPr>
              <a:t>Alkyl Sulfonate: </a:t>
            </a:r>
            <a:r>
              <a:rPr sz="2800" lang="en-US" smtClean="0"/>
              <a:t>Busulfan</a:t>
            </a:r>
            <a:r>
              <a:rPr lang="en-US" smtClean="0"/>
              <a:t> </a:t>
            </a:r>
          </a:p>
          <a:p>
            <a:r>
              <a:rPr lang="en-US" smtClean="0">
                <a:solidFill>
                  <a:srgbClr val="7030A0"/>
                </a:solidFill>
              </a:rPr>
              <a:t>Nitrosureas </a:t>
            </a:r>
          </a:p>
          <a:p>
            <a:pPr lvl="1"/>
            <a:r>
              <a:rPr lang="en-US" smtClean="0"/>
              <a:t>Carmustine,lomustine, streptozocin </a:t>
            </a:r>
          </a:p>
          <a:p>
            <a:r>
              <a:rPr lang="en-US" smtClean="0">
                <a:solidFill>
                  <a:srgbClr val="7030A0"/>
                </a:solidFill>
              </a:rPr>
              <a:t>Triazines </a:t>
            </a:r>
          </a:p>
          <a:p>
            <a:pPr lvl="1"/>
            <a:r>
              <a:rPr lang="en-US" smtClean="0"/>
              <a:t>Dacarbazine, temozolamide </a:t>
            </a:r>
          </a:p>
        </p:txBody>
      </p:sp>
    </p:spTree>
  </p:cSld>
  <p:clrMapOvr>
    <a:masterClrMapping/>
  </p:clrMapOvr>
  <p:transition xmlns:p14="http://schemas.microsoft.com/office/powerpoint/2010/main" spd="slow" advTm="2000" p14:dur="2000"/>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928" name=""/>
        <p:cNvGrpSpPr/>
        <p:nvPr/>
      </p:nvGrpSpPr>
      <p:grpSpPr>
        <a:xfrm>
          <a:off x="0" y="0"/>
          <a:ext cx="0" cy="0"/>
          <a:chOff x="0" y="0"/>
          <a:chExt cx="0" cy="0"/>
        </a:xfrm>
      </p:grpSpPr>
      <p:sp>
        <p:nvSpPr>
          <p:cNvPr id="1049390" name="Title 1"/>
          <p:cNvSpPr>
            <a:spLocks noGrp="1"/>
          </p:cNvSpPr>
          <p:nvPr>
            <p:ph type="title"/>
          </p:nvPr>
        </p:nvSpPr>
        <p:spPr>
          <a:xfrm>
            <a:off x="0" y="0"/>
            <a:ext cx="9144000" cy="685800"/>
          </a:xfrm>
          <a:solidFill>
            <a:schemeClr val="accent5">
              <a:lumMod val="20000"/>
              <a:lumOff val="80000"/>
            </a:schemeClr>
          </a:solidFill>
        </p:spPr>
        <p:txBody>
          <a:bodyPr>
            <a:normAutofit fontScale="90000"/>
          </a:bodyPr>
          <a:p>
            <a:r>
              <a:rPr dirty="0" lang="en-US" smtClean="0"/>
              <a:t>Mechanism of action </a:t>
            </a:r>
            <a:endParaRPr dirty="0" lang="en-US"/>
          </a:p>
        </p:txBody>
      </p:sp>
      <p:sp>
        <p:nvSpPr>
          <p:cNvPr id="1049391" name="TextBox 3"/>
          <p:cNvSpPr txBox="1"/>
          <p:nvPr/>
        </p:nvSpPr>
        <p:spPr>
          <a:xfrm>
            <a:off x="3048000" y="914400"/>
            <a:ext cx="2514600" cy="461963"/>
          </a:xfrm>
          <a:prstGeom prst="rect"/>
        </p:spPr>
        <p:style>
          <a:lnRef idx="2">
            <a:schemeClr val="accent1"/>
          </a:lnRef>
          <a:fillRef idx="1">
            <a:schemeClr val="lt1"/>
          </a:fillRef>
          <a:effectRef idx="0">
            <a:schemeClr val="accent1"/>
          </a:effectRef>
          <a:fontRef idx="minor">
            <a:schemeClr val="dk1"/>
          </a:fontRef>
        </p:style>
        <p:txBody>
          <a:bodyPr>
            <a:spAutoFit/>
          </a:bodyPr>
          <a:p>
            <a:r>
              <a:rPr dirty="0" sz="2400" lang="en-US"/>
              <a:t>Alkylating Agents </a:t>
            </a:r>
          </a:p>
        </p:txBody>
      </p:sp>
      <p:sp>
        <p:nvSpPr>
          <p:cNvPr id="1049392" name="TextBox 4"/>
          <p:cNvSpPr txBox="1"/>
          <p:nvPr/>
        </p:nvSpPr>
        <p:spPr>
          <a:xfrm>
            <a:off x="1828800" y="1981200"/>
            <a:ext cx="4953000" cy="461963"/>
          </a:xfrm>
          <a:prstGeom prst="rect"/>
        </p:spPr>
        <p:style>
          <a:lnRef idx="2">
            <a:schemeClr val="accent2"/>
          </a:lnRef>
          <a:fillRef idx="1">
            <a:schemeClr val="lt1"/>
          </a:fillRef>
          <a:effectRef idx="0">
            <a:schemeClr val="accent2"/>
          </a:effectRef>
          <a:fontRef idx="minor">
            <a:schemeClr val="dk1"/>
          </a:fontRef>
        </p:style>
        <p:txBody>
          <a:bodyPr>
            <a:spAutoFit/>
          </a:bodyPr>
          <a:p>
            <a:r>
              <a:rPr dirty="0" sz="2400" lang="en-US"/>
              <a:t>Form highly reactive </a:t>
            </a:r>
            <a:r>
              <a:rPr dirty="0" sz="2400" lang="en-US" err="1"/>
              <a:t>carbonium</a:t>
            </a:r>
            <a:r>
              <a:rPr dirty="0" sz="2400" lang="en-US"/>
              <a:t> ion </a:t>
            </a:r>
          </a:p>
        </p:txBody>
      </p:sp>
      <p:sp>
        <p:nvSpPr>
          <p:cNvPr id="1049393" name="TextBox 5"/>
          <p:cNvSpPr txBox="1"/>
          <p:nvPr/>
        </p:nvSpPr>
        <p:spPr>
          <a:xfrm>
            <a:off x="685800" y="3048000"/>
            <a:ext cx="7772400" cy="461963"/>
          </a:xfrm>
          <a:prstGeom prst="rect"/>
        </p:spPr>
        <p:style>
          <a:lnRef idx="2">
            <a:schemeClr val="accent2"/>
          </a:lnRef>
          <a:fillRef idx="1">
            <a:schemeClr val="lt1"/>
          </a:fillRef>
          <a:effectRef idx="0">
            <a:schemeClr val="accent2"/>
          </a:effectRef>
          <a:fontRef idx="minor">
            <a:schemeClr val="dk1"/>
          </a:fontRef>
        </p:style>
        <p:txBody>
          <a:bodyPr>
            <a:spAutoFit/>
          </a:bodyPr>
          <a:p>
            <a:r>
              <a:rPr dirty="0" sz="2400" lang="en-US"/>
              <a:t>Transfer alkyl groups to nucleophilic sites on DNA bases </a:t>
            </a:r>
          </a:p>
        </p:txBody>
      </p:sp>
      <p:sp>
        <p:nvSpPr>
          <p:cNvPr id="1049394" name="TextBox 6"/>
          <p:cNvSpPr txBox="1"/>
          <p:nvPr/>
        </p:nvSpPr>
        <p:spPr>
          <a:xfrm>
            <a:off x="3505200" y="3962400"/>
            <a:ext cx="1524000" cy="461963"/>
          </a:xfrm>
          <a:prstGeom prst="rect"/>
        </p:spPr>
        <p:style>
          <a:lnRef idx="2">
            <a:schemeClr val="accent1"/>
          </a:lnRef>
          <a:fillRef idx="1">
            <a:schemeClr val="lt1"/>
          </a:fillRef>
          <a:effectRef idx="0">
            <a:schemeClr val="accent1"/>
          </a:effectRef>
          <a:fontRef idx="minor">
            <a:schemeClr val="dk1"/>
          </a:fontRef>
        </p:style>
        <p:txBody>
          <a:bodyPr>
            <a:spAutoFit/>
          </a:bodyPr>
          <a:p>
            <a:pPr algn="ctr"/>
            <a:r>
              <a:rPr dirty="0" sz="2400" lang="en-US"/>
              <a:t>Results in </a:t>
            </a:r>
          </a:p>
        </p:txBody>
      </p:sp>
      <p:sp>
        <p:nvSpPr>
          <p:cNvPr id="1049395" name="TextBox 7"/>
          <p:cNvSpPr txBox="1"/>
          <p:nvPr/>
        </p:nvSpPr>
        <p:spPr>
          <a:xfrm>
            <a:off x="304800" y="4953000"/>
            <a:ext cx="1981200" cy="461665"/>
          </a:xfrm>
          <a:prstGeom prst="rect"/>
        </p:spPr>
        <p:style>
          <a:lnRef idx="0">
            <a:schemeClr val="dk1"/>
          </a:lnRef>
          <a:fillRef idx="3">
            <a:schemeClr val="dk1"/>
          </a:fillRef>
          <a:effectRef idx="3">
            <a:schemeClr val="dk1"/>
          </a:effectRef>
          <a:fontRef idx="minor">
            <a:schemeClr val="lt1"/>
          </a:fontRef>
        </p:style>
        <p:txBody>
          <a:bodyPr>
            <a:spAutoFit/>
          </a:bodyPr>
          <a:p>
            <a:r>
              <a:rPr dirty="0" sz="2400" lang="en-US"/>
              <a:t>Cross linkage </a:t>
            </a:r>
          </a:p>
        </p:txBody>
      </p:sp>
      <p:sp>
        <p:nvSpPr>
          <p:cNvPr id="1049396" name="TextBox 8"/>
          <p:cNvSpPr txBox="1"/>
          <p:nvPr/>
        </p:nvSpPr>
        <p:spPr>
          <a:xfrm>
            <a:off x="2514600" y="4953000"/>
            <a:ext cx="3276600" cy="461665"/>
          </a:xfrm>
          <a:prstGeom prst="rect"/>
        </p:spPr>
        <p:style>
          <a:lnRef idx="0">
            <a:schemeClr val="dk1"/>
          </a:lnRef>
          <a:fillRef idx="3">
            <a:schemeClr val="dk1"/>
          </a:fillRef>
          <a:effectRef idx="3">
            <a:schemeClr val="dk1"/>
          </a:effectRef>
          <a:fontRef idx="minor">
            <a:schemeClr val="lt1"/>
          </a:fontRef>
        </p:style>
        <p:txBody>
          <a:bodyPr>
            <a:spAutoFit/>
          </a:bodyPr>
          <a:p>
            <a:r>
              <a:rPr dirty="0" sz="2400" lang="en-US"/>
              <a:t>Abnormal base pairing </a:t>
            </a:r>
          </a:p>
        </p:txBody>
      </p:sp>
      <p:sp>
        <p:nvSpPr>
          <p:cNvPr id="1049397" name="TextBox 9"/>
          <p:cNvSpPr txBox="1"/>
          <p:nvPr/>
        </p:nvSpPr>
        <p:spPr>
          <a:xfrm>
            <a:off x="5943600" y="4953000"/>
            <a:ext cx="3048000" cy="461665"/>
          </a:xfrm>
          <a:prstGeom prst="rect"/>
        </p:spPr>
        <p:style>
          <a:lnRef idx="0">
            <a:schemeClr val="dk1"/>
          </a:lnRef>
          <a:fillRef idx="3">
            <a:schemeClr val="dk1"/>
          </a:fillRef>
          <a:effectRef idx="3">
            <a:schemeClr val="dk1"/>
          </a:effectRef>
          <a:fontRef idx="minor">
            <a:schemeClr val="lt1"/>
          </a:fontRef>
        </p:style>
        <p:txBody>
          <a:bodyPr>
            <a:spAutoFit/>
          </a:bodyPr>
          <a:p>
            <a:r>
              <a:rPr dirty="0" sz="2400" lang="en-US"/>
              <a:t>DNA strand breakage </a:t>
            </a:r>
          </a:p>
        </p:txBody>
      </p:sp>
      <p:sp>
        <p:nvSpPr>
          <p:cNvPr id="1049398" name="TextBox 10"/>
          <p:cNvSpPr txBox="1"/>
          <p:nvPr/>
        </p:nvSpPr>
        <p:spPr>
          <a:xfrm>
            <a:off x="6248400" y="5943600"/>
            <a:ext cx="2590800" cy="461665"/>
          </a:xfrm>
          <a:prstGeom prst="rect"/>
        </p:spPr>
        <p:style>
          <a:lnRef idx="0">
            <a:schemeClr val="dk1"/>
          </a:lnRef>
          <a:fillRef idx="3">
            <a:schemeClr val="dk1"/>
          </a:fillRef>
          <a:effectRef idx="3">
            <a:schemeClr val="dk1"/>
          </a:effectRef>
          <a:fontRef idx="minor">
            <a:schemeClr val="lt1"/>
          </a:fontRef>
        </p:style>
        <p:txBody>
          <a:bodyPr>
            <a:spAutoFit/>
          </a:bodyPr>
          <a:p>
            <a:r>
              <a:rPr dirty="0" sz="2400" lang="en-US">
                <a:latin typeface="Times New Roman"/>
                <a:cs typeface="Times New Roman"/>
              </a:rPr>
              <a:t>↓ </a:t>
            </a:r>
            <a:r>
              <a:rPr dirty="0" sz="2400" lang="en-US"/>
              <a:t>cell proliferation </a:t>
            </a:r>
          </a:p>
        </p:txBody>
      </p:sp>
      <p:sp>
        <p:nvSpPr>
          <p:cNvPr id="1049399" name="TextBox 11"/>
          <p:cNvSpPr txBox="1"/>
          <p:nvPr/>
        </p:nvSpPr>
        <p:spPr>
          <a:xfrm>
            <a:off x="609600" y="5791200"/>
            <a:ext cx="3886200" cy="830997"/>
          </a:xfrm>
          <a:prstGeom prst="rect"/>
        </p:spPr>
        <p:style>
          <a:lnRef idx="0">
            <a:schemeClr val="accent2"/>
          </a:lnRef>
          <a:fillRef idx="3">
            <a:schemeClr val="accent2"/>
          </a:fillRef>
          <a:effectRef idx="3">
            <a:schemeClr val="accent2"/>
          </a:effectRef>
          <a:fontRef idx="minor">
            <a:schemeClr val="lt1"/>
          </a:fontRef>
        </p:style>
        <p:txBody>
          <a:bodyPr>
            <a:spAutoFit/>
          </a:bodyPr>
          <a:p>
            <a:r>
              <a:rPr dirty="0" sz="2400" lang="en-US"/>
              <a:t>Alkylation also damages RNA and proteins </a:t>
            </a:r>
          </a:p>
        </p:txBody>
      </p:sp>
      <p:cxnSp>
        <p:nvCxnSpPr>
          <p:cNvPr id="3145757" name="Straight Arrow Connector 13"/>
          <p:cNvCxnSpPr>
            <a:cxnSpLocks/>
          </p:cNvCxnSpPr>
          <p:nvPr/>
        </p:nvCxnSpPr>
        <p:spPr>
          <a:xfrm rot="5400000">
            <a:off x="4000501" y="1638300"/>
            <a:ext cx="381000" cy="3175"/>
          </a:xfrm>
          <a:prstGeom prst="straightConnector1"/>
          <a:ln>
            <a:tailEnd type="arrow"/>
          </a:ln>
        </p:spPr>
        <p:style>
          <a:lnRef idx="3">
            <a:schemeClr val="accent2"/>
          </a:lnRef>
          <a:fillRef idx="0">
            <a:schemeClr val="accent2"/>
          </a:fillRef>
          <a:effectRef idx="2">
            <a:schemeClr val="accent2"/>
          </a:effectRef>
          <a:fontRef idx="minor">
            <a:schemeClr val="tx1"/>
          </a:fontRef>
        </p:style>
      </p:cxnSp>
      <p:cxnSp>
        <p:nvCxnSpPr>
          <p:cNvPr id="3145758" name="Straight Arrow Connector 14"/>
          <p:cNvCxnSpPr>
            <a:cxnSpLocks/>
          </p:cNvCxnSpPr>
          <p:nvPr/>
        </p:nvCxnSpPr>
        <p:spPr>
          <a:xfrm rot="5400000">
            <a:off x="3963194" y="2742406"/>
            <a:ext cx="457200" cy="1588"/>
          </a:xfrm>
          <a:prstGeom prst="straightConnector1"/>
          <a:ln>
            <a:tailEnd type="arrow"/>
          </a:ln>
        </p:spPr>
        <p:style>
          <a:lnRef idx="3">
            <a:schemeClr val="accent2"/>
          </a:lnRef>
          <a:fillRef idx="0">
            <a:schemeClr val="accent2"/>
          </a:fillRef>
          <a:effectRef idx="2">
            <a:schemeClr val="accent2"/>
          </a:effectRef>
          <a:fontRef idx="minor">
            <a:schemeClr val="tx1"/>
          </a:fontRef>
        </p:style>
      </p:cxnSp>
      <p:cxnSp>
        <p:nvCxnSpPr>
          <p:cNvPr id="3145759" name="Straight Arrow Connector 15"/>
          <p:cNvCxnSpPr>
            <a:cxnSpLocks/>
          </p:cNvCxnSpPr>
          <p:nvPr/>
        </p:nvCxnSpPr>
        <p:spPr>
          <a:xfrm rot="5400000">
            <a:off x="4039394" y="3733006"/>
            <a:ext cx="304800" cy="1588"/>
          </a:xfrm>
          <a:prstGeom prst="straightConnector1"/>
          <a:ln>
            <a:tailEnd type="arrow"/>
          </a:ln>
        </p:spPr>
        <p:style>
          <a:lnRef idx="3">
            <a:schemeClr val="accent2"/>
          </a:lnRef>
          <a:fillRef idx="0">
            <a:schemeClr val="accent2"/>
          </a:fillRef>
          <a:effectRef idx="2">
            <a:schemeClr val="accent2"/>
          </a:effectRef>
          <a:fontRef idx="minor">
            <a:schemeClr val="tx1"/>
          </a:fontRef>
        </p:style>
      </p:cxnSp>
      <p:cxnSp>
        <p:nvCxnSpPr>
          <p:cNvPr id="3145760" name="Straight Arrow Connector 20"/>
          <p:cNvCxnSpPr>
            <a:cxnSpLocks/>
          </p:cNvCxnSpPr>
          <p:nvPr/>
        </p:nvCxnSpPr>
        <p:spPr>
          <a:xfrm rot="10800000" flipV="1">
            <a:off x="1447800" y="4267200"/>
            <a:ext cx="1905000" cy="533400"/>
          </a:xfrm>
          <a:prstGeom prst="straightConnector1"/>
          <a:ln>
            <a:tailEnd type="arrow"/>
          </a:ln>
        </p:spPr>
        <p:style>
          <a:lnRef idx="3">
            <a:schemeClr val="dk1"/>
          </a:lnRef>
          <a:fillRef idx="0">
            <a:schemeClr val="dk1"/>
          </a:fillRef>
          <a:effectRef idx="2">
            <a:schemeClr val="dk1"/>
          </a:effectRef>
          <a:fontRef idx="minor">
            <a:schemeClr val="tx1"/>
          </a:fontRef>
        </p:style>
      </p:cxnSp>
      <p:cxnSp>
        <p:nvCxnSpPr>
          <p:cNvPr id="3145761" name="Straight Arrow Connector 22"/>
          <p:cNvCxnSpPr>
            <a:cxnSpLocks/>
          </p:cNvCxnSpPr>
          <p:nvPr/>
        </p:nvCxnSpPr>
        <p:spPr>
          <a:xfrm>
            <a:off x="5105400" y="4191000"/>
            <a:ext cx="1828800" cy="609600"/>
          </a:xfrm>
          <a:prstGeom prst="straightConnector1"/>
          <a:ln>
            <a:tailEnd type="arrow"/>
          </a:ln>
        </p:spPr>
        <p:style>
          <a:lnRef idx="3">
            <a:schemeClr val="dk1"/>
          </a:lnRef>
          <a:fillRef idx="0">
            <a:schemeClr val="dk1"/>
          </a:fillRef>
          <a:effectRef idx="2">
            <a:schemeClr val="dk1"/>
          </a:effectRef>
          <a:fontRef idx="minor">
            <a:schemeClr val="tx1"/>
          </a:fontRef>
        </p:style>
      </p:cxnSp>
      <p:cxnSp>
        <p:nvCxnSpPr>
          <p:cNvPr id="3145762" name="Straight Arrow Connector 25"/>
          <p:cNvCxnSpPr>
            <a:cxnSpLocks/>
          </p:cNvCxnSpPr>
          <p:nvPr/>
        </p:nvCxnSpPr>
        <p:spPr>
          <a:xfrm rot="5400000">
            <a:off x="4000501" y="4686300"/>
            <a:ext cx="381000" cy="3175"/>
          </a:xfrm>
          <a:prstGeom prst="straightConnector1"/>
          <a:ln>
            <a:tailEnd type="arrow"/>
          </a:ln>
        </p:spPr>
        <p:style>
          <a:lnRef idx="3">
            <a:schemeClr val="dk1"/>
          </a:lnRef>
          <a:fillRef idx="0">
            <a:schemeClr val="dk1"/>
          </a:fillRef>
          <a:effectRef idx="2">
            <a:schemeClr val="dk1"/>
          </a:effectRef>
          <a:fontRef idx="minor">
            <a:schemeClr val="tx1"/>
          </a:fontRef>
        </p:style>
      </p:cxnSp>
      <p:cxnSp>
        <p:nvCxnSpPr>
          <p:cNvPr id="3145763" name="Straight Arrow Connector 29"/>
          <p:cNvCxnSpPr>
            <a:cxnSpLocks/>
          </p:cNvCxnSpPr>
          <p:nvPr/>
        </p:nvCxnSpPr>
        <p:spPr>
          <a:xfrm rot="5400000">
            <a:off x="7162801" y="5638800"/>
            <a:ext cx="457200" cy="3175"/>
          </a:xfrm>
          <a:prstGeom prst="straightConnector1"/>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xmlns:p14="http://schemas.microsoft.com/office/powerpoint/2010/main" spd="slow" advTm="2000" p14:dur="2000"/>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391"/>
                                        </p:tgtEl>
                                        <p:attrNameLst>
                                          <p:attrName>style.visibility</p:attrName>
                                        </p:attrNameLst>
                                      </p:cBhvr>
                                      <p:to>
                                        <p:strVal val="visible"/>
                                      </p:to>
                                    </p:set>
                                    <p:animEffect transition="in" filter="blinds(horizontal)">
                                      <p:cBhvr>
                                        <p:cTn dur="500" id="7"/>
                                        <p:tgtEl>
                                          <p:spTgt spid="1049391"/>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 presetSubtype="10">
                                  <p:stCondLst>
                                    <p:cond delay="0"/>
                                  </p:stCondLst>
                                  <p:childTnLst>
                                    <p:set>
                                      <p:cBhvr>
                                        <p:cTn dur="1" fill="hold" id="11">
                                          <p:stCondLst>
                                            <p:cond delay="0"/>
                                          </p:stCondLst>
                                        </p:cTn>
                                        <p:tgtEl>
                                          <p:spTgt spid="3145757"/>
                                        </p:tgtEl>
                                        <p:attrNameLst>
                                          <p:attrName>style.visibility</p:attrName>
                                        </p:attrNameLst>
                                      </p:cBhvr>
                                      <p:to>
                                        <p:strVal val="visible"/>
                                      </p:to>
                                    </p:set>
                                    <p:animEffect transition="in" filter="blinds(horizontal)">
                                      <p:cBhvr>
                                        <p:cTn dur="500" id="12"/>
                                        <p:tgtEl>
                                          <p:spTgt spid="3145757"/>
                                        </p:tgtEl>
                                      </p:cBhvr>
                                    </p:animEffect>
                                  </p:childTnLst>
                                </p:cTn>
                              </p:par>
                              <p:par>
                                <p:cTn fill="hold" grpId="0" id="13" nodeType="withEffect" presetClass="entr" presetID="3" presetSubtype="10">
                                  <p:stCondLst>
                                    <p:cond delay="0"/>
                                  </p:stCondLst>
                                  <p:childTnLst>
                                    <p:set>
                                      <p:cBhvr>
                                        <p:cTn dur="1" fill="hold" id="14">
                                          <p:stCondLst>
                                            <p:cond delay="0"/>
                                          </p:stCondLst>
                                        </p:cTn>
                                        <p:tgtEl>
                                          <p:spTgt spid="1049392"/>
                                        </p:tgtEl>
                                        <p:attrNameLst>
                                          <p:attrName>style.visibility</p:attrName>
                                        </p:attrNameLst>
                                      </p:cBhvr>
                                      <p:to>
                                        <p:strVal val="visible"/>
                                      </p:to>
                                    </p:set>
                                    <p:animEffect transition="in" filter="blinds(horizontal)">
                                      <p:cBhvr>
                                        <p:cTn dur="500" id="15"/>
                                        <p:tgtEl>
                                          <p:spTgt spid="1049392"/>
                                        </p:tgtEl>
                                      </p:cBhvr>
                                    </p:animEffect>
                                  </p:childTnLst>
                                </p:cTn>
                              </p:par>
                            </p:childTnLst>
                          </p:cTn>
                        </p:par>
                      </p:childTnLst>
                    </p:cTn>
                  </p:par>
                  <p:par>
                    <p:cTn fill="hold" id="16">
                      <p:stCondLst>
                        <p:cond delay="indefinite"/>
                      </p:stCondLst>
                      <p:childTnLst>
                        <p:par>
                          <p:cTn fill="hold" id="17">
                            <p:stCondLst>
                              <p:cond delay="0"/>
                            </p:stCondLst>
                            <p:childTnLst>
                              <p:par>
                                <p:cTn fill="hold" id="18" nodeType="clickEffect" presetClass="entr" presetID="3" presetSubtype="10">
                                  <p:stCondLst>
                                    <p:cond delay="0"/>
                                  </p:stCondLst>
                                  <p:childTnLst>
                                    <p:set>
                                      <p:cBhvr>
                                        <p:cTn dur="1" fill="hold" id="19">
                                          <p:stCondLst>
                                            <p:cond delay="0"/>
                                          </p:stCondLst>
                                        </p:cTn>
                                        <p:tgtEl>
                                          <p:spTgt spid="3145758"/>
                                        </p:tgtEl>
                                        <p:attrNameLst>
                                          <p:attrName>style.visibility</p:attrName>
                                        </p:attrNameLst>
                                      </p:cBhvr>
                                      <p:to>
                                        <p:strVal val="visible"/>
                                      </p:to>
                                    </p:set>
                                    <p:animEffect transition="in" filter="blinds(horizontal)">
                                      <p:cBhvr>
                                        <p:cTn dur="500" id="20"/>
                                        <p:tgtEl>
                                          <p:spTgt spid="3145758"/>
                                        </p:tgtEl>
                                      </p:cBhvr>
                                    </p:animEffect>
                                  </p:childTnLst>
                                </p:cTn>
                              </p:par>
                              <p:par>
                                <p:cTn fill="hold" grpId="0" id="21" nodeType="withEffect" presetClass="entr" presetID="3" presetSubtype="10">
                                  <p:stCondLst>
                                    <p:cond delay="0"/>
                                  </p:stCondLst>
                                  <p:childTnLst>
                                    <p:set>
                                      <p:cBhvr>
                                        <p:cTn dur="1" fill="hold" id="22">
                                          <p:stCondLst>
                                            <p:cond delay="0"/>
                                          </p:stCondLst>
                                        </p:cTn>
                                        <p:tgtEl>
                                          <p:spTgt spid="1049393"/>
                                        </p:tgtEl>
                                        <p:attrNameLst>
                                          <p:attrName>style.visibility</p:attrName>
                                        </p:attrNameLst>
                                      </p:cBhvr>
                                      <p:to>
                                        <p:strVal val="visible"/>
                                      </p:to>
                                    </p:set>
                                    <p:animEffect transition="in" filter="blinds(horizontal)">
                                      <p:cBhvr>
                                        <p:cTn dur="500" id="23"/>
                                        <p:tgtEl>
                                          <p:spTgt spid="1049393"/>
                                        </p:tgtEl>
                                      </p:cBhvr>
                                    </p:animEffect>
                                  </p:childTnLst>
                                </p:cTn>
                              </p:par>
                            </p:childTnLst>
                          </p:cTn>
                        </p:par>
                      </p:childTnLst>
                    </p:cTn>
                  </p:par>
                  <p:par>
                    <p:cTn fill="hold" id="24">
                      <p:stCondLst>
                        <p:cond delay="indefinite"/>
                      </p:stCondLst>
                      <p:childTnLst>
                        <p:par>
                          <p:cTn fill="hold" id="25">
                            <p:stCondLst>
                              <p:cond delay="0"/>
                            </p:stCondLst>
                            <p:childTnLst>
                              <p:par>
                                <p:cTn fill="hold" id="26" nodeType="clickEffect" presetClass="entr" presetID="3" presetSubtype="10">
                                  <p:stCondLst>
                                    <p:cond delay="0"/>
                                  </p:stCondLst>
                                  <p:childTnLst>
                                    <p:set>
                                      <p:cBhvr>
                                        <p:cTn dur="1" fill="hold" id="27">
                                          <p:stCondLst>
                                            <p:cond delay="0"/>
                                          </p:stCondLst>
                                        </p:cTn>
                                        <p:tgtEl>
                                          <p:spTgt spid="3145759"/>
                                        </p:tgtEl>
                                        <p:attrNameLst>
                                          <p:attrName>style.visibility</p:attrName>
                                        </p:attrNameLst>
                                      </p:cBhvr>
                                      <p:to>
                                        <p:strVal val="visible"/>
                                      </p:to>
                                    </p:set>
                                    <p:animEffect transition="in" filter="blinds(horizontal)">
                                      <p:cBhvr>
                                        <p:cTn dur="500" id="28"/>
                                        <p:tgtEl>
                                          <p:spTgt spid="3145759"/>
                                        </p:tgtEl>
                                      </p:cBhvr>
                                    </p:animEffect>
                                  </p:childTnLst>
                                </p:cTn>
                              </p:par>
                              <p:par>
                                <p:cTn fill="hold" grpId="0" id="29" nodeType="withEffect" presetClass="entr" presetID="3" presetSubtype="10">
                                  <p:stCondLst>
                                    <p:cond delay="0"/>
                                  </p:stCondLst>
                                  <p:childTnLst>
                                    <p:set>
                                      <p:cBhvr>
                                        <p:cTn dur="1" fill="hold" id="30">
                                          <p:stCondLst>
                                            <p:cond delay="0"/>
                                          </p:stCondLst>
                                        </p:cTn>
                                        <p:tgtEl>
                                          <p:spTgt spid="1049394"/>
                                        </p:tgtEl>
                                        <p:attrNameLst>
                                          <p:attrName>style.visibility</p:attrName>
                                        </p:attrNameLst>
                                      </p:cBhvr>
                                      <p:to>
                                        <p:strVal val="visible"/>
                                      </p:to>
                                    </p:set>
                                    <p:animEffect transition="in" filter="blinds(horizontal)">
                                      <p:cBhvr>
                                        <p:cTn dur="500" id="31"/>
                                        <p:tgtEl>
                                          <p:spTgt spid="1049394"/>
                                        </p:tgtEl>
                                      </p:cBhvr>
                                    </p:animEffect>
                                  </p:childTnLst>
                                </p:cTn>
                              </p:par>
                            </p:childTnLst>
                          </p:cTn>
                        </p:par>
                      </p:childTnLst>
                    </p:cTn>
                  </p:par>
                  <p:par>
                    <p:cTn fill="hold" id="32">
                      <p:stCondLst>
                        <p:cond delay="indefinite"/>
                      </p:stCondLst>
                      <p:childTnLst>
                        <p:par>
                          <p:cTn fill="hold" id="33">
                            <p:stCondLst>
                              <p:cond delay="0"/>
                            </p:stCondLst>
                            <p:childTnLst>
                              <p:par>
                                <p:cTn fill="hold" id="34" nodeType="clickEffect" presetClass="entr" presetID="3" presetSubtype="10">
                                  <p:stCondLst>
                                    <p:cond delay="0"/>
                                  </p:stCondLst>
                                  <p:childTnLst>
                                    <p:set>
                                      <p:cBhvr>
                                        <p:cTn dur="1" fill="hold" id="35">
                                          <p:stCondLst>
                                            <p:cond delay="0"/>
                                          </p:stCondLst>
                                        </p:cTn>
                                        <p:tgtEl>
                                          <p:spTgt spid="3145760"/>
                                        </p:tgtEl>
                                        <p:attrNameLst>
                                          <p:attrName>style.visibility</p:attrName>
                                        </p:attrNameLst>
                                      </p:cBhvr>
                                      <p:to>
                                        <p:strVal val="visible"/>
                                      </p:to>
                                    </p:set>
                                    <p:animEffect transition="in" filter="blinds(horizontal)">
                                      <p:cBhvr>
                                        <p:cTn dur="500" id="36"/>
                                        <p:tgtEl>
                                          <p:spTgt spid="3145760"/>
                                        </p:tgtEl>
                                      </p:cBhvr>
                                    </p:animEffect>
                                  </p:childTnLst>
                                </p:cTn>
                              </p:par>
                              <p:par>
                                <p:cTn fill="hold" id="37" nodeType="withEffect" presetClass="entr" presetID="3" presetSubtype="10">
                                  <p:stCondLst>
                                    <p:cond delay="0"/>
                                  </p:stCondLst>
                                  <p:childTnLst>
                                    <p:set>
                                      <p:cBhvr>
                                        <p:cTn dur="1" fill="hold" id="38">
                                          <p:stCondLst>
                                            <p:cond delay="0"/>
                                          </p:stCondLst>
                                        </p:cTn>
                                        <p:tgtEl>
                                          <p:spTgt spid="1049395"/>
                                        </p:tgtEl>
                                        <p:attrNameLst>
                                          <p:attrName>style.visibility</p:attrName>
                                        </p:attrNameLst>
                                      </p:cBhvr>
                                      <p:to>
                                        <p:strVal val="visible"/>
                                      </p:to>
                                    </p:set>
                                    <p:animEffect transition="in" filter="blinds(horizontal)">
                                      <p:cBhvr>
                                        <p:cTn dur="500" id="39"/>
                                        <p:tgtEl>
                                          <p:spTgt spid="1049395"/>
                                        </p:tgtEl>
                                      </p:cBhvr>
                                    </p:animEffect>
                                  </p:childTnLst>
                                </p:cTn>
                              </p:par>
                            </p:childTnLst>
                          </p:cTn>
                        </p:par>
                      </p:childTnLst>
                    </p:cTn>
                  </p:par>
                  <p:par>
                    <p:cTn fill="hold" id="40">
                      <p:stCondLst>
                        <p:cond delay="indefinite"/>
                      </p:stCondLst>
                      <p:childTnLst>
                        <p:par>
                          <p:cTn fill="hold" id="41">
                            <p:stCondLst>
                              <p:cond delay="0"/>
                            </p:stCondLst>
                            <p:childTnLst>
                              <p:par>
                                <p:cTn fill="hold" id="42" nodeType="clickEffect" presetClass="entr" presetID="3" presetSubtype="10">
                                  <p:stCondLst>
                                    <p:cond delay="0"/>
                                  </p:stCondLst>
                                  <p:childTnLst>
                                    <p:set>
                                      <p:cBhvr>
                                        <p:cTn dur="1" fill="hold" id="43">
                                          <p:stCondLst>
                                            <p:cond delay="0"/>
                                          </p:stCondLst>
                                        </p:cTn>
                                        <p:tgtEl>
                                          <p:spTgt spid="3145762"/>
                                        </p:tgtEl>
                                        <p:attrNameLst>
                                          <p:attrName>style.visibility</p:attrName>
                                        </p:attrNameLst>
                                      </p:cBhvr>
                                      <p:to>
                                        <p:strVal val="visible"/>
                                      </p:to>
                                    </p:set>
                                    <p:animEffect transition="in" filter="blinds(horizontal)">
                                      <p:cBhvr>
                                        <p:cTn dur="500" id="44"/>
                                        <p:tgtEl>
                                          <p:spTgt spid="3145762"/>
                                        </p:tgtEl>
                                      </p:cBhvr>
                                    </p:animEffect>
                                  </p:childTnLst>
                                </p:cTn>
                              </p:par>
                              <p:par>
                                <p:cTn fill="hold" id="45" nodeType="withEffect" presetClass="entr" presetID="3" presetSubtype="10">
                                  <p:stCondLst>
                                    <p:cond delay="0"/>
                                  </p:stCondLst>
                                  <p:childTnLst>
                                    <p:set>
                                      <p:cBhvr>
                                        <p:cTn dur="1" fill="hold" id="46">
                                          <p:stCondLst>
                                            <p:cond delay="0"/>
                                          </p:stCondLst>
                                        </p:cTn>
                                        <p:tgtEl>
                                          <p:spTgt spid="1049396"/>
                                        </p:tgtEl>
                                        <p:attrNameLst>
                                          <p:attrName>style.visibility</p:attrName>
                                        </p:attrNameLst>
                                      </p:cBhvr>
                                      <p:to>
                                        <p:strVal val="visible"/>
                                      </p:to>
                                    </p:set>
                                    <p:animEffect transition="in" filter="blinds(horizontal)">
                                      <p:cBhvr>
                                        <p:cTn dur="500" id="47"/>
                                        <p:tgtEl>
                                          <p:spTgt spid="1049396"/>
                                        </p:tgtEl>
                                      </p:cBhvr>
                                    </p:animEffect>
                                  </p:childTnLst>
                                </p:cTn>
                              </p:par>
                            </p:childTnLst>
                          </p:cTn>
                        </p:par>
                      </p:childTnLst>
                    </p:cTn>
                  </p:par>
                  <p:par>
                    <p:cTn fill="hold" id="48">
                      <p:stCondLst>
                        <p:cond delay="indefinite"/>
                      </p:stCondLst>
                      <p:childTnLst>
                        <p:par>
                          <p:cTn fill="hold" id="49">
                            <p:stCondLst>
                              <p:cond delay="0"/>
                            </p:stCondLst>
                            <p:childTnLst>
                              <p:par>
                                <p:cTn fill="hold" id="50" nodeType="clickEffect" presetClass="entr" presetID="3" presetSubtype="10">
                                  <p:stCondLst>
                                    <p:cond delay="0"/>
                                  </p:stCondLst>
                                  <p:childTnLst>
                                    <p:set>
                                      <p:cBhvr>
                                        <p:cTn dur="1" fill="hold" id="51">
                                          <p:stCondLst>
                                            <p:cond delay="0"/>
                                          </p:stCondLst>
                                        </p:cTn>
                                        <p:tgtEl>
                                          <p:spTgt spid="3145761"/>
                                        </p:tgtEl>
                                        <p:attrNameLst>
                                          <p:attrName>style.visibility</p:attrName>
                                        </p:attrNameLst>
                                      </p:cBhvr>
                                      <p:to>
                                        <p:strVal val="visible"/>
                                      </p:to>
                                    </p:set>
                                    <p:animEffect transition="in" filter="blinds(horizontal)">
                                      <p:cBhvr>
                                        <p:cTn dur="500" id="52"/>
                                        <p:tgtEl>
                                          <p:spTgt spid="3145761"/>
                                        </p:tgtEl>
                                      </p:cBhvr>
                                    </p:animEffect>
                                  </p:childTnLst>
                                </p:cTn>
                              </p:par>
                              <p:par>
                                <p:cTn fill="hold" id="53" nodeType="withEffect" presetClass="entr" presetID="3" presetSubtype="10">
                                  <p:stCondLst>
                                    <p:cond delay="0"/>
                                  </p:stCondLst>
                                  <p:childTnLst>
                                    <p:set>
                                      <p:cBhvr>
                                        <p:cTn dur="1" fill="hold" id="54">
                                          <p:stCondLst>
                                            <p:cond delay="0"/>
                                          </p:stCondLst>
                                        </p:cTn>
                                        <p:tgtEl>
                                          <p:spTgt spid="1049397"/>
                                        </p:tgtEl>
                                        <p:attrNameLst>
                                          <p:attrName>style.visibility</p:attrName>
                                        </p:attrNameLst>
                                      </p:cBhvr>
                                      <p:to>
                                        <p:strVal val="visible"/>
                                      </p:to>
                                    </p:set>
                                    <p:animEffect transition="in" filter="blinds(horizontal)">
                                      <p:cBhvr>
                                        <p:cTn dur="500" id="55"/>
                                        <p:tgtEl>
                                          <p:spTgt spid="1049397"/>
                                        </p:tgtEl>
                                      </p:cBhvr>
                                    </p:animEffect>
                                  </p:childTnLst>
                                </p:cTn>
                              </p:par>
                            </p:childTnLst>
                          </p:cTn>
                        </p:par>
                      </p:childTnLst>
                    </p:cTn>
                  </p:par>
                  <p:par>
                    <p:cTn fill="hold" id="56">
                      <p:stCondLst>
                        <p:cond delay="indefinite"/>
                      </p:stCondLst>
                      <p:childTnLst>
                        <p:par>
                          <p:cTn fill="hold" id="57">
                            <p:stCondLst>
                              <p:cond delay="0"/>
                            </p:stCondLst>
                            <p:childTnLst>
                              <p:par>
                                <p:cTn fill="hold" id="58" nodeType="clickEffect" presetClass="entr" presetID="3" presetSubtype="10">
                                  <p:stCondLst>
                                    <p:cond delay="0"/>
                                  </p:stCondLst>
                                  <p:childTnLst>
                                    <p:set>
                                      <p:cBhvr>
                                        <p:cTn dur="1" fill="hold" id="59">
                                          <p:stCondLst>
                                            <p:cond delay="0"/>
                                          </p:stCondLst>
                                        </p:cTn>
                                        <p:tgtEl>
                                          <p:spTgt spid="3145763"/>
                                        </p:tgtEl>
                                        <p:attrNameLst>
                                          <p:attrName>style.visibility</p:attrName>
                                        </p:attrNameLst>
                                      </p:cBhvr>
                                      <p:to>
                                        <p:strVal val="visible"/>
                                      </p:to>
                                    </p:set>
                                    <p:animEffect transition="in" filter="blinds(horizontal)">
                                      <p:cBhvr>
                                        <p:cTn dur="500" id="60"/>
                                        <p:tgtEl>
                                          <p:spTgt spid="3145763"/>
                                        </p:tgtEl>
                                      </p:cBhvr>
                                    </p:animEffect>
                                  </p:childTnLst>
                                </p:cTn>
                              </p:par>
                              <p:par>
                                <p:cTn fill="hold" id="61" nodeType="withEffect" presetClass="entr" presetID="3" presetSubtype="10">
                                  <p:stCondLst>
                                    <p:cond delay="0"/>
                                  </p:stCondLst>
                                  <p:childTnLst>
                                    <p:set>
                                      <p:cBhvr>
                                        <p:cTn dur="1" fill="hold" id="62">
                                          <p:stCondLst>
                                            <p:cond delay="0"/>
                                          </p:stCondLst>
                                        </p:cTn>
                                        <p:tgtEl>
                                          <p:spTgt spid="1049398"/>
                                        </p:tgtEl>
                                        <p:attrNameLst>
                                          <p:attrName>style.visibility</p:attrName>
                                        </p:attrNameLst>
                                      </p:cBhvr>
                                      <p:to>
                                        <p:strVal val="visible"/>
                                      </p:to>
                                    </p:set>
                                    <p:animEffect transition="in" filter="blinds(horizontal)">
                                      <p:cBhvr>
                                        <p:cTn dur="500" id="63"/>
                                        <p:tgtEl>
                                          <p:spTgt spid="1049398"/>
                                        </p:tgtEl>
                                      </p:cBhvr>
                                    </p:animEffect>
                                  </p:childTnLst>
                                </p:cTn>
                              </p:par>
                            </p:childTnLst>
                          </p:cTn>
                        </p:par>
                      </p:childTnLst>
                    </p:cTn>
                  </p:par>
                  <p:par>
                    <p:cTn fill="hold" id="64">
                      <p:stCondLst>
                        <p:cond delay="indefinite"/>
                      </p:stCondLst>
                      <p:childTnLst>
                        <p:par>
                          <p:cTn fill="hold" id="65">
                            <p:stCondLst>
                              <p:cond delay="0"/>
                            </p:stCondLst>
                            <p:childTnLst>
                              <p:par>
                                <p:cTn fill="hold" id="66" nodeType="clickEffect" presetClass="entr" presetID="3" presetSubtype="10">
                                  <p:stCondLst>
                                    <p:cond delay="0"/>
                                  </p:stCondLst>
                                  <p:childTnLst>
                                    <p:set>
                                      <p:cBhvr>
                                        <p:cTn dur="1" fill="hold" id="67">
                                          <p:stCondLst>
                                            <p:cond delay="0"/>
                                          </p:stCondLst>
                                        </p:cTn>
                                        <p:tgtEl>
                                          <p:spTgt spid="1049399"/>
                                        </p:tgtEl>
                                        <p:attrNameLst>
                                          <p:attrName>style.visibility</p:attrName>
                                        </p:attrNameLst>
                                      </p:cBhvr>
                                      <p:to>
                                        <p:strVal val="visible"/>
                                      </p:to>
                                    </p:set>
                                    <p:animEffect transition="in" filter="blinds(horizontal)">
                                      <p:cBhvr>
                                        <p:cTn dur="500" id="68"/>
                                        <p:tgtEl>
                                          <p:spTgt spid="104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91" grpId="0" animBg="1"/>
      <p:bldP spid="1049392" grpId="0" animBg="1"/>
      <p:bldP spid="1049393" grpId="0" animBg="1"/>
      <p:bldP spid="1049394" grpId="0" animBg="1"/>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931" name=""/>
        <p:cNvGrpSpPr/>
        <p:nvPr/>
      </p:nvGrpSpPr>
      <p:grpSpPr>
        <a:xfrm>
          <a:off x="0" y="0"/>
          <a:ext cx="0" cy="0"/>
          <a:chOff x="0" y="0"/>
          <a:chExt cx="0" cy="0"/>
        </a:xfrm>
      </p:grpSpPr>
      <p:pic>
        <p:nvPicPr>
          <p:cNvPr id="2097182" name="Picture 2"/>
          <p:cNvPicPr>
            <a:picLocks noChangeAspect="1" noChangeArrowheads="1"/>
          </p:cNvPicPr>
          <p:nvPr/>
        </p:nvPicPr>
        <p:blipFill>
          <a:blip xmlns:r="http://schemas.openxmlformats.org/officeDocument/2006/relationships" r:embed="rId1"/>
          <a:srcRect l="36719" t="22221" r="36719" b="18056"/>
          <a:stretch>
            <a:fillRect/>
          </a:stretch>
        </p:blipFill>
        <p:spPr bwMode="auto">
          <a:xfrm>
            <a:off x="1676400" y="152400"/>
            <a:ext cx="5334000" cy="6553200"/>
          </a:xfrm>
          <a:prstGeom prst="rect"/>
          <a:noFill/>
          <a:ln w="9525">
            <a:noFill/>
            <a:miter lim="800000"/>
            <a:headEnd/>
            <a:tailEnd/>
          </a:ln>
        </p:spPr>
      </p:pic>
    </p:spTree>
  </p:cSld>
  <p:clrMapOvr>
    <a:masterClrMapping/>
  </p:clrMapOvr>
  <p:transition xmlns:p14="http://schemas.microsoft.com/office/powerpoint/2010/main" spd="slow" advTm="2000" p14:dur="2000"/>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934" name=""/>
        <p:cNvGrpSpPr/>
        <p:nvPr/>
      </p:nvGrpSpPr>
      <p:grpSpPr>
        <a:xfrm>
          <a:off x="0" y="0"/>
          <a:ext cx="0" cy="0"/>
          <a:chOff x="0" y="0"/>
          <a:chExt cx="0" cy="0"/>
        </a:xfrm>
      </p:grpSpPr>
      <p:sp>
        <p:nvSpPr>
          <p:cNvPr id="1049406" name="Content Placeholder 2"/>
          <p:cNvSpPr>
            <a:spLocks noGrp="1"/>
          </p:cNvSpPr>
          <p:nvPr>
            <p:ph idx="1"/>
          </p:nvPr>
        </p:nvSpPr>
        <p:spPr>
          <a:xfrm>
            <a:off x="457200" y="1066800"/>
            <a:ext cx="8229600" cy="5486400"/>
          </a:xfrm>
        </p:spPr>
        <p:txBody>
          <a:bodyPr/>
          <a:p>
            <a:r>
              <a:rPr lang="en-US" smtClean="0">
                <a:solidFill>
                  <a:srgbClr val="7030A0"/>
                </a:solidFill>
              </a:rPr>
              <a:t>Cytotoxic action </a:t>
            </a:r>
          </a:p>
          <a:p>
            <a:pPr lvl="1"/>
            <a:r>
              <a:rPr lang="en-US" smtClean="0"/>
              <a:t>Hemopoetic system highly susceptible </a:t>
            </a:r>
          </a:p>
          <a:p>
            <a:pPr lvl="2"/>
            <a:r>
              <a:rPr lang="en-US" smtClean="0"/>
              <a:t>Chlorambucil – more against lymphoid series </a:t>
            </a:r>
          </a:p>
          <a:p>
            <a:pPr lvl="2"/>
            <a:r>
              <a:rPr lang="en-US" smtClean="0"/>
              <a:t>Busulfan – more against myeloid series </a:t>
            </a:r>
          </a:p>
          <a:p>
            <a:pPr lvl="1"/>
            <a:r>
              <a:rPr lang="en-US" smtClean="0"/>
              <a:t>Epithelial tissues, hair follicles</a:t>
            </a:r>
          </a:p>
          <a:p>
            <a:pPr lvl="1"/>
            <a:r>
              <a:rPr lang="en-US" smtClean="0"/>
              <a:t>Spermatogenesis , fetopathic effect</a:t>
            </a:r>
          </a:p>
          <a:p>
            <a:r>
              <a:rPr lang="en-US" smtClean="0">
                <a:solidFill>
                  <a:srgbClr val="7030A0"/>
                </a:solidFill>
              </a:rPr>
              <a:t>Immunosupressant action </a:t>
            </a:r>
          </a:p>
          <a:p>
            <a:r>
              <a:rPr lang="en-US" smtClean="0">
                <a:solidFill>
                  <a:srgbClr val="7030A0"/>
                </a:solidFill>
              </a:rPr>
              <a:t>Miscellaneous</a:t>
            </a:r>
            <a:r>
              <a:rPr lang="en-US" smtClean="0"/>
              <a:t> </a:t>
            </a:r>
          </a:p>
          <a:p>
            <a:pPr lvl="1"/>
            <a:r>
              <a:rPr lang="en-US" smtClean="0"/>
              <a:t>Severe nausea &amp; vomiting </a:t>
            </a:r>
          </a:p>
          <a:p>
            <a:r>
              <a:rPr lang="en-US" smtClean="0"/>
              <a:t>Known as </a:t>
            </a:r>
            <a:r>
              <a:rPr lang="en-US" smtClean="0">
                <a:solidFill>
                  <a:srgbClr val="7030A0"/>
                </a:solidFill>
              </a:rPr>
              <a:t>radiomimetic</a:t>
            </a:r>
            <a:r>
              <a:rPr lang="en-US" smtClean="0"/>
              <a:t> drugs </a:t>
            </a:r>
          </a:p>
          <a:p>
            <a:pPr lvl="1">
              <a:buFont typeface="Arial" charset="0"/>
              <a:buNone/>
            </a:pPr>
            <a:endParaRPr lang="en-US" smtClean="0"/>
          </a:p>
        </p:txBody>
      </p:sp>
      <p:sp>
        <p:nvSpPr>
          <p:cNvPr id="1049407" name="Title 1"/>
          <p:cNvSpPr>
            <a:spLocks noGrp="1"/>
          </p:cNvSpPr>
          <p:nvPr>
            <p:ph type="title"/>
          </p:nvPr>
        </p:nvSpPr>
        <p:spPr>
          <a:xfrm>
            <a:off x="0" y="0"/>
            <a:ext cx="9144000" cy="685800"/>
          </a:xfrm>
          <a:solidFill>
            <a:schemeClr val="accent5">
              <a:lumMod val="20000"/>
              <a:lumOff val="80000"/>
            </a:schemeClr>
          </a:solidFill>
        </p:spPr>
        <p:txBody>
          <a:bodyPr>
            <a:normAutofit fontScale="90000"/>
          </a:bodyPr>
          <a:p>
            <a:r>
              <a:rPr dirty="0" lang="en-US" smtClean="0"/>
              <a:t>Pharmacological actions </a:t>
            </a:r>
            <a:endParaRPr dirty="0" lang="en-US"/>
          </a:p>
        </p:txBody>
      </p:sp>
    </p:spTree>
  </p:cSld>
  <p:clrMapOvr>
    <a:masterClrMapping/>
  </p:clrMapOvr>
  <p:transition xmlns:p14="http://schemas.microsoft.com/office/powerpoint/2010/main" spd="slow" advTm="2000" p14:dur="2000"/>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937" name=""/>
        <p:cNvGrpSpPr/>
        <p:nvPr/>
      </p:nvGrpSpPr>
      <p:grpSpPr>
        <a:xfrm>
          <a:off x="0" y="0"/>
          <a:ext cx="0" cy="0"/>
          <a:chOff x="0" y="0"/>
          <a:chExt cx="0" cy="0"/>
        </a:xfrm>
      </p:grpSpPr>
      <p:sp>
        <p:nvSpPr>
          <p:cNvPr id="1049411" name="Content Placeholder 2"/>
          <p:cNvSpPr>
            <a:spLocks noGrp="1"/>
          </p:cNvSpPr>
          <p:nvPr>
            <p:ph idx="1"/>
          </p:nvPr>
        </p:nvSpPr>
        <p:spPr/>
        <p:txBody>
          <a:bodyPr/>
          <a:p>
            <a:r>
              <a:rPr lang="en-US" smtClean="0"/>
              <a:t>Mechlorethamine </a:t>
            </a:r>
          </a:p>
          <a:p>
            <a:r>
              <a:rPr lang="en-US" smtClean="0"/>
              <a:t>Melphalan </a:t>
            </a:r>
          </a:p>
          <a:p>
            <a:r>
              <a:rPr lang="en-US" smtClean="0"/>
              <a:t>Chlorambucil </a:t>
            </a:r>
          </a:p>
          <a:p>
            <a:r>
              <a:rPr lang="en-US" smtClean="0"/>
              <a:t>Cyclophosphamide </a:t>
            </a:r>
          </a:p>
          <a:p>
            <a:r>
              <a:rPr lang="en-US" smtClean="0"/>
              <a:t>Ifosfamide </a:t>
            </a:r>
          </a:p>
        </p:txBody>
      </p:sp>
      <p:sp>
        <p:nvSpPr>
          <p:cNvPr id="1049412" name="Title 1"/>
          <p:cNvSpPr>
            <a:spLocks noGrp="1"/>
          </p:cNvSpPr>
          <p:nvPr>
            <p:ph type="title"/>
          </p:nvPr>
        </p:nvSpPr>
        <p:spPr>
          <a:xfrm>
            <a:off x="0" y="0"/>
            <a:ext cx="9144000" cy="685800"/>
          </a:xfrm>
          <a:solidFill>
            <a:schemeClr val="accent5">
              <a:lumMod val="20000"/>
              <a:lumOff val="80000"/>
            </a:schemeClr>
          </a:solidFill>
        </p:spPr>
        <p:txBody>
          <a:bodyPr>
            <a:normAutofit fontScale="90000"/>
          </a:bodyPr>
          <a:p>
            <a:r>
              <a:rPr dirty="0" lang="en-US" smtClean="0"/>
              <a:t>Nitrogen Mustards </a:t>
            </a:r>
            <a:endParaRPr dirty="0" lang="en-US"/>
          </a:p>
        </p:txBody>
      </p:sp>
    </p:spTree>
  </p:cSld>
  <p:clrMapOvr>
    <a:masterClrMapping/>
  </p:clrMapOvr>
  <p:transition xmlns:p14="http://schemas.microsoft.com/office/powerpoint/2010/main" spd="slow" advTm="1000" p14:dur="2000"/>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938" name=""/>
        <p:cNvGrpSpPr/>
        <p:nvPr/>
      </p:nvGrpSpPr>
      <p:grpSpPr>
        <a:xfrm>
          <a:off x="0" y="0"/>
          <a:ext cx="0" cy="0"/>
          <a:chOff x="0" y="0"/>
          <a:chExt cx="0" cy="0"/>
        </a:xfrm>
      </p:grpSpPr>
      <p:sp>
        <p:nvSpPr>
          <p:cNvPr id="1049413" name="Content Placeholder 2"/>
          <p:cNvSpPr>
            <a:spLocks noGrp="1"/>
          </p:cNvSpPr>
          <p:nvPr>
            <p:ph idx="1"/>
          </p:nvPr>
        </p:nvSpPr>
        <p:spPr>
          <a:xfrm>
            <a:off x="304800" y="914400"/>
            <a:ext cx="8229600" cy="5715000"/>
          </a:xfrm>
        </p:spPr>
        <p:txBody>
          <a:bodyPr/>
          <a:p>
            <a:r>
              <a:rPr lang="en-US" smtClean="0"/>
              <a:t>Very </a:t>
            </a:r>
            <a:r>
              <a:rPr lang="en-US" smtClean="0">
                <a:solidFill>
                  <a:srgbClr val="7030A0"/>
                </a:solidFill>
              </a:rPr>
              <a:t>irritant</a:t>
            </a:r>
            <a:r>
              <a:rPr lang="en-US" smtClean="0"/>
              <a:t> drug</a:t>
            </a:r>
          </a:p>
          <a:p>
            <a:r>
              <a:rPr lang="en-US" smtClean="0"/>
              <a:t>Dose = 0.4 mg/kg single or divided </a:t>
            </a:r>
          </a:p>
          <a:p>
            <a:r>
              <a:rPr lang="en-US" smtClean="0"/>
              <a:t>Uses </a:t>
            </a:r>
          </a:p>
          <a:p>
            <a:pPr lvl="1"/>
            <a:r>
              <a:rPr lang="en-US" smtClean="0"/>
              <a:t>Hematological cancers , lymphomas , solid tumors </a:t>
            </a:r>
          </a:p>
          <a:p>
            <a:pPr lvl="1"/>
            <a:r>
              <a:rPr lang="en-US" smtClean="0"/>
              <a:t>Hodkins as part of MOPP, CML, CLL  </a:t>
            </a:r>
          </a:p>
          <a:p>
            <a:r>
              <a:rPr lang="en-US" smtClean="0">
                <a:solidFill>
                  <a:srgbClr val="7030A0"/>
                </a:solidFill>
              </a:rPr>
              <a:t>Adverse effects </a:t>
            </a:r>
          </a:p>
          <a:p>
            <a:pPr lvl="1"/>
            <a:r>
              <a:rPr lang="en-US" smtClean="0"/>
              <a:t>Anorexia, nausea, vomiting </a:t>
            </a:r>
          </a:p>
          <a:p>
            <a:pPr lvl="1"/>
            <a:r>
              <a:rPr lang="en-US" smtClean="0"/>
              <a:t>Bone marrow depression, aplasia </a:t>
            </a:r>
          </a:p>
          <a:p>
            <a:pPr lvl="1"/>
            <a:r>
              <a:rPr lang="en-US" smtClean="0"/>
              <a:t>Menstrual irregularities </a:t>
            </a:r>
          </a:p>
          <a:p>
            <a:r>
              <a:rPr lang="en-US" smtClean="0">
                <a:solidFill>
                  <a:srgbClr val="7030A0"/>
                </a:solidFill>
              </a:rPr>
              <a:t>Estramustine </a:t>
            </a:r>
          </a:p>
          <a:p>
            <a:pPr lvl="1"/>
            <a:endParaRPr lang="en-US" smtClean="0"/>
          </a:p>
        </p:txBody>
      </p:sp>
      <p:sp>
        <p:nvSpPr>
          <p:cNvPr id="1049414" name="Title 1"/>
          <p:cNvSpPr>
            <a:spLocks noGrp="1"/>
          </p:cNvSpPr>
          <p:nvPr>
            <p:ph type="title"/>
          </p:nvPr>
        </p:nvSpPr>
        <p:spPr>
          <a:xfrm>
            <a:off x="0" y="0"/>
            <a:ext cx="9144000" cy="685800"/>
          </a:xfrm>
          <a:solidFill>
            <a:schemeClr val="accent5">
              <a:lumMod val="20000"/>
              <a:lumOff val="80000"/>
            </a:schemeClr>
          </a:solidFill>
        </p:spPr>
        <p:txBody>
          <a:bodyPr>
            <a:normAutofit fontScale="90000"/>
          </a:bodyPr>
          <a:p>
            <a:r>
              <a:rPr dirty="0" lang="en-US" err="1" smtClean="0"/>
              <a:t>Mechlorethamine</a:t>
            </a:r>
            <a:r>
              <a:rPr dirty="0" lang="en-US" smtClean="0"/>
              <a:t> (</a:t>
            </a:r>
            <a:r>
              <a:rPr dirty="0" lang="en-US" err="1" smtClean="0"/>
              <a:t>Mustine</a:t>
            </a:r>
            <a:r>
              <a:rPr dirty="0" lang="en-US" smtClean="0"/>
              <a:t>) </a:t>
            </a:r>
            <a:endParaRPr dirty="0" lang="en-US"/>
          </a:p>
        </p:txBody>
      </p:sp>
    </p:spTree>
  </p:cSld>
  <p:clrMapOvr>
    <a:masterClrMapping/>
  </p:clrMapOvr>
  <p:transition xmlns:p14="http://schemas.microsoft.com/office/powerpoint/2010/main" spd="slow" advTm="2000" p14:dur="2000"/>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941" name=""/>
        <p:cNvGrpSpPr/>
        <p:nvPr/>
      </p:nvGrpSpPr>
      <p:grpSpPr>
        <a:xfrm>
          <a:off x="0" y="0"/>
          <a:ext cx="0" cy="0"/>
          <a:chOff x="0" y="0"/>
          <a:chExt cx="0" cy="0"/>
        </a:xfrm>
      </p:grpSpPr>
      <p:sp>
        <p:nvSpPr>
          <p:cNvPr id="1049418" name="Title 2"/>
          <p:cNvSpPr>
            <a:spLocks noGrp="1"/>
          </p:cNvSpPr>
          <p:nvPr>
            <p:ph type="title"/>
          </p:nvPr>
        </p:nvSpPr>
        <p:spPr>
          <a:xfrm>
            <a:off x="0" y="0"/>
            <a:ext cx="9144000" cy="914400"/>
          </a:xfrm>
          <a:solidFill>
            <a:schemeClr val="accent2"/>
          </a:solidFill>
        </p:spPr>
        <p:txBody>
          <a:bodyPr/>
          <a:p>
            <a:r>
              <a:rPr lang="en-US" smtClean="0"/>
              <a:t>Melphalan </a:t>
            </a:r>
          </a:p>
        </p:txBody>
      </p:sp>
      <p:sp>
        <p:nvSpPr>
          <p:cNvPr id="1049419" name="Rectangle 3"/>
          <p:cNvSpPr>
            <a:spLocks noGrp="1" noChangeArrowheads="1"/>
          </p:cNvSpPr>
          <p:nvPr>
            <p:ph idx="1"/>
          </p:nvPr>
        </p:nvSpPr>
        <p:spPr/>
        <p:txBody>
          <a:bodyPr/>
          <a:p>
            <a:pPr eaLnBrk="1" hangingPunct="1"/>
            <a:r>
              <a:rPr lang="en-US" smtClean="0"/>
              <a:t>Very effective in </a:t>
            </a:r>
            <a:r>
              <a:rPr lang="en-US" smtClean="0">
                <a:solidFill>
                  <a:schemeClr val="hlink"/>
                </a:solidFill>
              </a:rPr>
              <a:t>MULTIPLE MYELOMA</a:t>
            </a:r>
          </a:p>
          <a:p>
            <a:pPr eaLnBrk="1" hangingPunct="1"/>
            <a:r>
              <a:rPr lang="en-US" smtClean="0"/>
              <a:t>Less irritant locally , less alopecia </a:t>
            </a:r>
          </a:p>
          <a:p>
            <a:pPr eaLnBrk="1" hangingPunct="1"/>
            <a:r>
              <a:rPr lang="en-US" smtClean="0">
                <a:solidFill>
                  <a:srgbClr val="7030A0"/>
                </a:solidFill>
              </a:rPr>
              <a:t>Dose:</a:t>
            </a:r>
          </a:p>
          <a:p>
            <a:pPr eaLnBrk="1" hangingPunct="1">
              <a:buFont typeface="Wingdings" pitchFamily="2" charset="2"/>
              <a:buNone/>
            </a:pPr>
            <a:r>
              <a:rPr lang="en-US" smtClean="0"/>
              <a:t>	0.25 mg/kg daily for 4 days every 4-6 weeks </a:t>
            </a:r>
          </a:p>
          <a:p>
            <a:pPr eaLnBrk="1" hangingPunct="1"/>
            <a:r>
              <a:rPr lang="en-US" smtClean="0">
                <a:solidFill>
                  <a:srgbClr val="7030A0"/>
                </a:solidFill>
              </a:rPr>
              <a:t>Adverse Effects :</a:t>
            </a:r>
          </a:p>
          <a:p>
            <a:pPr eaLnBrk="1" hangingPunct="1" lvl="1"/>
            <a:r>
              <a:rPr lang="en-US" smtClean="0"/>
              <a:t> Bone marrow Depression</a:t>
            </a:r>
          </a:p>
          <a:p>
            <a:pPr eaLnBrk="1" hangingPunct="1" lvl="1"/>
            <a:r>
              <a:rPr lang="en-US" smtClean="0"/>
              <a:t>Infections , diarrhoea and pancreatitis </a:t>
            </a:r>
          </a:p>
          <a:p>
            <a:pPr eaLnBrk="1" hangingPunct="1"/>
            <a:endParaRPr lang="en-US" smtClean="0"/>
          </a:p>
        </p:txBody>
      </p:sp>
    </p:spTree>
  </p:cSld>
  <p:clrMapOvr>
    <a:masterClrMapping/>
  </p:clrMapOvr>
  <p:transition xmlns:p14="http://schemas.microsoft.com/office/powerpoint/2010/main" spd="slow" advTm="2000" p14:dur="2000"/>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944" name=""/>
        <p:cNvGrpSpPr/>
        <p:nvPr/>
      </p:nvGrpSpPr>
      <p:grpSpPr>
        <a:xfrm>
          <a:off x="0" y="0"/>
          <a:ext cx="0" cy="0"/>
          <a:chOff x="0" y="0"/>
          <a:chExt cx="0" cy="0"/>
        </a:xfrm>
      </p:grpSpPr>
      <p:sp>
        <p:nvSpPr>
          <p:cNvPr id="1049423" name="Content Placeholder 2"/>
          <p:cNvSpPr>
            <a:spLocks noGrp="1"/>
          </p:cNvSpPr>
          <p:nvPr>
            <p:ph idx="1"/>
          </p:nvPr>
        </p:nvSpPr>
        <p:spPr>
          <a:xfrm>
            <a:off x="304800" y="1600200"/>
            <a:ext cx="8534400" cy="609600"/>
          </a:xfrm>
        </p:spPr>
        <p:txBody>
          <a:bodyPr/>
          <a:p>
            <a:r>
              <a:rPr lang="en-US" smtClean="0"/>
              <a:t>Most commonly used alkylating agent a prodrug </a:t>
            </a:r>
          </a:p>
        </p:txBody>
      </p:sp>
      <p:sp>
        <p:nvSpPr>
          <p:cNvPr id="1049424" name="Title 2"/>
          <p:cNvSpPr>
            <a:spLocks noGrp="1"/>
          </p:cNvSpPr>
          <p:nvPr>
            <p:ph type="title"/>
          </p:nvPr>
        </p:nvSpPr>
        <p:spPr>
          <a:xfrm>
            <a:off x="0" y="0"/>
            <a:ext cx="9144000" cy="914400"/>
          </a:xfrm>
          <a:solidFill>
            <a:schemeClr val="accent2"/>
          </a:solidFill>
        </p:spPr>
        <p:txBody>
          <a:bodyPr/>
          <a:p>
            <a:r>
              <a:rPr lang="en-US" smtClean="0"/>
              <a:t>Cyclophosphamide </a:t>
            </a:r>
          </a:p>
        </p:txBody>
      </p:sp>
      <p:pic>
        <p:nvPicPr>
          <p:cNvPr id="2097183" name="Picture 2"/>
          <p:cNvPicPr>
            <a:picLocks noChangeAspect="1" noChangeArrowheads="1"/>
          </p:cNvPicPr>
          <p:nvPr/>
        </p:nvPicPr>
        <p:blipFill>
          <a:blip xmlns:r="http://schemas.openxmlformats.org/officeDocument/2006/relationships" r:embed="rId1"/>
          <a:srcRect l="37761" t="12500" r="37761" b="51042"/>
          <a:stretch>
            <a:fillRect/>
          </a:stretch>
        </p:blipFill>
        <p:spPr bwMode="auto">
          <a:xfrm>
            <a:off x="2971800" y="2286000"/>
            <a:ext cx="3581400" cy="4000500"/>
          </a:xfrm>
          <a:prstGeom prst="rect"/>
          <a:noFill/>
          <a:ln w="9525">
            <a:noFill/>
            <a:miter lim="800000"/>
            <a:headEnd/>
            <a:tailEnd/>
          </a:ln>
        </p:spPr>
      </p:pic>
    </p:spTree>
  </p:cSld>
  <p:clrMapOvr>
    <a:masterClrMapping/>
  </p:clrMapOvr>
  <p:transition xmlns:p14="http://schemas.microsoft.com/office/powerpoint/2010/main" spd="slow" advTm="1000" p14:dur="2000"/>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947" name=""/>
        <p:cNvGrpSpPr/>
        <p:nvPr/>
      </p:nvGrpSpPr>
      <p:grpSpPr>
        <a:xfrm>
          <a:off x="0" y="0"/>
          <a:ext cx="0" cy="0"/>
          <a:chOff x="0" y="0"/>
          <a:chExt cx="0" cy="0"/>
        </a:xfrm>
      </p:grpSpPr>
      <p:sp>
        <p:nvSpPr>
          <p:cNvPr id="1049428" name="Title 1"/>
          <p:cNvSpPr>
            <a:spLocks noGrp="1"/>
          </p:cNvSpPr>
          <p:nvPr>
            <p:ph type="title"/>
          </p:nvPr>
        </p:nvSpPr>
        <p:spPr>
          <a:xfrm>
            <a:off x="0" y="0"/>
            <a:ext cx="9144000" cy="685800"/>
          </a:xfrm>
          <a:solidFill>
            <a:schemeClr val="accent5">
              <a:lumMod val="20000"/>
              <a:lumOff val="80000"/>
            </a:schemeClr>
          </a:solidFill>
        </p:spPr>
        <p:txBody>
          <a:bodyPr>
            <a:normAutofit fontScale="90000"/>
          </a:bodyPr>
          <a:p>
            <a:r>
              <a:rPr dirty="0" lang="en-US" smtClean="0"/>
              <a:t>Cyclophosphamide </a:t>
            </a:r>
          </a:p>
        </p:txBody>
      </p:sp>
      <p:sp>
        <p:nvSpPr>
          <p:cNvPr id="1049429" name="TextBox 3"/>
          <p:cNvSpPr txBox="1"/>
          <p:nvPr/>
        </p:nvSpPr>
        <p:spPr>
          <a:xfrm>
            <a:off x="3581400" y="914400"/>
            <a:ext cx="2895600" cy="461963"/>
          </a:xfrm>
          <a:prstGeom prst="rect"/>
        </p:spPr>
        <p:style>
          <a:lnRef idx="2">
            <a:schemeClr val="accent1"/>
          </a:lnRef>
          <a:fillRef idx="1">
            <a:schemeClr val="lt1"/>
          </a:fillRef>
          <a:effectRef idx="0">
            <a:schemeClr val="accent1"/>
          </a:effectRef>
          <a:fontRef idx="minor">
            <a:schemeClr val="dk1"/>
          </a:fontRef>
        </p:style>
        <p:txBody>
          <a:bodyPr>
            <a:spAutoFit/>
          </a:bodyPr>
          <a:p>
            <a:r>
              <a:rPr dirty="0" sz="2400" lang="en-US"/>
              <a:t>Cyclophosphamide </a:t>
            </a:r>
          </a:p>
        </p:txBody>
      </p:sp>
      <p:sp>
        <p:nvSpPr>
          <p:cNvPr id="1049430" name="TextBox 4"/>
          <p:cNvSpPr txBox="1"/>
          <p:nvPr/>
        </p:nvSpPr>
        <p:spPr>
          <a:xfrm>
            <a:off x="3505200" y="1976438"/>
            <a:ext cx="2895600" cy="461962"/>
          </a:xfrm>
          <a:prstGeom prst="rect"/>
        </p:spPr>
        <p:style>
          <a:lnRef idx="2">
            <a:schemeClr val="accent1"/>
          </a:lnRef>
          <a:fillRef idx="1">
            <a:schemeClr val="lt1"/>
          </a:fillRef>
          <a:effectRef idx="0">
            <a:schemeClr val="accent1"/>
          </a:effectRef>
          <a:fontRef idx="minor">
            <a:schemeClr val="dk1"/>
          </a:fontRef>
        </p:style>
        <p:txBody>
          <a:bodyPr>
            <a:spAutoFit/>
          </a:bodyPr>
          <a:p>
            <a:r>
              <a:rPr dirty="0" sz="2400" lang="en-US" err="1"/>
              <a:t>Aldophosphamide</a:t>
            </a:r>
            <a:r>
              <a:rPr dirty="0" sz="2400" lang="en-US"/>
              <a:t> </a:t>
            </a:r>
          </a:p>
        </p:txBody>
      </p:sp>
      <p:sp>
        <p:nvSpPr>
          <p:cNvPr id="1049431" name="TextBox 5"/>
          <p:cNvSpPr txBox="1"/>
          <p:nvPr/>
        </p:nvSpPr>
        <p:spPr>
          <a:xfrm>
            <a:off x="609600" y="2903538"/>
            <a:ext cx="2895600" cy="830262"/>
          </a:xfrm>
          <a:prstGeom prst="rect"/>
        </p:spPr>
        <p:style>
          <a:lnRef idx="2">
            <a:schemeClr val="accent1"/>
          </a:lnRef>
          <a:fillRef idx="1">
            <a:schemeClr val="lt1"/>
          </a:fillRef>
          <a:effectRef idx="0">
            <a:schemeClr val="accent1"/>
          </a:effectRef>
          <a:fontRef idx="minor">
            <a:schemeClr val="dk1"/>
          </a:fontRef>
        </p:style>
        <p:txBody>
          <a:bodyPr>
            <a:spAutoFit/>
          </a:bodyPr>
          <a:p>
            <a:r>
              <a:rPr dirty="0" sz="2400" lang="en-US" err="1"/>
              <a:t>Phosphoramide</a:t>
            </a:r>
            <a:r>
              <a:rPr dirty="0" sz="2400" lang="en-US"/>
              <a:t> mustard </a:t>
            </a:r>
          </a:p>
        </p:txBody>
      </p:sp>
      <p:sp>
        <p:nvSpPr>
          <p:cNvPr id="1049432" name="TextBox 6"/>
          <p:cNvSpPr txBox="1"/>
          <p:nvPr/>
        </p:nvSpPr>
        <p:spPr>
          <a:xfrm>
            <a:off x="5791200" y="2895600"/>
            <a:ext cx="2895600" cy="461963"/>
          </a:xfrm>
          <a:prstGeom prst="rect"/>
        </p:spPr>
        <p:style>
          <a:lnRef idx="2">
            <a:schemeClr val="accent1"/>
          </a:lnRef>
          <a:fillRef idx="1">
            <a:schemeClr val="lt1"/>
          </a:fillRef>
          <a:effectRef idx="0">
            <a:schemeClr val="accent1"/>
          </a:effectRef>
          <a:fontRef idx="minor">
            <a:schemeClr val="dk1"/>
          </a:fontRef>
        </p:style>
        <p:txBody>
          <a:bodyPr>
            <a:spAutoFit/>
          </a:bodyPr>
          <a:p>
            <a:r>
              <a:rPr dirty="0" sz="2400" lang="en-US" err="1"/>
              <a:t>Acrolein</a:t>
            </a:r>
            <a:r>
              <a:rPr dirty="0" sz="2400" lang="en-US"/>
              <a:t> </a:t>
            </a:r>
          </a:p>
        </p:txBody>
      </p:sp>
      <p:sp>
        <p:nvSpPr>
          <p:cNvPr id="1049433" name="TextBox 7"/>
          <p:cNvSpPr txBox="1"/>
          <p:nvPr/>
        </p:nvSpPr>
        <p:spPr>
          <a:xfrm>
            <a:off x="685800" y="4491038"/>
            <a:ext cx="2895600" cy="461962"/>
          </a:xfrm>
          <a:prstGeom prst="rect"/>
        </p:spPr>
        <p:style>
          <a:lnRef idx="2">
            <a:schemeClr val="accent1"/>
          </a:lnRef>
          <a:fillRef idx="1">
            <a:schemeClr val="lt1"/>
          </a:fillRef>
          <a:effectRef idx="0">
            <a:schemeClr val="accent1"/>
          </a:effectRef>
          <a:fontRef idx="minor">
            <a:schemeClr val="dk1"/>
          </a:fontRef>
        </p:style>
        <p:txBody>
          <a:bodyPr>
            <a:spAutoFit/>
          </a:bodyPr>
          <a:p>
            <a:r>
              <a:rPr dirty="0" sz="2400" lang="en-US" err="1"/>
              <a:t>Cytotoxic</a:t>
            </a:r>
            <a:r>
              <a:rPr dirty="0" sz="2400" lang="en-US"/>
              <a:t> effect </a:t>
            </a:r>
          </a:p>
        </p:txBody>
      </p:sp>
      <p:sp>
        <p:nvSpPr>
          <p:cNvPr id="1049434" name="TextBox 8"/>
          <p:cNvSpPr txBox="1"/>
          <p:nvPr/>
        </p:nvSpPr>
        <p:spPr>
          <a:xfrm>
            <a:off x="6019800" y="4267200"/>
            <a:ext cx="2895600" cy="461963"/>
          </a:xfrm>
          <a:prstGeom prst="rect"/>
        </p:spPr>
        <p:style>
          <a:lnRef idx="2">
            <a:schemeClr val="accent1"/>
          </a:lnRef>
          <a:fillRef idx="1">
            <a:schemeClr val="lt1"/>
          </a:fillRef>
          <a:effectRef idx="0">
            <a:schemeClr val="accent1"/>
          </a:effectRef>
          <a:fontRef idx="minor">
            <a:schemeClr val="dk1"/>
          </a:fontRef>
        </p:style>
        <p:txBody>
          <a:bodyPr>
            <a:spAutoFit/>
          </a:bodyPr>
          <a:p>
            <a:r>
              <a:rPr dirty="0" sz="2400" lang="en-US"/>
              <a:t>Hemorrhagic cystitis </a:t>
            </a:r>
          </a:p>
        </p:txBody>
      </p:sp>
      <p:sp>
        <p:nvSpPr>
          <p:cNvPr id="1049435" name="TextBox 9"/>
          <p:cNvSpPr txBox="1"/>
          <p:nvPr/>
        </p:nvSpPr>
        <p:spPr>
          <a:xfrm>
            <a:off x="4038600" y="5029200"/>
            <a:ext cx="1600200" cy="584200"/>
          </a:xfrm>
          <a:prstGeom prst="rect"/>
        </p:spPr>
        <p:style>
          <a:lnRef idx="1">
            <a:schemeClr val="accent2"/>
          </a:lnRef>
          <a:fillRef idx="2">
            <a:schemeClr val="accent2"/>
          </a:fillRef>
          <a:effectRef idx="1">
            <a:schemeClr val="accent2"/>
          </a:effectRef>
          <a:fontRef idx="minor">
            <a:schemeClr val="dk1"/>
          </a:fontRef>
        </p:style>
        <p:txBody>
          <a:bodyPr>
            <a:spAutoFit/>
          </a:bodyPr>
          <a:p>
            <a:r>
              <a:rPr dirty="0" sz="3200" lang="en-US" err="1"/>
              <a:t>Mesna</a:t>
            </a:r>
            <a:r>
              <a:rPr dirty="0" sz="3200" lang="en-US"/>
              <a:t> </a:t>
            </a:r>
          </a:p>
        </p:txBody>
      </p:sp>
      <p:cxnSp>
        <p:nvCxnSpPr>
          <p:cNvPr id="3145764" name="Straight Arrow Connector 11"/>
          <p:cNvCxnSpPr>
            <a:cxnSpLocks/>
          </p:cNvCxnSpPr>
          <p:nvPr/>
        </p:nvCxnSpPr>
        <p:spPr>
          <a:xfrm rot="5400000">
            <a:off x="4762501" y="1638300"/>
            <a:ext cx="381000" cy="3175"/>
          </a:xfrm>
          <a:prstGeom prst="straightConnector1"/>
          <a:ln>
            <a:tailEnd type="arrow"/>
          </a:ln>
        </p:spPr>
        <p:style>
          <a:lnRef idx="3">
            <a:schemeClr val="dk1"/>
          </a:lnRef>
          <a:fillRef idx="0">
            <a:schemeClr val="dk1"/>
          </a:fillRef>
          <a:effectRef idx="2">
            <a:schemeClr val="dk1"/>
          </a:effectRef>
          <a:fontRef idx="minor">
            <a:schemeClr val="tx1"/>
          </a:fontRef>
        </p:style>
      </p:cxnSp>
      <p:cxnSp>
        <p:nvCxnSpPr>
          <p:cNvPr id="3145765" name="Straight Arrow Connector 12"/>
          <p:cNvCxnSpPr>
            <a:cxnSpLocks/>
          </p:cNvCxnSpPr>
          <p:nvPr/>
        </p:nvCxnSpPr>
        <p:spPr>
          <a:xfrm rot="10800000" flipV="1">
            <a:off x="2514600" y="2209800"/>
            <a:ext cx="839788" cy="457200"/>
          </a:xfrm>
          <a:prstGeom prst="straightConnector1"/>
          <a:ln>
            <a:tailEnd type="arrow"/>
          </a:ln>
        </p:spPr>
        <p:style>
          <a:lnRef idx="3">
            <a:schemeClr val="dk1"/>
          </a:lnRef>
          <a:fillRef idx="0">
            <a:schemeClr val="dk1"/>
          </a:fillRef>
          <a:effectRef idx="2">
            <a:schemeClr val="dk1"/>
          </a:effectRef>
          <a:fontRef idx="minor">
            <a:schemeClr val="tx1"/>
          </a:fontRef>
        </p:style>
      </p:cxnSp>
      <p:cxnSp>
        <p:nvCxnSpPr>
          <p:cNvPr id="3145766" name="Straight Arrow Connector 14"/>
          <p:cNvCxnSpPr>
            <a:cxnSpLocks/>
          </p:cNvCxnSpPr>
          <p:nvPr/>
        </p:nvCxnSpPr>
        <p:spPr>
          <a:xfrm>
            <a:off x="6477000" y="2209800"/>
            <a:ext cx="762000" cy="533400"/>
          </a:xfrm>
          <a:prstGeom prst="straightConnector1"/>
          <a:ln>
            <a:tailEnd type="arrow"/>
          </a:ln>
        </p:spPr>
        <p:style>
          <a:lnRef idx="3">
            <a:schemeClr val="dk1"/>
          </a:lnRef>
          <a:fillRef idx="0">
            <a:schemeClr val="dk1"/>
          </a:fillRef>
          <a:effectRef idx="2">
            <a:schemeClr val="dk1"/>
          </a:effectRef>
          <a:fontRef idx="minor">
            <a:schemeClr val="tx1"/>
          </a:fontRef>
        </p:style>
      </p:cxnSp>
      <p:cxnSp>
        <p:nvCxnSpPr>
          <p:cNvPr id="3145767" name="Straight Arrow Connector 19"/>
          <p:cNvCxnSpPr>
            <a:cxnSpLocks/>
          </p:cNvCxnSpPr>
          <p:nvPr/>
        </p:nvCxnSpPr>
        <p:spPr>
          <a:xfrm rot="5400000">
            <a:off x="1639094" y="4075906"/>
            <a:ext cx="685800" cy="1588"/>
          </a:xfrm>
          <a:prstGeom prst="straightConnector1"/>
          <a:ln>
            <a:tailEnd type="arrow"/>
          </a:ln>
        </p:spPr>
        <p:style>
          <a:lnRef idx="3">
            <a:schemeClr val="dk1"/>
          </a:lnRef>
          <a:fillRef idx="0">
            <a:schemeClr val="dk1"/>
          </a:fillRef>
          <a:effectRef idx="2">
            <a:schemeClr val="dk1"/>
          </a:effectRef>
          <a:fontRef idx="minor">
            <a:schemeClr val="tx1"/>
          </a:fontRef>
        </p:style>
      </p:cxnSp>
      <p:cxnSp>
        <p:nvCxnSpPr>
          <p:cNvPr id="3145768" name="Straight Arrow Connector 21"/>
          <p:cNvCxnSpPr>
            <a:cxnSpLocks/>
          </p:cNvCxnSpPr>
          <p:nvPr/>
        </p:nvCxnSpPr>
        <p:spPr>
          <a:xfrm rot="5400000">
            <a:off x="6973094" y="3847306"/>
            <a:ext cx="685800" cy="1588"/>
          </a:xfrm>
          <a:prstGeom prst="straightConnector1"/>
          <a:ln>
            <a:tailEnd type="arrow"/>
          </a:ln>
        </p:spPr>
        <p:style>
          <a:lnRef idx="3">
            <a:schemeClr val="dk1"/>
          </a:lnRef>
          <a:fillRef idx="0">
            <a:schemeClr val="dk1"/>
          </a:fillRef>
          <a:effectRef idx="2">
            <a:schemeClr val="dk1"/>
          </a:effectRef>
          <a:fontRef idx="minor">
            <a:schemeClr val="tx1"/>
          </a:fontRef>
        </p:style>
      </p:cxnSp>
      <p:sp>
        <p:nvSpPr>
          <p:cNvPr id="1049436" name="Right Arrow 22"/>
          <p:cNvSpPr/>
          <p:nvPr/>
        </p:nvSpPr>
        <p:spPr>
          <a:xfrm rot="18128987">
            <a:off x="4579938" y="3968750"/>
            <a:ext cx="1404937" cy="379413"/>
          </a:xfrm>
          <a:prstGeom prst="rightArrow"/>
        </p:spPr>
        <p:style>
          <a:lnRef idx="1">
            <a:schemeClr val="accent2"/>
          </a:lnRef>
          <a:fillRef idx="3">
            <a:schemeClr val="accent2"/>
          </a:fillRef>
          <a:effectRef idx="2">
            <a:schemeClr val="accent2"/>
          </a:effectRef>
          <a:fontRef idx="minor">
            <a:schemeClr val="lt1"/>
          </a:fontRef>
        </p:style>
        <p:txBody>
          <a:bodyPr anchor="ctr"/>
          <a:p>
            <a:pPr algn="ctr"/>
            <a:endParaRPr lang="en-US"/>
          </a:p>
        </p:txBody>
      </p:sp>
      <p:sp>
        <p:nvSpPr>
          <p:cNvPr id="1049437" name="TextBox 23"/>
          <p:cNvSpPr txBox="1">
            <a:spLocks noChangeArrowheads="1"/>
          </p:cNvSpPr>
          <p:nvPr/>
        </p:nvSpPr>
        <p:spPr bwMode="auto">
          <a:xfrm>
            <a:off x="5105400" y="2743200"/>
            <a:ext cx="609600" cy="708025"/>
          </a:xfrm>
          <a:prstGeom prst="rect"/>
          <a:noFill/>
          <a:ln w="9525">
            <a:noFill/>
            <a:miter lim="800000"/>
            <a:headEnd/>
            <a:tailEnd/>
          </a:ln>
        </p:spPr>
        <p:txBody>
          <a:bodyPr>
            <a:spAutoFit/>
          </a:bodyPr>
          <a:p>
            <a:r>
              <a:rPr sz="4000" lang="en-US">
                <a:solidFill>
                  <a:srgbClr val="FF0000"/>
                </a:solidFill>
                <a:sym typeface="Symbol" pitchFamily="18" charset="2"/>
              </a:rPr>
              <a:t></a:t>
            </a:r>
            <a:endParaRPr sz="4000" lang="en-US">
              <a:solidFill>
                <a:srgbClr val="FF0000"/>
              </a:solidFill>
            </a:endParaRPr>
          </a:p>
        </p:txBody>
      </p:sp>
    </p:spTree>
  </p:cSld>
  <p:clrMapOvr>
    <a:masterClrMapping/>
  </p:clrMapOvr>
  <p:transition xmlns:p14="http://schemas.microsoft.com/office/powerpoint/2010/main" spd="slow" advTm="1000" p14:dur="2000"/>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429"/>
                                        </p:tgtEl>
                                        <p:attrNameLst>
                                          <p:attrName>style.visibility</p:attrName>
                                        </p:attrNameLst>
                                      </p:cBhvr>
                                      <p:to>
                                        <p:strVal val="visible"/>
                                      </p:to>
                                    </p:set>
                                    <p:animEffect transition="in" filter="blinds(horizontal)">
                                      <p:cBhvr>
                                        <p:cTn dur="500" id="7"/>
                                        <p:tgtEl>
                                          <p:spTgt spid="1049429"/>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 presetSubtype="10">
                                  <p:stCondLst>
                                    <p:cond delay="0"/>
                                  </p:stCondLst>
                                  <p:childTnLst>
                                    <p:set>
                                      <p:cBhvr>
                                        <p:cTn dur="1" fill="hold" id="11">
                                          <p:stCondLst>
                                            <p:cond delay="0"/>
                                          </p:stCondLst>
                                        </p:cTn>
                                        <p:tgtEl>
                                          <p:spTgt spid="3145764"/>
                                        </p:tgtEl>
                                        <p:attrNameLst>
                                          <p:attrName>style.visibility</p:attrName>
                                        </p:attrNameLst>
                                      </p:cBhvr>
                                      <p:to>
                                        <p:strVal val="visible"/>
                                      </p:to>
                                    </p:set>
                                    <p:animEffect transition="in" filter="blinds(horizontal)">
                                      <p:cBhvr>
                                        <p:cTn dur="500" id="12"/>
                                        <p:tgtEl>
                                          <p:spTgt spid="3145764"/>
                                        </p:tgtEl>
                                      </p:cBhvr>
                                    </p:animEffect>
                                  </p:childTnLst>
                                </p:cTn>
                              </p:par>
                              <p:par>
                                <p:cTn fill="hold" grpId="0" id="13" nodeType="withEffect" presetClass="entr" presetID="3" presetSubtype="10">
                                  <p:stCondLst>
                                    <p:cond delay="0"/>
                                  </p:stCondLst>
                                  <p:childTnLst>
                                    <p:set>
                                      <p:cBhvr>
                                        <p:cTn dur="1" fill="hold" id="14">
                                          <p:stCondLst>
                                            <p:cond delay="0"/>
                                          </p:stCondLst>
                                        </p:cTn>
                                        <p:tgtEl>
                                          <p:spTgt spid="1049430"/>
                                        </p:tgtEl>
                                        <p:attrNameLst>
                                          <p:attrName>style.visibility</p:attrName>
                                        </p:attrNameLst>
                                      </p:cBhvr>
                                      <p:to>
                                        <p:strVal val="visible"/>
                                      </p:to>
                                    </p:set>
                                    <p:animEffect transition="in" filter="blinds(horizontal)">
                                      <p:cBhvr>
                                        <p:cTn dur="500" id="15"/>
                                        <p:tgtEl>
                                          <p:spTgt spid="1049430"/>
                                        </p:tgtEl>
                                      </p:cBhvr>
                                    </p:animEffect>
                                  </p:childTnLst>
                                </p:cTn>
                              </p:par>
                            </p:childTnLst>
                          </p:cTn>
                        </p:par>
                      </p:childTnLst>
                    </p:cTn>
                  </p:par>
                  <p:par>
                    <p:cTn fill="hold" id="16">
                      <p:stCondLst>
                        <p:cond delay="indefinite"/>
                      </p:stCondLst>
                      <p:childTnLst>
                        <p:par>
                          <p:cTn fill="hold" id="17">
                            <p:stCondLst>
                              <p:cond delay="0"/>
                            </p:stCondLst>
                            <p:childTnLst>
                              <p:par>
                                <p:cTn fill="hold" id="18" nodeType="clickEffect" presetClass="entr" presetID="3" presetSubtype="10">
                                  <p:stCondLst>
                                    <p:cond delay="0"/>
                                  </p:stCondLst>
                                  <p:childTnLst>
                                    <p:set>
                                      <p:cBhvr>
                                        <p:cTn dur="1" fill="hold" id="19">
                                          <p:stCondLst>
                                            <p:cond delay="0"/>
                                          </p:stCondLst>
                                        </p:cTn>
                                        <p:tgtEl>
                                          <p:spTgt spid="3145765"/>
                                        </p:tgtEl>
                                        <p:attrNameLst>
                                          <p:attrName>style.visibility</p:attrName>
                                        </p:attrNameLst>
                                      </p:cBhvr>
                                      <p:to>
                                        <p:strVal val="visible"/>
                                      </p:to>
                                    </p:set>
                                    <p:animEffect transition="in" filter="blinds(horizontal)">
                                      <p:cBhvr>
                                        <p:cTn dur="500" id="20"/>
                                        <p:tgtEl>
                                          <p:spTgt spid="3145765"/>
                                        </p:tgtEl>
                                      </p:cBhvr>
                                    </p:animEffect>
                                  </p:childTnLst>
                                </p:cTn>
                              </p:par>
                              <p:par>
                                <p:cTn fill="hold" id="21" nodeType="withEffect" presetClass="entr" presetID="3" presetSubtype="10">
                                  <p:stCondLst>
                                    <p:cond delay="0"/>
                                  </p:stCondLst>
                                  <p:childTnLst>
                                    <p:set>
                                      <p:cBhvr>
                                        <p:cTn dur="1" fill="hold" id="22">
                                          <p:stCondLst>
                                            <p:cond delay="0"/>
                                          </p:stCondLst>
                                        </p:cTn>
                                        <p:tgtEl>
                                          <p:spTgt spid="3145766"/>
                                        </p:tgtEl>
                                        <p:attrNameLst>
                                          <p:attrName>style.visibility</p:attrName>
                                        </p:attrNameLst>
                                      </p:cBhvr>
                                      <p:to>
                                        <p:strVal val="visible"/>
                                      </p:to>
                                    </p:set>
                                    <p:animEffect transition="in" filter="blinds(horizontal)">
                                      <p:cBhvr>
                                        <p:cTn dur="500" id="23"/>
                                        <p:tgtEl>
                                          <p:spTgt spid="3145766"/>
                                        </p:tgtEl>
                                      </p:cBhvr>
                                    </p:animEffect>
                                  </p:childTnLst>
                                </p:cTn>
                              </p:par>
                              <p:par>
                                <p:cTn fill="hold" grpId="0" id="24" nodeType="withEffect" presetClass="entr" presetID="3" presetSubtype="10">
                                  <p:stCondLst>
                                    <p:cond delay="0"/>
                                  </p:stCondLst>
                                  <p:childTnLst>
                                    <p:set>
                                      <p:cBhvr>
                                        <p:cTn dur="1" fill="hold" id="25">
                                          <p:stCondLst>
                                            <p:cond delay="0"/>
                                          </p:stCondLst>
                                        </p:cTn>
                                        <p:tgtEl>
                                          <p:spTgt spid="1049431"/>
                                        </p:tgtEl>
                                        <p:attrNameLst>
                                          <p:attrName>style.visibility</p:attrName>
                                        </p:attrNameLst>
                                      </p:cBhvr>
                                      <p:to>
                                        <p:strVal val="visible"/>
                                      </p:to>
                                    </p:set>
                                    <p:animEffect transition="in" filter="blinds(horizontal)">
                                      <p:cBhvr>
                                        <p:cTn dur="500" id="26"/>
                                        <p:tgtEl>
                                          <p:spTgt spid="1049431"/>
                                        </p:tgtEl>
                                      </p:cBhvr>
                                    </p:animEffect>
                                  </p:childTnLst>
                                </p:cTn>
                              </p:par>
                              <p:par>
                                <p:cTn fill="hold" grpId="0" id="27" nodeType="withEffect" presetClass="entr" presetID="3" presetSubtype="10">
                                  <p:stCondLst>
                                    <p:cond delay="0"/>
                                  </p:stCondLst>
                                  <p:childTnLst>
                                    <p:set>
                                      <p:cBhvr>
                                        <p:cTn dur="1" fill="hold" id="28">
                                          <p:stCondLst>
                                            <p:cond delay="0"/>
                                          </p:stCondLst>
                                        </p:cTn>
                                        <p:tgtEl>
                                          <p:spTgt spid="1049432"/>
                                        </p:tgtEl>
                                        <p:attrNameLst>
                                          <p:attrName>style.visibility</p:attrName>
                                        </p:attrNameLst>
                                      </p:cBhvr>
                                      <p:to>
                                        <p:strVal val="visible"/>
                                      </p:to>
                                    </p:set>
                                    <p:animEffect transition="in" filter="blinds(horizontal)">
                                      <p:cBhvr>
                                        <p:cTn dur="500" id="29"/>
                                        <p:tgtEl>
                                          <p:spTgt spid="1049432"/>
                                        </p:tgtEl>
                                      </p:cBhvr>
                                    </p:animEffect>
                                  </p:childTnLst>
                                </p:cTn>
                              </p:par>
                            </p:childTnLst>
                          </p:cTn>
                        </p:par>
                      </p:childTnLst>
                    </p:cTn>
                  </p:par>
                  <p:par>
                    <p:cTn fill="hold" id="30">
                      <p:stCondLst>
                        <p:cond delay="indefinite"/>
                      </p:stCondLst>
                      <p:childTnLst>
                        <p:par>
                          <p:cTn fill="hold" id="31">
                            <p:stCondLst>
                              <p:cond delay="0"/>
                            </p:stCondLst>
                            <p:childTnLst>
                              <p:par>
                                <p:cTn fill="hold" id="32" nodeType="clickEffect" presetClass="entr" presetID="3" presetSubtype="10">
                                  <p:stCondLst>
                                    <p:cond delay="0"/>
                                  </p:stCondLst>
                                  <p:childTnLst>
                                    <p:set>
                                      <p:cBhvr>
                                        <p:cTn dur="1" fill="hold" id="33">
                                          <p:stCondLst>
                                            <p:cond delay="0"/>
                                          </p:stCondLst>
                                        </p:cTn>
                                        <p:tgtEl>
                                          <p:spTgt spid="3145767"/>
                                        </p:tgtEl>
                                        <p:attrNameLst>
                                          <p:attrName>style.visibility</p:attrName>
                                        </p:attrNameLst>
                                      </p:cBhvr>
                                      <p:to>
                                        <p:strVal val="visible"/>
                                      </p:to>
                                    </p:set>
                                    <p:animEffect transition="in" filter="blinds(horizontal)">
                                      <p:cBhvr>
                                        <p:cTn dur="500" id="34"/>
                                        <p:tgtEl>
                                          <p:spTgt spid="3145767"/>
                                        </p:tgtEl>
                                      </p:cBhvr>
                                    </p:animEffect>
                                  </p:childTnLst>
                                </p:cTn>
                              </p:par>
                              <p:par>
                                <p:cTn fill="hold" grpId="0" id="35" nodeType="withEffect" presetClass="entr" presetID="3" presetSubtype="10">
                                  <p:stCondLst>
                                    <p:cond delay="0"/>
                                  </p:stCondLst>
                                  <p:childTnLst>
                                    <p:set>
                                      <p:cBhvr>
                                        <p:cTn dur="1" fill="hold" id="36">
                                          <p:stCondLst>
                                            <p:cond delay="0"/>
                                          </p:stCondLst>
                                        </p:cTn>
                                        <p:tgtEl>
                                          <p:spTgt spid="1049433"/>
                                        </p:tgtEl>
                                        <p:attrNameLst>
                                          <p:attrName>style.visibility</p:attrName>
                                        </p:attrNameLst>
                                      </p:cBhvr>
                                      <p:to>
                                        <p:strVal val="visible"/>
                                      </p:to>
                                    </p:set>
                                    <p:animEffect transition="in" filter="blinds(horizontal)">
                                      <p:cBhvr>
                                        <p:cTn dur="500" id="37"/>
                                        <p:tgtEl>
                                          <p:spTgt spid="1049433"/>
                                        </p:tgtEl>
                                      </p:cBhvr>
                                    </p:animEffect>
                                  </p:childTnLst>
                                </p:cTn>
                              </p:par>
                            </p:childTnLst>
                          </p:cTn>
                        </p:par>
                      </p:childTnLst>
                    </p:cTn>
                  </p:par>
                  <p:par>
                    <p:cTn fill="hold" id="38">
                      <p:stCondLst>
                        <p:cond delay="indefinite"/>
                      </p:stCondLst>
                      <p:childTnLst>
                        <p:par>
                          <p:cTn fill="hold" id="39">
                            <p:stCondLst>
                              <p:cond delay="0"/>
                            </p:stCondLst>
                            <p:childTnLst>
                              <p:par>
                                <p:cTn fill="hold" id="40" nodeType="clickEffect" presetClass="entr" presetID="3" presetSubtype="10">
                                  <p:stCondLst>
                                    <p:cond delay="0"/>
                                  </p:stCondLst>
                                  <p:childTnLst>
                                    <p:set>
                                      <p:cBhvr>
                                        <p:cTn dur="1" fill="hold" id="41">
                                          <p:stCondLst>
                                            <p:cond delay="0"/>
                                          </p:stCondLst>
                                        </p:cTn>
                                        <p:tgtEl>
                                          <p:spTgt spid="3145768"/>
                                        </p:tgtEl>
                                        <p:attrNameLst>
                                          <p:attrName>style.visibility</p:attrName>
                                        </p:attrNameLst>
                                      </p:cBhvr>
                                      <p:to>
                                        <p:strVal val="visible"/>
                                      </p:to>
                                    </p:set>
                                    <p:animEffect transition="in" filter="blinds(horizontal)">
                                      <p:cBhvr>
                                        <p:cTn dur="500" id="42"/>
                                        <p:tgtEl>
                                          <p:spTgt spid="3145768"/>
                                        </p:tgtEl>
                                      </p:cBhvr>
                                    </p:animEffect>
                                  </p:childTnLst>
                                </p:cTn>
                              </p:par>
                              <p:par>
                                <p:cTn fill="hold" grpId="0" id="43" nodeType="withEffect" presetClass="entr" presetID="3" presetSubtype="10">
                                  <p:stCondLst>
                                    <p:cond delay="0"/>
                                  </p:stCondLst>
                                  <p:childTnLst>
                                    <p:set>
                                      <p:cBhvr>
                                        <p:cTn dur="1" fill="hold" id="44">
                                          <p:stCondLst>
                                            <p:cond delay="0"/>
                                          </p:stCondLst>
                                        </p:cTn>
                                        <p:tgtEl>
                                          <p:spTgt spid="1049434"/>
                                        </p:tgtEl>
                                        <p:attrNameLst>
                                          <p:attrName>style.visibility</p:attrName>
                                        </p:attrNameLst>
                                      </p:cBhvr>
                                      <p:to>
                                        <p:strVal val="visible"/>
                                      </p:to>
                                    </p:set>
                                    <p:animEffect transition="in" filter="blinds(horizontal)">
                                      <p:cBhvr>
                                        <p:cTn dur="500" id="45"/>
                                        <p:tgtEl>
                                          <p:spTgt spid="1049434"/>
                                        </p:tgtEl>
                                      </p:cBhvr>
                                    </p:animEffect>
                                  </p:childTnLst>
                                </p:cTn>
                              </p:par>
                            </p:childTnLst>
                          </p:cTn>
                        </p:par>
                      </p:childTnLst>
                    </p:cTn>
                  </p:par>
                  <p:par>
                    <p:cTn fill="hold" id="46">
                      <p:stCondLst>
                        <p:cond delay="indefinite"/>
                      </p:stCondLst>
                      <p:childTnLst>
                        <p:par>
                          <p:cTn fill="hold" id="47">
                            <p:stCondLst>
                              <p:cond delay="0"/>
                            </p:stCondLst>
                            <p:childTnLst>
                              <p:par>
                                <p:cTn fill="hold" grpId="0" id="48" nodeType="clickEffect" presetClass="entr" presetID="3" presetSubtype="10">
                                  <p:stCondLst>
                                    <p:cond delay="0"/>
                                  </p:stCondLst>
                                  <p:childTnLst>
                                    <p:set>
                                      <p:cBhvr>
                                        <p:cTn dur="1" fill="hold" id="49">
                                          <p:stCondLst>
                                            <p:cond delay="0"/>
                                          </p:stCondLst>
                                        </p:cTn>
                                        <p:tgtEl>
                                          <p:spTgt spid="1049435"/>
                                        </p:tgtEl>
                                        <p:attrNameLst>
                                          <p:attrName>style.visibility</p:attrName>
                                        </p:attrNameLst>
                                      </p:cBhvr>
                                      <p:to>
                                        <p:strVal val="visible"/>
                                      </p:to>
                                    </p:set>
                                    <p:animEffect transition="in" filter="blinds(horizontal)">
                                      <p:cBhvr>
                                        <p:cTn dur="500" id="50"/>
                                        <p:tgtEl>
                                          <p:spTgt spid="1049435"/>
                                        </p:tgtEl>
                                      </p:cBhvr>
                                    </p:animEffect>
                                  </p:childTnLst>
                                </p:cTn>
                              </p:par>
                              <p:par>
                                <p:cTn fill="hold" grpId="0" id="51" nodeType="withEffect" presetClass="entr" presetID="3" presetSubtype="10">
                                  <p:stCondLst>
                                    <p:cond delay="0"/>
                                  </p:stCondLst>
                                  <p:childTnLst>
                                    <p:set>
                                      <p:cBhvr>
                                        <p:cTn dur="1" fill="hold" id="52">
                                          <p:stCondLst>
                                            <p:cond delay="0"/>
                                          </p:stCondLst>
                                        </p:cTn>
                                        <p:tgtEl>
                                          <p:spTgt spid="1049436"/>
                                        </p:tgtEl>
                                        <p:attrNameLst>
                                          <p:attrName>style.visibility</p:attrName>
                                        </p:attrNameLst>
                                      </p:cBhvr>
                                      <p:to>
                                        <p:strVal val="visible"/>
                                      </p:to>
                                    </p:set>
                                    <p:animEffect transition="in" filter="blinds(horizontal)">
                                      <p:cBhvr>
                                        <p:cTn dur="500" id="53"/>
                                        <p:tgtEl>
                                          <p:spTgt spid="1049436"/>
                                        </p:tgtEl>
                                      </p:cBhvr>
                                    </p:animEffect>
                                  </p:childTnLst>
                                </p:cTn>
                              </p:par>
                              <p:par>
                                <p:cTn fill="hold" grpId="0" id="54" nodeType="withEffect" presetClass="entr" presetID="3" presetSubtype="10">
                                  <p:stCondLst>
                                    <p:cond delay="0"/>
                                  </p:stCondLst>
                                  <p:childTnLst>
                                    <p:set>
                                      <p:cBhvr>
                                        <p:cTn dur="1" fill="hold" id="55">
                                          <p:stCondLst>
                                            <p:cond delay="0"/>
                                          </p:stCondLst>
                                        </p:cTn>
                                        <p:tgtEl>
                                          <p:spTgt spid="1049437"/>
                                        </p:tgtEl>
                                        <p:attrNameLst>
                                          <p:attrName>style.visibility</p:attrName>
                                        </p:attrNameLst>
                                      </p:cBhvr>
                                      <p:to>
                                        <p:strVal val="visible"/>
                                      </p:to>
                                    </p:set>
                                    <p:animEffect transition="in" filter="blinds(horizontal)">
                                      <p:cBhvr>
                                        <p:cTn dur="500" id="56"/>
                                        <p:tgtEl>
                                          <p:spTgt spid="1049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29" grpId="0" animBg="1"/>
      <p:bldP spid="1049430" grpId="0" animBg="1"/>
      <p:bldP spid="1049431" grpId="0" animBg="1"/>
      <p:bldP spid="1049432" grpId="0" animBg="1"/>
      <p:bldP spid="1049433" grpId="0" animBg="1"/>
      <p:bldP spid="1049434" grpId="0" animBg="1"/>
      <p:bldP spid="1049435" grpId="0" animBg="1"/>
      <p:bldP spid="1049436" grpId="0" animBg="1"/>
      <p:bldP spid="1049437" grpId="0"/>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950" name=""/>
        <p:cNvGrpSpPr/>
        <p:nvPr/>
      </p:nvGrpSpPr>
      <p:grpSpPr>
        <a:xfrm>
          <a:off x="0" y="0"/>
          <a:ext cx="0" cy="0"/>
          <a:chOff x="0" y="0"/>
          <a:chExt cx="0" cy="0"/>
        </a:xfrm>
      </p:grpSpPr>
      <p:sp>
        <p:nvSpPr>
          <p:cNvPr id="1049441" name="Title 1"/>
          <p:cNvSpPr>
            <a:spLocks noGrp="1"/>
          </p:cNvSpPr>
          <p:nvPr>
            <p:ph type="title"/>
          </p:nvPr>
        </p:nvSpPr>
        <p:spPr>
          <a:xfrm>
            <a:off x="0" y="0"/>
            <a:ext cx="9144000" cy="685800"/>
          </a:xfrm>
          <a:solidFill>
            <a:schemeClr val="accent5">
              <a:lumMod val="20000"/>
              <a:lumOff val="80000"/>
            </a:schemeClr>
          </a:solidFill>
        </p:spPr>
        <p:txBody>
          <a:bodyPr>
            <a:normAutofit fontScale="90000"/>
          </a:bodyPr>
          <a:p>
            <a:r>
              <a:rPr dirty="0" lang="en-US" smtClean="0"/>
              <a:t> Uses of </a:t>
            </a:r>
            <a:r>
              <a:rPr dirty="0" lang="en-US" err="1" smtClean="0"/>
              <a:t>cyclophosphamide</a:t>
            </a:r>
            <a:r>
              <a:rPr dirty="0" lang="en-US" smtClean="0"/>
              <a:t> </a:t>
            </a:r>
            <a:endParaRPr dirty="0" lang="en-US"/>
          </a:p>
        </p:txBody>
      </p:sp>
      <p:sp>
        <p:nvSpPr>
          <p:cNvPr id="1049442" name="Content Placeholder 2"/>
          <p:cNvSpPr>
            <a:spLocks noGrp="1"/>
          </p:cNvSpPr>
          <p:nvPr>
            <p:ph idx="1"/>
          </p:nvPr>
        </p:nvSpPr>
        <p:spPr>
          <a:xfrm>
            <a:off x="457200" y="1066800"/>
            <a:ext cx="8229600" cy="5562600"/>
          </a:xfrm>
        </p:spPr>
        <p:txBody>
          <a:bodyPr/>
          <a:p>
            <a:r>
              <a:rPr lang="en-US" smtClean="0">
                <a:solidFill>
                  <a:srgbClr val="7030A0"/>
                </a:solidFill>
              </a:rPr>
              <a:t>Neoplastic conditions</a:t>
            </a:r>
          </a:p>
          <a:p>
            <a:pPr lvl="1"/>
            <a:r>
              <a:rPr lang="en-US" smtClean="0"/>
              <a:t>Hodgkins and non hodgkins lymphoma </a:t>
            </a:r>
          </a:p>
          <a:p>
            <a:pPr lvl="1"/>
            <a:r>
              <a:rPr lang="en-US" smtClean="0"/>
              <a:t>ALL, CLL, Multiple myeloma </a:t>
            </a:r>
          </a:p>
          <a:p>
            <a:pPr lvl="1"/>
            <a:r>
              <a:rPr lang="en-US" smtClean="0"/>
              <a:t>Burkits lymphoma </a:t>
            </a:r>
          </a:p>
          <a:p>
            <a:pPr lvl="1"/>
            <a:r>
              <a:rPr lang="en-US" smtClean="0"/>
              <a:t>Neuroblastoma , retinoblastoma </a:t>
            </a:r>
          </a:p>
          <a:p>
            <a:pPr lvl="1"/>
            <a:r>
              <a:rPr lang="en-US" smtClean="0"/>
              <a:t>Ca breast , adenocarcinoma of ovaries </a:t>
            </a:r>
          </a:p>
          <a:p>
            <a:r>
              <a:rPr lang="en-US" smtClean="0">
                <a:solidFill>
                  <a:srgbClr val="7030A0"/>
                </a:solidFill>
              </a:rPr>
              <a:t>Non neoplastic conditions </a:t>
            </a:r>
          </a:p>
          <a:p>
            <a:pPr lvl="1"/>
            <a:r>
              <a:rPr lang="en-US" smtClean="0"/>
              <a:t>Control of graft versus host reaction </a:t>
            </a:r>
          </a:p>
          <a:p>
            <a:pPr lvl="1"/>
            <a:r>
              <a:rPr lang="en-US" smtClean="0"/>
              <a:t>Rheumatoid arthritis </a:t>
            </a:r>
          </a:p>
          <a:p>
            <a:pPr lvl="1"/>
            <a:r>
              <a:rPr lang="en-US" smtClean="0"/>
              <a:t>Nephrotic syndrome </a:t>
            </a:r>
          </a:p>
          <a:p>
            <a:pPr lvl="1"/>
            <a:endParaRPr lang="en-US" smtClean="0"/>
          </a:p>
        </p:txBody>
      </p:sp>
    </p:spTree>
  </p:cSld>
  <p:clrMapOvr>
    <a:masterClrMapping/>
  </p:clrMapOvr>
  <p:transition xmlns:p14="http://schemas.microsoft.com/office/powerpoint/2010/main" spd="slow" advTm="2000" p14:dur="2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55" name=""/>
        <p:cNvGrpSpPr/>
        <p:nvPr/>
      </p:nvGrpSpPr>
      <p:grpSpPr>
        <a:xfrm>
          <a:off x="0" y="0"/>
          <a:ext cx="0" cy="0"/>
          <a:chOff x="0" y="0"/>
          <a:chExt cx="0" cy="0"/>
        </a:xfrm>
      </p:grpSpPr>
      <p:sp>
        <p:nvSpPr>
          <p:cNvPr id="1048614" name="Title 1"/>
          <p:cNvSpPr>
            <a:spLocks noGrp="1"/>
          </p:cNvSpPr>
          <p:nvPr>
            <p:ph type="title"/>
          </p:nvPr>
        </p:nvSpPr>
        <p:spPr>
          <a:xfrm>
            <a:off x="457200" y="274638"/>
            <a:ext cx="8229600" cy="868362"/>
          </a:xfrm>
        </p:spPr>
        <p:txBody>
          <a:bodyPr>
            <a:normAutofit fontScale="90000"/>
          </a:bodyPr>
          <a:p>
            <a:r>
              <a:rPr dirty="0" lang="en-US" smtClean="0"/>
              <a:t>DEFINATION OF TERMS</a:t>
            </a:r>
            <a:endParaRPr dirty="0" lang="en-US"/>
          </a:p>
        </p:txBody>
      </p:sp>
      <p:sp>
        <p:nvSpPr>
          <p:cNvPr id="1048615" name="Content Placeholder 2"/>
          <p:cNvSpPr>
            <a:spLocks noGrp="1"/>
          </p:cNvSpPr>
          <p:nvPr>
            <p:ph idx="1"/>
          </p:nvPr>
        </p:nvSpPr>
        <p:spPr>
          <a:xfrm>
            <a:off x="457200" y="1143000"/>
            <a:ext cx="8229600" cy="5257800"/>
          </a:xfrm>
        </p:spPr>
        <p:txBody>
          <a:bodyPr>
            <a:normAutofit fontScale="96875" lnSpcReduction="20000"/>
          </a:bodyPr>
          <a:p>
            <a:r>
              <a:rPr b="1" dirty="0" i="1" lang="en-US" smtClean="0"/>
              <a:t>Pharmacology</a:t>
            </a:r>
            <a:r>
              <a:rPr dirty="0" lang="en-US" smtClean="0"/>
              <a:t>-:study of substances that interact with living systems through binding to regulatory molecules and activating or inhibiting normal body processes.</a:t>
            </a:r>
          </a:p>
          <a:p>
            <a:r>
              <a:rPr b="1" dirty="0" i="1" lang="en-US" smtClean="0"/>
              <a:t>Medical pharmacology</a:t>
            </a:r>
            <a:r>
              <a:rPr dirty="0" lang="en-US" smtClean="0"/>
              <a:t>:- the science of substances used to prevent, diagnose and prevent disease.</a:t>
            </a:r>
          </a:p>
          <a:p>
            <a:r>
              <a:rPr b="1" dirty="0" i="1" lang="en-US" smtClean="0"/>
              <a:t>Toxicology</a:t>
            </a:r>
            <a:r>
              <a:rPr dirty="0" lang="en-US" smtClean="0"/>
              <a:t>- the branch of pharmacology that deals with the undesirable effects of chemicals on living systems</a:t>
            </a:r>
            <a:endParaRPr dirty="0"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586" name=""/>
        <p:cNvGrpSpPr/>
        <p:nvPr/>
      </p:nvGrpSpPr>
      <p:grpSpPr>
        <a:xfrm>
          <a:off x="0" y="0"/>
          <a:ext cx="0" cy="0"/>
          <a:chOff x="0" y="0"/>
          <a:chExt cx="0" cy="0"/>
        </a:xfrm>
      </p:grpSpPr>
      <p:sp>
        <p:nvSpPr>
          <p:cNvPr id="1048715" name="Rectangle 2"/>
          <p:cNvSpPr>
            <a:spLocks noGrp="1" noChangeArrowheads="1"/>
          </p:cNvSpPr>
          <p:nvPr>
            <p:ph idx="1"/>
          </p:nvPr>
        </p:nvSpPr>
        <p:spPr bwMode="auto">
          <a:xfrm>
            <a:off x="304800" y="914400"/>
            <a:ext cx="8458200" cy="5715000"/>
          </a:xfrm>
          <a:noFill/>
        </p:spPr>
        <p:txBody>
          <a:bodyPr anchor="t" anchorCtr="0" bIns="45720" compatLnSpc="1" lIns="91440" numCol="1" rIns="91440" tIns="45720" vert="horz" wrap="square">
            <a:prstTxWarp prst="textNoShape"/>
            <a:normAutofit fontScale="95000" lnSpcReduction="10000"/>
          </a:bodyPr>
          <a:p>
            <a:pPr eaLnBrk="1" hangingPunct="1">
              <a:lnSpc>
                <a:spcPct val="100000"/>
              </a:lnSpc>
              <a:spcBef>
                <a:spcPts val="0"/>
              </a:spcBef>
            </a:pPr>
            <a:r>
              <a:rPr b="1" dirty="0" sz="2400" lang="en-US" smtClean="0">
                <a:solidFill>
                  <a:srgbClr val="0033CC"/>
                </a:solidFill>
              </a:rPr>
              <a:t>Idiosyncrasy</a:t>
            </a:r>
          </a:p>
          <a:p>
            <a:pPr eaLnBrk="1" hangingPunct="1" lvl="2" marL="825500">
              <a:lnSpc>
                <a:spcPct val="100000"/>
              </a:lnSpc>
              <a:spcBef>
                <a:spcPts val="0"/>
              </a:spcBef>
            </a:pPr>
            <a:r>
              <a:rPr b="1" dirty="0" lang="en-US" smtClean="0"/>
              <a:t>Drug effect unique to an individual,</a:t>
            </a:r>
          </a:p>
          <a:p>
            <a:pPr eaLnBrk="1" hangingPunct="1" lvl="2" marL="825500">
              <a:lnSpc>
                <a:spcPct val="100000"/>
              </a:lnSpc>
              <a:spcBef>
                <a:spcPts val="0"/>
              </a:spcBef>
              <a:buFontTx/>
              <a:buNone/>
            </a:pPr>
            <a:r>
              <a:rPr b="1" dirty="0" lang="en-US" smtClean="0"/>
              <a:t>	A. a toxic reaction</a:t>
            </a:r>
          </a:p>
          <a:p>
            <a:pPr eaLnBrk="1" hangingPunct="1" lvl="2" marL="825500">
              <a:lnSpc>
                <a:spcPct val="100000"/>
              </a:lnSpc>
              <a:spcBef>
                <a:spcPts val="0"/>
              </a:spcBef>
              <a:buFontTx/>
              <a:buNone/>
            </a:pPr>
            <a:r>
              <a:rPr b="1" dirty="0" lang="en-US" smtClean="0"/>
              <a:t>	B. an allergic reaction</a:t>
            </a:r>
          </a:p>
          <a:p>
            <a:pPr eaLnBrk="1" hangingPunct="1" lvl="2" marL="825500">
              <a:lnSpc>
                <a:spcPct val="100000"/>
              </a:lnSpc>
              <a:spcBef>
                <a:spcPts val="0"/>
              </a:spcBef>
              <a:buFontTx/>
              <a:buNone/>
            </a:pPr>
            <a:r>
              <a:rPr b="1" dirty="0" lang="en-US" smtClean="0"/>
              <a:t>	C. a reaction peculiar to the patient</a:t>
            </a:r>
          </a:p>
          <a:p>
            <a:pPr eaLnBrk="1" hangingPunct="1" lvl="2" marL="825500">
              <a:lnSpc>
                <a:spcPct val="100000"/>
              </a:lnSpc>
              <a:spcBef>
                <a:spcPts val="0"/>
              </a:spcBef>
              <a:buFontTx/>
              <a:buNone/>
            </a:pPr>
            <a:r>
              <a:rPr b="1" dirty="0" lang="en-US" smtClean="0"/>
              <a:t>	D. an anaphylactic reaction</a:t>
            </a:r>
          </a:p>
          <a:p>
            <a:pPr eaLnBrk="1" hangingPunct="1">
              <a:lnSpc>
                <a:spcPct val="100000"/>
              </a:lnSpc>
              <a:spcBef>
                <a:spcPts val="0"/>
              </a:spcBef>
            </a:pPr>
            <a:r>
              <a:rPr b="1" dirty="0" sz="2400" lang="en-US" smtClean="0">
                <a:solidFill>
                  <a:srgbClr val="0033CC"/>
                </a:solidFill>
              </a:rPr>
              <a:t>Drug  allergy</a:t>
            </a:r>
          </a:p>
          <a:p>
            <a:pPr eaLnBrk="1" hangingPunct="1" lvl="1">
              <a:lnSpc>
                <a:spcPct val="100000"/>
              </a:lnSpc>
              <a:spcBef>
                <a:spcPts val="0"/>
              </a:spcBef>
            </a:pPr>
            <a:r>
              <a:rPr b="1" dirty="0" sz="2400" lang="en-US" smtClean="0"/>
              <a:t>Immunologically  mediated  reaction</a:t>
            </a:r>
          </a:p>
          <a:p>
            <a:pPr eaLnBrk="1" hangingPunct="1" lvl="1">
              <a:lnSpc>
                <a:spcPct val="100000"/>
              </a:lnSpc>
              <a:spcBef>
                <a:spcPts val="0"/>
              </a:spcBef>
            </a:pPr>
            <a:r>
              <a:rPr b="1" dirty="0" sz="2400" lang="en-US" smtClean="0"/>
              <a:t>Symptoms  unrelated  to pharmacodynamic  profile of  drug </a:t>
            </a:r>
          </a:p>
          <a:p>
            <a:pPr eaLnBrk="1" hangingPunct="1" lvl="1">
              <a:lnSpc>
                <a:spcPct val="100000"/>
              </a:lnSpc>
              <a:spcBef>
                <a:spcPts val="0"/>
              </a:spcBef>
            </a:pPr>
            <a:r>
              <a:rPr b="1" dirty="0" sz="2400" lang="en-US" smtClean="0"/>
              <a:t>Independent  of  dosage</a:t>
            </a:r>
          </a:p>
          <a:p>
            <a:pPr eaLnBrk="1" hangingPunct="1" lvl="1">
              <a:lnSpc>
                <a:spcPct val="100000"/>
              </a:lnSpc>
              <a:spcBef>
                <a:spcPts val="0"/>
              </a:spcBef>
              <a:buFontTx/>
              <a:buNone/>
            </a:pPr>
            <a:r>
              <a:rPr b="1" dirty="0" sz="2400" lang="en-US" smtClean="0"/>
              <a:t>       </a:t>
            </a:r>
            <a:r>
              <a:rPr dirty="0" sz="2400" lang="en-US" smtClean="0"/>
              <a:t>E.g. </a:t>
            </a:r>
            <a:r>
              <a:rPr b="1" dirty="0" sz="2400" lang="en-US" smtClean="0"/>
              <a:t> </a:t>
            </a:r>
            <a:r>
              <a:rPr b="1" dirty="0" sz="2400" lang="en-US" smtClean="0">
                <a:solidFill>
                  <a:srgbClr val="F400F4"/>
                </a:solidFill>
              </a:rPr>
              <a:t>Penicillin</a:t>
            </a:r>
          </a:p>
          <a:p>
            <a:pPr eaLnBrk="1" hangingPunct="1">
              <a:lnSpc>
                <a:spcPct val="100000"/>
              </a:lnSpc>
              <a:spcBef>
                <a:spcPts val="0"/>
              </a:spcBef>
            </a:pPr>
            <a:r>
              <a:rPr b="1" dirty="0" sz="2400" lang="en-US" smtClean="0">
                <a:solidFill>
                  <a:srgbClr val="0033CC"/>
                </a:solidFill>
              </a:rPr>
              <a:t>Drug withdrawal symptoms</a:t>
            </a:r>
          </a:p>
          <a:p>
            <a:pPr eaLnBrk="1" hangingPunct="1" lvl="1">
              <a:lnSpc>
                <a:spcPct val="100000"/>
              </a:lnSpc>
              <a:spcBef>
                <a:spcPts val="0"/>
              </a:spcBef>
            </a:pPr>
            <a:r>
              <a:rPr b="1" dirty="0" sz="2400" lang="en-US" smtClean="0"/>
              <a:t>Functional  disturbances  induced  by a  drug Persists  even after offending  drug has been  withdrawn</a:t>
            </a:r>
            <a:br>
              <a:rPr b="1" dirty="0" sz="2400" lang="en-US" smtClean="0"/>
            </a:br>
            <a:r>
              <a:rPr b="1" dirty="0" sz="2400" lang="en-US" smtClean="0"/>
              <a:t>E.g. </a:t>
            </a:r>
            <a:r>
              <a:rPr b="1" dirty="0" sz="2400" lang="en-US" smtClean="0">
                <a:solidFill>
                  <a:srgbClr val="FF00FF"/>
                </a:solidFill>
              </a:rPr>
              <a:t>Peptic  ulcer  by  salicylates </a:t>
            </a:r>
            <a:r>
              <a:rPr b="1" dirty="0" sz="2000" lang="en-US" smtClean="0">
                <a:solidFill>
                  <a:srgbClr val="FF00FF"/>
                </a:solidFill>
              </a:rPr>
              <a:t/>
            </a:r>
            <a:br>
              <a:rPr b="1" dirty="0" sz="2000" lang="en-US" smtClean="0">
                <a:solidFill>
                  <a:srgbClr val="FF00FF"/>
                </a:solidFill>
              </a:rPr>
            </a:br>
            <a:endParaRPr b="1" dirty="0" lang="en-US" smtClean="0">
              <a:solidFill>
                <a:srgbClr val="FF00FF"/>
              </a:solidFill>
            </a:endParaRPr>
          </a:p>
        </p:txBody>
      </p:sp>
      <p:sp>
        <p:nvSpPr>
          <p:cNvPr id="1048716" name="Rectangle 2"/>
          <p:cNvSpPr>
            <a:spLocks noGrp="1" noChangeArrowheads="1"/>
          </p:cNvSpPr>
          <p:nvPr>
            <p:ph type="title"/>
          </p:nvPr>
        </p:nvSpPr>
        <p:spPr bwMode="auto">
          <a:xfrm>
            <a:off x="457200" y="228600"/>
            <a:ext cx="8229600" cy="533400"/>
          </a:xfrm>
          <a:noFill/>
        </p:spPr>
        <p:txBody>
          <a:bodyPr anchor="t" anchorCtr="0" bIns="45720" compatLnSpc="1" lIns="91440" numCol="1" rIns="91440" tIns="45720" vert="horz" wrap="square">
            <a:prstTxWarp prst="textNoShape"/>
            <a:normAutofit fontScale="90000"/>
          </a:bodyPr>
          <a:p>
            <a:pPr eaLnBrk="1" hangingPunct="1"/>
            <a:r>
              <a:rPr dirty="0" lang="en-US" smtClean="0"/>
              <a:t>Adverse  drug  reactions</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953" name=""/>
        <p:cNvGrpSpPr/>
        <p:nvPr/>
      </p:nvGrpSpPr>
      <p:grpSpPr>
        <a:xfrm>
          <a:off x="0" y="0"/>
          <a:ext cx="0" cy="0"/>
          <a:chOff x="0" y="0"/>
          <a:chExt cx="0" cy="0"/>
        </a:xfrm>
      </p:grpSpPr>
      <p:sp>
        <p:nvSpPr>
          <p:cNvPr id="1049446" name="Content Placeholder 2"/>
          <p:cNvSpPr>
            <a:spLocks noGrp="1"/>
          </p:cNvSpPr>
          <p:nvPr>
            <p:ph idx="1"/>
          </p:nvPr>
        </p:nvSpPr>
        <p:spPr>
          <a:xfrm>
            <a:off x="381000" y="990600"/>
            <a:ext cx="8229600" cy="5486400"/>
          </a:xfrm>
        </p:spPr>
        <p:txBody>
          <a:bodyPr/>
          <a:p>
            <a:r>
              <a:rPr dirty="0" lang="en-US" smtClean="0">
                <a:solidFill>
                  <a:srgbClr val="7030A0"/>
                </a:solidFill>
              </a:rPr>
              <a:t>Adverse effects:</a:t>
            </a:r>
            <a:r>
              <a:rPr dirty="0" lang="en-US" smtClean="0"/>
              <a:t>	</a:t>
            </a:r>
          </a:p>
          <a:p>
            <a:pPr lvl="1"/>
            <a:r>
              <a:rPr dirty="0" lang="en-US" smtClean="0">
                <a:solidFill>
                  <a:schemeClr val="accent6">
                    <a:lumMod val="50000"/>
                  </a:schemeClr>
                </a:solidFill>
              </a:rPr>
              <a:t>Hemorrhagic cystitis</a:t>
            </a:r>
            <a:r>
              <a:rPr dirty="0" lang="en-US" smtClean="0"/>
              <a:t>,</a:t>
            </a:r>
          </a:p>
          <a:p>
            <a:pPr lvl="1"/>
            <a:r>
              <a:rPr dirty="0" lang="en-US" smtClean="0"/>
              <a:t> alopecia, </a:t>
            </a:r>
          </a:p>
          <a:p>
            <a:pPr lvl="1"/>
            <a:r>
              <a:rPr dirty="0" lang="en-US" smtClean="0"/>
              <a:t>nausea &amp; vomiting, </a:t>
            </a:r>
          </a:p>
          <a:p>
            <a:pPr lvl="1"/>
            <a:r>
              <a:rPr dirty="0" lang="en-US" smtClean="0"/>
              <a:t>SIADH</a:t>
            </a:r>
          </a:p>
          <a:p>
            <a:pPr lvl="1"/>
            <a:r>
              <a:rPr dirty="0" lang="en-US" smtClean="0"/>
              <a:t> hepatic damage </a:t>
            </a:r>
          </a:p>
          <a:p>
            <a:r>
              <a:rPr dirty="0" lang="en-US" smtClean="0"/>
              <a:t>Dose: 2-3 mg/kg/day  oral </a:t>
            </a:r>
          </a:p>
          <a:p>
            <a:pPr>
              <a:buFont typeface="Arial" charset="0"/>
              <a:buNone/>
            </a:pPr>
            <a:r>
              <a:rPr dirty="0" lang="en-US" smtClean="0"/>
              <a:t>                10-15 mg/kg IV every 7-10 days</a:t>
            </a:r>
          </a:p>
          <a:p>
            <a:r>
              <a:rPr dirty="0" lang="en-US" smtClean="0"/>
              <a:t>It can be administered IV, IM, IP, intrapleurally, Intraarterialy, directly into tumor </a:t>
            </a:r>
          </a:p>
          <a:p>
            <a:pPr>
              <a:buFont typeface="Arial" charset="0"/>
              <a:buNone/>
            </a:pPr>
            <a:endParaRPr dirty="0" lang="en-US" smtClean="0"/>
          </a:p>
        </p:txBody>
      </p:sp>
      <p:sp>
        <p:nvSpPr>
          <p:cNvPr id="1049447" name="Title 1"/>
          <p:cNvSpPr>
            <a:spLocks noGrp="1"/>
          </p:cNvSpPr>
          <p:nvPr>
            <p:ph type="title"/>
          </p:nvPr>
        </p:nvSpPr>
        <p:spPr>
          <a:xfrm>
            <a:off x="0" y="0"/>
            <a:ext cx="9144000" cy="685800"/>
          </a:xfrm>
          <a:solidFill>
            <a:schemeClr val="accent5">
              <a:lumMod val="20000"/>
              <a:lumOff val="80000"/>
            </a:schemeClr>
          </a:solidFill>
        </p:spPr>
        <p:txBody>
          <a:bodyPr>
            <a:normAutofit fontScale="90000"/>
          </a:bodyPr>
          <a:p>
            <a:r>
              <a:rPr dirty="0" lang="en-US" smtClean="0"/>
              <a:t>Cyclophosphamide </a:t>
            </a:r>
          </a:p>
        </p:txBody>
      </p:sp>
    </p:spTree>
  </p:cSld>
  <p:clrMapOvr>
    <a:masterClrMapping/>
  </p:clrMapOvr>
  <p:transition xmlns:p14="http://schemas.microsoft.com/office/powerpoint/2010/main" spd="slow" advTm="2000" p14:dur="2000"/>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956" name=""/>
        <p:cNvGrpSpPr/>
        <p:nvPr/>
      </p:nvGrpSpPr>
      <p:grpSpPr>
        <a:xfrm>
          <a:off x="0" y="0"/>
          <a:ext cx="0" cy="0"/>
          <a:chOff x="0" y="0"/>
          <a:chExt cx="0" cy="0"/>
        </a:xfrm>
      </p:grpSpPr>
      <p:sp>
        <p:nvSpPr>
          <p:cNvPr id="1049451" name="Title 1"/>
          <p:cNvSpPr>
            <a:spLocks noGrp="1"/>
          </p:cNvSpPr>
          <p:nvPr>
            <p:ph type="title"/>
          </p:nvPr>
        </p:nvSpPr>
        <p:spPr>
          <a:xfrm>
            <a:off x="0" y="0"/>
            <a:ext cx="9144000" cy="762000"/>
          </a:xfrm>
          <a:solidFill>
            <a:schemeClr val="accent5">
              <a:lumMod val="20000"/>
              <a:lumOff val="80000"/>
            </a:schemeClr>
          </a:solidFill>
        </p:spPr>
        <p:txBody>
          <a:bodyPr/>
          <a:p>
            <a:r>
              <a:rPr dirty="0" lang="en-US" err="1" smtClean="0"/>
              <a:t>Ifosfamide</a:t>
            </a:r>
            <a:r>
              <a:rPr dirty="0" lang="en-US" smtClean="0"/>
              <a:t> </a:t>
            </a:r>
          </a:p>
        </p:txBody>
      </p:sp>
      <p:sp>
        <p:nvSpPr>
          <p:cNvPr id="1049452" name="Content Placeholder 2"/>
          <p:cNvSpPr>
            <a:spLocks noGrp="1"/>
          </p:cNvSpPr>
          <p:nvPr>
            <p:ph idx="1"/>
          </p:nvPr>
        </p:nvSpPr>
        <p:spPr>
          <a:xfrm>
            <a:off x="457200" y="1371600"/>
            <a:ext cx="8229600" cy="4754563"/>
          </a:xfrm>
        </p:spPr>
        <p:txBody>
          <a:bodyPr/>
          <a:p>
            <a:r>
              <a:rPr dirty="0" lang="en-US" smtClean="0"/>
              <a:t>Congener of </a:t>
            </a:r>
            <a:r>
              <a:rPr dirty="0" lang="en-US" err="1" smtClean="0"/>
              <a:t>cyclophosphamide</a:t>
            </a:r>
            <a:r>
              <a:rPr dirty="0" lang="en-US" smtClean="0"/>
              <a:t> </a:t>
            </a:r>
          </a:p>
          <a:p>
            <a:r>
              <a:rPr dirty="0" lang="en-US" smtClean="0"/>
              <a:t>Longer half life than </a:t>
            </a:r>
            <a:r>
              <a:rPr dirty="0" lang="en-US" err="1" smtClean="0"/>
              <a:t>cyclophosphamide</a:t>
            </a:r>
            <a:r>
              <a:rPr dirty="0" lang="en-US" smtClean="0"/>
              <a:t> </a:t>
            </a:r>
          </a:p>
          <a:p>
            <a:r>
              <a:rPr dirty="0" lang="en-US" smtClean="0">
                <a:solidFill>
                  <a:schemeClr val="accent6">
                    <a:lumMod val="50000"/>
                  </a:schemeClr>
                </a:solidFill>
              </a:rPr>
              <a:t>Less alopecia </a:t>
            </a:r>
            <a:r>
              <a:rPr dirty="0" lang="en-US" smtClean="0"/>
              <a:t>and </a:t>
            </a:r>
            <a:r>
              <a:rPr dirty="0" lang="en-US" smtClean="0">
                <a:solidFill>
                  <a:schemeClr val="accent6">
                    <a:lumMod val="50000"/>
                  </a:schemeClr>
                </a:solidFill>
              </a:rPr>
              <a:t>less </a:t>
            </a:r>
            <a:r>
              <a:rPr dirty="0" lang="en-US" err="1" smtClean="0">
                <a:solidFill>
                  <a:schemeClr val="accent6">
                    <a:lumMod val="50000"/>
                  </a:schemeClr>
                </a:solidFill>
              </a:rPr>
              <a:t>emetogenic</a:t>
            </a:r>
            <a:r>
              <a:rPr dirty="0" lang="en-US" smtClean="0">
                <a:solidFill>
                  <a:schemeClr val="accent6">
                    <a:lumMod val="50000"/>
                  </a:schemeClr>
                </a:solidFill>
              </a:rPr>
              <a:t> </a:t>
            </a:r>
            <a:r>
              <a:rPr dirty="0" lang="en-US" smtClean="0"/>
              <a:t>than </a:t>
            </a:r>
            <a:r>
              <a:rPr dirty="0" lang="en-US" err="1" smtClean="0"/>
              <a:t>cyclophosphamide</a:t>
            </a:r>
            <a:r>
              <a:rPr dirty="0" lang="en-US" smtClean="0"/>
              <a:t> </a:t>
            </a:r>
          </a:p>
          <a:p>
            <a:r>
              <a:rPr dirty="0" lang="en-US" smtClean="0"/>
              <a:t>Can cause hemorrhagic  cystitis and severe neurological toxicity </a:t>
            </a:r>
          </a:p>
          <a:p>
            <a:r>
              <a:rPr dirty="0" lang="en-US" smtClean="0"/>
              <a:t>Used for germ cell testicular tumors and adult sarcomas</a:t>
            </a:r>
          </a:p>
        </p:txBody>
      </p:sp>
    </p:spTree>
  </p:cSld>
  <p:clrMapOvr>
    <a:masterClrMapping/>
  </p:clrMapOvr>
  <p:transition xmlns:p14="http://schemas.microsoft.com/office/powerpoint/2010/main" spd="slow" advTm="2000" p14:dur="2000"/>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959" name=""/>
        <p:cNvGrpSpPr/>
        <p:nvPr/>
      </p:nvGrpSpPr>
      <p:grpSpPr>
        <a:xfrm>
          <a:off x="0" y="0"/>
          <a:ext cx="0" cy="0"/>
          <a:chOff x="0" y="0"/>
          <a:chExt cx="0" cy="0"/>
        </a:xfrm>
      </p:grpSpPr>
      <p:sp>
        <p:nvSpPr>
          <p:cNvPr id="1049456" name="Title 1"/>
          <p:cNvSpPr>
            <a:spLocks noGrp="1"/>
          </p:cNvSpPr>
          <p:nvPr>
            <p:ph type="title"/>
          </p:nvPr>
        </p:nvSpPr>
        <p:spPr>
          <a:xfrm>
            <a:off x="0" y="0"/>
            <a:ext cx="9144000" cy="1219200"/>
          </a:xfrm>
          <a:solidFill>
            <a:schemeClr val="accent5">
              <a:lumMod val="20000"/>
              <a:lumOff val="80000"/>
            </a:schemeClr>
          </a:solidFill>
        </p:spPr>
        <p:txBody>
          <a:bodyPr/>
          <a:p>
            <a:r>
              <a:rPr dirty="0" lang="en-US" err="1" smtClean="0"/>
              <a:t>Chlorambucil</a:t>
            </a:r>
            <a:r>
              <a:rPr dirty="0" lang="en-US" smtClean="0"/>
              <a:t> (</a:t>
            </a:r>
            <a:r>
              <a:rPr dirty="0" lang="en-US" err="1" smtClean="0"/>
              <a:t>Leukeran</a:t>
            </a:r>
            <a:r>
              <a:rPr dirty="0" lang="en-US" smtClean="0"/>
              <a:t>)</a:t>
            </a:r>
            <a:endParaRPr dirty="0" lang="en-US"/>
          </a:p>
        </p:txBody>
      </p:sp>
      <p:sp>
        <p:nvSpPr>
          <p:cNvPr id="1049457" name="Content Placeholder 2"/>
          <p:cNvSpPr>
            <a:spLocks noGrp="1"/>
          </p:cNvSpPr>
          <p:nvPr>
            <p:ph idx="1"/>
          </p:nvPr>
        </p:nvSpPr>
        <p:spPr/>
        <p:txBody>
          <a:bodyPr/>
          <a:p>
            <a:r>
              <a:rPr lang="en-US" smtClean="0"/>
              <a:t>Slowest acting and least toxic alkylating agent</a:t>
            </a:r>
          </a:p>
          <a:p>
            <a:r>
              <a:rPr lang="en-US" smtClean="0"/>
              <a:t>Main action on lymphoid series produces marked lympholytic action </a:t>
            </a:r>
          </a:p>
          <a:p>
            <a:r>
              <a:rPr lang="en-US" smtClean="0"/>
              <a:t>Drug of choice for long term maintenance therapy of CLL</a:t>
            </a:r>
          </a:p>
          <a:p>
            <a:r>
              <a:rPr lang="en-US" smtClean="0"/>
              <a:t>Dose: 0.1-0.2 mg/kg daily for 3-6 weeks then 2 mg daily for maintenance </a:t>
            </a:r>
          </a:p>
        </p:txBody>
      </p:sp>
    </p:spTree>
  </p:cSld>
  <p:clrMapOvr>
    <a:masterClrMapping/>
  </p:clrMapOvr>
  <p:transition xmlns:p14="http://schemas.microsoft.com/office/powerpoint/2010/main" spd="slow" advTm="2000" p14:dur="2000"/>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962" name=""/>
        <p:cNvGrpSpPr/>
        <p:nvPr/>
      </p:nvGrpSpPr>
      <p:grpSpPr>
        <a:xfrm>
          <a:off x="0" y="0"/>
          <a:ext cx="0" cy="0"/>
          <a:chOff x="0" y="0"/>
          <a:chExt cx="0" cy="0"/>
        </a:xfrm>
      </p:grpSpPr>
      <p:sp>
        <p:nvSpPr>
          <p:cNvPr id="1049461" name="Title 1"/>
          <p:cNvSpPr>
            <a:spLocks noGrp="1"/>
          </p:cNvSpPr>
          <p:nvPr>
            <p:ph type="title"/>
          </p:nvPr>
        </p:nvSpPr>
        <p:spPr>
          <a:xfrm>
            <a:off x="0" y="0"/>
            <a:ext cx="9144000" cy="1066800"/>
          </a:xfrm>
          <a:solidFill>
            <a:schemeClr val="accent5">
              <a:lumMod val="20000"/>
              <a:lumOff val="80000"/>
            </a:schemeClr>
          </a:solidFill>
        </p:spPr>
        <p:txBody>
          <a:bodyPr/>
          <a:p>
            <a:r>
              <a:rPr dirty="0" lang="en-US" err="1" smtClean="0"/>
              <a:t>ThioTEPA</a:t>
            </a:r>
            <a:r>
              <a:rPr dirty="0" lang="en-US" smtClean="0"/>
              <a:t> </a:t>
            </a:r>
            <a:endParaRPr dirty="0" lang="en-US"/>
          </a:p>
        </p:txBody>
      </p:sp>
      <p:sp>
        <p:nvSpPr>
          <p:cNvPr id="1049462" name="Content Placeholder 2"/>
          <p:cNvSpPr>
            <a:spLocks noGrp="1"/>
          </p:cNvSpPr>
          <p:nvPr>
            <p:ph idx="1"/>
          </p:nvPr>
        </p:nvSpPr>
        <p:spPr/>
        <p:txBody>
          <a:bodyPr/>
          <a:p>
            <a:r>
              <a:rPr lang="en-US" smtClean="0"/>
              <a:t>Triethylene phosphoramide </a:t>
            </a:r>
          </a:p>
          <a:p>
            <a:r>
              <a:rPr lang="en-US" smtClean="0"/>
              <a:t>Does not require to form active intermediate </a:t>
            </a:r>
          </a:p>
          <a:p>
            <a:r>
              <a:rPr lang="en-US" smtClean="0"/>
              <a:t>Active intravesicular agent can also be used topicaly in superficial bladder cancer </a:t>
            </a:r>
          </a:p>
          <a:p>
            <a:r>
              <a:rPr lang="en-US" smtClean="0"/>
              <a:t>Not well absorbed orally given IV </a:t>
            </a:r>
          </a:p>
          <a:p>
            <a:r>
              <a:rPr lang="en-US" smtClean="0"/>
              <a:t>High toxicity </a:t>
            </a:r>
          </a:p>
        </p:txBody>
      </p:sp>
    </p:spTree>
  </p:cSld>
  <p:clrMapOvr>
    <a:masterClrMapping/>
  </p:clrMapOvr>
  <p:transition xmlns:p14="http://schemas.microsoft.com/office/powerpoint/2010/main" spd="slow" advTm="2000" p14:dur="2000"/>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963" name=""/>
        <p:cNvGrpSpPr/>
        <p:nvPr/>
      </p:nvGrpSpPr>
      <p:grpSpPr>
        <a:xfrm>
          <a:off x="0" y="0"/>
          <a:ext cx="0" cy="0"/>
          <a:chOff x="0" y="0"/>
          <a:chExt cx="0" cy="0"/>
        </a:xfrm>
      </p:grpSpPr>
      <p:sp>
        <p:nvSpPr>
          <p:cNvPr id="1049463" name="Title 1"/>
          <p:cNvSpPr>
            <a:spLocks noGrp="1"/>
          </p:cNvSpPr>
          <p:nvPr>
            <p:ph type="title"/>
          </p:nvPr>
        </p:nvSpPr>
        <p:spPr>
          <a:xfrm>
            <a:off x="0" y="0"/>
            <a:ext cx="9144000" cy="1066800"/>
          </a:xfrm>
          <a:solidFill>
            <a:schemeClr val="accent5">
              <a:lumMod val="20000"/>
              <a:lumOff val="80000"/>
            </a:schemeClr>
          </a:solidFill>
        </p:spPr>
        <p:txBody>
          <a:bodyPr/>
          <a:p>
            <a:r>
              <a:rPr dirty="0" lang="en-US" err="1" smtClean="0"/>
              <a:t>Busulfan</a:t>
            </a:r>
            <a:r>
              <a:rPr dirty="0" lang="en-US" smtClean="0"/>
              <a:t> (</a:t>
            </a:r>
            <a:r>
              <a:rPr dirty="0" lang="en-US" err="1" smtClean="0"/>
              <a:t>Myleran</a:t>
            </a:r>
            <a:r>
              <a:rPr dirty="0" lang="en-US" smtClean="0"/>
              <a:t>)   </a:t>
            </a:r>
            <a:endParaRPr dirty="0" lang="en-US"/>
          </a:p>
        </p:txBody>
      </p:sp>
      <p:sp>
        <p:nvSpPr>
          <p:cNvPr id="1049464" name="Content Placeholder 2"/>
          <p:cNvSpPr>
            <a:spLocks noGrp="1"/>
          </p:cNvSpPr>
          <p:nvPr>
            <p:ph idx="1"/>
          </p:nvPr>
        </p:nvSpPr>
        <p:spPr>
          <a:xfrm>
            <a:off x="457200" y="1371600"/>
            <a:ext cx="8229600" cy="5029200"/>
          </a:xfrm>
        </p:spPr>
        <p:txBody>
          <a:bodyPr/>
          <a:p>
            <a:r>
              <a:rPr lang="en-US" smtClean="0"/>
              <a:t>Depresses bone marrow with selective action on myeloid series </a:t>
            </a:r>
          </a:p>
          <a:p>
            <a:r>
              <a:rPr lang="en-US" smtClean="0"/>
              <a:t>Primarily used in Chronic myelogenous leukemia 2-6 mg/day </a:t>
            </a:r>
          </a:p>
          <a:p>
            <a:r>
              <a:rPr lang="en-US" smtClean="0"/>
              <a:t>Adverse effect: </a:t>
            </a:r>
          </a:p>
          <a:p>
            <a:pPr lvl="1"/>
            <a:r>
              <a:rPr lang="en-US" smtClean="0"/>
              <a:t>Interstitial pulmonary fibrosis</a:t>
            </a:r>
          </a:p>
          <a:p>
            <a:pPr lvl="1"/>
            <a:r>
              <a:rPr lang="en-US" smtClean="0"/>
              <a:t>Venoocclusive disease of liver </a:t>
            </a:r>
          </a:p>
          <a:p>
            <a:pPr lvl="1"/>
            <a:r>
              <a:rPr lang="en-US" smtClean="0"/>
              <a:t>Hyperuricaemia </a:t>
            </a:r>
          </a:p>
          <a:p>
            <a:pPr lvl="1"/>
            <a:r>
              <a:rPr lang="en-US" smtClean="0"/>
              <a:t>Sterility  </a:t>
            </a:r>
          </a:p>
        </p:txBody>
      </p:sp>
    </p:spTree>
  </p:cSld>
  <p:clrMapOvr>
    <a:masterClrMapping/>
  </p:clrMapOvr>
  <p:transition xmlns:p14="http://schemas.microsoft.com/office/powerpoint/2010/main" spd="slow" advTm="2000" p14:dur="2000"/>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966" name=""/>
        <p:cNvGrpSpPr/>
        <p:nvPr/>
      </p:nvGrpSpPr>
      <p:grpSpPr>
        <a:xfrm>
          <a:off x="0" y="0"/>
          <a:ext cx="0" cy="0"/>
          <a:chOff x="0" y="0"/>
          <a:chExt cx="0" cy="0"/>
        </a:xfrm>
      </p:grpSpPr>
      <p:sp>
        <p:nvSpPr>
          <p:cNvPr id="1049468" name="Title 1"/>
          <p:cNvSpPr>
            <a:spLocks noGrp="1"/>
          </p:cNvSpPr>
          <p:nvPr>
            <p:ph type="title"/>
          </p:nvPr>
        </p:nvSpPr>
        <p:spPr>
          <a:xfrm>
            <a:off x="0" y="0"/>
            <a:ext cx="9144000" cy="762000"/>
          </a:xfrm>
          <a:solidFill>
            <a:schemeClr val="accent5">
              <a:lumMod val="20000"/>
              <a:lumOff val="80000"/>
            </a:schemeClr>
          </a:solidFill>
        </p:spPr>
        <p:txBody>
          <a:bodyPr/>
          <a:p>
            <a:r>
              <a:rPr dirty="0" lang="en-US" err="1" smtClean="0"/>
              <a:t>Nitrosureas</a:t>
            </a:r>
            <a:r>
              <a:rPr dirty="0" lang="en-US" smtClean="0"/>
              <a:t> </a:t>
            </a:r>
            <a:endParaRPr dirty="0" lang="en-US">
              <a:solidFill>
                <a:schemeClr val="accent4">
                  <a:lumMod val="50000"/>
                </a:schemeClr>
              </a:solidFill>
            </a:endParaRPr>
          </a:p>
        </p:txBody>
      </p:sp>
      <p:sp>
        <p:nvSpPr>
          <p:cNvPr id="1049469" name="Content Placeholder 2"/>
          <p:cNvSpPr>
            <a:spLocks noGrp="1"/>
          </p:cNvSpPr>
          <p:nvPr>
            <p:ph idx="1"/>
          </p:nvPr>
        </p:nvSpPr>
        <p:spPr>
          <a:xfrm>
            <a:off x="228600" y="838200"/>
            <a:ext cx="5486400" cy="5638800"/>
          </a:xfrm>
          <a:ln>
            <a:solidFill>
              <a:schemeClr val="tx2">
                <a:lumMod val="60000"/>
                <a:lumOff val="40000"/>
              </a:schemeClr>
            </a:solidFill>
          </a:ln>
        </p:spPr>
        <p:txBody>
          <a:bodyPr/>
          <a:p>
            <a:pPr eaLnBrk="1" hangingPunct="1"/>
            <a:r>
              <a:rPr dirty="0" lang="en-US" smtClean="0"/>
              <a:t>Highly lipid soluble, Cross BBB</a:t>
            </a:r>
          </a:p>
          <a:p>
            <a:pPr eaLnBrk="1" hangingPunct="1"/>
            <a:r>
              <a:rPr dirty="0" lang="en-US" smtClean="0">
                <a:solidFill>
                  <a:schemeClr val="accent6">
                    <a:lumMod val="50000"/>
                  </a:schemeClr>
                </a:solidFill>
              </a:rPr>
              <a:t>Uses:</a:t>
            </a:r>
          </a:p>
          <a:p>
            <a:pPr eaLnBrk="1" hangingPunct="1" lvl="1"/>
            <a:r>
              <a:rPr dirty="0" lang="en-US" smtClean="0"/>
              <a:t> </a:t>
            </a:r>
            <a:r>
              <a:rPr dirty="0" sz="3200" lang="en-US" err="1" smtClean="0">
                <a:solidFill>
                  <a:schemeClr val="hlink"/>
                </a:solidFill>
              </a:rPr>
              <a:t>Meningeal</a:t>
            </a:r>
            <a:r>
              <a:rPr dirty="0" sz="3200" lang="en-US" smtClean="0">
                <a:solidFill>
                  <a:schemeClr val="hlink"/>
                </a:solidFill>
              </a:rPr>
              <a:t> / Brain </a:t>
            </a:r>
            <a:r>
              <a:rPr dirty="0" sz="3200" lang="en-US" err="1" smtClean="0">
                <a:solidFill>
                  <a:schemeClr val="hlink"/>
                </a:solidFill>
              </a:rPr>
              <a:t>tumours</a:t>
            </a:r>
            <a:endParaRPr dirty="0" lang="en-US" smtClean="0">
              <a:solidFill>
                <a:schemeClr val="hlink"/>
              </a:solidFill>
            </a:endParaRPr>
          </a:p>
          <a:p>
            <a:pPr eaLnBrk="1" hangingPunct="1"/>
            <a:r>
              <a:rPr dirty="0" lang="en-US" smtClean="0">
                <a:solidFill>
                  <a:schemeClr val="accent6">
                    <a:lumMod val="50000"/>
                  </a:schemeClr>
                </a:solidFill>
              </a:rPr>
              <a:t>Dose :</a:t>
            </a:r>
            <a:r>
              <a:rPr dirty="0" lang="en-US" smtClean="0"/>
              <a:t>150-200 mg/m2 BSA </a:t>
            </a:r>
          </a:p>
          <a:p>
            <a:pPr eaLnBrk="1" hangingPunct="1">
              <a:buFont typeface="Arial" charset="0"/>
              <a:buNone/>
            </a:pPr>
            <a:r>
              <a:rPr dirty="0" lang="en-US" smtClean="0"/>
              <a:t>    every 6 wks (</a:t>
            </a:r>
            <a:r>
              <a:rPr dirty="0" lang="en-US" err="1" smtClean="0"/>
              <a:t>Carmustine</a:t>
            </a:r>
            <a:r>
              <a:rPr dirty="0" lang="en-US" smtClean="0"/>
              <a:t>)</a:t>
            </a:r>
          </a:p>
          <a:p>
            <a:pPr eaLnBrk="1" hangingPunct="1"/>
            <a:r>
              <a:rPr dirty="0" lang="en-US" smtClean="0">
                <a:solidFill>
                  <a:schemeClr val="accent6">
                    <a:lumMod val="50000"/>
                  </a:schemeClr>
                </a:solidFill>
              </a:rPr>
              <a:t>Adverse Effects:</a:t>
            </a:r>
          </a:p>
          <a:p>
            <a:pPr eaLnBrk="1" hangingPunct="1" lvl="1"/>
            <a:r>
              <a:rPr dirty="0" lang="en-US" smtClean="0"/>
              <a:t>   Delayed bone marrow </a:t>
            </a:r>
            <a:br>
              <a:rPr dirty="0" lang="en-US" smtClean="0"/>
            </a:br>
            <a:r>
              <a:rPr dirty="0" lang="en-US" smtClean="0"/>
              <a:t>   suppression</a:t>
            </a:r>
          </a:p>
          <a:p>
            <a:pPr eaLnBrk="1" hangingPunct="1" lvl="1"/>
            <a:r>
              <a:rPr dirty="0" lang="en-US" smtClean="0"/>
              <a:t>   Visceral fibrosis, renal </a:t>
            </a:r>
            <a:br>
              <a:rPr dirty="0" lang="en-US" smtClean="0"/>
            </a:br>
            <a:r>
              <a:rPr dirty="0" lang="en-US" smtClean="0"/>
              <a:t>   damage</a:t>
            </a:r>
          </a:p>
        </p:txBody>
      </p:sp>
      <p:pic>
        <p:nvPicPr>
          <p:cNvPr id="2097184" name="Picture 2"/>
          <p:cNvPicPr>
            <a:picLocks noChangeAspect="1" noChangeArrowheads="1"/>
          </p:cNvPicPr>
          <p:nvPr/>
        </p:nvPicPr>
        <p:blipFill>
          <a:blip xmlns:r="http://schemas.openxmlformats.org/officeDocument/2006/relationships" r:embed="rId1"/>
          <a:srcRect l="35156" t="27083" r="44531" b="28125"/>
          <a:stretch>
            <a:fillRect/>
          </a:stretch>
        </p:blipFill>
        <p:spPr bwMode="auto">
          <a:xfrm>
            <a:off x="5791200" y="914400"/>
            <a:ext cx="3200400" cy="5292725"/>
          </a:xfrm>
          <a:prstGeom prst="rect"/>
          <a:noFill/>
          <a:ln w="9525">
            <a:noFill/>
            <a:miter lim="800000"/>
            <a:headEnd/>
            <a:tailEnd/>
          </a:ln>
        </p:spPr>
      </p:pic>
    </p:spTree>
  </p:cSld>
  <p:clrMapOvr>
    <a:masterClrMapping/>
  </p:clrMapOvr>
  <p:transition xmlns:p14="http://schemas.microsoft.com/office/powerpoint/2010/main" spd="slow" advTm="3000" p14:dur="2000"/>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969" name=""/>
        <p:cNvGrpSpPr/>
        <p:nvPr/>
      </p:nvGrpSpPr>
      <p:grpSpPr>
        <a:xfrm>
          <a:off x="0" y="0"/>
          <a:ext cx="0" cy="0"/>
          <a:chOff x="0" y="0"/>
          <a:chExt cx="0" cy="0"/>
        </a:xfrm>
      </p:grpSpPr>
      <p:sp>
        <p:nvSpPr>
          <p:cNvPr id="1049473" name="Title 1"/>
          <p:cNvSpPr>
            <a:spLocks noGrp="1"/>
          </p:cNvSpPr>
          <p:nvPr>
            <p:ph type="title"/>
          </p:nvPr>
        </p:nvSpPr>
        <p:spPr>
          <a:xfrm>
            <a:off x="0" y="0"/>
            <a:ext cx="9144000" cy="1066800"/>
          </a:xfrm>
          <a:solidFill>
            <a:schemeClr val="accent5">
              <a:lumMod val="20000"/>
              <a:lumOff val="80000"/>
            </a:schemeClr>
          </a:solidFill>
        </p:spPr>
        <p:txBody>
          <a:bodyPr/>
          <a:p>
            <a:r>
              <a:rPr dirty="0" lang="en-US" err="1" smtClean="0"/>
              <a:t>Triazenes</a:t>
            </a:r>
            <a:r>
              <a:rPr dirty="0" lang="en-US" smtClean="0"/>
              <a:t> </a:t>
            </a:r>
            <a:endParaRPr dirty="0" lang="en-US"/>
          </a:p>
        </p:txBody>
      </p:sp>
      <p:sp>
        <p:nvSpPr>
          <p:cNvPr id="1049474" name="Content Placeholder 2"/>
          <p:cNvSpPr>
            <a:spLocks noGrp="1"/>
          </p:cNvSpPr>
          <p:nvPr>
            <p:ph idx="1"/>
          </p:nvPr>
        </p:nvSpPr>
        <p:spPr>
          <a:xfrm>
            <a:off x="457200" y="1600200"/>
            <a:ext cx="5715000" cy="4648200"/>
          </a:xfrm>
        </p:spPr>
        <p:txBody>
          <a:bodyPr/>
          <a:p>
            <a:r>
              <a:rPr lang="en-US" smtClean="0"/>
              <a:t>Dacarbazine </a:t>
            </a:r>
          </a:p>
          <a:p>
            <a:pPr lvl="1"/>
            <a:r>
              <a:rPr lang="en-US" smtClean="0"/>
              <a:t>Primary </a:t>
            </a:r>
            <a:r>
              <a:rPr lang="en-US" smtClean="0">
                <a:solidFill>
                  <a:srgbClr val="FF0000"/>
                </a:solidFill>
              </a:rPr>
              <a:t>inhibitory action on RNA                               &amp; protein synthesis </a:t>
            </a:r>
          </a:p>
          <a:p>
            <a:pPr lvl="1"/>
            <a:r>
              <a:rPr lang="en-US" smtClean="0"/>
              <a:t>Used in malignant melanoma</a:t>
            </a:r>
          </a:p>
          <a:p>
            <a:r>
              <a:rPr lang="en-US" smtClean="0"/>
              <a:t>Temozolamide </a:t>
            </a:r>
          </a:p>
          <a:p>
            <a:pPr lvl="1"/>
            <a:r>
              <a:rPr lang="en-US" smtClean="0"/>
              <a:t>New alkylating agent </a:t>
            </a:r>
          </a:p>
          <a:p>
            <a:pPr lvl="1"/>
            <a:r>
              <a:rPr lang="en-US" smtClean="0"/>
              <a:t>Approved for </a:t>
            </a:r>
            <a:r>
              <a:rPr lang="en-US" smtClean="0">
                <a:solidFill>
                  <a:srgbClr val="7030A0"/>
                </a:solidFill>
              </a:rPr>
              <a:t>malignant glioma </a:t>
            </a:r>
          </a:p>
          <a:p>
            <a:pPr lvl="1"/>
            <a:r>
              <a:rPr lang="en-US" smtClean="0"/>
              <a:t>Rapidly absorbed after oral absorption &amp; crosses BBB</a:t>
            </a:r>
          </a:p>
          <a:p>
            <a:endParaRPr lang="en-US" smtClean="0"/>
          </a:p>
        </p:txBody>
      </p:sp>
      <p:pic>
        <p:nvPicPr>
          <p:cNvPr id="2097185" name="Picture 2"/>
          <p:cNvPicPr>
            <a:picLocks noChangeAspect="1" noChangeArrowheads="1"/>
          </p:cNvPicPr>
          <p:nvPr/>
        </p:nvPicPr>
        <p:blipFill>
          <a:blip xmlns:r="http://schemas.openxmlformats.org/officeDocument/2006/relationships" r:embed="rId1"/>
          <a:srcRect l="35156" t="11458" r="44531" b="42708"/>
          <a:stretch>
            <a:fillRect/>
          </a:stretch>
        </p:blipFill>
        <p:spPr bwMode="auto">
          <a:xfrm>
            <a:off x="6183313" y="1600200"/>
            <a:ext cx="2746375" cy="4648200"/>
          </a:xfrm>
          <a:prstGeom prst="rect"/>
          <a:noFill/>
          <a:ln w="9525">
            <a:noFill/>
            <a:miter lim="800000"/>
            <a:headEnd/>
            <a:tailEnd/>
          </a:ln>
        </p:spPr>
      </p:pic>
    </p:spTree>
  </p:cSld>
  <p:clrMapOvr>
    <a:masterClrMapping/>
  </p:clrMapOvr>
  <p:transition xmlns:p14="http://schemas.microsoft.com/office/powerpoint/2010/main" spd="slow" advTm="2000" p14:dur="2000"/>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970" name=""/>
        <p:cNvGrpSpPr/>
        <p:nvPr/>
      </p:nvGrpSpPr>
      <p:grpSpPr>
        <a:xfrm>
          <a:off x="0" y="0"/>
          <a:ext cx="0" cy="0"/>
          <a:chOff x="0" y="0"/>
          <a:chExt cx="0" cy="0"/>
        </a:xfrm>
      </p:grpSpPr>
      <p:sp>
        <p:nvSpPr>
          <p:cNvPr id="1049475" name="Title 1"/>
          <p:cNvSpPr>
            <a:spLocks noGrp="1"/>
          </p:cNvSpPr>
          <p:nvPr>
            <p:ph type="title"/>
          </p:nvPr>
        </p:nvSpPr>
        <p:spPr>
          <a:xfrm>
            <a:off x="0" y="0"/>
            <a:ext cx="9144000" cy="1417638"/>
          </a:xfrm>
          <a:solidFill>
            <a:schemeClr val="accent5">
              <a:lumMod val="20000"/>
              <a:lumOff val="80000"/>
            </a:schemeClr>
          </a:solidFill>
        </p:spPr>
        <p:txBody>
          <a:bodyPr>
            <a:normAutofit fontScale="90000"/>
          </a:bodyPr>
          <a:p>
            <a:r>
              <a:rPr dirty="0" lang="en-US" smtClean="0"/>
              <a:t>Mechanisms of resistance of </a:t>
            </a:r>
            <a:r>
              <a:rPr dirty="0" lang="en-US" err="1" smtClean="0"/>
              <a:t>alkylating</a:t>
            </a:r>
            <a:r>
              <a:rPr dirty="0" lang="en-US" smtClean="0"/>
              <a:t> agents </a:t>
            </a:r>
            <a:endParaRPr dirty="0" lang="en-US"/>
          </a:p>
        </p:txBody>
      </p:sp>
      <p:sp>
        <p:nvSpPr>
          <p:cNvPr id="1049476" name="Content Placeholder 2"/>
          <p:cNvSpPr>
            <a:spLocks noGrp="1"/>
          </p:cNvSpPr>
          <p:nvPr>
            <p:ph idx="1"/>
          </p:nvPr>
        </p:nvSpPr>
        <p:spPr/>
        <p:txBody>
          <a:bodyPr/>
          <a:p>
            <a:r>
              <a:rPr lang="en-US" smtClean="0">
                <a:latin typeface="Times New Roman" pitchFamily="18" charset="0"/>
                <a:cs typeface="Times New Roman" pitchFamily="18" charset="0"/>
              </a:rPr>
              <a:t>↓ </a:t>
            </a:r>
            <a:r>
              <a:rPr lang="en-US" smtClean="0"/>
              <a:t>Influx of drug </a:t>
            </a:r>
          </a:p>
          <a:p>
            <a:r>
              <a:rPr lang="en-US" smtClean="0">
                <a:latin typeface="Times New Roman" pitchFamily="18" charset="0"/>
                <a:cs typeface="Times New Roman" pitchFamily="18" charset="0"/>
              </a:rPr>
              <a:t>↑ </a:t>
            </a:r>
            <a:r>
              <a:rPr lang="en-US" smtClean="0"/>
              <a:t>Production of nucleophilic substances like glutathione that compete with target DNA for alkylation </a:t>
            </a:r>
          </a:p>
          <a:p>
            <a:r>
              <a:rPr lang="en-US" smtClean="0">
                <a:latin typeface="Times New Roman" pitchFamily="18" charset="0"/>
                <a:cs typeface="Times New Roman" pitchFamily="18" charset="0"/>
              </a:rPr>
              <a:t>↑ </a:t>
            </a:r>
            <a:r>
              <a:rPr lang="en-US" smtClean="0"/>
              <a:t>Activity of DNA repair enzymes </a:t>
            </a:r>
          </a:p>
          <a:p>
            <a:r>
              <a:rPr lang="en-US" smtClean="0">
                <a:latin typeface="Times New Roman" pitchFamily="18" charset="0"/>
                <a:cs typeface="Times New Roman" pitchFamily="18" charset="0"/>
              </a:rPr>
              <a:t>↑ </a:t>
            </a:r>
            <a:r>
              <a:rPr lang="en-US" smtClean="0">
                <a:cs typeface="Times New Roman" pitchFamily="18" charset="0"/>
              </a:rPr>
              <a:t>metabolic inactivation of drugs </a:t>
            </a:r>
            <a:endParaRPr lang="en-US" smtClean="0"/>
          </a:p>
        </p:txBody>
      </p:sp>
    </p:spTree>
  </p:cSld>
  <p:clrMapOvr>
    <a:masterClrMapping/>
  </p:clrMapOvr>
  <p:transition xmlns:p14="http://schemas.microsoft.com/office/powerpoint/2010/main" spd="slow" advTm="3000" p14:dur="2000"/>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973" name=""/>
        <p:cNvGrpSpPr/>
        <p:nvPr/>
      </p:nvGrpSpPr>
      <p:grpSpPr>
        <a:xfrm>
          <a:off x="0" y="0"/>
          <a:ext cx="0" cy="0"/>
          <a:chOff x="0" y="0"/>
          <a:chExt cx="0" cy="0"/>
        </a:xfrm>
      </p:grpSpPr>
      <p:sp>
        <p:nvSpPr>
          <p:cNvPr id="1049480" name="Title 1"/>
          <p:cNvSpPr>
            <a:spLocks noGrp="1"/>
          </p:cNvSpPr>
          <p:nvPr>
            <p:ph type="title"/>
          </p:nvPr>
        </p:nvSpPr>
        <p:spPr>
          <a:xfrm>
            <a:off x="0" y="0"/>
            <a:ext cx="9144000" cy="990600"/>
          </a:xfrm>
          <a:solidFill>
            <a:schemeClr val="accent5">
              <a:lumMod val="20000"/>
              <a:lumOff val="80000"/>
            </a:schemeClr>
          </a:solidFill>
        </p:spPr>
        <p:txBody>
          <a:bodyPr/>
          <a:p>
            <a:r>
              <a:rPr dirty="0" lang="en-US" err="1" smtClean="0"/>
              <a:t>Cisplatin</a:t>
            </a:r>
            <a:r>
              <a:rPr dirty="0" lang="en-US" smtClean="0"/>
              <a:t> </a:t>
            </a:r>
            <a:endParaRPr dirty="0" lang="en-US"/>
          </a:p>
        </p:txBody>
      </p:sp>
      <p:sp>
        <p:nvSpPr>
          <p:cNvPr id="1049481" name="Content Placeholder 23"/>
          <p:cNvSpPr>
            <a:spLocks noGrp="1"/>
          </p:cNvSpPr>
          <p:nvPr>
            <p:ph idx="1"/>
          </p:nvPr>
        </p:nvSpPr>
        <p:spPr>
          <a:xfrm>
            <a:off x="457200" y="1371600"/>
            <a:ext cx="4876800" cy="5029200"/>
          </a:xfrm>
          <a:ln>
            <a:solidFill>
              <a:schemeClr val="bg2">
                <a:lumMod val="10000"/>
              </a:schemeClr>
            </a:solidFill>
          </a:ln>
        </p:spPr>
        <p:txBody>
          <a:bodyPr/>
          <a:p>
            <a:r>
              <a:rPr dirty="0" lang="en-US" smtClean="0"/>
              <a:t>Non cell cycle specific killing </a:t>
            </a:r>
          </a:p>
          <a:p>
            <a:r>
              <a:rPr dirty="0" lang="en-US" smtClean="0"/>
              <a:t>Administered IV </a:t>
            </a:r>
          </a:p>
          <a:p>
            <a:r>
              <a:rPr dirty="0" lang="en-US" smtClean="0"/>
              <a:t>Highly bound to plasma proteins </a:t>
            </a:r>
          </a:p>
          <a:p>
            <a:r>
              <a:rPr dirty="0" lang="en-US" smtClean="0"/>
              <a:t>Gets </a:t>
            </a:r>
            <a:r>
              <a:rPr dirty="0" lang="en-US" err="1" smtClean="0"/>
              <a:t>conc</a:t>
            </a:r>
            <a:r>
              <a:rPr dirty="0" lang="en-US" smtClean="0"/>
              <a:t> in kidney, intestine, testes </a:t>
            </a:r>
          </a:p>
          <a:p>
            <a:r>
              <a:rPr dirty="0" lang="en-US" smtClean="0"/>
              <a:t>Poorly penetrates BBB</a:t>
            </a:r>
          </a:p>
          <a:p>
            <a:r>
              <a:rPr dirty="0" lang="en-US" smtClean="0"/>
              <a:t>Slowly excreted in urine </a:t>
            </a:r>
            <a:endParaRPr dirty="0" lang="en-US"/>
          </a:p>
        </p:txBody>
      </p:sp>
      <p:grpSp>
        <p:nvGrpSpPr>
          <p:cNvPr id="974" name="Group 22"/>
          <p:cNvGrpSpPr/>
          <p:nvPr/>
        </p:nvGrpSpPr>
        <p:grpSpPr bwMode="auto">
          <a:xfrm>
            <a:off x="5842000" y="1447800"/>
            <a:ext cx="2540000" cy="1681163"/>
            <a:chOff x="2819400" y="1600200"/>
            <a:chExt cx="2539251" cy="1680865"/>
          </a:xfrm>
        </p:grpSpPr>
        <p:sp>
          <p:nvSpPr>
            <p:cNvPr id="1049482" name="TextBox 3"/>
            <p:cNvSpPr txBox="1">
              <a:spLocks noChangeArrowheads="1"/>
            </p:cNvSpPr>
            <p:nvPr/>
          </p:nvSpPr>
          <p:spPr bwMode="auto">
            <a:xfrm>
              <a:off x="3657624" y="2281535"/>
              <a:ext cx="457176" cy="461665"/>
            </a:xfrm>
            <a:prstGeom prst="rect"/>
            <a:noFill/>
            <a:ln w="9525">
              <a:noFill/>
              <a:miter lim="800000"/>
              <a:headEnd/>
              <a:tailEnd/>
            </a:ln>
          </p:spPr>
          <p:txBody>
            <a:bodyPr wrap="none">
              <a:spAutoFit/>
            </a:bodyPr>
            <a:p>
              <a:r>
                <a:rPr sz="2400" lang="en-US"/>
                <a:t>Pt</a:t>
              </a:r>
            </a:p>
          </p:txBody>
        </p:sp>
        <p:sp>
          <p:nvSpPr>
            <p:cNvPr id="1049483" name="TextBox 4"/>
            <p:cNvSpPr txBox="1">
              <a:spLocks noChangeArrowheads="1"/>
            </p:cNvSpPr>
            <p:nvPr/>
          </p:nvSpPr>
          <p:spPr bwMode="auto">
            <a:xfrm>
              <a:off x="4648200" y="2819400"/>
              <a:ext cx="710451" cy="461665"/>
            </a:xfrm>
            <a:prstGeom prst="rect"/>
            <a:noFill/>
            <a:ln w="9525">
              <a:noFill/>
              <a:miter lim="800000"/>
              <a:headEnd/>
              <a:tailEnd/>
            </a:ln>
          </p:spPr>
          <p:txBody>
            <a:bodyPr wrap="none">
              <a:spAutoFit/>
            </a:bodyPr>
            <a:p>
              <a:r>
                <a:rPr sz="2400" lang="en-US"/>
                <a:t>NH</a:t>
              </a:r>
              <a:r>
                <a:rPr baseline="-25000" sz="2400" lang="en-US"/>
                <a:t>3</a:t>
              </a:r>
            </a:p>
          </p:txBody>
        </p:sp>
        <p:sp>
          <p:nvSpPr>
            <p:cNvPr id="1049484" name="TextBox 5"/>
            <p:cNvSpPr txBox="1">
              <a:spLocks noChangeArrowheads="1"/>
            </p:cNvSpPr>
            <p:nvPr/>
          </p:nvSpPr>
          <p:spPr bwMode="auto">
            <a:xfrm>
              <a:off x="2819400" y="2819400"/>
              <a:ext cx="439544" cy="461665"/>
            </a:xfrm>
            <a:prstGeom prst="rect"/>
            <a:noFill/>
            <a:ln w="9525">
              <a:noFill/>
              <a:miter lim="800000"/>
              <a:headEnd/>
              <a:tailEnd/>
            </a:ln>
          </p:spPr>
          <p:txBody>
            <a:bodyPr wrap="none">
              <a:spAutoFit/>
            </a:bodyPr>
            <a:p>
              <a:r>
                <a:rPr sz="2400" lang="en-US"/>
                <a:t>Cl</a:t>
              </a:r>
            </a:p>
          </p:txBody>
        </p:sp>
        <p:sp>
          <p:nvSpPr>
            <p:cNvPr id="1049485" name="TextBox 6"/>
            <p:cNvSpPr txBox="1">
              <a:spLocks noChangeArrowheads="1"/>
            </p:cNvSpPr>
            <p:nvPr/>
          </p:nvSpPr>
          <p:spPr bwMode="auto">
            <a:xfrm>
              <a:off x="2819400" y="1600200"/>
              <a:ext cx="439544" cy="461665"/>
            </a:xfrm>
            <a:prstGeom prst="rect"/>
            <a:noFill/>
            <a:ln w="9525">
              <a:noFill/>
              <a:miter lim="800000"/>
              <a:headEnd/>
              <a:tailEnd/>
            </a:ln>
          </p:spPr>
          <p:txBody>
            <a:bodyPr wrap="none">
              <a:spAutoFit/>
            </a:bodyPr>
            <a:p>
              <a:r>
                <a:rPr sz="2400" lang="en-US"/>
                <a:t>Cl</a:t>
              </a:r>
            </a:p>
          </p:txBody>
        </p:sp>
        <p:sp>
          <p:nvSpPr>
            <p:cNvPr id="1049486" name="TextBox 7"/>
            <p:cNvSpPr txBox="1">
              <a:spLocks noChangeArrowheads="1"/>
            </p:cNvSpPr>
            <p:nvPr/>
          </p:nvSpPr>
          <p:spPr bwMode="auto">
            <a:xfrm>
              <a:off x="4495800" y="1600200"/>
              <a:ext cx="710451" cy="461665"/>
            </a:xfrm>
            <a:prstGeom prst="rect"/>
            <a:noFill/>
            <a:ln w="9525">
              <a:noFill/>
              <a:miter lim="800000"/>
              <a:headEnd/>
              <a:tailEnd/>
            </a:ln>
          </p:spPr>
          <p:txBody>
            <a:bodyPr wrap="none">
              <a:spAutoFit/>
            </a:bodyPr>
            <a:p>
              <a:r>
                <a:rPr sz="2400" lang="en-US"/>
                <a:t>NH</a:t>
              </a:r>
              <a:r>
                <a:rPr baseline="-25000" sz="2400" lang="en-US"/>
                <a:t>3</a:t>
              </a:r>
            </a:p>
          </p:txBody>
        </p:sp>
        <p:cxnSp>
          <p:nvCxnSpPr>
            <p:cNvPr id="3145769" name="Straight Connector 11"/>
            <p:cNvCxnSpPr>
              <a:cxnSpLocks/>
            </p:cNvCxnSpPr>
            <p:nvPr/>
          </p:nvCxnSpPr>
          <p:spPr>
            <a:xfrm rot="10800000">
              <a:off x="3276465" y="1981132"/>
              <a:ext cx="380888" cy="304746"/>
            </a:xfrm>
            <a:prstGeom prst="line"/>
          </p:spPr>
          <p:style>
            <a:lnRef idx="2">
              <a:schemeClr val="dk1"/>
            </a:lnRef>
            <a:fillRef idx="0">
              <a:schemeClr val="dk1"/>
            </a:fillRef>
            <a:effectRef idx="1">
              <a:schemeClr val="dk1"/>
            </a:effectRef>
            <a:fontRef idx="minor">
              <a:schemeClr val="tx1"/>
            </a:fontRef>
          </p:style>
        </p:cxnSp>
        <p:cxnSp>
          <p:nvCxnSpPr>
            <p:cNvPr id="3145770" name="Straight Connector 12"/>
            <p:cNvCxnSpPr>
              <a:cxnSpLocks/>
            </p:cNvCxnSpPr>
            <p:nvPr/>
          </p:nvCxnSpPr>
          <p:spPr>
            <a:xfrm flipV="1">
              <a:off x="4114418" y="1981132"/>
              <a:ext cx="380888" cy="228559"/>
            </a:xfrm>
            <a:prstGeom prst="line"/>
          </p:spPr>
          <p:style>
            <a:lnRef idx="2">
              <a:schemeClr val="dk1"/>
            </a:lnRef>
            <a:fillRef idx="0">
              <a:schemeClr val="dk1"/>
            </a:fillRef>
            <a:effectRef idx="1">
              <a:schemeClr val="dk1"/>
            </a:effectRef>
            <a:fontRef idx="minor">
              <a:schemeClr val="tx1"/>
            </a:fontRef>
          </p:style>
        </p:cxnSp>
        <p:cxnSp>
          <p:nvCxnSpPr>
            <p:cNvPr id="3145771" name="Straight Connector 13"/>
            <p:cNvCxnSpPr>
              <a:cxnSpLocks/>
            </p:cNvCxnSpPr>
            <p:nvPr/>
          </p:nvCxnSpPr>
          <p:spPr>
            <a:xfrm flipV="1">
              <a:off x="3276465" y="2590624"/>
              <a:ext cx="380888" cy="228559"/>
            </a:xfrm>
            <a:prstGeom prst="line"/>
          </p:spPr>
          <p:style>
            <a:lnRef idx="2">
              <a:schemeClr val="dk1"/>
            </a:lnRef>
            <a:fillRef idx="0">
              <a:schemeClr val="dk1"/>
            </a:fillRef>
            <a:effectRef idx="1">
              <a:schemeClr val="dk1"/>
            </a:effectRef>
            <a:fontRef idx="minor">
              <a:schemeClr val="tx1"/>
            </a:fontRef>
          </p:style>
        </p:cxnSp>
        <p:cxnSp>
          <p:nvCxnSpPr>
            <p:cNvPr id="3145772" name="Straight Connector 14"/>
            <p:cNvCxnSpPr>
              <a:cxnSpLocks/>
            </p:cNvCxnSpPr>
            <p:nvPr/>
          </p:nvCxnSpPr>
          <p:spPr>
            <a:xfrm rot="10800000">
              <a:off x="4190596" y="2590624"/>
              <a:ext cx="380888" cy="228559"/>
            </a:xfrm>
            <a:prstGeom prst="line"/>
          </p:spPr>
          <p:style>
            <a:lnRef idx="2">
              <a:schemeClr val="dk1"/>
            </a:lnRef>
            <a:fillRef idx="0">
              <a:schemeClr val="dk1"/>
            </a:fillRef>
            <a:effectRef idx="1">
              <a:schemeClr val="dk1"/>
            </a:effectRef>
            <a:fontRef idx="minor">
              <a:schemeClr val="tx1"/>
            </a:fontRef>
          </p:style>
        </p:cxnSp>
      </p:grpSp>
      <p:sp>
        <p:nvSpPr>
          <p:cNvPr id="1049487" name="TextBox 24"/>
          <p:cNvSpPr txBox="1"/>
          <p:nvPr/>
        </p:nvSpPr>
        <p:spPr>
          <a:xfrm>
            <a:off x="5562600" y="3657600"/>
            <a:ext cx="3352800" cy="2308225"/>
          </a:xfrm>
          <a:prstGeom prst="rect"/>
        </p:spPr>
        <p:style>
          <a:lnRef idx="2">
            <a:schemeClr val="accent2"/>
          </a:lnRef>
          <a:fillRef idx="1">
            <a:schemeClr val="lt1"/>
          </a:fillRef>
          <a:effectRef idx="0">
            <a:schemeClr val="accent2"/>
          </a:effectRef>
          <a:fontRef idx="minor">
            <a:schemeClr val="dk1"/>
          </a:fontRef>
        </p:style>
        <p:txBody>
          <a:bodyPr>
            <a:spAutoFit/>
          </a:bodyPr>
          <a:p>
            <a:r>
              <a:rPr dirty="0" sz="2400" lang="en-US">
                <a:solidFill>
                  <a:schemeClr val="accent2">
                    <a:lumMod val="50000"/>
                  </a:schemeClr>
                </a:solidFill>
              </a:rPr>
              <a:t>Dose: </a:t>
            </a:r>
          </a:p>
          <a:p>
            <a:r>
              <a:rPr dirty="0" sz="2400" lang="en-US"/>
              <a:t>20 mg/m2 for 5 days a week</a:t>
            </a:r>
          </a:p>
          <a:p>
            <a:r>
              <a:rPr dirty="0" sz="2400" lang="en-US"/>
              <a:t>75 – 100 mg/m2 once in 4 weeks to treat  ovarian cancer </a:t>
            </a:r>
          </a:p>
        </p:txBody>
      </p:sp>
    </p:spTree>
  </p:cSld>
  <p:clrMapOvr>
    <a:masterClrMapping/>
  </p:clrMapOvr>
  <p:transition xmlns:p14="http://schemas.microsoft.com/office/powerpoint/2010/main" spd="slow" advTm="2000" p14:dur="2000"/>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974"/>
                                        </p:tgtEl>
                                        <p:attrNameLst>
                                          <p:attrName>style.visibility</p:attrName>
                                        </p:attrNameLst>
                                      </p:cBhvr>
                                      <p:to>
                                        <p:strVal val="visible"/>
                                      </p:to>
                                    </p:set>
                                    <p:animEffect transition="in" filter="blinds(horizontal)">
                                      <p:cBhvr>
                                        <p:cTn dur="500" id="7"/>
                                        <p:tgtEl>
                                          <p:spTgt spid="974"/>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3" presetSubtype="10">
                                  <p:stCondLst>
                                    <p:cond delay="0"/>
                                  </p:stCondLst>
                                  <p:childTnLst>
                                    <p:set>
                                      <p:cBhvr>
                                        <p:cTn dur="1" fill="hold" id="11">
                                          <p:stCondLst>
                                            <p:cond delay="0"/>
                                          </p:stCondLst>
                                        </p:cTn>
                                        <p:tgtEl>
                                          <p:spTgt spid="1049481">
                                            <p:bg/>
                                          </p:spTgt>
                                        </p:tgtEl>
                                        <p:attrNameLst>
                                          <p:attrName>style.visibility</p:attrName>
                                        </p:attrNameLst>
                                      </p:cBhvr>
                                      <p:to>
                                        <p:strVal val="visible"/>
                                      </p:to>
                                    </p:set>
                                    <p:animEffect transition="in" filter="blinds(horizontal)">
                                      <p:cBhvr>
                                        <p:cTn dur="500" id="12"/>
                                        <p:tgtEl>
                                          <p:spTgt spid="1049481">
                                            <p:bg/>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3" presetSubtype="10">
                                  <p:stCondLst>
                                    <p:cond delay="0"/>
                                  </p:stCondLst>
                                  <p:childTnLst>
                                    <p:set>
                                      <p:cBhvr>
                                        <p:cTn dur="1" fill="hold" id="16">
                                          <p:stCondLst>
                                            <p:cond delay="0"/>
                                          </p:stCondLst>
                                        </p:cTn>
                                        <p:tgtEl>
                                          <p:spTgt spid="1049481">
                                            <p:txEl>
                                              <p:pRg st="0" end="0"/>
                                            </p:txEl>
                                          </p:spTgt>
                                        </p:tgtEl>
                                        <p:attrNameLst>
                                          <p:attrName>style.visibility</p:attrName>
                                        </p:attrNameLst>
                                      </p:cBhvr>
                                      <p:to>
                                        <p:strVal val="visible"/>
                                      </p:to>
                                    </p:set>
                                    <p:animEffect transition="in" filter="blinds(horizontal)">
                                      <p:cBhvr>
                                        <p:cTn dur="500" id="17"/>
                                        <p:tgtEl>
                                          <p:spTgt spid="1049481">
                                            <p:txEl>
                                              <p:pRg st="0" end="0"/>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3" presetSubtype="10">
                                  <p:stCondLst>
                                    <p:cond delay="0"/>
                                  </p:stCondLst>
                                  <p:childTnLst>
                                    <p:set>
                                      <p:cBhvr>
                                        <p:cTn dur="1" fill="hold" id="21">
                                          <p:stCondLst>
                                            <p:cond delay="0"/>
                                          </p:stCondLst>
                                        </p:cTn>
                                        <p:tgtEl>
                                          <p:spTgt spid="1049481">
                                            <p:txEl>
                                              <p:pRg st="1" end="1"/>
                                            </p:txEl>
                                          </p:spTgt>
                                        </p:tgtEl>
                                        <p:attrNameLst>
                                          <p:attrName>style.visibility</p:attrName>
                                        </p:attrNameLst>
                                      </p:cBhvr>
                                      <p:to>
                                        <p:strVal val="visible"/>
                                      </p:to>
                                    </p:set>
                                    <p:animEffect transition="in" filter="blinds(horizontal)">
                                      <p:cBhvr>
                                        <p:cTn dur="500" id="22"/>
                                        <p:tgtEl>
                                          <p:spTgt spid="1049481">
                                            <p:txEl>
                                              <p:pRg st="1" end="1"/>
                                            </p:txEl>
                                          </p:spTgt>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3" presetSubtype="10">
                                  <p:stCondLst>
                                    <p:cond delay="0"/>
                                  </p:stCondLst>
                                  <p:childTnLst>
                                    <p:set>
                                      <p:cBhvr>
                                        <p:cTn dur="1" fill="hold" id="26">
                                          <p:stCondLst>
                                            <p:cond delay="0"/>
                                          </p:stCondLst>
                                        </p:cTn>
                                        <p:tgtEl>
                                          <p:spTgt spid="1049481">
                                            <p:txEl>
                                              <p:pRg st="2" end="2"/>
                                            </p:txEl>
                                          </p:spTgt>
                                        </p:tgtEl>
                                        <p:attrNameLst>
                                          <p:attrName>style.visibility</p:attrName>
                                        </p:attrNameLst>
                                      </p:cBhvr>
                                      <p:to>
                                        <p:strVal val="visible"/>
                                      </p:to>
                                    </p:set>
                                    <p:animEffect transition="in" filter="blinds(horizontal)">
                                      <p:cBhvr>
                                        <p:cTn dur="500" id="27"/>
                                        <p:tgtEl>
                                          <p:spTgt spid="1049481">
                                            <p:txEl>
                                              <p:pRg st="2" end="2"/>
                                            </p:txEl>
                                          </p:spTgt>
                                        </p:tgtEl>
                                      </p:cBhvr>
                                    </p:animEffect>
                                  </p:childTnLst>
                                </p:cTn>
                              </p:par>
                            </p:childTnLst>
                          </p:cTn>
                        </p:par>
                      </p:childTnLst>
                    </p:cTn>
                  </p:par>
                  <p:par>
                    <p:cTn fill="hold" id="28">
                      <p:stCondLst>
                        <p:cond delay="indefinite"/>
                      </p:stCondLst>
                      <p:childTnLst>
                        <p:par>
                          <p:cTn fill="hold" id="29">
                            <p:stCondLst>
                              <p:cond delay="0"/>
                            </p:stCondLst>
                            <p:childTnLst>
                              <p:par>
                                <p:cTn fill="hold" grpId="0" id="30" nodeType="clickEffect" presetClass="entr" presetID="3" presetSubtype="10">
                                  <p:stCondLst>
                                    <p:cond delay="0"/>
                                  </p:stCondLst>
                                  <p:childTnLst>
                                    <p:set>
                                      <p:cBhvr>
                                        <p:cTn dur="1" fill="hold" id="31">
                                          <p:stCondLst>
                                            <p:cond delay="0"/>
                                          </p:stCondLst>
                                        </p:cTn>
                                        <p:tgtEl>
                                          <p:spTgt spid="1049481">
                                            <p:txEl>
                                              <p:pRg st="3" end="3"/>
                                            </p:txEl>
                                          </p:spTgt>
                                        </p:tgtEl>
                                        <p:attrNameLst>
                                          <p:attrName>style.visibility</p:attrName>
                                        </p:attrNameLst>
                                      </p:cBhvr>
                                      <p:to>
                                        <p:strVal val="visible"/>
                                      </p:to>
                                    </p:set>
                                    <p:animEffect transition="in" filter="blinds(horizontal)">
                                      <p:cBhvr>
                                        <p:cTn dur="500" id="32"/>
                                        <p:tgtEl>
                                          <p:spTgt spid="1049481">
                                            <p:txEl>
                                              <p:pRg st="3" end="3"/>
                                            </p:txEl>
                                          </p:spTgt>
                                        </p:tgtEl>
                                      </p:cBhvr>
                                    </p:animEffect>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3" presetSubtype="10">
                                  <p:stCondLst>
                                    <p:cond delay="0"/>
                                  </p:stCondLst>
                                  <p:childTnLst>
                                    <p:set>
                                      <p:cBhvr>
                                        <p:cTn dur="1" fill="hold" id="36">
                                          <p:stCondLst>
                                            <p:cond delay="0"/>
                                          </p:stCondLst>
                                        </p:cTn>
                                        <p:tgtEl>
                                          <p:spTgt spid="1049481">
                                            <p:txEl>
                                              <p:pRg st="4" end="4"/>
                                            </p:txEl>
                                          </p:spTgt>
                                        </p:tgtEl>
                                        <p:attrNameLst>
                                          <p:attrName>style.visibility</p:attrName>
                                        </p:attrNameLst>
                                      </p:cBhvr>
                                      <p:to>
                                        <p:strVal val="visible"/>
                                      </p:to>
                                    </p:set>
                                    <p:animEffect transition="in" filter="blinds(horizontal)">
                                      <p:cBhvr>
                                        <p:cTn dur="500" id="37"/>
                                        <p:tgtEl>
                                          <p:spTgt spid="1049481">
                                            <p:txEl>
                                              <p:pRg st="4" end="4"/>
                                            </p:txEl>
                                          </p:spTgt>
                                        </p:tgtEl>
                                      </p:cBhvr>
                                    </p:animEffect>
                                  </p:childTnLst>
                                </p:cTn>
                              </p:par>
                            </p:childTnLst>
                          </p:cTn>
                        </p:par>
                      </p:childTnLst>
                    </p:cTn>
                  </p:par>
                  <p:par>
                    <p:cTn fill="hold" id="38">
                      <p:stCondLst>
                        <p:cond delay="indefinite"/>
                      </p:stCondLst>
                      <p:childTnLst>
                        <p:par>
                          <p:cTn fill="hold" id="39">
                            <p:stCondLst>
                              <p:cond delay="0"/>
                            </p:stCondLst>
                            <p:childTnLst>
                              <p:par>
                                <p:cTn fill="hold" grpId="0" id="40" nodeType="clickEffect" presetClass="entr" presetID="3" presetSubtype="10">
                                  <p:stCondLst>
                                    <p:cond delay="0"/>
                                  </p:stCondLst>
                                  <p:childTnLst>
                                    <p:set>
                                      <p:cBhvr>
                                        <p:cTn dur="1" fill="hold" id="41">
                                          <p:stCondLst>
                                            <p:cond delay="0"/>
                                          </p:stCondLst>
                                        </p:cTn>
                                        <p:tgtEl>
                                          <p:spTgt spid="1049481">
                                            <p:txEl>
                                              <p:pRg st="5" end="5"/>
                                            </p:txEl>
                                          </p:spTgt>
                                        </p:tgtEl>
                                        <p:attrNameLst>
                                          <p:attrName>style.visibility</p:attrName>
                                        </p:attrNameLst>
                                      </p:cBhvr>
                                      <p:to>
                                        <p:strVal val="visible"/>
                                      </p:to>
                                    </p:set>
                                    <p:animEffect transition="in" filter="blinds(horizontal)">
                                      <p:cBhvr>
                                        <p:cTn dur="500" id="42"/>
                                        <p:tgtEl>
                                          <p:spTgt spid="1049481">
                                            <p:txEl>
                                              <p:pRg st="5" end="5"/>
                                            </p:txEl>
                                          </p:spTgt>
                                        </p:tgtEl>
                                      </p:cBhvr>
                                    </p:animEffect>
                                  </p:childTnLst>
                                </p:cTn>
                              </p:par>
                            </p:childTnLst>
                          </p:cTn>
                        </p:par>
                      </p:childTnLst>
                    </p:cTn>
                  </p:par>
                  <p:par>
                    <p:cTn fill="hold" id="43">
                      <p:stCondLst>
                        <p:cond delay="indefinite"/>
                      </p:stCondLst>
                      <p:childTnLst>
                        <p:par>
                          <p:cTn fill="hold" id="44">
                            <p:stCondLst>
                              <p:cond delay="0"/>
                            </p:stCondLst>
                            <p:childTnLst>
                              <p:par>
                                <p:cTn fill="hold" grpId="0" id="45" nodeType="clickEffect" presetClass="entr" presetID="3" presetSubtype="10">
                                  <p:stCondLst>
                                    <p:cond delay="0"/>
                                  </p:stCondLst>
                                  <p:childTnLst>
                                    <p:set>
                                      <p:cBhvr>
                                        <p:cTn dur="1" fill="hold" id="46">
                                          <p:stCondLst>
                                            <p:cond delay="0"/>
                                          </p:stCondLst>
                                        </p:cTn>
                                        <p:tgtEl>
                                          <p:spTgt spid="1049487"/>
                                        </p:tgtEl>
                                        <p:attrNameLst>
                                          <p:attrName>style.visibility</p:attrName>
                                        </p:attrNameLst>
                                      </p:cBhvr>
                                      <p:to>
                                        <p:strVal val="visible"/>
                                      </p:to>
                                    </p:set>
                                    <p:animEffect transition="in" filter="blinds(horizontal)">
                                      <p:cBhvr>
                                        <p:cTn dur="500" id="47"/>
                                        <p:tgtEl>
                                          <p:spTgt spid="1049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81" grpId="0" build="p" animBg="1"/>
      <p:bldP spid="1049487" grpId="0" animBg="1"/>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977" name=""/>
        <p:cNvGrpSpPr/>
        <p:nvPr/>
      </p:nvGrpSpPr>
      <p:grpSpPr>
        <a:xfrm>
          <a:off x="0" y="0"/>
          <a:ext cx="0" cy="0"/>
          <a:chOff x="0" y="0"/>
          <a:chExt cx="0" cy="0"/>
        </a:xfrm>
      </p:grpSpPr>
      <p:sp>
        <p:nvSpPr>
          <p:cNvPr id="1049491" name="Title 1"/>
          <p:cNvSpPr>
            <a:spLocks noGrp="1"/>
          </p:cNvSpPr>
          <p:nvPr>
            <p:ph type="title"/>
          </p:nvPr>
        </p:nvSpPr>
        <p:spPr>
          <a:xfrm>
            <a:off x="0" y="0"/>
            <a:ext cx="9144000" cy="990600"/>
          </a:xfrm>
          <a:solidFill>
            <a:schemeClr val="accent5">
              <a:lumMod val="20000"/>
              <a:lumOff val="80000"/>
            </a:schemeClr>
          </a:solidFill>
        </p:spPr>
        <p:txBody>
          <a:bodyPr/>
          <a:p>
            <a:r>
              <a:rPr dirty="0" lang="en-US" smtClean="0"/>
              <a:t>Mechanism of action of </a:t>
            </a:r>
            <a:r>
              <a:rPr dirty="0" lang="en-US" err="1" smtClean="0"/>
              <a:t>cisplatin</a:t>
            </a:r>
            <a:endParaRPr dirty="0" lang="en-US" smtClean="0"/>
          </a:p>
        </p:txBody>
      </p:sp>
      <p:sp>
        <p:nvSpPr>
          <p:cNvPr id="1049492" name="TextBox 6"/>
          <p:cNvSpPr txBox="1">
            <a:spLocks noChangeArrowheads="1"/>
          </p:cNvSpPr>
          <p:nvPr/>
        </p:nvSpPr>
        <p:spPr bwMode="auto">
          <a:xfrm>
            <a:off x="3048000" y="1143000"/>
            <a:ext cx="3124200" cy="461963"/>
          </a:xfrm>
          <a:prstGeom prst="rect"/>
          <a:noFill/>
          <a:ln w="9525">
            <a:noFill/>
            <a:miter lim="800000"/>
            <a:headEnd/>
            <a:tailEnd/>
          </a:ln>
        </p:spPr>
        <p:txBody>
          <a:bodyPr>
            <a:spAutoFit/>
          </a:bodyPr>
          <a:p>
            <a:r>
              <a:rPr sz="2400" lang="en-US"/>
              <a:t>Cisplatin  enters cells </a:t>
            </a:r>
          </a:p>
        </p:txBody>
      </p:sp>
      <p:sp>
        <p:nvSpPr>
          <p:cNvPr id="1049493" name="TextBox 7"/>
          <p:cNvSpPr txBox="1">
            <a:spLocks noChangeArrowheads="1"/>
          </p:cNvSpPr>
          <p:nvPr/>
        </p:nvSpPr>
        <p:spPr bwMode="auto">
          <a:xfrm>
            <a:off x="1524000" y="2357438"/>
            <a:ext cx="5943600" cy="461962"/>
          </a:xfrm>
          <a:prstGeom prst="rect"/>
          <a:noFill/>
          <a:ln w="9525">
            <a:noFill/>
            <a:miter lim="800000"/>
            <a:headEnd/>
            <a:tailEnd/>
          </a:ln>
        </p:spPr>
        <p:txBody>
          <a:bodyPr>
            <a:spAutoFit/>
          </a:bodyPr>
          <a:p>
            <a:r>
              <a:rPr sz="2400" lang="en-US"/>
              <a:t>Forms highly reactive platinum complexes </a:t>
            </a:r>
          </a:p>
        </p:txBody>
      </p:sp>
      <p:sp>
        <p:nvSpPr>
          <p:cNvPr id="1049494" name="TextBox 8"/>
          <p:cNvSpPr txBox="1">
            <a:spLocks noChangeArrowheads="1"/>
          </p:cNvSpPr>
          <p:nvPr/>
        </p:nvSpPr>
        <p:spPr bwMode="auto">
          <a:xfrm>
            <a:off x="3352800" y="4643438"/>
            <a:ext cx="2438400" cy="461962"/>
          </a:xfrm>
          <a:prstGeom prst="rect"/>
          <a:noFill/>
          <a:ln w="9525">
            <a:noFill/>
            <a:miter lim="800000"/>
            <a:headEnd/>
            <a:tailEnd/>
          </a:ln>
        </p:spPr>
        <p:txBody>
          <a:bodyPr>
            <a:spAutoFit/>
          </a:bodyPr>
          <a:p>
            <a:r>
              <a:rPr sz="2400" lang="en-US"/>
              <a:t>DNA damage </a:t>
            </a:r>
          </a:p>
        </p:txBody>
      </p:sp>
      <p:sp>
        <p:nvSpPr>
          <p:cNvPr id="1049495" name="TextBox 9"/>
          <p:cNvSpPr txBox="1">
            <a:spLocks noChangeArrowheads="1"/>
          </p:cNvSpPr>
          <p:nvPr/>
        </p:nvSpPr>
        <p:spPr bwMode="auto">
          <a:xfrm>
            <a:off x="1828800" y="3505200"/>
            <a:ext cx="5257800" cy="461963"/>
          </a:xfrm>
          <a:prstGeom prst="rect"/>
          <a:noFill/>
          <a:ln w="9525">
            <a:noFill/>
            <a:miter lim="800000"/>
            <a:headEnd/>
            <a:tailEnd/>
          </a:ln>
        </p:spPr>
        <p:txBody>
          <a:bodyPr>
            <a:spAutoFit/>
          </a:bodyPr>
          <a:p>
            <a:r>
              <a:rPr sz="2400" lang="en-US"/>
              <a:t>Intra strand &amp; interstrand cross links  </a:t>
            </a:r>
          </a:p>
        </p:txBody>
      </p:sp>
      <p:sp>
        <p:nvSpPr>
          <p:cNvPr id="1049496" name="TextBox 10"/>
          <p:cNvSpPr txBox="1">
            <a:spLocks noChangeArrowheads="1"/>
          </p:cNvSpPr>
          <p:nvPr/>
        </p:nvSpPr>
        <p:spPr bwMode="auto">
          <a:xfrm>
            <a:off x="2590800" y="5710238"/>
            <a:ext cx="3429000" cy="461962"/>
          </a:xfrm>
          <a:prstGeom prst="rect"/>
          <a:noFill/>
          <a:ln w="9525">
            <a:noFill/>
            <a:miter lim="800000"/>
            <a:headEnd/>
            <a:tailEnd/>
          </a:ln>
        </p:spPr>
        <p:txBody>
          <a:bodyPr>
            <a:spAutoFit/>
          </a:bodyPr>
          <a:p>
            <a:r>
              <a:rPr sz="2400" lang="en-US"/>
              <a:t>Inhibits cell proliferation </a:t>
            </a:r>
          </a:p>
        </p:txBody>
      </p:sp>
      <p:cxnSp>
        <p:nvCxnSpPr>
          <p:cNvPr id="3145773" name="Straight Arrow Connector 12"/>
          <p:cNvCxnSpPr>
            <a:cxnSpLocks/>
          </p:cNvCxnSpPr>
          <p:nvPr/>
        </p:nvCxnSpPr>
        <p:spPr>
          <a:xfrm rot="5400000">
            <a:off x="4114801" y="1981200"/>
            <a:ext cx="609600" cy="3175"/>
          </a:xfrm>
          <a:prstGeom prst="straightConnector1"/>
          <a:ln>
            <a:tailEnd type="arrow"/>
          </a:ln>
        </p:spPr>
        <p:style>
          <a:lnRef idx="3">
            <a:schemeClr val="accent4"/>
          </a:lnRef>
          <a:fillRef idx="0">
            <a:schemeClr val="accent4"/>
          </a:fillRef>
          <a:effectRef idx="2">
            <a:schemeClr val="accent4"/>
          </a:effectRef>
          <a:fontRef idx="minor">
            <a:schemeClr val="tx1"/>
          </a:fontRef>
        </p:style>
      </p:cxnSp>
      <p:cxnSp>
        <p:nvCxnSpPr>
          <p:cNvPr id="3145774" name="Straight Arrow Connector 13"/>
          <p:cNvCxnSpPr>
            <a:cxnSpLocks/>
          </p:cNvCxnSpPr>
          <p:nvPr/>
        </p:nvCxnSpPr>
        <p:spPr>
          <a:xfrm rot="5400000">
            <a:off x="4115594" y="3123406"/>
            <a:ext cx="609600" cy="1588"/>
          </a:xfrm>
          <a:prstGeom prst="straightConnector1"/>
          <a:ln>
            <a:tailEnd type="arrow"/>
          </a:ln>
        </p:spPr>
        <p:style>
          <a:lnRef idx="3">
            <a:schemeClr val="accent4"/>
          </a:lnRef>
          <a:fillRef idx="0">
            <a:schemeClr val="accent4"/>
          </a:fillRef>
          <a:effectRef idx="2">
            <a:schemeClr val="accent4"/>
          </a:effectRef>
          <a:fontRef idx="minor">
            <a:schemeClr val="tx1"/>
          </a:fontRef>
        </p:style>
      </p:cxnSp>
      <p:cxnSp>
        <p:nvCxnSpPr>
          <p:cNvPr id="3145775" name="Straight Arrow Connector 14"/>
          <p:cNvCxnSpPr>
            <a:cxnSpLocks/>
          </p:cNvCxnSpPr>
          <p:nvPr/>
        </p:nvCxnSpPr>
        <p:spPr>
          <a:xfrm rot="5400000">
            <a:off x="4115594" y="4342606"/>
            <a:ext cx="609600" cy="1588"/>
          </a:xfrm>
          <a:prstGeom prst="straightConnector1"/>
          <a:ln>
            <a:tailEnd type="arrow"/>
          </a:ln>
        </p:spPr>
        <p:style>
          <a:lnRef idx="3">
            <a:schemeClr val="accent4"/>
          </a:lnRef>
          <a:fillRef idx="0">
            <a:schemeClr val="accent4"/>
          </a:fillRef>
          <a:effectRef idx="2">
            <a:schemeClr val="accent4"/>
          </a:effectRef>
          <a:fontRef idx="minor">
            <a:schemeClr val="tx1"/>
          </a:fontRef>
        </p:style>
      </p:cxnSp>
      <p:cxnSp>
        <p:nvCxnSpPr>
          <p:cNvPr id="3145776" name="Straight Arrow Connector 15"/>
          <p:cNvCxnSpPr>
            <a:cxnSpLocks/>
          </p:cNvCxnSpPr>
          <p:nvPr/>
        </p:nvCxnSpPr>
        <p:spPr>
          <a:xfrm rot="5400000">
            <a:off x="4115594" y="5409406"/>
            <a:ext cx="609600" cy="1588"/>
          </a:xfrm>
          <a:prstGeom prst="straightConnector1"/>
          <a:ln>
            <a:tailEnd type="arrow"/>
          </a:ln>
        </p:spPr>
        <p:style>
          <a:lnRef idx="3">
            <a:schemeClr val="accent4"/>
          </a:lnRef>
          <a:fillRef idx="0">
            <a:schemeClr val="accent4"/>
          </a:fillRef>
          <a:effectRef idx="2">
            <a:schemeClr val="accent4"/>
          </a:effectRef>
          <a:fontRef idx="minor">
            <a:schemeClr val="tx1"/>
          </a:fontRef>
        </p:style>
      </p:cxnSp>
      <p:sp>
        <p:nvSpPr>
          <p:cNvPr id="1049497" name="TextBox 16"/>
          <p:cNvSpPr txBox="1">
            <a:spLocks noChangeArrowheads="1"/>
          </p:cNvSpPr>
          <p:nvPr/>
        </p:nvSpPr>
        <p:spPr bwMode="auto">
          <a:xfrm>
            <a:off x="5334000" y="1828800"/>
            <a:ext cx="533400" cy="461963"/>
          </a:xfrm>
          <a:prstGeom prst="rect"/>
          <a:noFill/>
          <a:ln w="9525">
            <a:noFill/>
            <a:miter lim="800000"/>
            <a:headEnd/>
            <a:tailEnd/>
          </a:ln>
        </p:spPr>
        <p:txBody>
          <a:bodyPr>
            <a:spAutoFit/>
          </a:bodyPr>
          <a:p>
            <a:r>
              <a:rPr sz="2400" lang="en-US"/>
              <a:t>Cl</a:t>
            </a:r>
            <a:r>
              <a:rPr baseline="30000" sz="2400" lang="en-US"/>
              <a:t>-</a:t>
            </a:r>
          </a:p>
        </p:txBody>
      </p:sp>
      <p:cxnSp>
        <p:nvCxnSpPr>
          <p:cNvPr id="3145777" name="Straight Arrow Connector 19"/>
          <p:cNvCxnSpPr>
            <a:cxnSpLocks/>
          </p:cNvCxnSpPr>
          <p:nvPr/>
        </p:nvCxnSpPr>
        <p:spPr>
          <a:xfrm>
            <a:off x="4572000" y="2057400"/>
            <a:ext cx="457200" cy="1588"/>
          </a:xfrm>
          <a:prstGeom prst="straightConnector1"/>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xmlns:p14="http://schemas.microsoft.com/office/powerpoint/2010/main" spd="slow" advTm="2000" p14:dur="2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587" name=""/>
        <p:cNvGrpSpPr/>
        <p:nvPr/>
      </p:nvGrpSpPr>
      <p:grpSpPr>
        <a:xfrm>
          <a:off x="0" y="0"/>
          <a:ext cx="0" cy="0"/>
          <a:chOff x="0" y="0"/>
          <a:chExt cx="0" cy="0"/>
        </a:xfrm>
      </p:grpSpPr>
      <p:sp>
        <p:nvSpPr>
          <p:cNvPr id="1048717" name="Title 1"/>
          <p:cNvSpPr>
            <a:spLocks noGrp="1"/>
          </p:cNvSpPr>
          <p:nvPr>
            <p:ph type="title"/>
          </p:nvPr>
        </p:nvSpPr>
        <p:spPr>
          <a:xfrm>
            <a:off x="457200" y="274638"/>
            <a:ext cx="8229600" cy="563562"/>
          </a:xfrm>
        </p:spPr>
        <p:txBody>
          <a:bodyPr>
            <a:normAutofit fontScale="90000"/>
          </a:bodyPr>
          <a:p>
            <a:r>
              <a:rPr dirty="0" lang="en-US"/>
              <a:t>Adverse  drug  reactions</a:t>
            </a:r>
          </a:p>
        </p:txBody>
      </p:sp>
      <p:sp>
        <p:nvSpPr>
          <p:cNvPr id="1048718" name="Rectangle 2"/>
          <p:cNvSpPr>
            <a:spLocks noGrp="1" noChangeArrowheads="1"/>
          </p:cNvSpPr>
          <p:nvPr>
            <p:ph idx="1"/>
          </p:nvPr>
        </p:nvSpPr>
        <p:spPr bwMode="auto">
          <a:xfrm>
            <a:off x="457200" y="762000"/>
            <a:ext cx="8229600" cy="5867400"/>
          </a:xfrm>
          <a:noFill/>
        </p:spPr>
        <p:txBody>
          <a:bodyPr anchor="t" anchorCtr="0" bIns="45720" compatLnSpc="1" lIns="91440" numCol="1" rIns="91440" tIns="45720" vert="horz" wrap="square">
            <a:prstTxWarp prst="textNoShape"/>
            <a:noAutofit/>
          </a:bodyPr>
          <a:p>
            <a:pPr eaLnBrk="1" hangingPunct="1" indent="0" marL="0">
              <a:lnSpc>
                <a:spcPct val="140000"/>
              </a:lnSpc>
              <a:spcBef>
                <a:spcPts val="0"/>
              </a:spcBef>
              <a:buNone/>
            </a:pPr>
            <a:r>
              <a:rPr b="1" dirty="0" sz="2800" lang="en-US" err="1" smtClean="0">
                <a:solidFill>
                  <a:srgbClr val="0033CC"/>
                </a:solidFill>
              </a:rPr>
              <a:t>Teratogenecity</a:t>
            </a:r>
            <a:r>
              <a:rPr b="1" dirty="0" sz="2800" lang="en-US" smtClean="0">
                <a:solidFill>
                  <a:srgbClr val="0033CC"/>
                </a:solidFill>
              </a:rPr>
              <a:t> – </a:t>
            </a:r>
            <a:r>
              <a:rPr dirty="0" sz="2800" lang="en-US" smtClean="0">
                <a:solidFill>
                  <a:srgbClr val="0033CC"/>
                </a:solidFill>
              </a:rPr>
              <a:t>induce birth defect</a:t>
            </a:r>
            <a:r>
              <a:rPr dirty="0" sz="2800" lang="en-US" smtClean="0">
                <a:solidFill>
                  <a:srgbClr val="FF0000"/>
                </a:solidFill>
              </a:rPr>
              <a:t> </a:t>
            </a:r>
          </a:p>
          <a:p>
            <a:pPr eaLnBrk="1" hangingPunct="1" lvl="1" marL="0">
              <a:lnSpc>
                <a:spcPct val="140000"/>
              </a:lnSpc>
              <a:spcBef>
                <a:spcPts val="0"/>
              </a:spcBef>
            </a:pPr>
            <a:r>
              <a:rPr dirty="0" sz="2400" lang="en-US" smtClean="0"/>
              <a:t>Capacity  of  a  drug  to  cause  </a:t>
            </a:r>
            <a:r>
              <a:rPr dirty="0" sz="2400" lang="en-US" err="1" smtClean="0"/>
              <a:t>foetal</a:t>
            </a:r>
            <a:r>
              <a:rPr dirty="0" sz="2400" lang="en-US" smtClean="0"/>
              <a:t>  abnormalities</a:t>
            </a:r>
          </a:p>
          <a:p>
            <a:pPr eaLnBrk="1" hangingPunct="1" indent="0" lvl="2" marL="0">
              <a:lnSpc>
                <a:spcPct val="140000"/>
              </a:lnSpc>
              <a:spcBef>
                <a:spcPts val="0"/>
              </a:spcBef>
              <a:buNone/>
            </a:pPr>
            <a:r>
              <a:rPr b="1" dirty="0" lang="en-US" smtClean="0">
                <a:solidFill>
                  <a:srgbClr val="F400F4"/>
                </a:solidFill>
              </a:rPr>
              <a:t>          Thalidomide</a:t>
            </a:r>
          </a:p>
          <a:p>
            <a:pPr eaLnBrk="1" hangingPunct="1" indent="0" marL="0">
              <a:lnSpc>
                <a:spcPct val="140000"/>
              </a:lnSpc>
              <a:spcBef>
                <a:spcPts val="0"/>
              </a:spcBef>
              <a:buNone/>
            </a:pPr>
            <a:r>
              <a:rPr b="1" dirty="0" sz="2800" lang="en-US" smtClean="0">
                <a:solidFill>
                  <a:srgbClr val="0033CC"/>
                </a:solidFill>
              </a:rPr>
              <a:t>Mutagenic  Effect</a:t>
            </a:r>
            <a:r>
              <a:rPr b="1" dirty="0" sz="2800" lang="en-US" smtClean="0">
                <a:solidFill>
                  <a:srgbClr val="FF0000"/>
                </a:solidFill>
              </a:rPr>
              <a:t> </a:t>
            </a:r>
          </a:p>
          <a:p>
            <a:pPr eaLnBrk="1" hangingPunct="1" lvl="1" marL="0">
              <a:lnSpc>
                <a:spcPct val="140000"/>
              </a:lnSpc>
              <a:spcBef>
                <a:spcPts val="0"/>
              </a:spcBef>
            </a:pPr>
            <a:r>
              <a:rPr dirty="0" sz="2400" lang="en-US" smtClean="0"/>
              <a:t>Mutagenesis  involves  alteration  of  the genotype  by modification  of  the DNA</a:t>
            </a:r>
          </a:p>
          <a:p>
            <a:pPr eaLnBrk="1" hangingPunct="1" lvl="1" marL="0">
              <a:lnSpc>
                <a:spcPct val="140000"/>
              </a:lnSpc>
              <a:spcBef>
                <a:spcPts val="0"/>
              </a:spcBef>
            </a:pPr>
            <a:r>
              <a:rPr dirty="0" sz="2400" lang="en-US" smtClean="0"/>
              <a:t>Mutation   is  carried  to   the   next  generations</a:t>
            </a:r>
          </a:p>
          <a:p>
            <a:pPr eaLnBrk="1" hangingPunct="1" indent="0" marL="0">
              <a:lnSpc>
                <a:spcPct val="140000"/>
              </a:lnSpc>
              <a:spcBef>
                <a:spcPts val="0"/>
              </a:spcBef>
              <a:buNone/>
            </a:pPr>
            <a:r>
              <a:rPr b="1" dirty="0" sz="2800" lang="en-US" smtClean="0">
                <a:solidFill>
                  <a:srgbClr val="0033CC"/>
                </a:solidFill>
              </a:rPr>
              <a:t>Photosensitivity</a:t>
            </a:r>
            <a:r>
              <a:rPr dirty="0" sz="2800" lang="en-US" smtClean="0">
                <a:solidFill>
                  <a:srgbClr val="FF0000"/>
                </a:solidFill>
              </a:rPr>
              <a:t> </a:t>
            </a:r>
          </a:p>
          <a:p>
            <a:pPr eaLnBrk="1" hangingPunct="1" lvl="1" marL="0">
              <a:lnSpc>
                <a:spcPct val="140000"/>
              </a:lnSpc>
              <a:spcBef>
                <a:spcPts val="0"/>
              </a:spcBef>
            </a:pPr>
            <a:r>
              <a:rPr dirty="0" sz="2400" lang="en-US" smtClean="0"/>
              <a:t>Cutaneous  reaction  resulting  from  drug induced  sensitization  of  the  skin  to  UV  radiation</a:t>
            </a:r>
          </a:p>
          <a:p>
            <a:pPr eaLnBrk="1" hangingPunct="1" lvl="1" marL="0">
              <a:lnSpc>
                <a:spcPct val="140000"/>
              </a:lnSpc>
              <a:spcBef>
                <a:spcPts val="0"/>
              </a:spcBef>
            </a:pPr>
            <a:r>
              <a:rPr dirty="0" sz="2400" lang="en-US" smtClean="0">
                <a:solidFill>
                  <a:srgbClr val="F400F4"/>
                </a:solidFill>
              </a:rPr>
              <a:t>Quinolones</a:t>
            </a:r>
            <a:r>
              <a:rPr b="1" dirty="0" lang="en-US" smtClean="0">
                <a:solidFill>
                  <a:srgbClr val="F400F4"/>
                </a:solidFill>
              </a:rPr>
              <a:t> </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978" name=""/>
        <p:cNvGrpSpPr/>
        <p:nvPr/>
      </p:nvGrpSpPr>
      <p:grpSpPr>
        <a:xfrm>
          <a:off x="0" y="0"/>
          <a:ext cx="0" cy="0"/>
          <a:chOff x="0" y="0"/>
          <a:chExt cx="0" cy="0"/>
        </a:xfrm>
      </p:grpSpPr>
      <p:sp>
        <p:nvSpPr>
          <p:cNvPr id="1049498" name="Title 1"/>
          <p:cNvSpPr>
            <a:spLocks noGrp="1"/>
          </p:cNvSpPr>
          <p:nvPr>
            <p:ph type="title"/>
          </p:nvPr>
        </p:nvSpPr>
        <p:spPr>
          <a:xfrm>
            <a:off x="0" y="0"/>
            <a:ext cx="9144000" cy="1143000"/>
          </a:xfrm>
          <a:solidFill>
            <a:schemeClr val="accent5">
              <a:lumMod val="20000"/>
              <a:lumOff val="80000"/>
            </a:schemeClr>
          </a:solidFill>
        </p:spPr>
        <p:txBody>
          <a:bodyPr/>
          <a:p>
            <a:r>
              <a:rPr dirty="0" lang="en-US" err="1" smtClean="0"/>
              <a:t>Cisplatin</a:t>
            </a:r>
            <a:r>
              <a:rPr dirty="0" lang="en-US" smtClean="0"/>
              <a:t> uses and adverse effects </a:t>
            </a:r>
            <a:endParaRPr dirty="0" lang="en-US"/>
          </a:p>
        </p:txBody>
      </p:sp>
      <p:sp>
        <p:nvSpPr>
          <p:cNvPr id="1049499" name="Content Placeholder 2"/>
          <p:cNvSpPr>
            <a:spLocks noGrp="1"/>
          </p:cNvSpPr>
          <p:nvPr>
            <p:ph idx="1"/>
          </p:nvPr>
        </p:nvSpPr>
        <p:spPr>
          <a:xfrm>
            <a:off x="457200" y="1447800"/>
            <a:ext cx="8229600" cy="4876800"/>
          </a:xfrm>
        </p:spPr>
        <p:txBody>
          <a:bodyPr/>
          <a:p>
            <a:r>
              <a:rPr lang="en-US" smtClean="0"/>
              <a:t>Uses </a:t>
            </a:r>
          </a:p>
          <a:p>
            <a:pPr lvl="1"/>
            <a:r>
              <a:rPr lang="en-US" smtClean="0"/>
              <a:t>Testicular cancer (85% - 95 % curative )</a:t>
            </a:r>
          </a:p>
          <a:p>
            <a:pPr lvl="1"/>
            <a:r>
              <a:rPr lang="en-US" smtClean="0"/>
              <a:t>Ovarian cancer </a:t>
            </a:r>
          </a:p>
          <a:p>
            <a:pPr lvl="1"/>
            <a:r>
              <a:rPr lang="en-US" smtClean="0"/>
              <a:t>Other solid tumors: lung, esophagus, gastric </a:t>
            </a:r>
          </a:p>
          <a:p>
            <a:r>
              <a:rPr lang="en-US" smtClean="0"/>
              <a:t>Adverse effects</a:t>
            </a:r>
          </a:p>
          <a:p>
            <a:pPr lvl="1"/>
            <a:r>
              <a:rPr lang="en-US" smtClean="0"/>
              <a:t>Emesis </a:t>
            </a:r>
          </a:p>
          <a:p>
            <a:pPr lvl="1"/>
            <a:r>
              <a:rPr lang="en-US" smtClean="0"/>
              <a:t>Nephrotoxicity </a:t>
            </a:r>
          </a:p>
          <a:p>
            <a:pPr lvl="1"/>
            <a:r>
              <a:rPr lang="en-US" smtClean="0"/>
              <a:t>Peripheral neuropathy </a:t>
            </a:r>
          </a:p>
          <a:p>
            <a:pPr lvl="1"/>
            <a:r>
              <a:rPr lang="en-US" smtClean="0"/>
              <a:t>Ototoxicity </a:t>
            </a:r>
          </a:p>
          <a:p>
            <a:pPr lvl="1"/>
            <a:endParaRPr lang="en-US" smtClean="0"/>
          </a:p>
        </p:txBody>
      </p:sp>
    </p:spTree>
  </p:cSld>
  <p:clrMapOvr>
    <a:masterClrMapping/>
  </p:clrMapOvr>
  <p:transition xmlns:p14="http://schemas.microsoft.com/office/powerpoint/2010/main" spd="slow" advTm="3000" p14:dur="2000"/>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981" name=""/>
        <p:cNvGrpSpPr/>
        <p:nvPr/>
      </p:nvGrpSpPr>
      <p:grpSpPr>
        <a:xfrm>
          <a:off x="0" y="0"/>
          <a:ext cx="0" cy="0"/>
          <a:chOff x="0" y="0"/>
          <a:chExt cx="0" cy="0"/>
        </a:xfrm>
      </p:grpSpPr>
      <p:sp>
        <p:nvSpPr>
          <p:cNvPr id="1049503" name="Title 1"/>
          <p:cNvSpPr>
            <a:spLocks noGrp="1"/>
          </p:cNvSpPr>
          <p:nvPr>
            <p:ph type="title"/>
          </p:nvPr>
        </p:nvSpPr>
        <p:spPr>
          <a:xfrm>
            <a:off x="0" y="0"/>
            <a:ext cx="9144000" cy="990600"/>
          </a:xfrm>
          <a:solidFill>
            <a:schemeClr val="accent5">
              <a:lumMod val="20000"/>
              <a:lumOff val="80000"/>
            </a:schemeClr>
          </a:solidFill>
        </p:spPr>
        <p:txBody>
          <a:bodyPr/>
          <a:p>
            <a:r>
              <a:rPr dirty="0" lang="en-US" err="1" smtClean="0"/>
              <a:t>Carboplatin</a:t>
            </a:r>
            <a:r>
              <a:rPr dirty="0" lang="en-US" smtClean="0"/>
              <a:t> </a:t>
            </a:r>
            <a:endParaRPr dirty="0" lang="en-US"/>
          </a:p>
        </p:txBody>
      </p:sp>
      <p:sp>
        <p:nvSpPr>
          <p:cNvPr id="1049504" name="Content Placeholder 2"/>
          <p:cNvSpPr>
            <a:spLocks noGrp="1"/>
          </p:cNvSpPr>
          <p:nvPr>
            <p:ph idx="1"/>
          </p:nvPr>
        </p:nvSpPr>
        <p:spPr>
          <a:xfrm>
            <a:off x="457200" y="1066800"/>
            <a:ext cx="8229600" cy="5334000"/>
          </a:xfrm>
        </p:spPr>
        <p:txBody>
          <a:bodyPr/>
          <a:p>
            <a:r>
              <a:rPr lang="en-US" smtClean="0"/>
              <a:t>Better tolerated </a:t>
            </a:r>
          </a:p>
          <a:p>
            <a:r>
              <a:rPr lang="en-US" smtClean="0"/>
              <a:t>Nephrotoxicity , ototoxicity , neurotoxicity low </a:t>
            </a:r>
          </a:p>
          <a:p>
            <a:r>
              <a:rPr lang="en-US" smtClean="0"/>
              <a:t>Less emetogenic </a:t>
            </a:r>
          </a:p>
          <a:p>
            <a:r>
              <a:rPr lang="en-US" smtClean="0"/>
              <a:t>But thrombocytopenia and leukopenia may occur </a:t>
            </a:r>
          </a:p>
          <a:p>
            <a:r>
              <a:rPr lang="en-US" smtClean="0"/>
              <a:t>Less plasma protein binding</a:t>
            </a:r>
          </a:p>
          <a:p>
            <a:r>
              <a:rPr lang="en-US" smtClean="0"/>
              <a:t>Use: </a:t>
            </a:r>
          </a:p>
          <a:p>
            <a:pPr lvl="1"/>
            <a:r>
              <a:rPr lang="en-US" smtClean="0"/>
              <a:t>primarily in ovarian cancer of epithelial origin </a:t>
            </a:r>
          </a:p>
          <a:p>
            <a:pPr lvl="1"/>
            <a:r>
              <a:rPr lang="en-US" smtClean="0"/>
              <a:t>Squamous cell carcinoma of head and neck  </a:t>
            </a:r>
          </a:p>
        </p:txBody>
      </p:sp>
    </p:spTree>
  </p:cSld>
  <p:clrMapOvr>
    <a:masterClrMapping/>
  </p:clrMapOvr>
  <p:transition xmlns:p14="http://schemas.microsoft.com/office/powerpoint/2010/main" spd="slow" advTm="2000" p14:dur="2000"/>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984" name=""/>
        <p:cNvGrpSpPr/>
        <p:nvPr/>
      </p:nvGrpSpPr>
      <p:grpSpPr>
        <a:xfrm>
          <a:off x="0" y="0"/>
          <a:ext cx="0" cy="0"/>
          <a:chOff x="0" y="0"/>
          <a:chExt cx="0" cy="0"/>
        </a:xfrm>
      </p:grpSpPr>
      <p:sp>
        <p:nvSpPr>
          <p:cNvPr id="1049508" name="Title 1"/>
          <p:cNvSpPr>
            <a:spLocks noGrp="1"/>
          </p:cNvSpPr>
          <p:nvPr>
            <p:ph type="title"/>
          </p:nvPr>
        </p:nvSpPr>
        <p:spPr>
          <a:xfrm>
            <a:off x="0" y="0"/>
            <a:ext cx="9144000" cy="1417638"/>
          </a:xfrm>
          <a:solidFill>
            <a:schemeClr val="accent2">
              <a:lumMod val="40000"/>
              <a:lumOff val="60000"/>
            </a:schemeClr>
          </a:solidFill>
        </p:spPr>
        <p:txBody>
          <a:bodyPr/>
          <a:p>
            <a:r>
              <a:rPr dirty="0" lang="en-US" err="1" smtClean="0"/>
              <a:t>Antimetabolites</a:t>
            </a:r>
            <a:r>
              <a:rPr dirty="0" lang="en-US" smtClean="0"/>
              <a:t> </a:t>
            </a:r>
            <a:endParaRPr dirty="0" lang="en-US"/>
          </a:p>
        </p:txBody>
      </p:sp>
      <p:sp>
        <p:nvSpPr>
          <p:cNvPr id="1049509" name="Content Placeholder 2"/>
          <p:cNvSpPr>
            <a:spLocks noGrp="1"/>
          </p:cNvSpPr>
          <p:nvPr>
            <p:ph idx="1"/>
          </p:nvPr>
        </p:nvSpPr>
        <p:spPr/>
        <p:txBody>
          <a:bodyPr/>
          <a:p>
            <a:r>
              <a:rPr lang="en-US" smtClean="0">
                <a:solidFill>
                  <a:srgbClr val="7030A0"/>
                </a:solidFill>
              </a:rPr>
              <a:t>Folate Antagonists</a:t>
            </a:r>
          </a:p>
          <a:p>
            <a:pPr lvl="1"/>
            <a:r>
              <a:rPr lang="en-US" smtClean="0"/>
              <a:t>Methotrexate </a:t>
            </a:r>
          </a:p>
          <a:p>
            <a:r>
              <a:rPr lang="en-US" smtClean="0">
                <a:solidFill>
                  <a:srgbClr val="7030A0"/>
                </a:solidFill>
              </a:rPr>
              <a:t>Purine Antagonists </a:t>
            </a:r>
          </a:p>
          <a:p>
            <a:pPr lvl="1"/>
            <a:r>
              <a:rPr lang="en-US" smtClean="0"/>
              <a:t>6 Mercaptopurine, 6 Thioguanine, Azathioprine</a:t>
            </a:r>
          </a:p>
          <a:p>
            <a:r>
              <a:rPr lang="en-US" smtClean="0">
                <a:solidFill>
                  <a:srgbClr val="7030A0"/>
                </a:solidFill>
              </a:rPr>
              <a:t>Pyrimidine antagonists </a:t>
            </a:r>
          </a:p>
          <a:p>
            <a:pPr lvl="1"/>
            <a:r>
              <a:rPr lang="en-US" smtClean="0"/>
              <a:t>5 Fluorouracil, cytarabine, gemcitabine  </a:t>
            </a:r>
          </a:p>
        </p:txBody>
      </p:sp>
    </p:spTree>
  </p:cSld>
  <p:clrMapOvr>
    <a:masterClrMapping/>
  </p:clrMapOvr>
  <p:transition xmlns:p14="http://schemas.microsoft.com/office/powerpoint/2010/main" spd="slow" advTm="3000" p14:dur="2000"/>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987" name=""/>
        <p:cNvGrpSpPr/>
        <p:nvPr/>
      </p:nvGrpSpPr>
      <p:grpSpPr>
        <a:xfrm>
          <a:off x="0" y="0"/>
          <a:ext cx="0" cy="0"/>
          <a:chOff x="0" y="0"/>
          <a:chExt cx="0" cy="0"/>
        </a:xfrm>
      </p:grpSpPr>
      <p:sp>
        <p:nvSpPr>
          <p:cNvPr id="1049513" name="Title 1"/>
          <p:cNvSpPr>
            <a:spLocks noGrp="1"/>
          </p:cNvSpPr>
          <p:nvPr>
            <p:ph type="title"/>
          </p:nvPr>
        </p:nvSpPr>
        <p:spPr>
          <a:xfrm>
            <a:off x="0" y="0"/>
            <a:ext cx="9144000" cy="685800"/>
          </a:xfrm>
          <a:solidFill>
            <a:schemeClr val="accent5">
              <a:lumMod val="40000"/>
              <a:lumOff val="60000"/>
            </a:schemeClr>
          </a:solidFill>
        </p:spPr>
        <p:txBody>
          <a:bodyPr>
            <a:normAutofit fontScale="90000"/>
          </a:bodyPr>
          <a:p>
            <a:r>
              <a:rPr dirty="0" lang="en-US" err="1" smtClean="0"/>
              <a:t>Methotrexate</a:t>
            </a:r>
            <a:r>
              <a:rPr dirty="0" lang="en-US" smtClean="0"/>
              <a:t> </a:t>
            </a:r>
            <a:endParaRPr dirty="0" lang="en-US"/>
          </a:p>
        </p:txBody>
      </p:sp>
      <p:pic>
        <p:nvPicPr>
          <p:cNvPr id="2097186" name="Picture 2"/>
          <p:cNvPicPr>
            <a:picLocks noChangeAspect="1" noChangeArrowheads="1"/>
          </p:cNvPicPr>
          <p:nvPr/>
        </p:nvPicPr>
        <p:blipFill>
          <a:blip xmlns:r="http://schemas.openxmlformats.org/officeDocument/2006/relationships" r:embed="rId1"/>
          <a:srcRect l="42188" t="11458" r="28125" b="44208"/>
          <a:stretch>
            <a:fillRect/>
          </a:stretch>
        </p:blipFill>
        <p:spPr bwMode="auto">
          <a:xfrm>
            <a:off x="457200" y="762000"/>
            <a:ext cx="5181600" cy="5803900"/>
          </a:xfrm>
          <a:prstGeom prst="rect"/>
          <a:noFill/>
          <a:ln w="9525">
            <a:noFill/>
            <a:miter lim="800000"/>
            <a:headEnd/>
            <a:tailEnd/>
          </a:ln>
        </p:spPr>
      </p:pic>
      <p:sp>
        <p:nvSpPr>
          <p:cNvPr id="1049514" name="TextBox 7"/>
          <p:cNvSpPr txBox="1"/>
          <p:nvPr/>
        </p:nvSpPr>
        <p:spPr>
          <a:xfrm>
            <a:off x="6324600" y="5105400"/>
            <a:ext cx="2590800" cy="1200150"/>
          </a:xfrm>
          <a:prstGeom prst="rect"/>
        </p:spPr>
        <p:style>
          <a:lnRef idx="2">
            <a:schemeClr val="accent1"/>
          </a:lnRef>
          <a:fillRef idx="1">
            <a:schemeClr val="lt1"/>
          </a:fillRef>
          <a:effectRef idx="0">
            <a:schemeClr val="accent1"/>
          </a:effectRef>
          <a:fontRef idx="minor">
            <a:schemeClr val="dk1"/>
          </a:fontRef>
        </p:style>
        <p:txBody>
          <a:bodyPr>
            <a:spAutoFit/>
          </a:bodyPr>
          <a:p>
            <a:r>
              <a:rPr b="1" dirty="0" sz="2400" lang="en-US"/>
              <a:t>Adenine, guanine, </a:t>
            </a:r>
            <a:r>
              <a:rPr b="1" dirty="0" sz="2400" lang="en-US" err="1"/>
              <a:t>thymidine</a:t>
            </a:r>
            <a:r>
              <a:rPr b="1" dirty="0" sz="2400" lang="en-US"/>
              <a:t> , </a:t>
            </a:r>
            <a:r>
              <a:rPr b="1" dirty="0" sz="2400" lang="en-US" err="1"/>
              <a:t>methionine</a:t>
            </a:r>
            <a:r>
              <a:rPr b="1" dirty="0" sz="2400" lang="en-US"/>
              <a:t>, serine </a:t>
            </a:r>
          </a:p>
        </p:txBody>
      </p:sp>
      <p:cxnSp>
        <p:nvCxnSpPr>
          <p:cNvPr id="3145778" name="Straight Arrow Connector 9"/>
          <p:cNvCxnSpPr>
            <a:cxnSpLocks/>
          </p:cNvCxnSpPr>
          <p:nvPr/>
        </p:nvCxnSpPr>
        <p:spPr>
          <a:xfrm rot="5400000" flipH="1" flipV="1">
            <a:off x="5791200" y="5867400"/>
            <a:ext cx="381000" cy="381000"/>
          </a:xfrm>
          <a:prstGeom prst="straightConnector1"/>
          <a:ln>
            <a:tailEnd type="arrow"/>
          </a:ln>
        </p:spPr>
        <p:style>
          <a:lnRef idx="3">
            <a:schemeClr val="accent1"/>
          </a:lnRef>
          <a:fillRef idx="0">
            <a:schemeClr val="accent1"/>
          </a:fillRef>
          <a:effectRef idx="2">
            <a:schemeClr val="accent1"/>
          </a:effectRef>
          <a:fontRef idx="minor">
            <a:schemeClr val="tx1"/>
          </a:fontRef>
        </p:style>
      </p:cxnSp>
      <p:sp>
        <p:nvSpPr>
          <p:cNvPr id="1049515" name="TextBox 10"/>
          <p:cNvSpPr txBox="1"/>
          <p:nvPr/>
        </p:nvSpPr>
        <p:spPr>
          <a:xfrm>
            <a:off x="6172200" y="990600"/>
            <a:ext cx="2286000" cy="830263"/>
          </a:xfrm>
          <a:prstGeom prst="rect"/>
        </p:spPr>
        <p:style>
          <a:lnRef idx="2">
            <a:schemeClr val="accent1"/>
          </a:lnRef>
          <a:fillRef idx="1">
            <a:schemeClr val="lt1"/>
          </a:fillRef>
          <a:effectRef idx="0">
            <a:schemeClr val="accent1"/>
          </a:effectRef>
          <a:fontRef idx="minor">
            <a:schemeClr val="dk1"/>
          </a:fontRef>
        </p:style>
        <p:txBody>
          <a:bodyPr>
            <a:spAutoFit/>
          </a:bodyPr>
          <a:p>
            <a:r>
              <a:rPr b="1" dirty="0" sz="2400" lang="en-US"/>
              <a:t>Folic acid not useful in toxicity </a:t>
            </a:r>
          </a:p>
        </p:txBody>
      </p:sp>
      <p:sp>
        <p:nvSpPr>
          <p:cNvPr id="1049516" name="TextBox 11"/>
          <p:cNvSpPr txBox="1"/>
          <p:nvPr/>
        </p:nvSpPr>
        <p:spPr>
          <a:xfrm>
            <a:off x="5867400" y="2057400"/>
            <a:ext cx="2895600" cy="2678113"/>
          </a:xfrm>
          <a:prstGeom prst="rect"/>
        </p:spPr>
        <p:style>
          <a:lnRef idx="2">
            <a:schemeClr val="accent1"/>
          </a:lnRef>
          <a:fillRef idx="1">
            <a:schemeClr val="lt1"/>
          </a:fillRef>
          <a:effectRef idx="0">
            <a:schemeClr val="accent1"/>
          </a:effectRef>
          <a:fontRef idx="minor">
            <a:schemeClr val="dk1"/>
          </a:fontRef>
        </p:style>
        <p:txBody>
          <a:bodyPr>
            <a:spAutoFit/>
          </a:bodyPr>
          <a:p>
            <a:r>
              <a:rPr b="1" dirty="0" sz="2400" lang="en-US" err="1"/>
              <a:t>Folinic</a:t>
            </a:r>
            <a:r>
              <a:rPr b="1" dirty="0" sz="2400" lang="en-US"/>
              <a:t> acid  N</a:t>
            </a:r>
            <a:r>
              <a:rPr baseline="30000" b="1" dirty="0" sz="2400" lang="en-US"/>
              <a:t>5</a:t>
            </a:r>
            <a:r>
              <a:rPr b="1" dirty="0" sz="2400" lang="en-US"/>
              <a:t> </a:t>
            </a:r>
            <a:r>
              <a:rPr b="1" dirty="0" sz="2400" lang="en-US" err="1"/>
              <a:t>formyl</a:t>
            </a:r>
            <a:r>
              <a:rPr b="1" dirty="0" sz="2400" lang="en-US"/>
              <a:t> FH</a:t>
            </a:r>
            <a:r>
              <a:rPr baseline="-25000" b="1" dirty="0" sz="2400" lang="en-US"/>
              <a:t>4</a:t>
            </a:r>
            <a:r>
              <a:rPr b="1" dirty="0" sz="2400" lang="en-US"/>
              <a:t> should be given which is converted to N</a:t>
            </a:r>
            <a:r>
              <a:rPr baseline="30000" b="1" dirty="0" sz="2400" lang="en-US"/>
              <a:t>5</a:t>
            </a:r>
            <a:r>
              <a:rPr b="1" dirty="0" sz="2400" lang="en-US"/>
              <a:t>,N</a:t>
            </a:r>
            <a:r>
              <a:rPr baseline="30000" b="1" dirty="0" sz="2400" lang="en-US"/>
              <a:t>10</a:t>
            </a:r>
            <a:r>
              <a:rPr b="1" dirty="0" sz="2400" lang="en-US"/>
              <a:t>-Methylene –FH</a:t>
            </a:r>
            <a:r>
              <a:rPr baseline="-25000" b="1" dirty="0" sz="2400" lang="en-US"/>
              <a:t>4</a:t>
            </a:r>
            <a:r>
              <a:rPr b="1" dirty="0" sz="2400" lang="en-US"/>
              <a:t> and bypasses the inhibited </a:t>
            </a:r>
            <a:r>
              <a:rPr b="1" dirty="0" sz="2400" lang="en-US" err="1"/>
              <a:t>reductase</a:t>
            </a:r>
            <a:endParaRPr b="1" dirty="0" sz="2400" lang="en-US"/>
          </a:p>
        </p:txBody>
      </p:sp>
    </p:spTree>
  </p:cSld>
  <p:clrMapOvr>
    <a:masterClrMapping/>
  </p:clrMapOvr>
  <p:transition xmlns:p14="http://schemas.microsoft.com/office/powerpoint/2010/main" spd="slow" advTm="3000" p14:dur="2000"/>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2097186"/>
                                        </p:tgtEl>
                                        <p:attrNameLst>
                                          <p:attrName>style.visibility</p:attrName>
                                        </p:attrNameLst>
                                      </p:cBhvr>
                                      <p:to>
                                        <p:strVal val="visible"/>
                                      </p:to>
                                    </p:set>
                                    <p:animEffect transition="in" filter="blinds(horizontal)">
                                      <p:cBhvr>
                                        <p:cTn dur="500" id="7"/>
                                        <p:tgtEl>
                                          <p:spTgt spid="2097186"/>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 presetSubtype="10">
                                  <p:stCondLst>
                                    <p:cond delay="0"/>
                                  </p:stCondLst>
                                  <p:childTnLst>
                                    <p:set>
                                      <p:cBhvr>
                                        <p:cTn dur="1" fill="hold" id="11">
                                          <p:stCondLst>
                                            <p:cond delay="0"/>
                                          </p:stCondLst>
                                        </p:cTn>
                                        <p:tgtEl>
                                          <p:spTgt spid="3145778"/>
                                        </p:tgtEl>
                                        <p:attrNameLst>
                                          <p:attrName>style.visibility</p:attrName>
                                        </p:attrNameLst>
                                      </p:cBhvr>
                                      <p:to>
                                        <p:strVal val="visible"/>
                                      </p:to>
                                    </p:set>
                                    <p:animEffect transition="in" filter="blinds(horizontal)">
                                      <p:cBhvr>
                                        <p:cTn dur="500" id="12"/>
                                        <p:tgtEl>
                                          <p:spTgt spid="3145778"/>
                                        </p:tgtEl>
                                      </p:cBhvr>
                                    </p:animEffect>
                                  </p:childTnLst>
                                </p:cTn>
                              </p:par>
                              <p:par>
                                <p:cTn fill="hold" grpId="0" id="13" nodeType="withEffect" presetClass="entr" presetID="3" presetSubtype="10">
                                  <p:stCondLst>
                                    <p:cond delay="0"/>
                                  </p:stCondLst>
                                  <p:childTnLst>
                                    <p:set>
                                      <p:cBhvr>
                                        <p:cTn dur="1" fill="hold" id="14">
                                          <p:stCondLst>
                                            <p:cond delay="0"/>
                                          </p:stCondLst>
                                        </p:cTn>
                                        <p:tgtEl>
                                          <p:spTgt spid="1049514"/>
                                        </p:tgtEl>
                                        <p:attrNameLst>
                                          <p:attrName>style.visibility</p:attrName>
                                        </p:attrNameLst>
                                      </p:cBhvr>
                                      <p:to>
                                        <p:strVal val="visible"/>
                                      </p:to>
                                    </p:set>
                                    <p:animEffect transition="in" filter="blinds(horizontal)">
                                      <p:cBhvr>
                                        <p:cTn dur="500" id="15"/>
                                        <p:tgtEl>
                                          <p:spTgt spid="1049514"/>
                                        </p:tgtEl>
                                      </p:cBhvr>
                                    </p:animEffect>
                                  </p:childTnLst>
                                </p:cTn>
                              </p:par>
                            </p:childTnLst>
                          </p:cTn>
                        </p:par>
                      </p:childTnLst>
                    </p:cTn>
                  </p:par>
                  <p:par>
                    <p:cTn fill="hold" id="16">
                      <p:stCondLst>
                        <p:cond delay="indefinite"/>
                      </p:stCondLst>
                      <p:childTnLst>
                        <p:par>
                          <p:cTn fill="hold" id="17">
                            <p:stCondLst>
                              <p:cond delay="0"/>
                            </p:stCondLst>
                            <p:childTnLst>
                              <p:par>
                                <p:cTn fill="hold" grpId="0" id="18" nodeType="clickEffect" presetClass="entr" presetID="3" presetSubtype="10">
                                  <p:stCondLst>
                                    <p:cond delay="0"/>
                                  </p:stCondLst>
                                  <p:childTnLst>
                                    <p:set>
                                      <p:cBhvr>
                                        <p:cTn dur="1" fill="hold" id="19">
                                          <p:stCondLst>
                                            <p:cond delay="0"/>
                                          </p:stCondLst>
                                        </p:cTn>
                                        <p:tgtEl>
                                          <p:spTgt spid="1049515"/>
                                        </p:tgtEl>
                                        <p:attrNameLst>
                                          <p:attrName>style.visibility</p:attrName>
                                        </p:attrNameLst>
                                      </p:cBhvr>
                                      <p:to>
                                        <p:strVal val="visible"/>
                                      </p:to>
                                    </p:set>
                                    <p:animEffect transition="in" filter="blinds(horizontal)">
                                      <p:cBhvr>
                                        <p:cTn dur="500" id="20"/>
                                        <p:tgtEl>
                                          <p:spTgt spid="1049515"/>
                                        </p:tgtEl>
                                      </p:cBhvr>
                                    </p:animEffect>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3" presetSubtype="10">
                                  <p:stCondLst>
                                    <p:cond delay="0"/>
                                  </p:stCondLst>
                                  <p:childTnLst>
                                    <p:set>
                                      <p:cBhvr>
                                        <p:cTn dur="1" fill="hold" id="24">
                                          <p:stCondLst>
                                            <p:cond delay="0"/>
                                          </p:stCondLst>
                                        </p:cTn>
                                        <p:tgtEl>
                                          <p:spTgt spid="1049516"/>
                                        </p:tgtEl>
                                        <p:attrNameLst>
                                          <p:attrName>style.visibility</p:attrName>
                                        </p:attrNameLst>
                                      </p:cBhvr>
                                      <p:to>
                                        <p:strVal val="visible"/>
                                      </p:to>
                                    </p:set>
                                    <p:animEffect transition="in" filter="blinds(horizontal)">
                                      <p:cBhvr>
                                        <p:cTn dur="500" id="25"/>
                                        <p:tgtEl>
                                          <p:spTgt spid="1049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14" grpId="0" animBg="1"/>
      <p:bldP spid="1049515" grpId="0" animBg="1"/>
      <p:bldP spid="1049516" grpId="0" animBg="1"/>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990" name=""/>
        <p:cNvGrpSpPr/>
        <p:nvPr/>
      </p:nvGrpSpPr>
      <p:grpSpPr>
        <a:xfrm>
          <a:off x="0" y="0"/>
          <a:ext cx="0" cy="0"/>
          <a:chOff x="0" y="0"/>
          <a:chExt cx="0" cy="0"/>
        </a:xfrm>
      </p:grpSpPr>
      <p:sp>
        <p:nvSpPr>
          <p:cNvPr id="1049520" name="Title 1"/>
          <p:cNvSpPr>
            <a:spLocks noGrp="1"/>
          </p:cNvSpPr>
          <p:nvPr>
            <p:ph type="title"/>
          </p:nvPr>
        </p:nvSpPr>
        <p:spPr>
          <a:xfrm>
            <a:off x="0" y="0"/>
            <a:ext cx="9144000" cy="914400"/>
          </a:xfrm>
          <a:solidFill>
            <a:schemeClr val="accent5">
              <a:lumMod val="20000"/>
              <a:lumOff val="80000"/>
            </a:schemeClr>
          </a:solidFill>
        </p:spPr>
        <p:txBody>
          <a:bodyPr/>
          <a:p>
            <a:r>
              <a:rPr dirty="0" lang="en-US" smtClean="0"/>
              <a:t>Pharmacological actions </a:t>
            </a:r>
            <a:endParaRPr dirty="0" lang="en-US"/>
          </a:p>
        </p:txBody>
      </p:sp>
      <p:sp>
        <p:nvSpPr>
          <p:cNvPr id="1049521" name="Content Placeholder 2"/>
          <p:cNvSpPr>
            <a:spLocks noGrp="1"/>
          </p:cNvSpPr>
          <p:nvPr>
            <p:ph idx="1"/>
          </p:nvPr>
        </p:nvSpPr>
        <p:spPr>
          <a:xfrm>
            <a:off x="457200" y="990600"/>
            <a:ext cx="8229600" cy="5638800"/>
          </a:xfrm>
        </p:spPr>
        <p:txBody>
          <a:bodyPr/>
          <a:p>
            <a:r>
              <a:rPr dirty="0" lang="en-US" err="1" smtClean="0">
                <a:solidFill>
                  <a:schemeClr val="accent6">
                    <a:lumMod val="50000"/>
                  </a:schemeClr>
                </a:solidFill>
              </a:rPr>
              <a:t>Cytotoxic</a:t>
            </a:r>
            <a:r>
              <a:rPr dirty="0" lang="en-US" smtClean="0">
                <a:solidFill>
                  <a:schemeClr val="accent6">
                    <a:lumMod val="50000"/>
                  </a:schemeClr>
                </a:solidFill>
              </a:rPr>
              <a:t> actions </a:t>
            </a:r>
          </a:p>
          <a:p>
            <a:pPr lvl="1"/>
            <a:r>
              <a:rPr dirty="0" lang="en-US" smtClean="0"/>
              <a:t>Predominant on bone marrow</a:t>
            </a:r>
          </a:p>
          <a:p>
            <a:pPr lvl="1"/>
            <a:r>
              <a:rPr dirty="0" lang="en-US" smtClean="0"/>
              <a:t>Ulceration of intestinal mucosa </a:t>
            </a:r>
          </a:p>
          <a:p>
            <a:pPr lvl="1"/>
            <a:r>
              <a:rPr dirty="0" lang="en-US" smtClean="0"/>
              <a:t>Crosses placenta interferes with </a:t>
            </a:r>
            <a:r>
              <a:rPr dirty="0" lang="en-US" err="1" smtClean="0"/>
              <a:t>embroyogenesis</a:t>
            </a:r>
            <a:r>
              <a:rPr dirty="0" lang="en-US" smtClean="0"/>
              <a:t> </a:t>
            </a:r>
            <a:r>
              <a:rPr dirty="0" lang="en-US" err="1" smtClean="0"/>
              <a:t>foetal</a:t>
            </a:r>
            <a:r>
              <a:rPr dirty="0" lang="en-US" smtClean="0"/>
              <a:t> malformations and death </a:t>
            </a:r>
          </a:p>
          <a:p>
            <a:r>
              <a:rPr dirty="0" lang="en-US" err="1" smtClean="0">
                <a:solidFill>
                  <a:schemeClr val="accent6">
                    <a:lumMod val="50000"/>
                  </a:schemeClr>
                </a:solidFill>
              </a:rPr>
              <a:t>Immunosupressive</a:t>
            </a:r>
            <a:r>
              <a:rPr dirty="0" lang="en-US" smtClean="0">
                <a:solidFill>
                  <a:schemeClr val="accent6">
                    <a:lumMod val="50000"/>
                  </a:schemeClr>
                </a:solidFill>
              </a:rPr>
              <a:t> action</a:t>
            </a:r>
          </a:p>
          <a:p>
            <a:pPr lvl="1"/>
            <a:r>
              <a:rPr dirty="0" lang="en-US" smtClean="0"/>
              <a:t>Prevents </a:t>
            </a:r>
            <a:r>
              <a:rPr dirty="0" lang="en-US" err="1" smtClean="0"/>
              <a:t>clonal</a:t>
            </a:r>
            <a:r>
              <a:rPr dirty="0" lang="en-US" smtClean="0"/>
              <a:t> expansion of B &amp; T lymphocytes </a:t>
            </a:r>
          </a:p>
          <a:p>
            <a:r>
              <a:rPr dirty="0" lang="en-US" smtClean="0">
                <a:solidFill>
                  <a:schemeClr val="accent6">
                    <a:lumMod val="50000"/>
                  </a:schemeClr>
                </a:solidFill>
              </a:rPr>
              <a:t>Anti-Inflammatory action</a:t>
            </a:r>
          </a:p>
          <a:p>
            <a:pPr lvl="1"/>
            <a:r>
              <a:rPr dirty="0" lang="en-US" smtClean="0"/>
              <a:t>  Interferes with release of inflammatory cytokines IL-2, IL-6,IL-8 &amp; TNF-</a:t>
            </a:r>
            <a:r>
              <a:rPr dirty="0" lang="en-US" smtClean="0">
                <a:sym typeface="Symbol"/>
              </a:rPr>
              <a:t></a:t>
            </a:r>
            <a:r>
              <a:rPr dirty="0" lang="en-US" smtClean="0"/>
              <a:t> , </a:t>
            </a:r>
            <a:r>
              <a:rPr dirty="0" lang="en-US" smtClean="0">
                <a:latin typeface="Times New Roman"/>
                <a:cs typeface="Times New Roman"/>
              </a:rPr>
              <a:t>↓</a:t>
            </a:r>
            <a:r>
              <a:rPr dirty="0" lang="en-US" smtClean="0">
                <a:cs typeface="Times New Roman"/>
              </a:rPr>
              <a:t> Rheumatoid Factor production </a:t>
            </a:r>
            <a:endParaRPr dirty="0" lang="en-US"/>
          </a:p>
        </p:txBody>
      </p:sp>
    </p:spTree>
  </p:cSld>
  <p:clrMapOvr>
    <a:masterClrMapping/>
  </p:clrMapOvr>
  <p:transition xmlns:p14="http://schemas.microsoft.com/office/powerpoint/2010/main" spd="slow" advTm="3000" p14:dur="2000"/>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993" name=""/>
        <p:cNvGrpSpPr/>
        <p:nvPr/>
      </p:nvGrpSpPr>
      <p:grpSpPr>
        <a:xfrm>
          <a:off x="0" y="0"/>
          <a:ext cx="0" cy="0"/>
          <a:chOff x="0" y="0"/>
          <a:chExt cx="0" cy="0"/>
        </a:xfrm>
      </p:grpSpPr>
      <p:sp>
        <p:nvSpPr>
          <p:cNvPr id="1049525" name="Title 1"/>
          <p:cNvSpPr>
            <a:spLocks noGrp="1"/>
          </p:cNvSpPr>
          <p:nvPr>
            <p:ph type="title"/>
          </p:nvPr>
        </p:nvSpPr>
        <p:spPr>
          <a:xfrm>
            <a:off x="0" y="0"/>
            <a:ext cx="9144000" cy="838200"/>
          </a:xfrm>
          <a:solidFill>
            <a:schemeClr val="accent5">
              <a:lumMod val="20000"/>
              <a:lumOff val="80000"/>
            </a:schemeClr>
          </a:solidFill>
          <a:ln>
            <a:solidFill>
              <a:schemeClr val="accent5">
                <a:lumMod val="20000"/>
                <a:lumOff val="80000"/>
              </a:schemeClr>
            </a:solidFill>
          </a:ln>
        </p:spPr>
        <p:txBody>
          <a:bodyPr/>
          <a:p>
            <a:r>
              <a:rPr dirty="0" lang="en-US" smtClean="0"/>
              <a:t>Pharmacokinetics </a:t>
            </a:r>
            <a:endParaRPr dirty="0" lang="en-US"/>
          </a:p>
        </p:txBody>
      </p:sp>
      <p:sp>
        <p:nvSpPr>
          <p:cNvPr id="1049526" name="Content Placeholder 2"/>
          <p:cNvSpPr>
            <a:spLocks noGrp="1"/>
          </p:cNvSpPr>
          <p:nvPr>
            <p:ph idx="1"/>
          </p:nvPr>
        </p:nvSpPr>
        <p:spPr>
          <a:xfrm>
            <a:off x="457200" y="990600"/>
            <a:ext cx="4343400" cy="5638800"/>
          </a:xfrm>
          <a:ln>
            <a:solidFill>
              <a:schemeClr val="tx2"/>
            </a:solidFill>
          </a:ln>
        </p:spPr>
        <p:txBody>
          <a:bodyPr/>
          <a:p>
            <a:r>
              <a:rPr lang="en-US" smtClean="0"/>
              <a:t>Absorbed orally, 50 % protein bound </a:t>
            </a:r>
          </a:p>
          <a:p>
            <a:r>
              <a:rPr lang="en-US" smtClean="0"/>
              <a:t>Disappears rapidly from blood , remains in tissue longer than folate  thus causes prolonged inhibitory effect</a:t>
            </a:r>
          </a:p>
          <a:p>
            <a:r>
              <a:rPr lang="en-US" smtClean="0"/>
              <a:t>C/I in renal impairment </a:t>
            </a:r>
          </a:p>
        </p:txBody>
      </p:sp>
      <p:pic>
        <p:nvPicPr>
          <p:cNvPr id="2097187" name="Picture 3"/>
          <p:cNvPicPr>
            <a:picLocks noChangeAspect="1" noChangeArrowheads="1"/>
          </p:cNvPicPr>
          <p:nvPr/>
        </p:nvPicPr>
        <p:blipFill>
          <a:blip xmlns:r="http://schemas.openxmlformats.org/officeDocument/2006/relationships" r:embed="rId1"/>
          <a:srcRect l="43750" t="26042" r="35938" b="29167"/>
          <a:stretch>
            <a:fillRect/>
          </a:stretch>
        </p:blipFill>
        <p:spPr bwMode="auto">
          <a:xfrm>
            <a:off x="5592763" y="990600"/>
            <a:ext cx="3094037" cy="5116513"/>
          </a:xfrm>
          <a:prstGeom prst="rect"/>
          <a:noFill/>
          <a:ln w="9525">
            <a:noFill/>
            <a:miter lim="800000"/>
            <a:headEnd/>
            <a:tailEnd/>
          </a:ln>
        </p:spPr>
      </p:pic>
    </p:spTree>
  </p:cSld>
  <p:clrMapOvr>
    <a:masterClrMapping/>
  </p:clrMapOvr>
  <p:transition xmlns:p14="http://schemas.microsoft.com/office/powerpoint/2010/main" spd="slow" advTm="2000" p14:dur="2000"/>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994" name=""/>
        <p:cNvGrpSpPr/>
        <p:nvPr/>
      </p:nvGrpSpPr>
      <p:grpSpPr>
        <a:xfrm>
          <a:off x="0" y="0"/>
          <a:ext cx="0" cy="0"/>
          <a:chOff x="0" y="0"/>
          <a:chExt cx="0" cy="0"/>
        </a:xfrm>
      </p:grpSpPr>
      <p:sp>
        <p:nvSpPr>
          <p:cNvPr id="1049527" name="Rectangle 3"/>
          <p:cNvSpPr/>
          <p:nvPr/>
        </p:nvSpPr>
        <p:spPr>
          <a:xfrm>
            <a:off x="0" y="0"/>
            <a:ext cx="9144000" cy="584200"/>
          </a:xfrm>
          <a:prstGeom prst="rect"/>
          <a:solidFill>
            <a:schemeClr val="accent5">
              <a:lumMod val="20000"/>
              <a:lumOff val="80000"/>
            </a:schemeClr>
          </a:solidFill>
        </p:spPr>
        <p:txBody>
          <a:bodyPr>
            <a:spAutoFit/>
          </a:bodyPr>
          <a:p>
            <a:pPr algn="ctr"/>
            <a:r>
              <a:rPr dirty="0" sz="3200" lang="en-US"/>
              <a:t>Adverse effects </a:t>
            </a:r>
          </a:p>
        </p:txBody>
      </p:sp>
      <p:sp>
        <p:nvSpPr>
          <p:cNvPr id="1049528" name="Rectangle 4"/>
          <p:cNvSpPr>
            <a:spLocks noChangeArrowheads="1"/>
          </p:cNvSpPr>
          <p:nvPr/>
        </p:nvSpPr>
        <p:spPr bwMode="auto">
          <a:xfrm>
            <a:off x="304800" y="685800"/>
            <a:ext cx="8001000" cy="2678113"/>
          </a:xfrm>
          <a:prstGeom prst="rect"/>
          <a:noFill/>
          <a:ln w="9525">
            <a:noFill/>
            <a:miter lim="800000"/>
            <a:headEnd/>
            <a:tailEnd/>
          </a:ln>
        </p:spPr>
        <p:txBody>
          <a:bodyPr>
            <a:spAutoFit/>
          </a:bodyPr>
          <a:p>
            <a:pPr>
              <a:lnSpc>
                <a:spcPct val="150000"/>
              </a:lnSpc>
              <a:buSzPct val="150000"/>
              <a:buFont typeface="Arial" charset="0"/>
              <a:buChar char="•"/>
            </a:pPr>
            <a:r>
              <a:rPr sz="2800" lang="en-US"/>
              <a:t> Megaloblastic anemia </a:t>
            </a:r>
          </a:p>
          <a:p>
            <a:pPr>
              <a:lnSpc>
                <a:spcPct val="150000"/>
              </a:lnSpc>
              <a:buSzPct val="150000"/>
              <a:buFont typeface="Arial" charset="0"/>
              <a:buChar char="•"/>
            </a:pPr>
            <a:r>
              <a:rPr sz="2800" lang="en-US"/>
              <a:t> Thrombocytopenia, leukopenia, aplasia </a:t>
            </a:r>
          </a:p>
          <a:p>
            <a:pPr>
              <a:lnSpc>
                <a:spcPct val="150000"/>
              </a:lnSpc>
              <a:buSzPct val="150000"/>
              <a:buFont typeface="Arial" charset="0"/>
              <a:buChar char="•"/>
            </a:pPr>
            <a:r>
              <a:rPr sz="2800" lang="en-US"/>
              <a:t> Oral, intestinal ulcer , diarrhoea</a:t>
            </a:r>
          </a:p>
          <a:p>
            <a:pPr>
              <a:lnSpc>
                <a:spcPct val="150000"/>
              </a:lnSpc>
              <a:buSzPct val="150000"/>
              <a:buFont typeface="Arial" charset="0"/>
              <a:buChar char="•"/>
            </a:pPr>
            <a:r>
              <a:rPr sz="2800" lang="en-US"/>
              <a:t> Alopecia , liver damage, nephrpathy </a:t>
            </a:r>
          </a:p>
        </p:txBody>
      </p:sp>
      <p:sp>
        <p:nvSpPr>
          <p:cNvPr id="1049529" name="Rectangle 5"/>
          <p:cNvSpPr>
            <a:spLocks noChangeArrowheads="1"/>
          </p:cNvSpPr>
          <p:nvPr/>
        </p:nvSpPr>
        <p:spPr bwMode="auto">
          <a:xfrm>
            <a:off x="533400" y="4116388"/>
            <a:ext cx="8458200" cy="2589212"/>
          </a:xfrm>
          <a:prstGeom prst="rect"/>
          <a:noFill/>
          <a:ln w="9525">
            <a:noFill/>
            <a:miter lim="800000"/>
            <a:headEnd/>
            <a:tailEnd/>
          </a:ln>
        </p:spPr>
        <p:txBody>
          <a:bodyPr>
            <a:spAutoFit/>
          </a:bodyPr>
          <a:p>
            <a:pPr>
              <a:lnSpc>
                <a:spcPct val="150000"/>
              </a:lnSpc>
              <a:buSzPct val="120000"/>
              <a:buFont typeface="Wingdings" pitchFamily="2" charset="2"/>
              <a:buChar char="§"/>
            </a:pPr>
            <a:r>
              <a:rPr sz="2800" lang="en-US"/>
              <a:t> Folinic acid (citrovorum factor, N5 Formyl THF)</a:t>
            </a:r>
          </a:p>
          <a:p>
            <a:pPr>
              <a:lnSpc>
                <a:spcPct val="150000"/>
              </a:lnSpc>
              <a:buSzPct val="120000"/>
              <a:buFont typeface="Wingdings" pitchFamily="2" charset="2"/>
              <a:buChar char="§"/>
            </a:pPr>
            <a:r>
              <a:rPr sz="2800" lang="en-US"/>
              <a:t> IM/IV 8 to 24 hrs after initiation of methotrexate </a:t>
            </a:r>
          </a:p>
          <a:p>
            <a:pPr>
              <a:lnSpc>
                <a:spcPct val="150000"/>
              </a:lnSpc>
              <a:buSzPct val="120000"/>
              <a:buFont typeface="Wingdings" pitchFamily="2" charset="2"/>
              <a:buChar char="§"/>
            </a:pPr>
            <a:r>
              <a:rPr sz="2800" lang="en-US"/>
              <a:t> 120 mg in divided doses in first 24 hrs, then 25 </a:t>
            </a:r>
            <a:br>
              <a:rPr sz="2800" lang="en-US"/>
            </a:br>
            <a:r>
              <a:rPr sz="2800" lang="en-US"/>
              <a:t>   mg oral/IM 6 hrly for next 48 hrs </a:t>
            </a:r>
          </a:p>
        </p:txBody>
      </p:sp>
      <p:sp>
        <p:nvSpPr>
          <p:cNvPr id="1049530" name="Rectangle 6"/>
          <p:cNvSpPr/>
          <p:nvPr/>
        </p:nvSpPr>
        <p:spPr>
          <a:xfrm>
            <a:off x="1143000" y="3453825"/>
            <a:ext cx="6553200" cy="584775"/>
          </a:xfrm>
          <a:prstGeom prst="rect"/>
        </p:spPr>
        <p:style>
          <a:lnRef idx="0">
            <a:schemeClr val="dk1"/>
          </a:lnRef>
          <a:fillRef idx="3">
            <a:schemeClr val="dk1"/>
          </a:fillRef>
          <a:effectRef idx="3">
            <a:schemeClr val="dk1"/>
          </a:effectRef>
          <a:fontRef idx="minor">
            <a:schemeClr val="lt1"/>
          </a:fontRef>
        </p:style>
        <p:txBody>
          <a:bodyPr>
            <a:spAutoFit/>
          </a:bodyPr>
          <a:p>
            <a:pPr algn="ctr"/>
            <a:r>
              <a:rPr dirty="0" sz="3200" lang="en-US"/>
              <a:t>Treatment of </a:t>
            </a:r>
            <a:r>
              <a:rPr dirty="0" sz="3200" lang="en-US" err="1"/>
              <a:t>methotrexate</a:t>
            </a:r>
            <a:r>
              <a:rPr dirty="0" sz="3200" lang="en-US"/>
              <a:t> toxicity </a:t>
            </a:r>
          </a:p>
        </p:txBody>
      </p:sp>
    </p:spTree>
  </p:cSld>
  <p:clrMapOvr>
    <a:masterClrMapping/>
  </p:clrMapOvr>
  <p:transition xmlns:p14="http://schemas.microsoft.com/office/powerpoint/2010/main" spd="slow" advTm="2000" p14:dur="2000"/>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527"/>
                                        </p:tgtEl>
                                        <p:attrNameLst>
                                          <p:attrName>style.visibility</p:attrName>
                                        </p:attrNameLst>
                                      </p:cBhvr>
                                      <p:to>
                                        <p:strVal val="visible"/>
                                      </p:to>
                                    </p:set>
                                    <p:animEffect transition="in" filter="blinds(horizontal)">
                                      <p:cBhvr>
                                        <p:cTn dur="500" id="7"/>
                                        <p:tgtEl>
                                          <p:spTgt spid="1049527"/>
                                        </p:tgtEl>
                                      </p:cBhvr>
                                    </p:animEffect>
                                  </p:childTnLst>
                                </p:cTn>
                              </p:par>
                              <p:par>
                                <p:cTn fill="hold" grpId="0" id="8" nodeType="withEffect" presetClass="entr" presetID="3" presetSubtype="10">
                                  <p:stCondLst>
                                    <p:cond delay="0"/>
                                  </p:stCondLst>
                                  <p:childTnLst>
                                    <p:set>
                                      <p:cBhvr>
                                        <p:cTn dur="1" fill="hold" id="9">
                                          <p:stCondLst>
                                            <p:cond delay="0"/>
                                          </p:stCondLst>
                                        </p:cTn>
                                        <p:tgtEl>
                                          <p:spTgt spid="1049528"/>
                                        </p:tgtEl>
                                        <p:attrNameLst>
                                          <p:attrName>style.visibility</p:attrName>
                                        </p:attrNameLst>
                                      </p:cBhvr>
                                      <p:to>
                                        <p:strVal val="visible"/>
                                      </p:to>
                                    </p:set>
                                    <p:animEffect transition="in" filter="blinds(horizontal)">
                                      <p:cBhvr>
                                        <p:cTn dur="500" id="10"/>
                                        <p:tgtEl>
                                          <p:spTgt spid="1049528"/>
                                        </p:tgtEl>
                                      </p:cBhvr>
                                    </p:animEffec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3" presetSubtype="10">
                                  <p:stCondLst>
                                    <p:cond delay="0"/>
                                  </p:stCondLst>
                                  <p:childTnLst>
                                    <p:set>
                                      <p:cBhvr>
                                        <p:cTn dur="1" fill="hold" id="14">
                                          <p:stCondLst>
                                            <p:cond delay="0"/>
                                          </p:stCondLst>
                                        </p:cTn>
                                        <p:tgtEl>
                                          <p:spTgt spid="1049530"/>
                                        </p:tgtEl>
                                        <p:attrNameLst>
                                          <p:attrName>style.visibility</p:attrName>
                                        </p:attrNameLst>
                                      </p:cBhvr>
                                      <p:to>
                                        <p:strVal val="visible"/>
                                      </p:to>
                                    </p:set>
                                    <p:animEffect transition="in" filter="blinds(horizontal)">
                                      <p:cBhvr>
                                        <p:cTn dur="500" id="15"/>
                                        <p:tgtEl>
                                          <p:spTgt spid="1049530"/>
                                        </p:tgtEl>
                                      </p:cBhvr>
                                    </p:animEffect>
                                  </p:childTnLst>
                                </p:cTn>
                              </p:par>
                            </p:childTnLst>
                          </p:cTn>
                        </p:par>
                      </p:childTnLst>
                    </p:cTn>
                  </p:par>
                  <p:par>
                    <p:cTn fill="hold" id="16">
                      <p:stCondLst>
                        <p:cond delay="indefinite"/>
                      </p:stCondLst>
                      <p:childTnLst>
                        <p:par>
                          <p:cTn fill="hold" id="17">
                            <p:stCondLst>
                              <p:cond delay="0"/>
                            </p:stCondLst>
                            <p:childTnLst>
                              <p:par>
                                <p:cTn fill="hold" grpId="0" id="18" nodeType="clickEffect" presetClass="entr" presetID="3" presetSubtype="10">
                                  <p:stCondLst>
                                    <p:cond delay="0"/>
                                  </p:stCondLst>
                                  <p:childTnLst>
                                    <p:set>
                                      <p:cBhvr>
                                        <p:cTn dur="1" fill="hold" id="19">
                                          <p:stCondLst>
                                            <p:cond delay="0"/>
                                          </p:stCondLst>
                                        </p:cTn>
                                        <p:tgtEl>
                                          <p:spTgt spid="1049529"/>
                                        </p:tgtEl>
                                        <p:attrNameLst>
                                          <p:attrName>style.visibility</p:attrName>
                                        </p:attrNameLst>
                                      </p:cBhvr>
                                      <p:to>
                                        <p:strVal val="visible"/>
                                      </p:to>
                                    </p:set>
                                    <p:animEffect transition="in" filter="blinds(horizontal)">
                                      <p:cBhvr>
                                        <p:cTn dur="500" id="20"/>
                                        <p:tgtEl>
                                          <p:spTgt spid="1049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27" grpId="0" animBg="1"/>
      <p:bldP spid="1049528" grpId="0"/>
      <p:bldP spid="1049529" grpId="0"/>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997" name=""/>
        <p:cNvGrpSpPr/>
        <p:nvPr/>
      </p:nvGrpSpPr>
      <p:grpSpPr>
        <a:xfrm>
          <a:off x="0" y="0"/>
          <a:ext cx="0" cy="0"/>
          <a:chOff x="0" y="0"/>
          <a:chExt cx="0" cy="0"/>
        </a:xfrm>
      </p:grpSpPr>
      <p:sp>
        <p:nvSpPr>
          <p:cNvPr id="1049534" name="Title 1"/>
          <p:cNvSpPr>
            <a:spLocks noGrp="1"/>
          </p:cNvSpPr>
          <p:nvPr>
            <p:ph type="title"/>
          </p:nvPr>
        </p:nvSpPr>
        <p:spPr>
          <a:xfrm>
            <a:off x="0" y="0"/>
            <a:ext cx="9144000" cy="685800"/>
          </a:xfrm>
          <a:solidFill>
            <a:schemeClr val="accent5">
              <a:lumMod val="20000"/>
              <a:lumOff val="80000"/>
            </a:schemeClr>
          </a:solidFill>
        </p:spPr>
        <p:txBody>
          <a:bodyPr>
            <a:normAutofit fontScale="90000"/>
          </a:bodyPr>
          <a:p>
            <a:r>
              <a:rPr dirty="0" lang="en-US" smtClean="0"/>
              <a:t>Uses of </a:t>
            </a:r>
            <a:r>
              <a:rPr dirty="0" lang="en-US" err="1" smtClean="0"/>
              <a:t>methotrexate</a:t>
            </a:r>
            <a:r>
              <a:rPr dirty="0" lang="en-US" smtClean="0"/>
              <a:t> </a:t>
            </a:r>
            <a:endParaRPr dirty="0" lang="en-US"/>
          </a:p>
        </p:txBody>
      </p:sp>
      <p:sp>
        <p:nvSpPr>
          <p:cNvPr id="1049535" name="Content Placeholder 2"/>
          <p:cNvSpPr>
            <a:spLocks noGrp="1"/>
          </p:cNvSpPr>
          <p:nvPr>
            <p:ph idx="1"/>
          </p:nvPr>
        </p:nvSpPr>
        <p:spPr>
          <a:xfrm>
            <a:off x="457200" y="838200"/>
            <a:ext cx="8229600" cy="5791200"/>
          </a:xfrm>
        </p:spPr>
        <p:txBody>
          <a:bodyPr>
            <a:normAutofit lnSpcReduction="10000"/>
          </a:bodyPr>
          <a:p>
            <a:r>
              <a:rPr dirty="0" lang="en-US" err="1" smtClean="0">
                <a:solidFill>
                  <a:schemeClr val="accent6">
                    <a:lumMod val="50000"/>
                  </a:schemeClr>
                </a:solidFill>
              </a:rPr>
              <a:t>Antineoplastic</a:t>
            </a:r>
            <a:r>
              <a:rPr dirty="0" lang="en-US" smtClean="0">
                <a:solidFill>
                  <a:schemeClr val="accent6">
                    <a:lumMod val="50000"/>
                  </a:schemeClr>
                </a:solidFill>
              </a:rPr>
              <a:t> </a:t>
            </a:r>
          </a:p>
          <a:p>
            <a:pPr lvl="1"/>
            <a:r>
              <a:rPr dirty="0" lang="en-US" err="1" smtClean="0">
                <a:solidFill>
                  <a:srgbClr val="FF0000"/>
                </a:solidFill>
              </a:rPr>
              <a:t>Choriocarcinoma</a:t>
            </a:r>
            <a:r>
              <a:rPr dirty="0" lang="en-US" smtClean="0"/>
              <a:t> and </a:t>
            </a:r>
            <a:r>
              <a:rPr dirty="0" lang="en-US" err="1" smtClean="0"/>
              <a:t>tropoblast</a:t>
            </a:r>
            <a:r>
              <a:rPr dirty="0" lang="en-US" smtClean="0"/>
              <a:t> tumor                 15 -30 mg/day orally for 5 days </a:t>
            </a:r>
          </a:p>
          <a:p>
            <a:pPr lvl="1"/>
            <a:r>
              <a:rPr dirty="0" lang="en-US" smtClean="0"/>
              <a:t>Remission of </a:t>
            </a:r>
            <a:r>
              <a:rPr dirty="0" lang="en-US" smtClean="0">
                <a:solidFill>
                  <a:srgbClr val="FF0000"/>
                </a:solidFill>
              </a:rPr>
              <a:t>ALL</a:t>
            </a:r>
            <a:r>
              <a:rPr dirty="0" lang="en-US" smtClean="0"/>
              <a:t> in children 2.5 to 15 mg/day </a:t>
            </a:r>
          </a:p>
          <a:p>
            <a:pPr lvl="1"/>
            <a:r>
              <a:rPr dirty="0" lang="en-US" smtClean="0"/>
              <a:t>Ca breast, head &amp; neck, bladder, ovarian cancer</a:t>
            </a:r>
          </a:p>
          <a:p>
            <a:r>
              <a:rPr dirty="0" lang="en-US" err="1" smtClean="0">
                <a:solidFill>
                  <a:schemeClr val="accent6">
                    <a:lumMod val="50000"/>
                  </a:schemeClr>
                </a:solidFill>
              </a:rPr>
              <a:t>Immuno-supressive</a:t>
            </a:r>
            <a:r>
              <a:rPr dirty="0" lang="en-US" smtClean="0">
                <a:solidFill>
                  <a:schemeClr val="accent6">
                    <a:lumMod val="50000"/>
                  </a:schemeClr>
                </a:solidFill>
              </a:rPr>
              <a:t> agent </a:t>
            </a:r>
          </a:p>
          <a:p>
            <a:pPr lvl="1"/>
            <a:r>
              <a:rPr dirty="0" lang="en-US" smtClean="0">
                <a:solidFill>
                  <a:srgbClr val="FF0000"/>
                </a:solidFill>
              </a:rPr>
              <a:t>Rheumatoid arthritis</a:t>
            </a:r>
            <a:r>
              <a:rPr dirty="0" lang="en-US" smtClean="0"/>
              <a:t>, resistant asthma</a:t>
            </a:r>
          </a:p>
          <a:p>
            <a:pPr lvl="1"/>
            <a:r>
              <a:rPr dirty="0" lang="en-US" err="1" smtClean="0"/>
              <a:t>Crohns</a:t>
            </a:r>
            <a:r>
              <a:rPr dirty="0" lang="en-US" smtClean="0"/>
              <a:t> disease, </a:t>
            </a:r>
            <a:r>
              <a:rPr dirty="0" lang="en-US" err="1" smtClean="0"/>
              <a:t>wegeners</a:t>
            </a:r>
            <a:r>
              <a:rPr dirty="0" lang="en-US" smtClean="0"/>
              <a:t> </a:t>
            </a:r>
            <a:r>
              <a:rPr dirty="0" lang="en-US" err="1" smtClean="0"/>
              <a:t>granulomatosis</a:t>
            </a:r>
            <a:r>
              <a:rPr dirty="0" lang="en-US" smtClean="0"/>
              <a:t>  </a:t>
            </a:r>
          </a:p>
          <a:p>
            <a:pPr lvl="1"/>
            <a:r>
              <a:rPr dirty="0" lang="en-US" smtClean="0"/>
              <a:t>Prevention of graft versus host reaction  </a:t>
            </a:r>
          </a:p>
          <a:p>
            <a:r>
              <a:rPr dirty="0" lang="en-US" smtClean="0">
                <a:solidFill>
                  <a:srgbClr val="FF0000"/>
                </a:solidFill>
              </a:rPr>
              <a:t>Psoriasis </a:t>
            </a:r>
          </a:p>
          <a:p>
            <a:r>
              <a:rPr dirty="0" lang="en-US" smtClean="0">
                <a:solidFill>
                  <a:schemeClr val="accent6">
                    <a:lumMod val="50000"/>
                  </a:schemeClr>
                </a:solidFill>
              </a:rPr>
              <a:t>Medical termination of pregnancy </a:t>
            </a:r>
          </a:p>
          <a:p>
            <a:endParaRPr dirty="0" lang="en-US"/>
          </a:p>
        </p:txBody>
      </p:sp>
    </p:spTree>
  </p:cSld>
  <p:clrMapOvr>
    <a:masterClrMapping/>
  </p:clrMapOvr>
  <p:transition xmlns:p14="http://schemas.microsoft.com/office/powerpoint/2010/main" spd="slow" advTm="2000" p14:dur="2000"/>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000" name=""/>
        <p:cNvGrpSpPr/>
        <p:nvPr/>
      </p:nvGrpSpPr>
      <p:grpSpPr>
        <a:xfrm>
          <a:off x="0" y="0"/>
          <a:ext cx="0" cy="0"/>
          <a:chOff x="0" y="0"/>
          <a:chExt cx="0" cy="0"/>
        </a:xfrm>
      </p:grpSpPr>
      <p:sp>
        <p:nvSpPr>
          <p:cNvPr id="1049539" name="Content Placeholder 2"/>
          <p:cNvSpPr>
            <a:spLocks noGrp="1"/>
          </p:cNvSpPr>
          <p:nvPr>
            <p:ph idx="1"/>
          </p:nvPr>
        </p:nvSpPr>
        <p:spPr/>
        <p:txBody>
          <a:bodyPr/>
          <a:p>
            <a:r>
              <a:rPr lang="en-US" smtClean="0"/>
              <a:t>6 Mercaptopurine </a:t>
            </a:r>
          </a:p>
          <a:p>
            <a:r>
              <a:rPr lang="en-US" smtClean="0"/>
              <a:t>6 Thioguanine </a:t>
            </a:r>
          </a:p>
          <a:p>
            <a:r>
              <a:rPr lang="en-US" smtClean="0"/>
              <a:t>Azathioprine </a:t>
            </a:r>
          </a:p>
          <a:p>
            <a:r>
              <a:rPr lang="en-US" smtClean="0"/>
              <a:t>Fludarabine </a:t>
            </a:r>
          </a:p>
          <a:p>
            <a:pPr>
              <a:buFont typeface="Arial" charset="0"/>
              <a:buNone/>
            </a:pPr>
            <a:endParaRPr lang="en-US" smtClean="0"/>
          </a:p>
        </p:txBody>
      </p:sp>
      <p:sp>
        <p:nvSpPr>
          <p:cNvPr id="1049540" name="Title 1"/>
          <p:cNvSpPr>
            <a:spLocks noGrp="1"/>
          </p:cNvSpPr>
          <p:nvPr>
            <p:ph type="title"/>
          </p:nvPr>
        </p:nvSpPr>
        <p:spPr>
          <a:xfrm>
            <a:off x="0" y="0"/>
            <a:ext cx="9144000" cy="685800"/>
          </a:xfrm>
          <a:solidFill>
            <a:schemeClr val="accent5">
              <a:lumMod val="20000"/>
              <a:lumOff val="80000"/>
            </a:schemeClr>
          </a:solidFill>
        </p:spPr>
        <p:txBody>
          <a:bodyPr>
            <a:normAutofit fontScale="90000"/>
          </a:bodyPr>
          <a:p>
            <a:r>
              <a:rPr dirty="0" lang="en-US" err="1" smtClean="0"/>
              <a:t>Purine</a:t>
            </a:r>
            <a:r>
              <a:rPr dirty="0" lang="en-US" smtClean="0"/>
              <a:t> antagonists </a:t>
            </a:r>
            <a:endParaRPr dirty="0" lang="en-US"/>
          </a:p>
        </p:txBody>
      </p:sp>
    </p:spTree>
  </p:cSld>
  <p:clrMapOvr>
    <a:masterClrMapping/>
  </p:clrMapOvr>
  <p:transition xmlns:p14="http://schemas.microsoft.com/office/powerpoint/2010/main" spd="slow" advTm="2000" p14:dur="2000"/>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003" name=""/>
        <p:cNvGrpSpPr/>
        <p:nvPr/>
      </p:nvGrpSpPr>
      <p:grpSpPr>
        <a:xfrm>
          <a:off x="0" y="0"/>
          <a:ext cx="0" cy="0"/>
          <a:chOff x="0" y="0"/>
          <a:chExt cx="0" cy="0"/>
        </a:xfrm>
      </p:grpSpPr>
      <p:pic>
        <p:nvPicPr>
          <p:cNvPr id="2097188" name="Picture 2"/>
          <p:cNvPicPr>
            <a:picLocks noChangeAspect="1" noChangeArrowheads="1"/>
          </p:cNvPicPr>
          <p:nvPr/>
        </p:nvPicPr>
        <p:blipFill>
          <a:blip xmlns:r="http://schemas.openxmlformats.org/officeDocument/2006/relationships" r:embed="rId1"/>
          <a:srcRect l="44531" t="41667" r="26563" b="9375"/>
          <a:stretch>
            <a:fillRect/>
          </a:stretch>
        </p:blipFill>
        <p:spPr bwMode="auto">
          <a:xfrm>
            <a:off x="4419600" y="985838"/>
            <a:ext cx="4562475" cy="5795962"/>
          </a:xfrm>
          <a:prstGeom prst="rect"/>
          <a:noFill/>
          <a:ln w="9525">
            <a:noFill/>
            <a:miter lim="800000"/>
            <a:headEnd/>
            <a:tailEnd/>
          </a:ln>
        </p:spPr>
      </p:pic>
      <p:pic>
        <p:nvPicPr>
          <p:cNvPr id="2097189" name="Picture 2"/>
          <p:cNvPicPr>
            <a:picLocks noChangeAspect="1" noChangeArrowheads="1"/>
          </p:cNvPicPr>
          <p:nvPr/>
        </p:nvPicPr>
        <p:blipFill>
          <a:blip xmlns:r="http://schemas.openxmlformats.org/officeDocument/2006/relationships" r:embed="rId1"/>
          <a:srcRect l="51302" t="18750" r="36330" b="65625"/>
          <a:stretch>
            <a:fillRect/>
          </a:stretch>
        </p:blipFill>
        <p:spPr bwMode="auto">
          <a:xfrm>
            <a:off x="373063" y="1828800"/>
            <a:ext cx="2090737" cy="1981200"/>
          </a:xfrm>
          <a:prstGeom prst="rect"/>
          <a:noFill/>
          <a:ln w="9525">
            <a:noFill/>
            <a:miter lim="800000"/>
            <a:headEnd/>
            <a:tailEnd/>
          </a:ln>
        </p:spPr>
      </p:pic>
      <p:cxnSp>
        <p:nvCxnSpPr>
          <p:cNvPr id="3145779" name="Straight Arrow Connector 6"/>
          <p:cNvCxnSpPr>
            <a:cxnSpLocks/>
          </p:cNvCxnSpPr>
          <p:nvPr/>
        </p:nvCxnSpPr>
        <p:spPr>
          <a:xfrm>
            <a:off x="2667000" y="2895600"/>
            <a:ext cx="1219200" cy="1588"/>
          </a:xfrm>
          <a:prstGeom prst="straightConnector1"/>
          <a:ln>
            <a:tailEnd type="arrow"/>
          </a:ln>
        </p:spPr>
        <p:style>
          <a:lnRef idx="3">
            <a:schemeClr val="accent1"/>
          </a:lnRef>
          <a:fillRef idx="0">
            <a:schemeClr val="accent1"/>
          </a:fillRef>
          <a:effectRef idx="2">
            <a:schemeClr val="accent1"/>
          </a:effectRef>
          <a:fontRef idx="minor">
            <a:schemeClr val="tx1"/>
          </a:fontRef>
        </p:style>
      </p:cxnSp>
      <p:sp>
        <p:nvSpPr>
          <p:cNvPr id="1049544" name="TextBox 7"/>
          <p:cNvSpPr txBox="1">
            <a:spLocks noChangeArrowheads="1"/>
          </p:cNvSpPr>
          <p:nvPr/>
        </p:nvSpPr>
        <p:spPr bwMode="auto">
          <a:xfrm>
            <a:off x="2514600" y="2209800"/>
            <a:ext cx="1143000" cy="400050"/>
          </a:xfrm>
          <a:prstGeom prst="rect"/>
          <a:noFill/>
          <a:ln w="9525">
            <a:noFill/>
            <a:miter lim="800000"/>
            <a:headEnd/>
            <a:tailEnd/>
          </a:ln>
        </p:spPr>
        <p:txBody>
          <a:bodyPr>
            <a:spAutoFit/>
          </a:bodyPr>
          <a:p>
            <a:r>
              <a:rPr b="1" sz="2000" lang="en-US"/>
              <a:t>HGPRT</a:t>
            </a:r>
          </a:p>
        </p:txBody>
      </p:sp>
      <p:sp>
        <p:nvSpPr>
          <p:cNvPr id="1049545" name="Title 1"/>
          <p:cNvSpPr>
            <a:spLocks noGrp="1"/>
          </p:cNvSpPr>
          <p:nvPr>
            <p:ph type="title"/>
          </p:nvPr>
        </p:nvSpPr>
        <p:spPr>
          <a:xfrm>
            <a:off x="0" y="0"/>
            <a:ext cx="9144000" cy="685800"/>
          </a:xfrm>
          <a:solidFill>
            <a:schemeClr val="accent5">
              <a:lumMod val="20000"/>
              <a:lumOff val="80000"/>
            </a:schemeClr>
          </a:solidFill>
        </p:spPr>
        <p:txBody>
          <a:bodyPr>
            <a:normAutofit fontScale="90000"/>
          </a:bodyPr>
          <a:p>
            <a:r>
              <a:rPr dirty="0" lang="en-US" smtClean="0"/>
              <a:t>6 </a:t>
            </a:r>
            <a:r>
              <a:rPr dirty="0" lang="en-US" err="1" smtClean="0"/>
              <a:t>Mercaptopurine</a:t>
            </a:r>
            <a:r>
              <a:rPr dirty="0" lang="en-US" smtClean="0"/>
              <a:t> </a:t>
            </a:r>
            <a:endParaRPr dirty="0" lang="en-US"/>
          </a:p>
        </p:txBody>
      </p:sp>
      <p:sp>
        <p:nvSpPr>
          <p:cNvPr id="1049546" name="TextBox 10"/>
          <p:cNvSpPr txBox="1">
            <a:spLocks noChangeArrowheads="1"/>
          </p:cNvSpPr>
          <p:nvPr/>
        </p:nvSpPr>
        <p:spPr bwMode="auto">
          <a:xfrm>
            <a:off x="7162800" y="3200400"/>
            <a:ext cx="1981200" cy="369888"/>
          </a:xfrm>
          <a:prstGeom prst="rect"/>
          <a:noFill/>
          <a:ln w="9525">
            <a:noFill/>
            <a:miter lim="800000"/>
            <a:headEnd/>
            <a:tailEnd/>
          </a:ln>
        </p:spPr>
        <p:txBody>
          <a:bodyPr>
            <a:spAutoFit/>
          </a:bodyPr>
          <a:p>
            <a:r>
              <a:rPr b="1" lang="en-US"/>
              <a:t>Ribonucleotide </a:t>
            </a:r>
          </a:p>
        </p:txBody>
      </p:sp>
      <p:sp>
        <p:nvSpPr>
          <p:cNvPr id="1049547" name="Rectangle 11"/>
          <p:cNvSpPr>
            <a:spLocks noChangeArrowheads="1"/>
          </p:cNvSpPr>
          <p:nvPr/>
        </p:nvSpPr>
        <p:spPr bwMode="auto">
          <a:xfrm>
            <a:off x="304800" y="4495800"/>
            <a:ext cx="3810000" cy="1200150"/>
          </a:xfrm>
          <a:prstGeom prst="rect"/>
          <a:noFill/>
          <a:ln w="9525">
            <a:noFill/>
            <a:miter lim="800000"/>
            <a:headEnd/>
            <a:tailEnd/>
          </a:ln>
        </p:spPr>
        <p:txBody>
          <a:bodyPr>
            <a:spAutoFit/>
          </a:bodyPr>
          <a:p>
            <a:r>
              <a:rPr sz="2400" lang="en-US"/>
              <a:t>(HGPRT):</a:t>
            </a:r>
          </a:p>
          <a:p>
            <a:r>
              <a:rPr sz="2400" lang="en-US"/>
              <a:t>hypoxanthine-guanine phosphoribosyl transferase</a:t>
            </a:r>
          </a:p>
        </p:txBody>
      </p:sp>
    </p:spTree>
  </p:cSld>
  <p:clrMapOvr>
    <a:masterClrMapping/>
  </p:clrMapOvr>
  <p:transition xmlns:p14="http://schemas.microsoft.com/office/powerpoint/2010/main" spd="slow" advTm="1000" p14:dur="2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588" name=""/>
        <p:cNvGrpSpPr/>
        <p:nvPr/>
      </p:nvGrpSpPr>
      <p:grpSpPr>
        <a:xfrm>
          <a:off x="0" y="0"/>
          <a:ext cx="0" cy="0"/>
          <a:chOff x="0" y="0"/>
          <a:chExt cx="0" cy="0"/>
        </a:xfrm>
      </p:grpSpPr>
      <p:sp>
        <p:nvSpPr>
          <p:cNvPr id="1048719" name="Rectangle 4"/>
          <p:cNvSpPr>
            <a:spLocks noGrp="1" noChangeArrowheads="1"/>
          </p:cNvSpPr>
          <p:nvPr>
            <p:ph type="title"/>
          </p:nvPr>
        </p:nvSpPr>
        <p:spPr bwMode="auto">
          <a:xfrm>
            <a:off x="457200" y="152400"/>
            <a:ext cx="8229600" cy="609600"/>
          </a:xfrm>
          <a:prstGeom prst="rect"/>
          <a:noFill/>
          <a:ln>
            <a:noFill/>
          </a:ln>
        </p:spPr>
        <p:txBody>
          <a:bodyPr anchor="ctr">
            <a:normAutofit fontScale="90000"/>
          </a:bodyPr>
          <a:p>
            <a:pPr>
              <a:lnSpc>
                <a:spcPct val="105000"/>
              </a:lnSpc>
            </a:pPr>
            <a:r>
              <a:rPr sz="3600" lang="en-US">
                <a:solidFill>
                  <a:schemeClr val="tx2"/>
                </a:solidFill>
                <a:cs typeface="Arial" pitchFamily="34" charset="0"/>
              </a:rPr>
              <a:t>Pregnancy Considerations</a:t>
            </a:r>
          </a:p>
        </p:txBody>
      </p:sp>
      <p:sp>
        <p:nvSpPr>
          <p:cNvPr id="1048720" name="Rectangle 5"/>
          <p:cNvSpPr>
            <a:spLocks noGrp="1" noChangeArrowheads="1"/>
          </p:cNvSpPr>
          <p:nvPr>
            <p:ph idx="1"/>
          </p:nvPr>
        </p:nvSpPr>
        <p:spPr bwMode="auto">
          <a:xfrm>
            <a:off x="533400" y="838200"/>
            <a:ext cx="8229600" cy="5592763"/>
          </a:xfrm>
          <a:prstGeom prst="rect"/>
          <a:noFill/>
          <a:ln>
            <a:noFill/>
          </a:ln>
        </p:spPr>
        <p:txBody>
          <a:bodyPr>
            <a:normAutofit fontScale="96875" lnSpcReduction="20000"/>
          </a:bodyPr>
          <a:p>
            <a:pPr algn="l" defTabSz="800100" indent="-287338" marL="287338">
              <a:lnSpc>
                <a:spcPct val="120000"/>
              </a:lnSpc>
              <a:spcBef>
                <a:spcPct val="30000"/>
              </a:spcBef>
              <a:buClr>
                <a:srgbClr val="0000FF"/>
              </a:buClr>
              <a:buFontTx/>
              <a:buChar char="•"/>
            </a:pPr>
            <a:r>
              <a:rPr dirty="0" lang="en-US">
                <a:solidFill>
                  <a:srgbClr val="000000"/>
                </a:solidFill>
                <a:cs typeface="Arial" pitchFamily="34" charset="0"/>
              </a:rPr>
              <a:t>Increased maternal HR, CO and blood volume</a:t>
            </a:r>
          </a:p>
          <a:p>
            <a:pPr algn="l" defTabSz="800100" indent="-211138" lvl="1" marL="500063">
              <a:lnSpc>
                <a:spcPct val="120000"/>
              </a:lnSpc>
              <a:spcBef>
                <a:spcPct val="30000"/>
              </a:spcBef>
              <a:buClr>
                <a:srgbClr val="FF0000"/>
              </a:buClr>
              <a:buFontTx/>
              <a:buChar char="•"/>
            </a:pPr>
            <a:r>
              <a:rPr dirty="0" sz="3200" lang="en-US">
                <a:solidFill>
                  <a:srgbClr val="000000"/>
                </a:solidFill>
                <a:cs typeface="Arial" pitchFamily="34" charset="0"/>
              </a:rPr>
              <a:t>May affect absorption, distribution, effectiveness</a:t>
            </a:r>
          </a:p>
          <a:p>
            <a:pPr algn="l" defTabSz="800100" indent="-287338" marL="287338">
              <a:lnSpc>
                <a:spcPct val="120000"/>
              </a:lnSpc>
              <a:spcBef>
                <a:spcPct val="30000"/>
              </a:spcBef>
              <a:buClr>
                <a:srgbClr val="0000FF"/>
              </a:buClr>
              <a:buFontTx/>
              <a:buChar char="•"/>
            </a:pPr>
            <a:r>
              <a:rPr dirty="0" lang="en-US">
                <a:solidFill>
                  <a:srgbClr val="000000"/>
                </a:solidFill>
                <a:cs typeface="Arial" pitchFamily="34" charset="0"/>
              </a:rPr>
              <a:t>Drugs may cross placenta</a:t>
            </a:r>
          </a:p>
          <a:p>
            <a:pPr algn="l" defTabSz="800100" indent="-287338" marL="287338">
              <a:lnSpc>
                <a:spcPct val="120000"/>
              </a:lnSpc>
              <a:spcBef>
                <a:spcPct val="30000"/>
              </a:spcBef>
              <a:buClr>
                <a:srgbClr val="0000FF"/>
              </a:buClr>
              <a:buFontTx/>
              <a:buChar char="•"/>
            </a:pPr>
            <a:r>
              <a:rPr dirty="0" lang="en-US">
                <a:solidFill>
                  <a:srgbClr val="000000"/>
                </a:solidFill>
                <a:cs typeface="Arial" pitchFamily="34" charset="0"/>
              </a:rPr>
              <a:t>Drugs may cross into breast milk</a:t>
            </a:r>
          </a:p>
          <a:p>
            <a:pPr algn="l" defTabSz="800100" indent="-287338" marL="287338">
              <a:lnSpc>
                <a:spcPct val="120000"/>
              </a:lnSpc>
              <a:spcBef>
                <a:spcPct val="30000"/>
              </a:spcBef>
              <a:buClr>
                <a:srgbClr val="0000FF"/>
              </a:buClr>
              <a:buFontTx/>
              <a:buChar char="•"/>
            </a:pPr>
            <a:r>
              <a:rPr dirty="0" lang="en-US" err="1" smtClean="0">
                <a:solidFill>
                  <a:srgbClr val="000000"/>
                </a:solidFill>
                <a:cs typeface="Arial" pitchFamily="34" charset="0"/>
              </a:rPr>
              <a:t>Teratatogens</a:t>
            </a:r>
            <a:endParaRPr dirty="0" lang="en-US">
              <a:solidFill>
                <a:srgbClr val="000000"/>
              </a:solidFill>
              <a:cs typeface="Arial" pitchFamily="34" charset="0"/>
            </a:endParaRP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006" name=""/>
        <p:cNvGrpSpPr/>
        <p:nvPr/>
      </p:nvGrpSpPr>
      <p:grpSpPr>
        <a:xfrm>
          <a:off x="0" y="0"/>
          <a:ext cx="0" cy="0"/>
          <a:chOff x="0" y="0"/>
          <a:chExt cx="0" cy="0"/>
        </a:xfrm>
      </p:grpSpPr>
      <p:sp>
        <p:nvSpPr>
          <p:cNvPr id="1049551" name="Title 1"/>
          <p:cNvSpPr>
            <a:spLocks noGrp="1"/>
          </p:cNvSpPr>
          <p:nvPr>
            <p:ph type="title"/>
          </p:nvPr>
        </p:nvSpPr>
        <p:spPr>
          <a:xfrm>
            <a:off x="0" y="0"/>
            <a:ext cx="9144000" cy="685800"/>
          </a:xfrm>
          <a:solidFill>
            <a:schemeClr val="accent5">
              <a:lumMod val="20000"/>
              <a:lumOff val="80000"/>
            </a:schemeClr>
          </a:solidFill>
        </p:spPr>
        <p:txBody>
          <a:bodyPr>
            <a:normAutofit fontScale="90000"/>
          </a:bodyPr>
          <a:p>
            <a:r>
              <a:rPr dirty="0" lang="en-US" smtClean="0"/>
              <a:t>6 </a:t>
            </a:r>
            <a:r>
              <a:rPr dirty="0" lang="en-US" err="1" smtClean="0"/>
              <a:t>Mercaptopurine</a:t>
            </a:r>
            <a:r>
              <a:rPr dirty="0" lang="en-US" smtClean="0"/>
              <a:t> </a:t>
            </a:r>
            <a:endParaRPr dirty="0" lang="en-US"/>
          </a:p>
        </p:txBody>
      </p:sp>
      <p:pic>
        <p:nvPicPr>
          <p:cNvPr id="2097190" name="Picture 2"/>
          <p:cNvPicPr>
            <a:picLocks noChangeAspect="1" noChangeArrowheads="1"/>
          </p:cNvPicPr>
          <p:nvPr/>
        </p:nvPicPr>
        <p:blipFill>
          <a:blip xmlns:r="http://schemas.openxmlformats.org/officeDocument/2006/relationships" r:embed="rId1"/>
          <a:srcRect l="42188" t="21875" r="37500" b="31250"/>
          <a:stretch>
            <a:fillRect/>
          </a:stretch>
        </p:blipFill>
        <p:spPr bwMode="auto">
          <a:xfrm>
            <a:off x="5799138" y="765175"/>
            <a:ext cx="3344862" cy="5788025"/>
          </a:xfrm>
          <a:prstGeom prst="rect"/>
          <a:noFill/>
          <a:ln w="9525">
            <a:noFill/>
            <a:miter lim="800000"/>
            <a:headEnd/>
            <a:tailEnd/>
          </a:ln>
        </p:spPr>
      </p:pic>
      <p:sp>
        <p:nvSpPr>
          <p:cNvPr id="1049552" name="TextBox 5"/>
          <p:cNvSpPr txBox="1">
            <a:spLocks noChangeArrowheads="1"/>
          </p:cNvSpPr>
          <p:nvPr/>
        </p:nvSpPr>
        <p:spPr bwMode="auto">
          <a:xfrm>
            <a:off x="1066800" y="1066800"/>
            <a:ext cx="1905000" cy="523875"/>
          </a:xfrm>
          <a:prstGeom prst="rect"/>
          <a:noFill/>
          <a:ln w="9525">
            <a:noFill/>
            <a:miter lim="800000"/>
            <a:headEnd/>
            <a:tailEnd/>
          </a:ln>
        </p:spPr>
        <p:txBody>
          <a:bodyPr>
            <a:spAutoFit/>
          </a:bodyPr>
          <a:p>
            <a:r>
              <a:rPr sz="2800" lang="en-US"/>
              <a:t>6 MP </a:t>
            </a:r>
          </a:p>
        </p:txBody>
      </p:sp>
      <p:sp>
        <p:nvSpPr>
          <p:cNvPr id="1049553" name="TextBox 6"/>
          <p:cNvSpPr txBox="1">
            <a:spLocks noChangeArrowheads="1"/>
          </p:cNvSpPr>
          <p:nvPr/>
        </p:nvSpPr>
        <p:spPr bwMode="auto">
          <a:xfrm>
            <a:off x="2743200" y="4419600"/>
            <a:ext cx="2667000" cy="523875"/>
          </a:xfrm>
          <a:prstGeom prst="rect"/>
          <a:noFill/>
          <a:ln w="9525">
            <a:noFill/>
            <a:miter lim="800000"/>
            <a:headEnd/>
            <a:tailEnd/>
          </a:ln>
        </p:spPr>
        <p:txBody>
          <a:bodyPr>
            <a:spAutoFit/>
          </a:bodyPr>
          <a:p>
            <a:r>
              <a:rPr sz="2800" lang="en-US"/>
              <a:t>6 Thiouric acid </a:t>
            </a:r>
          </a:p>
        </p:txBody>
      </p:sp>
      <p:cxnSp>
        <p:nvCxnSpPr>
          <p:cNvPr id="3145780" name="Straight Arrow Connector 8"/>
          <p:cNvCxnSpPr>
            <a:cxnSpLocks/>
          </p:cNvCxnSpPr>
          <p:nvPr/>
        </p:nvCxnSpPr>
        <p:spPr>
          <a:xfrm rot="16200000" flipH="1">
            <a:off x="1181894" y="2324894"/>
            <a:ext cx="2436812" cy="1295400"/>
          </a:xfrm>
          <a:prstGeom prst="straightConnector1"/>
          <a:ln>
            <a:tailEnd type="arrow"/>
          </a:ln>
        </p:spPr>
        <p:style>
          <a:lnRef idx="3">
            <a:schemeClr val="dk1"/>
          </a:lnRef>
          <a:fillRef idx="0">
            <a:schemeClr val="dk1"/>
          </a:fillRef>
          <a:effectRef idx="2">
            <a:schemeClr val="dk1"/>
          </a:effectRef>
          <a:fontRef idx="minor">
            <a:schemeClr val="tx1"/>
          </a:fontRef>
        </p:style>
      </p:cxnSp>
      <p:sp>
        <p:nvSpPr>
          <p:cNvPr id="1049554" name="TextBox 9"/>
          <p:cNvSpPr txBox="1">
            <a:spLocks noChangeArrowheads="1"/>
          </p:cNvSpPr>
          <p:nvPr/>
        </p:nvSpPr>
        <p:spPr bwMode="auto">
          <a:xfrm>
            <a:off x="2819400" y="3048000"/>
            <a:ext cx="2667000" cy="461963"/>
          </a:xfrm>
          <a:prstGeom prst="rect"/>
          <a:noFill/>
          <a:ln w="9525">
            <a:noFill/>
            <a:miter lim="800000"/>
            <a:headEnd/>
            <a:tailEnd/>
          </a:ln>
        </p:spPr>
        <p:txBody>
          <a:bodyPr>
            <a:spAutoFit/>
          </a:bodyPr>
          <a:p>
            <a:r>
              <a:rPr sz="2400" lang="en-US"/>
              <a:t>Xanthine oxidase  </a:t>
            </a:r>
          </a:p>
        </p:txBody>
      </p:sp>
      <p:sp>
        <p:nvSpPr>
          <p:cNvPr id="1049555" name="TextBox 10"/>
          <p:cNvSpPr txBox="1">
            <a:spLocks noChangeArrowheads="1"/>
          </p:cNvSpPr>
          <p:nvPr/>
        </p:nvSpPr>
        <p:spPr bwMode="auto">
          <a:xfrm>
            <a:off x="3962400" y="838200"/>
            <a:ext cx="1905000" cy="523875"/>
          </a:xfrm>
          <a:prstGeom prst="rect"/>
          <a:noFill/>
          <a:ln w="9525">
            <a:noFill/>
            <a:miter lim="800000"/>
            <a:headEnd/>
            <a:tailEnd/>
          </a:ln>
        </p:spPr>
        <p:txBody>
          <a:bodyPr>
            <a:spAutoFit/>
          </a:bodyPr>
          <a:p>
            <a:r>
              <a:rPr sz="2800" lang="en-US"/>
              <a:t>Allopurinol </a:t>
            </a:r>
          </a:p>
        </p:txBody>
      </p:sp>
      <p:cxnSp>
        <p:nvCxnSpPr>
          <p:cNvPr id="3145781" name="Straight Arrow Connector 11"/>
          <p:cNvCxnSpPr>
            <a:cxnSpLocks/>
          </p:cNvCxnSpPr>
          <p:nvPr/>
        </p:nvCxnSpPr>
        <p:spPr>
          <a:xfrm rot="5400000">
            <a:off x="3620294" y="1561306"/>
            <a:ext cx="1143000" cy="1068388"/>
          </a:xfrm>
          <a:prstGeom prst="straightConnector1"/>
          <a:ln>
            <a:tailEnd type="arrow"/>
          </a:ln>
        </p:spPr>
        <p:style>
          <a:lnRef idx="3">
            <a:schemeClr val="dk1"/>
          </a:lnRef>
          <a:fillRef idx="0">
            <a:schemeClr val="dk1"/>
          </a:fillRef>
          <a:effectRef idx="2">
            <a:schemeClr val="dk1"/>
          </a:effectRef>
          <a:fontRef idx="minor">
            <a:schemeClr val="tx1"/>
          </a:fontRef>
        </p:style>
      </p:cxnSp>
      <p:pic>
        <p:nvPicPr>
          <p:cNvPr id="2097191" name="Picture 2"/>
          <p:cNvPicPr>
            <a:picLocks noChangeAspect="1" noChangeArrowheads="1"/>
          </p:cNvPicPr>
          <p:nvPr/>
        </p:nvPicPr>
        <p:blipFill>
          <a:blip xmlns:r="http://schemas.openxmlformats.org/officeDocument/2006/relationships" r:embed="rId2"/>
          <a:srcRect l="46461" t="75819" r="51125" b="20963"/>
          <a:stretch>
            <a:fillRect/>
          </a:stretch>
        </p:blipFill>
        <p:spPr bwMode="auto">
          <a:xfrm>
            <a:off x="3276600" y="1752600"/>
            <a:ext cx="533400" cy="533400"/>
          </a:xfrm>
          <a:prstGeom prst="rect"/>
          <a:noFill/>
          <a:ln w="9525">
            <a:noFill/>
            <a:miter lim="800000"/>
            <a:headEnd/>
            <a:tailEnd/>
          </a:ln>
        </p:spPr>
      </p:pic>
      <p:cxnSp>
        <p:nvCxnSpPr>
          <p:cNvPr id="3145782" name="Straight Arrow Connector 18"/>
          <p:cNvCxnSpPr>
            <a:cxnSpLocks/>
          </p:cNvCxnSpPr>
          <p:nvPr/>
        </p:nvCxnSpPr>
        <p:spPr>
          <a:xfrm rot="5400000">
            <a:off x="-342899" y="3238500"/>
            <a:ext cx="3276600" cy="3175"/>
          </a:xfrm>
          <a:prstGeom prst="straightConnector1"/>
          <a:ln>
            <a:tailEnd type="arrow"/>
          </a:ln>
        </p:spPr>
        <p:style>
          <a:lnRef idx="3">
            <a:schemeClr val="dk1"/>
          </a:lnRef>
          <a:fillRef idx="0">
            <a:schemeClr val="dk1"/>
          </a:fillRef>
          <a:effectRef idx="2">
            <a:schemeClr val="dk1"/>
          </a:effectRef>
          <a:fontRef idx="minor">
            <a:schemeClr val="tx1"/>
          </a:fontRef>
        </p:style>
      </p:cxnSp>
      <p:sp>
        <p:nvSpPr>
          <p:cNvPr id="1049556" name="TextBox 20"/>
          <p:cNvSpPr txBox="1">
            <a:spLocks noChangeArrowheads="1"/>
          </p:cNvSpPr>
          <p:nvPr/>
        </p:nvSpPr>
        <p:spPr bwMode="auto">
          <a:xfrm>
            <a:off x="381000" y="3119438"/>
            <a:ext cx="990600" cy="461962"/>
          </a:xfrm>
          <a:prstGeom prst="rect"/>
          <a:noFill/>
          <a:ln w="9525">
            <a:noFill/>
            <a:miter lim="800000"/>
            <a:headEnd/>
            <a:tailEnd/>
          </a:ln>
        </p:spPr>
        <p:txBody>
          <a:bodyPr>
            <a:spAutoFit/>
          </a:bodyPr>
          <a:p>
            <a:r>
              <a:rPr sz="2400" lang="en-US"/>
              <a:t>TPMT</a:t>
            </a:r>
          </a:p>
        </p:txBody>
      </p:sp>
      <p:sp>
        <p:nvSpPr>
          <p:cNvPr id="1049557" name="TextBox 21"/>
          <p:cNvSpPr txBox="1">
            <a:spLocks noChangeArrowheads="1"/>
          </p:cNvSpPr>
          <p:nvPr/>
        </p:nvSpPr>
        <p:spPr bwMode="auto">
          <a:xfrm>
            <a:off x="457200" y="5334000"/>
            <a:ext cx="2057400" cy="954088"/>
          </a:xfrm>
          <a:prstGeom prst="rect"/>
          <a:noFill/>
          <a:ln w="9525">
            <a:noFill/>
            <a:miter lim="800000"/>
            <a:headEnd/>
            <a:tailEnd/>
          </a:ln>
        </p:spPr>
        <p:txBody>
          <a:bodyPr>
            <a:spAutoFit/>
          </a:bodyPr>
          <a:p>
            <a:r>
              <a:rPr sz="2800" lang="en-US"/>
              <a:t>Inactive metabolite </a:t>
            </a:r>
          </a:p>
        </p:txBody>
      </p:sp>
    </p:spTree>
  </p:cSld>
  <p:clrMapOvr>
    <a:masterClrMapping/>
  </p:clrMapOvr>
  <p:transition xmlns:p14="http://schemas.microsoft.com/office/powerpoint/2010/main" spd="slow" advTm="1000" p14:dur="2000"/>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552"/>
                                        </p:tgtEl>
                                        <p:attrNameLst>
                                          <p:attrName>style.visibility</p:attrName>
                                        </p:attrNameLst>
                                      </p:cBhvr>
                                      <p:to>
                                        <p:strVal val="visible"/>
                                      </p:to>
                                    </p:set>
                                    <p:animEffect transition="in" filter="blinds(horizontal)">
                                      <p:cBhvr>
                                        <p:cTn dur="500" id="7"/>
                                        <p:tgtEl>
                                          <p:spTgt spid="1049552"/>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 presetSubtype="10">
                                  <p:stCondLst>
                                    <p:cond delay="0"/>
                                  </p:stCondLst>
                                  <p:childTnLst>
                                    <p:set>
                                      <p:cBhvr>
                                        <p:cTn dur="1" fill="hold" id="11">
                                          <p:stCondLst>
                                            <p:cond delay="0"/>
                                          </p:stCondLst>
                                        </p:cTn>
                                        <p:tgtEl>
                                          <p:spTgt spid="3145780"/>
                                        </p:tgtEl>
                                        <p:attrNameLst>
                                          <p:attrName>style.visibility</p:attrName>
                                        </p:attrNameLst>
                                      </p:cBhvr>
                                      <p:to>
                                        <p:strVal val="visible"/>
                                      </p:to>
                                    </p:set>
                                    <p:animEffect transition="in" filter="blinds(horizontal)">
                                      <p:cBhvr>
                                        <p:cTn dur="500" id="12"/>
                                        <p:tgtEl>
                                          <p:spTgt spid="3145780"/>
                                        </p:tgtEl>
                                      </p:cBhvr>
                                    </p:animEffect>
                                  </p:childTnLst>
                                </p:cTn>
                              </p:par>
                              <p:par>
                                <p:cTn fill="hold" grpId="0" id="13" nodeType="withEffect" presetClass="entr" presetID="3" presetSubtype="10">
                                  <p:stCondLst>
                                    <p:cond delay="0"/>
                                  </p:stCondLst>
                                  <p:childTnLst>
                                    <p:set>
                                      <p:cBhvr>
                                        <p:cTn dur="1" fill="hold" id="14">
                                          <p:stCondLst>
                                            <p:cond delay="0"/>
                                          </p:stCondLst>
                                        </p:cTn>
                                        <p:tgtEl>
                                          <p:spTgt spid="1049553"/>
                                        </p:tgtEl>
                                        <p:attrNameLst>
                                          <p:attrName>style.visibility</p:attrName>
                                        </p:attrNameLst>
                                      </p:cBhvr>
                                      <p:to>
                                        <p:strVal val="visible"/>
                                      </p:to>
                                    </p:set>
                                    <p:animEffect transition="in" filter="blinds(horizontal)">
                                      <p:cBhvr>
                                        <p:cTn dur="500" id="15"/>
                                        <p:tgtEl>
                                          <p:spTgt spid="1049553"/>
                                        </p:tgtEl>
                                      </p:cBhvr>
                                    </p:animEffect>
                                  </p:childTnLst>
                                </p:cTn>
                              </p:par>
                            </p:childTnLst>
                          </p:cTn>
                        </p:par>
                      </p:childTnLst>
                    </p:cTn>
                  </p:par>
                  <p:par>
                    <p:cTn fill="hold" id="16">
                      <p:stCondLst>
                        <p:cond delay="indefinite"/>
                      </p:stCondLst>
                      <p:childTnLst>
                        <p:par>
                          <p:cTn fill="hold" id="17">
                            <p:stCondLst>
                              <p:cond delay="0"/>
                            </p:stCondLst>
                            <p:childTnLst>
                              <p:par>
                                <p:cTn fill="hold" grpId="0" id="18" nodeType="clickEffect" presetClass="entr" presetID="3" presetSubtype="10">
                                  <p:stCondLst>
                                    <p:cond delay="0"/>
                                  </p:stCondLst>
                                  <p:childTnLst>
                                    <p:set>
                                      <p:cBhvr>
                                        <p:cTn dur="1" fill="hold" id="19">
                                          <p:stCondLst>
                                            <p:cond delay="0"/>
                                          </p:stCondLst>
                                        </p:cTn>
                                        <p:tgtEl>
                                          <p:spTgt spid="1049554"/>
                                        </p:tgtEl>
                                        <p:attrNameLst>
                                          <p:attrName>style.visibility</p:attrName>
                                        </p:attrNameLst>
                                      </p:cBhvr>
                                      <p:to>
                                        <p:strVal val="visible"/>
                                      </p:to>
                                    </p:set>
                                    <p:animEffect transition="in" filter="blinds(horizontal)">
                                      <p:cBhvr>
                                        <p:cTn dur="500" id="20"/>
                                        <p:tgtEl>
                                          <p:spTgt spid="1049554"/>
                                        </p:tgtEl>
                                      </p:cBhvr>
                                    </p:animEffect>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3" presetSubtype="10">
                                  <p:stCondLst>
                                    <p:cond delay="0"/>
                                  </p:stCondLst>
                                  <p:childTnLst>
                                    <p:set>
                                      <p:cBhvr>
                                        <p:cTn dur="1" fill="hold" id="24">
                                          <p:stCondLst>
                                            <p:cond delay="0"/>
                                          </p:stCondLst>
                                        </p:cTn>
                                        <p:tgtEl>
                                          <p:spTgt spid="2097191"/>
                                        </p:tgtEl>
                                        <p:attrNameLst>
                                          <p:attrName>style.visibility</p:attrName>
                                        </p:attrNameLst>
                                      </p:cBhvr>
                                      <p:to>
                                        <p:strVal val="visible"/>
                                      </p:to>
                                    </p:set>
                                    <p:animEffect transition="in" filter="blinds(horizontal)">
                                      <p:cBhvr>
                                        <p:cTn dur="500" id="25"/>
                                        <p:tgtEl>
                                          <p:spTgt spid="2097191"/>
                                        </p:tgtEl>
                                      </p:cBhvr>
                                    </p:animEffect>
                                  </p:childTnLst>
                                </p:cTn>
                              </p:par>
                              <p:par>
                                <p:cTn fill="hold" id="26" nodeType="withEffect" presetClass="entr" presetID="3" presetSubtype="10">
                                  <p:stCondLst>
                                    <p:cond delay="0"/>
                                  </p:stCondLst>
                                  <p:childTnLst>
                                    <p:set>
                                      <p:cBhvr>
                                        <p:cTn dur="1" fill="hold" id="27">
                                          <p:stCondLst>
                                            <p:cond delay="0"/>
                                          </p:stCondLst>
                                        </p:cTn>
                                        <p:tgtEl>
                                          <p:spTgt spid="3145781"/>
                                        </p:tgtEl>
                                        <p:attrNameLst>
                                          <p:attrName>style.visibility</p:attrName>
                                        </p:attrNameLst>
                                      </p:cBhvr>
                                      <p:to>
                                        <p:strVal val="visible"/>
                                      </p:to>
                                    </p:set>
                                    <p:animEffect transition="in" filter="blinds(horizontal)">
                                      <p:cBhvr>
                                        <p:cTn dur="500" id="28"/>
                                        <p:tgtEl>
                                          <p:spTgt spid="3145781"/>
                                        </p:tgtEl>
                                      </p:cBhvr>
                                    </p:animEffect>
                                  </p:childTnLst>
                                </p:cTn>
                              </p:par>
                              <p:par>
                                <p:cTn fill="hold" grpId="0" id="29" nodeType="withEffect" presetClass="entr" presetID="3" presetSubtype="10">
                                  <p:stCondLst>
                                    <p:cond delay="0"/>
                                  </p:stCondLst>
                                  <p:childTnLst>
                                    <p:set>
                                      <p:cBhvr>
                                        <p:cTn dur="1" fill="hold" id="30">
                                          <p:stCondLst>
                                            <p:cond delay="0"/>
                                          </p:stCondLst>
                                        </p:cTn>
                                        <p:tgtEl>
                                          <p:spTgt spid="1049555"/>
                                        </p:tgtEl>
                                        <p:attrNameLst>
                                          <p:attrName>style.visibility</p:attrName>
                                        </p:attrNameLst>
                                      </p:cBhvr>
                                      <p:to>
                                        <p:strVal val="visible"/>
                                      </p:to>
                                    </p:set>
                                    <p:animEffect transition="in" filter="blinds(horizontal)">
                                      <p:cBhvr>
                                        <p:cTn dur="500" id="31"/>
                                        <p:tgtEl>
                                          <p:spTgt spid="1049555"/>
                                        </p:tgtEl>
                                      </p:cBhvr>
                                    </p:animEffect>
                                  </p:childTnLst>
                                </p:cTn>
                              </p:par>
                            </p:childTnLst>
                          </p:cTn>
                        </p:par>
                      </p:childTnLst>
                    </p:cTn>
                  </p:par>
                  <p:par>
                    <p:cTn fill="hold" id="32">
                      <p:stCondLst>
                        <p:cond delay="indefinite"/>
                      </p:stCondLst>
                      <p:childTnLst>
                        <p:par>
                          <p:cTn fill="hold" id="33">
                            <p:stCondLst>
                              <p:cond delay="0"/>
                            </p:stCondLst>
                            <p:childTnLst>
                              <p:par>
                                <p:cTn fill="hold" grpId="0" id="34" nodeType="clickEffect" presetClass="entr" presetID="3" presetSubtype="10">
                                  <p:stCondLst>
                                    <p:cond delay="0"/>
                                  </p:stCondLst>
                                  <p:childTnLst>
                                    <p:set>
                                      <p:cBhvr>
                                        <p:cTn dur="1" fill="hold" id="35">
                                          <p:stCondLst>
                                            <p:cond delay="0"/>
                                          </p:stCondLst>
                                        </p:cTn>
                                        <p:tgtEl>
                                          <p:spTgt spid="1049556"/>
                                        </p:tgtEl>
                                        <p:attrNameLst>
                                          <p:attrName>style.visibility</p:attrName>
                                        </p:attrNameLst>
                                      </p:cBhvr>
                                      <p:to>
                                        <p:strVal val="visible"/>
                                      </p:to>
                                    </p:set>
                                    <p:animEffect transition="in" filter="blinds(horizontal)">
                                      <p:cBhvr>
                                        <p:cTn dur="500" id="36"/>
                                        <p:tgtEl>
                                          <p:spTgt spid="1049556"/>
                                        </p:tgtEl>
                                      </p:cBhvr>
                                    </p:animEffect>
                                  </p:childTnLst>
                                </p:cTn>
                              </p:par>
                              <p:par>
                                <p:cTn fill="hold" id="37" nodeType="withEffect" presetClass="entr" presetID="3" presetSubtype="10">
                                  <p:stCondLst>
                                    <p:cond delay="0"/>
                                  </p:stCondLst>
                                  <p:childTnLst>
                                    <p:set>
                                      <p:cBhvr>
                                        <p:cTn dur="1" fill="hold" id="38">
                                          <p:stCondLst>
                                            <p:cond delay="0"/>
                                          </p:stCondLst>
                                        </p:cTn>
                                        <p:tgtEl>
                                          <p:spTgt spid="3145782"/>
                                        </p:tgtEl>
                                        <p:attrNameLst>
                                          <p:attrName>style.visibility</p:attrName>
                                        </p:attrNameLst>
                                      </p:cBhvr>
                                      <p:to>
                                        <p:strVal val="visible"/>
                                      </p:to>
                                    </p:set>
                                    <p:animEffect transition="in" filter="blinds(horizontal)">
                                      <p:cBhvr>
                                        <p:cTn dur="500" id="39"/>
                                        <p:tgtEl>
                                          <p:spTgt spid="3145782"/>
                                        </p:tgtEl>
                                      </p:cBhvr>
                                    </p:animEffect>
                                  </p:childTnLst>
                                </p:cTn>
                              </p:par>
                              <p:par>
                                <p:cTn fill="hold" grpId="0" id="40" nodeType="withEffect" presetClass="entr" presetID="3" presetSubtype="10">
                                  <p:stCondLst>
                                    <p:cond delay="0"/>
                                  </p:stCondLst>
                                  <p:childTnLst>
                                    <p:set>
                                      <p:cBhvr>
                                        <p:cTn dur="1" fill="hold" id="41">
                                          <p:stCondLst>
                                            <p:cond delay="0"/>
                                          </p:stCondLst>
                                        </p:cTn>
                                        <p:tgtEl>
                                          <p:spTgt spid="1049557"/>
                                        </p:tgtEl>
                                        <p:attrNameLst>
                                          <p:attrName>style.visibility</p:attrName>
                                        </p:attrNameLst>
                                      </p:cBhvr>
                                      <p:to>
                                        <p:strVal val="visible"/>
                                      </p:to>
                                    </p:set>
                                    <p:animEffect transition="in" filter="blinds(horizontal)">
                                      <p:cBhvr>
                                        <p:cTn dur="500" id="42"/>
                                        <p:tgtEl>
                                          <p:spTgt spid="1049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52" grpId="0"/>
      <p:bldP spid="1049553" grpId="0"/>
      <p:bldP spid="1049554" grpId="0"/>
      <p:bldP spid="1049555" grpId="0"/>
      <p:bldP spid="1049556" grpId="0"/>
      <p:bldP spid="1049557" grpId="0"/>
    </p:bld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009" name=""/>
        <p:cNvGrpSpPr/>
        <p:nvPr/>
      </p:nvGrpSpPr>
      <p:grpSpPr>
        <a:xfrm>
          <a:off x="0" y="0"/>
          <a:ext cx="0" cy="0"/>
          <a:chOff x="0" y="0"/>
          <a:chExt cx="0" cy="0"/>
        </a:xfrm>
      </p:grpSpPr>
      <p:sp>
        <p:nvSpPr>
          <p:cNvPr id="1049561" name="Content Placeholder 2"/>
          <p:cNvSpPr>
            <a:spLocks noGrp="1"/>
          </p:cNvSpPr>
          <p:nvPr>
            <p:ph idx="1"/>
          </p:nvPr>
        </p:nvSpPr>
        <p:spPr/>
        <p:txBody>
          <a:bodyPr/>
          <a:p>
            <a:r>
              <a:rPr lang="en-US" smtClean="0"/>
              <a:t>Use: </a:t>
            </a:r>
          </a:p>
          <a:p>
            <a:pPr lvl="1"/>
            <a:r>
              <a:rPr lang="en-US" smtClean="0"/>
              <a:t>Acute leukemia (ALL)</a:t>
            </a:r>
          </a:p>
          <a:p>
            <a:pPr lvl="1"/>
            <a:r>
              <a:rPr lang="en-US" smtClean="0"/>
              <a:t>Choriocarcinoma </a:t>
            </a:r>
          </a:p>
          <a:p>
            <a:r>
              <a:rPr lang="en-US" smtClean="0"/>
              <a:t>Adverse Effects:</a:t>
            </a:r>
          </a:p>
          <a:p>
            <a:pPr lvl="1"/>
            <a:r>
              <a:rPr lang="en-US" smtClean="0"/>
              <a:t>Bone marrow &amp; GIT mainly </a:t>
            </a:r>
          </a:p>
          <a:p>
            <a:pPr lvl="1"/>
            <a:r>
              <a:rPr lang="en-US" smtClean="0"/>
              <a:t>Hepatic necrosis rarely </a:t>
            </a:r>
          </a:p>
          <a:p>
            <a:pPr lvl="1"/>
            <a:r>
              <a:rPr lang="en-US" smtClean="0"/>
              <a:t>Hyperuricaemia </a:t>
            </a:r>
          </a:p>
        </p:txBody>
      </p:sp>
      <p:sp>
        <p:nvSpPr>
          <p:cNvPr id="1049562" name="Title 1"/>
          <p:cNvSpPr>
            <a:spLocks noGrp="1"/>
          </p:cNvSpPr>
          <p:nvPr>
            <p:ph type="title"/>
          </p:nvPr>
        </p:nvSpPr>
        <p:spPr>
          <a:xfrm>
            <a:off x="0" y="0"/>
            <a:ext cx="9144000" cy="685800"/>
          </a:xfrm>
          <a:solidFill>
            <a:schemeClr val="accent5">
              <a:lumMod val="20000"/>
              <a:lumOff val="80000"/>
            </a:schemeClr>
          </a:solidFill>
        </p:spPr>
        <p:txBody>
          <a:bodyPr>
            <a:normAutofit fontScale="90000"/>
          </a:bodyPr>
          <a:p>
            <a:r>
              <a:rPr dirty="0" lang="en-US" smtClean="0"/>
              <a:t>6 </a:t>
            </a:r>
            <a:r>
              <a:rPr dirty="0" lang="en-US" err="1" smtClean="0"/>
              <a:t>Mercaptopurine</a:t>
            </a:r>
            <a:r>
              <a:rPr dirty="0" lang="en-US" smtClean="0"/>
              <a:t> </a:t>
            </a:r>
            <a:endParaRPr dirty="0" lang="en-US"/>
          </a:p>
        </p:txBody>
      </p:sp>
      <p:pic>
        <p:nvPicPr>
          <p:cNvPr id="2097192" name="Picture 3"/>
          <p:cNvPicPr>
            <a:picLocks noChangeAspect="1" noChangeArrowheads="1"/>
          </p:cNvPicPr>
          <p:nvPr/>
        </p:nvPicPr>
        <p:blipFill>
          <a:blip xmlns:r="http://schemas.openxmlformats.org/officeDocument/2006/relationships" r:embed="rId1"/>
          <a:srcRect l="42188" t="38542" r="46094" b="43750"/>
          <a:stretch>
            <a:fillRect/>
          </a:stretch>
        </p:blipFill>
        <p:spPr bwMode="auto">
          <a:xfrm>
            <a:off x="6553200" y="2895600"/>
            <a:ext cx="2133600" cy="2417763"/>
          </a:xfrm>
          <a:prstGeom prst="rect"/>
          <a:noFill/>
          <a:ln w="9525">
            <a:noFill/>
            <a:miter lim="800000"/>
            <a:headEnd/>
            <a:tailEnd/>
          </a:ln>
        </p:spPr>
      </p:pic>
    </p:spTree>
  </p:cSld>
  <p:clrMapOvr>
    <a:masterClrMapping/>
  </p:clrMapOvr>
  <p:transition xmlns:p14="http://schemas.microsoft.com/office/powerpoint/2010/main" spd="slow" advTm="2000" p14:dur="2000"/>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012" name=""/>
        <p:cNvGrpSpPr/>
        <p:nvPr/>
      </p:nvGrpSpPr>
      <p:grpSpPr>
        <a:xfrm>
          <a:off x="0" y="0"/>
          <a:ext cx="0" cy="0"/>
          <a:chOff x="0" y="0"/>
          <a:chExt cx="0" cy="0"/>
        </a:xfrm>
      </p:grpSpPr>
      <p:sp>
        <p:nvSpPr>
          <p:cNvPr id="1049566" name="Content Placeholder 2"/>
          <p:cNvSpPr>
            <a:spLocks noGrp="1"/>
          </p:cNvSpPr>
          <p:nvPr>
            <p:ph idx="1"/>
          </p:nvPr>
        </p:nvSpPr>
        <p:spPr>
          <a:xfrm>
            <a:off x="457200" y="914400"/>
            <a:ext cx="8382000" cy="5943600"/>
          </a:xfrm>
        </p:spPr>
        <p:txBody>
          <a:bodyPr/>
          <a:p>
            <a:r>
              <a:rPr lang="en-US" smtClean="0"/>
              <a:t>Phosphorylates intracellularly to form triphosphate  </a:t>
            </a:r>
          </a:p>
          <a:p>
            <a:r>
              <a:rPr lang="en-US" smtClean="0"/>
              <a:t>Inhibits DNA polymerase and gets incorporated to form dysfunctional DNA </a:t>
            </a:r>
          </a:p>
          <a:p>
            <a:r>
              <a:rPr lang="en-US" smtClean="0"/>
              <a:t>Effective in slow growing tumors: (apoptosis)</a:t>
            </a:r>
          </a:p>
          <a:p>
            <a:r>
              <a:rPr lang="en-US" smtClean="0"/>
              <a:t>Use: </a:t>
            </a:r>
          </a:p>
          <a:p>
            <a:pPr lvl="1"/>
            <a:r>
              <a:rPr lang="en-US" smtClean="0"/>
              <a:t>CLL and non hodgkins recurring after treatment </a:t>
            </a:r>
          </a:p>
          <a:p>
            <a:r>
              <a:rPr lang="en-US" smtClean="0"/>
              <a:t>Adverse events: </a:t>
            </a:r>
          </a:p>
          <a:p>
            <a:pPr lvl="1"/>
            <a:r>
              <a:rPr lang="en-US" smtClean="0"/>
              <a:t>chills, fever, opportunistic infection, myelosupression </a:t>
            </a:r>
          </a:p>
        </p:txBody>
      </p:sp>
      <p:sp>
        <p:nvSpPr>
          <p:cNvPr id="1049567" name="Title 1"/>
          <p:cNvSpPr>
            <a:spLocks noGrp="1"/>
          </p:cNvSpPr>
          <p:nvPr>
            <p:ph type="title"/>
          </p:nvPr>
        </p:nvSpPr>
        <p:spPr>
          <a:xfrm>
            <a:off x="0" y="0"/>
            <a:ext cx="9144000" cy="685800"/>
          </a:xfrm>
          <a:solidFill>
            <a:schemeClr val="accent5">
              <a:lumMod val="20000"/>
              <a:lumOff val="80000"/>
            </a:schemeClr>
          </a:solidFill>
        </p:spPr>
        <p:txBody>
          <a:bodyPr>
            <a:normAutofit fontScale="90000"/>
          </a:bodyPr>
          <a:p>
            <a:r>
              <a:rPr dirty="0" lang="en-US" err="1" smtClean="0"/>
              <a:t>Fludarabine</a:t>
            </a:r>
            <a:r>
              <a:rPr dirty="0" lang="en-US" smtClean="0"/>
              <a:t> </a:t>
            </a:r>
            <a:endParaRPr dirty="0" lang="en-US"/>
          </a:p>
        </p:txBody>
      </p:sp>
    </p:spTree>
  </p:cSld>
  <p:clrMapOvr>
    <a:masterClrMapping/>
  </p:clrMapOvr>
  <p:transition xmlns:p14="http://schemas.microsoft.com/office/powerpoint/2010/main" spd="slow" advTm="2000" p14:dur="2000"/>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015" name=""/>
        <p:cNvGrpSpPr/>
        <p:nvPr/>
      </p:nvGrpSpPr>
      <p:grpSpPr>
        <a:xfrm>
          <a:off x="0" y="0"/>
          <a:ext cx="0" cy="0"/>
          <a:chOff x="0" y="0"/>
          <a:chExt cx="0" cy="0"/>
        </a:xfrm>
      </p:grpSpPr>
      <p:sp>
        <p:nvSpPr>
          <p:cNvPr id="1049571" name="Content Placeholder 2"/>
          <p:cNvSpPr>
            <a:spLocks noGrp="1"/>
          </p:cNvSpPr>
          <p:nvPr>
            <p:ph idx="1"/>
          </p:nvPr>
        </p:nvSpPr>
        <p:spPr>
          <a:xfrm>
            <a:off x="304800" y="1066800"/>
            <a:ext cx="8229600" cy="3429000"/>
          </a:xfrm>
        </p:spPr>
        <p:txBody>
          <a:bodyPr/>
          <a:p>
            <a:r>
              <a:rPr lang="en-US" smtClean="0"/>
              <a:t>Like fludarabine converted to triphosphate </a:t>
            </a:r>
          </a:p>
          <a:p>
            <a:r>
              <a:rPr lang="en-US" smtClean="0"/>
              <a:t>Incorporated into DNA </a:t>
            </a:r>
          </a:p>
          <a:p>
            <a:r>
              <a:rPr lang="en-US" smtClean="0"/>
              <a:t>Inhibits DNA polymerase </a:t>
            </a:r>
            <a:r>
              <a:rPr lang="en-US" smtClean="0">
                <a:sym typeface="Symbol" pitchFamily="18" charset="2"/>
              </a:rPr>
              <a:t></a:t>
            </a:r>
            <a:r>
              <a:rPr lang="en-US" smtClean="0"/>
              <a:t> and </a:t>
            </a:r>
            <a:r>
              <a:rPr lang="en-US" smtClean="0">
                <a:sym typeface="Symbol" pitchFamily="18" charset="2"/>
              </a:rPr>
              <a:t></a:t>
            </a:r>
            <a:r>
              <a:rPr lang="en-US" smtClean="0"/>
              <a:t> thus inhibits DNA synthesis and repair </a:t>
            </a:r>
          </a:p>
          <a:p>
            <a:r>
              <a:rPr lang="en-US" smtClean="0"/>
              <a:t>Used in treatment of Hairy cell leukemia, CLL and low grade lymphomas </a:t>
            </a:r>
          </a:p>
          <a:p>
            <a:pPr>
              <a:buFont typeface="Arial" charset="0"/>
              <a:buNone/>
            </a:pPr>
            <a:endParaRPr lang="en-US" smtClean="0"/>
          </a:p>
        </p:txBody>
      </p:sp>
      <p:sp>
        <p:nvSpPr>
          <p:cNvPr id="1049572" name="Title 1"/>
          <p:cNvSpPr>
            <a:spLocks noGrp="1"/>
          </p:cNvSpPr>
          <p:nvPr>
            <p:ph type="title"/>
          </p:nvPr>
        </p:nvSpPr>
        <p:spPr>
          <a:xfrm>
            <a:off x="0" y="0"/>
            <a:ext cx="9144000" cy="685800"/>
          </a:xfrm>
          <a:solidFill>
            <a:schemeClr val="accent5">
              <a:lumMod val="20000"/>
              <a:lumOff val="80000"/>
            </a:schemeClr>
          </a:solidFill>
        </p:spPr>
        <p:txBody>
          <a:bodyPr>
            <a:normAutofit fontScale="90000"/>
          </a:bodyPr>
          <a:p>
            <a:r>
              <a:rPr dirty="0" lang="en-US" err="1" smtClean="0"/>
              <a:t>Cladirabine</a:t>
            </a:r>
            <a:r>
              <a:rPr dirty="0" lang="en-US" smtClean="0"/>
              <a:t> </a:t>
            </a:r>
            <a:endParaRPr dirty="0" lang="en-US"/>
          </a:p>
        </p:txBody>
      </p:sp>
    </p:spTree>
  </p:cSld>
  <p:clrMapOvr>
    <a:masterClrMapping/>
  </p:clrMapOvr>
  <p:transition xmlns:p14="http://schemas.microsoft.com/office/powerpoint/2010/main" spd="slow" advTm="1000" p14:dur="2000"/>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016" name=""/>
        <p:cNvGrpSpPr/>
        <p:nvPr/>
      </p:nvGrpSpPr>
      <p:grpSpPr>
        <a:xfrm>
          <a:off x="0" y="0"/>
          <a:ext cx="0" cy="0"/>
          <a:chOff x="0" y="0"/>
          <a:chExt cx="0" cy="0"/>
        </a:xfrm>
      </p:grpSpPr>
      <p:sp>
        <p:nvSpPr>
          <p:cNvPr id="1049573" name="Title 1"/>
          <p:cNvSpPr>
            <a:spLocks noGrp="1"/>
          </p:cNvSpPr>
          <p:nvPr>
            <p:ph type="title"/>
          </p:nvPr>
        </p:nvSpPr>
        <p:spPr>
          <a:xfrm>
            <a:off x="0" y="0"/>
            <a:ext cx="9144000" cy="685800"/>
          </a:xfrm>
          <a:solidFill>
            <a:schemeClr val="accent5">
              <a:lumMod val="20000"/>
              <a:lumOff val="80000"/>
            </a:schemeClr>
          </a:solidFill>
        </p:spPr>
        <p:txBody>
          <a:bodyPr>
            <a:normAutofit fontScale="90000"/>
          </a:bodyPr>
          <a:p>
            <a:r>
              <a:rPr dirty="0" lang="en-US" err="1" smtClean="0"/>
              <a:t>Pentostatin</a:t>
            </a:r>
            <a:r>
              <a:rPr dirty="0" lang="en-US" smtClean="0"/>
              <a:t>  </a:t>
            </a:r>
            <a:endParaRPr dirty="0" lang="en-US"/>
          </a:p>
        </p:txBody>
      </p:sp>
      <p:sp>
        <p:nvSpPr>
          <p:cNvPr id="1049574" name="Rectangle 4"/>
          <p:cNvSpPr>
            <a:spLocks noChangeArrowheads="1"/>
          </p:cNvSpPr>
          <p:nvPr/>
        </p:nvSpPr>
        <p:spPr bwMode="auto">
          <a:xfrm>
            <a:off x="1981200" y="838200"/>
            <a:ext cx="4503738" cy="461963"/>
          </a:xfrm>
          <a:prstGeom prst="rect"/>
          <a:noFill/>
          <a:ln w="9525">
            <a:noFill/>
            <a:miter lim="800000"/>
            <a:headEnd/>
            <a:tailEnd/>
          </a:ln>
        </p:spPr>
        <p:txBody>
          <a:bodyPr wrap="none">
            <a:spAutoFit/>
          </a:bodyPr>
          <a:p>
            <a:r>
              <a:rPr sz="2400" lang="en-US"/>
              <a:t>Inhibits  adenosine deaminase </a:t>
            </a:r>
          </a:p>
        </p:txBody>
      </p:sp>
      <p:sp>
        <p:nvSpPr>
          <p:cNvPr id="1049575" name="Rectangle 5"/>
          <p:cNvSpPr>
            <a:spLocks noChangeArrowheads="1"/>
          </p:cNvSpPr>
          <p:nvPr/>
        </p:nvSpPr>
        <p:spPr bwMode="auto">
          <a:xfrm>
            <a:off x="1524000" y="1747838"/>
            <a:ext cx="6494463" cy="461962"/>
          </a:xfrm>
          <a:prstGeom prst="rect"/>
          <a:noFill/>
          <a:ln w="9525">
            <a:noFill/>
            <a:miter lim="800000"/>
            <a:headEnd/>
            <a:tailEnd/>
          </a:ln>
        </p:spPr>
        <p:txBody>
          <a:bodyPr wrap="none">
            <a:spAutoFit/>
          </a:bodyPr>
          <a:p>
            <a:r>
              <a:rPr sz="2400" lang="en-US"/>
              <a:t>Accumulation of adenosine &amp; deoxyadenosine </a:t>
            </a:r>
          </a:p>
        </p:txBody>
      </p:sp>
      <p:sp>
        <p:nvSpPr>
          <p:cNvPr id="1049576" name="Rectangle 7"/>
          <p:cNvSpPr>
            <a:spLocks noChangeArrowheads="1"/>
          </p:cNvSpPr>
          <p:nvPr/>
        </p:nvSpPr>
        <p:spPr bwMode="auto">
          <a:xfrm>
            <a:off x="1768475" y="2667000"/>
            <a:ext cx="4708525" cy="461963"/>
          </a:xfrm>
          <a:prstGeom prst="rect"/>
          <a:noFill/>
          <a:ln w="9525">
            <a:noFill/>
            <a:miter lim="800000"/>
            <a:headEnd/>
            <a:tailEnd/>
          </a:ln>
        </p:spPr>
        <p:txBody>
          <a:bodyPr wrap="none">
            <a:spAutoFit/>
          </a:bodyPr>
          <a:p>
            <a:r>
              <a:rPr sz="2400" lang="en-US"/>
              <a:t>Inhibits ribonucleotide reductase </a:t>
            </a:r>
          </a:p>
        </p:txBody>
      </p:sp>
      <p:sp>
        <p:nvSpPr>
          <p:cNvPr id="1049577" name="Rectangle 8"/>
          <p:cNvSpPr>
            <a:spLocks noChangeArrowheads="1"/>
          </p:cNvSpPr>
          <p:nvPr/>
        </p:nvSpPr>
        <p:spPr bwMode="auto">
          <a:xfrm>
            <a:off x="2514600" y="3581400"/>
            <a:ext cx="3171825" cy="461963"/>
          </a:xfrm>
          <a:prstGeom prst="rect"/>
          <a:noFill/>
          <a:ln w="9525">
            <a:noFill/>
            <a:miter lim="800000"/>
            <a:headEnd/>
            <a:tailEnd/>
          </a:ln>
        </p:spPr>
        <p:txBody>
          <a:bodyPr wrap="none">
            <a:spAutoFit/>
          </a:bodyPr>
          <a:p>
            <a:r>
              <a:rPr sz="2400" lang="en-US"/>
              <a:t>Blocks DNA synthesis </a:t>
            </a:r>
          </a:p>
        </p:txBody>
      </p:sp>
      <p:sp>
        <p:nvSpPr>
          <p:cNvPr id="1049578" name="Rectangle 9"/>
          <p:cNvSpPr>
            <a:spLocks noChangeArrowheads="1"/>
          </p:cNvSpPr>
          <p:nvPr/>
        </p:nvSpPr>
        <p:spPr bwMode="auto">
          <a:xfrm>
            <a:off x="1752600" y="4724400"/>
            <a:ext cx="5592763" cy="461963"/>
          </a:xfrm>
          <a:prstGeom prst="rect"/>
          <a:noFill/>
          <a:ln w="9525">
            <a:noFill/>
            <a:miter lim="800000"/>
            <a:headEnd/>
            <a:tailEnd/>
          </a:ln>
        </p:spPr>
        <p:txBody>
          <a:bodyPr wrap="none">
            <a:spAutoFit/>
          </a:bodyPr>
          <a:p>
            <a:r>
              <a:rPr sz="2400" lang="en-US"/>
              <a:t>S adenosyl homocysteine accumulation </a:t>
            </a:r>
          </a:p>
        </p:txBody>
      </p:sp>
      <p:cxnSp>
        <p:nvCxnSpPr>
          <p:cNvPr id="3145783" name="Straight Arrow Connector 11"/>
          <p:cNvCxnSpPr>
            <a:cxnSpLocks/>
          </p:cNvCxnSpPr>
          <p:nvPr/>
        </p:nvCxnSpPr>
        <p:spPr>
          <a:xfrm rot="5400000">
            <a:off x="3848101" y="1485900"/>
            <a:ext cx="381000" cy="3175"/>
          </a:xfrm>
          <a:prstGeom prst="straightConnector1"/>
          <a:ln>
            <a:tailEnd type="arrow"/>
          </a:ln>
        </p:spPr>
        <p:style>
          <a:lnRef idx="3">
            <a:schemeClr val="dk1"/>
          </a:lnRef>
          <a:fillRef idx="0">
            <a:schemeClr val="dk1"/>
          </a:fillRef>
          <a:effectRef idx="2">
            <a:schemeClr val="dk1"/>
          </a:effectRef>
          <a:fontRef idx="minor">
            <a:schemeClr val="tx1"/>
          </a:fontRef>
        </p:style>
      </p:cxnSp>
      <p:cxnSp>
        <p:nvCxnSpPr>
          <p:cNvPr id="3145784" name="Straight Arrow Connector 12"/>
          <p:cNvCxnSpPr>
            <a:cxnSpLocks/>
          </p:cNvCxnSpPr>
          <p:nvPr/>
        </p:nvCxnSpPr>
        <p:spPr>
          <a:xfrm rot="5400000">
            <a:off x="3848894" y="2475706"/>
            <a:ext cx="381000" cy="1588"/>
          </a:xfrm>
          <a:prstGeom prst="straightConnector1"/>
          <a:ln>
            <a:tailEnd type="arrow"/>
          </a:ln>
        </p:spPr>
        <p:style>
          <a:lnRef idx="3">
            <a:schemeClr val="dk1"/>
          </a:lnRef>
          <a:fillRef idx="0">
            <a:schemeClr val="dk1"/>
          </a:fillRef>
          <a:effectRef idx="2">
            <a:schemeClr val="dk1"/>
          </a:effectRef>
          <a:fontRef idx="minor">
            <a:schemeClr val="tx1"/>
          </a:fontRef>
        </p:style>
      </p:cxnSp>
      <p:cxnSp>
        <p:nvCxnSpPr>
          <p:cNvPr id="3145785" name="Straight Arrow Connector 13"/>
          <p:cNvCxnSpPr>
            <a:cxnSpLocks/>
          </p:cNvCxnSpPr>
          <p:nvPr/>
        </p:nvCxnSpPr>
        <p:spPr>
          <a:xfrm rot="5400000">
            <a:off x="3847307" y="3390106"/>
            <a:ext cx="381000" cy="1587"/>
          </a:xfrm>
          <a:prstGeom prst="straightConnector1"/>
          <a:ln>
            <a:tailEnd type="arrow"/>
          </a:ln>
        </p:spPr>
        <p:style>
          <a:lnRef idx="3">
            <a:schemeClr val="dk1"/>
          </a:lnRef>
          <a:fillRef idx="0">
            <a:schemeClr val="dk1"/>
          </a:fillRef>
          <a:effectRef idx="2">
            <a:schemeClr val="dk1"/>
          </a:effectRef>
          <a:fontRef idx="minor">
            <a:schemeClr val="tx1"/>
          </a:fontRef>
        </p:style>
      </p:cxnSp>
      <p:sp>
        <p:nvSpPr>
          <p:cNvPr id="1049579" name="Rectangle 14"/>
          <p:cNvSpPr>
            <a:spLocks noChangeArrowheads="1"/>
          </p:cNvSpPr>
          <p:nvPr/>
        </p:nvSpPr>
        <p:spPr bwMode="auto">
          <a:xfrm>
            <a:off x="2438400" y="5715000"/>
            <a:ext cx="3109913" cy="461963"/>
          </a:xfrm>
          <a:prstGeom prst="rect"/>
          <a:noFill/>
          <a:ln w="9525">
            <a:noFill/>
            <a:miter lim="800000"/>
            <a:headEnd/>
            <a:tailEnd/>
          </a:ln>
        </p:spPr>
        <p:txBody>
          <a:bodyPr wrap="none">
            <a:spAutoFit/>
          </a:bodyPr>
          <a:p>
            <a:r>
              <a:rPr sz="2400" lang="en-US"/>
              <a:t>Toxic to lymphocytes </a:t>
            </a:r>
          </a:p>
        </p:txBody>
      </p:sp>
      <p:cxnSp>
        <p:nvCxnSpPr>
          <p:cNvPr id="3145786" name="Straight Arrow Connector 15"/>
          <p:cNvCxnSpPr>
            <a:cxnSpLocks/>
          </p:cNvCxnSpPr>
          <p:nvPr/>
        </p:nvCxnSpPr>
        <p:spPr>
          <a:xfrm rot="5400000">
            <a:off x="3620294" y="5447506"/>
            <a:ext cx="381000" cy="1588"/>
          </a:xfrm>
          <a:prstGeom prst="straightConnector1"/>
          <a:ln>
            <a:tailEnd type="arrow"/>
          </a:ln>
        </p:spPr>
        <p:style>
          <a:lnRef idx="3">
            <a:schemeClr val="dk1"/>
          </a:lnRef>
          <a:fillRef idx="0">
            <a:schemeClr val="dk1"/>
          </a:fillRef>
          <a:effectRef idx="2">
            <a:schemeClr val="dk1"/>
          </a:effectRef>
          <a:fontRef idx="minor">
            <a:schemeClr val="tx1"/>
          </a:fontRef>
        </p:style>
      </p:cxnSp>
      <p:sp>
        <p:nvSpPr>
          <p:cNvPr id="1049580" name="Rectangle 16"/>
          <p:cNvSpPr/>
          <p:nvPr/>
        </p:nvSpPr>
        <p:spPr>
          <a:xfrm>
            <a:off x="5715000" y="5715000"/>
            <a:ext cx="3200400" cy="954107"/>
          </a:xfrm>
          <a:prstGeom prst="rect"/>
        </p:spPr>
        <p:style>
          <a:lnRef idx="0">
            <a:schemeClr val="accent2"/>
          </a:lnRef>
          <a:fillRef idx="3">
            <a:schemeClr val="accent2"/>
          </a:fillRef>
          <a:effectRef idx="3">
            <a:schemeClr val="accent2"/>
          </a:effectRef>
          <a:fontRef idx="minor">
            <a:schemeClr val="lt1"/>
          </a:fontRef>
        </p:style>
        <p:txBody>
          <a:bodyPr>
            <a:spAutoFit/>
          </a:bodyPr>
          <a:p>
            <a:pPr algn="ctr"/>
            <a:r>
              <a:rPr dirty="0" sz="2800" lang="en-US"/>
              <a:t>Used in</a:t>
            </a:r>
          </a:p>
          <a:p>
            <a:pPr algn="ctr"/>
            <a:r>
              <a:rPr dirty="0" sz="2800" lang="en-US"/>
              <a:t>Hairy cell leukemia </a:t>
            </a:r>
          </a:p>
        </p:txBody>
      </p:sp>
    </p:spTree>
  </p:cSld>
  <p:clrMapOvr>
    <a:masterClrMapping/>
  </p:clrMapOvr>
  <p:transition xmlns:p14="http://schemas.microsoft.com/office/powerpoint/2010/main" spd="slow" advTm="2000" p14:dur="2000"/>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574"/>
                                        </p:tgtEl>
                                        <p:attrNameLst>
                                          <p:attrName>style.visibility</p:attrName>
                                        </p:attrNameLst>
                                      </p:cBhvr>
                                      <p:to>
                                        <p:strVal val="visible"/>
                                      </p:to>
                                    </p:set>
                                    <p:animEffect transition="in" filter="blinds(horizontal)">
                                      <p:cBhvr>
                                        <p:cTn dur="500" id="7"/>
                                        <p:tgtEl>
                                          <p:spTgt spid="1049574"/>
                                        </p:tgtEl>
                                      </p:cBhvr>
                                    </p:animEffect>
                                  </p:childTnLst>
                                </p:cTn>
                              </p:par>
                              <p:par>
                                <p:cTn fill="hold" id="8" nodeType="withEffect" presetClass="entr" presetID="3" presetSubtype="10">
                                  <p:stCondLst>
                                    <p:cond delay="0"/>
                                  </p:stCondLst>
                                  <p:childTnLst>
                                    <p:set>
                                      <p:cBhvr>
                                        <p:cTn dur="1" fill="hold" id="9">
                                          <p:stCondLst>
                                            <p:cond delay="0"/>
                                          </p:stCondLst>
                                        </p:cTn>
                                        <p:tgtEl>
                                          <p:spTgt spid="3145783"/>
                                        </p:tgtEl>
                                        <p:attrNameLst>
                                          <p:attrName>style.visibility</p:attrName>
                                        </p:attrNameLst>
                                      </p:cBhvr>
                                      <p:to>
                                        <p:strVal val="visible"/>
                                      </p:to>
                                    </p:set>
                                    <p:animEffect transition="in" filter="blinds(horizontal)">
                                      <p:cBhvr>
                                        <p:cTn dur="500" id="10"/>
                                        <p:tgtEl>
                                          <p:spTgt spid="3145783"/>
                                        </p:tgtEl>
                                      </p:cBhvr>
                                    </p:animEffect>
                                  </p:childTnLst>
                                </p:cTn>
                              </p:par>
                              <p:par>
                                <p:cTn fill="hold" grpId="0" id="11" nodeType="withEffect" presetClass="entr" presetID="3" presetSubtype="10">
                                  <p:stCondLst>
                                    <p:cond delay="0"/>
                                  </p:stCondLst>
                                  <p:childTnLst>
                                    <p:set>
                                      <p:cBhvr>
                                        <p:cTn dur="1" fill="hold" id="12">
                                          <p:stCondLst>
                                            <p:cond delay="0"/>
                                          </p:stCondLst>
                                        </p:cTn>
                                        <p:tgtEl>
                                          <p:spTgt spid="1049575"/>
                                        </p:tgtEl>
                                        <p:attrNameLst>
                                          <p:attrName>style.visibility</p:attrName>
                                        </p:attrNameLst>
                                      </p:cBhvr>
                                      <p:to>
                                        <p:strVal val="visible"/>
                                      </p:to>
                                    </p:set>
                                    <p:animEffect transition="in" filter="blinds(horizontal)">
                                      <p:cBhvr>
                                        <p:cTn dur="500" id="13"/>
                                        <p:tgtEl>
                                          <p:spTgt spid="1049575"/>
                                        </p:tgtEl>
                                      </p:cBhvr>
                                    </p:animEffect>
                                  </p:childTnLst>
                                </p:cTn>
                              </p:par>
                              <p:par>
                                <p:cTn fill="hold" id="14" nodeType="withEffect" presetClass="entr" presetID="3" presetSubtype="10">
                                  <p:stCondLst>
                                    <p:cond delay="0"/>
                                  </p:stCondLst>
                                  <p:childTnLst>
                                    <p:set>
                                      <p:cBhvr>
                                        <p:cTn dur="1" fill="hold" id="15">
                                          <p:stCondLst>
                                            <p:cond delay="0"/>
                                          </p:stCondLst>
                                        </p:cTn>
                                        <p:tgtEl>
                                          <p:spTgt spid="3145784"/>
                                        </p:tgtEl>
                                        <p:attrNameLst>
                                          <p:attrName>style.visibility</p:attrName>
                                        </p:attrNameLst>
                                      </p:cBhvr>
                                      <p:to>
                                        <p:strVal val="visible"/>
                                      </p:to>
                                    </p:set>
                                    <p:animEffect transition="in" filter="blinds(horizontal)">
                                      <p:cBhvr>
                                        <p:cTn dur="500" id="16"/>
                                        <p:tgtEl>
                                          <p:spTgt spid="3145784"/>
                                        </p:tgtEl>
                                      </p:cBhvr>
                                    </p:animEffect>
                                  </p:childTnLst>
                                </p:cTn>
                              </p:par>
                              <p:par>
                                <p:cTn fill="hold" grpId="0" id="17" nodeType="withEffect" presetClass="entr" presetID="3" presetSubtype="10">
                                  <p:stCondLst>
                                    <p:cond delay="0"/>
                                  </p:stCondLst>
                                  <p:childTnLst>
                                    <p:set>
                                      <p:cBhvr>
                                        <p:cTn dur="1" fill="hold" id="18">
                                          <p:stCondLst>
                                            <p:cond delay="0"/>
                                          </p:stCondLst>
                                        </p:cTn>
                                        <p:tgtEl>
                                          <p:spTgt spid="1049576"/>
                                        </p:tgtEl>
                                        <p:attrNameLst>
                                          <p:attrName>style.visibility</p:attrName>
                                        </p:attrNameLst>
                                      </p:cBhvr>
                                      <p:to>
                                        <p:strVal val="visible"/>
                                      </p:to>
                                    </p:set>
                                    <p:animEffect transition="in" filter="blinds(horizontal)">
                                      <p:cBhvr>
                                        <p:cTn dur="500" id="19"/>
                                        <p:tgtEl>
                                          <p:spTgt spid="1049576"/>
                                        </p:tgtEl>
                                      </p:cBhvr>
                                    </p:animEffect>
                                  </p:childTnLst>
                                </p:cTn>
                              </p:par>
                              <p:par>
                                <p:cTn fill="hold" id="20" nodeType="withEffect" presetClass="entr" presetID="3" presetSubtype="10">
                                  <p:stCondLst>
                                    <p:cond delay="0"/>
                                  </p:stCondLst>
                                  <p:childTnLst>
                                    <p:set>
                                      <p:cBhvr>
                                        <p:cTn dur="1" fill="hold" id="21">
                                          <p:stCondLst>
                                            <p:cond delay="0"/>
                                          </p:stCondLst>
                                        </p:cTn>
                                        <p:tgtEl>
                                          <p:spTgt spid="3145785"/>
                                        </p:tgtEl>
                                        <p:attrNameLst>
                                          <p:attrName>style.visibility</p:attrName>
                                        </p:attrNameLst>
                                      </p:cBhvr>
                                      <p:to>
                                        <p:strVal val="visible"/>
                                      </p:to>
                                    </p:set>
                                    <p:animEffect transition="in" filter="blinds(horizontal)">
                                      <p:cBhvr>
                                        <p:cTn dur="500" id="22"/>
                                        <p:tgtEl>
                                          <p:spTgt spid="3145785"/>
                                        </p:tgtEl>
                                      </p:cBhvr>
                                    </p:animEffect>
                                  </p:childTnLst>
                                </p:cTn>
                              </p:par>
                              <p:par>
                                <p:cTn fill="hold" grpId="0" id="23" nodeType="withEffect" presetClass="entr" presetID="3" presetSubtype="10">
                                  <p:stCondLst>
                                    <p:cond delay="0"/>
                                  </p:stCondLst>
                                  <p:childTnLst>
                                    <p:set>
                                      <p:cBhvr>
                                        <p:cTn dur="1" fill="hold" id="24">
                                          <p:stCondLst>
                                            <p:cond delay="0"/>
                                          </p:stCondLst>
                                        </p:cTn>
                                        <p:tgtEl>
                                          <p:spTgt spid="1049577"/>
                                        </p:tgtEl>
                                        <p:attrNameLst>
                                          <p:attrName>style.visibility</p:attrName>
                                        </p:attrNameLst>
                                      </p:cBhvr>
                                      <p:to>
                                        <p:strVal val="visible"/>
                                      </p:to>
                                    </p:set>
                                    <p:animEffect transition="in" filter="blinds(horizontal)">
                                      <p:cBhvr>
                                        <p:cTn dur="500" id="25"/>
                                        <p:tgtEl>
                                          <p:spTgt spid="1049577"/>
                                        </p:tgtEl>
                                      </p:cBhvr>
                                    </p:animEffect>
                                  </p:childTnLst>
                                </p:cTn>
                              </p:par>
                            </p:childTnLst>
                          </p:cTn>
                        </p:par>
                      </p:childTnLst>
                    </p:cTn>
                  </p:par>
                  <p:par>
                    <p:cTn fill="hold" id="26">
                      <p:stCondLst>
                        <p:cond delay="indefinite"/>
                      </p:stCondLst>
                      <p:childTnLst>
                        <p:par>
                          <p:cTn fill="hold" id="27">
                            <p:stCondLst>
                              <p:cond delay="0"/>
                            </p:stCondLst>
                            <p:childTnLst>
                              <p:par>
                                <p:cTn fill="hold" grpId="0" id="28" nodeType="clickEffect" presetClass="entr" presetID="3" presetSubtype="10">
                                  <p:stCondLst>
                                    <p:cond delay="0"/>
                                  </p:stCondLst>
                                  <p:childTnLst>
                                    <p:set>
                                      <p:cBhvr>
                                        <p:cTn dur="1" fill="hold" id="29">
                                          <p:stCondLst>
                                            <p:cond delay="0"/>
                                          </p:stCondLst>
                                        </p:cTn>
                                        <p:tgtEl>
                                          <p:spTgt spid="1049578"/>
                                        </p:tgtEl>
                                        <p:attrNameLst>
                                          <p:attrName>style.visibility</p:attrName>
                                        </p:attrNameLst>
                                      </p:cBhvr>
                                      <p:to>
                                        <p:strVal val="visible"/>
                                      </p:to>
                                    </p:set>
                                    <p:animEffect transition="in" filter="blinds(horizontal)">
                                      <p:cBhvr>
                                        <p:cTn dur="500" id="30"/>
                                        <p:tgtEl>
                                          <p:spTgt spid="1049578"/>
                                        </p:tgtEl>
                                      </p:cBhvr>
                                    </p:animEffect>
                                  </p:childTnLst>
                                </p:cTn>
                              </p:par>
                              <p:par>
                                <p:cTn fill="hold" id="31" nodeType="withEffect" presetClass="entr" presetID="3" presetSubtype="10">
                                  <p:stCondLst>
                                    <p:cond delay="0"/>
                                  </p:stCondLst>
                                  <p:childTnLst>
                                    <p:set>
                                      <p:cBhvr>
                                        <p:cTn dur="1" fill="hold" id="32">
                                          <p:stCondLst>
                                            <p:cond delay="0"/>
                                          </p:stCondLst>
                                        </p:cTn>
                                        <p:tgtEl>
                                          <p:spTgt spid="3145786"/>
                                        </p:tgtEl>
                                        <p:attrNameLst>
                                          <p:attrName>style.visibility</p:attrName>
                                        </p:attrNameLst>
                                      </p:cBhvr>
                                      <p:to>
                                        <p:strVal val="visible"/>
                                      </p:to>
                                    </p:set>
                                    <p:animEffect transition="in" filter="blinds(horizontal)">
                                      <p:cBhvr>
                                        <p:cTn dur="500" id="33"/>
                                        <p:tgtEl>
                                          <p:spTgt spid="3145786"/>
                                        </p:tgtEl>
                                      </p:cBhvr>
                                    </p:animEffect>
                                  </p:childTnLst>
                                </p:cTn>
                              </p:par>
                              <p:par>
                                <p:cTn fill="hold" grpId="0" id="34" nodeType="withEffect" presetClass="entr" presetID="3" presetSubtype="10">
                                  <p:stCondLst>
                                    <p:cond delay="0"/>
                                  </p:stCondLst>
                                  <p:childTnLst>
                                    <p:set>
                                      <p:cBhvr>
                                        <p:cTn dur="1" fill="hold" id="35">
                                          <p:stCondLst>
                                            <p:cond delay="0"/>
                                          </p:stCondLst>
                                        </p:cTn>
                                        <p:tgtEl>
                                          <p:spTgt spid="1049579"/>
                                        </p:tgtEl>
                                        <p:attrNameLst>
                                          <p:attrName>style.visibility</p:attrName>
                                        </p:attrNameLst>
                                      </p:cBhvr>
                                      <p:to>
                                        <p:strVal val="visible"/>
                                      </p:to>
                                    </p:set>
                                    <p:animEffect transition="in" filter="blinds(horizontal)">
                                      <p:cBhvr>
                                        <p:cTn dur="500" id="36"/>
                                        <p:tgtEl>
                                          <p:spTgt spid="1049579"/>
                                        </p:tgtEl>
                                      </p:cBhvr>
                                    </p:animEffect>
                                  </p:childTnLst>
                                </p:cTn>
                              </p:par>
                            </p:childTnLst>
                          </p:cTn>
                        </p:par>
                      </p:childTnLst>
                    </p:cTn>
                  </p:par>
                  <p:par>
                    <p:cTn fill="hold" id="37">
                      <p:stCondLst>
                        <p:cond delay="indefinite"/>
                      </p:stCondLst>
                      <p:childTnLst>
                        <p:par>
                          <p:cTn fill="hold" id="38">
                            <p:stCondLst>
                              <p:cond delay="0"/>
                            </p:stCondLst>
                            <p:childTnLst>
                              <p:par>
                                <p:cTn fill="hold" id="39" nodeType="clickEffect" presetClass="entr" presetID="3" presetSubtype="10">
                                  <p:stCondLst>
                                    <p:cond delay="0"/>
                                  </p:stCondLst>
                                  <p:childTnLst>
                                    <p:set>
                                      <p:cBhvr>
                                        <p:cTn dur="1" fill="hold" id="40">
                                          <p:stCondLst>
                                            <p:cond delay="0"/>
                                          </p:stCondLst>
                                        </p:cTn>
                                        <p:tgtEl>
                                          <p:spTgt spid="1049580"/>
                                        </p:tgtEl>
                                        <p:attrNameLst>
                                          <p:attrName>style.visibility</p:attrName>
                                        </p:attrNameLst>
                                      </p:cBhvr>
                                      <p:to>
                                        <p:strVal val="visible"/>
                                      </p:to>
                                    </p:set>
                                    <p:animEffect transition="in" filter="blinds(horizontal)">
                                      <p:cBhvr>
                                        <p:cTn dur="500" id="41"/>
                                        <p:tgtEl>
                                          <p:spTgt spid="1049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74" grpId="0"/>
      <p:bldP spid="1049575" grpId="0"/>
      <p:bldP spid="1049576" grpId="0"/>
      <p:bldP spid="1049577" grpId="0"/>
      <p:bldP spid="1049578" grpId="0"/>
      <p:bldP spid="1049579" grpId="0"/>
    </p:bld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019" name=""/>
        <p:cNvGrpSpPr/>
        <p:nvPr/>
      </p:nvGrpSpPr>
      <p:grpSpPr>
        <a:xfrm>
          <a:off x="0" y="0"/>
          <a:ext cx="0" cy="0"/>
          <a:chOff x="0" y="0"/>
          <a:chExt cx="0" cy="0"/>
        </a:xfrm>
      </p:grpSpPr>
      <p:sp>
        <p:nvSpPr>
          <p:cNvPr id="1049584" name="Content Placeholder 2"/>
          <p:cNvSpPr>
            <a:spLocks noGrp="1"/>
          </p:cNvSpPr>
          <p:nvPr>
            <p:ph idx="1"/>
          </p:nvPr>
        </p:nvSpPr>
        <p:spPr/>
        <p:txBody>
          <a:bodyPr/>
          <a:p>
            <a:r>
              <a:rPr lang="en-US" smtClean="0"/>
              <a:t>5 fluoruracil </a:t>
            </a:r>
          </a:p>
          <a:p>
            <a:r>
              <a:rPr lang="en-US" smtClean="0"/>
              <a:t>Cytosine arabinoside (Cytarabine) </a:t>
            </a:r>
          </a:p>
          <a:p>
            <a:r>
              <a:rPr lang="en-US" smtClean="0"/>
              <a:t>Gemcitabine </a:t>
            </a:r>
          </a:p>
        </p:txBody>
      </p:sp>
      <p:sp>
        <p:nvSpPr>
          <p:cNvPr id="1049585" name="Title 1"/>
          <p:cNvSpPr>
            <a:spLocks noGrp="1"/>
          </p:cNvSpPr>
          <p:nvPr>
            <p:ph type="title"/>
          </p:nvPr>
        </p:nvSpPr>
        <p:spPr>
          <a:xfrm>
            <a:off x="0" y="0"/>
            <a:ext cx="9144000" cy="685800"/>
          </a:xfrm>
          <a:solidFill>
            <a:schemeClr val="accent5">
              <a:lumMod val="20000"/>
              <a:lumOff val="80000"/>
            </a:schemeClr>
          </a:solidFill>
        </p:spPr>
        <p:txBody>
          <a:bodyPr>
            <a:normAutofit fontScale="90000"/>
          </a:bodyPr>
          <a:p>
            <a:r>
              <a:rPr dirty="0" lang="en-US" err="1" smtClean="0"/>
              <a:t>Pyrimidine</a:t>
            </a:r>
            <a:r>
              <a:rPr dirty="0" lang="en-US" smtClean="0"/>
              <a:t> antagonists   </a:t>
            </a:r>
            <a:endParaRPr dirty="0" lang="en-US"/>
          </a:p>
        </p:txBody>
      </p:sp>
    </p:spTree>
  </p:cSld>
  <p:clrMapOvr>
    <a:masterClrMapping/>
  </p:clrMapOvr>
  <p:transition xmlns:p14="http://schemas.microsoft.com/office/powerpoint/2010/main" spd="slow" advTm="1000" p14:dur="2000"/>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020" name=""/>
        <p:cNvGrpSpPr/>
        <p:nvPr/>
      </p:nvGrpSpPr>
      <p:grpSpPr>
        <a:xfrm>
          <a:off x="0" y="0"/>
          <a:ext cx="0" cy="0"/>
          <a:chOff x="0" y="0"/>
          <a:chExt cx="0" cy="0"/>
        </a:xfrm>
      </p:grpSpPr>
      <p:sp>
        <p:nvSpPr>
          <p:cNvPr id="1049586" name="Title 1"/>
          <p:cNvSpPr>
            <a:spLocks noGrp="1"/>
          </p:cNvSpPr>
          <p:nvPr>
            <p:ph type="title"/>
          </p:nvPr>
        </p:nvSpPr>
        <p:spPr>
          <a:xfrm>
            <a:off x="0" y="0"/>
            <a:ext cx="9144000" cy="685800"/>
          </a:xfrm>
          <a:solidFill>
            <a:schemeClr val="accent5">
              <a:lumMod val="20000"/>
              <a:lumOff val="80000"/>
            </a:schemeClr>
          </a:solidFill>
        </p:spPr>
        <p:txBody>
          <a:bodyPr>
            <a:normAutofit fontScale="90000"/>
          </a:bodyPr>
          <a:p>
            <a:r>
              <a:rPr dirty="0" lang="en-US" smtClean="0"/>
              <a:t>5 fluorouracil </a:t>
            </a:r>
            <a:endParaRPr dirty="0" lang="en-US"/>
          </a:p>
        </p:txBody>
      </p:sp>
      <p:sp>
        <p:nvSpPr>
          <p:cNvPr id="1049587" name="TextBox 4"/>
          <p:cNvSpPr txBox="1"/>
          <p:nvPr/>
        </p:nvSpPr>
        <p:spPr>
          <a:xfrm>
            <a:off x="762000" y="1295400"/>
            <a:ext cx="914400" cy="461963"/>
          </a:xfrm>
          <a:prstGeom prst="rect"/>
        </p:spPr>
        <p:style>
          <a:lnRef idx="2">
            <a:schemeClr val="dk1"/>
          </a:lnRef>
          <a:fillRef idx="1">
            <a:schemeClr val="lt1"/>
          </a:fillRef>
          <a:effectRef idx="0">
            <a:schemeClr val="dk1"/>
          </a:effectRef>
          <a:fontRef idx="minor">
            <a:schemeClr val="dk1"/>
          </a:fontRef>
        </p:style>
        <p:txBody>
          <a:bodyPr>
            <a:spAutoFit/>
          </a:bodyPr>
          <a:p>
            <a:r>
              <a:rPr b="1" dirty="0" sz="2400" lang="en-US"/>
              <a:t>5 FU </a:t>
            </a:r>
          </a:p>
        </p:txBody>
      </p:sp>
      <p:sp>
        <p:nvSpPr>
          <p:cNvPr id="1049588" name="TextBox 5"/>
          <p:cNvSpPr txBox="1"/>
          <p:nvPr/>
        </p:nvSpPr>
        <p:spPr>
          <a:xfrm>
            <a:off x="3352800" y="1295400"/>
            <a:ext cx="1295400" cy="461963"/>
          </a:xfrm>
          <a:prstGeom prst="rect"/>
        </p:spPr>
        <p:style>
          <a:lnRef idx="2">
            <a:schemeClr val="accent1"/>
          </a:lnRef>
          <a:fillRef idx="1">
            <a:schemeClr val="lt1"/>
          </a:fillRef>
          <a:effectRef idx="0">
            <a:schemeClr val="accent1"/>
          </a:effectRef>
          <a:fontRef idx="minor">
            <a:schemeClr val="dk1"/>
          </a:fontRef>
        </p:style>
        <p:txBody>
          <a:bodyPr>
            <a:spAutoFit/>
          </a:bodyPr>
          <a:p>
            <a:r>
              <a:rPr b="1" dirty="0" sz="2400" lang="en-US" err="1"/>
              <a:t>FdUMP</a:t>
            </a:r>
            <a:endParaRPr b="1" dirty="0" sz="2400" lang="en-US"/>
          </a:p>
        </p:txBody>
      </p:sp>
      <p:sp>
        <p:nvSpPr>
          <p:cNvPr id="1049589" name="TextBox 6"/>
          <p:cNvSpPr txBox="1"/>
          <p:nvPr/>
        </p:nvSpPr>
        <p:spPr>
          <a:xfrm>
            <a:off x="1143000" y="3505200"/>
            <a:ext cx="1295400" cy="461963"/>
          </a:xfrm>
          <a:prstGeom prst="rect"/>
        </p:spPr>
        <p:style>
          <a:lnRef idx="2">
            <a:schemeClr val="accent1"/>
          </a:lnRef>
          <a:fillRef idx="1">
            <a:schemeClr val="lt1"/>
          </a:fillRef>
          <a:effectRef idx="0">
            <a:schemeClr val="accent1"/>
          </a:effectRef>
          <a:fontRef idx="minor">
            <a:schemeClr val="dk1"/>
          </a:fontRef>
        </p:style>
        <p:txBody>
          <a:bodyPr>
            <a:spAutoFit/>
          </a:bodyPr>
          <a:p>
            <a:r>
              <a:rPr b="1" dirty="0" sz="2400" lang="en-US" err="1"/>
              <a:t>dUMP</a:t>
            </a:r>
            <a:endParaRPr b="1" dirty="0" sz="2400" lang="en-US"/>
          </a:p>
        </p:txBody>
      </p:sp>
      <p:sp>
        <p:nvSpPr>
          <p:cNvPr id="1049590" name="TextBox 7"/>
          <p:cNvSpPr txBox="1"/>
          <p:nvPr/>
        </p:nvSpPr>
        <p:spPr>
          <a:xfrm>
            <a:off x="5638800" y="3200400"/>
            <a:ext cx="2514600" cy="830263"/>
          </a:xfrm>
          <a:prstGeom prst="rect"/>
        </p:spPr>
        <p:style>
          <a:lnRef idx="2">
            <a:schemeClr val="accent1"/>
          </a:lnRef>
          <a:fillRef idx="1">
            <a:schemeClr val="lt1"/>
          </a:fillRef>
          <a:effectRef idx="0">
            <a:schemeClr val="accent1"/>
          </a:effectRef>
          <a:fontRef idx="minor">
            <a:schemeClr val="dk1"/>
          </a:fontRef>
        </p:style>
        <p:txBody>
          <a:bodyPr>
            <a:spAutoFit/>
          </a:bodyPr>
          <a:p>
            <a:r>
              <a:rPr b="1" dirty="0" sz="2400" lang="en-US" err="1"/>
              <a:t>Thymidine</a:t>
            </a:r>
            <a:r>
              <a:rPr b="1" dirty="0" sz="2400" lang="en-US"/>
              <a:t> </a:t>
            </a:r>
            <a:r>
              <a:rPr b="1" dirty="0" sz="2400" lang="en-US" err="1"/>
              <a:t>Monophosphate</a:t>
            </a:r>
            <a:r>
              <a:rPr b="1" dirty="0" sz="2400" lang="en-US"/>
              <a:t> </a:t>
            </a:r>
          </a:p>
        </p:txBody>
      </p:sp>
      <p:cxnSp>
        <p:nvCxnSpPr>
          <p:cNvPr id="3145787" name="Straight Arrow Connector 9"/>
          <p:cNvCxnSpPr>
            <a:cxnSpLocks/>
          </p:cNvCxnSpPr>
          <p:nvPr/>
        </p:nvCxnSpPr>
        <p:spPr>
          <a:xfrm>
            <a:off x="3048000" y="3810000"/>
            <a:ext cx="2133600" cy="1588"/>
          </a:xfrm>
          <a:prstGeom prst="straightConnector1"/>
          <a:ln>
            <a:tailEnd type="arrow"/>
          </a:ln>
        </p:spPr>
        <p:style>
          <a:lnRef idx="3">
            <a:schemeClr val="dk1"/>
          </a:lnRef>
          <a:fillRef idx="0">
            <a:schemeClr val="dk1"/>
          </a:fillRef>
          <a:effectRef idx="2">
            <a:schemeClr val="dk1"/>
          </a:effectRef>
          <a:fontRef idx="minor">
            <a:schemeClr val="tx1"/>
          </a:fontRef>
        </p:style>
      </p:cxnSp>
      <p:sp>
        <p:nvSpPr>
          <p:cNvPr id="1049591" name="TextBox 10"/>
          <p:cNvSpPr txBox="1"/>
          <p:nvPr/>
        </p:nvSpPr>
        <p:spPr>
          <a:xfrm>
            <a:off x="3048000" y="2751138"/>
            <a:ext cx="1905000" cy="830262"/>
          </a:xfrm>
          <a:prstGeom prst="rect"/>
          <a:noFill/>
        </p:spPr>
        <p:txBody>
          <a:bodyPr>
            <a:spAutoFit/>
          </a:bodyPr>
          <a:p>
            <a:pPr algn="ctr"/>
            <a:r>
              <a:rPr dirty="0" sz="2400" lang="en-US" err="1">
                <a:latin typeface="+mn-lt"/>
              </a:rPr>
              <a:t>Thymidilate</a:t>
            </a:r>
            <a:r>
              <a:rPr dirty="0" sz="2400" lang="en-US">
                <a:latin typeface="+mn-lt"/>
              </a:rPr>
              <a:t> </a:t>
            </a:r>
            <a:r>
              <a:rPr dirty="0" sz="2400" lang="en-US" err="1">
                <a:latin typeface="+mn-lt"/>
              </a:rPr>
              <a:t>synthetase</a:t>
            </a:r>
            <a:r>
              <a:rPr dirty="0" sz="2400" lang="en-US">
                <a:latin typeface="+mn-lt"/>
              </a:rPr>
              <a:t> </a:t>
            </a:r>
          </a:p>
        </p:txBody>
      </p:sp>
      <p:sp>
        <p:nvSpPr>
          <p:cNvPr id="1049592" name="TextBox 11"/>
          <p:cNvSpPr txBox="1"/>
          <p:nvPr/>
        </p:nvSpPr>
        <p:spPr>
          <a:xfrm>
            <a:off x="5715000" y="5341938"/>
            <a:ext cx="2514600" cy="830262"/>
          </a:xfrm>
          <a:prstGeom prst="rect"/>
        </p:spPr>
        <p:style>
          <a:lnRef idx="2">
            <a:schemeClr val="accent1"/>
          </a:lnRef>
          <a:fillRef idx="1">
            <a:schemeClr val="lt1"/>
          </a:fillRef>
          <a:effectRef idx="0">
            <a:schemeClr val="accent1"/>
          </a:effectRef>
          <a:fontRef idx="minor">
            <a:schemeClr val="dk1"/>
          </a:fontRef>
        </p:style>
        <p:txBody>
          <a:bodyPr>
            <a:spAutoFit/>
          </a:bodyPr>
          <a:p>
            <a:r>
              <a:rPr b="1" dirty="0" sz="2400" lang="en-US"/>
              <a:t>DNA Synthesis (Selective failure)</a:t>
            </a:r>
          </a:p>
        </p:txBody>
      </p:sp>
      <p:cxnSp>
        <p:nvCxnSpPr>
          <p:cNvPr id="3145788" name="Straight Arrow Connector 13"/>
          <p:cNvCxnSpPr>
            <a:cxnSpLocks/>
          </p:cNvCxnSpPr>
          <p:nvPr/>
        </p:nvCxnSpPr>
        <p:spPr>
          <a:xfrm>
            <a:off x="1828800" y="1447800"/>
            <a:ext cx="1295400" cy="1588"/>
          </a:xfrm>
          <a:prstGeom prst="straightConnector1"/>
          <a:ln>
            <a:tailEnd type="arrow"/>
          </a:ln>
        </p:spPr>
        <p:style>
          <a:lnRef idx="3">
            <a:schemeClr val="accent1"/>
          </a:lnRef>
          <a:fillRef idx="0">
            <a:schemeClr val="accent1"/>
          </a:fillRef>
          <a:effectRef idx="2">
            <a:schemeClr val="accent1"/>
          </a:effectRef>
          <a:fontRef idx="minor">
            <a:schemeClr val="tx1"/>
          </a:fontRef>
        </p:style>
      </p:cxnSp>
      <p:cxnSp>
        <p:nvCxnSpPr>
          <p:cNvPr id="3145789" name="Straight Arrow Connector 14"/>
          <p:cNvCxnSpPr>
            <a:cxnSpLocks/>
          </p:cNvCxnSpPr>
          <p:nvPr/>
        </p:nvCxnSpPr>
        <p:spPr>
          <a:xfrm rot="5400000">
            <a:off x="3619501" y="2247900"/>
            <a:ext cx="685800" cy="3175"/>
          </a:xfrm>
          <a:prstGeom prst="straightConnector1"/>
          <a:ln>
            <a:tailEnd type="arrow"/>
          </a:ln>
        </p:spPr>
        <p:style>
          <a:lnRef idx="3">
            <a:schemeClr val="accent1"/>
          </a:lnRef>
          <a:fillRef idx="0">
            <a:schemeClr val="accent1"/>
          </a:fillRef>
          <a:effectRef idx="2">
            <a:schemeClr val="accent1"/>
          </a:effectRef>
          <a:fontRef idx="minor">
            <a:schemeClr val="tx1"/>
          </a:fontRef>
        </p:style>
      </p:cxnSp>
      <p:cxnSp>
        <p:nvCxnSpPr>
          <p:cNvPr id="3145790" name="Straight Arrow Connector 18"/>
          <p:cNvCxnSpPr>
            <a:cxnSpLocks/>
          </p:cNvCxnSpPr>
          <p:nvPr/>
        </p:nvCxnSpPr>
        <p:spPr>
          <a:xfrm rot="5400000">
            <a:off x="6400801" y="4724400"/>
            <a:ext cx="912812" cy="1587"/>
          </a:xfrm>
          <a:prstGeom prst="straightConnector1"/>
          <a:ln>
            <a:tailEnd type="arrow"/>
          </a:ln>
        </p:spPr>
        <p:style>
          <a:lnRef idx="3">
            <a:schemeClr val="dk1"/>
          </a:lnRef>
          <a:fillRef idx="0">
            <a:schemeClr val="dk1"/>
          </a:fillRef>
          <a:effectRef idx="2">
            <a:schemeClr val="dk1"/>
          </a:effectRef>
          <a:fontRef idx="minor">
            <a:schemeClr val="tx1"/>
          </a:fontRef>
        </p:style>
      </p:cxnSp>
      <p:sp>
        <p:nvSpPr>
          <p:cNvPr id="1049593" name="TextBox 21"/>
          <p:cNvSpPr txBox="1"/>
          <p:nvPr/>
        </p:nvSpPr>
        <p:spPr>
          <a:xfrm>
            <a:off x="381000" y="5105400"/>
            <a:ext cx="4419600" cy="1384300"/>
          </a:xfrm>
          <a:prstGeom prst="rect"/>
        </p:spPr>
        <p:style>
          <a:lnRef idx="1">
            <a:schemeClr val="accent2"/>
          </a:lnRef>
          <a:fillRef idx="2">
            <a:schemeClr val="accent2"/>
          </a:fillRef>
          <a:effectRef idx="1">
            <a:schemeClr val="accent2"/>
          </a:effectRef>
          <a:fontRef idx="minor">
            <a:schemeClr val="dk1"/>
          </a:fontRef>
        </p:style>
        <p:txBody>
          <a:bodyPr>
            <a:spAutoFit/>
          </a:bodyPr>
          <a:p>
            <a:r>
              <a:rPr b="1" dirty="0" sz="2800" lang="en-US"/>
              <a:t>Uses : stomach , colon, breast ovaries , liver, skin cancers </a:t>
            </a:r>
          </a:p>
        </p:txBody>
      </p:sp>
      <p:pic>
        <p:nvPicPr>
          <p:cNvPr id="2097193" name="Picture 2"/>
          <p:cNvPicPr>
            <a:picLocks noChangeAspect="1" noChangeArrowheads="1"/>
          </p:cNvPicPr>
          <p:nvPr/>
        </p:nvPicPr>
        <p:blipFill>
          <a:blip xmlns:r="http://schemas.openxmlformats.org/officeDocument/2006/relationships" r:embed="rId1"/>
          <a:srcRect l="46461" t="75819" r="51125" b="20963"/>
          <a:stretch>
            <a:fillRect/>
          </a:stretch>
        </p:blipFill>
        <p:spPr bwMode="auto">
          <a:xfrm>
            <a:off x="4038600" y="1981200"/>
            <a:ext cx="533400" cy="533400"/>
          </a:xfrm>
          <a:prstGeom prst="rect"/>
          <a:noFill/>
          <a:ln w="9525">
            <a:noFill/>
            <a:miter lim="800000"/>
            <a:headEnd/>
            <a:tailEnd/>
          </a:ln>
        </p:spPr>
      </p:pic>
      <p:sp>
        <p:nvSpPr>
          <p:cNvPr id="1049594" name="TextBox 23"/>
          <p:cNvSpPr txBox="1"/>
          <p:nvPr/>
        </p:nvSpPr>
        <p:spPr>
          <a:xfrm>
            <a:off x="5181600" y="1219200"/>
            <a:ext cx="3962400" cy="830263"/>
          </a:xfrm>
          <a:prstGeom prst="rect"/>
          <a:ln>
            <a:solidFill>
              <a:schemeClr val="bg1"/>
            </a:solidFill>
          </a:ln>
        </p:spPr>
        <p:style>
          <a:lnRef idx="2">
            <a:schemeClr val="accent1"/>
          </a:lnRef>
          <a:fillRef idx="1">
            <a:schemeClr val="lt1"/>
          </a:fillRef>
          <a:effectRef idx="0">
            <a:schemeClr val="accent1"/>
          </a:effectRef>
          <a:fontRef idx="minor">
            <a:schemeClr val="dk1"/>
          </a:fontRef>
        </p:style>
        <p:txBody>
          <a:bodyPr>
            <a:spAutoFit/>
          </a:bodyPr>
          <a:p>
            <a:r>
              <a:rPr b="1" dirty="0" sz="2400" lang="en-US" err="1"/>
              <a:t>FdUMP</a:t>
            </a:r>
            <a:r>
              <a:rPr b="1" dirty="0" sz="2400" lang="en-US"/>
              <a:t> = </a:t>
            </a:r>
            <a:r>
              <a:rPr b="1" dirty="0" sz="2400" lang="en-US" err="1"/>
              <a:t>fluorodeoxyuridine</a:t>
            </a:r>
            <a:r>
              <a:rPr b="1" dirty="0" sz="2400" lang="en-US"/>
              <a:t> </a:t>
            </a:r>
            <a:r>
              <a:rPr b="1" dirty="0" sz="2400" lang="en-US" err="1"/>
              <a:t>monophosphate</a:t>
            </a:r>
            <a:r>
              <a:rPr b="1" dirty="0" sz="2400" lang="en-US"/>
              <a:t>  </a:t>
            </a:r>
          </a:p>
        </p:txBody>
      </p:sp>
    </p:spTree>
  </p:cSld>
  <p:clrMapOvr>
    <a:masterClrMapping/>
  </p:clrMapOvr>
  <p:transition xmlns:p14="http://schemas.microsoft.com/office/powerpoint/2010/main" spd="slow" advTm="3000" p14:dur="2000"/>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2097193"/>
                                        </p:tgtEl>
                                        <p:attrNameLst>
                                          <p:attrName>style.visibility</p:attrName>
                                        </p:attrNameLst>
                                      </p:cBhvr>
                                      <p:to>
                                        <p:strVal val="visible"/>
                                      </p:to>
                                    </p:set>
                                    <p:animEffect transition="in" filter="blinds(horizontal)">
                                      <p:cBhvr>
                                        <p:cTn dur="500" id="7"/>
                                        <p:tgtEl>
                                          <p:spTgt spid="2097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023" name=""/>
        <p:cNvGrpSpPr/>
        <p:nvPr/>
      </p:nvGrpSpPr>
      <p:grpSpPr>
        <a:xfrm>
          <a:off x="0" y="0"/>
          <a:ext cx="0" cy="0"/>
          <a:chOff x="0" y="0"/>
          <a:chExt cx="0" cy="0"/>
        </a:xfrm>
      </p:grpSpPr>
      <p:sp>
        <p:nvSpPr>
          <p:cNvPr id="1049598" name="Content Placeholder 2"/>
          <p:cNvSpPr>
            <a:spLocks noGrp="1"/>
          </p:cNvSpPr>
          <p:nvPr>
            <p:ph idx="1"/>
          </p:nvPr>
        </p:nvSpPr>
        <p:spPr>
          <a:xfrm>
            <a:off x="381000" y="990600"/>
            <a:ext cx="8229600" cy="3429000"/>
          </a:xfrm>
        </p:spPr>
        <p:txBody>
          <a:bodyPr/>
          <a:p>
            <a:r>
              <a:rPr lang="en-US" smtClean="0"/>
              <a:t>Pyrimidine analog considered drug of choice in inducing remission in AML </a:t>
            </a:r>
          </a:p>
          <a:p>
            <a:r>
              <a:rPr lang="en-US" smtClean="0"/>
              <a:t>Phosphorylated in body to triphosphate </a:t>
            </a:r>
          </a:p>
          <a:p>
            <a:r>
              <a:rPr lang="en-US" smtClean="0"/>
              <a:t>Triphosphate of cytarabine inhibits DNA polymerase </a:t>
            </a:r>
            <a:r>
              <a:rPr lang="en-US" smtClean="0">
                <a:sym typeface="Symbol" pitchFamily="18" charset="2"/>
              </a:rPr>
              <a:t> </a:t>
            </a:r>
            <a:r>
              <a:rPr lang="en-US" smtClean="0"/>
              <a:t>&amp;  </a:t>
            </a:r>
            <a:r>
              <a:rPr lang="en-US" smtClean="0">
                <a:sym typeface="Symbol" pitchFamily="18" charset="2"/>
              </a:rPr>
              <a:t></a:t>
            </a:r>
            <a:endParaRPr lang="en-US" smtClean="0"/>
          </a:p>
          <a:p>
            <a:r>
              <a:rPr lang="en-US" smtClean="0"/>
              <a:t>Thus inhibit DNA synthesis and repair</a:t>
            </a:r>
          </a:p>
        </p:txBody>
      </p:sp>
      <p:sp>
        <p:nvSpPr>
          <p:cNvPr id="1049599" name="Title 1"/>
          <p:cNvSpPr>
            <a:spLocks noGrp="1"/>
          </p:cNvSpPr>
          <p:nvPr>
            <p:ph type="title"/>
          </p:nvPr>
        </p:nvSpPr>
        <p:spPr>
          <a:xfrm>
            <a:off x="0" y="0"/>
            <a:ext cx="9144000" cy="685800"/>
          </a:xfrm>
          <a:solidFill>
            <a:schemeClr val="accent5">
              <a:lumMod val="20000"/>
              <a:lumOff val="80000"/>
            </a:schemeClr>
          </a:solidFill>
        </p:spPr>
        <p:txBody>
          <a:bodyPr>
            <a:normAutofit fontScale="90000"/>
          </a:bodyPr>
          <a:p>
            <a:r>
              <a:rPr dirty="0" lang="en-US" smtClean="0"/>
              <a:t>Cytosine </a:t>
            </a:r>
            <a:r>
              <a:rPr dirty="0" lang="en-US" err="1" smtClean="0"/>
              <a:t>arabinoside</a:t>
            </a:r>
            <a:r>
              <a:rPr dirty="0" lang="en-US" smtClean="0"/>
              <a:t> </a:t>
            </a:r>
            <a:endParaRPr dirty="0" lang="en-US"/>
          </a:p>
        </p:txBody>
      </p:sp>
      <p:sp>
        <p:nvSpPr>
          <p:cNvPr id="1049600" name="Title 1"/>
          <p:cNvSpPr txBox="1"/>
          <p:nvPr/>
        </p:nvSpPr>
        <p:spPr bwMode="auto">
          <a:xfrm>
            <a:off x="0" y="4419600"/>
            <a:ext cx="9144000" cy="685800"/>
          </a:xfrm>
          <a:prstGeom prst="rect"/>
          <a:solidFill>
            <a:schemeClr val="accent5">
              <a:lumMod val="20000"/>
              <a:lumOff val="80000"/>
            </a:schemeClr>
          </a:solidFill>
          <a:ln w="9525">
            <a:noFill/>
            <a:miter lim="800000"/>
            <a:headEnd/>
            <a:tailEnd/>
          </a:ln>
        </p:spPr>
        <p:txBody>
          <a:bodyPr anchor="ctr"/>
          <a:p>
            <a:pPr algn="ctr"/>
            <a:r>
              <a:rPr dirty="0" sz="4400" lang="en-US" err="1">
                <a:latin typeface="+mj-lt"/>
                <a:ea typeface="+mj-ea"/>
                <a:cs typeface="+mj-cs"/>
              </a:rPr>
              <a:t>Gemcitabine</a:t>
            </a:r>
            <a:r>
              <a:rPr dirty="0" sz="4400" lang="en-US">
                <a:latin typeface="+mj-lt"/>
                <a:ea typeface="+mj-ea"/>
                <a:cs typeface="+mj-cs"/>
              </a:rPr>
              <a:t> </a:t>
            </a:r>
          </a:p>
        </p:txBody>
      </p:sp>
      <p:sp>
        <p:nvSpPr>
          <p:cNvPr id="1049601" name="Content Placeholder 2"/>
          <p:cNvSpPr txBox="1"/>
          <p:nvPr/>
        </p:nvSpPr>
        <p:spPr bwMode="auto">
          <a:xfrm>
            <a:off x="457200" y="5486400"/>
            <a:ext cx="8229600" cy="990600"/>
          </a:xfrm>
          <a:prstGeom prst="rect"/>
          <a:noFill/>
          <a:ln w="9525">
            <a:noFill/>
            <a:miter lim="800000"/>
            <a:headEnd/>
            <a:tailEnd/>
          </a:ln>
        </p:spPr>
        <p:txBody>
          <a:bodyPr/>
          <a:p>
            <a:pPr indent="-342900" marL="342900">
              <a:spcBef>
                <a:spcPct val="20000"/>
              </a:spcBef>
              <a:buFont typeface="Arial" charset="0"/>
              <a:buChar char="•"/>
            </a:pPr>
            <a:r>
              <a:rPr dirty="0" sz="3200" lang="en-US">
                <a:latin typeface="+mn-lt"/>
              </a:rPr>
              <a:t>Drug of choice in </a:t>
            </a:r>
            <a:r>
              <a:rPr dirty="0" sz="3200" lang="en-US" err="1">
                <a:latin typeface="+mn-lt"/>
              </a:rPr>
              <a:t>adenocarcinoma</a:t>
            </a:r>
            <a:r>
              <a:rPr dirty="0" sz="3200" lang="en-US">
                <a:latin typeface="+mn-lt"/>
              </a:rPr>
              <a:t> of pancreas </a:t>
            </a:r>
          </a:p>
        </p:txBody>
      </p:sp>
    </p:spTree>
  </p:cSld>
  <p:clrMapOvr>
    <a:masterClrMapping/>
  </p:clrMapOvr>
  <p:transition xmlns:p14="http://schemas.microsoft.com/office/powerpoint/2010/main" spd="slow" advTm="3000" p14:dur="2000"/>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026" name=""/>
        <p:cNvGrpSpPr/>
        <p:nvPr/>
      </p:nvGrpSpPr>
      <p:grpSpPr>
        <a:xfrm>
          <a:off x="0" y="0"/>
          <a:ext cx="0" cy="0"/>
          <a:chOff x="0" y="0"/>
          <a:chExt cx="0" cy="0"/>
        </a:xfrm>
      </p:grpSpPr>
      <p:sp>
        <p:nvSpPr>
          <p:cNvPr id="1049605" name="Content Placeholder 2"/>
          <p:cNvSpPr>
            <a:spLocks noGrp="1"/>
          </p:cNvSpPr>
          <p:nvPr>
            <p:ph idx="1"/>
          </p:nvPr>
        </p:nvSpPr>
        <p:spPr/>
        <p:txBody>
          <a:bodyPr/>
          <a:p>
            <a:r>
              <a:rPr dirty="0" lang="en-US" smtClean="0"/>
              <a:t>Obtained from periwinkle plant ( </a:t>
            </a:r>
            <a:r>
              <a:rPr dirty="0" lang="en-US" err="1" smtClean="0"/>
              <a:t>Vinca</a:t>
            </a:r>
            <a:r>
              <a:rPr dirty="0" lang="en-US" smtClean="0"/>
              <a:t> </a:t>
            </a:r>
            <a:r>
              <a:rPr dirty="0" lang="en-US" err="1" smtClean="0"/>
              <a:t>Rosea</a:t>
            </a:r>
            <a:r>
              <a:rPr dirty="0" lang="en-US" smtClean="0"/>
              <a:t>) </a:t>
            </a:r>
          </a:p>
          <a:p>
            <a:r>
              <a:rPr dirty="0" lang="en-US" err="1" smtClean="0"/>
              <a:t>Vincristine</a:t>
            </a:r>
            <a:r>
              <a:rPr dirty="0" lang="en-US" smtClean="0"/>
              <a:t>, </a:t>
            </a:r>
            <a:r>
              <a:rPr dirty="0" lang="en-US" err="1" smtClean="0"/>
              <a:t>vinblastine</a:t>
            </a:r>
            <a:r>
              <a:rPr dirty="0" lang="en-US" smtClean="0"/>
              <a:t>, </a:t>
            </a:r>
            <a:r>
              <a:rPr dirty="0" lang="en-US" err="1" smtClean="0"/>
              <a:t>vindesine</a:t>
            </a:r>
            <a:r>
              <a:rPr dirty="0" lang="en-US" smtClean="0"/>
              <a:t>, </a:t>
            </a:r>
            <a:r>
              <a:rPr dirty="0" lang="en-US" err="1" smtClean="0"/>
              <a:t>vinorelbine</a:t>
            </a:r>
            <a:r>
              <a:rPr dirty="0" lang="en-US" smtClean="0"/>
              <a:t> </a:t>
            </a:r>
            <a:endParaRPr dirty="0" lang="en-US"/>
          </a:p>
        </p:txBody>
      </p:sp>
      <p:sp>
        <p:nvSpPr>
          <p:cNvPr id="1049606" name="Title 1"/>
          <p:cNvSpPr>
            <a:spLocks noGrp="1"/>
          </p:cNvSpPr>
          <p:nvPr>
            <p:ph type="title"/>
          </p:nvPr>
        </p:nvSpPr>
        <p:spPr>
          <a:xfrm>
            <a:off x="0" y="0"/>
            <a:ext cx="9144000" cy="685800"/>
          </a:xfrm>
          <a:solidFill>
            <a:schemeClr val="accent5">
              <a:lumMod val="20000"/>
              <a:lumOff val="80000"/>
            </a:schemeClr>
          </a:solidFill>
        </p:spPr>
        <p:txBody>
          <a:bodyPr>
            <a:normAutofit fontScale="90000"/>
          </a:bodyPr>
          <a:p>
            <a:r>
              <a:rPr dirty="0" lang="en-US" err="1" smtClean="0"/>
              <a:t>Vinca</a:t>
            </a:r>
            <a:r>
              <a:rPr dirty="0" lang="en-US" smtClean="0"/>
              <a:t> alkaloids </a:t>
            </a:r>
            <a:endParaRPr dirty="0" lang="en-US"/>
          </a:p>
        </p:txBody>
      </p:sp>
      <p:pic>
        <p:nvPicPr>
          <p:cNvPr id="2097194" name="Picture 2" descr="http://i1.treknature.com/photos/11556/vinca_rosea02.jpg"/>
          <p:cNvPicPr>
            <a:picLocks noChangeAspect="1" noChangeArrowheads="1"/>
          </p:cNvPicPr>
          <p:nvPr/>
        </p:nvPicPr>
        <p:blipFill>
          <a:blip xmlns:r="http://schemas.openxmlformats.org/officeDocument/2006/relationships" r:embed="rId1"/>
          <a:srcRect l="2000" t="5006" r="2000" b="2879"/>
          <a:stretch>
            <a:fillRect/>
          </a:stretch>
        </p:blipFill>
        <p:spPr bwMode="auto">
          <a:xfrm>
            <a:off x="2438400" y="2895600"/>
            <a:ext cx="3810000" cy="3651250"/>
          </a:xfrm>
          <a:prstGeom prst="rect"/>
          <a:noFill/>
        </p:spPr>
      </p:pic>
    </p:spTree>
  </p:cSld>
  <p:clrMapOvr>
    <a:masterClrMapping/>
  </p:clrMapOvr>
  <p:transition xmlns:p14="http://schemas.microsoft.com/office/powerpoint/2010/main" spd="slow" advTm="2000" p14:dur="2000"/>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027" name=""/>
        <p:cNvGrpSpPr/>
        <p:nvPr/>
      </p:nvGrpSpPr>
      <p:grpSpPr>
        <a:xfrm>
          <a:off x="0" y="0"/>
          <a:ext cx="0" cy="0"/>
          <a:chOff x="0" y="0"/>
          <a:chExt cx="0" cy="0"/>
        </a:xfrm>
      </p:grpSpPr>
      <p:sp>
        <p:nvSpPr>
          <p:cNvPr id="1049607" name="Title 1"/>
          <p:cNvSpPr>
            <a:spLocks noGrp="1"/>
          </p:cNvSpPr>
          <p:nvPr>
            <p:ph type="title"/>
          </p:nvPr>
        </p:nvSpPr>
        <p:spPr>
          <a:xfrm>
            <a:off x="0" y="0"/>
            <a:ext cx="9144000" cy="685800"/>
          </a:xfrm>
          <a:solidFill>
            <a:schemeClr val="accent5">
              <a:lumMod val="20000"/>
              <a:lumOff val="80000"/>
            </a:schemeClr>
          </a:solidFill>
        </p:spPr>
        <p:txBody>
          <a:bodyPr>
            <a:normAutofit fontScale="90000"/>
          </a:bodyPr>
          <a:p>
            <a:r>
              <a:rPr dirty="0" lang="en-US" smtClean="0"/>
              <a:t>Mechanism of action </a:t>
            </a:r>
            <a:endParaRPr dirty="0" lang="en-US"/>
          </a:p>
        </p:txBody>
      </p:sp>
      <p:pic>
        <p:nvPicPr>
          <p:cNvPr id="2097195" name="Picture 2"/>
          <p:cNvPicPr>
            <a:picLocks noChangeAspect="1" noChangeArrowheads="1"/>
          </p:cNvPicPr>
          <p:nvPr/>
        </p:nvPicPr>
        <p:blipFill>
          <a:blip xmlns:r="http://schemas.openxmlformats.org/officeDocument/2006/relationships" r:embed="rId1"/>
          <a:srcRect l="42187" t="15625" r="33594" b="33333"/>
          <a:stretch>
            <a:fillRect/>
          </a:stretch>
        </p:blipFill>
        <p:spPr bwMode="auto">
          <a:xfrm>
            <a:off x="506963" y="762000"/>
            <a:ext cx="3760237" cy="5943600"/>
          </a:xfrm>
          <a:prstGeom prst="rect"/>
          <a:noFill/>
          <a:ln w="9525">
            <a:noFill/>
            <a:miter lim="800000"/>
            <a:headEnd/>
            <a:tailEnd/>
          </a:ln>
          <a:effectLst/>
        </p:spPr>
      </p:pic>
      <p:pic>
        <p:nvPicPr>
          <p:cNvPr id="2097196" name="Picture 3"/>
          <p:cNvPicPr>
            <a:picLocks noChangeAspect="1" noChangeArrowheads="1"/>
          </p:cNvPicPr>
          <p:nvPr/>
        </p:nvPicPr>
        <p:blipFill>
          <a:blip xmlns:r="http://schemas.openxmlformats.org/officeDocument/2006/relationships" r:embed="rId2"/>
          <a:srcRect l="42969" t="15625" r="35156" b="23726"/>
          <a:stretch>
            <a:fillRect/>
          </a:stretch>
        </p:blipFill>
        <p:spPr bwMode="auto">
          <a:xfrm>
            <a:off x="4953000" y="761999"/>
            <a:ext cx="3124200" cy="6008078"/>
          </a:xfrm>
          <a:prstGeom prst="rect"/>
          <a:noFill/>
          <a:ln w="9525">
            <a:noFill/>
            <a:miter lim="800000"/>
            <a:headEnd/>
            <a:tailEnd/>
          </a:ln>
          <a:effectLst/>
        </p:spPr>
      </p:pic>
    </p:spTree>
  </p:cSld>
  <p:clrMapOvr>
    <a:masterClrMapping/>
  </p:clrMapOvr>
  <p:transition xmlns:p14="http://schemas.microsoft.com/office/powerpoint/2010/main" spd="slow" advTm="3000" p14:dur="2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589" name=""/>
        <p:cNvGrpSpPr/>
        <p:nvPr/>
      </p:nvGrpSpPr>
      <p:grpSpPr>
        <a:xfrm>
          <a:off x="0" y="0"/>
          <a:ext cx="0" cy="0"/>
          <a:chOff x="0" y="0"/>
          <a:chExt cx="0" cy="0"/>
        </a:xfrm>
      </p:grpSpPr>
      <p:sp>
        <p:nvSpPr>
          <p:cNvPr id="1048721" name="Rectangle 5"/>
          <p:cNvSpPr>
            <a:spLocks noGrp="1" noChangeArrowheads="1"/>
          </p:cNvSpPr>
          <p:nvPr>
            <p:ph idx="1"/>
          </p:nvPr>
        </p:nvSpPr>
        <p:spPr bwMode="auto">
          <a:xfrm>
            <a:off x="457200" y="762000"/>
            <a:ext cx="8229600" cy="5364163"/>
          </a:xfrm>
          <a:prstGeom prst="rect"/>
          <a:noFill/>
          <a:ln>
            <a:noFill/>
          </a:ln>
        </p:spPr>
        <p:txBody>
          <a:bodyPr>
            <a:normAutofit fontScale="96875" lnSpcReduction="20000"/>
          </a:bodyPr>
          <a:p>
            <a:pPr algn="just" defTabSz="800100" indent="-287338" marL="287338">
              <a:lnSpc>
                <a:spcPct val="90000"/>
              </a:lnSpc>
              <a:spcBef>
                <a:spcPct val="30000"/>
              </a:spcBef>
              <a:buClr>
                <a:srgbClr val="0000FF"/>
              </a:buClr>
              <a:buFontTx/>
              <a:buChar char="•"/>
            </a:pPr>
            <a:r>
              <a:rPr dirty="0" lang="en-US" u="sng">
                <a:solidFill>
                  <a:srgbClr val="000000"/>
                </a:solidFill>
                <a:cs typeface="Arial" pitchFamily="34" charset="0"/>
              </a:rPr>
              <a:t>A:</a:t>
            </a:r>
            <a:r>
              <a:rPr dirty="0" lang="en-US">
                <a:solidFill>
                  <a:srgbClr val="000000"/>
                </a:solidFill>
                <a:cs typeface="Arial" pitchFamily="34" charset="0"/>
              </a:rPr>
              <a:t> controlled studies in pregnancy (&lt;1 %).</a:t>
            </a:r>
          </a:p>
          <a:p>
            <a:pPr algn="just" defTabSz="800100" indent="-287338" marL="287338">
              <a:lnSpc>
                <a:spcPct val="90000"/>
              </a:lnSpc>
              <a:spcBef>
                <a:spcPct val="30000"/>
              </a:spcBef>
              <a:buClr>
                <a:srgbClr val="0000FF"/>
              </a:buClr>
              <a:buFontTx/>
              <a:buChar char="•"/>
            </a:pPr>
            <a:r>
              <a:rPr dirty="0" lang="en-US" u="sng">
                <a:solidFill>
                  <a:srgbClr val="000000"/>
                </a:solidFill>
                <a:cs typeface="Arial" pitchFamily="34" charset="0"/>
              </a:rPr>
              <a:t>B:</a:t>
            </a:r>
            <a:r>
              <a:rPr dirty="0" lang="en-US">
                <a:solidFill>
                  <a:srgbClr val="000000"/>
                </a:solidFill>
                <a:cs typeface="Arial" pitchFamily="34" charset="0"/>
              </a:rPr>
              <a:t> animal studies show no risk; Inadequate human data.</a:t>
            </a:r>
          </a:p>
          <a:p>
            <a:pPr algn="just" defTabSz="800100" indent="-287338" marL="287338">
              <a:lnSpc>
                <a:spcPct val="90000"/>
              </a:lnSpc>
              <a:spcBef>
                <a:spcPct val="30000"/>
              </a:spcBef>
              <a:buClr>
                <a:srgbClr val="0000FF"/>
              </a:buClr>
              <a:buFontTx/>
              <a:buChar char="•"/>
            </a:pPr>
            <a:r>
              <a:rPr dirty="0" lang="en-US" u="sng">
                <a:solidFill>
                  <a:srgbClr val="000000"/>
                </a:solidFill>
                <a:cs typeface="Arial" pitchFamily="34" charset="0"/>
              </a:rPr>
              <a:t>C:</a:t>
            </a:r>
            <a:r>
              <a:rPr dirty="0" lang="en-US">
                <a:solidFill>
                  <a:srgbClr val="000000"/>
                </a:solidFill>
                <a:cs typeface="Arial" pitchFamily="34" charset="0"/>
              </a:rPr>
              <a:t> animal studies show risk, inadequate human data.</a:t>
            </a:r>
          </a:p>
          <a:p>
            <a:pPr algn="just" defTabSz="800100" indent="-287338" marL="287338">
              <a:lnSpc>
                <a:spcPct val="90000"/>
              </a:lnSpc>
              <a:spcBef>
                <a:spcPct val="30000"/>
              </a:spcBef>
              <a:buClr>
                <a:srgbClr val="0000FF"/>
              </a:buClr>
              <a:buFontTx/>
              <a:buChar char="•"/>
            </a:pPr>
            <a:r>
              <a:rPr dirty="0" lang="en-US" u="sng">
                <a:solidFill>
                  <a:srgbClr val="000000"/>
                </a:solidFill>
                <a:cs typeface="Arial" pitchFamily="34" charset="0"/>
              </a:rPr>
              <a:t>D:</a:t>
            </a:r>
            <a:r>
              <a:rPr dirty="0" lang="en-US">
                <a:solidFill>
                  <a:srgbClr val="000000"/>
                </a:solidFill>
                <a:cs typeface="Arial" pitchFamily="34" charset="0"/>
              </a:rPr>
              <a:t> human data show risk, benefit may outweigh risk.</a:t>
            </a:r>
          </a:p>
          <a:p>
            <a:pPr algn="just" defTabSz="800100" indent="-287338" marL="287338">
              <a:lnSpc>
                <a:spcPct val="90000"/>
              </a:lnSpc>
              <a:spcBef>
                <a:spcPct val="30000"/>
              </a:spcBef>
              <a:buClr>
                <a:srgbClr val="0000FF"/>
              </a:buClr>
              <a:buFontTx/>
              <a:buChar char="•"/>
            </a:pPr>
            <a:r>
              <a:rPr dirty="0" lang="en-US" u="sng">
                <a:solidFill>
                  <a:srgbClr val="000000"/>
                </a:solidFill>
                <a:cs typeface="Arial" pitchFamily="34" charset="0"/>
              </a:rPr>
              <a:t>X:</a:t>
            </a:r>
            <a:r>
              <a:rPr dirty="0" lang="en-US">
                <a:solidFill>
                  <a:srgbClr val="000000"/>
                </a:solidFill>
                <a:cs typeface="Arial" pitchFamily="34" charset="0"/>
              </a:rPr>
              <a:t> animal or human data positive for risk. Use unwarranted.</a:t>
            </a:r>
          </a:p>
        </p:txBody>
      </p:sp>
      <p:sp>
        <p:nvSpPr>
          <p:cNvPr id="1048722" name="Title 4"/>
          <p:cNvSpPr>
            <a:spLocks noGrp="1" noChangeArrowheads="1"/>
          </p:cNvSpPr>
          <p:nvPr>
            <p:ph type="title"/>
          </p:nvPr>
        </p:nvSpPr>
        <p:spPr bwMode="auto">
          <a:xfrm>
            <a:off x="457200" y="274638"/>
            <a:ext cx="8229600" cy="563562"/>
          </a:xfrm>
          <a:prstGeom prst="rect"/>
          <a:noFill/>
          <a:ln>
            <a:noFill/>
          </a:ln>
        </p:spPr>
        <p:txBody>
          <a:bodyPr anchor="ctr">
            <a:normAutofit fontScale="90000"/>
          </a:bodyPr>
          <a:p>
            <a:pPr>
              <a:lnSpc>
                <a:spcPct val="105000"/>
              </a:lnSpc>
            </a:pPr>
            <a:r>
              <a:rPr sz="3600" lang="en-US">
                <a:solidFill>
                  <a:schemeClr val="tx2"/>
                </a:solidFill>
                <a:cs typeface="Arial" pitchFamily="34" charset="0"/>
              </a:rPr>
              <a:t>Pregnancy Categories</a:t>
            </a:r>
            <a:endParaRPr b="1" sz="3600" lang="en-US">
              <a:solidFill>
                <a:schemeClr val="tx2"/>
              </a:solidFill>
              <a:cs typeface="Arial" pitchFamily="34" charset="0"/>
            </a:endParaRP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031" name=""/>
        <p:cNvGrpSpPr/>
        <p:nvPr/>
      </p:nvGrpSpPr>
      <p:grpSpPr>
        <a:xfrm>
          <a:off x="0" y="0"/>
          <a:ext cx="0" cy="0"/>
          <a:chOff x="0" y="0"/>
          <a:chExt cx="0" cy="0"/>
        </a:xfrm>
      </p:grpSpPr>
      <p:sp>
        <p:nvSpPr>
          <p:cNvPr id="1049619" name="Title 1"/>
          <p:cNvSpPr>
            <a:spLocks noGrp="1"/>
          </p:cNvSpPr>
          <p:nvPr>
            <p:ph type="title"/>
          </p:nvPr>
        </p:nvSpPr>
        <p:spPr>
          <a:xfrm>
            <a:off x="0" y="0"/>
            <a:ext cx="9144000" cy="914400"/>
          </a:xfrm>
          <a:solidFill>
            <a:schemeClr val="accent5">
              <a:lumMod val="20000"/>
              <a:lumOff val="80000"/>
            </a:schemeClr>
          </a:solidFill>
        </p:spPr>
        <p:txBody>
          <a:bodyPr/>
          <a:p>
            <a:r>
              <a:rPr dirty="0" lang="en-US" smtClean="0"/>
              <a:t>Comparison between</a:t>
            </a:r>
            <a:endParaRPr dirty="0" lang="en-US"/>
          </a:p>
        </p:txBody>
      </p:sp>
      <p:sp>
        <p:nvSpPr>
          <p:cNvPr id="1049620" name="Text Placeholder 4"/>
          <p:cNvSpPr>
            <a:spLocks noGrp="1"/>
          </p:cNvSpPr>
          <p:nvPr>
            <p:ph type="body" idx="1"/>
          </p:nvPr>
        </p:nvSpPr>
        <p:spPr>
          <a:xfrm>
            <a:off x="228600" y="1066800"/>
            <a:ext cx="4267200" cy="639762"/>
          </a:xfrm>
          <a:solidFill>
            <a:schemeClr val="accent6">
              <a:lumMod val="40000"/>
              <a:lumOff val="60000"/>
            </a:schemeClr>
          </a:solidFill>
        </p:spPr>
        <p:txBody>
          <a:bodyPr/>
          <a:p>
            <a:pPr algn="ctr"/>
            <a:r>
              <a:rPr dirty="0" sz="3200" lang="en-US" err="1" smtClean="0"/>
              <a:t>Vin</a:t>
            </a:r>
            <a:r>
              <a:rPr dirty="0" sz="3200" lang="en-US" err="1" smtClean="0">
                <a:solidFill>
                  <a:srgbClr val="FF0000"/>
                </a:solidFill>
              </a:rPr>
              <a:t>c</a:t>
            </a:r>
            <a:r>
              <a:rPr dirty="0" sz="3200" lang="en-US" err="1" smtClean="0"/>
              <a:t>ristine</a:t>
            </a:r>
            <a:r>
              <a:rPr dirty="0" sz="3200" lang="en-US" smtClean="0"/>
              <a:t> </a:t>
            </a:r>
            <a:endParaRPr dirty="0" sz="3200" lang="en-US"/>
          </a:p>
        </p:txBody>
      </p:sp>
      <p:sp>
        <p:nvSpPr>
          <p:cNvPr id="1049621" name="Content Placeholder 5"/>
          <p:cNvSpPr>
            <a:spLocks noGrp="1"/>
          </p:cNvSpPr>
          <p:nvPr>
            <p:ph sz="half" idx="2"/>
          </p:nvPr>
        </p:nvSpPr>
        <p:spPr>
          <a:xfrm>
            <a:off x="228600" y="1905000"/>
            <a:ext cx="4267200" cy="4572000"/>
          </a:xfrm>
          <a:ln>
            <a:solidFill>
              <a:schemeClr val="accent3">
                <a:lumMod val="50000"/>
              </a:schemeClr>
            </a:solidFill>
          </a:ln>
        </p:spPr>
        <p:txBody>
          <a:bodyPr/>
          <a:p>
            <a:r>
              <a:rPr dirty="0" sz="2800" lang="en-US" smtClean="0"/>
              <a:t>Marrow sparing effect</a:t>
            </a:r>
          </a:p>
          <a:p>
            <a:r>
              <a:rPr dirty="0" sz="2800" lang="en-US" smtClean="0"/>
              <a:t>Alopecia more common </a:t>
            </a:r>
          </a:p>
          <a:p>
            <a:r>
              <a:rPr dirty="0" sz="2800" lang="en-US" smtClean="0"/>
              <a:t>Peripheral &amp; autonomic neuropathy  &amp; muscle weakness (</a:t>
            </a:r>
            <a:r>
              <a:rPr dirty="0" sz="2800" lang="en-US" smtClean="0">
                <a:solidFill>
                  <a:srgbClr val="FF0000"/>
                </a:solidFill>
              </a:rPr>
              <a:t>C</a:t>
            </a:r>
            <a:r>
              <a:rPr dirty="0" sz="2800" lang="en-US" smtClean="0"/>
              <a:t>NS)</a:t>
            </a:r>
          </a:p>
          <a:p>
            <a:r>
              <a:rPr dirty="0" sz="2800" lang="en-US" smtClean="0">
                <a:solidFill>
                  <a:srgbClr val="FF0000"/>
                </a:solidFill>
              </a:rPr>
              <a:t>C</a:t>
            </a:r>
            <a:r>
              <a:rPr dirty="0" sz="2800" lang="en-US" smtClean="0"/>
              <a:t>onstipation  </a:t>
            </a:r>
          </a:p>
          <a:p>
            <a:r>
              <a:rPr dirty="0" sz="2800" lang="en-US" smtClean="0"/>
              <a:t>Uses: (</a:t>
            </a:r>
            <a:r>
              <a:rPr dirty="0" sz="2800" lang="en-US" smtClean="0">
                <a:solidFill>
                  <a:srgbClr val="FF0000"/>
                </a:solidFill>
              </a:rPr>
              <a:t>C</a:t>
            </a:r>
            <a:r>
              <a:rPr dirty="0" sz="2800" lang="en-US" smtClean="0"/>
              <a:t>hildhood cancers)</a:t>
            </a:r>
          </a:p>
          <a:p>
            <a:pPr lvl="1"/>
            <a:r>
              <a:rPr dirty="0" lang="en-US" smtClean="0"/>
              <a:t>ALL , </a:t>
            </a:r>
            <a:r>
              <a:rPr dirty="0" lang="en-US" err="1" smtClean="0"/>
              <a:t>Hodgkins</a:t>
            </a:r>
            <a:r>
              <a:rPr dirty="0" lang="en-US" smtClean="0"/>
              <a:t>, </a:t>
            </a:r>
            <a:r>
              <a:rPr dirty="0" lang="en-US" err="1" smtClean="0"/>
              <a:t>lymphosarcoma</a:t>
            </a:r>
            <a:r>
              <a:rPr dirty="0" lang="en-US" smtClean="0"/>
              <a:t>, </a:t>
            </a:r>
            <a:r>
              <a:rPr dirty="0" lang="en-US" err="1" smtClean="0"/>
              <a:t>Wilms</a:t>
            </a:r>
            <a:r>
              <a:rPr dirty="0" lang="en-US" smtClean="0"/>
              <a:t> tumor, </a:t>
            </a:r>
            <a:r>
              <a:rPr dirty="0" lang="en-US" err="1" smtClean="0"/>
              <a:t>Ewings</a:t>
            </a:r>
            <a:r>
              <a:rPr dirty="0" lang="en-US" smtClean="0"/>
              <a:t> sarcoma </a:t>
            </a:r>
            <a:endParaRPr dirty="0" lang="en-US"/>
          </a:p>
        </p:txBody>
      </p:sp>
      <p:sp>
        <p:nvSpPr>
          <p:cNvPr id="1049622" name="Text Placeholder 6"/>
          <p:cNvSpPr>
            <a:spLocks noGrp="1"/>
          </p:cNvSpPr>
          <p:nvPr>
            <p:ph type="body" sz="quarter" idx="3"/>
          </p:nvPr>
        </p:nvSpPr>
        <p:spPr>
          <a:xfrm>
            <a:off x="4800600" y="1036638"/>
            <a:ext cx="4270375" cy="639762"/>
          </a:xfrm>
          <a:solidFill>
            <a:schemeClr val="accent6">
              <a:lumMod val="40000"/>
              <a:lumOff val="60000"/>
            </a:schemeClr>
          </a:solidFill>
        </p:spPr>
        <p:txBody>
          <a:bodyPr/>
          <a:p>
            <a:pPr algn="ctr"/>
            <a:r>
              <a:rPr dirty="0" sz="3200" lang="en-US" err="1" smtClean="0"/>
              <a:t>Vin</a:t>
            </a:r>
            <a:r>
              <a:rPr dirty="0" sz="3200" lang="en-US" err="1" smtClean="0">
                <a:solidFill>
                  <a:srgbClr val="FF0000"/>
                </a:solidFill>
              </a:rPr>
              <a:t>b</a:t>
            </a:r>
            <a:r>
              <a:rPr dirty="0" sz="3200" lang="en-US" err="1" smtClean="0"/>
              <a:t>lastine</a:t>
            </a:r>
            <a:r>
              <a:rPr dirty="0" sz="3200" lang="en-US" smtClean="0"/>
              <a:t> </a:t>
            </a:r>
            <a:endParaRPr dirty="0" sz="3200" lang="en-US"/>
          </a:p>
        </p:txBody>
      </p:sp>
      <p:sp>
        <p:nvSpPr>
          <p:cNvPr id="1049623" name="Content Placeholder 7"/>
          <p:cNvSpPr>
            <a:spLocks noGrp="1"/>
          </p:cNvSpPr>
          <p:nvPr>
            <p:ph sz="quarter" idx="4"/>
          </p:nvPr>
        </p:nvSpPr>
        <p:spPr>
          <a:xfrm>
            <a:off x="4800601" y="1905000"/>
            <a:ext cx="4191000" cy="4495800"/>
          </a:xfrm>
          <a:ln>
            <a:solidFill>
              <a:schemeClr val="accent3">
                <a:lumMod val="50000"/>
              </a:schemeClr>
            </a:solidFill>
          </a:ln>
        </p:spPr>
        <p:txBody>
          <a:bodyPr/>
          <a:p>
            <a:r>
              <a:rPr dirty="0" sz="2800" lang="en-US" smtClean="0">
                <a:solidFill>
                  <a:srgbClr val="FF0000"/>
                </a:solidFill>
              </a:rPr>
              <a:t>B</a:t>
            </a:r>
            <a:r>
              <a:rPr dirty="0" sz="2800" lang="en-US" smtClean="0"/>
              <a:t>one marrow </a:t>
            </a:r>
            <a:r>
              <a:rPr dirty="0" sz="2800" lang="en-US" err="1" smtClean="0"/>
              <a:t>supression</a:t>
            </a:r>
            <a:endParaRPr dirty="0" sz="2800" lang="en-US" smtClean="0"/>
          </a:p>
          <a:p>
            <a:r>
              <a:rPr dirty="0" sz="2800" lang="en-US" smtClean="0"/>
              <a:t>Less common  </a:t>
            </a:r>
          </a:p>
          <a:p>
            <a:r>
              <a:rPr dirty="0" sz="2800" lang="en-US" smtClean="0"/>
              <a:t>Less common, temp. mental </a:t>
            </a:r>
            <a:r>
              <a:rPr dirty="0" sz="2800" lang="en-US" err="1" smtClean="0"/>
              <a:t>depresssion</a:t>
            </a:r>
            <a:r>
              <a:rPr dirty="0" sz="2800" lang="en-US" smtClean="0"/>
              <a:t> </a:t>
            </a:r>
          </a:p>
          <a:p>
            <a:r>
              <a:rPr dirty="0" sz="2800" lang="en-US" smtClean="0"/>
              <a:t>Nausea, vomiting, diarrhoea </a:t>
            </a:r>
          </a:p>
          <a:p>
            <a:r>
              <a:rPr dirty="0" sz="2800" lang="en-US" smtClean="0"/>
              <a:t>uses</a:t>
            </a:r>
          </a:p>
          <a:p>
            <a:pPr lvl="1"/>
            <a:r>
              <a:rPr dirty="0" lang="en-US" err="1" smtClean="0"/>
              <a:t>Hodgkins</a:t>
            </a:r>
            <a:r>
              <a:rPr dirty="0" lang="en-US" smtClean="0"/>
              <a:t> disease &amp; other lymphomas , </a:t>
            </a:r>
            <a:r>
              <a:rPr dirty="0" lang="en-US" smtClean="0">
                <a:solidFill>
                  <a:srgbClr val="FF0000"/>
                </a:solidFill>
              </a:rPr>
              <a:t>b</a:t>
            </a:r>
            <a:r>
              <a:rPr dirty="0" lang="en-US" smtClean="0"/>
              <a:t>reast cancer, testicular cancer </a:t>
            </a:r>
            <a:endParaRPr dirty="0" lang="en-US"/>
          </a:p>
        </p:txBody>
      </p:sp>
    </p:spTree>
  </p:cSld>
  <p:clrMapOvr>
    <a:masterClrMapping/>
  </p:clrMapOvr>
  <p:transition xmlns:p14="http://schemas.microsoft.com/office/powerpoint/2010/main" spd="slow" advTm="3000" p14:dur="2000"/>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034" name=""/>
        <p:cNvGrpSpPr/>
        <p:nvPr/>
      </p:nvGrpSpPr>
      <p:grpSpPr>
        <a:xfrm>
          <a:off x="0" y="0"/>
          <a:ext cx="0" cy="0"/>
          <a:chOff x="0" y="0"/>
          <a:chExt cx="0" cy="0"/>
        </a:xfrm>
      </p:grpSpPr>
      <p:sp>
        <p:nvSpPr>
          <p:cNvPr id="1049627" name="Title 6"/>
          <p:cNvSpPr>
            <a:spLocks noGrp="1"/>
          </p:cNvSpPr>
          <p:nvPr>
            <p:ph type="title"/>
          </p:nvPr>
        </p:nvSpPr>
        <p:spPr/>
        <p:txBody>
          <a:bodyPr/>
          <a:p>
            <a:r>
              <a:rPr dirty="0" lang="en-US" err="1" smtClean="0"/>
              <a:t>Taxanes</a:t>
            </a:r>
            <a:r>
              <a:rPr dirty="0" lang="en-US" smtClean="0"/>
              <a:t> </a:t>
            </a:r>
            <a:endParaRPr dirty="0" lang="en-US"/>
          </a:p>
        </p:txBody>
      </p:sp>
      <p:sp>
        <p:nvSpPr>
          <p:cNvPr id="1049628" name="Content Placeholder 7"/>
          <p:cNvSpPr>
            <a:spLocks noGrp="1"/>
          </p:cNvSpPr>
          <p:nvPr>
            <p:ph idx="1"/>
          </p:nvPr>
        </p:nvSpPr>
        <p:spPr/>
        <p:txBody>
          <a:bodyPr/>
          <a:p>
            <a:r>
              <a:rPr dirty="0" lang="en-US" err="1" smtClean="0"/>
              <a:t>Paclitaxel</a:t>
            </a:r>
            <a:r>
              <a:rPr dirty="0" lang="en-US" smtClean="0"/>
              <a:t> &amp; </a:t>
            </a:r>
            <a:r>
              <a:rPr dirty="0" lang="en-US" err="1" smtClean="0"/>
              <a:t>docetaxel</a:t>
            </a:r>
            <a:r>
              <a:rPr dirty="0" lang="en-US" smtClean="0"/>
              <a:t> </a:t>
            </a:r>
          </a:p>
          <a:p>
            <a:r>
              <a:rPr dirty="0" lang="en-US" smtClean="0"/>
              <a:t>Plant product obtained from bark of Pacific Yew ( </a:t>
            </a:r>
            <a:r>
              <a:rPr dirty="0" lang="en-US" err="1" smtClean="0"/>
              <a:t>Taxus</a:t>
            </a:r>
            <a:r>
              <a:rPr dirty="0" lang="en-US" smtClean="0"/>
              <a:t> </a:t>
            </a:r>
            <a:r>
              <a:rPr dirty="0" lang="en-US" err="1" smtClean="0"/>
              <a:t>Brevifolia</a:t>
            </a:r>
            <a:r>
              <a:rPr dirty="0" lang="en-US" smtClean="0"/>
              <a:t>) &amp; European  Yew (</a:t>
            </a:r>
            <a:r>
              <a:rPr dirty="0" lang="en-US" err="1" smtClean="0"/>
              <a:t>Taxus</a:t>
            </a:r>
            <a:r>
              <a:rPr dirty="0" lang="en-US" smtClean="0"/>
              <a:t> </a:t>
            </a:r>
            <a:r>
              <a:rPr dirty="0" lang="en-US" err="1" smtClean="0"/>
              <a:t>Buccata</a:t>
            </a:r>
            <a:r>
              <a:rPr dirty="0" lang="en-US" smtClean="0"/>
              <a:t>) </a:t>
            </a:r>
            <a:endParaRPr dirty="0" lang="en-US"/>
          </a:p>
        </p:txBody>
      </p:sp>
      <p:pic>
        <p:nvPicPr>
          <p:cNvPr id="2097197" name="Picture 2" descr="http://www.rcplondon.ac.uk/garden/2007-06/Taxus%20baccata%20RCP05-07%20019.jpg"/>
          <p:cNvPicPr>
            <a:picLocks noChangeAspect="1" noChangeArrowheads="1"/>
          </p:cNvPicPr>
          <p:nvPr/>
        </p:nvPicPr>
        <p:blipFill>
          <a:blip xmlns:r="http://schemas.openxmlformats.org/officeDocument/2006/relationships" r:embed="rId1"/>
          <a:srcRect l="33333" t="4000" b="8000"/>
          <a:stretch>
            <a:fillRect/>
          </a:stretch>
        </p:blipFill>
        <p:spPr bwMode="auto">
          <a:xfrm>
            <a:off x="914400" y="3733800"/>
            <a:ext cx="3214255" cy="2828544"/>
          </a:xfrm>
          <a:prstGeom prst="rect"/>
          <a:noFill/>
        </p:spPr>
      </p:pic>
      <p:pic>
        <p:nvPicPr>
          <p:cNvPr id="2097198" name="Picture 4" descr="http://1.bp.blogspot.com/_yF5MEn_XdOk/S7czpRlOrFI/AAAAAAAAAQo/NISufcMK_Rg/s1600/TaXus+baccata+european+yew.jpg"/>
          <p:cNvPicPr>
            <a:picLocks noChangeAspect="1" noChangeArrowheads="1"/>
          </p:cNvPicPr>
          <p:nvPr/>
        </p:nvPicPr>
        <p:blipFill>
          <a:blip xmlns:r="http://schemas.openxmlformats.org/officeDocument/2006/relationships" r:embed="rId2"/>
          <a:srcRect/>
          <a:stretch>
            <a:fillRect/>
          </a:stretch>
        </p:blipFill>
        <p:spPr bwMode="auto">
          <a:xfrm>
            <a:off x="4724400" y="3505200"/>
            <a:ext cx="3448050" cy="2990850"/>
          </a:xfrm>
          <a:prstGeom prst="rect"/>
          <a:noFill/>
        </p:spPr>
      </p:pic>
    </p:spTree>
  </p:cSld>
  <p:clrMapOvr>
    <a:masterClrMapping/>
  </p:clrMapOvr>
  <p:transition xmlns:p14="http://schemas.microsoft.com/office/powerpoint/2010/main" spd="slow" advTm="2000" p14:dur="2000"/>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035" name=""/>
        <p:cNvGrpSpPr/>
        <p:nvPr/>
      </p:nvGrpSpPr>
      <p:grpSpPr>
        <a:xfrm>
          <a:off x="0" y="0"/>
          <a:ext cx="0" cy="0"/>
          <a:chOff x="0" y="0"/>
          <a:chExt cx="0" cy="0"/>
        </a:xfrm>
      </p:grpSpPr>
      <p:sp>
        <p:nvSpPr>
          <p:cNvPr id="1049629" name="Title 1"/>
          <p:cNvSpPr>
            <a:spLocks noGrp="1"/>
          </p:cNvSpPr>
          <p:nvPr>
            <p:ph type="title"/>
          </p:nvPr>
        </p:nvSpPr>
        <p:spPr>
          <a:xfrm>
            <a:off x="0" y="0"/>
            <a:ext cx="9144000" cy="914400"/>
          </a:xfrm>
          <a:solidFill>
            <a:schemeClr val="accent5">
              <a:lumMod val="40000"/>
              <a:lumOff val="60000"/>
            </a:schemeClr>
          </a:solidFill>
        </p:spPr>
        <p:txBody>
          <a:bodyPr/>
          <a:p>
            <a:r>
              <a:rPr dirty="0" lang="en-US" smtClean="0"/>
              <a:t>Mechanism of action </a:t>
            </a:r>
            <a:endParaRPr dirty="0" lang="en-US"/>
          </a:p>
        </p:txBody>
      </p:sp>
      <p:pic>
        <p:nvPicPr>
          <p:cNvPr id="2097199" name="Picture 2"/>
          <p:cNvPicPr>
            <a:picLocks noChangeAspect="1" noChangeArrowheads="1"/>
          </p:cNvPicPr>
          <p:nvPr/>
        </p:nvPicPr>
        <p:blipFill>
          <a:blip xmlns:r="http://schemas.openxmlformats.org/officeDocument/2006/relationships" r:embed="rId1"/>
          <a:srcRect l="42187" t="10417" r="32813" b="55208"/>
          <a:stretch>
            <a:fillRect/>
          </a:stretch>
        </p:blipFill>
        <p:spPr bwMode="auto">
          <a:xfrm>
            <a:off x="0" y="1143000"/>
            <a:ext cx="4449617" cy="4588668"/>
          </a:xfrm>
          <a:prstGeom prst="rect"/>
          <a:noFill/>
          <a:ln w="9525">
            <a:noFill/>
            <a:miter lim="800000"/>
            <a:headEnd/>
            <a:tailEnd/>
          </a:ln>
          <a:effectLst/>
        </p:spPr>
      </p:pic>
      <p:pic>
        <p:nvPicPr>
          <p:cNvPr id="2097200" name="Picture 3"/>
          <p:cNvPicPr>
            <a:picLocks noChangeAspect="1" noChangeArrowheads="1"/>
          </p:cNvPicPr>
          <p:nvPr/>
        </p:nvPicPr>
        <p:blipFill>
          <a:blip xmlns:r="http://schemas.openxmlformats.org/officeDocument/2006/relationships" r:embed="rId2"/>
          <a:srcRect l="42187" t="46462" r="32813" b="17707"/>
          <a:stretch>
            <a:fillRect/>
          </a:stretch>
        </p:blipFill>
        <p:spPr bwMode="auto">
          <a:xfrm>
            <a:off x="4572000" y="1066800"/>
            <a:ext cx="4395102" cy="4724400"/>
          </a:xfrm>
          <a:prstGeom prst="rect"/>
          <a:noFill/>
          <a:ln w="9525">
            <a:noFill/>
            <a:miter lim="800000"/>
            <a:headEnd/>
            <a:tailEnd/>
          </a:ln>
          <a:effectLst/>
        </p:spPr>
      </p:pic>
      <p:sp>
        <p:nvSpPr>
          <p:cNvPr id="1049630" name="TextBox 5"/>
          <p:cNvSpPr txBox="1"/>
          <p:nvPr/>
        </p:nvSpPr>
        <p:spPr>
          <a:xfrm>
            <a:off x="1981200" y="6172200"/>
            <a:ext cx="5410200" cy="461665"/>
          </a:xfrm>
          <a:prstGeom prst="rect"/>
          <a:solidFill>
            <a:schemeClr val="accent6">
              <a:lumMod val="20000"/>
              <a:lumOff val="80000"/>
            </a:schemeClr>
          </a:solidFill>
        </p:spPr>
        <p:txBody>
          <a:bodyPr rtlCol="0" wrap="square">
            <a:spAutoFit/>
          </a:bodyPr>
          <a:p>
            <a:r>
              <a:rPr dirty="0" sz="2400" lang="en-US" smtClean="0"/>
              <a:t>Cell cycle arrested in G2 and M phase</a:t>
            </a:r>
            <a:endParaRPr dirty="0" sz="2400" lang="en-US"/>
          </a:p>
        </p:txBody>
      </p:sp>
    </p:spTree>
  </p:cSld>
  <p:clrMapOvr>
    <a:masterClrMapping/>
  </p:clrMapOvr>
  <p:transition xmlns:p14="http://schemas.microsoft.com/office/powerpoint/2010/main" spd="slow" advTm="3000" p14:dur="2000"/>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038" name=""/>
        <p:cNvGrpSpPr/>
        <p:nvPr/>
      </p:nvGrpSpPr>
      <p:grpSpPr>
        <a:xfrm>
          <a:off x="0" y="0"/>
          <a:ext cx="0" cy="0"/>
          <a:chOff x="0" y="0"/>
          <a:chExt cx="0" cy="0"/>
        </a:xfrm>
      </p:grpSpPr>
      <p:sp>
        <p:nvSpPr>
          <p:cNvPr id="1049634" name="Content Placeholder 2"/>
          <p:cNvSpPr>
            <a:spLocks noGrp="1"/>
          </p:cNvSpPr>
          <p:nvPr>
            <p:ph idx="1"/>
          </p:nvPr>
        </p:nvSpPr>
        <p:spPr>
          <a:xfrm>
            <a:off x="457200" y="457200"/>
            <a:ext cx="8229600" cy="6096000"/>
          </a:xfrm>
        </p:spPr>
        <p:txBody>
          <a:bodyPr/>
          <a:p>
            <a:r>
              <a:rPr dirty="0" lang="en-US" err="1" smtClean="0">
                <a:solidFill>
                  <a:schemeClr val="tx2"/>
                </a:solidFill>
              </a:rPr>
              <a:t>Paclitaxel</a:t>
            </a:r>
            <a:r>
              <a:rPr dirty="0" lang="en-US" smtClean="0">
                <a:solidFill>
                  <a:schemeClr val="tx2"/>
                </a:solidFill>
              </a:rPr>
              <a:t> </a:t>
            </a:r>
          </a:p>
          <a:p>
            <a:pPr lvl="1"/>
            <a:r>
              <a:rPr dirty="0" lang="en-US" smtClean="0"/>
              <a:t>Administered IV </a:t>
            </a:r>
          </a:p>
          <a:p>
            <a:pPr lvl="1"/>
            <a:r>
              <a:rPr dirty="0" lang="en-US" smtClean="0"/>
              <a:t>Use: advanced </a:t>
            </a:r>
            <a:r>
              <a:rPr dirty="0" lang="en-US" smtClean="0">
                <a:solidFill>
                  <a:srgbClr val="FF0000"/>
                </a:solidFill>
              </a:rPr>
              <a:t>breast &amp; ovarian cancer </a:t>
            </a:r>
            <a:r>
              <a:rPr dirty="0" lang="en-US" smtClean="0"/>
              <a:t>also lungs, esophagus, prostrate cancer </a:t>
            </a:r>
          </a:p>
          <a:p>
            <a:pPr lvl="1"/>
            <a:r>
              <a:rPr dirty="0" lang="en-US" smtClean="0"/>
              <a:t>Adverse effects: </a:t>
            </a:r>
          </a:p>
          <a:p>
            <a:pPr lvl="2"/>
            <a:r>
              <a:rPr dirty="0" lang="en-US" smtClean="0"/>
              <a:t> </a:t>
            </a:r>
            <a:r>
              <a:rPr dirty="0" lang="en-US" err="1" smtClean="0">
                <a:solidFill>
                  <a:srgbClr val="FF0000"/>
                </a:solidFill>
              </a:rPr>
              <a:t>Anaphylactoid</a:t>
            </a:r>
            <a:r>
              <a:rPr dirty="0" lang="en-US" smtClean="0">
                <a:solidFill>
                  <a:srgbClr val="FF0000"/>
                </a:solidFill>
              </a:rPr>
              <a:t> reaction </a:t>
            </a:r>
            <a:r>
              <a:rPr dirty="0" lang="en-US" smtClean="0"/>
              <a:t>because of solvent </a:t>
            </a:r>
            <a:r>
              <a:rPr dirty="0" lang="en-US" err="1" smtClean="0"/>
              <a:t>cremaphor</a:t>
            </a:r>
            <a:endParaRPr dirty="0" lang="en-US" smtClean="0"/>
          </a:p>
          <a:p>
            <a:pPr lvl="2"/>
            <a:r>
              <a:rPr dirty="0" lang="en-US" err="1" smtClean="0"/>
              <a:t>Myalgia</a:t>
            </a:r>
            <a:r>
              <a:rPr dirty="0" lang="en-US" smtClean="0"/>
              <a:t>, </a:t>
            </a:r>
            <a:r>
              <a:rPr dirty="0" lang="en-US" err="1" smtClean="0"/>
              <a:t>myelosupression</a:t>
            </a:r>
            <a:r>
              <a:rPr dirty="0" lang="en-US" smtClean="0"/>
              <a:t>, peripheral neuropathy </a:t>
            </a:r>
          </a:p>
          <a:p>
            <a:r>
              <a:rPr dirty="0" lang="en-US" err="1" smtClean="0">
                <a:solidFill>
                  <a:schemeClr val="tx2"/>
                </a:solidFill>
              </a:rPr>
              <a:t>Docetaxel</a:t>
            </a:r>
            <a:endParaRPr dirty="0" lang="en-US" smtClean="0">
              <a:solidFill>
                <a:schemeClr val="tx2"/>
              </a:solidFill>
            </a:endParaRPr>
          </a:p>
          <a:p>
            <a:pPr lvl="1"/>
            <a:r>
              <a:rPr dirty="0" lang="en-US" smtClean="0"/>
              <a:t>Oral </a:t>
            </a:r>
          </a:p>
          <a:p>
            <a:pPr lvl="1"/>
            <a:r>
              <a:rPr dirty="0" lang="en-US" smtClean="0"/>
              <a:t>Used in </a:t>
            </a:r>
            <a:r>
              <a:rPr dirty="0" lang="en-US" smtClean="0">
                <a:solidFill>
                  <a:srgbClr val="FF0000"/>
                </a:solidFill>
              </a:rPr>
              <a:t>refractory breast &amp; ovarian cancer </a:t>
            </a:r>
          </a:p>
          <a:p>
            <a:pPr lvl="1"/>
            <a:r>
              <a:rPr dirty="0" lang="en-US" smtClean="0"/>
              <a:t>Major toxicity </a:t>
            </a:r>
            <a:r>
              <a:rPr dirty="0" lang="en-US" err="1" smtClean="0">
                <a:solidFill>
                  <a:srgbClr val="FF0000"/>
                </a:solidFill>
              </a:rPr>
              <a:t>neutropenia</a:t>
            </a:r>
            <a:r>
              <a:rPr dirty="0" lang="en-US" smtClean="0"/>
              <a:t> may cause </a:t>
            </a:r>
            <a:r>
              <a:rPr dirty="0" lang="en-US" err="1" smtClean="0"/>
              <a:t>aarrhythmias</a:t>
            </a:r>
            <a:r>
              <a:rPr dirty="0" lang="en-US" smtClean="0"/>
              <a:t> , hypotension</a:t>
            </a:r>
          </a:p>
          <a:p>
            <a:pPr lvl="2"/>
            <a:endParaRPr dirty="0" lang="en-US" smtClean="0"/>
          </a:p>
          <a:p>
            <a:pPr lvl="1"/>
            <a:endParaRPr dirty="0" lang="en-US"/>
          </a:p>
        </p:txBody>
      </p:sp>
    </p:spTree>
  </p:cSld>
  <p:clrMapOvr>
    <a:masterClrMapping/>
  </p:clrMapOvr>
  <p:transition xmlns:p14="http://schemas.microsoft.com/office/powerpoint/2010/main" spd="slow" advTm="2000" p14:dur="2000"/>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041" name=""/>
        <p:cNvGrpSpPr/>
        <p:nvPr/>
      </p:nvGrpSpPr>
      <p:grpSpPr>
        <a:xfrm>
          <a:off x="0" y="0"/>
          <a:ext cx="0" cy="0"/>
          <a:chOff x="0" y="0"/>
          <a:chExt cx="0" cy="0"/>
        </a:xfrm>
      </p:grpSpPr>
      <p:sp>
        <p:nvSpPr>
          <p:cNvPr id="1049638" name="Title 1"/>
          <p:cNvSpPr>
            <a:spLocks noGrp="1"/>
          </p:cNvSpPr>
          <p:nvPr>
            <p:ph type="title"/>
          </p:nvPr>
        </p:nvSpPr>
        <p:spPr>
          <a:xfrm>
            <a:off x="0" y="0"/>
            <a:ext cx="9144000" cy="990600"/>
          </a:xfrm>
          <a:solidFill>
            <a:schemeClr val="accent5">
              <a:lumMod val="20000"/>
              <a:lumOff val="80000"/>
            </a:schemeClr>
          </a:solidFill>
        </p:spPr>
        <p:txBody>
          <a:bodyPr/>
          <a:p>
            <a:r>
              <a:rPr dirty="0" lang="en-US" err="1" smtClean="0"/>
              <a:t>Epipodophyllotoxins</a:t>
            </a:r>
            <a:r>
              <a:rPr dirty="0" lang="en-US" smtClean="0"/>
              <a:t> </a:t>
            </a:r>
            <a:endParaRPr dirty="0" lang="en-US"/>
          </a:p>
        </p:txBody>
      </p:sp>
      <p:sp>
        <p:nvSpPr>
          <p:cNvPr id="1049639" name="Content Placeholder 2"/>
          <p:cNvSpPr>
            <a:spLocks noGrp="1"/>
          </p:cNvSpPr>
          <p:nvPr>
            <p:ph idx="1"/>
          </p:nvPr>
        </p:nvSpPr>
        <p:spPr/>
        <p:txBody>
          <a:bodyPr/>
          <a:p>
            <a:r>
              <a:rPr dirty="0" lang="en-US" err="1" smtClean="0"/>
              <a:t>Etoposide</a:t>
            </a:r>
            <a:r>
              <a:rPr dirty="0" lang="en-US" smtClean="0"/>
              <a:t> &amp; </a:t>
            </a:r>
            <a:r>
              <a:rPr dirty="0" lang="en-US" err="1" smtClean="0"/>
              <a:t>tenoposide</a:t>
            </a:r>
            <a:r>
              <a:rPr dirty="0" lang="en-US" smtClean="0"/>
              <a:t> </a:t>
            </a:r>
          </a:p>
          <a:p>
            <a:r>
              <a:rPr dirty="0" lang="en-US" err="1" smtClean="0"/>
              <a:t>Semisynthetic</a:t>
            </a:r>
            <a:r>
              <a:rPr dirty="0" lang="en-US" smtClean="0"/>
              <a:t> derivatives of </a:t>
            </a:r>
            <a:r>
              <a:rPr dirty="0" lang="en-US" err="1" smtClean="0"/>
              <a:t>podophyllotoxins</a:t>
            </a:r>
            <a:r>
              <a:rPr dirty="0" lang="en-US" smtClean="0"/>
              <a:t> </a:t>
            </a:r>
            <a:r>
              <a:rPr dirty="0" lang="en-US" err="1" smtClean="0"/>
              <a:t>podophyllum</a:t>
            </a:r>
            <a:r>
              <a:rPr dirty="0" lang="en-US" smtClean="0"/>
              <a:t> peltatum (plant glycoside) </a:t>
            </a:r>
            <a:endParaRPr dirty="0" lang="en-US"/>
          </a:p>
        </p:txBody>
      </p:sp>
      <p:pic>
        <p:nvPicPr>
          <p:cNvPr id="2097201" name="Picture 2" descr="http://t3.gstatic.com/images?q=tbn:HpfbNWoRViD4kM:http://wolf.mind.net/swsbm/Images/New12-97/Podophyllum_peltatum-2.jpg"/>
          <p:cNvPicPr>
            <a:picLocks noChangeAspect="1" noChangeArrowheads="1"/>
          </p:cNvPicPr>
          <p:nvPr/>
        </p:nvPicPr>
        <p:blipFill>
          <a:blip xmlns:r="http://schemas.openxmlformats.org/officeDocument/2006/relationships" r:embed="rId1"/>
          <a:srcRect/>
          <a:stretch>
            <a:fillRect/>
          </a:stretch>
        </p:blipFill>
        <p:spPr bwMode="auto">
          <a:xfrm>
            <a:off x="914400" y="3505200"/>
            <a:ext cx="2898318" cy="2286000"/>
          </a:xfrm>
          <a:prstGeom prst="rect"/>
          <a:noFill/>
        </p:spPr>
      </p:pic>
      <p:pic>
        <p:nvPicPr>
          <p:cNvPr id="2097202" name="Picture 4" descr="http://t1.gstatic.com/images?q=tbn:Sk-lptBITLxyHM:http://www.marietta.edu/~biol/biomes/images/deciduous/mayapple.jpg"/>
          <p:cNvPicPr>
            <a:picLocks noChangeAspect="1" noChangeArrowheads="1"/>
          </p:cNvPicPr>
          <p:nvPr/>
        </p:nvPicPr>
        <p:blipFill>
          <a:blip xmlns:r="http://schemas.openxmlformats.org/officeDocument/2006/relationships" r:embed="rId2"/>
          <a:srcRect/>
          <a:stretch>
            <a:fillRect/>
          </a:stretch>
        </p:blipFill>
        <p:spPr bwMode="auto">
          <a:xfrm>
            <a:off x="5181600" y="3352800"/>
            <a:ext cx="3024551" cy="2438400"/>
          </a:xfrm>
          <a:prstGeom prst="rect"/>
          <a:noFill/>
        </p:spPr>
      </p:pic>
    </p:spTree>
  </p:cSld>
  <p:clrMapOvr>
    <a:masterClrMapping/>
  </p:clrMapOvr>
  <p:transition xmlns:p14="http://schemas.microsoft.com/office/powerpoint/2010/main" spd="slow" advTm="2000" p14:dur="2000"/>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042" name=""/>
        <p:cNvGrpSpPr/>
        <p:nvPr/>
      </p:nvGrpSpPr>
      <p:grpSpPr>
        <a:xfrm>
          <a:off x="0" y="0"/>
          <a:ext cx="0" cy="0"/>
          <a:chOff x="0" y="0"/>
          <a:chExt cx="0" cy="0"/>
        </a:xfrm>
      </p:grpSpPr>
      <p:sp>
        <p:nvSpPr>
          <p:cNvPr id="1049640" name="Title 1"/>
          <p:cNvSpPr>
            <a:spLocks noGrp="1"/>
          </p:cNvSpPr>
          <p:nvPr>
            <p:ph type="title"/>
          </p:nvPr>
        </p:nvSpPr>
        <p:spPr>
          <a:xfrm>
            <a:off x="0" y="0"/>
            <a:ext cx="9144000" cy="1417638"/>
          </a:xfrm>
          <a:solidFill>
            <a:schemeClr val="accent5">
              <a:lumMod val="20000"/>
              <a:lumOff val="80000"/>
            </a:schemeClr>
          </a:solidFill>
        </p:spPr>
        <p:txBody>
          <a:bodyPr/>
          <a:p>
            <a:r>
              <a:rPr dirty="0" lang="en-US" err="1" smtClean="0"/>
              <a:t>Etoposide</a:t>
            </a:r>
            <a:r>
              <a:rPr dirty="0" lang="en-US" smtClean="0"/>
              <a:t> </a:t>
            </a:r>
            <a:endParaRPr dirty="0" lang="en-US"/>
          </a:p>
        </p:txBody>
      </p:sp>
      <p:sp>
        <p:nvSpPr>
          <p:cNvPr id="1049641" name="Content Placeholder 4"/>
          <p:cNvSpPr>
            <a:spLocks noGrp="1"/>
          </p:cNvSpPr>
          <p:nvPr>
            <p:ph idx="1"/>
          </p:nvPr>
        </p:nvSpPr>
        <p:spPr>
          <a:xfrm>
            <a:off x="457200" y="1600201"/>
            <a:ext cx="8229600" cy="3124200"/>
          </a:xfrm>
        </p:spPr>
        <p:txBody>
          <a:bodyPr/>
          <a:p>
            <a:r>
              <a:rPr dirty="0" lang="en-US" smtClean="0"/>
              <a:t>Act in S &amp; G2 phase </a:t>
            </a:r>
          </a:p>
          <a:p>
            <a:r>
              <a:rPr dirty="0" lang="en-US" smtClean="0"/>
              <a:t>Inhibit </a:t>
            </a:r>
            <a:r>
              <a:rPr dirty="0" lang="en-US" err="1" smtClean="0"/>
              <a:t>topoisomerase</a:t>
            </a:r>
            <a:r>
              <a:rPr dirty="0" lang="en-US" smtClean="0"/>
              <a:t> II which results in breakage of DNA strands &amp; cell death </a:t>
            </a:r>
          </a:p>
          <a:p>
            <a:r>
              <a:rPr dirty="0" lang="en-US" smtClean="0"/>
              <a:t>Uses: </a:t>
            </a:r>
          </a:p>
          <a:p>
            <a:pPr lvl="1"/>
            <a:r>
              <a:rPr dirty="0" lang="en-US" smtClean="0"/>
              <a:t>Testicular tumors , </a:t>
            </a:r>
            <a:r>
              <a:rPr dirty="0" lang="en-US" err="1" smtClean="0"/>
              <a:t>squamous</a:t>
            </a:r>
            <a:r>
              <a:rPr dirty="0" lang="en-US" smtClean="0"/>
              <a:t> cell cancer of lungs </a:t>
            </a:r>
          </a:p>
          <a:p>
            <a:pPr>
              <a:buNone/>
            </a:pPr>
            <a:endParaRPr dirty="0" lang="en-US"/>
          </a:p>
        </p:txBody>
      </p:sp>
    </p:spTree>
  </p:cSld>
  <p:clrMapOvr>
    <a:masterClrMapping/>
  </p:clrMapOvr>
  <p:transition xmlns:p14="http://schemas.microsoft.com/office/powerpoint/2010/main" spd="slow" advTm="2000" p14:dur="2000"/>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045" name=""/>
        <p:cNvGrpSpPr/>
        <p:nvPr/>
      </p:nvGrpSpPr>
      <p:grpSpPr>
        <a:xfrm>
          <a:off x="0" y="0"/>
          <a:ext cx="0" cy="0"/>
          <a:chOff x="0" y="0"/>
          <a:chExt cx="0" cy="0"/>
        </a:xfrm>
      </p:grpSpPr>
      <p:sp>
        <p:nvSpPr>
          <p:cNvPr id="1049645" name="Content Placeholder 2"/>
          <p:cNvSpPr>
            <a:spLocks noGrp="1"/>
          </p:cNvSpPr>
          <p:nvPr>
            <p:ph idx="1"/>
          </p:nvPr>
        </p:nvSpPr>
        <p:spPr>
          <a:xfrm>
            <a:off x="304800" y="1143000"/>
            <a:ext cx="8534400" cy="5562600"/>
          </a:xfrm>
        </p:spPr>
        <p:txBody>
          <a:bodyPr/>
          <a:p>
            <a:r>
              <a:rPr dirty="0" lang="en-US" smtClean="0"/>
              <a:t>Derived from </a:t>
            </a:r>
            <a:r>
              <a:rPr dirty="0" lang="en-US" err="1" smtClean="0"/>
              <a:t>camptotheca</a:t>
            </a:r>
            <a:r>
              <a:rPr dirty="0" lang="en-US" smtClean="0"/>
              <a:t> </a:t>
            </a:r>
            <a:r>
              <a:rPr dirty="0" lang="en-US" err="1" smtClean="0"/>
              <a:t>accuminata</a:t>
            </a:r>
            <a:endParaRPr dirty="0" lang="en-US" smtClean="0"/>
          </a:p>
          <a:p>
            <a:r>
              <a:rPr dirty="0" lang="en-US" smtClean="0"/>
              <a:t>Inhibit </a:t>
            </a:r>
            <a:r>
              <a:rPr dirty="0" lang="en-US" err="1" smtClean="0">
                <a:solidFill>
                  <a:srgbClr val="FF0000"/>
                </a:solidFill>
              </a:rPr>
              <a:t>Topoisomerase</a:t>
            </a:r>
            <a:r>
              <a:rPr dirty="0" lang="en-US" smtClean="0">
                <a:solidFill>
                  <a:srgbClr val="FF0000"/>
                </a:solidFill>
              </a:rPr>
              <a:t> I</a:t>
            </a:r>
            <a:r>
              <a:rPr dirty="0" lang="en-US" smtClean="0"/>
              <a:t>:  No resealing of DNA after strand has untwisted </a:t>
            </a:r>
          </a:p>
          <a:p>
            <a:r>
              <a:rPr dirty="0" lang="en-US" err="1" smtClean="0"/>
              <a:t>Topotecan</a:t>
            </a:r>
            <a:r>
              <a:rPr dirty="0" lang="en-US" smtClean="0"/>
              <a:t>:</a:t>
            </a:r>
          </a:p>
          <a:p>
            <a:pPr lvl="1"/>
            <a:r>
              <a:rPr dirty="0" lang="en-US" smtClean="0"/>
              <a:t>Used in metastatic ovarian cancer </a:t>
            </a:r>
          </a:p>
          <a:p>
            <a:pPr lvl="1"/>
            <a:r>
              <a:rPr dirty="0" lang="en-US" smtClean="0"/>
              <a:t>Major toxicity is bone marrow depression </a:t>
            </a:r>
          </a:p>
          <a:p>
            <a:r>
              <a:rPr dirty="0" lang="en-US" err="1" smtClean="0"/>
              <a:t>Irinotecan</a:t>
            </a:r>
            <a:r>
              <a:rPr dirty="0" lang="en-US" smtClean="0"/>
              <a:t> </a:t>
            </a:r>
          </a:p>
          <a:p>
            <a:pPr lvl="1"/>
            <a:r>
              <a:rPr dirty="0" lang="en-US" smtClean="0"/>
              <a:t>Used in metastatic cancer of colon/rectum </a:t>
            </a:r>
          </a:p>
          <a:p>
            <a:pPr lvl="1"/>
            <a:r>
              <a:rPr dirty="0" lang="en-US" smtClean="0"/>
              <a:t>Toxicity: diarrhoea, </a:t>
            </a:r>
            <a:r>
              <a:rPr dirty="0" lang="en-US" err="1" smtClean="0"/>
              <a:t>neutropenia</a:t>
            </a:r>
            <a:r>
              <a:rPr dirty="0" lang="en-US" smtClean="0"/>
              <a:t>, thrombocytopenia, cholinergic side effects </a:t>
            </a:r>
            <a:endParaRPr dirty="0" lang="en-US"/>
          </a:p>
        </p:txBody>
      </p:sp>
      <p:sp>
        <p:nvSpPr>
          <p:cNvPr id="1049646" name="Title 1"/>
          <p:cNvSpPr>
            <a:spLocks noGrp="1"/>
          </p:cNvSpPr>
          <p:nvPr>
            <p:ph type="title"/>
          </p:nvPr>
        </p:nvSpPr>
        <p:spPr>
          <a:xfrm>
            <a:off x="0" y="0"/>
            <a:ext cx="9144000" cy="838200"/>
          </a:xfrm>
          <a:solidFill>
            <a:schemeClr val="accent5">
              <a:lumMod val="20000"/>
              <a:lumOff val="80000"/>
            </a:schemeClr>
          </a:solidFill>
        </p:spPr>
        <p:txBody>
          <a:bodyPr/>
          <a:p>
            <a:r>
              <a:rPr dirty="0" lang="en-US" err="1" smtClean="0"/>
              <a:t>Camptothecin</a:t>
            </a:r>
            <a:r>
              <a:rPr dirty="0" lang="en-US" smtClean="0"/>
              <a:t> analogs </a:t>
            </a:r>
            <a:endParaRPr dirty="0" lang="en-US"/>
          </a:p>
        </p:txBody>
      </p:sp>
    </p:spTree>
  </p:cSld>
  <p:clrMapOvr>
    <a:masterClrMapping/>
  </p:clrMapOvr>
  <p:transition xmlns:p14="http://schemas.microsoft.com/office/powerpoint/2010/main" spd="slow" advTm="2000" p14:dur="2000"/>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048" name=""/>
        <p:cNvGrpSpPr/>
        <p:nvPr/>
      </p:nvGrpSpPr>
      <p:grpSpPr>
        <a:xfrm>
          <a:off x="0" y="0"/>
          <a:ext cx="0" cy="0"/>
          <a:chOff x="0" y="0"/>
          <a:chExt cx="0" cy="0"/>
        </a:xfrm>
      </p:grpSpPr>
      <p:sp>
        <p:nvSpPr>
          <p:cNvPr id="1049650" name="Content Placeholder 2"/>
          <p:cNvSpPr>
            <a:spLocks noGrp="1"/>
          </p:cNvSpPr>
          <p:nvPr>
            <p:ph idx="1"/>
          </p:nvPr>
        </p:nvSpPr>
        <p:spPr/>
        <p:txBody>
          <a:bodyPr/>
          <a:p>
            <a:r>
              <a:rPr dirty="0" lang="en-US" smtClean="0"/>
              <a:t>Cell cycle non specific drugs </a:t>
            </a:r>
          </a:p>
          <a:p>
            <a:r>
              <a:rPr dirty="0" lang="en-US" smtClean="0"/>
              <a:t>Derived from </a:t>
            </a:r>
            <a:r>
              <a:rPr dirty="0" lang="en-US" err="1" smtClean="0"/>
              <a:t>streptomyces</a:t>
            </a:r>
            <a:r>
              <a:rPr dirty="0" lang="en-US" smtClean="0"/>
              <a:t> species </a:t>
            </a:r>
          </a:p>
          <a:p>
            <a:r>
              <a:rPr dirty="0" lang="en-US" smtClean="0"/>
              <a:t>MOA:</a:t>
            </a:r>
          </a:p>
          <a:p>
            <a:pPr lvl="1"/>
            <a:r>
              <a:rPr dirty="0" lang="en-US" smtClean="0"/>
              <a:t>Intercalation in the DNA  between adjoining nucleotide pairs – blocks DNA &amp; RNA synthesis </a:t>
            </a:r>
          </a:p>
          <a:p>
            <a:pPr lvl="1"/>
            <a:r>
              <a:rPr dirty="0" lang="en-US" smtClean="0"/>
              <a:t>Generation of oxygen radicals which mediate single strand scission of DNA </a:t>
            </a:r>
          </a:p>
          <a:p>
            <a:pPr lvl="1"/>
            <a:r>
              <a:rPr dirty="0" lang="en-US" smtClean="0"/>
              <a:t>Action on </a:t>
            </a:r>
            <a:r>
              <a:rPr dirty="0" lang="en-US" err="1" smtClean="0"/>
              <a:t>Topoisomerase</a:t>
            </a:r>
            <a:r>
              <a:rPr dirty="0" lang="en-US" smtClean="0"/>
              <a:t> II </a:t>
            </a:r>
            <a:endParaRPr dirty="0" lang="en-US"/>
          </a:p>
        </p:txBody>
      </p:sp>
      <p:sp>
        <p:nvSpPr>
          <p:cNvPr id="1049651" name="Title 1"/>
          <p:cNvSpPr>
            <a:spLocks noGrp="1"/>
          </p:cNvSpPr>
          <p:nvPr>
            <p:ph type="title"/>
          </p:nvPr>
        </p:nvSpPr>
        <p:spPr>
          <a:xfrm>
            <a:off x="0" y="0"/>
            <a:ext cx="9144000" cy="838200"/>
          </a:xfrm>
          <a:solidFill>
            <a:schemeClr val="accent5">
              <a:lumMod val="20000"/>
              <a:lumOff val="80000"/>
            </a:schemeClr>
          </a:solidFill>
        </p:spPr>
        <p:txBody>
          <a:bodyPr/>
          <a:p>
            <a:r>
              <a:rPr dirty="0" lang="en-US" smtClean="0"/>
              <a:t>Anticancer antibiotics </a:t>
            </a:r>
            <a:endParaRPr dirty="0" lang="en-US"/>
          </a:p>
        </p:txBody>
      </p:sp>
    </p:spTree>
  </p:cSld>
  <p:clrMapOvr>
    <a:masterClrMapping/>
  </p:clrMapOvr>
  <p:transition xmlns:p14="http://schemas.microsoft.com/office/powerpoint/2010/main" spd="slow" advTm="2000" p14:dur="2000"/>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051" name=""/>
        <p:cNvGrpSpPr/>
        <p:nvPr/>
      </p:nvGrpSpPr>
      <p:grpSpPr>
        <a:xfrm>
          <a:off x="0" y="0"/>
          <a:ext cx="0" cy="0"/>
          <a:chOff x="0" y="0"/>
          <a:chExt cx="0" cy="0"/>
        </a:xfrm>
      </p:grpSpPr>
      <p:sp>
        <p:nvSpPr>
          <p:cNvPr id="1049655" name="Content Placeholder 2"/>
          <p:cNvSpPr>
            <a:spLocks noGrp="1"/>
          </p:cNvSpPr>
          <p:nvPr>
            <p:ph idx="1"/>
          </p:nvPr>
        </p:nvSpPr>
        <p:spPr>
          <a:xfrm>
            <a:off x="381000" y="1066800"/>
            <a:ext cx="5638800" cy="5638800"/>
          </a:xfrm>
        </p:spPr>
        <p:txBody>
          <a:bodyPr/>
          <a:p>
            <a:r>
              <a:rPr dirty="0" lang="en-US" smtClean="0">
                <a:solidFill>
                  <a:srgbClr val="00B050"/>
                </a:solidFill>
              </a:rPr>
              <a:t>Uses: </a:t>
            </a:r>
          </a:p>
          <a:p>
            <a:pPr lvl="1"/>
            <a:r>
              <a:rPr dirty="0" lang="en-US" err="1" smtClean="0"/>
              <a:t>Wilms</a:t>
            </a:r>
            <a:r>
              <a:rPr dirty="0" lang="en-US" smtClean="0"/>
              <a:t> tumor,</a:t>
            </a:r>
          </a:p>
          <a:p>
            <a:pPr lvl="1"/>
            <a:r>
              <a:rPr dirty="0" lang="en-US" smtClean="0"/>
              <a:t> gestational </a:t>
            </a:r>
            <a:r>
              <a:rPr dirty="0" lang="en-US" err="1" smtClean="0"/>
              <a:t>choriocarcinoma</a:t>
            </a:r>
            <a:endParaRPr dirty="0" lang="en-US" smtClean="0"/>
          </a:p>
          <a:p>
            <a:r>
              <a:rPr dirty="0" lang="en-US" smtClean="0">
                <a:solidFill>
                  <a:srgbClr val="00B050"/>
                </a:solidFill>
              </a:rPr>
              <a:t>Adverse effects </a:t>
            </a:r>
          </a:p>
          <a:p>
            <a:pPr lvl="1"/>
            <a:r>
              <a:rPr dirty="0" lang="en-US" smtClean="0"/>
              <a:t>bone marrow </a:t>
            </a:r>
            <a:r>
              <a:rPr dirty="0" lang="en-US" err="1" smtClean="0"/>
              <a:t>supression</a:t>
            </a:r>
            <a:r>
              <a:rPr dirty="0" lang="en-US" smtClean="0"/>
              <a:t> </a:t>
            </a:r>
          </a:p>
          <a:p>
            <a:pPr lvl="1"/>
            <a:r>
              <a:rPr dirty="0" lang="en-US" smtClean="0"/>
              <a:t>Irritant like </a:t>
            </a:r>
            <a:r>
              <a:rPr dirty="0" lang="en-US" err="1" smtClean="0"/>
              <a:t>meclorethamine</a:t>
            </a:r>
            <a:r>
              <a:rPr dirty="0" lang="en-US" smtClean="0"/>
              <a:t> </a:t>
            </a:r>
          </a:p>
          <a:p>
            <a:pPr lvl="1"/>
            <a:r>
              <a:rPr dirty="0" lang="en-US" smtClean="0"/>
              <a:t>sensitizes to radiation, and inflammation  at sites of prior radiation therapy may occur</a:t>
            </a:r>
          </a:p>
          <a:p>
            <a:pPr lvl="1"/>
            <a:r>
              <a:rPr dirty="0" lang="en-US" smtClean="0"/>
              <a:t>Gastrointestinal adverse effects </a:t>
            </a:r>
          </a:p>
          <a:p>
            <a:pPr>
              <a:buNone/>
            </a:pPr>
            <a:endParaRPr dirty="0" lang="en-US"/>
          </a:p>
        </p:txBody>
      </p:sp>
      <p:sp>
        <p:nvSpPr>
          <p:cNvPr id="1049656" name="Title 1"/>
          <p:cNvSpPr>
            <a:spLocks noGrp="1"/>
          </p:cNvSpPr>
          <p:nvPr>
            <p:ph type="title"/>
          </p:nvPr>
        </p:nvSpPr>
        <p:spPr>
          <a:xfrm>
            <a:off x="0" y="0"/>
            <a:ext cx="9144000" cy="838200"/>
          </a:xfrm>
          <a:solidFill>
            <a:schemeClr val="accent5">
              <a:lumMod val="20000"/>
              <a:lumOff val="80000"/>
            </a:schemeClr>
          </a:solidFill>
        </p:spPr>
        <p:txBody>
          <a:bodyPr/>
          <a:p>
            <a:r>
              <a:rPr dirty="0" lang="en-US" err="1" smtClean="0"/>
              <a:t>Dactinomycin</a:t>
            </a:r>
            <a:r>
              <a:rPr dirty="0" lang="en-US" smtClean="0"/>
              <a:t> </a:t>
            </a:r>
            <a:endParaRPr dirty="0" lang="en-US"/>
          </a:p>
        </p:txBody>
      </p:sp>
      <p:pic>
        <p:nvPicPr>
          <p:cNvPr id="2097203" name="Picture 2"/>
          <p:cNvPicPr>
            <a:picLocks noChangeAspect="1" noChangeArrowheads="1"/>
          </p:cNvPicPr>
          <p:nvPr/>
        </p:nvPicPr>
        <p:blipFill>
          <a:blip xmlns:r="http://schemas.openxmlformats.org/officeDocument/2006/relationships" r:embed="rId1"/>
          <a:srcRect l="42969" t="29167" r="38281" b="25000"/>
          <a:stretch>
            <a:fillRect/>
          </a:stretch>
        </p:blipFill>
        <p:spPr bwMode="auto">
          <a:xfrm>
            <a:off x="6096000" y="990600"/>
            <a:ext cx="2667000" cy="4889500"/>
          </a:xfrm>
          <a:prstGeom prst="rect"/>
          <a:noFill/>
          <a:ln w="9525">
            <a:noFill/>
            <a:miter lim="800000"/>
            <a:headEnd/>
            <a:tailEnd/>
          </a:ln>
          <a:effectLst/>
        </p:spPr>
      </p:pic>
    </p:spTree>
  </p:cSld>
  <p:clrMapOvr>
    <a:masterClrMapping/>
  </p:clrMapOvr>
  <p:transition xmlns:p14="http://schemas.microsoft.com/office/powerpoint/2010/main" spd="slow" advTm="2000" p14:dur="2000"/>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054" name=""/>
        <p:cNvGrpSpPr/>
        <p:nvPr/>
      </p:nvGrpSpPr>
      <p:grpSpPr>
        <a:xfrm>
          <a:off x="0" y="0"/>
          <a:ext cx="0" cy="0"/>
          <a:chOff x="0" y="0"/>
          <a:chExt cx="0" cy="0"/>
        </a:xfrm>
      </p:grpSpPr>
      <p:sp>
        <p:nvSpPr>
          <p:cNvPr id="1049660" name="Title 1"/>
          <p:cNvSpPr>
            <a:spLocks noGrp="1"/>
          </p:cNvSpPr>
          <p:nvPr>
            <p:ph type="title"/>
          </p:nvPr>
        </p:nvSpPr>
        <p:spPr>
          <a:xfrm>
            <a:off x="0" y="0"/>
            <a:ext cx="9144000" cy="1066800"/>
          </a:xfrm>
          <a:solidFill>
            <a:schemeClr val="accent5">
              <a:lumMod val="20000"/>
              <a:lumOff val="80000"/>
            </a:schemeClr>
          </a:solidFill>
        </p:spPr>
        <p:txBody>
          <a:bodyPr/>
          <a:p>
            <a:r>
              <a:rPr dirty="0" lang="en-US" smtClean="0"/>
              <a:t>Doxorubicin &amp; </a:t>
            </a:r>
            <a:r>
              <a:rPr dirty="0" lang="en-US" err="1" smtClean="0"/>
              <a:t>Daunorubucin</a:t>
            </a:r>
            <a:r>
              <a:rPr dirty="0" lang="en-US" smtClean="0"/>
              <a:t> </a:t>
            </a:r>
            <a:endParaRPr dirty="0" lang="en-US"/>
          </a:p>
        </p:txBody>
      </p:sp>
      <p:pic>
        <p:nvPicPr>
          <p:cNvPr id="2097204" name="Picture 2"/>
          <p:cNvPicPr>
            <a:picLocks noChangeAspect="1" noChangeArrowheads="1"/>
          </p:cNvPicPr>
          <p:nvPr/>
        </p:nvPicPr>
        <p:blipFill>
          <a:blip xmlns:r="http://schemas.openxmlformats.org/officeDocument/2006/relationships" r:embed="rId1"/>
          <a:srcRect l="42969" t="42708" r="28906" b="16667"/>
          <a:stretch>
            <a:fillRect/>
          </a:stretch>
        </p:blipFill>
        <p:spPr bwMode="auto">
          <a:xfrm>
            <a:off x="2057400" y="1143000"/>
            <a:ext cx="4953000" cy="5365750"/>
          </a:xfrm>
          <a:prstGeom prst="rect"/>
          <a:noFill/>
          <a:ln w="9525">
            <a:noFill/>
            <a:miter lim="800000"/>
            <a:headEnd/>
            <a:tailEnd/>
          </a:ln>
          <a:effectLst/>
        </p:spPr>
      </p:pic>
    </p:spTree>
  </p:cSld>
  <p:clrMapOvr>
    <a:masterClrMapping/>
  </p:clrMapOvr>
  <p:transition xmlns:p14="http://schemas.microsoft.com/office/powerpoint/2010/main" spd="slow" advTm="2000" p14:dur="2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590" name=""/>
        <p:cNvGrpSpPr/>
        <p:nvPr/>
      </p:nvGrpSpPr>
      <p:grpSpPr>
        <a:xfrm>
          <a:off x="0" y="0"/>
          <a:ext cx="0" cy="0"/>
          <a:chOff x="0" y="0"/>
          <a:chExt cx="0" cy="0"/>
        </a:xfrm>
      </p:grpSpPr>
      <p:sp>
        <p:nvSpPr>
          <p:cNvPr id="1048723" name="Rectangle 5"/>
          <p:cNvSpPr>
            <a:spLocks noGrp="1" noChangeArrowheads="1"/>
          </p:cNvSpPr>
          <p:nvPr>
            <p:ph idx="1"/>
          </p:nvPr>
        </p:nvSpPr>
        <p:spPr bwMode="auto">
          <a:xfrm>
            <a:off x="381000" y="762000"/>
            <a:ext cx="8458200" cy="5715000"/>
          </a:xfrm>
          <a:prstGeom prst="rect"/>
          <a:noFill/>
          <a:ln>
            <a:noFill/>
          </a:ln>
        </p:spPr>
        <p:txBody>
          <a:bodyPr>
            <a:normAutofit fontScale="95833" lnSpcReduction="20000"/>
          </a:bodyPr>
          <a:p>
            <a:pPr algn="l" defTabSz="800100" indent="-287338" marL="287338">
              <a:lnSpc>
                <a:spcPct val="120000"/>
              </a:lnSpc>
              <a:spcBef>
                <a:spcPct val="30000"/>
              </a:spcBef>
              <a:buClr>
                <a:srgbClr val="0000FF"/>
              </a:buClr>
              <a:buFontTx/>
              <a:buChar char="•"/>
            </a:pPr>
            <a:r>
              <a:rPr dirty="0" sz="2800" lang="en-US">
                <a:solidFill>
                  <a:srgbClr val="000000"/>
                </a:solidFill>
                <a:cs typeface="Arial" pitchFamily="34" charset="0"/>
                <a:sym typeface="Symbol" pitchFamily="18" charset="2"/>
              </a:rPr>
              <a:t> Oral absorption</a:t>
            </a:r>
          </a:p>
          <a:p>
            <a:pPr algn="l" defTabSz="800100" indent="-287338" marL="287338">
              <a:lnSpc>
                <a:spcPct val="120000"/>
              </a:lnSpc>
              <a:spcBef>
                <a:spcPct val="30000"/>
              </a:spcBef>
              <a:buClr>
                <a:srgbClr val="0000FF"/>
              </a:buClr>
              <a:buFontTx/>
              <a:buChar char="•"/>
            </a:pPr>
            <a:r>
              <a:rPr dirty="0" sz="2800" lang="en-US">
                <a:solidFill>
                  <a:srgbClr val="000000"/>
                </a:solidFill>
                <a:cs typeface="Arial" pitchFamily="34" charset="0"/>
                <a:sym typeface="Symbol" pitchFamily="18" charset="2"/>
              </a:rPr>
              <a:t>Thinner skin ( topical absorption)</a:t>
            </a:r>
          </a:p>
          <a:p>
            <a:pPr algn="l" defTabSz="800100" indent="-287338" marL="287338">
              <a:lnSpc>
                <a:spcPct val="120000"/>
              </a:lnSpc>
              <a:spcBef>
                <a:spcPct val="30000"/>
              </a:spcBef>
              <a:buClr>
                <a:srgbClr val="0000FF"/>
              </a:buClr>
              <a:buFontTx/>
              <a:buChar char="•"/>
            </a:pPr>
            <a:r>
              <a:rPr dirty="0" sz="2800" lang="en-US">
                <a:solidFill>
                  <a:srgbClr val="000000"/>
                </a:solidFill>
                <a:cs typeface="Arial" pitchFamily="34" charset="0"/>
                <a:sym typeface="Symbol" pitchFamily="18" charset="2"/>
              </a:rPr>
              <a:t> Plasma protein concentration</a:t>
            </a:r>
          </a:p>
          <a:p>
            <a:pPr algn="l" defTabSz="800100" indent="-211138" lvl="1" marL="500063">
              <a:lnSpc>
                <a:spcPct val="120000"/>
              </a:lnSpc>
              <a:spcBef>
                <a:spcPct val="30000"/>
              </a:spcBef>
              <a:buClr>
                <a:srgbClr val="FF0000"/>
              </a:buClr>
              <a:buFontTx/>
              <a:buChar char="•"/>
            </a:pPr>
            <a:r>
              <a:rPr dirty="0" sz="2400" lang="en-US">
                <a:solidFill>
                  <a:srgbClr val="000000"/>
                </a:solidFill>
                <a:cs typeface="Arial" pitchFamily="34" charset="0"/>
                <a:sym typeface="Symbol" pitchFamily="18" charset="2"/>
              </a:rPr>
              <a:t> Free protein-bound drug availability</a:t>
            </a:r>
          </a:p>
          <a:p>
            <a:pPr algn="l" defTabSz="800100" indent="-287338" marL="287338">
              <a:lnSpc>
                <a:spcPct val="120000"/>
              </a:lnSpc>
              <a:spcBef>
                <a:spcPct val="30000"/>
              </a:spcBef>
              <a:buClr>
                <a:srgbClr val="0000FF"/>
              </a:buClr>
              <a:buFontTx/>
              <a:buChar char="•"/>
            </a:pPr>
            <a:r>
              <a:rPr dirty="0" sz="2800" lang="en-US">
                <a:solidFill>
                  <a:srgbClr val="000000"/>
                </a:solidFill>
                <a:cs typeface="Arial" pitchFamily="34" charset="0"/>
                <a:sym typeface="Symbol" pitchFamily="18" charset="2"/>
              </a:rPr>
              <a:t> Extracellular fluid in neonate</a:t>
            </a:r>
          </a:p>
          <a:p>
            <a:pPr algn="l" defTabSz="800100" indent="-287338" marL="287338">
              <a:lnSpc>
                <a:spcPct val="120000"/>
              </a:lnSpc>
              <a:spcBef>
                <a:spcPct val="30000"/>
              </a:spcBef>
              <a:buClr>
                <a:srgbClr val="0000FF"/>
              </a:buClr>
              <a:buFontTx/>
              <a:buChar char="•"/>
            </a:pPr>
            <a:r>
              <a:rPr dirty="0" sz="2800" lang="en-US">
                <a:solidFill>
                  <a:srgbClr val="000000"/>
                </a:solidFill>
                <a:cs typeface="Arial" pitchFamily="34" charset="0"/>
                <a:sym typeface="Symbol" pitchFamily="18" charset="2"/>
              </a:rPr>
              <a:t>Altered metabolic rates</a:t>
            </a:r>
          </a:p>
          <a:p>
            <a:pPr algn="l" defTabSz="800100" indent="-287338" marL="287338">
              <a:lnSpc>
                <a:spcPct val="120000"/>
              </a:lnSpc>
              <a:spcBef>
                <a:spcPct val="30000"/>
              </a:spcBef>
              <a:buClr>
                <a:srgbClr val="0000FF"/>
              </a:buClr>
              <a:buFontTx/>
              <a:buChar char="•"/>
            </a:pPr>
            <a:r>
              <a:rPr dirty="0" sz="2800" lang="en-US">
                <a:solidFill>
                  <a:srgbClr val="000000"/>
                </a:solidFill>
                <a:cs typeface="Arial" pitchFamily="34" charset="0"/>
                <a:sym typeface="Symbol" pitchFamily="18" charset="2"/>
              </a:rPr>
              <a:t> Elimination/metabolism</a:t>
            </a:r>
          </a:p>
          <a:p>
            <a:pPr algn="l" defTabSz="800100" indent="-287338" marL="287338">
              <a:lnSpc>
                <a:spcPct val="120000"/>
              </a:lnSpc>
              <a:spcBef>
                <a:spcPct val="30000"/>
              </a:spcBef>
              <a:buClr>
                <a:srgbClr val="0000FF"/>
              </a:buClr>
              <a:buFontTx/>
              <a:buChar char="•"/>
            </a:pPr>
            <a:r>
              <a:rPr dirty="0" sz="2800" lang="en-US">
                <a:solidFill>
                  <a:srgbClr val="000000"/>
                </a:solidFill>
                <a:cs typeface="Arial" pitchFamily="34" charset="0"/>
                <a:sym typeface="Symbol" pitchFamily="18" charset="2"/>
              </a:rPr>
              <a:t>BSA/weight based dosing important!</a:t>
            </a:r>
          </a:p>
        </p:txBody>
      </p:sp>
      <p:sp>
        <p:nvSpPr>
          <p:cNvPr id="1048724" name="Title 4"/>
          <p:cNvSpPr>
            <a:spLocks noGrp="1" noChangeArrowheads="1"/>
          </p:cNvSpPr>
          <p:nvPr>
            <p:ph type="title"/>
          </p:nvPr>
        </p:nvSpPr>
        <p:spPr bwMode="auto">
          <a:xfrm>
            <a:off x="457200" y="274638"/>
            <a:ext cx="8229600" cy="487362"/>
          </a:xfrm>
          <a:prstGeom prst="rect"/>
          <a:noFill/>
          <a:ln>
            <a:noFill/>
          </a:ln>
        </p:spPr>
        <p:txBody>
          <a:bodyPr anchor="ctr">
            <a:normAutofit fontScale="90000"/>
          </a:bodyPr>
          <a:p>
            <a:pPr>
              <a:lnSpc>
                <a:spcPct val="105000"/>
              </a:lnSpc>
            </a:pPr>
            <a:r>
              <a:rPr dirty="0" sz="3600" lang="en-US">
                <a:solidFill>
                  <a:schemeClr val="tx2"/>
                </a:solidFill>
                <a:cs typeface="Arial" pitchFamily="34" charset="0"/>
              </a:rPr>
              <a:t>Pediatric Considerations</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055" name=""/>
        <p:cNvGrpSpPr/>
        <p:nvPr/>
      </p:nvGrpSpPr>
      <p:grpSpPr>
        <a:xfrm>
          <a:off x="0" y="0"/>
          <a:ext cx="0" cy="0"/>
          <a:chOff x="0" y="0"/>
          <a:chExt cx="0" cy="0"/>
        </a:xfrm>
      </p:grpSpPr>
      <p:sp>
        <p:nvSpPr>
          <p:cNvPr id="1049661" name="Content Placeholder 2"/>
          <p:cNvSpPr>
            <a:spLocks noGrp="1"/>
          </p:cNvSpPr>
          <p:nvPr>
            <p:ph idx="1"/>
          </p:nvPr>
        </p:nvSpPr>
        <p:spPr>
          <a:xfrm>
            <a:off x="457200" y="990600"/>
            <a:ext cx="8229600" cy="5135563"/>
          </a:xfrm>
        </p:spPr>
        <p:txBody>
          <a:bodyPr/>
          <a:p>
            <a:r>
              <a:rPr dirty="0" lang="en-US" smtClean="0">
                <a:solidFill>
                  <a:srgbClr val="00B050"/>
                </a:solidFill>
              </a:rPr>
              <a:t>Doxorubicin:</a:t>
            </a:r>
          </a:p>
          <a:p>
            <a:pPr lvl="1"/>
            <a:r>
              <a:rPr dirty="0" lang="en-US" smtClean="0"/>
              <a:t>Used in acute </a:t>
            </a:r>
            <a:r>
              <a:rPr dirty="0" lang="en-US" err="1" smtClean="0"/>
              <a:t>leukemias</a:t>
            </a:r>
            <a:r>
              <a:rPr dirty="0" lang="en-US" smtClean="0"/>
              <a:t>, malignant lymphoma and many solid tumors, direct instillation in bladder cancer </a:t>
            </a:r>
          </a:p>
          <a:p>
            <a:r>
              <a:rPr dirty="0" lang="en-US" err="1" smtClean="0">
                <a:solidFill>
                  <a:srgbClr val="00B050"/>
                </a:solidFill>
              </a:rPr>
              <a:t>Daunorubicin</a:t>
            </a:r>
            <a:r>
              <a:rPr dirty="0" lang="en-US" smtClean="0">
                <a:solidFill>
                  <a:srgbClr val="00B050"/>
                </a:solidFill>
              </a:rPr>
              <a:t>:</a:t>
            </a:r>
          </a:p>
          <a:p>
            <a:pPr lvl="1"/>
            <a:r>
              <a:rPr dirty="0" lang="en-US" smtClean="0"/>
              <a:t>Use limited to ALL and granulocytic </a:t>
            </a:r>
            <a:r>
              <a:rPr dirty="0" lang="en-US" err="1" smtClean="0"/>
              <a:t>leukemias</a:t>
            </a:r>
            <a:r>
              <a:rPr dirty="0" lang="en-US" smtClean="0"/>
              <a:t> </a:t>
            </a:r>
          </a:p>
          <a:p>
            <a:r>
              <a:rPr dirty="0" lang="en-US" smtClean="0"/>
              <a:t>Toxicity:	</a:t>
            </a:r>
          </a:p>
          <a:p>
            <a:pPr lvl="1"/>
            <a:r>
              <a:rPr dirty="0" lang="en-US" smtClean="0"/>
              <a:t>Both cause cardiotoxicity (</a:t>
            </a:r>
            <a:r>
              <a:rPr dirty="0" lang="en-US" err="1" smtClean="0"/>
              <a:t>cardiomyopathy</a:t>
            </a:r>
            <a:r>
              <a:rPr dirty="0" lang="en-US" smtClean="0"/>
              <a:t>) </a:t>
            </a:r>
          </a:p>
          <a:p>
            <a:pPr lvl="1"/>
            <a:r>
              <a:rPr dirty="0" lang="en-US" smtClean="0"/>
              <a:t>Marrow  Depression, Alopecia </a:t>
            </a:r>
          </a:p>
          <a:p>
            <a:pPr>
              <a:buNone/>
            </a:pPr>
            <a:endParaRPr dirty="0" lang="en-US"/>
          </a:p>
        </p:txBody>
      </p:sp>
    </p:spTree>
  </p:cSld>
  <p:clrMapOvr>
    <a:masterClrMapping/>
  </p:clrMapOvr>
  <p:transition xmlns:p14="http://schemas.microsoft.com/office/powerpoint/2010/main" spd="slow" advTm="2000" p14:dur="2000"/>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058" name=""/>
        <p:cNvGrpSpPr/>
        <p:nvPr/>
      </p:nvGrpSpPr>
      <p:grpSpPr>
        <a:xfrm>
          <a:off x="0" y="0"/>
          <a:ext cx="0" cy="0"/>
          <a:chOff x="0" y="0"/>
          <a:chExt cx="0" cy="0"/>
        </a:xfrm>
      </p:grpSpPr>
      <p:sp>
        <p:nvSpPr>
          <p:cNvPr id="1049665" name="Content Placeholder 2"/>
          <p:cNvSpPr>
            <a:spLocks noGrp="1"/>
          </p:cNvSpPr>
          <p:nvPr>
            <p:ph idx="1"/>
          </p:nvPr>
        </p:nvSpPr>
        <p:spPr>
          <a:xfrm>
            <a:off x="381000" y="381000"/>
            <a:ext cx="8458200" cy="6172200"/>
          </a:xfrm>
        </p:spPr>
        <p:txBody>
          <a:bodyPr>
            <a:normAutofit lnSpcReduction="10000"/>
          </a:bodyPr>
          <a:p>
            <a:r>
              <a:rPr dirty="0" lang="en-US" smtClean="0">
                <a:solidFill>
                  <a:srgbClr val="00B050"/>
                </a:solidFill>
              </a:rPr>
              <a:t>Mitoxantrone </a:t>
            </a:r>
          </a:p>
          <a:p>
            <a:pPr lvl="1"/>
            <a:r>
              <a:rPr dirty="0" lang="en-US" smtClean="0"/>
              <a:t>Analog of doxorubicin </a:t>
            </a:r>
          </a:p>
          <a:p>
            <a:pPr lvl="1"/>
            <a:r>
              <a:rPr dirty="0" lang="en-US" smtClean="0"/>
              <a:t>Lower cardiotoxicity </a:t>
            </a:r>
          </a:p>
          <a:p>
            <a:pPr lvl="1"/>
            <a:r>
              <a:rPr dirty="0" lang="en-US" smtClean="0"/>
              <a:t>Uses: Acute leukemia, CML, Non Hodgkin </a:t>
            </a:r>
          </a:p>
          <a:p>
            <a:r>
              <a:rPr dirty="0" lang="en-US" smtClean="0">
                <a:solidFill>
                  <a:srgbClr val="00B050"/>
                </a:solidFill>
              </a:rPr>
              <a:t>Mitomycin C </a:t>
            </a:r>
          </a:p>
          <a:p>
            <a:pPr lvl="1"/>
            <a:r>
              <a:rPr dirty="0" lang="en-US" smtClean="0"/>
              <a:t>Highly toxic used only in resistant cancers of stomach, colon, rectum</a:t>
            </a:r>
          </a:p>
          <a:p>
            <a:pPr lvl="1"/>
            <a:r>
              <a:rPr dirty="0" lang="en-US" smtClean="0"/>
              <a:t>Transformed to form which acts like alkylating agent </a:t>
            </a:r>
          </a:p>
          <a:p>
            <a:r>
              <a:rPr dirty="0" lang="en-US" smtClean="0">
                <a:solidFill>
                  <a:srgbClr val="00B050"/>
                </a:solidFill>
              </a:rPr>
              <a:t>Mithramycin </a:t>
            </a:r>
          </a:p>
          <a:p>
            <a:pPr lvl="1"/>
            <a:r>
              <a:rPr dirty="0" lang="en-US" smtClean="0"/>
              <a:t>Reduces blood calcium levels by inhibiting osteoclasts </a:t>
            </a:r>
          </a:p>
          <a:p>
            <a:pPr lvl="1"/>
            <a:r>
              <a:rPr dirty="0" lang="en-US" smtClean="0"/>
              <a:t>Used in T/t of hypercalcemia with bone metastasis </a:t>
            </a:r>
            <a:endParaRPr dirty="0" lang="en-US"/>
          </a:p>
        </p:txBody>
      </p:sp>
    </p:spTree>
  </p:cSld>
  <p:clrMapOvr>
    <a:masterClrMapping/>
  </p:clrMapOvr>
  <p:transition xmlns:p14="http://schemas.microsoft.com/office/powerpoint/2010/main" spd="slow" advTm="2000" p14:dur="2000"/>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059" name=""/>
        <p:cNvGrpSpPr/>
        <p:nvPr/>
      </p:nvGrpSpPr>
      <p:grpSpPr>
        <a:xfrm>
          <a:off x="0" y="0"/>
          <a:ext cx="0" cy="0"/>
          <a:chOff x="0" y="0"/>
          <a:chExt cx="0" cy="0"/>
        </a:xfrm>
      </p:grpSpPr>
      <p:sp>
        <p:nvSpPr>
          <p:cNvPr id="1049666" name="Title 1"/>
          <p:cNvSpPr>
            <a:spLocks noGrp="1"/>
          </p:cNvSpPr>
          <p:nvPr>
            <p:ph type="title"/>
          </p:nvPr>
        </p:nvSpPr>
        <p:spPr>
          <a:xfrm>
            <a:off x="0" y="0"/>
            <a:ext cx="9144000" cy="838200"/>
          </a:xfrm>
          <a:solidFill>
            <a:schemeClr val="accent5">
              <a:lumMod val="20000"/>
              <a:lumOff val="80000"/>
            </a:schemeClr>
          </a:solidFill>
        </p:spPr>
        <p:txBody>
          <a:bodyPr/>
          <a:p>
            <a:r>
              <a:rPr dirty="0" lang="en-US" err="1" smtClean="0"/>
              <a:t>Bleomycin</a:t>
            </a:r>
            <a:r>
              <a:rPr dirty="0" lang="en-US" smtClean="0"/>
              <a:t> </a:t>
            </a:r>
            <a:endParaRPr dirty="0" lang="en-US"/>
          </a:p>
        </p:txBody>
      </p:sp>
      <p:sp>
        <p:nvSpPr>
          <p:cNvPr id="1049667" name="TextBox 4"/>
          <p:cNvSpPr txBox="1"/>
          <p:nvPr/>
        </p:nvSpPr>
        <p:spPr>
          <a:xfrm>
            <a:off x="304800" y="1219200"/>
            <a:ext cx="3124200" cy="1569660"/>
          </a:xfrm>
          <a:prstGeom prst="rect"/>
        </p:spPr>
        <p:style>
          <a:lnRef idx="2">
            <a:schemeClr val="accent1"/>
          </a:lnRef>
          <a:fillRef idx="1">
            <a:schemeClr val="lt1"/>
          </a:fillRef>
          <a:effectRef idx="0">
            <a:schemeClr val="accent1"/>
          </a:effectRef>
          <a:fontRef idx="minor">
            <a:schemeClr val="dk1"/>
          </a:fontRef>
        </p:style>
        <p:txBody>
          <a:bodyPr rtlCol="0" wrap="square">
            <a:spAutoFit/>
          </a:bodyPr>
          <a:p>
            <a:r>
              <a:rPr dirty="0" sz="2400" lang="en-US" smtClean="0"/>
              <a:t>Reacts with iron, copper &amp; O</a:t>
            </a:r>
            <a:r>
              <a:rPr baseline="-25000" dirty="0" sz="2400" lang="en-US" smtClean="0"/>
              <a:t>2</a:t>
            </a:r>
            <a:r>
              <a:rPr dirty="0" sz="2400" lang="en-US" smtClean="0"/>
              <a:t>  in presence of CYP -450 </a:t>
            </a:r>
            <a:r>
              <a:rPr dirty="0" sz="2400" lang="en-US" err="1" smtClean="0"/>
              <a:t>reductase</a:t>
            </a:r>
            <a:r>
              <a:rPr dirty="0" sz="2400" lang="en-US" smtClean="0"/>
              <a:t>  </a:t>
            </a:r>
            <a:endParaRPr dirty="0" sz="2400" lang="en-US"/>
          </a:p>
        </p:txBody>
      </p:sp>
      <p:sp>
        <p:nvSpPr>
          <p:cNvPr id="1049668" name="TextBox 5"/>
          <p:cNvSpPr txBox="1"/>
          <p:nvPr/>
        </p:nvSpPr>
        <p:spPr>
          <a:xfrm>
            <a:off x="304800" y="3505200"/>
            <a:ext cx="3124200" cy="830997"/>
          </a:xfrm>
          <a:prstGeom prst="rect"/>
        </p:spPr>
        <p:style>
          <a:lnRef idx="2">
            <a:schemeClr val="accent1"/>
          </a:lnRef>
          <a:fillRef idx="1">
            <a:schemeClr val="lt1"/>
          </a:fillRef>
          <a:effectRef idx="0">
            <a:schemeClr val="accent1"/>
          </a:effectRef>
          <a:fontRef idx="minor">
            <a:schemeClr val="dk1"/>
          </a:fontRef>
        </p:style>
        <p:txBody>
          <a:bodyPr rtlCol="0" wrap="square">
            <a:spAutoFit/>
          </a:bodyPr>
          <a:p>
            <a:r>
              <a:rPr dirty="0" sz="2400" lang="en-US" smtClean="0"/>
              <a:t>Also can intercalate between DNA strands </a:t>
            </a:r>
            <a:endParaRPr dirty="0" sz="2400" lang="en-US"/>
          </a:p>
        </p:txBody>
      </p:sp>
      <p:pic>
        <p:nvPicPr>
          <p:cNvPr id="2097205" name="Picture 2"/>
          <p:cNvPicPr>
            <a:picLocks noChangeAspect="1" noChangeArrowheads="1"/>
          </p:cNvPicPr>
          <p:nvPr/>
        </p:nvPicPr>
        <p:blipFill>
          <a:blip xmlns:r="http://schemas.openxmlformats.org/officeDocument/2006/relationships" r:embed="rId1"/>
          <a:srcRect l="43750" t="58958" r="35156" b="15625"/>
          <a:stretch>
            <a:fillRect/>
          </a:stretch>
        </p:blipFill>
        <p:spPr bwMode="auto">
          <a:xfrm>
            <a:off x="4724400" y="3298613"/>
            <a:ext cx="3657600" cy="3305387"/>
          </a:xfrm>
          <a:prstGeom prst="rect"/>
          <a:noFill/>
          <a:ln w="9525">
            <a:noFill/>
            <a:miter lim="800000"/>
            <a:headEnd/>
            <a:tailEnd/>
          </a:ln>
          <a:effectLst/>
        </p:spPr>
      </p:pic>
      <p:sp>
        <p:nvSpPr>
          <p:cNvPr id="1049669" name="TextBox 8"/>
          <p:cNvSpPr txBox="1"/>
          <p:nvPr/>
        </p:nvSpPr>
        <p:spPr>
          <a:xfrm>
            <a:off x="4724400" y="1066800"/>
            <a:ext cx="3429000" cy="461665"/>
          </a:xfrm>
          <a:prstGeom prst="rect"/>
          <a:noFill/>
        </p:spPr>
        <p:txBody>
          <a:bodyPr rtlCol="0" wrap="square">
            <a:spAutoFit/>
          </a:bodyPr>
          <a:p>
            <a:r>
              <a:rPr dirty="0" sz="2400" lang="en-US" smtClean="0"/>
              <a:t>DNA – </a:t>
            </a:r>
            <a:r>
              <a:rPr dirty="0" sz="2400" lang="en-US" err="1" smtClean="0"/>
              <a:t>bleomycin</a:t>
            </a:r>
            <a:r>
              <a:rPr dirty="0" sz="2400" lang="en-US" smtClean="0"/>
              <a:t> – Fe</a:t>
            </a:r>
            <a:r>
              <a:rPr baseline="30000" dirty="0" sz="2400" lang="en-US" smtClean="0"/>
              <a:t>2+</a:t>
            </a:r>
            <a:endParaRPr baseline="30000" dirty="0" sz="2400" lang="en-US"/>
          </a:p>
        </p:txBody>
      </p:sp>
      <p:sp>
        <p:nvSpPr>
          <p:cNvPr id="1049670" name="TextBox 9"/>
          <p:cNvSpPr txBox="1"/>
          <p:nvPr/>
        </p:nvSpPr>
        <p:spPr>
          <a:xfrm>
            <a:off x="4876800" y="2129135"/>
            <a:ext cx="3429000" cy="461665"/>
          </a:xfrm>
          <a:prstGeom prst="rect"/>
          <a:noFill/>
        </p:spPr>
        <p:txBody>
          <a:bodyPr rtlCol="0" wrap="square">
            <a:spAutoFit/>
          </a:bodyPr>
          <a:p>
            <a:r>
              <a:rPr dirty="0" sz="2400" lang="en-US" smtClean="0"/>
              <a:t>DNA – </a:t>
            </a:r>
            <a:r>
              <a:rPr dirty="0" sz="2400" lang="en-US" err="1" smtClean="0"/>
              <a:t>bleomycin</a:t>
            </a:r>
            <a:r>
              <a:rPr dirty="0" sz="2400" lang="en-US" smtClean="0"/>
              <a:t> – Fe</a:t>
            </a:r>
            <a:r>
              <a:rPr baseline="30000" dirty="0" sz="2400" lang="en-US" smtClean="0"/>
              <a:t>3+</a:t>
            </a:r>
            <a:endParaRPr baseline="30000" dirty="0" sz="2400" lang="en-US"/>
          </a:p>
        </p:txBody>
      </p:sp>
      <p:cxnSp>
        <p:nvCxnSpPr>
          <p:cNvPr id="3145791" name="Straight Arrow Connector 12"/>
          <p:cNvCxnSpPr>
            <a:cxnSpLocks/>
          </p:cNvCxnSpPr>
          <p:nvPr/>
        </p:nvCxnSpPr>
        <p:spPr>
          <a:xfrm rot="5400000">
            <a:off x="6134100" y="1790700"/>
            <a:ext cx="381000" cy="1588"/>
          </a:xfrm>
          <a:prstGeom prst="straightConnector1"/>
          <a:ln>
            <a:tailEnd type="arrow"/>
          </a:ln>
        </p:spPr>
        <p:style>
          <a:lnRef idx="3">
            <a:schemeClr val="accent1"/>
          </a:lnRef>
          <a:fillRef idx="0">
            <a:schemeClr val="accent1"/>
          </a:fillRef>
          <a:effectRef idx="2">
            <a:schemeClr val="accent1"/>
          </a:effectRef>
          <a:fontRef idx="minor">
            <a:schemeClr val="tx1"/>
          </a:fontRef>
        </p:style>
      </p:cxnSp>
      <p:cxnSp>
        <p:nvCxnSpPr>
          <p:cNvPr id="3145792" name="Straight Arrow Connector 13"/>
          <p:cNvCxnSpPr>
            <a:cxnSpLocks/>
          </p:cNvCxnSpPr>
          <p:nvPr/>
        </p:nvCxnSpPr>
        <p:spPr>
          <a:xfrm rot="5400000">
            <a:off x="6134894" y="2932906"/>
            <a:ext cx="381000" cy="1588"/>
          </a:xfrm>
          <a:prstGeom prst="straightConnector1"/>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xmlns:p14="http://schemas.microsoft.com/office/powerpoint/2010/main" spd="slow" advTm="2000" p14:dur="2000"/>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062" name=""/>
        <p:cNvGrpSpPr/>
        <p:nvPr/>
      </p:nvGrpSpPr>
      <p:grpSpPr>
        <a:xfrm>
          <a:off x="0" y="0"/>
          <a:ext cx="0" cy="0"/>
          <a:chOff x="0" y="0"/>
          <a:chExt cx="0" cy="0"/>
        </a:xfrm>
      </p:grpSpPr>
      <p:sp>
        <p:nvSpPr>
          <p:cNvPr id="1049674" name="Content Placeholder 2"/>
          <p:cNvSpPr>
            <a:spLocks noGrp="1"/>
          </p:cNvSpPr>
          <p:nvPr>
            <p:ph idx="1"/>
          </p:nvPr>
        </p:nvSpPr>
        <p:spPr>
          <a:xfrm>
            <a:off x="457200" y="1066800"/>
            <a:ext cx="8229600" cy="5410200"/>
          </a:xfrm>
        </p:spPr>
        <p:txBody>
          <a:bodyPr/>
          <a:p>
            <a:r>
              <a:rPr dirty="0" lang="en-US" smtClean="0"/>
              <a:t>Uses :</a:t>
            </a:r>
          </a:p>
          <a:p>
            <a:pPr lvl="1"/>
            <a:r>
              <a:rPr dirty="0" lang="en-US" err="1" smtClean="0"/>
              <a:t>Epidermoid</a:t>
            </a:r>
            <a:r>
              <a:rPr dirty="0" lang="en-US" smtClean="0"/>
              <a:t> cancers of skin, oral cavity, genitourinary tract, esophagus </a:t>
            </a:r>
          </a:p>
          <a:p>
            <a:pPr lvl="1"/>
            <a:r>
              <a:rPr dirty="0" lang="en-US" smtClean="0"/>
              <a:t>Testicular tumors </a:t>
            </a:r>
          </a:p>
          <a:p>
            <a:pPr lvl="1"/>
            <a:r>
              <a:rPr dirty="0" lang="en-US" err="1" smtClean="0"/>
              <a:t>Hodgkins</a:t>
            </a:r>
            <a:r>
              <a:rPr dirty="0" lang="en-US" smtClean="0"/>
              <a:t> lymphoma</a:t>
            </a:r>
          </a:p>
          <a:p>
            <a:r>
              <a:rPr dirty="0" lang="en-US" smtClean="0"/>
              <a:t>Adverse effects:</a:t>
            </a:r>
          </a:p>
          <a:p>
            <a:pPr lvl="1"/>
            <a:r>
              <a:rPr dirty="0" lang="en-US" err="1" smtClean="0"/>
              <a:t>Pneumonitis</a:t>
            </a:r>
            <a:r>
              <a:rPr dirty="0" lang="en-US" smtClean="0"/>
              <a:t> </a:t>
            </a:r>
          </a:p>
          <a:p>
            <a:pPr lvl="1"/>
            <a:r>
              <a:rPr dirty="0" lang="en-US" smtClean="0"/>
              <a:t>Fatal pulmonary fibrosis </a:t>
            </a:r>
          </a:p>
          <a:p>
            <a:pPr lvl="1"/>
            <a:r>
              <a:rPr dirty="0" lang="en-US" smtClean="0"/>
              <a:t>Hyper pigmentation </a:t>
            </a:r>
          </a:p>
          <a:p>
            <a:pPr lvl="1"/>
            <a:r>
              <a:rPr dirty="0" lang="en-US" smtClean="0"/>
              <a:t>spares bone marrow</a:t>
            </a:r>
          </a:p>
          <a:p>
            <a:pPr lvl="1"/>
            <a:endParaRPr dirty="0" lang="en-US"/>
          </a:p>
        </p:txBody>
      </p:sp>
      <p:sp>
        <p:nvSpPr>
          <p:cNvPr id="1049675" name="Title 1"/>
          <p:cNvSpPr>
            <a:spLocks noGrp="1"/>
          </p:cNvSpPr>
          <p:nvPr>
            <p:ph type="title"/>
          </p:nvPr>
        </p:nvSpPr>
        <p:spPr>
          <a:xfrm>
            <a:off x="0" y="0"/>
            <a:ext cx="9144000" cy="838200"/>
          </a:xfrm>
          <a:solidFill>
            <a:schemeClr val="accent5">
              <a:lumMod val="20000"/>
              <a:lumOff val="80000"/>
            </a:schemeClr>
          </a:solidFill>
        </p:spPr>
        <p:txBody>
          <a:bodyPr/>
          <a:p>
            <a:r>
              <a:rPr dirty="0" lang="en-US" err="1" smtClean="0"/>
              <a:t>Bleomycin</a:t>
            </a:r>
            <a:r>
              <a:rPr dirty="0" lang="en-US" smtClean="0"/>
              <a:t> </a:t>
            </a:r>
            <a:endParaRPr dirty="0" lang="en-US"/>
          </a:p>
        </p:txBody>
      </p:sp>
    </p:spTree>
  </p:cSld>
  <p:clrMapOvr>
    <a:masterClrMapping/>
  </p:clrMapOvr>
  <p:transition xmlns:p14="http://schemas.microsoft.com/office/powerpoint/2010/main" spd="slow" advTm="2000" p14:dur="2000"/>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063" name=""/>
        <p:cNvGrpSpPr/>
        <p:nvPr/>
      </p:nvGrpSpPr>
      <p:grpSpPr>
        <a:xfrm>
          <a:off x="0" y="0"/>
          <a:ext cx="0" cy="0"/>
          <a:chOff x="0" y="0"/>
          <a:chExt cx="0" cy="0"/>
        </a:xfrm>
      </p:grpSpPr>
      <p:sp>
        <p:nvSpPr>
          <p:cNvPr id="1049676" name="Title 2"/>
          <p:cNvSpPr txBox="1"/>
          <p:nvPr/>
        </p:nvSpPr>
        <p:spPr>
          <a:xfrm>
            <a:off x="0" y="0"/>
            <a:ext cx="9144000" cy="609600"/>
          </a:xfrm>
          <a:prstGeom prst="rect"/>
          <a:solidFill>
            <a:schemeClr val="accent2"/>
          </a:solidFill>
        </p:spPr>
        <p:txBody>
          <a:bodyPr/>
          <a:p>
            <a:pPr algn="ctr" defTabSz="914400" eaLnBrk="0" fontAlgn="base" hangingPunct="0" indent="0" latinLnBrk="0" lvl="0" marL="0" marR="0" rtl="0">
              <a:lnSpc>
                <a:spcPct val="100000"/>
              </a:lnSpc>
              <a:spcBef>
                <a:spcPct val="0"/>
              </a:spcBef>
              <a:spcAft>
                <a:spcPct val="0"/>
              </a:spcAft>
              <a:buClrTx/>
              <a:buSzTx/>
              <a:buFontTx/>
              <a:buNone/>
            </a:pPr>
            <a:r>
              <a:rPr baseline="0" b="0" cap="none" dirty="0" sz="4000" i="0" kern="1200" kumimoji="0" lang="en-US" noProof="0" normalizeH="0" spc="0" strike="noStrike" u="none" smtClean="0">
                <a:ln>
                  <a:noFill/>
                </a:ln>
                <a:solidFill>
                  <a:schemeClr val="tx1"/>
                </a:solidFill>
                <a:effectLst/>
                <a:uLnTx/>
                <a:uFillTx/>
                <a:latin typeface="+mj-lt"/>
                <a:ea typeface="+mj-ea"/>
                <a:cs typeface="+mj-cs"/>
              </a:rPr>
              <a:t>L-</a:t>
            </a:r>
            <a:r>
              <a:rPr baseline="0" b="0" cap="none" dirty="0" sz="4000" i="0" kern="1200" kumimoji="0" lang="en-US" noProof="0" normalizeH="0" spc="0" err="1" strike="noStrike" u="none" smtClean="0">
                <a:ln>
                  <a:noFill/>
                </a:ln>
                <a:solidFill>
                  <a:schemeClr val="tx1"/>
                </a:solidFill>
                <a:effectLst/>
                <a:uLnTx/>
                <a:uFillTx/>
                <a:latin typeface="+mj-lt"/>
                <a:ea typeface="+mj-ea"/>
                <a:cs typeface="+mj-cs"/>
              </a:rPr>
              <a:t>asparaginase</a:t>
            </a:r>
            <a:r>
              <a:rPr baseline="0" b="0" cap="none" dirty="0" sz="4000" i="0" kern="1200" kumimoji="0" lang="en-US" noProof="0" normalizeH="0" spc="0" strike="noStrike" u="none" smtClean="0">
                <a:ln>
                  <a:noFill/>
                </a:ln>
                <a:solidFill>
                  <a:schemeClr val="tx1"/>
                </a:solidFill>
                <a:effectLst/>
                <a:uLnTx/>
                <a:uFillTx/>
                <a:latin typeface="+mj-lt"/>
                <a:ea typeface="+mj-ea"/>
                <a:cs typeface="+mj-cs"/>
              </a:rPr>
              <a:t> </a:t>
            </a:r>
            <a:endParaRPr baseline="0" b="0" cap="none" dirty="0" sz="4000" i="0" kern="1200" kumimoji="0" lang="en-US" noProof="0" normalizeH="0" spc="0" strike="noStrike" u="none">
              <a:ln>
                <a:noFill/>
              </a:ln>
              <a:solidFill>
                <a:schemeClr val="tx1"/>
              </a:solidFill>
              <a:effectLst/>
              <a:uLnTx/>
              <a:uFillTx/>
              <a:latin typeface="+mj-lt"/>
              <a:ea typeface="+mj-ea"/>
              <a:cs typeface="+mj-cs"/>
            </a:endParaRPr>
          </a:p>
        </p:txBody>
      </p:sp>
      <p:pic>
        <p:nvPicPr>
          <p:cNvPr id="2097206" name="Picture 2"/>
          <p:cNvPicPr>
            <a:picLocks noChangeAspect="1" noChangeArrowheads="1"/>
          </p:cNvPicPr>
          <p:nvPr/>
        </p:nvPicPr>
        <p:blipFill>
          <a:blip xmlns:r="http://schemas.openxmlformats.org/officeDocument/2006/relationships" r:embed="rId1"/>
          <a:srcRect l="42969" t="17708" r="32812" b="28125"/>
          <a:stretch>
            <a:fillRect/>
          </a:stretch>
        </p:blipFill>
        <p:spPr bwMode="auto">
          <a:xfrm>
            <a:off x="228600" y="685799"/>
            <a:ext cx="3657600" cy="6135329"/>
          </a:xfrm>
          <a:prstGeom prst="rect"/>
          <a:noFill/>
          <a:ln w="9525">
            <a:noFill/>
            <a:miter lim="800000"/>
            <a:headEnd/>
            <a:tailEnd/>
          </a:ln>
          <a:effectLst/>
        </p:spPr>
      </p:pic>
      <p:pic>
        <p:nvPicPr>
          <p:cNvPr id="2097207" name="Picture 3"/>
          <p:cNvPicPr>
            <a:picLocks noChangeAspect="1" noChangeArrowheads="1"/>
          </p:cNvPicPr>
          <p:nvPr/>
        </p:nvPicPr>
        <p:blipFill>
          <a:blip xmlns:r="http://schemas.openxmlformats.org/officeDocument/2006/relationships" r:embed="rId2"/>
          <a:srcRect l="42968" t="13542" r="32813" b="32292"/>
          <a:stretch>
            <a:fillRect/>
          </a:stretch>
        </p:blipFill>
        <p:spPr bwMode="auto">
          <a:xfrm>
            <a:off x="4571999" y="685800"/>
            <a:ext cx="3679581" cy="6172200"/>
          </a:xfrm>
          <a:prstGeom prst="rect"/>
          <a:noFill/>
          <a:ln w="9525">
            <a:noFill/>
            <a:miter lim="800000"/>
            <a:headEnd/>
            <a:tailEnd/>
          </a:ln>
          <a:effectLst/>
        </p:spPr>
      </p:pic>
    </p:spTree>
  </p:cSld>
  <p:clrMapOvr>
    <a:masterClrMapping/>
  </p:clrMapOvr>
  <p:transition xmlns:p14="http://schemas.microsoft.com/office/powerpoint/2010/main" spd="slow" advTm="2000" p14:dur="2000"/>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064" name=""/>
        <p:cNvGrpSpPr/>
        <p:nvPr/>
      </p:nvGrpSpPr>
      <p:grpSpPr>
        <a:xfrm>
          <a:off x="0" y="0"/>
          <a:ext cx="0" cy="0"/>
          <a:chOff x="0" y="0"/>
          <a:chExt cx="0" cy="0"/>
        </a:xfrm>
      </p:grpSpPr>
      <p:sp>
        <p:nvSpPr>
          <p:cNvPr id="1049677" name="Title 2"/>
          <p:cNvSpPr txBox="1"/>
          <p:nvPr/>
        </p:nvSpPr>
        <p:spPr>
          <a:xfrm>
            <a:off x="0" y="0"/>
            <a:ext cx="9144000" cy="990600"/>
          </a:xfrm>
          <a:prstGeom prst="rect"/>
          <a:solidFill>
            <a:schemeClr val="accent2"/>
          </a:solidFill>
        </p:spPr>
        <p:txBody>
          <a:bodyPr/>
          <a:p>
            <a:pPr algn="ctr" defTabSz="914400" eaLnBrk="0" fontAlgn="base" hangingPunct="0" indent="0" latinLnBrk="0" lvl="0" marL="0" marR="0" rtl="0">
              <a:lnSpc>
                <a:spcPct val="100000"/>
              </a:lnSpc>
              <a:spcBef>
                <a:spcPct val="0"/>
              </a:spcBef>
              <a:spcAft>
                <a:spcPct val="0"/>
              </a:spcAft>
              <a:buClrTx/>
              <a:buSzTx/>
              <a:buFontTx/>
              <a:buNone/>
            </a:pPr>
            <a:r>
              <a:rPr baseline="0" b="0" cap="none" sz="4400" i="0" kern="1200" kumimoji="0" lang="en-US" noProof="0" normalizeH="0" spc="0" strike="noStrike" u="none" smtClean="0">
                <a:ln>
                  <a:noFill/>
                </a:ln>
                <a:solidFill>
                  <a:schemeClr val="tx1"/>
                </a:solidFill>
                <a:effectLst/>
                <a:uLnTx/>
                <a:uFillTx/>
                <a:latin typeface="+mj-lt"/>
                <a:ea typeface="+mj-ea"/>
                <a:cs typeface="+mj-cs"/>
              </a:rPr>
              <a:t>L-asparaginase </a:t>
            </a:r>
            <a:endParaRPr baseline="0" b="0" cap="none" dirty="0" sz="4400" i="0" kern="1200" kumimoji="0" lang="en-US" noProof="0" normalizeH="0" spc="0" strike="noStrike" u="none">
              <a:ln>
                <a:noFill/>
              </a:ln>
              <a:solidFill>
                <a:schemeClr val="tx1"/>
              </a:solidFill>
              <a:effectLst/>
              <a:uLnTx/>
              <a:uFillTx/>
              <a:latin typeface="+mj-lt"/>
              <a:ea typeface="+mj-ea"/>
              <a:cs typeface="+mj-cs"/>
            </a:endParaRPr>
          </a:p>
        </p:txBody>
      </p:sp>
      <p:sp>
        <p:nvSpPr>
          <p:cNvPr id="1049678" name="Rectangle 3"/>
          <p:cNvSpPr txBox="1">
            <a:spLocks noChangeArrowheads="1"/>
          </p:cNvSpPr>
          <p:nvPr/>
        </p:nvSpPr>
        <p:spPr>
          <a:xfrm>
            <a:off x="457200" y="1219200"/>
            <a:ext cx="8229600" cy="5410200"/>
          </a:xfrm>
          <a:prstGeom prst="rect"/>
        </p:spPr>
        <p:txBody>
          <a:bodyPr/>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0" cap="none" dirty="0" sz="3200" i="0" kern="1200" kumimoji="0" lang="en-US" noProof="0" normalizeH="0" spc="0" strike="noStrike" u="none" smtClean="0">
                <a:ln>
                  <a:noFill/>
                </a:ln>
                <a:solidFill>
                  <a:schemeClr val="tx1"/>
                </a:solidFill>
                <a:effectLst/>
                <a:uLnTx/>
                <a:uFillTx/>
                <a:latin typeface="+mn-lt"/>
                <a:ea typeface="+mn-ea"/>
                <a:cs typeface="+mn-cs"/>
              </a:rPr>
              <a:t>Isolated from </a:t>
            </a:r>
            <a:r>
              <a:rPr baseline="0" b="0" cap="none" dirty="0" sz="3200" i="0" kern="1200" kumimoji="0" lang="en-US" noProof="0" normalizeH="0" spc="0" err="1" strike="noStrike" u="none" smtClean="0">
                <a:ln>
                  <a:noFill/>
                </a:ln>
                <a:solidFill>
                  <a:schemeClr val="tx1"/>
                </a:solidFill>
                <a:effectLst/>
                <a:uLnTx/>
                <a:uFillTx/>
                <a:latin typeface="+mn-lt"/>
                <a:ea typeface="+mn-ea"/>
                <a:cs typeface="+mn-cs"/>
              </a:rPr>
              <a:t>E.coli</a:t>
            </a:r>
            <a:endParaRPr baseline="0" b="0" cap="none" dirty="0" sz="3200" i="0" kern="1200" kumimoji="0" lang="en-US" noProof="0" normalizeH="0" spc="0" strike="noStrike" u="none" smtClean="0">
              <a:ln>
                <a:noFill/>
              </a:ln>
              <a:solidFill>
                <a:schemeClr val="tx1"/>
              </a:solidFill>
              <a:effectLst/>
              <a:uLnTx/>
              <a:uFillTx/>
              <a:latin typeface="+mn-lt"/>
              <a:ea typeface="+mn-ea"/>
              <a:cs typeface="+mn-cs"/>
            </a:endParaRPr>
          </a:p>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dirty="0" sz="3200" lang="en-US" smtClean="0">
                <a:latin typeface="+mn-lt"/>
              </a:rPr>
              <a:t>Use: Acute Lymphocytic Leukemia (ALL) </a:t>
            </a:r>
            <a:endParaRPr baseline="0" b="0" cap="none" dirty="0" sz="3200" i="0" kern="1200" kumimoji="0" lang="en-US" noProof="0" normalizeH="0" spc="0" strike="noStrike" u="none" smtClean="0">
              <a:ln>
                <a:noFill/>
              </a:ln>
              <a:solidFill>
                <a:schemeClr val="tx1"/>
              </a:solidFill>
              <a:effectLst/>
              <a:uLnTx/>
              <a:uFillTx/>
              <a:latin typeface="+mn-lt"/>
              <a:ea typeface="+mn-ea"/>
              <a:cs typeface="+mn-cs"/>
            </a:endParaRPr>
          </a:p>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0" cap="none" dirty="0" sz="3200" i="0" kern="1200" kumimoji="0" lang="en-US" noProof="0" normalizeH="0" spc="0" strike="noStrike" u="none" smtClean="0">
                <a:ln>
                  <a:noFill/>
                </a:ln>
                <a:solidFill>
                  <a:schemeClr val="tx1"/>
                </a:solidFill>
                <a:effectLst/>
                <a:uLnTx/>
                <a:uFillTx/>
                <a:latin typeface="+mn-lt"/>
                <a:ea typeface="+mn-ea"/>
                <a:cs typeface="+mn-cs"/>
              </a:rPr>
              <a:t>Dose : </a:t>
            </a:r>
          </a:p>
          <a:p>
            <a:pPr indent="-342900" lvl="1" marL="800100">
              <a:spcBef>
                <a:spcPct val="20000"/>
              </a:spcBef>
              <a:buFont typeface="Arial" charset="0"/>
              <a:buChar char="•"/>
            </a:pPr>
            <a:r>
              <a:rPr baseline="0" b="0" cap="none" dirty="0" sz="2800" i="0" kern="1200" kumimoji="0" lang="en-US" noProof="0" normalizeH="0" spc="0" strike="noStrike" u="none" smtClean="0">
                <a:ln>
                  <a:noFill/>
                </a:ln>
                <a:solidFill>
                  <a:schemeClr val="tx1"/>
                </a:solidFill>
                <a:effectLst/>
                <a:uLnTx/>
                <a:uFillTx/>
                <a:latin typeface="+mn-lt"/>
                <a:ea typeface="+mn-ea"/>
                <a:cs typeface="+mn-cs"/>
              </a:rPr>
              <a:t>6000 to 10000U/kg IV daily for 3-4 weeks</a:t>
            </a:r>
          </a:p>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0" cap="none" dirty="0" sz="3200" i="0" kern="1200" kumimoji="0" lang="en-US" noProof="0" normalizeH="0" spc="0" strike="noStrike" u="none" smtClean="0">
                <a:ln>
                  <a:noFill/>
                </a:ln>
                <a:solidFill>
                  <a:schemeClr val="tx1"/>
                </a:solidFill>
                <a:effectLst/>
                <a:uLnTx/>
                <a:uFillTx/>
                <a:latin typeface="+mn-lt"/>
                <a:ea typeface="+mn-ea"/>
                <a:cs typeface="+mn-cs"/>
              </a:rPr>
              <a:t>A/E: </a:t>
            </a:r>
          </a:p>
          <a:p>
            <a:pPr indent="-342900" lvl="1" marL="800100">
              <a:spcBef>
                <a:spcPct val="20000"/>
              </a:spcBef>
              <a:buFont typeface="Arial" charset="0"/>
              <a:buChar char="•"/>
            </a:pPr>
            <a:r>
              <a:rPr dirty="0" sz="2800" lang="en-US" smtClean="0">
                <a:latin typeface="+mn-lt"/>
              </a:rPr>
              <a:t>Hepatic damage </a:t>
            </a:r>
          </a:p>
          <a:p>
            <a:pPr indent="-342900" lvl="1" marL="800100">
              <a:spcBef>
                <a:spcPct val="20000"/>
              </a:spcBef>
              <a:buFont typeface="Arial" charset="0"/>
              <a:buChar char="•"/>
            </a:pPr>
            <a:r>
              <a:rPr baseline="0" b="0" cap="none" dirty="0" sz="2800" i="0" kern="1200" kumimoji="0" lang="en-US" noProof="0" normalizeH="0" spc="0" strike="noStrike" u="none" smtClean="0">
                <a:ln>
                  <a:noFill/>
                </a:ln>
                <a:solidFill>
                  <a:schemeClr val="tx1"/>
                </a:solidFill>
                <a:effectLst/>
                <a:uLnTx/>
                <a:uFillTx/>
                <a:latin typeface="+mn-lt"/>
                <a:ea typeface="+mn-ea"/>
                <a:cs typeface="+mn-cs"/>
              </a:rPr>
              <a:t>Hypersensitivity</a:t>
            </a:r>
            <a:r>
              <a:rPr b="0" cap="none" dirty="0" sz="2800" i="0" kern="1200" kumimoji="0" lang="en-US" noProof="0" normalizeH="0" spc="0" strike="noStrike" u="none" smtClean="0">
                <a:ln>
                  <a:noFill/>
                </a:ln>
                <a:solidFill>
                  <a:schemeClr val="tx1"/>
                </a:solidFill>
                <a:effectLst/>
                <a:uLnTx/>
                <a:uFillTx/>
                <a:latin typeface="+mn-lt"/>
                <a:ea typeface="+mn-ea"/>
                <a:cs typeface="+mn-cs"/>
              </a:rPr>
              <a:t> , hemorrhage </a:t>
            </a:r>
            <a:endParaRPr baseline="0" b="0" cap="none" dirty="0" sz="2800" i="0" kern="1200" kumimoji="0" lang="en-US" noProof="0" normalizeH="0" spc="0" strike="noStrike" u="none" smtClean="0">
              <a:ln>
                <a:noFill/>
              </a:ln>
              <a:solidFill>
                <a:schemeClr val="tx1"/>
              </a:solidFill>
              <a:effectLst/>
              <a:uLnTx/>
              <a:uFillTx/>
              <a:latin typeface="+mn-lt"/>
              <a:ea typeface="+mn-ea"/>
              <a:cs typeface="+mn-cs"/>
            </a:endParaRPr>
          </a:p>
          <a:p>
            <a:pPr indent="-342900" lvl="1" marL="800100">
              <a:spcBef>
                <a:spcPct val="20000"/>
              </a:spcBef>
              <a:buFont typeface="Arial" charset="0"/>
              <a:buChar char="•"/>
            </a:pPr>
            <a:r>
              <a:rPr baseline="0" b="0" cap="none" dirty="0" sz="2800" i="0" kern="1200" kumimoji="0" lang="en-US" noProof="0" normalizeH="0" spc="0" strike="noStrike" u="none" smtClean="0">
                <a:ln>
                  <a:noFill/>
                </a:ln>
                <a:solidFill>
                  <a:schemeClr val="tx1"/>
                </a:solidFill>
                <a:effectLst/>
                <a:uLnTx/>
                <a:uFillTx/>
                <a:latin typeface="+mn-lt"/>
                <a:ea typeface="+mn-ea"/>
                <a:cs typeface="+mn-cs"/>
              </a:rPr>
              <a:t>Hyperglycemia</a:t>
            </a:r>
            <a:r>
              <a:rPr baseline="0" dirty="0" sz="2800" lang="en-US" smtClean="0">
                <a:latin typeface="+mn-lt"/>
              </a:rPr>
              <a:t>,</a:t>
            </a:r>
            <a:r>
              <a:rPr dirty="0" sz="2800" lang="en-US" smtClean="0">
                <a:latin typeface="+mn-lt"/>
              </a:rPr>
              <a:t> headache, hallucinations , confusion, coma </a:t>
            </a:r>
            <a:endParaRPr baseline="0" b="0" cap="none" dirty="0" sz="2800" i="0" kern="1200" kumimoji="0" lang="en-US" noProof="0" normalizeH="0" spc="0" strike="noStrike" u="none" smtClean="0">
              <a:ln>
                <a:noFill/>
              </a:ln>
              <a:solidFill>
                <a:schemeClr val="tx1"/>
              </a:solidFill>
              <a:effectLst/>
              <a:uLnTx/>
              <a:uFillTx/>
              <a:latin typeface="+mn-lt"/>
              <a:ea typeface="+mn-ea"/>
              <a:cs typeface="+mn-cs"/>
            </a:endParaRPr>
          </a:p>
        </p:txBody>
      </p:sp>
    </p:spTree>
  </p:cSld>
  <p:clrMapOvr>
    <a:masterClrMapping/>
  </p:clrMapOvr>
  <p:transition xmlns:p14="http://schemas.microsoft.com/office/powerpoint/2010/main" spd="slow" advTm="2000" p14:dur="2000"/>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067" name=""/>
        <p:cNvGrpSpPr/>
        <p:nvPr/>
      </p:nvGrpSpPr>
      <p:grpSpPr>
        <a:xfrm>
          <a:off x="0" y="0"/>
          <a:ext cx="0" cy="0"/>
          <a:chOff x="0" y="0"/>
          <a:chExt cx="0" cy="0"/>
        </a:xfrm>
      </p:grpSpPr>
      <p:sp>
        <p:nvSpPr>
          <p:cNvPr id="1049682" name="Title 2"/>
          <p:cNvSpPr txBox="1"/>
          <p:nvPr/>
        </p:nvSpPr>
        <p:spPr>
          <a:xfrm>
            <a:off x="0" y="0"/>
            <a:ext cx="9144000" cy="990600"/>
          </a:xfrm>
          <a:prstGeom prst="rect"/>
          <a:solidFill>
            <a:schemeClr val="accent2"/>
          </a:solidFill>
        </p:spPr>
        <p:txBody>
          <a:bodyPr/>
          <a:p>
            <a:pPr algn="ctr" defTabSz="914400" eaLnBrk="0" fontAlgn="base" hangingPunct="0" indent="0" latinLnBrk="0" lvl="0" marL="0" marR="0" rtl="0">
              <a:lnSpc>
                <a:spcPct val="100000"/>
              </a:lnSpc>
              <a:spcBef>
                <a:spcPct val="0"/>
              </a:spcBef>
              <a:spcAft>
                <a:spcPct val="0"/>
              </a:spcAft>
              <a:buClrTx/>
              <a:buSzTx/>
              <a:buFontTx/>
              <a:buNone/>
            </a:pPr>
            <a:r>
              <a:rPr baseline="0" b="0" cap="none" dirty="0" sz="4400" i="0" kern="1200" kumimoji="0" lang="en-US" noProof="0" normalizeH="0" spc="0" err="1" strike="noStrike" u="none" smtClean="0">
                <a:ln>
                  <a:noFill/>
                </a:ln>
                <a:solidFill>
                  <a:schemeClr val="tx1"/>
                </a:solidFill>
                <a:effectLst/>
                <a:uLnTx/>
                <a:uFillTx/>
                <a:latin typeface="+mj-lt"/>
                <a:ea typeface="+mj-ea"/>
                <a:cs typeface="+mj-cs"/>
              </a:rPr>
              <a:t>Hydroxyurea</a:t>
            </a:r>
            <a:endParaRPr baseline="0" b="0" cap="none" dirty="0" sz="4400" i="0" kern="1200" kumimoji="0" lang="en-US" noProof="0" normalizeH="0" spc="0" strike="noStrike" u="none">
              <a:ln>
                <a:noFill/>
              </a:ln>
              <a:solidFill>
                <a:schemeClr val="tx1"/>
              </a:solidFill>
              <a:effectLst/>
              <a:uLnTx/>
              <a:uFillTx/>
              <a:latin typeface="+mj-lt"/>
              <a:ea typeface="+mj-ea"/>
              <a:cs typeface="+mj-cs"/>
            </a:endParaRPr>
          </a:p>
        </p:txBody>
      </p:sp>
      <p:sp>
        <p:nvSpPr>
          <p:cNvPr id="1049683" name="Rectangle 3"/>
          <p:cNvSpPr txBox="1">
            <a:spLocks noChangeArrowheads="1"/>
          </p:cNvSpPr>
          <p:nvPr/>
        </p:nvSpPr>
        <p:spPr>
          <a:xfrm>
            <a:off x="228600" y="3505200"/>
            <a:ext cx="4343400" cy="3124200"/>
          </a:xfrm>
          <a:prstGeom prst="rect"/>
        </p:spPr>
        <p:style>
          <a:lnRef idx="2">
            <a:schemeClr val="accent2"/>
          </a:lnRef>
          <a:fillRef idx="1">
            <a:schemeClr val="lt1"/>
          </a:fillRef>
          <a:effectRef idx="0">
            <a:schemeClr val="accent2"/>
          </a:effectRef>
          <a:fontRef idx="minor">
            <a:schemeClr val="dk1"/>
          </a:fontRef>
        </p:style>
        <p:txBody>
          <a:bodyPr/>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0" cap="none" dirty="0" sz="3200" i="0" kern="1200" kumimoji="0" lang="en-US" noProof="0" normalizeH="0" spc="0" strike="noStrike" u="none" smtClean="0">
                <a:ln>
                  <a:noFill/>
                </a:ln>
                <a:solidFill>
                  <a:srgbClr val="FF0000"/>
                </a:solidFill>
                <a:effectLst/>
                <a:uLnTx/>
                <a:uFillTx/>
                <a:latin typeface="+mn-lt"/>
                <a:ea typeface="+mn-ea"/>
                <a:cs typeface="+mn-cs"/>
              </a:rPr>
              <a:t>Uses:</a:t>
            </a:r>
          </a:p>
          <a:p>
            <a:pPr indent="-342900" lvl="1" marL="800100">
              <a:spcBef>
                <a:spcPct val="20000"/>
              </a:spcBef>
              <a:buFont typeface="Arial" charset="0"/>
              <a:buChar char="•"/>
            </a:pPr>
            <a:r>
              <a:rPr baseline="0" b="0" cap="none" dirty="0" sz="3200" i="0" kern="1200" kumimoji="0" lang="en-US" noProof="0" normalizeH="0" spc="0" strike="noStrike" u="none" smtClean="0">
                <a:ln>
                  <a:noFill/>
                </a:ln>
                <a:solidFill>
                  <a:schemeClr val="tx1"/>
                </a:solidFill>
                <a:effectLst/>
                <a:uLnTx/>
                <a:uFillTx/>
                <a:latin typeface="+mn-lt"/>
                <a:ea typeface="+mn-ea"/>
                <a:cs typeface="+mn-cs"/>
              </a:rPr>
              <a:t> </a:t>
            </a:r>
            <a:r>
              <a:rPr baseline="0" b="0" cap="none" dirty="0" sz="2800" i="0" kern="1200" kumimoji="0" lang="en-US" noProof="0" normalizeH="0" spc="0" strike="noStrike" u="none" smtClean="0">
                <a:ln>
                  <a:noFill/>
                </a:ln>
                <a:solidFill>
                  <a:schemeClr val="tx1"/>
                </a:solidFill>
                <a:effectLst/>
                <a:uLnTx/>
                <a:uFillTx/>
                <a:latin typeface="+mn-lt"/>
                <a:ea typeface="+mn-ea"/>
                <a:cs typeface="+mn-cs"/>
              </a:rPr>
              <a:t>CML, </a:t>
            </a:r>
            <a:r>
              <a:rPr baseline="0" b="0" cap="none" dirty="0" sz="2800" i="0" kern="1200" kumimoji="0" lang="en-US" noProof="0" normalizeH="0" spc="0" err="1" strike="noStrike" u="none" smtClean="0">
                <a:ln>
                  <a:noFill/>
                </a:ln>
                <a:solidFill>
                  <a:schemeClr val="tx1"/>
                </a:solidFill>
                <a:effectLst/>
                <a:uLnTx/>
                <a:uFillTx/>
                <a:latin typeface="+mn-lt"/>
                <a:ea typeface="+mn-ea"/>
                <a:cs typeface="+mn-cs"/>
              </a:rPr>
              <a:t>Polycythemia</a:t>
            </a:r>
            <a:r>
              <a:rPr baseline="0" b="0" cap="none" dirty="0" sz="2800" i="0" kern="1200" kumimoji="0" lang="en-US" noProof="0" normalizeH="0" spc="0" strike="noStrike" u="none" smtClean="0">
                <a:ln>
                  <a:noFill/>
                </a:ln>
                <a:solidFill>
                  <a:schemeClr val="tx1"/>
                </a:solidFill>
                <a:effectLst/>
                <a:uLnTx/>
                <a:uFillTx/>
                <a:latin typeface="+mn-lt"/>
                <a:ea typeface="+mn-ea"/>
                <a:cs typeface="+mn-cs"/>
              </a:rPr>
              <a:t>, psoriasis </a:t>
            </a:r>
            <a:endParaRPr baseline="0" b="0" cap="none" dirty="0" sz="3200" i="0" kern="1200" kumimoji="0" lang="en-US" noProof="0" normalizeH="0" spc="0" strike="noStrike" u="none" smtClean="0">
              <a:ln>
                <a:noFill/>
              </a:ln>
              <a:solidFill>
                <a:schemeClr val="tx1"/>
              </a:solidFill>
              <a:effectLst/>
              <a:uLnTx/>
              <a:uFillTx/>
              <a:latin typeface="+mn-lt"/>
              <a:ea typeface="+mn-ea"/>
              <a:cs typeface="+mn-cs"/>
            </a:endParaRPr>
          </a:p>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0" cap="none" dirty="0" sz="3200" i="0" kern="1200" kumimoji="0" lang="en-US" noProof="0" normalizeH="0" spc="0" strike="noStrike" u="none" smtClean="0">
                <a:ln>
                  <a:noFill/>
                </a:ln>
                <a:solidFill>
                  <a:srgbClr val="FF0000"/>
                </a:solidFill>
                <a:effectLst/>
                <a:uLnTx/>
                <a:uFillTx/>
                <a:latin typeface="+mn-lt"/>
                <a:ea typeface="+mn-ea"/>
                <a:cs typeface="+mn-cs"/>
              </a:rPr>
              <a:t>Dose: </a:t>
            </a:r>
          </a:p>
          <a:p>
            <a:pPr indent="-342900" lvl="1" marL="800100">
              <a:spcBef>
                <a:spcPct val="20000"/>
              </a:spcBef>
              <a:buFont typeface="Arial" charset="0"/>
              <a:buChar char="•"/>
            </a:pPr>
            <a:r>
              <a:rPr baseline="0" b="0" cap="none" dirty="0" sz="2800" i="0" kern="1200" kumimoji="0" lang="en-US" noProof="0" normalizeH="0" spc="0" strike="noStrike" u="none" smtClean="0">
                <a:ln>
                  <a:noFill/>
                </a:ln>
                <a:solidFill>
                  <a:schemeClr val="tx1"/>
                </a:solidFill>
                <a:effectLst/>
                <a:uLnTx/>
                <a:uFillTx/>
                <a:latin typeface="+mn-lt"/>
                <a:ea typeface="+mn-ea"/>
                <a:cs typeface="+mn-cs"/>
              </a:rPr>
              <a:t>20-30 mg/kg /day orally</a:t>
            </a:r>
          </a:p>
        </p:txBody>
      </p:sp>
      <p:sp>
        <p:nvSpPr>
          <p:cNvPr id="1049684" name="Rectangle 4"/>
          <p:cNvSpPr/>
          <p:nvPr/>
        </p:nvSpPr>
        <p:spPr>
          <a:xfrm>
            <a:off x="304800" y="1905000"/>
            <a:ext cx="2406428" cy="461665"/>
          </a:xfrm>
          <a:prstGeom prst="rect"/>
        </p:spPr>
        <p:txBody>
          <a:bodyPr wrap="none">
            <a:spAutoFit/>
          </a:bodyPr>
          <a:p>
            <a:r>
              <a:rPr dirty="0" sz="2400" lang="en-US" err="1" smtClean="0"/>
              <a:t>Ribonucleotides</a:t>
            </a:r>
            <a:r>
              <a:rPr dirty="0" sz="2400" lang="en-US" smtClean="0"/>
              <a:t> </a:t>
            </a:r>
            <a:endParaRPr dirty="0" sz="2400" lang="en-US"/>
          </a:p>
        </p:txBody>
      </p:sp>
      <p:sp>
        <p:nvSpPr>
          <p:cNvPr id="1049685" name="Rectangle 5"/>
          <p:cNvSpPr/>
          <p:nvPr/>
        </p:nvSpPr>
        <p:spPr>
          <a:xfrm>
            <a:off x="5748636" y="1905000"/>
            <a:ext cx="3166764" cy="461665"/>
          </a:xfrm>
          <a:prstGeom prst="rect"/>
        </p:spPr>
        <p:txBody>
          <a:bodyPr wrap="none">
            <a:spAutoFit/>
          </a:bodyPr>
          <a:p>
            <a:r>
              <a:rPr dirty="0" sz="2400" lang="en-US" err="1" smtClean="0"/>
              <a:t>Deoxyribonucleotides</a:t>
            </a:r>
            <a:r>
              <a:rPr dirty="0" sz="2400" lang="en-US" smtClean="0"/>
              <a:t> </a:t>
            </a:r>
            <a:endParaRPr dirty="0" sz="2400" lang="en-US"/>
          </a:p>
        </p:txBody>
      </p:sp>
      <p:cxnSp>
        <p:nvCxnSpPr>
          <p:cNvPr id="3145793" name="Straight Arrow Connector 7"/>
          <p:cNvCxnSpPr>
            <a:cxnSpLocks/>
          </p:cNvCxnSpPr>
          <p:nvPr/>
        </p:nvCxnSpPr>
        <p:spPr>
          <a:xfrm>
            <a:off x="3276600" y="2133600"/>
            <a:ext cx="1905000" cy="1588"/>
          </a:xfrm>
          <a:prstGeom prst="straightConnector1"/>
          <a:ln>
            <a:tailEnd type="arrow"/>
          </a:ln>
        </p:spPr>
        <p:style>
          <a:lnRef idx="3">
            <a:schemeClr val="dk1"/>
          </a:lnRef>
          <a:fillRef idx="0">
            <a:schemeClr val="dk1"/>
          </a:fillRef>
          <a:effectRef idx="2">
            <a:schemeClr val="dk1"/>
          </a:effectRef>
          <a:fontRef idx="minor">
            <a:schemeClr val="tx1"/>
          </a:fontRef>
        </p:style>
      </p:cxnSp>
      <p:sp>
        <p:nvSpPr>
          <p:cNvPr id="1049686" name="Rectangle 8"/>
          <p:cNvSpPr/>
          <p:nvPr/>
        </p:nvSpPr>
        <p:spPr>
          <a:xfrm>
            <a:off x="2895600" y="1150203"/>
            <a:ext cx="4038600" cy="830997"/>
          </a:xfrm>
          <a:prstGeom prst="rect"/>
        </p:spPr>
        <p:txBody>
          <a:bodyPr wrap="square">
            <a:spAutoFit/>
          </a:bodyPr>
          <a:p>
            <a:pPr algn="ctr"/>
            <a:r>
              <a:rPr dirty="0" sz="2400" lang="en-US" err="1" smtClean="0"/>
              <a:t>Ribonucleoside</a:t>
            </a:r>
            <a:r>
              <a:rPr dirty="0" sz="2400" lang="en-US" smtClean="0"/>
              <a:t> </a:t>
            </a:r>
            <a:r>
              <a:rPr dirty="0" sz="2400" lang="en-US" err="1" smtClean="0"/>
              <a:t>diphosphate</a:t>
            </a:r>
            <a:r>
              <a:rPr dirty="0" sz="2400" lang="en-US" smtClean="0"/>
              <a:t> </a:t>
            </a:r>
            <a:r>
              <a:rPr dirty="0" sz="2400" lang="en-US" err="1" smtClean="0"/>
              <a:t>reductase</a:t>
            </a:r>
            <a:endParaRPr dirty="0" sz="2400" lang="en-US" smtClean="0"/>
          </a:p>
        </p:txBody>
      </p:sp>
      <p:sp>
        <p:nvSpPr>
          <p:cNvPr id="1049687" name="Rectangle 9"/>
          <p:cNvSpPr/>
          <p:nvPr/>
        </p:nvSpPr>
        <p:spPr>
          <a:xfrm>
            <a:off x="3429000" y="2819400"/>
            <a:ext cx="1899174" cy="461665"/>
          </a:xfrm>
          <a:prstGeom prst="rect"/>
        </p:spPr>
        <p:txBody>
          <a:bodyPr wrap="none">
            <a:spAutoFit/>
          </a:bodyPr>
          <a:p>
            <a:pPr algn="ctr" lvl="0"/>
            <a:r>
              <a:rPr dirty="0" sz="2400" lang="en-US" err="1" smtClean="0"/>
              <a:t>Hydroxyurea</a:t>
            </a:r>
            <a:endParaRPr dirty="0" sz="2400" lang="en-US"/>
          </a:p>
        </p:txBody>
      </p:sp>
      <p:cxnSp>
        <p:nvCxnSpPr>
          <p:cNvPr id="3145794" name="Straight Arrow Connector 11"/>
          <p:cNvCxnSpPr>
            <a:cxnSpLocks/>
          </p:cNvCxnSpPr>
          <p:nvPr/>
        </p:nvCxnSpPr>
        <p:spPr>
          <a:xfrm rot="5400000" flipH="1" flipV="1">
            <a:off x="3733800" y="2513806"/>
            <a:ext cx="457200" cy="1588"/>
          </a:xfrm>
          <a:prstGeom prst="straightConnector1"/>
          <a:ln>
            <a:tailEnd type="arrow"/>
          </a:ln>
        </p:spPr>
        <p:style>
          <a:lnRef idx="3">
            <a:schemeClr val="accent2"/>
          </a:lnRef>
          <a:fillRef idx="0">
            <a:schemeClr val="accent2"/>
          </a:fillRef>
          <a:effectRef idx="2">
            <a:schemeClr val="accent2"/>
          </a:effectRef>
          <a:fontRef idx="minor">
            <a:schemeClr val="tx1"/>
          </a:fontRef>
        </p:style>
      </p:cxnSp>
      <p:pic>
        <p:nvPicPr>
          <p:cNvPr id="2097208" name="Picture 2"/>
          <p:cNvPicPr>
            <a:picLocks noChangeAspect="1" noChangeArrowheads="1"/>
          </p:cNvPicPr>
          <p:nvPr/>
        </p:nvPicPr>
        <p:blipFill>
          <a:blip xmlns:r="http://schemas.openxmlformats.org/officeDocument/2006/relationships" r:embed="rId1"/>
          <a:srcRect l="46461" t="75819" r="51125" b="20963"/>
          <a:stretch>
            <a:fillRect/>
          </a:stretch>
        </p:blipFill>
        <p:spPr bwMode="auto">
          <a:xfrm>
            <a:off x="4114800" y="2286000"/>
            <a:ext cx="533400" cy="533400"/>
          </a:xfrm>
          <a:prstGeom prst="rect"/>
          <a:noFill/>
          <a:ln w="9525">
            <a:noFill/>
            <a:miter lim="800000"/>
            <a:headEnd/>
            <a:tailEnd/>
          </a:ln>
        </p:spPr>
      </p:pic>
      <p:sp>
        <p:nvSpPr>
          <p:cNvPr id="1049688" name="Rectangle 14"/>
          <p:cNvSpPr/>
          <p:nvPr/>
        </p:nvSpPr>
        <p:spPr>
          <a:xfrm>
            <a:off x="4724400" y="3505200"/>
            <a:ext cx="4267200" cy="3083921"/>
          </a:xfrm>
          <a:prstGeom prst="rect"/>
        </p:spPr>
        <p:style>
          <a:lnRef idx="2">
            <a:schemeClr val="accent2"/>
          </a:lnRef>
          <a:fillRef idx="1">
            <a:schemeClr val="lt1"/>
          </a:fillRef>
          <a:effectRef idx="0">
            <a:schemeClr val="accent2"/>
          </a:effectRef>
          <a:fontRef idx="minor">
            <a:schemeClr val="dk1"/>
          </a:fontRef>
        </p:style>
        <p:txBody>
          <a:bodyPr wrap="square">
            <a:spAutoFit/>
          </a:bodyPr>
          <a:p>
            <a:pPr indent="-342900" lvl="0" marL="342900">
              <a:spcBef>
                <a:spcPct val="20000"/>
              </a:spcBef>
              <a:buFont typeface="Arial" charset="0"/>
              <a:buChar char="•"/>
            </a:pPr>
            <a:r>
              <a:rPr dirty="0" sz="3200" lang="en-US" smtClean="0">
                <a:solidFill>
                  <a:srgbClr val="FF0000"/>
                </a:solidFill>
                <a:latin typeface="+mn-lt"/>
              </a:rPr>
              <a:t>Adverse effects</a:t>
            </a:r>
          </a:p>
          <a:p>
            <a:pPr indent="-342900" lvl="1" marL="800100">
              <a:spcBef>
                <a:spcPct val="20000"/>
              </a:spcBef>
              <a:buFont typeface="Arial" charset="0"/>
              <a:buChar char="•"/>
            </a:pPr>
            <a:r>
              <a:rPr dirty="0" sz="2800" lang="en-US" err="1" smtClean="0">
                <a:latin typeface="+mn-lt"/>
              </a:rPr>
              <a:t>Myelosuppression</a:t>
            </a:r>
            <a:r>
              <a:rPr dirty="0" sz="2800" lang="en-US" smtClean="0">
                <a:latin typeface="+mn-lt"/>
              </a:rPr>
              <a:t> (Minimal)</a:t>
            </a:r>
          </a:p>
          <a:p>
            <a:pPr indent="-342900" lvl="1" marL="800100">
              <a:spcBef>
                <a:spcPct val="20000"/>
              </a:spcBef>
              <a:buFont typeface="Arial" charset="0"/>
              <a:buChar char="•"/>
            </a:pPr>
            <a:r>
              <a:rPr dirty="0" sz="2800" lang="en-US" smtClean="0">
                <a:latin typeface="+mn-lt"/>
              </a:rPr>
              <a:t>Hypersensitivity </a:t>
            </a:r>
          </a:p>
          <a:p>
            <a:pPr indent="-342900" lvl="1" marL="800100">
              <a:spcBef>
                <a:spcPct val="20000"/>
              </a:spcBef>
              <a:buFont typeface="Arial" charset="0"/>
              <a:buChar char="•"/>
            </a:pPr>
            <a:r>
              <a:rPr dirty="0" sz="2800" lang="en-US" smtClean="0">
                <a:latin typeface="+mn-lt"/>
              </a:rPr>
              <a:t>Hyperglycemia </a:t>
            </a:r>
          </a:p>
          <a:p>
            <a:pPr indent="-342900" lvl="1" marL="800100">
              <a:spcBef>
                <a:spcPct val="20000"/>
              </a:spcBef>
              <a:buFont typeface="Arial" charset="0"/>
              <a:buChar char="•"/>
            </a:pPr>
            <a:r>
              <a:rPr dirty="0" sz="2800" lang="en-US" err="1" smtClean="0">
                <a:latin typeface="+mn-lt"/>
              </a:rPr>
              <a:t>Hypoalbuminemia</a:t>
            </a:r>
            <a:r>
              <a:rPr dirty="0" sz="2800" lang="en-US" smtClean="0">
                <a:latin typeface="+mn-lt"/>
              </a:rPr>
              <a:t> </a:t>
            </a:r>
          </a:p>
        </p:txBody>
      </p:sp>
    </p:spTree>
  </p:cSld>
  <p:clrMapOvr>
    <a:masterClrMapping/>
  </p:clrMapOvr>
  <p:transition xmlns:p14="http://schemas.microsoft.com/office/powerpoint/2010/main" spd="slow" advTm="2000" p14:dur="2000"/>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2097208"/>
                                        </p:tgtEl>
                                        <p:attrNameLst>
                                          <p:attrName>style.visibility</p:attrName>
                                        </p:attrNameLst>
                                      </p:cBhvr>
                                      <p:to>
                                        <p:strVal val="visible"/>
                                      </p:to>
                                    </p:set>
                                    <p:animEffect transition="in" filter="blinds(horizontal)">
                                      <p:cBhvr>
                                        <p:cTn dur="500" id="7"/>
                                        <p:tgtEl>
                                          <p:spTgt spid="2097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070" name=""/>
        <p:cNvGrpSpPr/>
        <p:nvPr/>
      </p:nvGrpSpPr>
      <p:grpSpPr>
        <a:xfrm>
          <a:off x="0" y="0"/>
          <a:ext cx="0" cy="0"/>
          <a:chOff x="0" y="0"/>
          <a:chExt cx="0" cy="0"/>
        </a:xfrm>
      </p:grpSpPr>
      <p:sp>
        <p:nvSpPr>
          <p:cNvPr id="1049692" name="Title 2"/>
          <p:cNvSpPr txBox="1"/>
          <p:nvPr/>
        </p:nvSpPr>
        <p:spPr>
          <a:xfrm>
            <a:off x="0" y="0"/>
            <a:ext cx="9144000" cy="1066800"/>
          </a:xfrm>
          <a:prstGeom prst="rect"/>
          <a:solidFill>
            <a:schemeClr val="accent2"/>
          </a:solidFill>
        </p:spPr>
        <p:txBody>
          <a:bodyPr/>
          <a:p>
            <a:pPr algn="ctr" defTabSz="914400" eaLnBrk="0" fontAlgn="base" hangingPunct="0" indent="0" latinLnBrk="0" lvl="0" marL="0" marR="0" rtl="0">
              <a:lnSpc>
                <a:spcPct val="100000"/>
              </a:lnSpc>
              <a:spcBef>
                <a:spcPct val="0"/>
              </a:spcBef>
              <a:spcAft>
                <a:spcPct val="0"/>
              </a:spcAft>
              <a:buClrTx/>
              <a:buSzTx/>
              <a:buFontTx/>
              <a:buNone/>
            </a:pPr>
            <a:r>
              <a:rPr baseline="0" b="0" cap="none" sz="4400" i="0" kern="1200" kumimoji="0" lang="en-US" noProof="0" normalizeH="0" spc="0" strike="noStrike" u="none" smtClean="0">
                <a:ln>
                  <a:noFill/>
                </a:ln>
                <a:solidFill>
                  <a:schemeClr val="tx1"/>
                </a:solidFill>
                <a:effectLst/>
                <a:uLnTx/>
                <a:uFillTx/>
                <a:latin typeface="+mj-lt"/>
                <a:ea typeface="+mj-ea"/>
                <a:cs typeface="+mj-cs"/>
              </a:rPr>
              <a:t>Procarbazine</a:t>
            </a:r>
            <a:endParaRPr baseline="0" b="0" cap="none" dirty="0" sz="4400" i="0" kern="1200" kumimoji="0" lang="en-US" noProof="0" normalizeH="0" spc="0" strike="noStrike" u="none">
              <a:ln>
                <a:noFill/>
              </a:ln>
              <a:solidFill>
                <a:schemeClr val="tx1"/>
              </a:solidFill>
              <a:effectLst/>
              <a:uLnTx/>
              <a:uFillTx/>
              <a:latin typeface="+mj-lt"/>
              <a:ea typeface="+mj-ea"/>
              <a:cs typeface="+mj-cs"/>
            </a:endParaRPr>
          </a:p>
        </p:txBody>
      </p:sp>
      <p:sp>
        <p:nvSpPr>
          <p:cNvPr id="1049693" name="Rectangle 3"/>
          <p:cNvSpPr txBox="1">
            <a:spLocks noChangeArrowheads="1"/>
          </p:cNvSpPr>
          <p:nvPr/>
        </p:nvSpPr>
        <p:spPr>
          <a:xfrm>
            <a:off x="457200" y="1600200"/>
            <a:ext cx="8229600" cy="4525963"/>
          </a:xfrm>
          <a:prstGeom prst="rect"/>
        </p:spPr>
        <p:txBody>
          <a:bodyPr/>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0" cap="none" dirty="0" sz="3200" i="0" kern="1200" kumimoji="0" lang="en-US" noProof="0" normalizeH="0" spc="0" strike="noStrike" u="none" smtClean="0">
                <a:ln>
                  <a:noFill/>
                </a:ln>
                <a:solidFill>
                  <a:schemeClr val="tx1"/>
                </a:solidFill>
                <a:effectLst/>
                <a:uLnTx/>
                <a:uFillTx/>
                <a:latin typeface="+mn-lt"/>
                <a:ea typeface="+mn-ea"/>
                <a:cs typeface="+mn-cs"/>
              </a:rPr>
              <a:t>MOA: </a:t>
            </a:r>
            <a:r>
              <a:rPr baseline="0" b="0" cap="none" dirty="0" sz="3200" i="0" kern="1200" kumimoji="0" lang="en-US" noProof="0" normalizeH="0" spc="0" err="1" strike="noStrike" u="none" smtClean="0">
                <a:ln>
                  <a:noFill/>
                </a:ln>
                <a:solidFill>
                  <a:schemeClr val="tx1"/>
                </a:solidFill>
                <a:effectLst/>
                <a:uLnTx/>
                <a:uFillTx/>
                <a:latin typeface="+mn-lt"/>
                <a:ea typeface="+mn-ea"/>
                <a:cs typeface="+mn-cs"/>
              </a:rPr>
              <a:t>Depolymerizes</a:t>
            </a:r>
            <a:r>
              <a:rPr baseline="0" b="0" cap="none" dirty="0" sz="3200" i="0" kern="1200" kumimoji="0" lang="en-US" noProof="0" normalizeH="0" spc="0" strike="noStrike" u="none" smtClean="0">
                <a:ln>
                  <a:noFill/>
                </a:ln>
                <a:solidFill>
                  <a:schemeClr val="tx1"/>
                </a:solidFill>
                <a:effectLst/>
                <a:uLnTx/>
                <a:uFillTx/>
                <a:latin typeface="+mn-lt"/>
                <a:ea typeface="+mn-ea"/>
                <a:cs typeface="+mn-cs"/>
              </a:rPr>
              <a:t> DNA &amp; causes chromosomal damage</a:t>
            </a:r>
          </a:p>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0" cap="none" dirty="0" sz="3200" i="0" kern="1200" kumimoji="0" lang="en-US" noProof="0" normalizeH="0" spc="0" strike="noStrike" u="none" smtClean="0">
                <a:ln>
                  <a:noFill/>
                </a:ln>
                <a:solidFill>
                  <a:schemeClr val="tx1"/>
                </a:solidFill>
                <a:effectLst/>
                <a:uLnTx/>
                <a:uFillTx/>
                <a:latin typeface="+mn-lt"/>
                <a:ea typeface="+mn-ea"/>
                <a:cs typeface="+mn-cs"/>
              </a:rPr>
              <a:t>USES: Hodgkin’s disease ( MOPP regimen)</a:t>
            </a:r>
          </a:p>
          <a:p>
            <a:pPr indent="-342900" lvl="1" marL="800100">
              <a:spcBef>
                <a:spcPct val="20000"/>
              </a:spcBef>
              <a:buFont typeface="Arial" charset="0"/>
              <a:buChar char="•"/>
            </a:pPr>
            <a:r>
              <a:rPr dirty="0" sz="3200" lang="en-US" smtClean="0">
                <a:latin typeface="+mn-lt"/>
              </a:rPr>
              <a:t>Non </a:t>
            </a:r>
            <a:r>
              <a:rPr dirty="0" sz="3200" lang="en-US" err="1" smtClean="0">
                <a:latin typeface="+mn-lt"/>
              </a:rPr>
              <a:t>hodgkins</a:t>
            </a:r>
            <a:r>
              <a:rPr dirty="0" sz="3200" lang="en-US" smtClean="0">
                <a:latin typeface="+mn-lt"/>
              </a:rPr>
              <a:t> lymphoma </a:t>
            </a:r>
            <a:endParaRPr baseline="0" b="0" cap="none" dirty="0" sz="3200" i="0" kern="1200" kumimoji="0" lang="en-US" noProof="0" normalizeH="0" spc="0" strike="noStrike" u="none" smtClean="0">
              <a:ln>
                <a:noFill/>
              </a:ln>
              <a:solidFill>
                <a:schemeClr val="tx1"/>
              </a:solidFill>
              <a:effectLst/>
              <a:uLnTx/>
              <a:uFillTx/>
              <a:latin typeface="+mn-lt"/>
              <a:ea typeface="+mn-ea"/>
              <a:cs typeface="+mn-cs"/>
            </a:endParaRPr>
          </a:p>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0" cap="none" dirty="0" sz="3200" i="0" kern="1200" kumimoji="0" lang="en-US" noProof="0" normalizeH="0" spc="0" strike="noStrike" u="none" smtClean="0">
                <a:ln>
                  <a:noFill/>
                </a:ln>
                <a:solidFill>
                  <a:schemeClr val="tx1"/>
                </a:solidFill>
                <a:effectLst/>
                <a:uLnTx/>
                <a:uFillTx/>
                <a:latin typeface="+mn-lt"/>
                <a:ea typeface="+mn-ea"/>
                <a:cs typeface="+mn-cs"/>
              </a:rPr>
              <a:t>100-200mg daily orally</a:t>
            </a:r>
          </a:p>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0" cap="none" dirty="0" sz="3200" i="0" kern="1200" kumimoji="0" lang="en-US" noProof="0" normalizeH="0" spc="0" strike="noStrike" u="none" smtClean="0">
                <a:ln>
                  <a:noFill/>
                </a:ln>
                <a:solidFill>
                  <a:schemeClr val="tx1"/>
                </a:solidFill>
                <a:effectLst/>
                <a:uLnTx/>
                <a:uFillTx/>
                <a:latin typeface="+mn-lt"/>
                <a:ea typeface="+mn-ea"/>
                <a:cs typeface="+mn-cs"/>
              </a:rPr>
              <a:t>A/e: MAO inhibitor action &amp; </a:t>
            </a:r>
            <a:r>
              <a:rPr baseline="0" b="0" cap="none" dirty="0" sz="3200" i="0" kern="1200" kumimoji="0" lang="en-US" noProof="0" normalizeH="0" spc="0" err="1" strike="noStrike" u="none" smtClean="0">
                <a:ln>
                  <a:noFill/>
                </a:ln>
                <a:solidFill>
                  <a:schemeClr val="tx1"/>
                </a:solidFill>
                <a:effectLst/>
                <a:uLnTx/>
                <a:uFillTx/>
                <a:latin typeface="+mn-lt"/>
                <a:ea typeface="+mn-ea"/>
                <a:cs typeface="+mn-cs"/>
              </a:rPr>
              <a:t>antabuse</a:t>
            </a:r>
            <a:r>
              <a:rPr baseline="0" b="0" cap="none" dirty="0" sz="3200" i="0" kern="1200" kumimoji="0" lang="en-US" noProof="0" normalizeH="0" spc="0" strike="noStrike" u="none" smtClean="0">
                <a:ln>
                  <a:noFill/>
                </a:ln>
                <a:solidFill>
                  <a:schemeClr val="tx1"/>
                </a:solidFill>
                <a:effectLst/>
                <a:uLnTx/>
                <a:uFillTx/>
                <a:latin typeface="+mn-lt"/>
                <a:ea typeface="+mn-ea"/>
                <a:cs typeface="+mn-cs"/>
              </a:rPr>
              <a:t> action</a:t>
            </a:r>
          </a:p>
        </p:txBody>
      </p:sp>
    </p:spTree>
  </p:cSld>
  <p:clrMapOvr>
    <a:masterClrMapping/>
  </p:clrMapOvr>
  <p:transition xmlns:p14="http://schemas.microsoft.com/office/powerpoint/2010/main" spd="slow" advTm="2000" p14:dur="2000"/>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073" name=""/>
        <p:cNvGrpSpPr/>
        <p:nvPr/>
      </p:nvGrpSpPr>
      <p:grpSpPr>
        <a:xfrm>
          <a:off x="0" y="0"/>
          <a:ext cx="0" cy="0"/>
          <a:chOff x="0" y="0"/>
          <a:chExt cx="0" cy="0"/>
        </a:xfrm>
      </p:grpSpPr>
      <p:sp>
        <p:nvSpPr>
          <p:cNvPr id="1049697" name="Title 2"/>
          <p:cNvSpPr txBox="1"/>
          <p:nvPr/>
        </p:nvSpPr>
        <p:spPr>
          <a:xfrm>
            <a:off x="0" y="0"/>
            <a:ext cx="9144000" cy="914400"/>
          </a:xfrm>
          <a:prstGeom prst="rect"/>
          <a:solidFill>
            <a:schemeClr val="accent2"/>
          </a:solidFill>
        </p:spPr>
        <p:txBody>
          <a:bodyPr/>
          <a:p>
            <a:pPr algn="ctr" defTabSz="914400" eaLnBrk="0" fontAlgn="base" hangingPunct="0" indent="0" latinLnBrk="0" lvl="0" marL="0" marR="0" rtl="0">
              <a:lnSpc>
                <a:spcPct val="100000"/>
              </a:lnSpc>
              <a:spcBef>
                <a:spcPct val="0"/>
              </a:spcBef>
              <a:spcAft>
                <a:spcPct val="0"/>
              </a:spcAft>
              <a:buClrTx/>
              <a:buSzTx/>
              <a:buFontTx/>
              <a:buNone/>
            </a:pPr>
            <a:r>
              <a:rPr baseline="0" b="0" cap="none" sz="4400" i="0" kern="1200" kumimoji="0" lang="en-US" noProof="0" normalizeH="0" spc="0" strike="noStrike" u="none" smtClean="0">
                <a:ln>
                  <a:noFill/>
                </a:ln>
                <a:solidFill>
                  <a:schemeClr val="tx1"/>
                </a:solidFill>
                <a:effectLst/>
                <a:uLnTx/>
                <a:uFillTx/>
                <a:latin typeface="+mj-lt"/>
                <a:ea typeface="+mj-ea"/>
                <a:cs typeface="+mj-cs"/>
              </a:rPr>
              <a:t>Radio active isotopes </a:t>
            </a:r>
            <a:endParaRPr baseline="0" b="0" cap="none" dirty="0" sz="4400" i="0" kern="1200" kumimoji="0" lang="en-US" noProof="0" normalizeH="0" spc="0" strike="noStrike" u="none">
              <a:ln>
                <a:noFill/>
              </a:ln>
              <a:solidFill>
                <a:schemeClr val="tx1"/>
              </a:solidFill>
              <a:effectLst/>
              <a:uLnTx/>
              <a:uFillTx/>
              <a:latin typeface="+mj-lt"/>
              <a:ea typeface="+mj-ea"/>
              <a:cs typeface="+mj-cs"/>
            </a:endParaRPr>
          </a:p>
        </p:txBody>
      </p:sp>
      <p:sp>
        <p:nvSpPr>
          <p:cNvPr id="1049698" name="Rectangle 3"/>
          <p:cNvSpPr txBox="1">
            <a:spLocks noChangeArrowheads="1"/>
          </p:cNvSpPr>
          <p:nvPr/>
        </p:nvSpPr>
        <p:spPr>
          <a:xfrm>
            <a:off x="457200" y="1600200"/>
            <a:ext cx="8229600" cy="4525963"/>
          </a:xfrm>
          <a:prstGeom prst="rect"/>
        </p:spPr>
        <p:txBody>
          <a:bodyPr/>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1" cap="none" dirty="0" sz="3200" i="0" kern="1200" kumimoji="0" lang="en-US" noProof="0" normalizeH="0" spc="0" strike="noStrike" u="none" smtClean="0">
                <a:ln>
                  <a:noFill/>
                </a:ln>
                <a:solidFill>
                  <a:schemeClr val="hlink"/>
                </a:solidFill>
                <a:effectLst/>
                <a:uLnTx/>
                <a:uFillTx/>
                <a:latin typeface="+mn-lt"/>
                <a:ea typeface="+mn-ea"/>
                <a:cs typeface="+mn-cs"/>
              </a:rPr>
              <a:t>I</a:t>
            </a:r>
            <a:r>
              <a:rPr baseline="30000" b="1" cap="none" dirty="0" sz="3200" i="0" kern="1200" kumimoji="0" lang="en-US" noProof="0" normalizeH="0" spc="0" strike="noStrike" u="none" smtClean="0">
                <a:ln>
                  <a:noFill/>
                </a:ln>
                <a:solidFill>
                  <a:schemeClr val="hlink"/>
                </a:solidFill>
                <a:effectLst/>
                <a:uLnTx/>
                <a:uFillTx/>
                <a:latin typeface="+mn-lt"/>
                <a:ea typeface="+mn-ea"/>
                <a:cs typeface="+mn-cs"/>
              </a:rPr>
              <a:t>131</a:t>
            </a:r>
            <a:r>
              <a:rPr baseline="0" b="1" cap="none" dirty="0" sz="3200" i="0" kern="1200" kumimoji="0" lang="en-US" noProof="0" normalizeH="0" spc="0" strike="noStrike" u="none" smtClean="0">
                <a:ln>
                  <a:noFill/>
                </a:ln>
                <a:solidFill>
                  <a:schemeClr val="tx1"/>
                </a:solidFill>
                <a:effectLst/>
                <a:uLnTx/>
                <a:uFillTx/>
                <a:latin typeface="+mn-lt"/>
                <a:ea typeface="+mn-ea"/>
                <a:cs typeface="+mn-cs"/>
              </a:rPr>
              <a:t> </a:t>
            </a:r>
            <a:r>
              <a:rPr baseline="0" b="0" cap="none" dirty="0" sz="3200" i="0" kern="1200" kumimoji="0" lang="en-US" noProof="0" normalizeH="0" spc="0" strike="noStrike" u="none" smtClean="0">
                <a:ln>
                  <a:noFill/>
                </a:ln>
                <a:solidFill>
                  <a:schemeClr val="tx1"/>
                </a:solidFill>
                <a:effectLst/>
                <a:uLnTx/>
                <a:uFillTx/>
                <a:latin typeface="+mn-lt"/>
                <a:ea typeface="+mn-ea"/>
                <a:cs typeface="+mn-cs"/>
              </a:rPr>
              <a:t>– Emits beta radiation , half life-8.04 days</a:t>
            </a:r>
          </a:p>
          <a:p>
            <a:pPr algn="l" defTabSz="914400" eaLnBrk="0" fontAlgn="base" hangingPunct="0" indent="-342900" latinLnBrk="0" lvl="0" marL="342900" marR="0" rtl="0">
              <a:lnSpc>
                <a:spcPct val="100000"/>
              </a:lnSpc>
              <a:spcBef>
                <a:spcPct val="20000"/>
              </a:spcBef>
              <a:spcAft>
                <a:spcPct val="0"/>
              </a:spcAft>
              <a:buClrTx/>
              <a:buSzTx/>
              <a:buFont typeface="Wingdings" pitchFamily="2" charset="2"/>
              <a:buNone/>
            </a:pPr>
            <a:r>
              <a:rPr baseline="0" b="0" cap="none" dirty="0" sz="3200" i="0" kern="1200" kumimoji="0" lang="en-US" noProof="0" normalizeH="0" spc="0" strike="noStrike" u="none" smtClean="0">
                <a:ln>
                  <a:noFill/>
                </a:ln>
                <a:solidFill>
                  <a:schemeClr val="tx1"/>
                </a:solidFill>
                <a:effectLst/>
                <a:uLnTx/>
                <a:uFillTx/>
                <a:latin typeface="+mn-lt"/>
                <a:ea typeface="+mn-ea"/>
                <a:cs typeface="+mn-cs"/>
              </a:rPr>
              <a:t>   </a:t>
            </a:r>
            <a:r>
              <a:rPr baseline="0" b="0" cap="none" dirty="0" sz="3200" i="0" kern="1200" kumimoji="0" lang="en-US" noProof="0" normalizeH="0" spc="0" err="1" strike="noStrike" u="none" smtClean="0">
                <a:ln>
                  <a:noFill/>
                </a:ln>
                <a:solidFill>
                  <a:schemeClr val="tx1"/>
                </a:solidFill>
                <a:effectLst/>
                <a:uLnTx/>
                <a:uFillTx/>
                <a:latin typeface="+mn-lt"/>
                <a:ea typeface="+mn-ea"/>
                <a:cs typeface="+mn-cs"/>
              </a:rPr>
              <a:t>use:Follicular</a:t>
            </a:r>
            <a:r>
              <a:rPr baseline="0" b="0" cap="none" dirty="0" sz="3200" i="0" kern="1200" kumimoji="0" lang="en-US" noProof="0" normalizeH="0" spc="0" strike="noStrike" u="none" smtClean="0">
                <a:ln>
                  <a:noFill/>
                </a:ln>
                <a:solidFill>
                  <a:schemeClr val="tx1"/>
                </a:solidFill>
                <a:effectLst/>
                <a:uLnTx/>
                <a:uFillTx/>
                <a:latin typeface="+mn-lt"/>
                <a:ea typeface="+mn-ea"/>
                <a:cs typeface="+mn-cs"/>
              </a:rPr>
              <a:t> Ca- Thyroid</a:t>
            </a:r>
          </a:p>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1" cap="none" dirty="0" sz="3200" i="0" kern="1200" kumimoji="0" lang="en-US" noProof="0" normalizeH="0" spc="0" strike="noStrike" u="none" smtClean="0">
                <a:ln>
                  <a:noFill/>
                </a:ln>
                <a:solidFill>
                  <a:schemeClr val="hlink"/>
                </a:solidFill>
                <a:effectLst/>
                <a:uLnTx/>
                <a:uFillTx/>
                <a:latin typeface="+mn-lt"/>
                <a:ea typeface="+mn-ea"/>
                <a:cs typeface="+mn-cs"/>
              </a:rPr>
              <a:t>P32</a:t>
            </a:r>
            <a:r>
              <a:rPr baseline="0" b="0" cap="none" dirty="0" sz="3200" i="0" kern="1200" kumimoji="0" lang="en-US" noProof="0" normalizeH="0" spc="0" strike="noStrike" u="none" smtClean="0">
                <a:ln>
                  <a:noFill/>
                </a:ln>
                <a:solidFill>
                  <a:schemeClr val="tx1"/>
                </a:solidFill>
                <a:effectLst/>
                <a:uLnTx/>
                <a:uFillTx/>
                <a:latin typeface="+mn-lt"/>
                <a:ea typeface="+mn-ea"/>
                <a:cs typeface="+mn-cs"/>
              </a:rPr>
              <a:t> - Emits beta radiation , half life- 14.3 days.</a:t>
            </a:r>
          </a:p>
          <a:p>
            <a:pPr algn="l" defTabSz="914400" eaLnBrk="0" fontAlgn="base" hangingPunct="0" indent="-342900" latinLnBrk="0" lvl="0" marL="342900" marR="0" rtl="0">
              <a:lnSpc>
                <a:spcPct val="100000"/>
              </a:lnSpc>
              <a:spcBef>
                <a:spcPct val="20000"/>
              </a:spcBef>
              <a:spcAft>
                <a:spcPct val="0"/>
              </a:spcAft>
              <a:buClrTx/>
              <a:buSzTx/>
              <a:buFont typeface="Wingdings" pitchFamily="2" charset="2"/>
              <a:buNone/>
            </a:pPr>
            <a:r>
              <a:rPr baseline="0" b="0" cap="none" dirty="0" sz="3200" i="0" kern="1200" kumimoji="0" lang="en-US" noProof="0" normalizeH="0" spc="0" strike="noStrike" u="none" smtClean="0">
                <a:ln>
                  <a:noFill/>
                </a:ln>
                <a:solidFill>
                  <a:schemeClr val="tx1"/>
                </a:solidFill>
                <a:effectLst/>
                <a:uLnTx/>
                <a:uFillTx/>
                <a:latin typeface="+mn-lt"/>
                <a:ea typeface="+mn-ea"/>
                <a:cs typeface="+mn-cs"/>
              </a:rPr>
              <a:t>   use : </a:t>
            </a:r>
            <a:r>
              <a:rPr baseline="0" b="0" cap="none" dirty="0" sz="3200" i="0" kern="1200" kumimoji="0" lang="en-US" noProof="0" normalizeH="0" spc="0" err="1" strike="noStrike" u="none" smtClean="0">
                <a:ln>
                  <a:noFill/>
                </a:ln>
                <a:solidFill>
                  <a:schemeClr val="tx1"/>
                </a:solidFill>
                <a:effectLst/>
                <a:uLnTx/>
                <a:uFillTx/>
                <a:latin typeface="+mn-lt"/>
                <a:ea typeface="+mn-ea"/>
                <a:cs typeface="+mn-cs"/>
              </a:rPr>
              <a:t>Polycythemia</a:t>
            </a:r>
            <a:r>
              <a:rPr baseline="0" b="0" cap="none" dirty="0" sz="3200" i="0" kern="1200" kumimoji="0" lang="en-US" noProof="0" normalizeH="0" spc="0" strike="noStrike" u="none" smtClean="0">
                <a:ln>
                  <a:noFill/>
                </a:ln>
                <a:solidFill>
                  <a:schemeClr val="tx1"/>
                </a:solidFill>
                <a:effectLst/>
                <a:uLnTx/>
                <a:uFillTx/>
                <a:latin typeface="+mn-lt"/>
                <a:ea typeface="+mn-ea"/>
                <a:cs typeface="+mn-cs"/>
              </a:rPr>
              <a:t> </a:t>
            </a:r>
            <a:r>
              <a:rPr baseline="0" b="0" cap="none" dirty="0" sz="3200" i="0" kern="1200" kumimoji="0" lang="en-US" noProof="0" normalizeH="0" spc="0" err="1" strike="noStrike" u="none" smtClean="0">
                <a:ln>
                  <a:noFill/>
                </a:ln>
                <a:solidFill>
                  <a:schemeClr val="tx1"/>
                </a:solidFill>
                <a:effectLst/>
                <a:uLnTx/>
                <a:uFillTx/>
                <a:latin typeface="+mn-lt"/>
                <a:ea typeface="+mn-ea"/>
                <a:cs typeface="+mn-cs"/>
              </a:rPr>
              <a:t>vera</a:t>
            </a:r>
            <a:endParaRPr baseline="0" b="0" cap="none" dirty="0" sz="3200" i="0" kern="1200" kumimoji="0" lang="en-US" noProof="0" normalizeH="0" spc="0" strike="noStrike" u="none" smtClean="0">
              <a:ln>
                <a:noFill/>
              </a:ln>
              <a:solidFill>
                <a:schemeClr val="tx1"/>
              </a:solidFill>
              <a:effectLst/>
              <a:uLnTx/>
              <a:uFillTx/>
              <a:latin typeface="+mn-lt"/>
              <a:ea typeface="+mn-ea"/>
              <a:cs typeface="+mn-cs"/>
            </a:endParaRPr>
          </a:p>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1" cap="none" dirty="0" sz="3200" i="0" kern="1200" kumimoji="0" lang="en-US" noProof="0" normalizeH="0" spc="0" strike="noStrike" u="none" smtClean="0">
                <a:ln>
                  <a:noFill/>
                </a:ln>
                <a:solidFill>
                  <a:schemeClr val="hlink"/>
                </a:solidFill>
                <a:effectLst/>
                <a:uLnTx/>
                <a:uFillTx/>
                <a:latin typeface="+mn-lt"/>
                <a:ea typeface="+mn-ea"/>
                <a:cs typeface="+mn-cs"/>
              </a:rPr>
              <a:t>198Au</a:t>
            </a:r>
            <a:r>
              <a:rPr baseline="0" b="0" cap="none" dirty="0" sz="3200" i="0" kern="1200" kumimoji="0" lang="en-US" noProof="0" normalizeH="0" spc="0" strike="noStrike" u="none" smtClean="0">
                <a:ln>
                  <a:noFill/>
                </a:ln>
                <a:solidFill>
                  <a:schemeClr val="tx1"/>
                </a:solidFill>
                <a:effectLst/>
                <a:uLnTx/>
                <a:uFillTx/>
                <a:latin typeface="+mn-lt"/>
                <a:ea typeface="+mn-ea"/>
                <a:cs typeface="+mn-cs"/>
              </a:rPr>
              <a:t> – gives low energy beta &amp; gamma radiation, half life- 2.69 days</a:t>
            </a:r>
          </a:p>
          <a:p>
            <a:pPr algn="l" defTabSz="914400" eaLnBrk="0" fontAlgn="base" hangingPunct="0" indent="-342900" latinLnBrk="0" lvl="0" marL="342900" marR="0" rtl="0">
              <a:lnSpc>
                <a:spcPct val="100000"/>
              </a:lnSpc>
              <a:spcBef>
                <a:spcPct val="20000"/>
              </a:spcBef>
              <a:spcAft>
                <a:spcPct val="0"/>
              </a:spcAft>
              <a:buClrTx/>
              <a:buSzTx/>
              <a:buFont typeface="Wingdings" pitchFamily="2" charset="2"/>
              <a:buNone/>
            </a:pPr>
            <a:r>
              <a:rPr baseline="0" b="0" cap="none" dirty="0" sz="3200" i="0" kern="1200" kumimoji="0" lang="en-US" noProof="0" normalizeH="0" spc="0" strike="noStrike" u="none" smtClean="0">
                <a:ln>
                  <a:noFill/>
                </a:ln>
                <a:solidFill>
                  <a:schemeClr val="tx1"/>
                </a:solidFill>
                <a:effectLst/>
                <a:uLnTx/>
                <a:uFillTx/>
                <a:latin typeface="+mn-lt"/>
                <a:ea typeface="+mn-ea"/>
                <a:cs typeface="+mn-cs"/>
              </a:rPr>
              <a:t>  use :malignant pleural, peritoneal effusion</a:t>
            </a:r>
          </a:p>
        </p:txBody>
      </p:sp>
    </p:spTree>
  </p:cSld>
  <p:clrMapOvr>
    <a:masterClrMapping/>
  </p:clrMapOvr>
  <p:transition xmlns:p14="http://schemas.microsoft.com/office/powerpoint/2010/main" spd="slow" advTm="2000" p14:dur="2000"/>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076" name=""/>
        <p:cNvGrpSpPr/>
        <p:nvPr/>
      </p:nvGrpSpPr>
      <p:grpSpPr>
        <a:xfrm>
          <a:off x="0" y="0"/>
          <a:ext cx="0" cy="0"/>
          <a:chOff x="0" y="0"/>
          <a:chExt cx="0" cy="0"/>
        </a:xfrm>
      </p:grpSpPr>
      <p:sp>
        <p:nvSpPr>
          <p:cNvPr id="1049702" name="Rectangle 2"/>
          <p:cNvSpPr txBox="1">
            <a:spLocks noChangeArrowheads="1"/>
          </p:cNvSpPr>
          <p:nvPr/>
        </p:nvSpPr>
        <p:spPr bwMode="auto">
          <a:xfrm>
            <a:off x="0" y="0"/>
            <a:ext cx="9144000" cy="685800"/>
          </a:xfrm>
          <a:prstGeom prst="rect"/>
          <a:solidFill>
            <a:schemeClr val="accent5">
              <a:lumMod val="20000"/>
              <a:lumOff val="80000"/>
            </a:schemeClr>
          </a:solidFill>
          <a:ln w="9525">
            <a:noFill/>
            <a:miter lim="800000"/>
            <a:headEnd/>
            <a:tailEnd/>
          </a:ln>
        </p:spPr>
        <p:txBody>
          <a:bodyPr anchor="ctr">
            <a:normAutofit lnSpcReduction="10000"/>
          </a:bodyPr>
          <a:p>
            <a:pPr algn="ctr" eaLnBrk="1" fontAlgn="auto" hangingPunct="1">
              <a:spcAft>
                <a:spcPts val="0"/>
              </a:spcAft>
            </a:pPr>
            <a:r>
              <a:rPr dirty="0" sz="4000" lang="en-US">
                <a:latin typeface="+mn-lt"/>
              </a:rPr>
              <a:t>Hormones &amp; antagonists </a:t>
            </a:r>
            <a:endParaRPr dirty="0" sz="3800" lang="en-US">
              <a:latin typeface="+mn-lt"/>
              <a:ea typeface="+mj-ea"/>
              <a:cs typeface="+mj-cs"/>
            </a:endParaRPr>
          </a:p>
        </p:txBody>
      </p:sp>
      <p:sp>
        <p:nvSpPr>
          <p:cNvPr id="1049703" name="Content Placeholder 2"/>
          <p:cNvSpPr txBox="1"/>
          <p:nvPr/>
        </p:nvSpPr>
        <p:spPr>
          <a:xfrm>
            <a:off x="228600" y="838200"/>
            <a:ext cx="4419600" cy="5791200"/>
          </a:xfrm>
          <a:prstGeom prst="rect"/>
          <a:solidFill>
            <a:schemeClr val="bg1"/>
          </a:solidFill>
          <a:ln>
            <a:solidFill>
              <a:schemeClr val="accent6">
                <a:lumMod val="75000"/>
              </a:schemeClr>
            </a:solidFill>
          </a:ln>
        </p:spPr>
        <p:txBody>
          <a:bodyPr/>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0" cap="none" sz="3000" i="0" kern="1200" kumimoji="0" lang="en-US" noProof="0" normalizeH="0" spc="0" strike="noStrike" u="none" smtClean="0">
                <a:ln>
                  <a:noFill/>
                </a:ln>
                <a:solidFill>
                  <a:srgbClr val="7030A0"/>
                </a:solidFill>
                <a:effectLst/>
                <a:uLnTx/>
                <a:uFillTx/>
                <a:latin typeface="+mn-lt"/>
                <a:ea typeface="+mn-ea"/>
                <a:cs typeface="+mn-cs"/>
              </a:rPr>
              <a:t>Corticosteroids</a:t>
            </a:r>
          </a:p>
          <a:p>
            <a:pPr algn="l" defTabSz="914400" eaLnBrk="0" fontAlgn="base" hangingPunct="0" indent="-285750" latinLnBrk="0" lvl="1" marL="742950" marR="0" rtl="0">
              <a:lnSpc>
                <a:spcPct val="100000"/>
              </a:lnSpc>
              <a:spcBef>
                <a:spcPct val="20000"/>
              </a:spcBef>
              <a:spcAft>
                <a:spcPct val="0"/>
              </a:spcAft>
              <a:buClrTx/>
              <a:buSzTx/>
              <a:buFont typeface="Arial" charset="0"/>
              <a:buChar char="–"/>
            </a:pPr>
            <a:r>
              <a:rPr baseline="0" b="0" cap="none" sz="2600" i="0" kern="1200" kumimoji="0" lang="en-US" noProof="0" normalizeH="0" spc="0" strike="noStrike" u="none" smtClean="0">
                <a:ln>
                  <a:noFill/>
                </a:ln>
                <a:solidFill>
                  <a:schemeClr val="tx1"/>
                </a:solidFill>
                <a:effectLst/>
                <a:uLnTx/>
                <a:uFillTx/>
                <a:latin typeface="+mn-lt"/>
                <a:ea typeface="+mn-ea"/>
                <a:cs typeface="+mn-cs"/>
              </a:rPr>
              <a:t>Prednisolone </a:t>
            </a:r>
          </a:p>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0" cap="none" sz="3000" i="0" kern="1200" kumimoji="0" lang="en-US" noProof="0" normalizeH="0" spc="0" strike="noStrike" u="none" smtClean="0">
                <a:ln>
                  <a:noFill/>
                </a:ln>
                <a:solidFill>
                  <a:srgbClr val="7030A0"/>
                </a:solidFill>
                <a:effectLst/>
                <a:uLnTx/>
                <a:uFillTx/>
                <a:latin typeface="+mn-lt"/>
                <a:ea typeface="+mn-ea"/>
                <a:cs typeface="+mn-cs"/>
              </a:rPr>
              <a:t>Estrogens </a:t>
            </a:r>
          </a:p>
          <a:p>
            <a:pPr algn="l" defTabSz="914400" eaLnBrk="0" fontAlgn="base" hangingPunct="0" indent="-285750" latinLnBrk="0" lvl="1" marL="742950" marR="0" rtl="0">
              <a:lnSpc>
                <a:spcPct val="100000"/>
              </a:lnSpc>
              <a:spcBef>
                <a:spcPct val="20000"/>
              </a:spcBef>
              <a:spcAft>
                <a:spcPct val="0"/>
              </a:spcAft>
              <a:buClrTx/>
              <a:buSzTx/>
              <a:buFont typeface="Arial" charset="0"/>
              <a:buChar char="–"/>
            </a:pPr>
            <a:r>
              <a:rPr baseline="0" b="0" cap="none" sz="2600" i="0" kern="1200" kumimoji="0" lang="en-US" noProof="0" normalizeH="0" spc="0" strike="noStrike" u="none" smtClean="0">
                <a:ln>
                  <a:noFill/>
                </a:ln>
                <a:solidFill>
                  <a:schemeClr val="tx1"/>
                </a:solidFill>
                <a:effectLst/>
                <a:uLnTx/>
                <a:uFillTx/>
                <a:latin typeface="+mn-lt"/>
                <a:ea typeface="+mn-ea"/>
                <a:cs typeface="+mn-cs"/>
              </a:rPr>
              <a:t>Ethinyl Estradiol </a:t>
            </a:r>
          </a:p>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0" cap="none" sz="3000" i="0" kern="1200" kumimoji="0" lang="en-US" noProof="0" normalizeH="0" spc="0" strike="noStrike" u="none" smtClean="0">
                <a:ln>
                  <a:noFill/>
                </a:ln>
                <a:solidFill>
                  <a:srgbClr val="7030A0"/>
                </a:solidFill>
                <a:effectLst/>
                <a:uLnTx/>
                <a:uFillTx/>
                <a:latin typeface="+mn-lt"/>
                <a:ea typeface="+mn-ea"/>
                <a:cs typeface="+mn-cs"/>
              </a:rPr>
              <a:t>SERM</a:t>
            </a:r>
          </a:p>
          <a:p>
            <a:pPr algn="l" defTabSz="914400" eaLnBrk="0" fontAlgn="base" hangingPunct="0" indent="-285750" latinLnBrk="0" lvl="1" marL="742950" marR="0" rtl="0">
              <a:lnSpc>
                <a:spcPct val="100000"/>
              </a:lnSpc>
              <a:spcBef>
                <a:spcPct val="20000"/>
              </a:spcBef>
              <a:spcAft>
                <a:spcPct val="0"/>
              </a:spcAft>
              <a:buClrTx/>
              <a:buSzTx/>
              <a:buFont typeface="Arial" charset="0"/>
              <a:buChar char="–"/>
            </a:pPr>
            <a:r>
              <a:rPr baseline="0" b="0" cap="none" sz="2600" i="0" kern="1200" kumimoji="0" lang="en-US" noProof="0" normalizeH="0" spc="0" strike="noStrike" u="none" smtClean="0">
                <a:ln>
                  <a:noFill/>
                </a:ln>
                <a:solidFill>
                  <a:schemeClr val="tx1"/>
                </a:solidFill>
                <a:effectLst/>
                <a:uLnTx/>
                <a:uFillTx/>
                <a:latin typeface="+mn-lt"/>
                <a:ea typeface="+mn-ea"/>
                <a:cs typeface="+mn-cs"/>
              </a:rPr>
              <a:t> Tamoxifene, Toremifene </a:t>
            </a:r>
          </a:p>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0" cap="none" sz="3000" i="0" kern="1200" kumimoji="0" lang="en-US" noProof="0" normalizeH="0" spc="0" strike="noStrike" u="none" smtClean="0">
                <a:ln>
                  <a:noFill/>
                </a:ln>
                <a:solidFill>
                  <a:srgbClr val="7030A0"/>
                </a:solidFill>
                <a:effectLst/>
                <a:uLnTx/>
                <a:uFillTx/>
                <a:latin typeface="+mn-lt"/>
                <a:ea typeface="+mn-ea"/>
                <a:cs typeface="+mn-cs"/>
              </a:rPr>
              <a:t>SERD</a:t>
            </a:r>
          </a:p>
          <a:p>
            <a:pPr algn="l" defTabSz="914400" eaLnBrk="0" fontAlgn="base" hangingPunct="0" indent="-285750" latinLnBrk="0" lvl="1" marL="742950" marR="0" rtl="0">
              <a:lnSpc>
                <a:spcPct val="100000"/>
              </a:lnSpc>
              <a:spcBef>
                <a:spcPct val="20000"/>
              </a:spcBef>
              <a:spcAft>
                <a:spcPct val="0"/>
              </a:spcAft>
              <a:buClrTx/>
              <a:buSzTx/>
              <a:buFont typeface="Arial" charset="0"/>
              <a:buChar char="–"/>
            </a:pPr>
            <a:r>
              <a:rPr baseline="0" b="0" cap="none" sz="2600" i="0" kern="1200" kumimoji="0" lang="en-US" noProof="0" normalizeH="0" spc="0" strike="noStrike" u="none" smtClean="0">
                <a:ln>
                  <a:noFill/>
                </a:ln>
                <a:solidFill>
                  <a:schemeClr val="tx1"/>
                </a:solidFill>
                <a:effectLst/>
                <a:uLnTx/>
                <a:uFillTx/>
                <a:latin typeface="+mn-lt"/>
                <a:ea typeface="+mn-ea"/>
                <a:cs typeface="+mn-cs"/>
              </a:rPr>
              <a:t> Fulvestrant </a:t>
            </a:r>
          </a:p>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0" cap="none" sz="3000" i="0" kern="1200" kumimoji="0" lang="en-US" noProof="0" normalizeH="0" spc="0" strike="noStrike" u="none" smtClean="0">
                <a:ln>
                  <a:noFill/>
                </a:ln>
                <a:solidFill>
                  <a:srgbClr val="7030A0"/>
                </a:solidFill>
                <a:effectLst/>
                <a:uLnTx/>
                <a:uFillTx/>
                <a:latin typeface="+mn-lt"/>
                <a:ea typeface="+mn-ea"/>
                <a:cs typeface="+mn-cs"/>
              </a:rPr>
              <a:t>Aromatase Inhibitors</a:t>
            </a:r>
          </a:p>
          <a:p>
            <a:pPr algn="l" defTabSz="914400" eaLnBrk="0" fontAlgn="base" hangingPunct="0" indent="-285750" latinLnBrk="0" lvl="1" marL="742950" marR="0" rtl="0">
              <a:lnSpc>
                <a:spcPct val="100000"/>
              </a:lnSpc>
              <a:spcBef>
                <a:spcPct val="20000"/>
              </a:spcBef>
              <a:spcAft>
                <a:spcPct val="0"/>
              </a:spcAft>
              <a:buClrTx/>
              <a:buSzTx/>
              <a:buFont typeface="Arial" charset="0"/>
              <a:buChar char="–"/>
            </a:pPr>
            <a:r>
              <a:rPr baseline="0" b="0" cap="none" sz="2600" i="0" kern="1200" kumimoji="0" lang="en-US" noProof="0" normalizeH="0" spc="0" strike="noStrike" u="none" smtClean="0">
                <a:ln>
                  <a:noFill/>
                </a:ln>
                <a:solidFill>
                  <a:schemeClr val="tx1"/>
                </a:solidFill>
                <a:effectLst/>
                <a:uLnTx/>
                <a:uFillTx/>
                <a:latin typeface="+mn-lt"/>
                <a:ea typeface="+mn-ea"/>
                <a:cs typeface="+mn-cs"/>
              </a:rPr>
              <a:t> Letrozole, Anastrazole, Exemestane </a:t>
            </a:r>
          </a:p>
          <a:p>
            <a:pPr algn="l" defTabSz="914400" eaLnBrk="0" fontAlgn="base" hangingPunct="0" indent="-342900" latinLnBrk="0" lvl="0" marL="342900" marR="0" rtl="0">
              <a:lnSpc>
                <a:spcPct val="100000"/>
              </a:lnSpc>
              <a:spcBef>
                <a:spcPct val="20000"/>
              </a:spcBef>
              <a:spcAft>
                <a:spcPct val="0"/>
              </a:spcAft>
              <a:buClrTx/>
              <a:buSzTx/>
              <a:buFont typeface="Arial" charset="0"/>
              <a:buNone/>
            </a:pPr>
            <a:endParaRPr baseline="0" b="0" cap="none" sz="3000" i="0" kern="1200" kumimoji="0" lang="en-US" noProof="0" normalizeH="0" spc="0" strike="noStrike" u="none" smtClean="0">
              <a:ln>
                <a:noFill/>
              </a:ln>
              <a:solidFill>
                <a:schemeClr val="tx1"/>
              </a:solidFill>
              <a:effectLst/>
              <a:uLnTx/>
              <a:uFillTx/>
              <a:latin typeface="+mn-lt"/>
              <a:ea typeface="+mn-ea"/>
              <a:cs typeface="+mn-cs"/>
            </a:endParaRPr>
          </a:p>
          <a:p>
            <a:pPr algn="l" defTabSz="914400" eaLnBrk="0" fontAlgn="base" hangingPunct="0" indent="-285750" latinLnBrk="0" lvl="1" marL="742950" marR="0" rtl="0">
              <a:lnSpc>
                <a:spcPct val="100000"/>
              </a:lnSpc>
              <a:spcBef>
                <a:spcPct val="20000"/>
              </a:spcBef>
              <a:spcAft>
                <a:spcPct val="0"/>
              </a:spcAft>
              <a:buClrTx/>
              <a:buSzTx/>
              <a:buFont typeface="Arial" charset="0"/>
              <a:buChar char="–"/>
            </a:pPr>
            <a:endParaRPr baseline="0" b="0" cap="none" sz="2600" i="0" kern="1200" kumimoji="0" lang="en-US" noProof="0" normalizeH="0" spc="0" strike="noStrike" u="none" smtClean="0">
              <a:ln>
                <a:noFill/>
              </a:ln>
              <a:solidFill>
                <a:schemeClr val="tx1"/>
              </a:solidFill>
              <a:effectLst/>
              <a:uLnTx/>
              <a:uFillTx/>
              <a:latin typeface="+mn-lt"/>
              <a:ea typeface="+mn-ea"/>
              <a:cs typeface="+mn-cs"/>
            </a:endParaRPr>
          </a:p>
          <a:p>
            <a:pPr algn="l" defTabSz="914400" eaLnBrk="0" fontAlgn="base" hangingPunct="0" indent="-342900" latinLnBrk="0" lvl="0" marL="342900" marR="0" rtl="0">
              <a:lnSpc>
                <a:spcPct val="100000"/>
              </a:lnSpc>
              <a:spcBef>
                <a:spcPct val="20000"/>
              </a:spcBef>
              <a:spcAft>
                <a:spcPct val="0"/>
              </a:spcAft>
              <a:buClrTx/>
              <a:buSzTx/>
              <a:buFont typeface="Arial" charset="0"/>
              <a:buChar char="•"/>
            </a:pPr>
            <a:endParaRPr baseline="0" b="0" cap="none" dirty="0" sz="3000" i="0" kern="1200" kumimoji="0" lang="en-US" noProof="0" normalizeH="0" spc="0" strike="noStrike" u="none" smtClean="0">
              <a:ln>
                <a:noFill/>
              </a:ln>
              <a:solidFill>
                <a:schemeClr val="tx1"/>
              </a:solidFill>
              <a:effectLst/>
              <a:uLnTx/>
              <a:uFillTx/>
              <a:latin typeface="+mn-lt"/>
              <a:ea typeface="+mn-ea"/>
              <a:cs typeface="+mn-cs"/>
            </a:endParaRPr>
          </a:p>
        </p:txBody>
      </p:sp>
      <p:sp>
        <p:nvSpPr>
          <p:cNvPr id="1049704" name="Content Placeholder 2"/>
          <p:cNvSpPr txBox="1"/>
          <p:nvPr/>
        </p:nvSpPr>
        <p:spPr bwMode="auto">
          <a:xfrm>
            <a:off x="4800600" y="838200"/>
            <a:ext cx="4114800" cy="5791200"/>
          </a:xfrm>
          <a:prstGeom prst="rect"/>
          <a:solidFill>
            <a:schemeClr val="bg1"/>
          </a:solidFill>
          <a:ln w="9525">
            <a:solidFill>
              <a:schemeClr val="accent6">
                <a:lumMod val="75000"/>
              </a:schemeClr>
            </a:solidFill>
            <a:miter lim="800000"/>
            <a:headEnd/>
            <a:tailEnd/>
          </a:ln>
        </p:spPr>
        <p:txBody>
          <a:bodyPr/>
          <a:p>
            <a:pPr indent="-342900" marL="342900">
              <a:spcBef>
                <a:spcPct val="20000"/>
              </a:spcBef>
              <a:buFont typeface="Arial" charset="0"/>
              <a:buChar char="•"/>
            </a:pPr>
            <a:r>
              <a:rPr dirty="0" sz="3000" lang="en-US" err="1">
                <a:solidFill>
                  <a:srgbClr val="7030A0"/>
                </a:solidFill>
                <a:latin typeface="+mn-lt"/>
              </a:rPr>
              <a:t>Progestins</a:t>
            </a:r>
            <a:r>
              <a:rPr dirty="0" sz="3000" lang="en-US">
                <a:solidFill>
                  <a:srgbClr val="7030A0"/>
                </a:solidFill>
                <a:latin typeface="+mn-lt"/>
              </a:rPr>
              <a:t> </a:t>
            </a:r>
          </a:p>
          <a:p>
            <a:pPr indent="-285750" lvl="1" marL="742950">
              <a:spcBef>
                <a:spcPct val="20000"/>
              </a:spcBef>
              <a:buFont typeface="Arial" charset="0"/>
              <a:buChar char="–"/>
            </a:pPr>
            <a:r>
              <a:rPr dirty="0" sz="2600" lang="en-US" err="1">
                <a:latin typeface="+mn-lt"/>
              </a:rPr>
              <a:t>Hydroxyprogesterone</a:t>
            </a:r>
            <a:r>
              <a:rPr dirty="0" sz="2600" lang="en-US">
                <a:latin typeface="+mn-lt"/>
              </a:rPr>
              <a:t> </a:t>
            </a:r>
          </a:p>
          <a:p>
            <a:pPr indent="-342900" marL="342900">
              <a:spcBef>
                <a:spcPct val="20000"/>
              </a:spcBef>
              <a:buFont typeface="Arial" charset="0"/>
              <a:buChar char="•"/>
            </a:pPr>
            <a:r>
              <a:rPr dirty="0" sz="3000" lang="en-US">
                <a:solidFill>
                  <a:srgbClr val="7030A0"/>
                </a:solidFill>
                <a:latin typeface="+mn-lt"/>
              </a:rPr>
              <a:t>Anti-androgens </a:t>
            </a:r>
          </a:p>
          <a:p>
            <a:pPr indent="-285750" lvl="1" marL="742950">
              <a:spcBef>
                <a:spcPct val="20000"/>
              </a:spcBef>
              <a:buFont typeface="Arial" charset="0"/>
              <a:buChar char="–"/>
            </a:pPr>
            <a:r>
              <a:rPr dirty="0" sz="2600" lang="en-US" err="1">
                <a:latin typeface="+mn-lt"/>
              </a:rPr>
              <a:t>Flutamide</a:t>
            </a:r>
            <a:r>
              <a:rPr dirty="0" sz="2600" lang="en-US">
                <a:latin typeface="+mn-lt"/>
              </a:rPr>
              <a:t>, </a:t>
            </a:r>
            <a:r>
              <a:rPr dirty="0" sz="2600" lang="en-US" err="1">
                <a:latin typeface="+mn-lt"/>
              </a:rPr>
              <a:t>Bicalutamide</a:t>
            </a:r>
            <a:r>
              <a:rPr dirty="0" sz="2600" lang="en-US">
                <a:latin typeface="+mn-lt"/>
              </a:rPr>
              <a:t> </a:t>
            </a:r>
          </a:p>
          <a:p>
            <a:pPr indent="-342900" marL="342900">
              <a:spcBef>
                <a:spcPct val="20000"/>
              </a:spcBef>
              <a:buFont typeface="Arial" charset="0"/>
              <a:buChar char="•"/>
            </a:pPr>
            <a:r>
              <a:rPr dirty="0" sz="3000" lang="en-US">
                <a:solidFill>
                  <a:srgbClr val="7030A0"/>
                </a:solidFill>
                <a:latin typeface="+mn-lt"/>
              </a:rPr>
              <a:t>5-</a:t>
            </a:r>
            <a:r>
              <a:rPr dirty="0" sz="3000" lang="en-US">
                <a:solidFill>
                  <a:srgbClr val="7030A0"/>
                </a:solidFill>
                <a:latin typeface="+mn-lt"/>
                <a:sym typeface="Symbol"/>
              </a:rPr>
              <a:t> </a:t>
            </a:r>
            <a:r>
              <a:rPr dirty="0" sz="3000" lang="en-US" err="1">
                <a:solidFill>
                  <a:srgbClr val="7030A0"/>
                </a:solidFill>
                <a:latin typeface="+mn-lt"/>
                <a:sym typeface="Symbol"/>
              </a:rPr>
              <a:t>reductase</a:t>
            </a:r>
            <a:r>
              <a:rPr dirty="0" sz="3000" lang="en-US">
                <a:solidFill>
                  <a:srgbClr val="7030A0"/>
                </a:solidFill>
                <a:latin typeface="+mn-lt"/>
                <a:sym typeface="Symbol"/>
              </a:rPr>
              <a:t> Inhibitors </a:t>
            </a:r>
            <a:endParaRPr dirty="0" sz="3000" lang="en-US">
              <a:solidFill>
                <a:srgbClr val="7030A0"/>
              </a:solidFill>
              <a:latin typeface="+mn-lt"/>
            </a:endParaRPr>
          </a:p>
          <a:p>
            <a:pPr indent="-285750" lvl="1" marL="742950">
              <a:spcBef>
                <a:spcPct val="20000"/>
              </a:spcBef>
              <a:buFont typeface="Arial" charset="0"/>
              <a:buChar char="–"/>
            </a:pPr>
            <a:r>
              <a:rPr dirty="0" sz="2400" lang="en-US">
                <a:latin typeface="+mn-lt"/>
              </a:rPr>
              <a:t> </a:t>
            </a:r>
            <a:r>
              <a:rPr dirty="0" sz="2600" lang="en-US" err="1">
                <a:latin typeface="+mn-lt"/>
              </a:rPr>
              <a:t>finasteride</a:t>
            </a:r>
            <a:r>
              <a:rPr dirty="0" sz="2600" lang="en-US">
                <a:latin typeface="+mn-lt"/>
              </a:rPr>
              <a:t>, </a:t>
            </a:r>
            <a:r>
              <a:rPr dirty="0" sz="2600" lang="en-US" err="1">
                <a:latin typeface="+mn-lt"/>
              </a:rPr>
              <a:t>dutasteride</a:t>
            </a:r>
            <a:r>
              <a:rPr dirty="0" sz="2600" lang="en-US">
                <a:latin typeface="+mn-lt"/>
              </a:rPr>
              <a:t> </a:t>
            </a:r>
          </a:p>
          <a:p>
            <a:pPr indent="-342900" marL="342900">
              <a:spcBef>
                <a:spcPct val="20000"/>
              </a:spcBef>
              <a:buFont typeface="Arial" charset="0"/>
              <a:buChar char="•"/>
            </a:pPr>
            <a:r>
              <a:rPr dirty="0" sz="3000" lang="en-US" err="1">
                <a:solidFill>
                  <a:srgbClr val="7030A0"/>
                </a:solidFill>
              </a:rPr>
              <a:t>GnRH</a:t>
            </a:r>
            <a:r>
              <a:rPr dirty="0" sz="3000" lang="en-US">
                <a:solidFill>
                  <a:srgbClr val="7030A0"/>
                </a:solidFill>
              </a:rPr>
              <a:t> analogs </a:t>
            </a:r>
          </a:p>
          <a:p>
            <a:pPr indent="-285750" lvl="1" marL="742950">
              <a:spcBef>
                <a:spcPct val="20000"/>
              </a:spcBef>
              <a:buFont typeface="Arial" charset="0"/>
              <a:buChar char="–"/>
            </a:pPr>
            <a:r>
              <a:rPr dirty="0" sz="2400" lang="en-US"/>
              <a:t> </a:t>
            </a:r>
            <a:r>
              <a:rPr dirty="0" sz="2600" lang="en-US"/>
              <a:t>Naferelin, goserelin, leuoprolide </a:t>
            </a:r>
          </a:p>
          <a:p>
            <a:pPr indent="-285750" marL="285750">
              <a:spcBef>
                <a:spcPct val="20000"/>
              </a:spcBef>
              <a:buFont typeface="Arial" charset="0"/>
              <a:buChar char="–"/>
            </a:pPr>
            <a:endParaRPr dirty="0" sz="2600" lang="en-US">
              <a:latin typeface="+mn-lt"/>
            </a:endParaRPr>
          </a:p>
        </p:txBody>
      </p:sp>
    </p:spTree>
  </p:cSld>
  <p:clrMapOvr>
    <a:masterClrMapping/>
  </p:clrMapOvr>
  <p:transition xmlns:p14="http://schemas.microsoft.com/office/powerpoint/2010/main" spd="slow" advTm="4000" p14:dur="2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591" name=""/>
        <p:cNvGrpSpPr/>
        <p:nvPr/>
      </p:nvGrpSpPr>
      <p:grpSpPr>
        <a:xfrm>
          <a:off x="0" y="0"/>
          <a:ext cx="0" cy="0"/>
          <a:chOff x="0" y="0"/>
          <a:chExt cx="0" cy="0"/>
        </a:xfrm>
      </p:grpSpPr>
      <p:sp>
        <p:nvSpPr>
          <p:cNvPr id="1048725" name="Title 1"/>
          <p:cNvSpPr>
            <a:spLocks noGrp="1"/>
          </p:cNvSpPr>
          <p:nvPr>
            <p:ph type="title"/>
          </p:nvPr>
        </p:nvSpPr>
        <p:spPr/>
        <p:txBody>
          <a:bodyPr/>
          <a:p>
            <a:r>
              <a:rPr dirty="0" lang="en-US">
                <a:solidFill>
                  <a:schemeClr val="tx2"/>
                </a:solidFill>
                <a:cs typeface="Arial" pitchFamily="34" charset="0"/>
                <a:sym typeface="Symbol" pitchFamily="18" charset="2"/>
              </a:rPr>
              <a:t>Geriatric Considerations</a:t>
            </a:r>
            <a:endParaRPr dirty="0" lang="en-US"/>
          </a:p>
        </p:txBody>
      </p:sp>
      <p:sp>
        <p:nvSpPr>
          <p:cNvPr id="1048726" name="Content Placeholder 2"/>
          <p:cNvSpPr>
            <a:spLocks noGrp="1"/>
          </p:cNvSpPr>
          <p:nvPr>
            <p:ph idx="1"/>
          </p:nvPr>
        </p:nvSpPr>
        <p:spPr/>
        <p:txBody>
          <a:bodyPr>
            <a:normAutofit fontScale="96875" lnSpcReduction="20000"/>
          </a:bodyPr>
          <a:p>
            <a:pPr defTabSz="800100" indent="-287338" marL="287338">
              <a:lnSpc>
                <a:spcPct val="120000"/>
              </a:lnSpc>
              <a:spcBef>
                <a:spcPct val="30000"/>
              </a:spcBef>
              <a:buClr>
                <a:srgbClr val="0000FF"/>
              </a:buClr>
              <a:buFontTx/>
              <a:buChar char="•"/>
            </a:pPr>
            <a:r>
              <a:rPr dirty="0" lang="en-US">
                <a:solidFill>
                  <a:srgbClr val="000000"/>
                </a:solidFill>
                <a:cs typeface="Arial" pitchFamily="34" charset="0"/>
                <a:sym typeface="Symbol" pitchFamily="18" charset="2"/>
              </a:rPr>
              <a:t> Oral absorption</a:t>
            </a:r>
          </a:p>
          <a:p>
            <a:pPr defTabSz="800100" indent="-287338" marL="287338">
              <a:lnSpc>
                <a:spcPct val="120000"/>
              </a:lnSpc>
              <a:spcBef>
                <a:spcPct val="30000"/>
              </a:spcBef>
              <a:buClr>
                <a:srgbClr val="0000FF"/>
              </a:buClr>
              <a:buFontTx/>
              <a:buChar char="•"/>
            </a:pPr>
            <a:r>
              <a:rPr dirty="0" lang="en-US">
                <a:solidFill>
                  <a:srgbClr val="000000"/>
                </a:solidFill>
                <a:cs typeface="Arial" pitchFamily="34" charset="0"/>
                <a:sym typeface="Symbol" pitchFamily="18" charset="2"/>
              </a:rPr>
              <a:t> Plasma protein concentration</a:t>
            </a:r>
          </a:p>
          <a:p>
            <a:pPr defTabSz="800100" indent="-287338" marL="287338">
              <a:lnSpc>
                <a:spcPct val="120000"/>
              </a:lnSpc>
              <a:spcBef>
                <a:spcPct val="30000"/>
              </a:spcBef>
              <a:buClr>
                <a:srgbClr val="0000FF"/>
              </a:buClr>
              <a:buFontTx/>
              <a:buChar char="•"/>
            </a:pPr>
            <a:r>
              <a:rPr dirty="0" lang="en-US">
                <a:solidFill>
                  <a:srgbClr val="000000"/>
                </a:solidFill>
                <a:cs typeface="Arial" pitchFamily="34" charset="0"/>
                <a:sym typeface="Symbol" pitchFamily="18" charset="2"/>
              </a:rPr>
              <a:t> Muscle mass,  body fat</a:t>
            </a:r>
          </a:p>
          <a:p>
            <a:pPr defTabSz="800100" indent="-287338" marL="287338">
              <a:lnSpc>
                <a:spcPct val="120000"/>
              </a:lnSpc>
              <a:spcBef>
                <a:spcPct val="30000"/>
              </a:spcBef>
              <a:buClr>
                <a:srgbClr val="0000FF"/>
              </a:buClr>
              <a:buFontTx/>
              <a:buChar char="•"/>
            </a:pPr>
            <a:r>
              <a:rPr dirty="0" lang="en-US">
                <a:solidFill>
                  <a:srgbClr val="000000"/>
                </a:solidFill>
                <a:cs typeface="Arial" pitchFamily="34" charset="0"/>
                <a:sym typeface="Symbol" pitchFamily="18" charset="2"/>
              </a:rPr>
              <a:t> Liver/renal function</a:t>
            </a:r>
          </a:p>
          <a:p>
            <a:pPr defTabSz="800100" indent="-287338" marL="287338">
              <a:lnSpc>
                <a:spcPct val="120000"/>
              </a:lnSpc>
              <a:spcBef>
                <a:spcPct val="30000"/>
              </a:spcBef>
              <a:buClr>
                <a:srgbClr val="0000FF"/>
              </a:buClr>
              <a:buFontTx/>
              <a:buChar char="•"/>
            </a:pPr>
            <a:r>
              <a:rPr dirty="0" lang="en-US">
                <a:solidFill>
                  <a:srgbClr val="000000"/>
                </a:solidFill>
                <a:cs typeface="Arial" pitchFamily="34" charset="0"/>
                <a:sym typeface="Symbol" pitchFamily="18" charset="2"/>
              </a:rPr>
              <a:t>Multiple drugs</a:t>
            </a:r>
          </a:p>
          <a:p>
            <a:pPr defTabSz="800100" indent="-287338" marL="287338">
              <a:lnSpc>
                <a:spcPct val="120000"/>
              </a:lnSpc>
              <a:spcBef>
                <a:spcPct val="30000"/>
              </a:spcBef>
              <a:buClr>
                <a:srgbClr val="0000FF"/>
              </a:buClr>
              <a:buFontTx/>
              <a:buChar char="•"/>
            </a:pPr>
            <a:r>
              <a:rPr dirty="0" lang="en-US">
                <a:solidFill>
                  <a:srgbClr val="000000"/>
                </a:solidFill>
                <a:cs typeface="Arial" pitchFamily="34" charset="0"/>
                <a:sym typeface="Symbol" pitchFamily="18" charset="2"/>
              </a:rPr>
              <a:t>Multiple diseases</a:t>
            </a:r>
          </a:p>
          <a:p>
            <a:endParaRPr dirty="0" lang="en-US"/>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079" name=""/>
        <p:cNvGrpSpPr/>
        <p:nvPr/>
      </p:nvGrpSpPr>
      <p:grpSpPr>
        <a:xfrm>
          <a:off x="0" y="0"/>
          <a:ext cx="0" cy="0"/>
          <a:chOff x="0" y="0"/>
          <a:chExt cx="0" cy="0"/>
        </a:xfrm>
      </p:grpSpPr>
      <p:sp>
        <p:nvSpPr>
          <p:cNvPr id="1049708" name="Title 1"/>
          <p:cNvSpPr>
            <a:spLocks noGrp="1"/>
          </p:cNvSpPr>
          <p:nvPr>
            <p:ph type="title"/>
          </p:nvPr>
        </p:nvSpPr>
        <p:spPr>
          <a:xfrm>
            <a:off x="0" y="0"/>
            <a:ext cx="9144000" cy="914400"/>
          </a:xfrm>
          <a:solidFill>
            <a:schemeClr val="accent2"/>
          </a:solidFill>
        </p:spPr>
        <p:txBody>
          <a:bodyPr/>
          <a:p>
            <a:r>
              <a:rPr dirty="0" lang="en-US" err="1" smtClean="0"/>
              <a:t>Glucocorticoids</a:t>
            </a:r>
            <a:r>
              <a:rPr dirty="0" lang="en-US" smtClean="0"/>
              <a:t> </a:t>
            </a:r>
            <a:endParaRPr dirty="0" lang="en-US"/>
          </a:p>
        </p:txBody>
      </p:sp>
      <p:sp>
        <p:nvSpPr>
          <p:cNvPr id="1049709" name="Content Placeholder 2"/>
          <p:cNvSpPr>
            <a:spLocks noGrp="1"/>
          </p:cNvSpPr>
          <p:nvPr>
            <p:ph idx="1"/>
          </p:nvPr>
        </p:nvSpPr>
        <p:spPr>
          <a:xfrm>
            <a:off x="457200" y="990600"/>
            <a:ext cx="8229600" cy="5715000"/>
          </a:xfrm>
        </p:spPr>
        <p:txBody>
          <a:bodyPr>
            <a:normAutofit lnSpcReduction="10000"/>
          </a:bodyPr>
          <a:p>
            <a:r>
              <a:rPr dirty="0" lang="en-US" smtClean="0"/>
              <a:t>Marked </a:t>
            </a:r>
            <a:r>
              <a:rPr dirty="0" lang="en-US" err="1" smtClean="0"/>
              <a:t>lympholytic</a:t>
            </a:r>
            <a:r>
              <a:rPr dirty="0" lang="en-US" smtClean="0"/>
              <a:t> effect so used in acute </a:t>
            </a:r>
            <a:r>
              <a:rPr dirty="0" lang="en-US" err="1" smtClean="0"/>
              <a:t>leukaemias</a:t>
            </a:r>
            <a:r>
              <a:rPr dirty="0" lang="en-US" smtClean="0"/>
              <a:t> &amp; lymphomas, </a:t>
            </a:r>
          </a:p>
          <a:p>
            <a:r>
              <a:rPr dirty="0" lang="en-US" smtClean="0"/>
              <a:t>They also</a:t>
            </a:r>
          </a:p>
          <a:p>
            <a:pPr lvl="1"/>
            <a:r>
              <a:rPr dirty="0" lang="en-US" smtClean="0"/>
              <a:t>Have Anti-inflammatory effect </a:t>
            </a:r>
          </a:p>
          <a:p>
            <a:pPr lvl="1"/>
            <a:r>
              <a:rPr dirty="0" lang="en-US" smtClean="0"/>
              <a:t>Increase appetite, prevent anemia </a:t>
            </a:r>
          </a:p>
          <a:p>
            <a:pPr lvl="1"/>
            <a:r>
              <a:rPr dirty="0" lang="en-US" smtClean="0"/>
              <a:t>Produce sense of well being </a:t>
            </a:r>
          </a:p>
          <a:p>
            <a:pPr lvl="1"/>
            <a:r>
              <a:rPr dirty="0" lang="en-US" smtClean="0"/>
              <a:t>Increase body weight </a:t>
            </a:r>
          </a:p>
          <a:p>
            <a:pPr lvl="1"/>
            <a:r>
              <a:rPr dirty="0" lang="en-US" err="1" smtClean="0"/>
              <a:t>Supress</a:t>
            </a:r>
            <a:r>
              <a:rPr dirty="0" lang="en-US" smtClean="0"/>
              <a:t> hypersensitivity reaction </a:t>
            </a:r>
          </a:p>
          <a:p>
            <a:pPr lvl="1"/>
            <a:r>
              <a:rPr dirty="0" lang="en-US" smtClean="0"/>
              <a:t>Control </a:t>
            </a:r>
            <a:r>
              <a:rPr dirty="0" lang="en-US" err="1" smtClean="0"/>
              <a:t>hypercalcemia</a:t>
            </a:r>
            <a:r>
              <a:rPr dirty="0" lang="en-US" smtClean="0"/>
              <a:t> &amp; bleeding </a:t>
            </a:r>
          </a:p>
          <a:p>
            <a:pPr lvl="1"/>
            <a:r>
              <a:rPr dirty="0" lang="en-US" smtClean="0"/>
              <a:t>Non specific antipyretic effect </a:t>
            </a:r>
          </a:p>
          <a:p>
            <a:pPr lvl="1"/>
            <a:r>
              <a:rPr dirty="0" lang="en-US" smtClean="0"/>
              <a:t>Increase antiemetic effect of </a:t>
            </a:r>
            <a:r>
              <a:rPr dirty="0" lang="en-US" err="1" smtClean="0"/>
              <a:t>ondansetron</a:t>
            </a:r>
            <a:r>
              <a:rPr dirty="0" lang="en-US" smtClean="0"/>
              <a:t> </a:t>
            </a:r>
          </a:p>
          <a:p>
            <a:pPr lvl="1"/>
            <a:endParaRPr dirty="0" lang="en-US"/>
          </a:p>
        </p:txBody>
      </p:sp>
    </p:spTree>
  </p:cSld>
  <p:clrMapOvr>
    <a:masterClrMapping/>
  </p:clrMapOvr>
  <p:transition xmlns:p14="http://schemas.microsoft.com/office/powerpoint/2010/main" spd="slow" advTm="2000" p14:dur="2000"/>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082" name=""/>
        <p:cNvGrpSpPr/>
        <p:nvPr/>
      </p:nvGrpSpPr>
      <p:grpSpPr>
        <a:xfrm>
          <a:off x="0" y="0"/>
          <a:ext cx="0" cy="0"/>
          <a:chOff x="0" y="0"/>
          <a:chExt cx="0" cy="0"/>
        </a:xfrm>
      </p:grpSpPr>
      <p:sp>
        <p:nvSpPr>
          <p:cNvPr id="1049713" name="Title 1"/>
          <p:cNvSpPr>
            <a:spLocks noGrp="1"/>
          </p:cNvSpPr>
          <p:nvPr>
            <p:ph type="title"/>
          </p:nvPr>
        </p:nvSpPr>
        <p:spPr>
          <a:xfrm>
            <a:off x="0" y="0"/>
            <a:ext cx="9144000" cy="838200"/>
          </a:xfrm>
          <a:solidFill>
            <a:schemeClr val="accent2"/>
          </a:solidFill>
        </p:spPr>
        <p:txBody>
          <a:bodyPr/>
          <a:p>
            <a:r>
              <a:rPr dirty="0" lang="en-US" smtClean="0"/>
              <a:t>Estrogens </a:t>
            </a:r>
            <a:endParaRPr dirty="0" lang="en-US"/>
          </a:p>
        </p:txBody>
      </p:sp>
      <p:sp>
        <p:nvSpPr>
          <p:cNvPr id="1049714" name="Content Placeholder 2"/>
          <p:cNvSpPr>
            <a:spLocks noGrp="1"/>
          </p:cNvSpPr>
          <p:nvPr>
            <p:ph idx="1"/>
          </p:nvPr>
        </p:nvSpPr>
        <p:spPr/>
        <p:txBody>
          <a:bodyPr/>
          <a:p>
            <a:r>
              <a:rPr dirty="0" lang="en-US" smtClean="0"/>
              <a:t>Physiological antagonists of androgens </a:t>
            </a:r>
          </a:p>
          <a:p>
            <a:r>
              <a:rPr dirty="0" lang="en-US" smtClean="0"/>
              <a:t>Thus used to antagonize the effects of androgens in androgen dependent prostatic cancer </a:t>
            </a:r>
          </a:p>
          <a:p>
            <a:r>
              <a:rPr dirty="0" lang="en-US" err="1" smtClean="0"/>
              <a:t>Fofesterol</a:t>
            </a:r>
            <a:r>
              <a:rPr dirty="0" lang="en-US" smtClean="0"/>
              <a:t> </a:t>
            </a:r>
          </a:p>
          <a:p>
            <a:pPr lvl="1"/>
            <a:r>
              <a:rPr dirty="0" lang="en-US" err="1" smtClean="0"/>
              <a:t>Prodrug</a:t>
            </a:r>
            <a:r>
              <a:rPr dirty="0" lang="en-US" smtClean="0"/>
              <a:t> , phosphate derivative of </a:t>
            </a:r>
            <a:r>
              <a:rPr dirty="0" lang="en-US" err="1" smtClean="0"/>
              <a:t>stilbesterol</a:t>
            </a:r>
            <a:r>
              <a:rPr dirty="0" lang="en-US" smtClean="0"/>
              <a:t> </a:t>
            </a:r>
          </a:p>
          <a:p>
            <a:pPr lvl="1"/>
            <a:r>
              <a:rPr dirty="0" lang="en-US" smtClean="0">
                <a:sym typeface="Wingdings" pitchFamily="2" charset="2"/>
              </a:rPr>
              <a:t>600-1200mg IV initially later 120-240 mg orally</a:t>
            </a:r>
            <a:endParaRPr dirty="0" lang="en-US" smtClean="0"/>
          </a:p>
          <a:p>
            <a:pPr lvl="1">
              <a:buNone/>
            </a:pPr>
            <a:endParaRPr dirty="0" lang="en-US" smtClean="0"/>
          </a:p>
          <a:p>
            <a:pPr lvl="1"/>
            <a:endParaRPr dirty="0" lang="en-US"/>
          </a:p>
        </p:txBody>
      </p:sp>
    </p:spTree>
  </p:cSld>
  <p:clrMapOvr>
    <a:masterClrMapping/>
  </p:clrMapOvr>
  <p:transition xmlns:p14="http://schemas.microsoft.com/office/powerpoint/2010/main" spd="slow" advTm="2000" p14:dur="2000"/>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085" name=""/>
        <p:cNvGrpSpPr/>
        <p:nvPr/>
      </p:nvGrpSpPr>
      <p:grpSpPr>
        <a:xfrm>
          <a:off x="0" y="0"/>
          <a:ext cx="0" cy="0"/>
          <a:chOff x="0" y="0"/>
          <a:chExt cx="0" cy="0"/>
        </a:xfrm>
      </p:grpSpPr>
      <p:sp>
        <p:nvSpPr>
          <p:cNvPr id="1049718" name="Content Placeholder 2"/>
          <p:cNvSpPr>
            <a:spLocks noGrp="1"/>
          </p:cNvSpPr>
          <p:nvPr>
            <p:ph idx="1"/>
          </p:nvPr>
        </p:nvSpPr>
        <p:spPr>
          <a:xfrm>
            <a:off x="457200" y="1219201"/>
            <a:ext cx="8229600" cy="609600"/>
          </a:xfrm>
        </p:spPr>
        <p:txBody>
          <a:bodyPr/>
          <a:p>
            <a:r>
              <a:rPr dirty="0" lang="en-US" err="1" smtClean="0"/>
              <a:t>Tamoxifen</a:t>
            </a:r>
            <a:r>
              <a:rPr dirty="0" lang="en-US" smtClean="0"/>
              <a:t> : Non steroidal </a:t>
            </a:r>
            <a:r>
              <a:rPr dirty="0" lang="en-US" err="1" smtClean="0"/>
              <a:t>antiestrogen</a:t>
            </a:r>
            <a:r>
              <a:rPr dirty="0" lang="en-US" smtClean="0"/>
              <a:t> </a:t>
            </a:r>
            <a:endParaRPr dirty="0" lang="en-US"/>
          </a:p>
        </p:txBody>
      </p:sp>
      <p:sp>
        <p:nvSpPr>
          <p:cNvPr id="1049719" name="Title 1"/>
          <p:cNvSpPr>
            <a:spLocks noGrp="1"/>
          </p:cNvSpPr>
          <p:nvPr>
            <p:ph type="title"/>
          </p:nvPr>
        </p:nvSpPr>
        <p:spPr>
          <a:xfrm>
            <a:off x="0" y="0"/>
            <a:ext cx="9144000" cy="990600"/>
          </a:xfrm>
          <a:solidFill>
            <a:schemeClr val="accent5">
              <a:lumMod val="20000"/>
              <a:lumOff val="80000"/>
            </a:schemeClr>
          </a:solidFill>
        </p:spPr>
        <p:txBody>
          <a:bodyPr>
            <a:normAutofit fontScale="90000"/>
          </a:bodyPr>
          <a:p>
            <a:r>
              <a:rPr dirty="0" sz="4000" lang="en-US" smtClean="0"/>
              <a:t>Selective Estrogen Receptor Modulators </a:t>
            </a:r>
            <a:r>
              <a:rPr dirty="0" sz="3600" lang="en-US" smtClean="0"/>
              <a:t>(SERMs)</a:t>
            </a:r>
            <a:endParaRPr dirty="0" sz="4000" lang="en-US"/>
          </a:p>
        </p:txBody>
      </p:sp>
      <p:pic>
        <p:nvPicPr>
          <p:cNvPr id="2097209" name="Picture 2"/>
          <p:cNvPicPr>
            <a:picLocks noChangeAspect="1" noChangeArrowheads="1"/>
          </p:cNvPicPr>
          <p:nvPr/>
        </p:nvPicPr>
        <p:blipFill>
          <a:blip xmlns:r="http://schemas.openxmlformats.org/officeDocument/2006/relationships" r:embed="rId1"/>
          <a:srcRect l="42969" t="21512" r="30469" b="38542"/>
          <a:stretch>
            <a:fillRect/>
          </a:stretch>
        </p:blipFill>
        <p:spPr bwMode="auto">
          <a:xfrm>
            <a:off x="2514600" y="1828800"/>
            <a:ext cx="4458995" cy="5029200"/>
          </a:xfrm>
          <a:prstGeom prst="rect"/>
          <a:noFill/>
          <a:ln w="9525">
            <a:noFill/>
            <a:miter lim="800000"/>
            <a:headEnd/>
            <a:tailEnd/>
          </a:ln>
          <a:effectLst/>
        </p:spPr>
      </p:pic>
      <p:sp>
        <p:nvSpPr>
          <p:cNvPr id="1049720" name="TextBox 6"/>
          <p:cNvSpPr txBox="1"/>
          <p:nvPr/>
        </p:nvSpPr>
        <p:spPr>
          <a:xfrm>
            <a:off x="7086600" y="3048000"/>
            <a:ext cx="1828800" cy="1569660"/>
          </a:xfrm>
          <a:prstGeom prst="rect"/>
          <a:noFill/>
        </p:spPr>
        <p:txBody>
          <a:bodyPr rtlCol="0" wrap="square">
            <a:spAutoFit/>
          </a:bodyPr>
          <a:p>
            <a:r>
              <a:rPr dirty="0" sz="2400" lang="en-US" smtClean="0">
                <a:solidFill>
                  <a:srgbClr val="7030A0"/>
                </a:solidFill>
              </a:rPr>
              <a:t>Agonistic: </a:t>
            </a:r>
          </a:p>
          <a:p>
            <a:r>
              <a:rPr dirty="0" sz="2400" lang="en-US" smtClean="0"/>
              <a:t>Uterus, bone, liver, </a:t>
            </a:r>
            <a:r>
              <a:rPr dirty="0" sz="2400" lang="en-US" err="1" smtClean="0"/>
              <a:t>pitutary</a:t>
            </a:r>
            <a:r>
              <a:rPr dirty="0" sz="2400" lang="en-US" smtClean="0"/>
              <a:t> </a:t>
            </a:r>
            <a:endParaRPr dirty="0" sz="2400" lang="en-US"/>
          </a:p>
        </p:txBody>
      </p:sp>
      <p:sp>
        <p:nvSpPr>
          <p:cNvPr id="1049721" name="TextBox 10"/>
          <p:cNvSpPr txBox="1"/>
          <p:nvPr/>
        </p:nvSpPr>
        <p:spPr>
          <a:xfrm>
            <a:off x="304800" y="3124200"/>
            <a:ext cx="2057400" cy="1200329"/>
          </a:xfrm>
          <a:prstGeom prst="rect"/>
          <a:noFill/>
        </p:spPr>
        <p:txBody>
          <a:bodyPr rtlCol="0" wrap="square">
            <a:spAutoFit/>
          </a:bodyPr>
          <a:p>
            <a:r>
              <a:rPr dirty="0" sz="2400" lang="en-US" smtClean="0">
                <a:solidFill>
                  <a:srgbClr val="7030A0"/>
                </a:solidFill>
              </a:rPr>
              <a:t>Antagonistic: </a:t>
            </a:r>
          </a:p>
          <a:p>
            <a:r>
              <a:rPr dirty="0" sz="2400" lang="en-US" smtClean="0"/>
              <a:t>Breast and blood vessels </a:t>
            </a:r>
            <a:endParaRPr dirty="0" sz="2400" lang="en-US"/>
          </a:p>
        </p:txBody>
      </p:sp>
    </p:spTree>
  </p:cSld>
  <p:clrMapOvr>
    <a:masterClrMapping/>
  </p:clrMapOvr>
  <p:transition xmlns:p14="http://schemas.microsoft.com/office/powerpoint/2010/main" spd="slow" advTm="2000" p14:dur="2000"/>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088" name=""/>
        <p:cNvGrpSpPr/>
        <p:nvPr/>
      </p:nvGrpSpPr>
      <p:grpSpPr>
        <a:xfrm>
          <a:off x="0" y="0"/>
          <a:ext cx="0" cy="0"/>
          <a:chOff x="0" y="0"/>
          <a:chExt cx="0" cy="0"/>
        </a:xfrm>
      </p:grpSpPr>
      <p:sp>
        <p:nvSpPr>
          <p:cNvPr id="1049725" name="Title 1"/>
          <p:cNvSpPr>
            <a:spLocks noGrp="1"/>
          </p:cNvSpPr>
          <p:nvPr>
            <p:ph type="title"/>
          </p:nvPr>
        </p:nvSpPr>
        <p:spPr>
          <a:xfrm>
            <a:off x="0" y="0"/>
            <a:ext cx="9144000" cy="1066800"/>
          </a:xfrm>
          <a:solidFill>
            <a:schemeClr val="accent5">
              <a:lumMod val="20000"/>
              <a:lumOff val="80000"/>
            </a:schemeClr>
          </a:solidFill>
        </p:spPr>
        <p:txBody>
          <a:bodyPr/>
          <a:p>
            <a:r>
              <a:rPr dirty="0" lang="en-US" err="1" smtClean="0"/>
              <a:t>Tamoxifen</a:t>
            </a:r>
            <a:r>
              <a:rPr dirty="0" lang="en-US" smtClean="0"/>
              <a:t> </a:t>
            </a:r>
            <a:endParaRPr dirty="0" lang="en-US"/>
          </a:p>
        </p:txBody>
      </p:sp>
      <p:sp>
        <p:nvSpPr>
          <p:cNvPr id="1049726" name="Content Placeholder 2"/>
          <p:cNvSpPr>
            <a:spLocks noGrp="1"/>
          </p:cNvSpPr>
          <p:nvPr>
            <p:ph idx="1"/>
          </p:nvPr>
        </p:nvSpPr>
        <p:spPr>
          <a:xfrm>
            <a:off x="457200" y="1600200"/>
            <a:ext cx="5257800" cy="4953000"/>
          </a:xfrm>
        </p:spPr>
        <p:txBody>
          <a:bodyPr/>
          <a:p>
            <a:pPr lvl="0"/>
            <a:r>
              <a:rPr dirty="0" lang="en-US" smtClean="0"/>
              <a:t>DOSE:10-20mg </a:t>
            </a:r>
            <a:r>
              <a:rPr dirty="0" lang="en-US" err="1" smtClean="0"/>
              <a:t>bd</a:t>
            </a:r>
            <a:endParaRPr dirty="0" lang="en-US" smtClean="0"/>
          </a:p>
          <a:p>
            <a:pPr lvl="0"/>
            <a:r>
              <a:rPr dirty="0" lang="en-US" smtClean="0"/>
              <a:t>Standard hormonal treatment in breast cancer</a:t>
            </a:r>
          </a:p>
          <a:p>
            <a:pPr lvl="0"/>
            <a:r>
              <a:rPr dirty="0" lang="en-US" smtClean="0"/>
              <a:t>Adverse effects:</a:t>
            </a:r>
          </a:p>
          <a:p>
            <a:pPr lvl="1"/>
            <a:r>
              <a:rPr dirty="0" lang="en-US" smtClean="0"/>
              <a:t>Hot flushes , vomiting, vaginal bleeding, menstrual irregularities, venous </a:t>
            </a:r>
            <a:r>
              <a:rPr dirty="0" lang="en-US" err="1" smtClean="0"/>
              <a:t>thromboembolism</a:t>
            </a:r>
            <a:r>
              <a:rPr dirty="0" lang="en-US" smtClean="0"/>
              <a:t>, dermatitis, rarely endometrial cancer</a:t>
            </a:r>
          </a:p>
          <a:p>
            <a:endParaRPr dirty="0" lang="en-US"/>
          </a:p>
        </p:txBody>
      </p:sp>
      <p:pic>
        <p:nvPicPr>
          <p:cNvPr id="2097210" name="Picture 2"/>
          <p:cNvPicPr>
            <a:picLocks noChangeAspect="1" noChangeArrowheads="1"/>
          </p:cNvPicPr>
          <p:nvPr/>
        </p:nvPicPr>
        <p:blipFill>
          <a:blip xmlns:r="http://schemas.openxmlformats.org/officeDocument/2006/relationships" r:embed="rId1"/>
          <a:srcRect l="42969" t="20833" r="38281" b="42708"/>
          <a:stretch>
            <a:fillRect/>
          </a:stretch>
        </p:blipFill>
        <p:spPr bwMode="auto">
          <a:xfrm>
            <a:off x="5943600" y="1524000"/>
            <a:ext cx="2971800" cy="4889500"/>
          </a:xfrm>
          <a:prstGeom prst="rect"/>
          <a:noFill/>
          <a:ln w="9525">
            <a:noFill/>
            <a:miter lim="800000"/>
            <a:headEnd/>
            <a:tailEnd/>
          </a:ln>
          <a:effectLst/>
        </p:spPr>
      </p:pic>
    </p:spTree>
  </p:cSld>
  <p:clrMapOvr>
    <a:masterClrMapping/>
  </p:clrMapOvr>
  <p:transition xmlns:p14="http://schemas.microsoft.com/office/powerpoint/2010/main" spd="slow" advTm="1000" p14:dur="2000"/>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091" name=""/>
        <p:cNvGrpSpPr/>
        <p:nvPr/>
      </p:nvGrpSpPr>
      <p:grpSpPr>
        <a:xfrm>
          <a:off x="0" y="0"/>
          <a:ext cx="0" cy="0"/>
          <a:chOff x="0" y="0"/>
          <a:chExt cx="0" cy="0"/>
        </a:xfrm>
      </p:grpSpPr>
      <p:sp>
        <p:nvSpPr>
          <p:cNvPr id="1049730" name="Rectangle 3"/>
          <p:cNvSpPr txBox="1">
            <a:spLocks noChangeArrowheads="1"/>
          </p:cNvSpPr>
          <p:nvPr/>
        </p:nvSpPr>
        <p:spPr>
          <a:xfrm>
            <a:off x="381000" y="1295400"/>
            <a:ext cx="8382000" cy="5410200"/>
          </a:xfrm>
          <a:prstGeom prst="rect"/>
        </p:spPr>
        <p:txBody>
          <a:bodyPr/>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0" cap="none" dirty="0" sz="3200" i="0" kern="1200" kumimoji="0" lang="en-US" noProof="0" normalizeH="0" spc="0" strike="noStrike" u="none" smtClean="0">
                <a:ln>
                  <a:noFill/>
                </a:ln>
                <a:solidFill>
                  <a:schemeClr val="tx1"/>
                </a:solidFill>
                <a:effectLst/>
                <a:uLnTx/>
                <a:uFillTx/>
                <a:latin typeface="+mn-lt"/>
                <a:ea typeface="+mn-ea"/>
                <a:cs typeface="+mn-cs"/>
              </a:rPr>
              <a:t>Pure estrogen antagonist</a:t>
            </a:r>
          </a:p>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0" cap="none" dirty="0" sz="3200" i="0" kern="1200" kumimoji="0" lang="en-US" noProof="0" normalizeH="0" spc="0" strike="noStrike" u="none" smtClean="0">
                <a:ln>
                  <a:noFill/>
                </a:ln>
                <a:solidFill>
                  <a:schemeClr val="tx1"/>
                </a:solidFill>
                <a:effectLst/>
                <a:uLnTx/>
                <a:uFillTx/>
                <a:latin typeface="+mn-lt"/>
                <a:ea typeface="+mn-ea"/>
                <a:cs typeface="+mn-cs"/>
              </a:rPr>
              <a:t>USES: Metastatic ER+ Breast Ca in postmenopausal women</a:t>
            </a:r>
          </a:p>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dirty="0" sz="3200" lang="en-US" smtClean="0">
                <a:latin typeface="+mn-lt"/>
              </a:rPr>
              <a:t>MOA:</a:t>
            </a:r>
          </a:p>
          <a:p>
            <a:pPr indent="-342900" lvl="1" marL="800100">
              <a:spcBef>
                <a:spcPct val="20000"/>
              </a:spcBef>
              <a:buFont typeface="Arial" charset="0"/>
              <a:buChar char="•"/>
            </a:pPr>
            <a:r>
              <a:rPr dirty="0" sz="3200" lang="en-US" smtClean="0">
                <a:latin typeface="+mn-lt"/>
              </a:rPr>
              <a:t> </a:t>
            </a:r>
            <a:r>
              <a:rPr dirty="0" sz="2800" lang="en-US" smtClean="0">
                <a:latin typeface="+mn-lt"/>
              </a:rPr>
              <a:t>Inhibits ER dimerization &amp; prevents interaction of </a:t>
            </a:r>
            <a:r>
              <a:rPr dirty="0" sz="2800" lang="en-US" smtClean="0"/>
              <a:t>ER</a:t>
            </a:r>
            <a:r>
              <a:rPr baseline="0" b="0" cap="none" dirty="0" sz="2800" i="0" kern="1200" kumimoji="0" lang="en-US" noProof="0" normalizeH="0" spc="0" strike="noStrike" u="none" smtClean="0">
                <a:ln>
                  <a:noFill/>
                </a:ln>
                <a:solidFill>
                  <a:schemeClr val="tx1"/>
                </a:solidFill>
                <a:effectLst/>
                <a:uLnTx/>
                <a:uFillTx/>
                <a:latin typeface="+mn-lt"/>
                <a:ea typeface="+mn-ea"/>
                <a:cs typeface="+mn-cs"/>
              </a:rPr>
              <a:t> with DNA</a:t>
            </a:r>
            <a:endParaRPr b="0" cap="none" dirty="0" sz="2800" i="0" kern="1200" kumimoji="0" lang="en-US" noProof="0" normalizeH="0" spc="0" strike="noStrike" u="none" smtClean="0">
              <a:ln>
                <a:noFill/>
              </a:ln>
              <a:solidFill>
                <a:schemeClr val="tx1"/>
              </a:solidFill>
              <a:effectLst/>
              <a:uLnTx/>
              <a:uFillTx/>
              <a:latin typeface="+mn-lt"/>
              <a:ea typeface="+mn-ea"/>
              <a:cs typeface="+mn-cs"/>
            </a:endParaRPr>
          </a:p>
          <a:p>
            <a:pPr indent="-342900" lvl="1" marL="800100">
              <a:spcBef>
                <a:spcPct val="20000"/>
              </a:spcBef>
              <a:buFont typeface="Arial" charset="0"/>
              <a:buChar char="•"/>
            </a:pPr>
            <a:r>
              <a:rPr baseline="0" dirty="0" sz="2800" lang="en-US" smtClean="0">
                <a:latin typeface="+mn-lt"/>
              </a:rPr>
              <a:t>ER is down regulated resulting in more complete </a:t>
            </a:r>
            <a:r>
              <a:rPr baseline="0" dirty="0" sz="2800" lang="en-US" err="1" smtClean="0">
                <a:latin typeface="+mn-lt"/>
              </a:rPr>
              <a:t>supression</a:t>
            </a:r>
            <a:r>
              <a:rPr baseline="0" dirty="0" sz="2800" lang="en-US" smtClean="0">
                <a:latin typeface="+mn-lt"/>
              </a:rPr>
              <a:t> of ER responsive</a:t>
            </a:r>
            <a:r>
              <a:rPr dirty="0" sz="2800" lang="en-US" smtClean="0">
                <a:latin typeface="+mn-lt"/>
              </a:rPr>
              <a:t> gene function </a:t>
            </a:r>
            <a:endParaRPr baseline="0" b="0" cap="none" dirty="0" sz="2800" i="0" kern="1200" kumimoji="0" lang="en-US" noProof="0" normalizeH="0" spc="0" strike="noStrike" u="none" smtClean="0">
              <a:ln>
                <a:noFill/>
              </a:ln>
              <a:solidFill>
                <a:schemeClr val="tx1"/>
              </a:solidFill>
              <a:effectLst/>
              <a:uLnTx/>
              <a:uFillTx/>
              <a:latin typeface="+mn-lt"/>
              <a:ea typeface="+mn-ea"/>
              <a:cs typeface="+mn-cs"/>
            </a:endParaRPr>
          </a:p>
        </p:txBody>
      </p:sp>
      <p:sp>
        <p:nvSpPr>
          <p:cNvPr id="1049731" name="Rectangle 2"/>
          <p:cNvSpPr/>
          <p:nvPr/>
        </p:nvSpPr>
        <p:spPr>
          <a:xfrm>
            <a:off x="0" y="0"/>
            <a:ext cx="9144000" cy="1066800"/>
          </a:xfrm>
          <a:prstGeom prst="rect"/>
          <a:solidFill>
            <a:schemeClr val="accent5">
              <a:lumMod val="20000"/>
              <a:lumOff val="80000"/>
            </a:schemeClr>
          </a:solidFill>
        </p:spPr>
        <p:txBody>
          <a:bodyPr wrap="square">
            <a:spAutoFit/>
          </a:bodyPr>
          <a:p>
            <a:pPr algn="ctr" indent="-342900" lvl="0" marL="342900">
              <a:spcBef>
                <a:spcPct val="20000"/>
              </a:spcBef>
            </a:pPr>
            <a:r>
              <a:rPr dirty="0" sz="3200" lang="en-US" smtClean="0"/>
              <a:t>Selective Estrogen Receptor Down regulator (</a:t>
            </a:r>
            <a:r>
              <a:rPr dirty="0" sz="3200" lang="en-US" err="1" smtClean="0"/>
              <a:t>fulvestrant</a:t>
            </a:r>
            <a:r>
              <a:rPr dirty="0" sz="3200" lang="en-US" smtClean="0"/>
              <a:t>)</a:t>
            </a:r>
          </a:p>
        </p:txBody>
      </p:sp>
    </p:spTree>
  </p:cSld>
  <p:clrMapOvr>
    <a:masterClrMapping/>
  </p:clrMapOvr>
  <p:transition xmlns:p14="http://schemas.microsoft.com/office/powerpoint/2010/main" spd="slow" advTm="2000" p14:dur="2000"/>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094" name=""/>
        <p:cNvGrpSpPr/>
        <p:nvPr/>
      </p:nvGrpSpPr>
      <p:grpSpPr>
        <a:xfrm>
          <a:off x="0" y="0"/>
          <a:ext cx="0" cy="0"/>
          <a:chOff x="0" y="0"/>
          <a:chExt cx="0" cy="0"/>
        </a:xfrm>
      </p:grpSpPr>
      <p:sp>
        <p:nvSpPr>
          <p:cNvPr id="1049735" name="Rectangle 3"/>
          <p:cNvSpPr txBox="1">
            <a:spLocks noChangeArrowheads="1"/>
          </p:cNvSpPr>
          <p:nvPr/>
        </p:nvSpPr>
        <p:spPr>
          <a:xfrm>
            <a:off x="457200" y="1219200"/>
            <a:ext cx="8229600" cy="5334000"/>
          </a:xfrm>
          <a:prstGeom prst="rect"/>
        </p:spPr>
        <p:txBody>
          <a:bodyPr/>
          <a:p>
            <a:pPr indent="-342900" lvl="0" marL="342900">
              <a:spcBef>
                <a:spcPct val="20000"/>
              </a:spcBef>
              <a:buFont typeface="Arial" charset="0"/>
              <a:buChar char="•"/>
            </a:pPr>
            <a:r>
              <a:rPr dirty="0" sz="3200" lang="en-US" err="1" smtClean="0">
                <a:solidFill>
                  <a:srgbClr val="00FF00"/>
                </a:solidFill>
                <a:latin typeface="+mn-lt"/>
              </a:rPr>
              <a:t>Letrozole</a:t>
            </a:r>
            <a:endParaRPr dirty="0" sz="3200" lang="en-US" smtClean="0">
              <a:solidFill>
                <a:srgbClr val="00FF00"/>
              </a:solidFill>
              <a:latin typeface="+mn-lt"/>
            </a:endParaRPr>
          </a:p>
          <a:p>
            <a:pPr indent="-342900" lvl="1" marL="800100">
              <a:spcBef>
                <a:spcPct val="20000"/>
              </a:spcBef>
              <a:buFont typeface="Arial" charset="0"/>
              <a:buChar char="•"/>
            </a:pPr>
            <a:r>
              <a:rPr baseline="0" b="0" cap="none" dirty="0" sz="2800" i="0" kern="1200" kumimoji="0" lang="en-US" noProof="0" normalizeH="0" spc="0" strike="noStrike" u="none" smtClean="0">
                <a:ln>
                  <a:noFill/>
                </a:ln>
                <a:solidFill>
                  <a:schemeClr val="tx1"/>
                </a:solidFill>
                <a:effectLst/>
                <a:uLnTx/>
                <a:uFillTx/>
                <a:latin typeface="+mn-lt"/>
                <a:ea typeface="+mn-ea"/>
                <a:cs typeface="+mn-cs"/>
              </a:rPr>
              <a:t>Orally active non steroidal compound</a:t>
            </a:r>
          </a:p>
          <a:p>
            <a:pPr indent="-342900" lvl="1" marL="800100">
              <a:spcBef>
                <a:spcPct val="20000"/>
              </a:spcBef>
              <a:buFont typeface="Arial" charset="0"/>
              <a:buChar char="•"/>
            </a:pPr>
            <a:r>
              <a:rPr baseline="0" b="0" cap="none" dirty="0" sz="2800" i="0" kern="1200" kumimoji="0" lang="en-US" noProof="0" normalizeH="0" spc="0" strike="noStrike" u="none" smtClean="0">
                <a:ln>
                  <a:noFill/>
                </a:ln>
                <a:solidFill>
                  <a:schemeClr val="tx1"/>
                </a:solidFill>
                <a:effectLst/>
                <a:uLnTx/>
                <a:uFillTx/>
                <a:latin typeface="+mn-lt"/>
                <a:ea typeface="+mn-ea"/>
                <a:cs typeface="+mn-cs"/>
              </a:rPr>
              <a:t>MOA : Inhibits </a:t>
            </a:r>
            <a:r>
              <a:rPr baseline="0" b="0" cap="none" dirty="0" sz="2800" i="0" kern="1200" kumimoji="0" lang="en-US" noProof="0" normalizeH="0" spc="0" err="1" strike="noStrike" u="none" smtClean="0">
                <a:ln>
                  <a:noFill/>
                </a:ln>
                <a:solidFill>
                  <a:schemeClr val="tx1"/>
                </a:solidFill>
                <a:effectLst/>
                <a:uLnTx/>
                <a:uFillTx/>
                <a:latin typeface="+mn-lt"/>
                <a:ea typeface="+mn-ea"/>
                <a:cs typeface="+mn-cs"/>
              </a:rPr>
              <a:t>aromatisation</a:t>
            </a:r>
            <a:r>
              <a:rPr baseline="0" b="0" cap="none" dirty="0" sz="2800" i="0" kern="1200" kumimoji="0" lang="en-US" noProof="0" normalizeH="0" spc="0" strike="noStrike" u="none" smtClean="0">
                <a:ln>
                  <a:noFill/>
                </a:ln>
                <a:solidFill>
                  <a:schemeClr val="tx1"/>
                </a:solidFill>
                <a:effectLst/>
                <a:uLnTx/>
                <a:uFillTx/>
                <a:latin typeface="+mn-lt"/>
                <a:ea typeface="+mn-ea"/>
                <a:cs typeface="+mn-cs"/>
              </a:rPr>
              <a:t> of testosterone &amp; </a:t>
            </a:r>
            <a:r>
              <a:rPr baseline="0" b="0" cap="none" dirty="0" sz="2800" i="0" kern="1200" kumimoji="0" lang="en-US" noProof="0" normalizeH="0" spc="0" err="1" strike="noStrike" u="none" smtClean="0">
                <a:ln>
                  <a:noFill/>
                </a:ln>
                <a:solidFill>
                  <a:schemeClr val="tx1"/>
                </a:solidFill>
                <a:effectLst/>
                <a:uLnTx/>
                <a:uFillTx/>
                <a:latin typeface="+mn-lt"/>
                <a:ea typeface="+mn-ea"/>
                <a:cs typeface="+mn-cs"/>
              </a:rPr>
              <a:t>androstenedione</a:t>
            </a:r>
            <a:r>
              <a:rPr baseline="0" b="0" cap="none" dirty="0" sz="2800" i="0" kern="1200" kumimoji="0" lang="en-US" noProof="0" normalizeH="0" spc="0" strike="noStrike" u="none" smtClean="0">
                <a:ln>
                  <a:noFill/>
                </a:ln>
                <a:solidFill>
                  <a:schemeClr val="tx1"/>
                </a:solidFill>
                <a:effectLst/>
                <a:uLnTx/>
                <a:uFillTx/>
                <a:latin typeface="+mn-lt"/>
                <a:ea typeface="+mn-ea"/>
                <a:cs typeface="+mn-cs"/>
              </a:rPr>
              <a:t> to form estrogen.</a:t>
            </a:r>
          </a:p>
          <a:p>
            <a:pPr indent="-342900" lvl="1" marL="800100">
              <a:spcBef>
                <a:spcPct val="20000"/>
              </a:spcBef>
              <a:buFont typeface="Arial" charset="0"/>
              <a:buChar char="•"/>
            </a:pPr>
            <a:r>
              <a:rPr baseline="0" b="0" cap="none" dirty="0" sz="2800" i="0" kern="1200" kumimoji="0" lang="en-US" noProof="0" normalizeH="0" spc="0" strike="noStrike" u="none" smtClean="0">
                <a:ln>
                  <a:noFill/>
                </a:ln>
                <a:solidFill>
                  <a:schemeClr val="tx1"/>
                </a:solidFill>
                <a:effectLst/>
                <a:uLnTx/>
                <a:uFillTx/>
                <a:latin typeface="+mn-lt"/>
                <a:ea typeface="+mn-ea"/>
                <a:cs typeface="+mn-cs"/>
              </a:rPr>
              <a:t>Uses : Breast Ca- &amp; adj. to mastectomy</a:t>
            </a:r>
          </a:p>
          <a:p>
            <a:pPr indent="-342900" lvl="1" marL="800100">
              <a:spcBef>
                <a:spcPct val="20000"/>
              </a:spcBef>
              <a:buFont typeface="Arial" charset="0"/>
              <a:buChar char="•"/>
            </a:pPr>
            <a:r>
              <a:rPr baseline="0" b="0" cap="none" dirty="0" sz="2800" i="0" kern="1200" kumimoji="0" lang="en-US" noProof="0" normalizeH="0" spc="0" strike="noStrike" u="none" smtClean="0">
                <a:ln>
                  <a:noFill/>
                </a:ln>
                <a:solidFill>
                  <a:schemeClr val="tx1"/>
                </a:solidFill>
                <a:effectLst/>
                <a:uLnTx/>
                <a:uFillTx/>
                <a:latin typeface="+mn-lt"/>
                <a:ea typeface="+mn-ea"/>
                <a:cs typeface="+mn-cs"/>
              </a:rPr>
              <a:t>Dose :2.5mg </a:t>
            </a:r>
            <a:r>
              <a:rPr baseline="0" b="0" cap="none" dirty="0" sz="2800" i="0" kern="1200" kumimoji="0" lang="en-US" noProof="0" normalizeH="0" spc="0" err="1" strike="noStrike" u="none" smtClean="0">
                <a:ln>
                  <a:noFill/>
                </a:ln>
                <a:solidFill>
                  <a:schemeClr val="tx1"/>
                </a:solidFill>
                <a:effectLst/>
                <a:uLnTx/>
                <a:uFillTx/>
                <a:latin typeface="+mn-lt"/>
                <a:ea typeface="+mn-ea"/>
                <a:cs typeface="+mn-cs"/>
              </a:rPr>
              <a:t>bd</a:t>
            </a:r>
            <a:r>
              <a:rPr baseline="0" b="0" cap="none" dirty="0" sz="2800" i="0" kern="1200" kumimoji="0" lang="en-US" noProof="0" normalizeH="0" spc="0" strike="noStrike" u="none" smtClean="0">
                <a:ln>
                  <a:noFill/>
                </a:ln>
                <a:solidFill>
                  <a:schemeClr val="tx1"/>
                </a:solidFill>
                <a:effectLst/>
                <a:uLnTx/>
                <a:uFillTx/>
                <a:latin typeface="+mn-lt"/>
                <a:ea typeface="+mn-ea"/>
                <a:cs typeface="+mn-cs"/>
              </a:rPr>
              <a:t> orally</a:t>
            </a:r>
          </a:p>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cap="none" dirty="0" sz="3200" i="0" kern="1200" kumimoji="0" lang="en-US" noProof="0" normalizeH="0" spc="0" err="1" strike="noStrike" smtClean="0">
                <a:ln>
                  <a:noFill/>
                </a:ln>
                <a:solidFill>
                  <a:srgbClr val="00FF00"/>
                </a:solidFill>
                <a:effectLst/>
                <a:uLnTx/>
                <a:uFillTx/>
                <a:latin typeface="+mn-lt"/>
                <a:ea typeface="+mn-ea"/>
                <a:cs typeface="+mn-cs"/>
              </a:rPr>
              <a:t>Anastrozole</a:t>
            </a:r>
            <a:r>
              <a:rPr baseline="0" cap="none" dirty="0" sz="3200" i="0" kern="1200" kumimoji="0" lang="en-US" noProof="0" normalizeH="0" spc="0" strike="noStrike" smtClean="0">
                <a:ln>
                  <a:noFill/>
                </a:ln>
                <a:solidFill>
                  <a:srgbClr val="00FF00"/>
                </a:solidFill>
                <a:effectLst/>
                <a:uLnTx/>
                <a:uFillTx/>
                <a:latin typeface="+mn-lt"/>
                <a:ea typeface="+mn-ea"/>
                <a:cs typeface="+mn-cs"/>
              </a:rPr>
              <a:t> : </a:t>
            </a:r>
            <a:r>
              <a:rPr baseline="0" b="0" cap="none" dirty="0" sz="3200" i="0" kern="1200" kumimoji="0" lang="en-US" noProof="0" normalizeH="0" spc="0" strike="noStrike" u="none" smtClean="0">
                <a:ln>
                  <a:noFill/>
                </a:ln>
                <a:solidFill>
                  <a:schemeClr val="tx1"/>
                </a:solidFill>
                <a:effectLst/>
                <a:uLnTx/>
                <a:uFillTx/>
                <a:latin typeface="+mn-lt"/>
                <a:ea typeface="+mn-ea"/>
                <a:cs typeface="+mn-cs"/>
              </a:rPr>
              <a:t>more potent</a:t>
            </a:r>
            <a:r>
              <a:rPr baseline="0" b="0" cap="none" dirty="0" sz="3200" i="0" kern="1200" kumimoji="0" lang="en-US" noProof="0" normalizeH="0" spc="0" strike="noStrike" u="none" smtClean="0">
                <a:ln>
                  <a:noFill/>
                </a:ln>
                <a:solidFill>
                  <a:srgbClr val="00FF00"/>
                </a:solidFill>
                <a:effectLst/>
                <a:uLnTx/>
                <a:uFillTx/>
                <a:latin typeface="+mn-lt"/>
                <a:ea typeface="+mn-ea"/>
                <a:cs typeface="+mn-cs"/>
              </a:rPr>
              <a:t> </a:t>
            </a:r>
          </a:p>
          <a:p>
            <a:pPr indent="-342900" lvl="1" marL="800100">
              <a:spcBef>
                <a:spcPct val="20000"/>
              </a:spcBef>
              <a:buFont typeface="Arial" charset="0"/>
              <a:buChar char="•"/>
            </a:pPr>
            <a:r>
              <a:rPr baseline="0" b="0" cap="none" dirty="0" sz="2800" i="0" kern="1200" kumimoji="0" lang="en-US" noProof="0" normalizeH="0" spc="0" strike="noStrike" u="none" smtClean="0">
                <a:ln>
                  <a:noFill/>
                </a:ln>
                <a:solidFill>
                  <a:schemeClr val="tx1"/>
                </a:solidFill>
                <a:effectLst/>
                <a:uLnTx/>
                <a:uFillTx/>
                <a:latin typeface="+mn-lt"/>
                <a:ea typeface="+mn-ea"/>
                <a:cs typeface="+mn-cs"/>
              </a:rPr>
              <a:t>1mg OD in ER+</a:t>
            </a:r>
            <a:r>
              <a:rPr baseline="0" b="0" cap="none" dirty="0" sz="2800" i="0" kern="1200" kumimoji="0" lang="en-US" noProof="0" normalizeH="0" spc="0" strike="noStrike" u="none" smtClean="0">
                <a:ln>
                  <a:noFill/>
                </a:ln>
                <a:solidFill>
                  <a:srgbClr val="00FF00"/>
                </a:solidFill>
                <a:effectLst/>
                <a:uLnTx/>
                <a:uFillTx/>
                <a:latin typeface="+mn-lt"/>
                <a:ea typeface="+mn-ea"/>
                <a:cs typeface="+mn-cs"/>
              </a:rPr>
              <a:t> </a:t>
            </a:r>
            <a:r>
              <a:rPr baseline="0" b="0" cap="none" dirty="0" sz="2800" i="0" kern="1200" kumimoji="0" lang="en-US" noProof="0" normalizeH="0" spc="0" strike="noStrike" u="none" smtClean="0">
                <a:ln>
                  <a:noFill/>
                </a:ln>
                <a:solidFill>
                  <a:schemeClr val="tx1"/>
                </a:solidFill>
                <a:effectLst/>
                <a:uLnTx/>
                <a:uFillTx/>
                <a:latin typeface="+mn-lt"/>
                <a:ea typeface="+mn-ea"/>
                <a:cs typeface="+mn-cs"/>
              </a:rPr>
              <a:t>Breast Ca</a:t>
            </a:r>
          </a:p>
          <a:p>
            <a:pPr indent="-342900" lvl="1" marL="800100">
              <a:spcBef>
                <a:spcPct val="20000"/>
              </a:spcBef>
              <a:buFont typeface="Arial" charset="0"/>
              <a:buChar char="•"/>
            </a:pPr>
            <a:r>
              <a:rPr baseline="0" b="0" cap="none" dirty="0" sz="2800" i="0" kern="1200" kumimoji="0" lang="en-US" noProof="0" normalizeH="0" spc="0" strike="noStrike" u="none" smtClean="0">
                <a:ln>
                  <a:noFill/>
                </a:ln>
                <a:solidFill>
                  <a:schemeClr val="tx1"/>
                </a:solidFill>
                <a:effectLst/>
                <a:uLnTx/>
                <a:uFillTx/>
                <a:latin typeface="+mn-lt"/>
                <a:ea typeface="+mn-ea"/>
                <a:cs typeface="+mn-cs"/>
              </a:rPr>
              <a:t>A/E : hot flushes</a:t>
            </a:r>
          </a:p>
        </p:txBody>
      </p:sp>
      <p:sp>
        <p:nvSpPr>
          <p:cNvPr id="1049736" name="Title 2"/>
          <p:cNvSpPr>
            <a:spLocks noGrp="1"/>
          </p:cNvSpPr>
          <p:nvPr>
            <p:ph type="title"/>
          </p:nvPr>
        </p:nvSpPr>
        <p:spPr>
          <a:xfrm>
            <a:off x="0" y="0"/>
            <a:ext cx="9144000" cy="1066800"/>
          </a:xfrm>
          <a:solidFill>
            <a:schemeClr val="accent5">
              <a:lumMod val="20000"/>
              <a:lumOff val="80000"/>
            </a:schemeClr>
          </a:solidFill>
        </p:spPr>
        <p:txBody>
          <a:bodyPr/>
          <a:p>
            <a:pPr lvl="0"/>
            <a:r>
              <a:rPr dirty="0" lang="en-US" err="1" smtClean="0"/>
              <a:t>Aromatase</a:t>
            </a:r>
            <a:r>
              <a:rPr dirty="0" lang="en-US" smtClean="0"/>
              <a:t> Inhibitors</a:t>
            </a:r>
            <a:endParaRPr dirty="0" lang="en-US"/>
          </a:p>
        </p:txBody>
      </p:sp>
    </p:spTree>
  </p:cSld>
  <p:clrMapOvr>
    <a:masterClrMapping/>
  </p:clrMapOvr>
  <p:transition xmlns:p14="http://schemas.microsoft.com/office/powerpoint/2010/main" spd="slow" advTm="2000" p14:dur="2000"/>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097" name=""/>
        <p:cNvGrpSpPr/>
        <p:nvPr/>
      </p:nvGrpSpPr>
      <p:grpSpPr>
        <a:xfrm>
          <a:off x="0" y="0"/>
          <a:ext cx="0" cy="0"/>
          <a:chOff x="0" y="0"/>
          <a:chExt cx="0" cy="0"/>
        </a:xfrm>
      </p:grpSpPr>
      <p:sp>
        <p:nvSpPr>
          <p:cNvPr id="1049740" name="Rectangle 3"/>
          <p:cNvSpPr txBox="1">
            <a:spLocks noChangeArrowheads="1"/>
          </p:cNvSpPr>
          <p:nvPr/>
        </p:nvSpPr>
        <p:spPr>
          <a:xfrm>
            <a:off x="457200" y="1371600"/>
            <a:ext cx="8229600" cy="5029200"/>
          </a:xfrm>
          <a:prstGeom prst="rect"/>
        </p:spPr>
        <p:txBody>
          <a:bodyPr/>
          <a:p>
            <a:pPr algn="l" defTabSz="914400" eaLnBrk="0" fontAlgn="base" hangingPunct="0" indent="-342900" latinLnBrk="0" lvl="0" marL="342900" marR="0" rtl="0">
              <a:lnSpc>
                <a:spcPct val="90000"/>
              </a:lnSpc>
              <a:spcBef>
                <a:spcPct val="20000"/>
              </a:spcBef>
              <a:spcAft>
                <a:spcPct val="0"/>
              </a:spcAft>
              <a:buClrTx/>
              <a:buSzTx/>
              <a:buFont typeface="Arial" charset="0"/>
              <a:buChar char="•"/>
            </a:pPr>
            <a:r>
              <a:rPr baseline="0" b="1" cap="none" dirty="0" sz="3200" i="0" kern="1200" kumimoji="0" lang="en-US" noProof="0" normalizeH="0" spc="0" strike="noStrike" u="sng" smtClean="0">
                <a:ln>
                  <a:noFill/>
                </a:ln>
                <a:effectLst/>
                <a:uLnTx/>
                <a:uFillTx/>
                <a:latin typeface="+mn-lt"/>
                <a:ea typeface="+mn-ea"/>
                <a:cs typeface="+mn-cs"/>
              </a:rPr>
              <a:t>FLUTAMIDE &amp; BICALUTAMIDE</a:t>
            </a:r>
            <a:r>
              <a:rPr baseline="0" b="0" cap="none" dirty="0" sz="3200" i="0" kern="1200" kumimoji="0" lang="en-US" noProof="0" normalizeH="0" spc="0" strike="noStrike" u="none" smtClean="0">
                <a:ln>
                  <a:noFill/>
                </a:ln>
                <a:effectLst/>
                <a:uLnTx/>
                <a:uFillTx/>
                <a:latin typeface="+mn-lt"/>
                <a:ea typeface="+mn-ea"/>
                <a:cs typeface="+mn-cs"/>
              </a:rPr>
              <a:t> :</a:t>
            </a:r>
          </a:p>
          <a:p>
            <a:pPr indent="-342900" lvl="1" marL="800100">
              <a:lnSpc>
                <a:spcPct val="90000"/>
              </a:lnSpc>
              <a:spcBef>
                <a:spcPct val="20000"/>
              </a:spcBef>
              <a:buFont typeface="Arial" charset="0"/>
              <a:buChar char="•"/>
            </a:pPr>
            <a:r>
              <a:rPr baseline="0" b="0" cap="none" dirty="0" sz="3200" i="0" kern="1200" kumimoji="0" lang="en-US" noProof="0" normalizeH="0" spc="0" strike="noStrike" u="none" smtClean="0">
                <a:ln>
                  <a:noFill/>
                </a:ln>
                <a:solidFill>
                  <a:schemeClr val="tx1"/>
                </a:solidFill>
                <a:effectLst/>
                <a:uLnTx/>
                <a:uFillTx/>
                <a:latin typeface="+mn-lt"/>
                <a:ea typeface="+mn-ea"/>
                <a:cs typeface="+mn-cs"/>
              </a:rPr>
              <a:t>Androgen Receptor antagonists</a:t>
            </a:r>
          </a:p>
          <a:p>
            <a:pPr indent="-342900" lvl="1" marL="800100">
              <a:lnSpc>
                <a:spcPct val="90000"/>
              </a:lnSpc>
              <a:spcBef>
                <a:spcPct val="20000"/>
              </a:spcBef>
              <a:buFont typeface="Arial" charset="0"/>
              <a:buChar char="•"/>
            </a:pPr>
            <a:r>
              <a:rPr baseline="0" b="0" cap="none" dirty="0" sz="3200" i="0" kern="1200" kumimoji="0" lang="en-US" noProof="0" normalizeH="0" spc="0" strike="noStrike" u="none" smtClean="0">
                <a:ln>
                  <a:noFill/>
                </a:ln>
                <a:solidFill>
                  <a:schemeClr val="tx1"/>
                </a:solidFill>
                <a:effectLst/>
                <a:uLnTx/>
                <a:uFillTx/>
                <a:latin typeface="+mn-lt"/>
                <a:ea typeface="+mn-ea"/>
                <a:cs typeface="+mn-cs"/>
              </a:rPr>
              <a:t>Dose : 250 mg </a:t>
            </a:r>
            <a:r>
              <a:rPr baseline="0" b="0" cap="none" dirty="0" sz="3200" i="0" kern="1200" kumimoji="0" lang="en-US" noProof="0" normalizeH="0" spc="0" err="1" strike="noStrike" u="none" smtClean="0">
                <a:ln>
                  <a:noFill/>
                </a:ln>
                <a:solidFill>
                  <a:schemeClr val="tx1"/>
                </a:solidFill>
                <a:effectLst/>
                <a:uLnTx/>
                <a:uFillTx/>
                <a:latin typeface="+mn-lt"/>
                <a:ea typeface="+mn-ea"/>
                <a:cs typeface="+mn-cs"/>
              </a:rPr>
              <a:t>tds</a:t>
            </a:r>
            <a:r>
              <a:rPr baseline="0" b="0" cap="none" dirty="0" sz="3200" i="0" kern="1200" kumimoji="0" lang="en-US" noProof="0" normalizeH="0" spc="0" strike="noStrike" u="none" smtClean="0">
                <a:ln>
                  <a:noFill/>
                </a:ln>
                <a:solidFill>
                  <a:schemeClr val="tx1"/>
                </a:solidFill>
                <a:effectLst/>
                <a:uLnTx/>
                <a:uFillTx/>
                <a:latin typeface="+mn-lt"/>
                <a:ea typeface="+mn-ea"/>
                <a:cs typeface="+mn-cs"/>
              </a:rPr>
              <a:t>, 50mg </a:t>
            </a:r>
            <a:r>
              <a:rPr baseline="0" b="0" cap="none" dirty="0" sz="3200" i="0" kern="1200" kumimoji="0" lang="en-US" noProof="0" normalizeH="0" spc="0" err="1" strike="noStrike" u="none" smtClean="0">
                <a:ln>
                  <a:noFill/>
                </a:ln>
                <a:solidFill>
                  <a:schemeClr val="tx1"/>
                </a:solidFill>
                <a:effectLst/>
                <a:uLnTx/>
                <a:uFillTx/>
                <a:latin typeface="+mn-lt"/>
                <a:ea typeface="+mn-ea"/>
                <a:cs typeface="+mn-cs"/>
              </a:rPr>
              <a:t>od</a:t>
            </a:r>
            <a:r>
              <a:rPr baseline="0" b="0" cap="none" dirty="0" sz="3200" i="0" kern="1200" kumimoji="0" lang="en-US" noProof="0" normalizeH="0" spc="0" strike="noStrike" u="none" smtClean="0">
                <a:ln>
                  <a:noFill/>
                </a:ln>
                <a:solidFill>
                  <a:schemeClr val="tx1"/>
                </a:solidFill>
                <a:effectLst/>
                <a:uLnTx/>
                <a:uFillTx/>
                <a:latin typeface="+mn-lt"/>
                <a:ea typeface="+mn-ea"/>
                <a:cs typeface="+mn-cs"/>
              </a:rPr>
              <a:t> resp.</a:t>
            </a:r>
          </a:p>
          <a:p>
            <a:pPr indent="-342900" lvl="1" marL="800100">
              <a:lnSpc>
                <a:spcPct val="90000"/>
              </a:lnSpc>
              <a:spcBef>
                <a:spcPct val="20000"/>
              </a:spcBef>
              <a:buFont typeface="Arial" charset="0"/>
              <a:buChar char="•"/>
            </a:pPr>
            <a:r>
              <a:rPr baseline="0" b="0" cap="none" dirty="0" sz="3200" i="0" kern="1200" kumimoji="0" lang="en-US" noProof="0" normalizeH="0" spc="0" strike="noStrike" u="none" smtClean="0">
                <a:ln>
                  <a:noFill/>
                </a:ln>
                <a:solidFill>
                  <a:schemeClr val="tx1"/>
                </a:solidFill>
                <a:effectLst/>
                <a:uLnTx/>
                <a:uFillTx/>
                <a:latin typeface="+mn-lt"/>
                <a:ea typeface="+mn-ea"/>
                <a:cs typeface="+mn-cs"/>
              </a:rPr>
              <a:t>Palliative effect in metastatic Prostatic Ca</a:t>
            </a:r>
          </a:p>
          <a:p>
            <a:pPr indent="-342900" lvl="1" marL="800100">
              <a:lnSpc>
                <a:spcPct val="90000"/>
              </a:lnSpc>
              <a:spcBef>
                <a:spcPct val="20000"/>
              </a:spcBef>
              <a:buFont typeface="Wingdings" pitchFamily="2" charset="2"/>
              <a:buNone/>
            </a:pPr>
            <a:r>
              <a:rPr baseline="0" b="0" cap="none" dirty="0" sz="3200" i="0" kern="1200" kumimoji="0" lang="en-US" noProof="0" normalizeH="0" spc="0" strike="noStrike" u="none" smtClean="0">
                <a:ln>
                  <a:noFill/>
                </a:ln>
                <a:solidFill>
                  <a:schemeClr val="tx1"/>
                </a:solidFill>
                <a:effectLst/>
                <a:uLnTx/>
                <a:uFillTx/>
                <a:latin typeface="+mn-lt"/>
                <a:ea typeface="+mn-ea"/>
                <a:cs typeface="+mn-cs"/>
              </a:rPr>
              <a:t>   after </a:t>
            </a:r>
            <a:r>
              <a:rPr baseline="0" b="0" cap="none" dirty="0" sz="3200" i="0" kern="1200" kumimoji="0" lang="en-US" noProof="0" normalizeH="0" spc="0" err="1" strike="noStrike" u="none" smtClean="0">
                <a:ln>
                  <a:noFill/>
                </a:ln>
                <a:solidFill>
                  <a:schemeClr val="tx1"/>
                </a:solidFill>
                <a:effectLst/>
                <a:uLnTx/>
                <a:uFillTx/>
                <a:latin typeface="+mn-lt"/>
                <a:ea typeface="+mn-ea"/>
                <a:cs typeface="+mn-cs"/>
              </a:rPr>
              <a:t>orchidectomy</a:t>
            </a:r>
            <a:endParaRPr baseline="0" b="0" cap="none" dirty="0" sz="3200" i="0" kern="1200" kumimoji="0" lang="en-US" noProof="0" normalizeH="0" spc="0" strike="noStrike" u="none" smtClean="0">
              <a:ln>
                <a:noFill/>
              </a:ln>
              <a:solidFill>
                <a:schemeClr val="tx1"/>
              </a:solidFill>
              <a:effectLst/>
              <a:uLnTx/>
              <a:uFillTx/>
              <a:latin typeface="+mn-lt"/>
              <a:ea typeface="+mn-ea"/>
              <a:cs typeface="+mn-cs"/>
            </a:endParaRPr>
          </a:p>
        </p:txBody>
      </p:sp>
      <p:sp>
        <p:nvSpPr>
          <p:cNvPr id="1049741" name="Title 2"/>
          <p:cNvSpPr>
            <a:spLocks noGrp="1"/>
          </p:cNvSpPr>
          <p:nvPr>
            <p:ph type="title"/>
          </p:nvPr>
        </p:nvSpPr>
        <p:spPr>
          <a:xfrm>
            <a:off x="0" y="0"/>
            <a:ext cx="9144000" cy="1143000"/>
          </a:xfrm>
          <a:solidFill>
            <a:schemeClr val="accent5">
              <a:lumMod val="20000"/>
              <a:lumOff val="80000"/>
            </a:schemeClr>
          </a:solidFill>
        </p:spPr>
        <p:txBody>
          <a:bodyPr/>
          <a:p>
            <a:pPr lvl="0"/>
            <a:r>
              <a:rPr dirty="0" lang="en-US" smtClean="0"/>
              <a:t>Anti androgens</a:t>
            </a:r>
            <a:endParaRPr dirty="0" lang="en-US"/>
          </a:p>
        </p:txBody>
      </p:sp>
    </p:spTree>
  </p:cSld>
  <p:clrMapOvr>
    <a:masterClrMapping/>
  </p:clrMapOvr>
  <p:transition xmlns:p14="http://schemas.microsoft.com/office/powerpoint/2010/main" spd="slow" advTm="2000" p14:dur="2000"/>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098" name=""/>
        <p:cNvGrpSpPr/>
        <p:nvPr/>
      </p:nvGrpSpPr>
      <p:grpSpPr>
        <a:xfrm>
          <a:off x="0" y="0"/>
          <a:ext cx="0" cy="0"/>
          <a:chOff x="0" y="0"/>
          <a:chExt cx="0" cy="0"/>
        </a:xfrm>
      </p:grpSpPr>
      <p:sp>
        <p:nvSpPr>
          <p:cNvPr id="1049742" name="Title 1"/>
          <p:cNvSpPr>
            <a:spLocks noGrp="1"/>
          </p:cNvSpPr>
          <p:nvPr>
            <p:ph type="title"/>
          </p:nvPr>
        </p:nvSpPr>
        <p:spPr>
          <a:xfrm>
            <a:off x="0" y="0"/>
            <a:ext cx="9144000" cy="838200"/>
          </a:xfrm>
          <a:solidFill>
            <a:schemeClr val="accent5">
              <a:lumMod val="20000"/>
              <a:lumOff val="80000"/>
            </a:schemeClr>
          </a:solidFill>
        </p:spPr>
        <p:txBody>
          <a:bodyPr/>
          <a:p>
            <a:pPr lvl="0"/>
            <a:r>
              <a:rPr dirty="0" lang="en-US" smtClean="0"/>
              <a:t>5-</a:t>
            </a:r>
            <a:r>
              <a:rPr dirty="0" lang="en-US" smtClean="0">
                <a:sym typeface="Symbol"/>
              </a:rPr>
              <a:t></a:t>
            </a:r>
            <a:r>
              <a:rPr dirty="0" lang="en-US" smtClean="0"/>
              <a:t> </a:t>
            </a:r>
            <a:r>
              <a:rPr dirty="0" lang="en-US" err="1" smtClean="0"/>
              <a:t>reductase</a:t>
            </a:r>
            <a:r>
              <a:rPr dirty="0" lang="en-US" smtClean="0"/>
              <a:t> inhibitors</a:t>
            </a:r>
            <a:endParaRPr dirty="0" lang="en-US"/>
          </a:p>
        </p:txBody>
      </p:sp>
      <p:sp>
        <p:nvSpPr>
          <p:cNvPr id="1049743" name="Rectangle 4"/>
          <p:cNvSpPr>
            <a:spLocks noChangeArrowheads="1"/>
          </p:cNvSpPr>
          <p:nvPr/>
        </p:nvSpPr>
        <p:spPr bwMode="auto">
          <a:xfrm>
            <a:off x="990600" y="1066800"/>
            <a:ext cx="2819400" cy="563563"/>
          </a:xfrm>
          <a:prstGeom prst="rect"/>
          <a:solidFill>
            <a:schemeClr val="tx1"/>
          </a:solidFill>
          <a:ln w="9525">
            <a:noFill/>
            <a:miter lim="800000"/>
            <a:headEnd/>
            <a:tailEnd/>
          </a:ln>
        </p:spPr>
        <p:txBody>
          <a:bodyPr anchor="ctr"/>
          <a:p>
            <a:r>
              <a:rPr b="1" sz="3600" lang="en-US">
                <a:solidFill>
                  <a:srgbClr val="F1F85E"/>
                </a:solidFill>
              </a:rPr>
              <a:t>Finasteride</a:t>
            </a:r>
            <a:endParaRPr sz="3600" lang="en-US">
              <a:solidFill>
                <a:srgbClr val="F1F85E"/>
              </a:solidFill>
            </a:endParaRPr>
          </a:p>
        </p:txBody>
      </p:sp>
      <p:sp>
        <p:nvSpPr>
          <p:cNvPr id="1049744" name="Rectangle 5"/>
          <p:cNvSpPr>
            <a:spLocks noChangeArrowheads="1"/>
          </p:cNvSpPr>
          <p:nvPr/>
        </p:nvSpPr>
        <p:spPr bwMode="auto">
          <a:xfrm>
            <a:off x="685800" y="1828800"/>
            <a:ext cx="3657600" cy="2895600"/>
          </a:xfrm>
          <a:prstGeom prst="rect"/>
          <a:noFill/>
          <a:ln w="9525">
            <a:noFill/>
            <a:miter lim="800000"/>
            <a:headEnd/>
            <a:tailEnd/>
          </a:ln>
        </p:spPr>
        <p:txBody>
          <a:bodyPr/>
          <a:p>
            <a:pPr indent="-342900" marL="342900">
              <a:spcBef>
                <a:spcPct val="20000"/>
              </a:spcBef>
              <a:buFontTx/>
              <a:buChar char="•"/>
            </a:pPr>
            <a:r>
              <a:rPr b="1" sz="2800" lang="en-US">
                <a:solidFill>
                  <a:srgbClr val="5606F6"/>
                </a:solidFill>
              </a:rPr>
              <a:t>Orally active</a:t>
            </a:r>
          </a:p>
          <a:p>
            <a:pPr indent="-342900" marL="342900">
              <a:spcBef>
                <a:spcPct val="20000"/>
              </a:spcBef>
              <a:buFontTx/>
              <a:buChar char="•"/>
            </a:pPr>
            <a:r>
              <a:rPr b="1" sz="2800" lang="en-US">
                <a:solidFill>
                  <a:srgbClr val="5606F6"/>
                </a:solidFill>
              </a:rPr>
              <a:t>DHT levels </a:t>
            </a:r>
            <a:r>
              <a:rPr b="1" sz="2800" lang="en-US">
                <a:solidFill>
                  <a:srgbClr val="5606F6"/>
                </a:solidFill>
                <a:latin typeface="Times New Roman" pitchFamily="18" charset="0"/>
                <a:cs typeface="Times New Roman" pitchFamily="18" charset="0"/>
              </a:rPr>
              <a:t>↓</a:t>
            </a:r>
            <a:endParaRPr b="1" sz="2800" lang="en-US">
              <a:solidFill>
                <a:srgbClr val="5606F6"/>
              </a:solidFill>
            </a:endParaRPr>
          </a:p>
          <a:p>
            <a:pPr indent="-342900" marL="342900">
              <a:spcBef>
                <a:spcPct val="20000"/>
              </a:spcBef>
              <a:buFontTx/>
              <a:buChar char="•"/>
            </a:pPr>
            <a:r>
              <a:rPr b="1" sz="2800" lang="en-US">
                <a:solidFill>
                  <a:srgbClr val="5606F6"/>
                </a:solidFill>
              </a:rPr>
              <a:t>Benign prostatic </a:t>
            </a:r>
          </a:p>
          <a:p>
            <a:pPr indent="-342900" marL="342900">
              <a:spcBef>
                <a:spcPct val="20000"/>
              </a:spcBef>
            </a:pPr>
            <a:r>
              <a:rPr b="1" sz="2800" lang="en-US">
                <a:solidFill>
                  <a:srgbClr val="5606F6"/>
                </a:solidFill>
              </a:rPr>
              <a:t>    hyperplasia</a:t>
            </a:r>
            <a:r>
              <a:rPr sz="2800" lang="en-US"/>
              <a:t> </a:t>
            </a:r>
          </a:p>
          <a:p>
            <a:pPr indent="-342900" marL="342900">
              <a:spcBef>
                <a:spcPct val="20000"/>
              </a:spcBef>
            </a:pPr>
            <a:r>
              <a:rPr b="1" sz="2800" lang="en-US">
                <a:solidFill>
                  <a:srgbClr val="008000"/>
                </a:solidFill>
              </a:rPr>
              <a:t>Dose:  5mg/day</a:t>
            </a:r>
          </a:p>
          <a:p>
            <a:pPr indent="-342900" marL="342900">
              <a:spcBef>
                <a:spcPct val="20000"/>
              </a:spcBef>
            </a:pPr>
            <a:endParaRPr b="1" sz="2800" lang="en-US">
              <a:solidFill>
                <a:srgbClr val="5606F6"/>
              </a:solidFill>
            </a:endParaRPr>
          </a:p>
        </p:txBody>
      </p:sp>
      <p:sp>
        <p:nvSpPr>
          <p:cNvPr id="1049745" name="Text Box 10"/>
          <p:cNvSpPr txBox="1">
            <a:spLocks noChangeArrowheads="1"/>
          </p:cNvSpPr>
          <p:nvPr/>
        </p:nvSpPr>
        <p:spPr bwMode="auto">
          <a:xfrm>
            <a:off x="4800600" y="1981200"/>
            <a:ext cx="4343400" cy="366713"/>
          </a:xfrm>
          <a:prstGeom prst="rect"/>
          <a:noFill/>
          <a:ln w="9525">
            <a:noFill/>
            <a:miter lim="800000"/>
            <a:headEnd/>
            <a:tailEnd/>
          </a:ln>
        </p:spPr>
        <p:txBody>
          <a:bodyPr>
            <a:spAutoFit/>
          </a:bodyPr>
          <a:p>
            <a:pPr>
              <a:spcBef>
                <a:spcPct val="50000"/>
              </a:spcBef>
            </a:pPr>
            <a:endParaRPr lang="en-US"/>
          </a:p>
        </p:txBody>
      </p:sp>
      <p:sp>
        <p:nvSpPr>
          <p:cNvPr id="1049746" name="Text Box 11"/>
          <p:cNvSpPr txBox="1">
            <a:spLocks noChangeArrowheads="1"/>
          </p:cNvSpPr>
          <p:nvPr/>
        </p:nvSpPr>
        <p:spPr bwMode="auto">
          <a:xfrm>
            <a:off x="4648200" y="1752600"/>
            <a:ext cx="4038600" cy="3323987"/>
          </a:xfrm>
          <a:prstGeom prst="rect"/>
          <a:noFill/>
          <a:ln w="9525">
            <a:noFill/>
            <a:miter lim="800000"/>
            <a:headEnd/>
            <a:tailEnd/>
          </a:ln>
        </p:spPr>
        <p:txBody>
          <a:bodyPr wrap="square">
            <a:spAutoFit/>
          </a:bodyPr>
          <a:p>
            <a:pPr lvl="1">
              <a:spcBef>
                <a:spcPct val="50000"/>
              </a:spcBef>
            </a:pPr>
            <a:r>
              <a:rPr b="1" dirty="0" sz="2800" lang="en-US"/>
              <a:t>Prostate volume</a:t>
            </a:r>
          </a:p>
          <a:p>
            <a:pPr lvl="1">
              <a:spcBef>
                <a:spcPct val="50000"/>
              </a:spcBef>
            </a:pPr>
            <a:r>
              <a:rPr b="1" dirty="0" sz="2800" lang="en-US"/>
              <a:t>Symptom score</a:t>
            </a:r>
          </a:p>
          <a:p>
            <a:pPr lvl="1">
              <a:spcBef>
                <a:spcPct val="50000"/>
              </a:spcBef>
            </a:pPr>
            <a:r>
              <a:rPr b="1" dirty="0" sz="2800" lang="en-US"/>
              <a:t>Peak urine flow rate</a:t>
            </a:r>
          </a:p>
          <a:p>
            <a:pPr lvl="1">
              <a:spcBef>
                <a:spcPct val="50000"/>
              </a:spcBef>
            </a:pPr>
            <a:r>
              <a:rPr b="1" dirty="0" sz="2800" lang="en-US"/>
              <a:t>DHT level in prostate</a:t>
            </a:r>
          </a:p>
        </p:txBody>
      </p:sp>
      <p:sp>
        <p:nvSpPr>
          <p:cNvPr id="1049747" name="Line 12"/>
          <p:cNvSpPr>
            <a:spLocks noChangeShapeType="1"/>
          </p:cNvSpPr>
          <p:nvPr/>
        </p:nvSpPr>
        <p:spPr bwMode="auto">
          <a:xfrm>
            <a:off x="5029200" y="1828800"/>
            <a:ext cx="0" cy="457200"/>
          </a:xfrm>
          <a:prstGeom prst="line"/>
          <a:noFill/>
          <a:ln w="44450">
            <a:solidFill>
              <a:schemeClr val="tx1"/>
            </a:solidFill>
            <a:round/>
            <a:headEnd/>
            <a:tailEnd type="triangle" w="med" len="med"/>
          </a:ln>
        </p:spPr>
        <p:txBody>
          <a:bodyPr/>
          <a:p>
            <a:endParaRPr lang="en-US"/>
          </a:p>
        </p:txBody>
      </p:sp>
      <p:sp>
        <p:nvSpPr>
          <p:cNvPr id="1049748" name="Line 13"/>
          <p:cNvSpPr>
            <a:spLocks noChangeShapeType="1"/>
          </p:cNvSpPr>
          <p:nvPr/>
        </p:nvSpPr>
        <p:spPr bwMode="auto">
          <a:xfrm>
            <a:off x="5029200" y="2514600"/>
            <a:ext cx="0" cy="457200"/>
          </a:xfrm>
          <a:prstGeom prst="line"/>
          <a:noFill/>
          <a:ln w="44450">
            <a:solidFill>
              <a:schemeClr val="tx1"/>
            </a:solidFill>
            <a:round/>
            <a:headEnd/>
            <a:tailEnd type="triangle" w="med" len="med"/>
          </a:ln>
        </p:spPr>
        <p:txBody>
          <a:bodyPr/>
          <a:p>
            <a:endParaRPr lang="en-US"/>
          </a:p>
        </p:txBody>
      </p:sp>
      <p:sp>
        <p:nvSpPr>
          <p:cNvPr id="1049749" name="Line 14"/>
          <p:cNvSpPr>
            <a:spLocks noChangeShapeType="1"/>
          </p:cNvSpPr>
          <p:nvPr/>
        </p:nvSpPr>
        <p:spPr bwMode="auto">
          <a:xfrm flipH="1" flipV="1">
            <a:off x="4983481" y="3200400"/>
            <a:ext cx="45719" cy="533400"/>
          </a:xfrm>
          <a:prstGeom prst="line"/>
          <a:noFill/>
          <a:ln w="44450">
            <a:solidFill>
              <a:schemeClr val="tx1"/>
            </a:solidFill>
            <a:round/>
            <a:headEnd/>
            <a:tailEnd type="triangle" w="med" len="med"/>
          </a:ln>
        </p:spPr>
        <p:txBody>
          <a:bodyPr/>
          <a:p>
            <a:endParaRPr lang="en-US"/>
          </a:p>
        </p:txBody>
      </p:sp>
      <p:sp>
        <p:nvSpPr>
          <p:cNvPr id="1049750" name="Line 15"/>
          <p:cNvSpPr>
            <a:spLocks noChangeShapeType="1"/>
          </p:cNvSpPr>
          <p:nvPr/>
        </p:nvSpPr>
        <p:spPr bwMode="auto">
          <a:xfrm>
            <a:off x="5029200" y="4267200"/>
            <a:ext cx="0" cy="457200"/>
          </a:xfrm>
          <a:prstGeom prst="line"/>
          <a:noFill/>
          <a:ln w="44450">
            <a:solidFill>
              <a:schemeClr val="tx1"/>
            </a:solidFill>
            <a:round/>
            <a:headEnd/>
            <a:tailEnd type="triangle" w="med" len="med"/>
          </a:ln>
        </p:spPr>
        <p:txBody>
          <a:bodyPr/>
          <a:p>
            <a:endParaRPr lang="en-US"/>
          </a:p>
        </p:txBody>
      </p:sp>
      <p:sp>
        <p:nvSpPr>
          <p:cNvPr id="1049751" name="Text Box 16"/>
          <p:cNvSpPr txBox="1">
            <a:spLocks noChangeArrowheads="1"/>
          </p:cNvSpPr>
          <p:nvPr/>
        </p:nvSpPr>
        <p:spPr bwMode="auto">
          <a:xfrm>
            <a:off x="838200" y="5939135"/>
            <a:ext cx="8001000" cy="461665"/>
          </a:xfrm>
          <a:prstGeom prst="rect"/>
          <a:solidFill>
            <a:schemeClr val="tx1"/>
          </a:solidFill>
          <a:ln w="9525">
            <a:noFill/>
            <a:miter lim="800000"/>
            <a:headEnd/>
            <a:tailEnd/>
          </a:ln>
        </p:spPr>
        <p:txBody>
          <a:bodyPr wrap="square">
            <a:spAutoFit/>
          </a:bodyPr>
          <a:p>
            <a:r>
              <a:rPr b="1" dirty="0" sz="2400" lang="en-US">
                <a:solidFill>
                  <a:srgbClr val="F1F85E"/>
                </a:solidFill>
              </a:rPr>
              <a:t>Side effects:</a:t>
            </a:r>
            <a:r>
              <a:rPr b="1" dirty="0" sz="2400" lang="en-US">
                <a:solidFill>
                  <a:schemeClr val="tx2"/>
                </a:solidFill>
              </a:rPr>
              <a:t> </a:t>
            </a:r>
            <a:r>
              <a:rPr b="1" dirty="0" sz="2400" lang="en-US">
                <a:solidFill>
                  <a:schemeClr val="bg1"/>
                </a:solidFill>
              </a:rPr>
              <a:t>Loss of libido &amp; impotence in 5 % pts</a:t>
            </a:r>
            <a:r>
              <a:rPr b="1" dirty="0" sz="2400" lang="en-US">
                <a:solidFill>
                  <a:schemeClr val="tx2"/>
                </a:solidFill>
              </a:rPr>
              <a:t>.</a:t>
            </a:r>
            <a:endParaRPr b="1" dirty="0" sz="2400" lang="en-US">
              <a:solidFill>
                <a:schemeClr val="bg1"/>
              </a:solidFill>
            </a:endParaRPr>
          </a:p>
        </p:txBody>
      </p:sp>
      <p:sp>
        <p:nvSpPr>
          <p:cNvPr id="1049752" name="Text Box 19"/>
          <p:cNvSpPr txBox="1">
            <a:spLocks noChangeArrowheads="1"/>
          </p:cNvSpPr>
          <p:nvPr/>
        </p:nvSpPr>
        <p:spPr bwMode="auto">
          <a:xfrm>
            <a:off x="2133600" y="5257800"/>
            <a:ext cx="5791200" cy="457200"/>
          </a:xfrm>
          <a:prstGeom prst="rect"/>
          <a:solidFill>
            <a:schemeClr val="tx1"/>
          </a:solidFill>
          <a:ln w="9525">
            <a:noFill/>
            <a:miter lim="800000"/>
            <a:headEnd/>
            <a:tailEnd/>
          </a:ln>
        </p:spPr>
        <p:txBody>
          <a:bodyPr wrap="square">
            <a:spAutoFit/>
          </a:bodyPr>
          <a:p>
            <a:r>
              <a:rPr b="1" dirty="0" sz="2400" lang="en-US">
                <a:solidFill>
                  <a:schemeClr val="accent1"/>
                </a:solidFill>
              </a:rPr>
              <a:t>Also used for prevention of hair loss</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9752"/>
                                        </p:tgtEl>
                                        <p:attrNameLst>
                                          <p:attrName>style.visibility</p:attrName>
                                        </p:attrNameLst>
                                      </p:cBhvr>
                                      <p:to>
                                        <p:strVal val="visible"/>
                                      </p:to>
                                    </p:set>
                                    <p:animEffect transition="in" filter="blinds(horizontal)">
                                      <p:cBhvr>
                                        <p:cTn dur="500" id="7"/>
                                        <p:tgtEl>
                                          <p:spTgt spid="1049752"/>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3" presetSubtype="10">
                                  <p:stCondLst>
                                    <p:cond delay="0"/>
                                  </p:stCondLst>
                                  <p:childTnLst>
                                    <p:set>
                                      <p:cBhvr>
                                        <p:cTn dur="1" fill="hold" id="11">
                                          <p:stCondLst>
                                            <p:cond delay="0"/>
                                          </p:stCondLst>
                                        </p:cTn>
                                        <p:tgtEl>
                                          <p:spTgt spid="1049751"/>
                                        </p:tgtEl>
                                        <p:attrNameLst>
                                          <p:attrName>style.visibility</p:attrName>
                                        </p:attrNameLst>
                                      </p:cBhvr>
                                      <p:to>
                                        <p:strVal val="visible"/>
                                      </p:to>
                                    </p:set>
                                    <p:animEffect transition="in" filter="blinds(horizontal)">
                                      <p:cBhvr>
                                        <p:cTn dur="500" id="12"/>
                                        <p:tgtEl>
                                          <p:spTgt spid="104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51" grpId="0" animBg="1"/>
      <p:bldP spid="1049752" grpId="0" animBg="1"/>
    </p:bld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099" name=""/>
        <p:cNvGrpSpPr/>
        <p:nvPr/>
      </p:nvGrpSpPr>
      <p:grpSpPr>
        <a:xfrm>
          <a:off x="0" y="0"/>
          <a:ext cx="0" cy="0"/>
          <a:chOff x="0" y="0"/>
          <a:chExt cx="0" cy="0"/>
        </a:xfrm>
      </p:grpSpPr>
      <p:sp>
        <p:nvSpPr>
          <p:cNvPr id="1049753" name="Rectangle 3"/>
          <p:cNvSpPr txBox="1">
            <a:spLocks noChangeArrowheads="1"/>
          </p:cNvSpPr>
          <p:nvPr/>
        </p:nvSpPr>
        <p:spPr>
          <a:xfrm>
            <a:off x="457200" y="1524000"/>
            <a:ext cx="8229600" cy="4606925"/>
          </a:xfrm>
          <a:prstGeom prst="rect"/>
        </p:spPr>
        <p:txBody>
          <a:bodyPr/>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1" cap="none" dirty="0" sz="3200" i="0" kern="1200" kumimoji="0" lang="en-US" noProof="0" normalizeH="0" spc="0" strike="noStrike" u="sng" smtClean="0">
                <a:ln>
                  <a:noFill/>
                </a:ln>
                <a:solidFill>
                  <a:srgbClr val="00FF00"/>
                </a:solidFill>
                <a:effectLst/>
                <a:uLnTx/>
                <a:uFillTx/>
                <a:latin typeface="+mn-lt"/>
                <a:ea typeface="+mn-ea"/>
                <a:cs typeface="+mn-cs"/>
              </a:rPr>
              <a:t>NAFERELIN :</a:t>
            </a:r>
            <a:r>
              <a:rPr baseline="0" b="0" cap="none" dirty="0" sz="3200" i="0" kern="1200" kumimoji="0" lang="en-US" noProof="0" normalizeH="0" spc="0" strike="noStrike" u="none" smtClean="0">
                <a:ln>
                  <a:noFill/>
                </a:ln>
                <a:solidFill>
                  <a:schemeClr val="tx1"/>
                </a:solidFill>
                <a:effectLst/>
                <a:uLnTx/>
                <a:uFillTx/>
                <a:latin typeface="+mn-lt"/>
                <a:ea typeface="+mn-ea"/>
                <a:cs typeface="+mn-cs"/>
              </a:rPr>
              <a:t> nasal spray / SC </a:t>
            </a:r>
            <a:r>
              <a:rPr baseline="0" b="0" cap="none" dirty="0" sz="3200" i="0" kern="1200" kumimoji="0" lang="en-US" noProof="0" normalizeH="0" spc="0" err="1" strike="noStrike" u="none" smtClean="0">
                <a:ln>
                  <a:noFill/>
                </a:ln>
                <a:solidFill>
                  <a:schemeClr val="tx1"/>
                </a:solidFill>
                <a:effectLst/>
                <a:uLnTx/>
                <a:uFillTx/>
                <a:latin typeface="+mn-lt"/>
                <a:ea typeface="+mn-ea"/>
                <a:cs typeface="+mn-cs"/>
              </a:rPr>
              <a:t>inj</a:t>
            </a:r>
            <a:endParaRPr baseline="0" b="0" cap="none" dirty="0" sz="3200" i="0" kern="1200" kumimoji="0" lang="en-US" noProof="0" normalizeH="0" spc="0" strike="noStrike" u="none" smtClean="0">
              <a:ln>
                <a:noFill/>
              </a:ln>
              <a:solidFill>
                <a:schemeClr val="tx1"/>
              </a:solidFill>
              <a:effectLst/>
              <a:uLnTx/>
              <a:uFillTx/>
              <a:latin typeface="+mn-lt"/>
              <a:ea typeface="+mn-ea"/>
              <a:cs typeface="+mn-cs"/>
            </a:endParaRPr>
          </a:p>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0" cap="none" dirty="0" sz="3200" i="0" kern="1200" kumimoji="0" lang="en-US" noProof="0" normalizeH="0" spc="0" strike="noStrike" u="none" smtClean="0">
                <a:ln>
                  <a:noFill/>
                </a:ln>
                <a:solidFill>
                  <a:schemeClr val="tx1"/>
                </a:solidFill>
                <a:effectLst/>
                <a:uLnTx/>
                <a:uFillTx/>
                <a:latin typeface="Times New Roman"/>
                <a:cs typeface="Times New Roman"/>
              </a:rPr>
              <a:t>↓</a:t>
            </a:r>
            <a:r>
              <a:rPr baseline="0" b="0" cap="none" dirty="0" sz="3200" i="0" kern="1200" kumimoji="0" lang="en-US" noProof="0" normalizeH="0" spc="0" strike="noStrike" u="none" smtClean="0">
                <a:ln>
                  <a:noFill/>
                </a:ln>
                <a:solidFill>
                  <a:schemeClr val="tx1"/>
                </a:solidFill>
                <a:effectLst/>
                <a:uLnTx/>
                <a:uFillTx/>
                <a:latin typeface="+mn-lt"/>
                <a:ea typeface="+mn-ea"/>
                <a:cs typeface="+mn-cs"/>
              </a:rPr>
              <a:t>FSH &amp; LH release from pituitary- </a:t>
            </a:r>
            <a:r>
              <a:rPr baseline="0" b="0" cap="none" dirty="0" sz="3200" i="0" kern="1200" kumimoji="0" lang="en-US" noProof="0" normalizeH="0" spc="0" strike="noStrike" u="none" smtClean="0">
                <a:ln>
                  <a:noFill/>
                </a:ln>
                <a:solidFill>
                  <a:schemeClr val="tx1"/>
                </a:solidFill>
                <a:effectLst/>
                <a:uLnTx/>
                <a:uFillTx/>
                <a:latin typeface="Times New Roman"/>
                <a:cs typeface="Times New Roman"/>
              </a:rPr>
              <a:t>↓</a:t>
            </a:r>
            <a:r>
              <a:rPr baseline="0" b="0" cap="none" dirty="0" sz="3200" i="0" kern="1200" kumimoji="0" lang="en-US" noProof="0" normalizeH="0" spc="0" strike="noStrike" u="none" smtClean="0">
                <a:ln>
                  <a:noFill/>
                </a:ln>
                <a:solidFill>
                  <a:schemeClr val="tx1"/>
                </a:solidFill>
                <a:effectLst/>
                <a:uLnTx/>
                <a:uFillTx/>
                <a:latin typeface="+mn-lt"/>
                <a:ea typeface="+mn-ea"/>
                <a:cs typeface="+mn-cs"/>
              </a:rPr>
              <a:t> the release of estrogen &amp; testosterone</a:t>
            </a:r>
          </a:p>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0" cap="none" dirty="0" sz="3200" i="0" kern="1200" kumimoji="0" lang="en-US" noProof="0" normalizeH="0" spc="0" strike="noStrike" u="none" smtClean="0">
                <a:ln>
                  <a:noFill/>
                </a:ln>
                <a:solidFill>
                  <a:schemeClr val="tx1"/>
                </a:solidFill>
                <a:effectLst/>
                <a:uLnTx/>
                <a:uFillTx/>
                <a:latin typeface="+mn-lt"/>
                <a:ea typeface="+mn-ea"/>
                <a:cs typeface="+mn-cs"/>
              </a:rPr>
              <a:t>USE : Breast Ca, Prostatic Ca</a:t>
            </a:r>
          </a:p>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1" cap="none" dirty="0" sz="3200" i="0" kern="1200" kumimoji="0" lang="en-US" noProof="0" normalizeH="0" spc="0" strike="noStrike" u="sng" smtClean="0">
                <a:ln>
                  <a:noFill/>
                </a:ln>
                <a:solidFill>
                  <a:srgbClr val="00FF00"/>
                </a:solidFill>
                <a:effectLst/>
                <a:uLnTx/>
                <a:uFillTx/>
                <a:latin typeface="+mn-lt"/>
                <a:ea typeface="+mn-ea"/>
                <a:cs typeface="+mn-cs"/>
              </a:rPr>
              <a:t>PROGESTINS:</a:t>
            </a:r>
          </a:p>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0" cap="none" dirty="0" sz="3200" i="0" kern="1200" kumimoji="0" lang="en-US" noProof="0" normalizeH="0" spc="0" err="1" strike="noStrike" u="none" smtClean="0">
                <a:ln>
                  <a:noFill/>
                </a:ln>
                <a:solidFill>
                  <a:schemeClr val="tx1"/>
                </a:solidFill>
                <a:effectLst/>
                <a:uLnTx/>
                <a:uFillTx/>
                <a:latin typeface="+mn-lt"/>
                <a:ea typeface="+mn-ea"/>
                <a:cs typeface="+mn-cs"/>
              </a:rPr>
              <a:t>Hydroxyprogesterone</a:t>
            </a:r>
            <a:r>
              <a:rPr baseline="0" b="0" cap="none" dirty="0" sz="3200" i="0" kern="1200" kumimoji="0" lang="en-US" noProof="0" normalizeH="0" spc="0" strike="noStrike" u="none" smtClean="0">
                <a:ln>
                  <a:noFill/>
                </a:ln>
                <a:solidFill>
                  <a:schemeClr val="tx1"/>
                </a:solidFill>
                <a:effectLst/>
                <a:uLnTx/>
                <a:uFillTx/>
                <a:latin typeface="+mn-lt"/>
                <a:ea typeface="+mn-ea"/>
                <a:cs typeface="+mn-cs"/>
              </a:rPr>
              <a:t> – used in metastatic endometrial Ca.</a:t>
            </a:r>
          </a:p>
          <a:p>
            <a:pPr algn="l" defTabSz="914400" eaLnBrk="0" fontAlgn="base" hangingPunct="0" indent="-342900" latinLnBrk="0" lvl="0" marL="342900" marR="0" rtl="0">
              <a:lnSpc>
                <a:spcPct val="100000"/>
              </a:lnSpc>
              <a:spcBef>
                <a:spcPct val="20000"/>
              </a:spcBef>
              <a:spcAft>
                <a:spcPct val="0"/>
              </a:spcAft>
              <a:buClrTx/>
              <a:buSzTx/>
              <a:buFont typeface="Arial" charset="0"/>
              <a:buChar char="•"/>
            </a:pPr>
            <a:r>
              <a:rPr baseline="0" b="0" cap="none" dirty="0" sz="3200" i="0" kern="1200" kumimoji="0" lang="en-US" noProof="0" normalizeH="0" spc="0" strike="noStrike" u="none" smtClean="0">
                <a:ln>
                  <a:noFill/>
                </a:ln>
                <a:solidFill>
                  <a:schemeClr val="tx1"/>
                </a:solidFill>
                <a:effectLst/>
                <a:uLnTx/>
                <a:uFillTx/>
                <a:latin typeface="+mn-lt"/>
                <a:ea typeface="+mn-ea"/>
                <a:cs typeface="+mn-cs"/>
              </a:rPr>
              <a:t>A/E: bleeding </a:t>
            </a:r>
          </a:p>
        </p:txBody>
      </p:sp>
      <p:sp>
        <p:nvSpPr>
          <p:cNvPr id="1049754" name="Title 2"/>
          <p:cNvSpPr>
            <a:spLocks noGrp="1"/>
          </p:cNvSpPr>
          <p:nvPr>
            <p:ph type="title"/>
          </p:nvPr>
        </p:nvSpPr>
        <p:spPr>
          <a:xfrm>
            <a:off x="0" y="0"/>
            <a:ext cx="9144000" cy="1066800"/>
          </a:xfrm>
          <a:solidFill>
            <a:schemeClr val="accent5">
              <a:lumMod val="20000"/>
              <a:lumOff val="80000"/>
            </a:schemeClr>
          </a:solidFill>
        </p:spPr>
        <p:txBody>
          <a:bodyPr/>
          <a:p>
            <a:pPr lvl="0"/>
            <a:r>
              <a:rPr dirty="0" lang="en-US" err="1" smtClean="0"/>
              <a:t>GnRH</a:t>
            </a:r>
            <a:r>
              <a:rPr dirty="0" lang="en-US" smtClean="0"/>
              <a:t> agonists </a:t>
            </a:r>
            <a:endParaRPr dirty="0" lang="en-US"/>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100" name=""/>
        <p:cNvGrpSpPr/>
        <p:nvPr/>
      </p:nvGrpSpPr>
      <p:grpSpPr>
        <a:xfrm>
          <a:off x="0" y="0"/>
          <a:ext cx="0" cy="0"/>
          <a:chOff x="0" y="0"/>
          <a:chExt cx="0" cy="0"/>
        </a:xfrm>
      </p:grpSpPr>
      <p:pic>
        <p:nvPicPr>
          <p:cNvPr id="2097211" name="Picture 2"/>
          <p:cNvPicPr>
            <a:picLocks noChangeAspect="1" noChangeArrowheads="1"/>
          </p:cNvPicPr>
          <p:nvPr/>
        </p:nvPicPr>
        <p:blipFill>
          <a:blip xmlns:r="http://schemas.openxmlformats.org/officeDocument/2006/relationships" r:embed="rId1"/>
          <a:srcRect l="40625" t="29068" r="35156" b="10417"/>
          <a:stretch>
            <a:fillRect/>
          </a:stretch>
        </p:blipFill>
        <p:spPr bwMode="auto">
          <a:xfrm>
            <a:off x="2133600" y="-76200"/>
            <a:ext cx="3733800" cy="6997288"/>
          </a:xfrm>
          <a:prstGeom prst="rect"/>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592" name=""/>
        <p:cNvGrpSpPr/>
        <p:nvPr/>
      </p:nvGrpSpPr>
      <p:grpSpPr>
        <a:xfrm>
          <a:off x="0" y="0"/>
          <a:ext cx="0" cy="0"/>
          <a:chOff x="0" y="0"/>
          <a:chExt cx="0" cy="0"/>
        </a:xfrm>
      </p:grpSpPr>
      <p:sp>
        <p:nvSpPr>
          <p:cNvPr id="1048727" name="Rectangle 2"/>
          <p:cNvSpPr>
            <a:spLocks noGrp="1" noChangeArrowheads="1"/>
          </p:cNvSpPr>
          <p:nvPr>
            <p:ph idx="1"/>
          </p:nvPr>
        </p:nvSpPr>
        <p:spPr bwMode="auto">
          <a:xfrm>
            <a:off x="457200" y="990600"/>
            <a:ext cx="8229600" cy="5334000"/>
          </a:xfrm>
          <a:noFill/>
        </p:spPr>
        <p:txBody>
          <a:bodyPr anchor="t" anchorCtr="0" bIns="45720" compatLnSpc="1" lIns="91440" numCol="1" rIns="91440" tIns="45720" vert="horz" wrap="square">
            <a:prstTxWarp prst="textNoShape"/>
            <a:normAutofit fontScale="96875" lnSpcReduction="20000"/>
          </a:bodyPr>
          <a:p>
            <a:pPr algn="just" eaLnBrk="1" hangingPunct="1"/>
            <a:r>
              <a:rPr dirty="0" lang="en-US" smtClean="0"/>
              <a:t>The  rational  pharmacological treatment of  any  patient  requires  adequate  knowledge  about : </a:t>
            </a:r>
          </a:p>
          <a:p>
            <a:pPr algn="just" eaLnBrk="1" hangingPunct="1">
              <a:buFont typeface="Wingdings" pitchFamily="2" charset="2"/>
              <a:buChar char="ü"/>
            </a:pPr>
            <a:r>
              <a:rPr dirty="0" lang="en-US" smtClean="0"/>
              <a:t> The  </a:t>
            </a:r>
            <a:r>
              <a:rPr dirty="0" lang="en-US" smtClean="0">
                <a:solidFill>
                  <a:srgbClr val="FF00FF"/>
                </a:solidFill>
              </a:rPr>
              <a:t>disease  process</a:t>
            </a:r>
            <a:r>
              <a:rPr dirty="0" lang="en-US" smtClean="0"/>
              <a:t>,</a:t>
            </a:r>
          </a:p>
          <a:p>
            <a:pPr algn="just" eaLnBrk="1" hangingPunct="1">
              <a:buFont typeface="Wingdings" pitchFamily="2" charset="2"/>
              <a:buChar char="ü"/>
            </a:pPr>
            <a:r>
              <a:rPr dirty="0" lang="en-US" smtClean="0">
                <a:solidFill>
                  <a:srgbClr val="FF00FF"/>
                </a:solidFill>
              </a:rPr>
              <a:t> Pharmacodynamic</a:t>
            </a:r>
            <a:r>
              <a:rPr dirty="0" lang="en-US" smtClean="0"/>
              <a:t> properties  of  the  drug(s)  selected, and</a:t>
            </a:r>
          </a:p>
          <a:p>
            <a:pPr algn="just" eaLnBrk="1" hangingPunct="1">
              <a:buFont typeface="Wingdings" pitchFamily="2" charset="2"/>
              <a:buChar char="ü"/>
            </a:pPr>
            <a:r>
              <a:rPr dirty="0" lang="en-US" smtClean="0"/>
              <a:t> The individual’s handling  of the  drug(s) [</a:t>
            </a:r>
            <a:r>
              <a:rPr dirty="0" lang="en-US" smtClean="0">
                <a:solidFill>
                  <a:srgbClr val="FF00FF"/>
                </a:solidFill>
              </a:rPr>
              <a:t>pharmacokinetics</a:t>
            </a:r>
            <a:r>
              <a:rPr dirty="0" lang="en-US" smtClean="0"/>
              <a:t>].</a:t>
            </a:r>
          </a:p>
        </p:txBody>
      </p:sp>
      <p:sp>
        <p:nvSpPr>
          <p:cNvPr id="1048728" name="Rectangle 7"/>
          <p:cNvSpPr>
            <a:spLocks noGrp="1" noChangeArrowheads="1"/>
          </p:cNvSpPr>
          <p:nvPr>
            <p:ph type="title"/>
          </p:nvPr>
        </p:nvSpPr>
        <p:spPr bwMode="auto">
          <a:xfrm>
            <a:off x="457200" y="274638"/>
            <a:ext cx="8229600" cy="792162"/>
          </a:xfrm>
          <a:noFill/>
        </p:spPr>
        <p:txBody>
          <a:bodyPr anchor="ctr" anchorCtr="0" bIns="45720" compatLnSpc="1" lIns="91440" numCol="1" rIns="91440" tIns="45720" vert="horz" wrap="square">
            <a:prstTxWarp prst="textNoShape"/>
            <a:normAutofit fontScale="90000"/>
          </a:bodyPr>
          <a:p>
            <a:pPr eaLnBrk="1" hangingPunct="1"/>
            <a:r>
              <a:rPr lang="en-US" smtClean="0"/>
              <a:t>FUNDAMENTALS OF  PHARMACOLOGY</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499"/>
                                          </p:stCondLst>
                                        </p:cTn>
                                        <p:tgtEl>
                                          <p:spTgt spid="1048727">
                                            <p:txEl>
                                              <p:pRg st="0" end="0"/>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499"/>
                                          </p:stCondLst>
                                        </p:cTn>
                                        <p:tgtEl>
                                          <p:spTgt spid="1048727">
                                            <p:txEl>
                                              <p:pRg st="1" end="1"/>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 presetSubtype="0">
                                  <p:stCondLst>
                                    <p:cond delay="0"/>
                                  </p:stCondLst>
                                  <p:childTnLst>
                                    <p:set>
                                      <p:cBhvr>
                                        <p:cTn dur="1" fill="hold" id="14">
                                          <p:stCondLst>
                                            <p:cond delay="499"/>
                                          </p:stCondLst>
                                        </p:cTn>
                                        <p:tgtEl>
                                          <p:spTgt spid="1048727">
                                            <p:txEl>
                                              <p:pRg st="2" end="2"/>
                                            </p:txEl>
                                          </p:spTgt>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1" presetSubtype="0">
                                  <p:stCondLst>
                                    <p:cond delay="0"/>
                                  </p:stCondLst>
                                  <p:childTnLst>
                                    <p:set>
                                      <p:cBhvr>
                                        <p:cTn dur="1" fill="hold" id="18">
                                          <p:stCondLst>
                                            <p:cond delay="499"/>
                                          </p:stCondLst>
                                        </p:cTn>
                                        <p:tgtEl>
                                          <p:spTgt spid="10487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7" grpId="0" build="p" autoUpdateAnimBg="0"/>
    </p:bld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101" name=""/>
        <p:cNvGrpSpPr/>
        <p:nvPr/>
      </p:nvGrpSpPr>
      <p:grpSpPr>
        <a:xfrm>
          <a:off x="0" y="0"/>
          <a:ext cx="0" cy="0"/>
          <a:chOff x="0" y="0"/>
          <a:chExt cx="0" cy="0"/>
        </a:xfrm>
      </p:grpSpPr>
      <p:pic>
        <p:nvPicPr>
          <p:cNvPr id="2097212" name="Picture 2"/>
          <p:cNvPicPr>
            <a:picLocks noChangeAspect="1" noChangeArrowheads="1"/>
          </p:cNvPicPr>
          <p:nvPr/>
        </p:nvPicPr>
        <p:blipFill>
          <a:blip xmlns:r="http://schemas.openxmlformats.org/officeDocument/2006/relationships" r:embed="rId1"/>
          <a:srcRect l="40625" t="19791" r="35156" b="48959"/>
          <a:stretch>
            <a:fillRect/>
          </a:stretch>
        </p:blipFill>
        <p:spPr bwMode="auto">
          <a:xfrm>
            <a:off x="2133600" y="1447799"/>
            <a:ext cx="4191000" cy="4055807"/>
          </a:xfrm>
          <a:prstGeom prst="rect"/>
          <a:noFill/>
          <a:ln w="9525">
            <a:noFill/>
            <a:miter lim="800000"/>
            <a:headEnd/>
            <a:tailEnd/>
          </a:ln>
          <a:effectLst/>
        </p:spPr>
      </p:pic>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102" name=""/>
        <p:cNvGrpSpPr/>
        <p:nvPr/>
      </p:nvGrpSpPr>
      <p:grpSpPr>
        <a:xfrm>
          <a:off x="0" y="0"/>
          <a:ext cx="0" cy="0"/>
          <a:chOff x="0" y="0"/>
          <a:chExt cx="0" cy="0"/>
        </a:xfrm>
      </p:grpSpPr>
      <p:sp>
        <p:nvSpPr>
          <p:cNvPr id="1049755" name="Title 1"/>
          <p:cNvSpPr>
            <a:spLocks noGrp="1"/>
          </p:cNvSpPr>
          <p:nvPr>
            <p:ph type="title"/>
          </p:nvPr>
        </p:nvSpPr>
        <p:spPr>
          <a:xfrm>
            <a:off x="0" y="0"/>
            <a:ext cx="9144000" cy="1417638"/>
          </a:xfrm>
          <a:solidFill>
            <a:schemeClr val="accent5">
              <a:lumMod val="20000"/>
              <a:lumOff val="80000"/>
            </a:schemeClr>
          </a:solidFill>
        </p:spPr>
        <p:txBody>
          <a:bodyPr/>
          <a:p>
            <a:r>
              <a:rPr dirty="0" lang="en-US" smtClean="0"/>
              <a:t>Newer anticancer drugs </a:t>
            </a:r>
            <a:endParaRPr dirty="0" lang="en-US"/>
          </a:p>
        </p:txBody>
      </p:sp>
      <p:sp>
        <p:nvSpPr>
          <p:cNvPr id="1049756" name="Content Placeholder 2"/>
          <p:cNvSpPr>
            <a:spLocks noGrp="1"/>
          </p:cNvSpPr>
          <p:nvPr>
            <p:ph idx="1"/>
          </p:nvPr>
        </p:nvSpPr>
        <p:spPr/>
        <p:txBody>
          <a:bodyPr/>
          <a:p>
            <a:r>
              <a:rPr dirty="0" lang="en-US" smtClean="0"/>
              <a:t>Inhibitors  of growth factors receptors </a:t>
            </a:r>
          </a:p>
          <a:p>
            <a:pPr lvl="1"/>
            <a:r>
              <a:rPr dirty="0" lang="en-US" err="1" smtClean="0"/>
              <a:t>Imatinib</a:t>
            </a:r>
            <a:r>
              <a:rPr dirty="0" lang="en-US" smtClean="0"/>
              <a:t>: CML (BCR-ABL gene)</a:t>
            </a:r>
          </a:p>
          <a:p>
            <a:pPr lvl="1"/>
            <a:r>
              <a:rPr dirty="0" lang="en-US" err="1" smtClean="0"/>
              <a:t>Gefitinib</a:t>
            </a:r>
            <a:r>
              <a:rPr dirty="0" lang="en-US" smtClean="0"/>
              <a:t>: Non small cell cancer of lungs (EGFR)</a:t>
            </a:r>
          </a:p>
          <a:p>
            <a:pPr lvl="1"/>
            <a:r>
              <a:rPr dirty="0" lang="en-US" err="1" smtClean="0"/>
              <a:t>Nilotinib</a:t>
            </a:r>
            <a:r>
              <a:rPr dirty="0" lang="en-US" smtClean="0"/>
              <a:t> : CML (Tyrosine </a:t>
            </a:r>
            <a:r>
              <a:rPr dirty="0" lang="en-US" err="1" smtClean="0"/>
              <a:t>kinase</a:t>
            </a:r>
            <a:r>
              <a:rPr dirty="0" lang="en-US" smtClean="0"/>
              <a:t> inhibitor)</a:t>
            </a:r>
          </a:p>
          <a:p>
            <a:pPr lvl="1"/>
            <a:r>
              <a:rPr dirty="0" lang="en-US" err="1" smtClean="0"/>
              <a:t>Dasatinib</a:t>
            </a:r>
            <a:r>
              <a:rPr dirty="0" lang="en-US" smtClean="0"/>
              <a:t> : CML (Tyrosine </a:t>
            </a:r>
            <a:r>
              <a:rPr dirty="0" lang="en-US" err="1" smtClean="0"/>
              <a:t>kinase</a:t>
            </a:r>
            <a:r>
              <a:rPr dirty="0" lang="en-US" smtClean="0"/>
              <a:t> inhibitor)</a:t>
            </a:r>
          </a:p>
          <a:p>
            <a:pPr lvl="1"/>
            <a:r>
              <a:rPr dirty="0" lang="en-US" err="1" smtClean="0"/>
              <a:t>Lapatinib</a:t>
            </a:r>
            <a:r>
              <a:rPr dirty="0" lang="en-US" smtClean="0"/>
              <a:t> : metastatic breast cancer (HER2/</a:t>
            </a:r>
            <a:r>
              <a:rPr dirty="0" lang="en-US" err="1" smtClean="0"/>
              <a:t>neu</a:t>
            </a:r>
            <a:r>
              <a:rPr dirty="0" lang="en-US" smtClean="0"/>
              <a:t>)</a:t>
            </a:r>
          </a:p>
          <a:p>
            <a:pPr lvl="1"/>
            <a:r>
              <a:rPr dirty="0" lang="en-US" err="1" smtClean="0"/>
              <a:t>Sunitinib</a:t>
            </a:r>
            <a:r>
              <a:rPr dirty="0" lang="en-US" smtClean="0"/>
              <a:t> : renal cell carcinoma (VEGF)</a:t>
            </a:r>
          </a:p>
          <a:p>
            <a:pPr lvl="1"/>
            <a:r>
              <a:rPr dirty="0" lang="en-US" err="1" smtClean="0"/>
              <a:t>Sorafinib</a:t>
            </a:r>
            <a:r>
              <a:rPr dirty="0" lang="en-US" smtClean="0"/>
              <a:t> : renal cell carcinoma (VEGF)</a:t>
            </a:r>
          </a:p>
          <a:p>
            <a:pPr lvl="1">
              <a:buNone/>
            </a:pPr>
            <a:endParaRPr dirty="0" lang="en-US"/>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105" name=""/>
        <p:cNvGrpSpPr/>
        <p:nvPr/>
      </p:nvGrpSpPr>
      <p:grpSpPr>
        <a:xfrm>
          <a:off x="0" y="0"/>
          <a:ext cx="0" cy="0"/>
          <a:chOff x="0" y="0"/>
          <a:chExt cx="0" cy="0"/>
        </a:xfrm>
      </p:grpSpPr>
      <p:sp>
        <p:nvSpPr>
          <p:cNvPr id="1049760" name="Content Placeholder 2"/>
          <p:cNvSpPr>
            <a:spLocks noGrp="1"/>
          </p:cNvSpPr>
          <p:nvPr>
            <p:ph idx="1"/>
          </p:nvPr>
        </p:nvSpPr>
        <p:spPr/>
        <p:txBody>
          <a:bodyPr/>
          <a:p>
            <a:r>
              <a:rPr dirty="0" lang="en-US" smtClean="0"/>
              <a:t>Monoclonal antibodies </a:t>
            </a:r>
          </a:p>
          <a:p>
            <a:pPr lvl="1"/>
            <a:r>
              <a:rPr dirty="0" lang="en-US" err="1" smtClean="0"/>
              <a:t>Trastuzumab</a:t>
            </a:r>
            <a:r>
              <a:rPr dirty="0" lang="en-US" smtClean="0"/>
              <a:t> : breast cancer (HER2/</a:t>
            </a:r>
            <a:r>
              <a:rPr dirty="0" lang="en-US" err="1" smtClean="0"/>
              <a:t>neu</a:t>
            </a:r>
            <a:r>
              <a:rPr dirty="0" lang="en-US" smtClean="0"/>
              <a:t>)</a:t>
            </a:r>
          </a:p>
          <a:p>
            <a:pPr lvl="1"/>
            <a:r>
              <a:rPr dirty="0" lang="en-US" err="1" smtClean="0"/>
              <a:t>Bevacizumab</a:t>
            </a:r>
            <a:r>
              <a:rPr dirty="0" lang="en-US" smtClean="0"/>
              <a:t>: metastatic colon cancer (VEGF) </a:t>
            </a:r>
          </a:p>
          <a:p>
            <a:pPr lvl="1"/>
            <a:r>
              <a:rPr dirty="0" lang="en-US" err="1" smtClean="0"/>
              <a:t>Rituximab</a:t>
            </a:r>
            <a:r>
              <a:rPr dirty="0" lang="en-US" smtClean="0"/>
              <a:t> : non </a:t>
            </a:r>
            <a:r>
              <a:rPr dirty="0" lang="en-US" err="1" smtClean="0"/>
              <a:t>hodgkins</a:t>
            </a:r>
            <a:r>
              <a:rPr dirty="0" lang="en-US" smtClean="0"/>
              <a:t> lymphoma (CD-20)</a:t>
            </a:r>
          </a:p>
          <a:p>
            <a:pPr lvl="1"/>
            <a:r>
              <a:rPr dirty="0" lang="en-US" err="1" smtClean="0"/>
              <a:t>Panitumumab</a:t>
            </a:r>
            <a:r>
              <a:rPr dirty="0" lang="en-US" smtClean="0"/>
              <a:t> : metastatic colon cancer (EGFR)</a:t>
            </a:r>
          </a:p>
          <a:p>
            <a:pPr lvl="1"/>
            <a:r>
              <a:rPr dirty="0" lang="en-US" err="1" smtClean="0"/>
              <a:t>Alemtuzumab</a:t>
            </a:r>
            <a:r>
              <a:rPr dirty="0" lang="en-US" smtClean="0"/>
              <a:t> : CLL  (CD 52 antigen)</a:t>
            </a:r>
          </a:p>
          <a:p>
            <a:pPr lvl="1"/>
            <a:r>
              <a:rPr dirty="0" lang="en-US" smtClean="0"/>
              <a:t>Iodine </a:t>
            </a:r>
            <a:r>
              <a:rPr dirty="0" lang="en-US" err="1" smtClean="0"/>
              <a:t>tositumonab</a:t>
            </a:r>
            <a:r>
              <a:rPr dirty="0" lang="en-US" smtClean="0"/>
              <a:t> : Non </a:t>
            </a:r>
            <a:r>
              <a:rPr dirty="0" lang="en-US" err="1" smtClean="0"/>
              <a:t>hodgkins</a:t>
            </a:r>
            <a:r>
              <a:rPr dirty="0" lang="en-US" smtClean="0"/>
              <a:t> (CD-20)</a:t>
            </a:r>
            <a:endParaRPr dirty="0" lang="en-US"/>
          </a:p>
        </p:txBody>
      </p:sp>
      <p:sp>
        <p:nvSpPr>
          <p:cNvPr id="1049761" name="Title 1"/>
          <p:cNvSpPr>
            <a:spLocks noGrp="1"/>
          </p:cNvSpPr>
          <p:nvPr>
            <p:ph type="title"/>
          </p:nvPr>
        </p:nvSpPr>
        <p:spPr>
          <a:xfrm>
            <a:off x="0" y="0"/>
            <a:ext cx="9144000" cy="1417638"/>
          </a:xfrm>
          <a:solidFill>
            <a:schemeClr val="accent5">
              <a:lumMod val="20000"/>
              <a:lumOff val="80000"/>
            </a:schemeClr>
          </a:solidFill>
        </p:spPr>
        <p:txBody>
          <a:bodyPr/>
          <a:p>
            <a:r>
              <a:rPr dirty="0" lang="en-US" smtClean="0"/>
              <a:t>Newer anticancer drugs </a:t>
            </a:r>
            <a:endParaRPr dirty="0" lang="en-US"/>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106" name=""/>
        <p:cNvGrpSpPr/>
        <p:nvPr/>
      </p:nvGrpSpPr>
      <p:grpSpPr>
        <a:xfrm>
          <a:off x="0" y="0"/>
          <a:ext cx="0" cy="0"/>
          <a:chOff x="0" y="0"/>
          <a:chExt cx="0" cy="0"/>
        </a:xfrm>
      </p:grpSpPr>
      <p:pic>
        <p:nvPicPr>
          <p:cNvPr id="2097213" name="Picture 2" descr="http://cdn.pharmacologycorner.com/wp-content/uploads/2009/05/her2neu.gif"/>
          <p:cNvPicPr>
            <a:picLocks noChangeAspect="1" noChangeArrowheads="1"/>
          </p:cNvPicPr>
          <p:nvPr/>
        </p:nvPicPr>
        <p:blipFill>
          <a:blip xmlns:r="http://schemas.openxmlformats.org/officeDocument/2006/relationships" r:embed="rId1"/>
          <a:srcRect t="2416" b="11516"/>
          <a:stretch>
            <a:fillRect/>
          </a:stretch>
        </p:blipFill>
        <p:spPr bwMode="auto">
          <a:xfrm>
            <a:off x="533400" y="0"/>
            <a:ext cx="7987553" cy="6858000"/>
          </a:xfrm>
          <a:prstGeom prst="rect"/>
          <a:noFill/>
        </p:spPr>
      </p:pic>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109" name=""/>
        <p:cNvGrpSpPr/>
        <p:nvPr/>
      </p:nvGrpSpPr>
      <p:grpSpPr>
        <a:xfrm>
          <a:off x="0" y="0"/>
          <a:ext cx="0" cy="0"/>
          <a:chOff x="0" y="0"/>
          <a:chExt cx="0" cy="0"/>
        </a:xfrm>
      </p:grpSpPr>
      <p:sp>
        <p:nvSpPr>
          <p:cNvPr id="1049765" name="Title 1"/>
          <p:cNvSpPr>
            <a:spLocks noGrp="1"/>
          </p:cNvSpPr>
          <p:nvPr>
            <p:ph type="title"/>
          </p:nvPr>
        </p:nvSpPr>
        <p:spPr>
          <a:xfrm>
            <a:off x="0" y="0"/>
            <a:ext cx="9144000" cy="1066800"/>
          </a:xfrm>
        </p:spPr>
        <p:txBody>
          <a:bodyPr/>
          <a:p>
            <a:r>
              <a:rPr dirty="0" lang="en-US" smtClean="0"/>
              <a:t>Important drug combinations </a:t>
            </a:r>
            <a:endParaRPr dirty="0" lang="en-US"/>
          </a:p>
        </p:txBody>
      </p:sp>
      <p:graphicFrame>
        <p:nvGraphicFramePr>
          <p:cNvPr id="4194311" name="Content Placeholder 3"/>
          <p:cNvGraphicFramePr>
            <a:graphicFrameLocks noGrp="1"/>
          </p:cNvGraphicFramePr>
          <p:nvPr>
            <p:ph idx="1"/>
          </p:nvPr>
        </p:nvGraphicFramePr>
        <p:xfrm>
          <a:off x="457200" y="1066800"/>
          <a:ext cx="8382000" cy="5212080"/>
        </p:xfrm>
        <a:graphic>
          <a:graphicData uri="http://schemas.openxmlformats.org/drawingml/2006/table">
            <a:tbl>
              <a:tblPr firstRow="1" bandRow="1">
                <a:tableStyleId>{5C22544A-7EE6-4342-B048-85BDC9FD1C3A}</a:tableStyleId>
              </a:tblPr>
              <a:tblGrid>
                <a:gridCol w="1552222"/>
                <a:gridCol w="1724378"/>
                <a:gridCol w="5105400"/>
              </a:tblGrid>
              <a:tr h="370840">
                <a:tc>
                  <a:txBody>
                    <a:bodyPr/>
                    <a:p>
                      <a:r>
                        <a:rPr dirty="0" sz="2400" lang="en-US" smtClean="0"/>
                        <a:t>REGIMEN </a:t>
                      </a:r>
                      <a:endParaRPr dirty="0" sz="2400" lang="en-US"/>
                    </a:p>
                  </a:txBody>
                </a:tc>
                <a:tc>
                  <a:txBody>
                    <a:bodyPr/>
                    <a:p>
                      <a:r>
                        <a:rPr dirty="0" sz="2400" lang="en-US" smtClean="0"/>
                        <a:t>CANCER </a:t>
                      </a:r>
                      <a:endParaRPr dirty="0" sz="2400" lang="en-US"/>
                    </a:p>
                  </a:txBody>
                </a:tc>
                <a:tc>
                  <a:txBody>
                    <a:bodyPr/>
                    <a:p>
                      <a:r>
                        <a:rPr dirty="0" sz="2400" lang="en-US" smtClean="0"/>
                        <a:t>DRUGS </a:t>
                      </a:r>
                      <a:endParaRPr dirty="0" sz="2400" lang="en-US"/>
                    </a:p>
                  </a:txBody>
                </a:tc>
              </a:tr>
              <a:tr h="370840">
                <a:tc>
                  <a:txBody>
                    <a:bodyPr/>
                    <a:p>
                      <a:r>
                        <a:rPr dirty="0" sz="2400" lang="en-US" smtClean="0"/>
                        <a:t>MOPP</a:t>
                      </a:r>
                      <a:endParaRPr dirty="0" sz="2400" lang="en-US"/>
                    </a:p>
                  </a:txBody>
                </a:tc>
                <a:tc>
                  <a:txBody>
                    <a:bodyPr/>
                    <a:p>
                      <a:r>
                        <a:rPr dirty="0" sz="2400" lang="en-US" err="1" smtClean="0"/>
                        <a:t>Hodgkins</a:t>
                      </a:r>
                      <a:r>
                        <a:rPr dirty="0" sz="2400" lang="en-US" smtClean="0"/>
                        <a:t> </a:t>
                      </a:r>
                      <a:endParaRPr dirty="0" sz="2400" lang="en-US"/>
                    </a:p>
                  </a:txBody>
                </a:tc>
                <a:tc>
                  <a:txBody>
                    <a:bodyPr/>
                    <a:p>
                      <a:r>
                        <a:rPr dirty="0" sz="2400" lang="en-US" err="1" smtClean="0"/>
                        <a:t>Mechlorethamine</a:t>
                      </a:r>
                      <a:r>
                        <a:rPr dirty="0" sz="2400" lang="en-US" smtClean="0"/>
                        <a:t>,</a:t>
                      </a:r>
                      <a:r>
                        <a:rPr baseline="0" dirty="0" sz="2400" lang="en-US" smtClean="0"/>
                        <a:t> </a:t>
                      </a:r>
                      <a:r>
                        <a:rPr baseline="0" dirty="0" sz="2400" lang="en-US" err="1" smtClean="0"/>
                        <a:t>oncovin</a:t>
                      </a:r>
                      <a:r>
                        <a:rPr baseline="0" dirty="0" sz="2400" lang="en-US" smtClean="0"/>
                        <a:t>, </a:t>
                      </a:r>
                      <a:r>
                        <a:rPr baseline="0" dirty="0" sz="2400" lang="en-US" err="1" smtClean="0"/>
                        <a:t>prednisolone</a:t>
                      </a:r>
                      <a:r>
                        <a:rPr baseline="0" dirty="0" sz="2400" lang="en-US" smtClean="0"/>
                        <a:t>, </a:t>
                      </a:r>
                      <a:r>
                        <a:rPr baseline="0" dirty="0" sz="2400" lang="en-US" err="1" smtClean="0"/>
                        <a:t>procarbazine</a:t>
                      </a:r>
                      <a:endParaRPr dirty="0" sz="2400" lang="en-US"/>
                    </a:p>
                  </a:txBody>
                </a:tc>
              </a:tr>
              <a:tr h="370840">
                <a:tc>
                  <a:txBody>
                    <a:bodyPr/>
                    <a:p>
                      <a:r>
                        <a:rPr dirty="0" sz="2400" lang="en-US" smtClean="0"/>
                        <a:t>ABVD</a:t>
                      </a:r>
                      <a:endParaRPr dirty="0" sz="2400" lang="en-US"/>
                    </a:p>
                  </a:txBody>
                </a:tc>
                <a:tc>
                  <a:txBody>
                    <a:bodyPr/>
                    <a:p>
                      <a:r>
                        <a:rPr dirty="0" sz="2400" lang="en-US" err="1" smtClean="0"/>
                        <a:t>Hodgkins</a:t>
                      </a:r>
                      <a:r>
                        <a:rPr dirty="0" sz="2400" lang="en-US" smtClean="0"/>
                        <a:t> </a:t>
                      </a:r>
                      <a:endParaRPr dirty="0" sz="2400" lang="en-US"/>
                    </a:p>
                  </a:txBody>
                </a:tc>
                <a:tc>
                  <a:txBody>
                    <a:bodyPr/>
                    <a:p>
                      <a:r>
                        <a:rPr dirty="0" sz="2400" lang="en-US" smtClean="0"/>
                        <a:t>Doxorubicin, </a:t>
                      </a:r>
                      <a:r>
                        <a:rPr dirty="0" sz="2400" lang="en-US" err="1" smtClean="0"/>
                        <a:t>bleomycin</a:t>
                      </a:r>
                      <a:r>
                        <a:rPr dirty="0" sz="2400" lang="en-US" smtClean="0"/>
                        <a:t>, </a:t>
                      </a:r>
                      <a:r>
                        <a:rPr dirty="0" sz="2400" lang="en-US" err="1" smtClean="0"/>
                        <a:t>vinblastine</a:t>
                      </a:r>
                      <a:r>
                        <a:rPr dirty="0" sz="2400" lang="en-US" smtClean="0"/>
                        <a:t>, </a:t>
                      </a:r>
                      <a:r>
                        <a:rPr dirty="0" sz="2400" lang="en-US" err="1" smtClean="0"/>
                        <a:t>dacarbazine</a:t>
                      </a:r>
                      <a:r>
                        <a:rPr dirty="0" sz="2400" lang="en-US" smtClean="0"/>
                        <a:t> </a:t>
                      </a:r>
                      <a:endParaRPr dirty="0" sz="2400" lang="en-US"/>
                    </a:p>
                  </a:txBody>
                </a:tc>
              </a:tr>
              <a:tr h="370840">
                <a:tc>
                  <a:txBody>
                    <a:bodyPr/>
                    <a:p>
                      <a:r>
                        <a:rPr dirty="0" sz="2400" lang="en-US" smtClean="0"/>
                        <a:t>CMF </a:t>
                      </a:r>
                      <a:endParaRPr dirty="0" sz="2400" lang="en-US"/>
                    </a:p>
                  </a:txBody>
                </a:tc>
                <a:tc>
                  <a:txBody>
                    <a:bodyPr/>
                    <a:p>
                      <a:r>
                        <a:rPr dirty="0" sz="2400" lang="en-US" smtClean="0"/>
                        <a:t>Breast</a:t>
                      </a:r>
                      <a:endParaRPr dirty="0" sz="2400" lang="en-US"/>
                    </a:p>
                  </a:txBody>
                </a:tc>
                <a:tc>
                  <a:txBody>
                    <a:bodyPr/>
                    <a:p>
                      <a:r>
                        <a:rPr dirty="0" sz="2400" lang="en-US" smtClean="0"/>
                        <a:t>Cyclophosphamide,</a:t>
                      </a:r>
                      <a:r>
                        <a:rPr baseline="0" dirty="0" sz="2400" lang="en-US" smtClean="0"/>
                        <a:t> </a:t>
                      </a:r>
                      <a:r>
                        <a:rPr baseline="0" dirty="0" sz="2400" lang="en-US" err="1" smtClean="0"/>
                        <a:t>methotrexate</a:t>
                      </a:r>
                      <a:r>
                        <a:rPr baseline="0" dirty="0" sz="2400" lang="en-US" smtClean="0"/>
                        <a:t>, 5-FU</a:t>
                      </a:r>
                      <a:endParaRPr dirty="0" sz="2400" lang="en-US"/>
                    </a:p>
                  </a:txBody>
                </a:tc>
              </a:tr>
              <a:tr h="370840">
                <a:tc>
                  <a:txBody>
                    <a:bodyPr/>
                    <a:p>
                      <a:r>
                        <a:rPr dirty="0" sz="2400" lang="en-US" smtClean="0"/>
                        <a:t>CAF</a:t>
                      </a:r>
                      <a:endParaRPr dirty="0" sz="2400" lang="en-US"/>
                    </a:p>
                  </a:txBody>
                </a:tc>
                <a:tc>
                  <a:txBody>
                    <a:bodyPr/>
                    <a:p>
                      <a:r>
                        <a:rPr dirty="0" sz="2400" lang="en-US" smtClean="0"/>
                        <a:t>Breast </a:t>
                      </a:r>
                      <a:endParaRPr dirty="0" sz="2400" lang="en-US"/>
                    </a:p>
                  </a:txBody>
                </a:tc>
                <a:tc>
                  <a:txBody>
                    <a:bodyPr/>
                    <a:p>
                      <a:pPr algn="l" defTabSz="914400" eaLnBrk="1" fontAlgn="auto" hangingPunct="1" indent="0" latinLnBrk="0" marL="0" marR="0" rtl="0">
                        <a:lnSpc>
                          <a:spcPct val="100000"/>
                        </a:lnSpc>
                        <a:spcBef>
                          <a:spcPts val="0"/>
                        </a:spcBef>
                        <a:spcAft>
                          <a:spcPts val="0"/>
                        </a:spcAft>
                        <a:buClrTx/>
                        <a:buSzTx/>
                        <a:buFontTx/>
                        <a:buNone/>
                      </a:pPr>
                      <a:r>
                        <a:rPr dirty="0" sz="2400" lang="en-US" smtClean="0"/>
                        <a:t>Cyclophosphamide, doxorubicin,</a:t>
                      </a:r>
                      <a:r>
                        <a:rPr baseline="0" dirty="0" sz="2400" lang="en-US" smtClean="0"/>
                        <a:t> 5FU</a:t>
                      </a:r>
                      <a:endParaRPr dirty="0" sz="2400" lang="en-US" smtClean="0"/>
                    </a:p>
                  </a:txBody>
                </a:tc>
              </a:tr>
              <a:tr h="370840">
                <a:tc>
                  <a:txBody>
                    <a:bodyPr/>
                    <a:p>
                      <a:endParaRPr dirty="0" sz="2400" lang="en-US"/>
                    </a:p>
                  </a:txBody>
                </a:tc>
                <a:tc>
                  <a:txBody>
                    <a:bodyPr/>
                    <a:p>
                      <a:r>
                        <a:rPr dirty="0" sz="2400" lang="en-US" smtClean="0"/>
                        <a:t>ALL</a:t>
                      </a:r>
                      <a:r>
                        <a:rPr baseline="0" dirty="0" sz="2400" lang="en-US" smtClean="0"/>
                        <a:t> </a:t>
                      </a:r>
                      <a:endParaRPr dirty="0" sz="2400" lang="en-US"/>
                    </a:p>
                  </a:txBody>
                </a:tc>
                <a:tc>
                  <a:txBody>
                    <a:bodyPr/>
                    <a:p>
                      <a:pPr algn="l" defTabSz="914400" eaLnBrk="1" fontAlgn="auto" hangingPunct="1" indent="0" latinLnBrk="0" marL="0" marR="0" rtl="0">
                        <a:lnSpc>
                          <a:spcPct val="100000"/>
                        </a:lnSpc>
                        <a:spcBef>
                          <a:spcPts val="0"/>
                        </a:spcBef>
                        <a:spcAft>
                          <a:spcPts val="0"/>
                        </a:spcAft>
                        <a:buClrTx/>
                        <a:buSzTx/>
                        <a:buFontTx/>
                        <a:buNone/>
                      </a:pPr>
                      <a:r>
                        <a:rPr dirty="0" sz="2400" lang="en-US" err="1" smtClean="0"/>
                        <a:t>Vincristine</a:t>
                      </a:r>
                      <a:r>
                        <a:rPr dirty="0" sz="2400" lang="en-US" smtClean="0"/>
                        <a:t>,</a:t>
                      </a:r>
                      <a:r>
                        <a:rPr baseline="0" dirty="0" sz="2400" lang="en-US" smtClean="0"/>
                        <a:t> </a:t>
                      </a:r>
                      <a:r>
                        <a:rPr baseline="0" dirty="0" sz="2400" lang="en-US" err="1" smtClean="0"/>
                        <a:t>prednisolone</a:t>
                      </a:r>
                      <a:r>
                        <a:rPr baseline="0" dirty="0" sz="2400" lang="en-US" smtClean="0"/>
                        <a:t>, </a:t>
                      </a:r>
                      <a:r>
                        <a:rPr baseline="0" dirty="0" sz="2400" lang="en-US" err="1" smtClean="0"/>
                        <a:t>aspargine</a:t>
                      </a:r>
                      <a:r>
                        <a:rPr baseline="0" dirty="0" sz="2400" lang="en-US" smtClean="0"/>
                        <a:t>, </a:t>
                      </a:r>
                      <a:r>
                        <a:rPr baseline="0" dirty="0" sz="2400" lang="en-US" err="1" smtClean="0"/>
                        <a:t>daunorubicin</a:t>
                      </a:r>
                      <a:r>
                        <a:rPr baseline="0" dirty="0" sz="2400" lang="en-US" smtClean="0"/>
                        <a:t> </a:t>
                      </a:r>
                      <a:endParaRPr dirty="0" sz="2400" lang="en-US" smtClean="0"/>
                    </a:p>
                  </a:txBody>
                </a:tc>
              </a:tr>
              <a:tr h="370840">
                <a:tc>
                  <a:txBody>
                    <a:bodyPr/>
                    <a:p>
                      <a:endParaRPr dirty="0" sz="2400" lang="en-US"/>
                    </a:p>
                  </a:txBody>
                </a:tc>
                <a:tc>
                  <a:txBody>
                    <a:bodyPr/>
                    <a:p>
                      <a:r>
                        <a:rPr dirty="0" sz="2400" lang="en-US" smtClean="0"/>
                        <a:t>AML </a:t>
                      </a:r>
                      <a:endParaRPr dirty="0" sz="2400" lang="en-US"/>
                    </a:p>
                  </a:txBody>
                </a:tc>
                <a:tc>
                  <a:txBody>
                    <a:bodyPr/>
                    <a:p>
                      <a:pPr algn="l" defTabSz="914400" eaLnBrk="1" fontAlgn="auto" hangingPunct="1" indent="0" latinLnBrk="0" marL="0" marR="0" rtl="0">
                        <a:lnSpc>
                          <a:spcPct val="100000"/>
                        </a:lnSpc>
                        <a:spcBef>
                          <a:spcPts val="0"/>
                        </a:spcBef>
                        <a:spcAft>
                          <a:spcPts val="0"/>
                        </a:spcAft>
                        <a:buClrTx/>
                        <a:buSzTx/>
                        <a:buFontTx/>
                        <a:buNone/>
                      </a:pPr>
                      <a:r>
                        <a:rPr dirty="0" sz="2400" lang="en-US" err="1" smtClean="0"/>
                        <a:t>Cytarabine</a:t>
                      </a:r>
                      <a:r>
                        <a:rPr dirty="0" sz="2400" lang="en-US" smtClean="0"/>
                        <a:t>, </a:t>
                      </a:r>
                      <a:r>
                        <a:rPr dirty="0" sz="2400" lang="en-US" err="1" smtClean="0"/>
                        <a:t>methotrexate</a:t>
                      </a:r>
                      <a:endParaRPr dirty="0" sz="2400" lang="en-US" smtClean="0"/>
                    </a:p>
                  </a:txBody>
                </a:tc>
              </a:tr>
              <a:tr h="370840">
                <a:tc>
                  <a:txBody>
                    <a:bodyPr/>
                    <a:p>
                      <a:endParaRPr dirty="0" sz="2400" lang="en-US"/>
                    </a:p>
                  </a:txBody>
                </a:tc>
                <a:tc>
                  <a:txBody>
                    <a:bodyPr/>
                    <a:p>
                      <a:r>
                        <a:rPr dirty="0" sz="2400" lang="en-US" smtClean="0"/>
                        <a:t>CML </a:t>
                      </a:r>
                      <a:endParaRPr dirty="0" sz="2400" lang="en-US"/>
                    </a:p>
                  </a:txBody>
                </a:tc>
                <a:tc>
                  <a:txBody>
                    <a:bodyPr/>
                    <a:p>
                      <a:pPr algn="l" defTabSz="914400" eaLnBrk="1" fontAlgn="auto" hangingPunct="1" indent="0" latinLnBrk="0" marL="0" marR="0" rtl="0">
                        <a:lnSpc>
                          <a:spcPct val="100000"/>
                        </a:lnSpc>
                        <a:spcBef>
                          <a:spcPts val="0"/>
                        </a:spcBef>
                        <a:spcAft>
                          <a:spcPts val="0"/>
                        </a:spcAft>
                        <a:buClrTx/>
                        <a:buSzTx/>
                        <a:buFontTx/>
                        <a:buNone/>
                      </a:pPr>
                      <a:r>
                        <a:rPr dirty="0" sz="2400" lang="en-US" err="1" smtClean="0"/>
                        <a:t>Hydroxyurea</a:t>
                      </a:r>
                      <a:r>
                        <a:rPr dirty="0" sz="2400" lang="en-US" smtClean="0"/>
                        <a:t>, interferon</a:t>
                      </a:r>
                    </a:p>
                  </a:txBody>
                </a:tc>
              </a:tr>
              <a:tr h="370840">
                <a:tc>
                  <a:txBody>
                    <a:bodyPr/>
                    <a:p>
                      <a:endParaRPr dirty="0" sz="2400" lang="en-US"/>
                    </a:p>
                  </a:txBody>
                </a:tc>
                <a:tc>
                  <a:txBody>
                    <a:bodyPr/>
                    <a:p>
                      <a:r>
                        <a:rPr dirty="0" sz="2400" lang="en-US" err="1" smtClean="0"/>
                        <a:t>Wilms</a:t>
                      </a:r>
                      <a:r>
                        <a:rPr dirty="0" sz="2400" lang="en-US" smtClean="0"/>
                        <a:t> </a:t>
                      </a:r>
                      <a:endParaRPr dirty="0" sz="2400" lang="en-US"/>
                    </a:p>
                  </a:txBody>
                </a:tc>
                <a:tc>
                  <a:txBody>
                    <a:bodyPr/>
                    <a:p>
                      <a:pPr algn="l" defTabSz="914400" eaLnBrk="1" fontAlgn="auto" hangingPunct="1" indent="0" latinLnBrk="0" marL="0" marR="0" rtl="0">
                        <a:lnSpc>
                          <a:spcPct val="100000"/>
                        </a:lnSpc>
                        <a:spcBef>
                          <a:spcPts val="0"/>
                        </a:spcBef>
                        <a:spcAft>
                          <a:spcPts val="0"/>
                        </a:spcAft>
                        <a:buClrTx/>
                        <a:buSzTx/>
                        <a:buFontTx/>
                        <a:buNone/>
                      </a:pPr>
                      <a:r>
                        <a:rPr dirty="0" sz="2400" lang="en-US" err="1" smtClean="0"/>
                        <a:t>Actinomycin</a:t>
                      </a:r>
                      <a:r>
                        <a:rPr dirty="0" sz="2400" lang="en-US" smtClean="0"/>
                        <a:t>, </a:t>
                      </a:r>
                      <a:r>
                        <a:rPr dirty="0" sz="2400" lang="en-US" err="1" smtClean="0"/>
                        <a:t>vincristine</a:t>
                      </a:r>
                      <a:r>
                        <a:rPr sz="2400" lang="en-US" smtClean="0"/>
                        <a:t>, doxorubicin </a:t>
                      </a:r>
                      <a:endParaRPr dirty="0" sz="2400" lang="en-US" smtClean="0"/>
                    </a:p>
                  </a:txBody>
                </a:tc>
              </a:tr>
            </a:tbl>
          </a:graphicData>
        </a:graphic>
      </p:graphicFrame>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110" name=""/>
        <p:cNvGrpSpPr/>
        <p:nvPr/>
      </p:nvGrpSpPr>
      <p:grpSpPr>
        <a:xfrm>
          <a:off x="0" y="0"/>
          <a:ext cx="0" cy="0"/>
          <a:chOff x="0" y="0"/>
          <a:chExt cx="0" cy="0"/>
        </a:xfrm>
      </p:grpSpPr>
      <p:sp>
        <p:nvSpPr>
          <p:cNvPr id="1049766" name="Title 1"/>
          <p:cNvSpPr>
            <a:spLocks noGrp="1"/>
          </p:cNvSpPr>
          <p:nvPr>
            <p:ph type="title"/>
          </p:nvPr>
        </p:nvSpPr>
        <p:spPr/>
        <p:txBody>
          <a:bodyPr/>
          <a:p>
            <a:endParaRPr lang="en-US"/>
          </a:p>
        </p:txBody>
      </p:sp>
      <p:sp>
        <p:nvSpPr>
          <p:cNvPr id="1049767" name="Content Placeholder 2"/>
          <p:cNvSpPr>
            <a:spLocks noGrp="1"/>
          </p:cNvSpPr>
          <p:nvPr>
            <p:ph idx="1"/>
          </p:nvPr>
        </p:nvSpPr>
        <p:spPr/>
        <p:txBody>
          <a:bodyPr/>
          <a:p>
            <a:endParaRPr lang="en-US"/>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111" name=""/>
        <p:cNvGrpSpPr/>
        <p:nvPr/>
      </p:nvGrpSpPr>
      <p:grpSpPr>
        <a:xfrm>
          <a:off x="0" y="0"/>
          <a:ext cx="0" cy="0"/>
          <a:chOff x="0" y="0"/>
          <a:chExt cx="0" cy="0"/>
        </a:xfrm>
      </p:grpSpPr>
      <p:sp>
        <p:nvSpPr>
          <p:cNvPr id="1049768" name="Rectangle 2"/>
          <p:cNvSpPr>
            <a:spLocks noGrp="1" noChangeArrowheads="1"/>
          </p:cNvSpPr>
          <p:nvPr>
            <p:ph type="title"/>
          </p:nvPr>
        </p:nvSpPr>
        <p:spPr>
          <a:xfrm>
            <a:off x="-711200" y="2057400"/>
            <a:ext cx="6908800" cy="1143000"/>
          </a:xfrm>
        </p:spPr>
        <p:txBody>
          <a:bodyPr/>
          <a:p>
            <a:r>
              <a:rPr dirty="0" sz="3600" lang="en-US" smtClean="0"/>
              <a:t>Learning Objectives</a:t>
            </a:r>
          </a:p>
        </p:txBody>
      </p:sp>
      <p:sp>
        <p:nvSpPr>
          <p:cNvPr id="1049769" name="Rectangle 3"/>
          <p:cNvSpPr>
            <a:spLocks noGrp="1" noChangeArrowheads="1"/>
          </p:cNvSpPr>
          <p:nvPr>
            <p:ph type="body" idx="1"/>
          </p:nvPr>
        </p:nvSpPr>
        <p:spPr>
          <a:xfrm>
            <a:off x="745067" y="2895600"/>
            <a:ext cx="7924800" cy="4114800"/>
          </a:xfrm>
        </p:spPr>
        <p:txBody>
          <a:bodyPr/>
          <a:p>
            <a:pPr indent="-571500" marL="571500">
              <a:buFont typeface="Arial" charset="0"/>
              <a:buAutoNum type="arabicPeriod"/>
            </a:pPr>
            <a:r>
              <a:rPr dirty="0" lang="en-US" smtClean="0"/>
              <a:t>Know the major classes of acid-suppressive drugs and their mechanisms of action </a:t>
            </a:r>
          </a:p>
          <a:p>
            <a:pPr indent="-571500" marL="571500">
              <a:buFont typeface="Arial" charset="0"/>
              <a:buAutoNum type="arabicPeriod"/>
            </a:pPr>
            <a:r>
              <a:rPr dirty="0" lang="en-US" smtClean="0"/>
              <a:t>Know the common side effects of acid-suppressive drugs</a:t>
            </a:r>
          </a:p>
          <a:p>
            <a:pPr indent="-571500" marL="571500">
              <a:buFont typeface="Arial" charset="0"/>
              <a:buAutoNum type="arabicPeriod"/>
            </a:pPr>
            <a:r>
              <a:rPr dirty="0" lang="en-US" smtClean="0"/>
              <a:t>Know the specific treatment of acid-peptic disorders</a:t>
            </a:r>
          </a:p>
          <a:p>
            <a:pPr indent="-571500" marL="571500">
              <a:buFont typeface="Wingdings" pitchFamily="2" charset="2"/>
              <a:buNone/>
            </a:pPr>
            <a:endParaRPr dirty="0" lang="en-US" smtClean="0"/>
          </a:p>
        </p:txBody>
      </p:sp>
      <p:sp>
        <p:nvSpPr>
          <p:cNvPr id="1049770" name="Rectangle 3"/>
          <p:cNvSpPr/>
          <p:nvPr/>
        </p:nvSpPr>
        <p:spPr>
          <a:xfrm>
            <a:off x="33867" y="76201"/>
            <a:ext cx="8466667" cy="1770356"/>
          </a:xfrm>
          <a:prstGeom prst="rect"/>
        </p:spPr>
        <p:txBody>
          <a:bodyPr>
            <a:spAutoFit/>
          </a:bodyPr>
          <a:p>
            <a:pPr algn="ctr" defTabSz="762000">
              <a:lnSpc>
                <a:spcPct val="150000"/>
              </a:lnSpc>
            </a:pPr>
            <a:r>
              <a:rPr b="1" dirty="0" sz="4400" lang="en-US">
                <a:solidFill>
                  <a:srgbClr val="FFD41B"/>
                </a:solidFill>
                <a:effectLst>
                  <a:outerShdw algn="tl" blurRad="38100" dir="2700000" dist="38100">
                    <a:srgbClr val="000000"/>
                  </a:outerShdw>
                </a:effectLst>
              </a:rPr>
              <a:t>Gastrointestinal Pharmacology</a:t>
            </a:r>
            <a:r>
              <a:rPr b="1" dirty="0" sz="3200" lang="en-US">
                <a:solidFill>
                  <a:srgbClr val="FFD41B"/>
                </a:solidFill>
                <a:effectLst>
                  <a:outerShdw algn="tl" blurRad="38100" dir="2700000" dist="38100">
                    <a:srgbClr val="000000"/>
                  </a:outerShdw>
                </a:effectLst>
              </a:rPr>
              <a:t/>
            </a:r>
            <a:br>
              <a:rPr b="1" dirty="0" sz="3200" lang="en-US">
                <a:solidFill>
                  <a:srgbClr val="FFD41B"/>
                </a:solidFill>
                <a:effectLst>
                  <a:outerShdw algn="tl" blurRad="38100" dir="2700000" dist="38100">
                    <a:srgbClr val="000000"/>
                  </a:outerShdw>
                </a:effectLst>
              </a:rPr>
            </a:br>
            <a:endParaRPr b="1" dirty="0" sz="3200" lang="en-US">
              <a:solidFill>
                <a:srgbClr val="FFD41B"/>
              </a:solidFill>
              <a:effectLst>
                <a:outerShdw algn="tl" blurRad="38100" dir="2700000" dist="38100">
                  <a:srgbClr val="000000"/>
                </a:outerShdw>
              </a:effectLst>
            </a:endParaRP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5" presetSubtype="10">
                                  <p:stCondLst>
                                    <p:cond delay="0"/>
                                  </p:stCondLst>
                                  <p:childTnLst>
                                    <p:set>
                                      <p:cBhvr>
                                        <p:cTn dur="1" fill="hold" id="6">
                                          <p:stCondLst>
                                            <p:cond delay="0"/>
                                          </p:stCondLst>
                                        </p:cTn>
                                        <p:tgtEl>
                                          <p:spTgt spid="1049770">
                                            <p:txEl>
                                              <p:pRg st="0" end="0"/>
                                            </p:txEl>
                                          </p:spTgt>
                                        </p:tgtEl>
                                        <p:attrNameLst>
                                          <p:attrName>style.visibility</p:attrName>
                                        </p:attrNameLst>
                                      </p:cBhvr>
                                      <p:to>
                                        <p:strVal val="visible"/>
                                      </p:to>
                                    </p:set>
                                    <p:animEffect transition="in" filter="checkerboard(across)">
                                      <p:cBhvr>
                                        <p:cTn dur="500" id="7"/>
                                        <p:tgtEl>
                                          <p:spTgt spid="1049770">
                                            <p:txEl>
                                              <p:pRg st="0" end="0"/>
                                            </p:txEl>
                                          </p:spTgt>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0" id="10" nodeType="clickEffect" presetClass="entr" presetID="5" presetSubtype="10">
                                  <p:stCondLst>
                                    <p:cond delay="0"/>
                                  </p:stCondLst>
                                  <p:childTnLst>
                                    <p:set>
                                      <p:cBhvr>
                                        <p:cTn dur="1" fill="hold" id="11">
                                          <p:stCondLst>
                                            <p:cond delay="0"/>
                                          </p:stCondLst>
                                        </p:cTn>
                                        <p:tgtEl>
                                          <p:spTgt spid="1049768"/>
                                        </p:tgtEl>
                                        <p:attrNameLst>
                                          <p:attrName>style.visibility</p:attrName>
                                        </p:attrNameLst>
                                      </p:cBhvr>
                                      <p:to>
                                        <p:strVal val="visible"/>
                                      </p:to>
                                    </p:set>
                                    <p:animEffect transition="in" filter="checkerboard(across)">
                                      <p:cBhvr>
                                        <p:cTn dur="500" id="12"/>
                                        <p:tgtEl>
                                          <p:spTgt spid="1049768"/>
                                        </p:tgtEl>
                                      </p:cBhvr>
                                    </p:animEffect>
                                  </p:childTnLst>
                                </p:cTn>
                              </p:par>
                              <p:par>
                                <p:cTn fill="hold" grpId="0" id="13" nodeType="withEffect" presetClass="entr" presetID="5" presetSubtype="10">
                                  <p:stCondLst>
                                    <p:cond delay="0"/>
                                  </p:stCondLst>
                                  <p:childTnLst>
                                    <p:set>
                                      <p:cBhvr>
                                        <p:cTn dur="1" fill="hold" id="14">
                                          <p:stCondLst>
                                            <p:cond delay="0"/>
                                          </p:stCondLst>
                                        </p:cTn>
                                        <p:tgtEl>
                                          <p:spTgt spid="1049769">
                                            <p:txEl>
                                              <p:pRg st="0" end="0"/>
                                            </p:txEl>
                                          </p:spTgt>
                                        </p:tgtEl>
                                        <p:attrNameLst>
                                          <p:attrName>style.visibility</p:attrName>
                                        </p:attrNameLst>
                                      </p:cBhvr>
                                      <p:to>
                                        <p:strVal val="visible"/>
                                      </p:to>
                                    </p:set>
                                    <p:animEffect transition="in" filter="checkerboard(across)">
                                      <p:cBhvr>
                                        <p:cTn dur="500" id="15"/>
                                        <p:tgtEl>
                                          <p:spTgt spid="1049769">
                                            <p:txEl>
                                              <p:pRg st="0" end="0"/>
                                            </p:txEl>
                                          </p:spTgt>
                                        </p:tgtEl>
                                      </p:cBhvr>
                                    </p:animEffect>
                                  </p:childTnLst>
                                </p:cTn>
                              </p:par>
                            </p:childTnLst>
                          </p:cTn>
                        </p:par>
                      </p:childTnLst>
                    </p:cTn>
                  </p:par>
                  <p:par>
                    <p:cTn fill="hold" id="16" nodeType="clickPar">
                      <p:stCondLst>
                        <p:cond delay="indefinite"/>
                      </p:stCondLst>
                      <p:childTnLst>
                        <p:par>
                          <p:cTn fill="hold" id="17" nodeType="withGroup">
                            <p:stCondLst>
                              <p:cond delay="0"/>
                            </p:stCondLst>
                            <p:childTnLst>
                              <p:par>
                                <p:cTn fill="hold" grpId="0" id="18" nodeType="clickEffect" presetClass="entr" presetID="5" presetSubtype="10">
                                  <p:stCondLst>
                                    <p:cond delay="0"/>
                                  </p:stCondLst>
                                  <p:childTnLst>
                                    <p:set>
                                      <p:cBhvr>
                                        <p:cTn dur="1" fill="hold" id="19">
                                          <p:stCondLst>
                                            <p:cond delay="0"/>
                                          </p:stCondLst>
                                        </p:cTn>
                                        <p:tgtEl>
                                          <p:spTgt spid="1049769">
                                            <p:txEl>
                                              <p:pRg st="1" end="1"/>
                                            </p:txEl>
                                          </p:spTgt>
                                        </p:tgtEl>
                                        <p:attrNameLst>
                                          <p:attrName>style.visibility</p:attrName>
                                        </p:attrNameLst>
                                      </p:cBhvr>
                                      <p:to>
                                        <p:strVal val="visible"/>
                                      </p:to>
                                    </p:set>
                                    <p:animEffect transition="in" filter="checkerboard(across)">
                                      <p:cBhvr>
                                        <p:cTn dur="500" id="20"/>
                                        <p:tgtEl>
                                          <p:spTgt spid="1049769">
                                            <p:txEl>
                                              <p:pRg st="1" end="1"/>
                                            </p:txEl>
                                          </p:spTgt>
                                        </p:tgtEl>
                                      </p:cBhvr>
                                    </p:animEffect>
                                  </p:childTnLst>
                                </p:cTn>
                              </p:par>
                            </p:childTnLst>
                          </p:cTn>
                        </p:par>
                      </p:childTnLst>
                    </p:cTn>
                  </p:par>
                  <p:par>
                    <p:cTn fill="hold" id="21" nodeType="clickPar">
                      <p:stCondLst>
                        <p:cond delay="indefinite"/>
                      </p:stCondLst>
                      <p:childTnLst>
                        <p:par>
                          <p:cTn fill="hold" id="22" nodeType="withGroup">
                            <p:stCondLst>
                              <p:cond delay="0"/>
                            </p:stCondLst>
                            <p:childTnLst>
                              <p:par>
                                <p:cTn fill="hold" grpId="0" id="23" nodeType="clickEffect" presetClass="entr" presetID="5" presetSubtype="10">
                                  <p:stCondLst>
                                    <p:cond delay="0"/>
                                  </p:stCondLst>
                                  <p:childTnLst>
                                    <p:set>
                                      <p:cBhvr>
                                        <p:cTn dur="1" fill="hold" id="24">
                                          <p:stCondLst>
                                            <p:cond delay="0"/>
                                          </p:stCondLst>
                                        </p:cTn>
                                        <p:tgtEl>
                                          <p:spTgt spid="1049769">
                                            <p:txEl>
                                              <p:pRg st="2" end="2"/>
                                            </p:txEl>
                                          </p:spTgt>
                                        </p:tgtEl>
                                        <p:attrNameLst>
                                          <p:attrName>style.visibility</p:attrName>
                                        </p:attrNameLst>
                                      </p:cBhvr>
                                      <p:to>
                                        <p:strVal val="visible"/>
                                      </p:to>
                                    </p:set>
                                    <p:animEffect transition="in" filter="checkerboard(across)">
                                      <p:cBhvr>
                                        <p:cTn dur="500" id="25"/>
                                        <p:tgtEl>
                                          <p:spTgt spid="10497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68" grpId="0"/>
      <p:bldP spid="1049769" grpId="0" build="p"/>
    </p:bld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112" name=""/>
        <p:cNvGrpSpPr/>
        <p:nvPr/>
      </p:nvGrpSpPr>
      <p:grpSpPr>
        <a:xfrm>
          <a:off x="0" y="0"/>
          <a:ext cx="0" cy="0"/>
          <a:chOff x="0" y="0"/>
          <a:chExt cx="0" cy="0"/>
        </a:xfrm>
      </p:grpSpPr>
      <p:sp>
        <p:nvSpPr>
          <p:cNvPr id="1049771" name="Rectangle 2"/>
          <p:cNvSpPr>
            <a:spLocks noGrp="1" noChangeArrowheads="1"/>
          </p:cNvSpPr>
          <p:nvPr>
            <p:ph type="title"/>
          </p:nvPr>
        </p:nvSpPr>
        <p:spPr/>
        <p:txBody>
          <a:bodyPr/>
          <a:p>
            <a:r>
              <a:rPr lang="en-US"/>
              <a:t>Peptic Ulcer Disease</a:t>
            </a:r>
          </a:p>
        </p:txBody>
      </p:sp>
      <p:sp>
        <p:nvSpPr>
          <p:cNvPr id="1049772" name="Rectangle 4"/>
          <p:cNvSpPr>
            <a:spLocks noChangeArrowheads="1"/>
          </p:cNvSpPr>
          <p:nvPr/>
        </p:nvSpPr>
        <p:spPr bwMode="auto">
          <a:xfrm>
            <a:off x="685800" y="3429000"/>
            <a:ext cx="3048000" cy="1447800"/>
          </a:xfrm>
          <a:prstGeom prst="rect"/>
          <a:solidFill>
            <a:schemeClr val="accent1"/>
          </a:solidFill>
          <a:ln w="12700">
            <a:solidFill>
              <a:schemeClr val="tx1"/>
            </a:solidFill>
            <a:miter lim="800000"/>
            <a:headEnd type="none" w="sm" len="sm"/>
            <a:tailEnd type="none" w="sm" len="sm"/>
          </a:ln>
          <a:effectLst>
            <a:outerShdw algn="ctr" dir="2700000" dist="107763" rotWithShape="0">
              <a:schemeClr val="bg2"/>
            </a:outerShdw>
          </a:effectLst>
        </p:spPr>
        <p:txBody>
          <a:bodyPr anchor="ctr" wrap="none"/>
          <a:p>
            <a:pPr algn="ctr"/>
            <a:r>
              <a:rPr lang="en-US"/>
              <a:t>Factors that</a:t>
            </a:r>
          </a:p>
          <a:p>
            <a:pPr algn="ctr"/>
            <a:r>
              <a:rPr lang="en-US"/>
              <a:t>Increase Acidity</a:t>
            </a:r>
          </a:p>
        </p:txBody>
      </p:sp>
      <p:sp>
        <p:nvSpPr>
          <p:cNvPr id="1049773" name="Rectangle 5"/>
          <p:cNvSpPr>
            <a:spLocks noChangeArrowheads="1"/>
          </p:cNvSpPr>
          <p:nvPr/>
        </p:nvSpPr>
        <p:spPr bwMode="auto">
          <a:xfrm>
            <a:off x="5105400" y="3429000"/>
            <a:ext cx="3048000" cy="1447800"/>
          </a:xfrm>
          <a:prstGeom prst="rect"/>
          <a:solidFill>
            <a:schemeClr val="accent1"/>
          </a:solidFill>
          <a:ln w="12700">
            <a:solidFill>
              <a:schemeClr val="tx1"/>
            </a:solidFill>
            <a:miter lim="800000"/>
            <a:headEnd type="none" w="sm" len="sm"/>
            <a:tailEnd type="none" w="sm" len="sm"/>
          </a:ln>
          <a:effectLst>
            <a:outerShdw algn="ctr" dir="2700000" dist="107763" rotWithShape="0">
              <a:schemeClr val="bg2"/>
            </a:outerShdw>
          </a:effectLst>
        </p:spPr>
        <p:txBody>
          <a:bodyPr anchor="ctr" wrap="none"/>
          <a:p>
            <a:pPr algn="ctr"/>
            <a:r>
              <a:rPr lang="en-US"/>
              <a:t>Factors that</a:t>
            </a:r>
          </a:p>
          <a:p>
            <a:pPr algn="ctr"/>
            <a:r>
              <a:rPr lang="en-US"/>
              <a:t>Protect Against</a:t>
            </a:r>
          </a:p>
          <a:p>
            <a:pPr algn="ctr"/>
            <a:r>
              <a:rPr lang="en-US"/>
              <a:t> Acidity</a:t>
            </a:r>
          </a:p>
        </p:txBody>
      </p:sp>
      <p:cxnSp>
        <p:nvCxnSpPr>
          <p:cNvPr id="3145795" name="AutoShape 8"/>
          <p:cNvCxnSpPr>
            <a:cxnSpLocks noChangeShapeType="1"/>
            <a:stCxn id="1049772" idx="2"/>
            <a:endCxn id="1049773" idx="2"/>
          </p:cNvCxnSpPr>
          <p:nvPr/>
        </p:nvCxnSpPr>
        <p:spPr bwMode="auto">
          <a:xfrm rot="16200000" flipH="1">
            <a:off x="4418806" y="2667794"/>
            <a:ext cx="1588" cy="4419600"/>
          </a:xfrm>
          <a:prstGeom prst="bentConnector3">
            <a:avLst>
              <a:gd name="adj1" fmla="val 14400005"/>
            </a:avLst>
          </a:prstGeom>
          <a:noFill/>
          <a:ln w="12700">
            <a:solidFill>
              <a:schemeClr val="tx1"/>
            </a:solidFill>
            <a:miter lim="800000"/>
            <a:headEnd type="none" w="sm" len="sm"/>
            <a:tailEnd type="none" w="sm" len="sm"/>
          </a:ln>
        </p:spPr>
      </p:cxnSp>
      <p:cxnSp>
        <p:nvCxnSpPr>
          <p:cNvPr id="3145796" name="AutoShape 9"/>
          <p:cNvCxnSpPr>
            <a:cxnSpLocks noChangeShapeType="1"/>
          </p:cNvCxnSpPr>
          <p:nvPr/>
        </p:nvCxnSpPr>
        <p:spPr bwMode="auto">
          <a:xfrm flipH="1">
            <a:off x="4418190" y="5105400"/>
            <a:ext cx="1411" cy="381000"/>
          </a:xfrm>
          <a:prstGeom prst="straightConnector1"/>
          <a:noFill/>
          <a:ln w="12700">
            <a:solidFill>
              <a:schemeClr val="tx1"/>
            </a:solidFill>
            <a:round/>
            <a:headEnd type="none" w="sm" len="sm"/>
            <a:tailEnd type="none" w="sm" len="sm"/>
          </a:ln>
        </p:spPr>
      </p:cxnSp>
      <p:grpSp>
        <p:nvGrpSpPr>
          <p:cNvPr id="1113" name="Group 19"/>
          <p:cNvGrpSpPr/>
          <p:nvPr/>
        </p:nvGrpSpPr>
        <p:grpSpPr bwMode="auto">
          <a:xfrm>
            <a:off x="2971801" y="5410200"/>
            <a:ext cx="2730500" cy="939800"/>
            <a:chOff x="1872" y="3408"/>
            <a:chExt cx="1720" cy="592"/>
          </a:xfrm>
        </p:grpSpPr>
        <p:pic>
          <p:nvPicPr>
            <p:cNvPr id="2097214" name="Picture 17"/>
            <p:cNvPicPr>
              <a:picLocks noChangeAspect="1" noChangeArrowheads="1"/>
            </p:cNvPicPr>
            <p:nvPr/>
          </p:nvPicPr>
          <p:blipFill>
            <a:blip xmlns:r="http://schemas.openxmlformats.org/officeDocument/2006/relationships" r:embed="rId1">
              <a:clrChange>
                <a:clrFrom>
                  <a:srgbClr val="FFFFFF"/>
                </a:clrFrom>
                <a:clrTo>
                  <a:srgbClr val="FFFFFF">
                    <a:alpha val="0"/>
                  </a:srgbClr>
                </a:clrTo>
              </a:clrChange>
            </a:blip>
            <a:srcRect/>
            <a:stretch>
              <a:fillRect/>
            </a:stretch>
          </p:blipFill>
          <p:spPr bwMode="auto">
            <a:xfrm>
              <a:off x="1872" y="3408"/>
              <a:ext cx="1720" cy="592"/>
            </a:xfrm>
            <a:prstGeom prst="rect"/>
            <a:noFill/>
            <a:ln>
              <a:noFill/>
            </a:ln>
          </p:spPr>
        </p:pic>
        <p:sp>
          <p:nvSpPr>
            <p:cNvPr id="1049774" name="Line 18"/>
            <p:cNvSpPr>
              <a:spLocks noChangeShapeType="1"/>
            </p:cNvSpPr>
            <p:nvPr/>
          </p:nvSpPr>
          <p:spPr bwMode="auto">
            <a:xfrm flipV="1">
              <a:off x="2784" y="3600"/>
              <a:ext cx="240" cy="336"/>
            </a:xfrm>
            <a:prstGeom prst="line"/>
            <a:noFill/>
            <a:ln w="38100">
              <a:solidFill>
                <a:schemeClr val="tx1"/>
              </a:solidFill>
              <a:round/>
              <a:headEnd type="none" w="sm" len="sm"/>
              <a:tailEnd type="triangle" w="sm" len="sm"/>
            </a:ln>
          </p:spPr>
          <p:txBody>
            <a:bodyPr/>
            <a:p>
              <a:endParaRPr lang="en-US"/>
            </a:p>
          </p:txBody>
        </p:sp>
      </p:gr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114" name=""/>
        <p:cNvGrpSpPr/>
        <p:nvPr/>
      </p:nvGrpSpPr>
      <p:grpSpPr>
        <a:xfrm>
          <a:off x="0" y="0"/>
          <a:ext cx="0" cy="0"/>
          <a:chOff x="0" y="0"/>
          <a:chExt cx="0" cy="0"/>
        </a:xfrm>
      </p:grpSpPr>
      <p:sp>
        <p:nvSpPr>
          <p:cNvPr id="1049775" name="Rectangle 7"/>
          <p:cNvSpPr>
            <a:spLocks noChangeArrowheads="1"/>
          </p:cNvSpPr>
          <p:nvPr/>
        </p:nvSpPr>
        <p:spPr bwMode="auto">
          <a:xfrm>
            <a:off x="237067" y="762000"/>
            <a:ext cx="9550400" cy="4648200"/>
          </a:xfrm>
          <a:prstGeom prst="rect"/>
          <a:noFill/>
          <a:ln>
            <a:noFill/>
          </a:ln>
        </p:spPr>
        <p:txBody>
          <a:bodyPr>
            <a:spAutoFit/>
          </a:bodyPr>
          <a:p>
            <a:r>
              <a:rPr sz="3600" lang="en-US" u="sng">
                <a:solidFill>
                  <a:srgbClr val="FF0000"/>
                </a:solidFill>
              </a:rPr>
              <a:t>Peptic Ulcer Disease</a:t>
            </a:r>
            <a:endParaRPr sz="3600" lang="en-US"/>
          </a:p>
          <a:p>
            <a:r>
              <a:rPr sz="2800" lang="en-US"/>
              <a:t>Imbalance between defenses and aggressive factors</a:t>
            </a:r>
          </a:p>
          <a:p>
            <a:endParaRPr sz="2800" lang="en-US"/>
          </a:p>
          <a:p>
            <a:r>
              <a:rPr sz="3600" lang="en-US" u="sng">
                <a:solidFill>
                  <a:schemeClr val="folHlink"/>
                </a:solidFill>
              </a:rPr>
              <a:t>Defensive factors</a:t>
            </a:r>
            <a:r>
              <a:rPr sz="3600" lang="en-US">
                <a:solidFill>
                  <a:schemeClr val="folHlink"/>
                </a:solidFill>
              </a:rPr>
              <a:t>:</a:t>
            </a:r>
            <a:endParaRPr sz="3600" lang="en-US"/>
          </a:p>
          <a:p>
            <a:pPr lvl="1"/>
            <a:r>
              <a:rPr sz="2800" lang="en-US">
                <a:solidFill>
                  <a:schemeClr val="folHlink"/>
                </a:solidFill>
              </a:rPr>
              <a:t>-Mucus:</a:t>
            </a:r>
            <a:r>
              <a:rPr sz="2800" lang="en-US"/>
              <a:t> continually secreted, protective effect</a:t>
            </a:r>
          </a:p>
          <a:p>
            <a:pPr lvl="1"/>
            <a:r>
              <a:rPr sz="2800" lang="en-US">
                <a:solidFill>
                  <a:schemeClr val="folHlink"/>
                </a:solidFill>
              </a:rPr>
              <a:t>-Bicarbonate:</a:t>
            </a:r>
            <a:r>
              <a:rPr sz="2800" lang="en-US"/>
              <a:t> secreted from endothelial cells</a:t>
            </a:r>
          </a:p>
          <a:p>
            <a:pPr lvl="1"/>
            <a:r>
              <a:rPr sz="2800" lang="en-US">
                <a:solidFill>
                  <a:schemeClr val="folHlink"/>
                </a:solidFill>
              </a:rPr>
              <a:t>-Blood flow:</a:t>
            </a:r>
            <a:r>
              <a:rPr sz="2800" lang="en-US"/>
              <a:t> good blood flow maintains mucosal integrity</a:t>
            </a:r>
          </a:p>
          <a:p>
            <a:pPr lvl="1"/>
            <a:r>
              <a:rPr sz="2800" lang="en-US">
                <a:solidFill>
                  <a:schemeClr val="folHlink"/>
                </a:solidFill>
              </a:rPr>
              <a:t>-Prostaglandins:</a:t>
            </a:r>
            <a:r>
              <a:rPr sz="2800" lang="en-US"/>
              <a:t> stimulate secretion of bicarbonate and </a:t>
            </a:r>
          </a:p>
          <a:p>
            <a:pPr lvl="1"/>
            <a:r>
              <a:rPr sz="2800" lang="en-US"/>
              <a:t> mucus, promote blood flow, suppress secretion of gastric </a:t>
            </a:r>
          </a:p>
          <a:p>
            <a:pPr lvl="1"/>
            <a:r>
              <a:rPr sz="2800" lang="en-US"/>
              <a:t> acid</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5" presetSubtype="10">
                                  <p:stCondLst>
                                    <p:cond delay="0"/>
                                  </p:stCondLst>
                                  <p:childTnLst>
                                    <p:set>
                                      <p:cBhvr>
                                        <p:cTn dur="1" fill="hold" id="6">
                                          <p:stCondLst>
                                            <p:cond delay="0"/>
                                          </p:stCondLst>
                                        </p:cTn>
                                        <p:tgtEl>
                                          <p:spTgt spid="1049775">
                                            <p:txEl>
                                              <p:pRg st="0" end="0"/>
                                            </p:txEl>
                                          </p:spTgt>
                                        </p:tgtEl>
                                        <p:attrNameLst>
                                          <p:attrName>style.visibility</p:attrName>
                                        </p:attrNameLst>
                                      </p:cBhvr>
                                      <p:to>
                                        <p:strVal val="visible"/>
                                      </p:to>
                                    </p:set>
                                    <p:animEffect transition="in" filter="checkerboard(across)">
                                      <p:cBhvr>
                                        <p:cTn dur="500" id="7"/>
                                        <p:tgtEl>
                                          <p:spTgt spid="1049775">
                                            <p:txEl>
                                              <p:pRg st="0" end="0"/>
                                            </p:txEl>
                                          </p:spTgt>
                                        </p:tgtEl>
                                      </p:cBhvr>
                                    </p:animEffect>
                                  </p:childTnLst>
                                </p:cTn>
                              </p:par>
                              <p:par>
                                <p:cTn fill="hold" id="8" nodeType="withEffect" presetClass="entr" presetID="5" presetSubtype="10">
                                  <p:stCondLst>
                                    <p:cond delay="0"/>
                                  </p:stCondLst>
                                  <p:childTnLst>
                                    <p:set>
                                      <p:cBhvr>
                                        <p:cTn dur="1" fill="hold" id="9">
                                          <p:stCondLst>
                                            <p:cond delay="0"/>
                                          </p:stCondLst>
                                        </p:cTn>
                                        <p:tgtEl>
                                          <p:spTgt spid="1049775">
                                            <p:txEl>
                                              <p:pRg st="1" end="1"/>
                                            </p:txEl>
                                          </p:spTgt>
                                        </p:tgtEl>
                                        <p:attrNameLst>
                                          <p:attrName>style.visibility</p:attrName>
                                        </p:attrNameLst>
                                      </p:cBhvr>
                                      <p:to>
                                        <p:strVal val="visible"/>
                                      </p:to>
                                    </p:set>
                                    <p:animEffect transition="in" filter="checkerboard(across)">
                                      <p:cBhvr>
                                        <p:cTn dur="500" id="10"/>
                                        <p:tgtEl>
                                          <p:spTgt spid="1049775">
                                            <p:txEl>
                                              <p:pRg st="1" end="1"/>
                                            </p:txEl>
                                          </p:spTgt>
                                        </p:tgtEl>
                                      </p:cBhvr>
                                    </p:animEffect>
                                  </p:childTnLst>
                                </p:cTn>
                              </p:par>
                            </p:childTnLst>
                          </p:cTn>
                        </p:par>
                      </p:childTnLst>
                    </p:cTn>
                  </p:par>
                  <p:par>
                    <p:cTn fill="hold" id="11" nodeType="clickPar">
                      <p:stCondLst>
                        <p:cond delay="indefinite"/>
                      </p:stCondLst>
                      <p:childTnLst>
                        <p:par>
                          <p:cTn fill="hold" id="12" nodeType="withGroup">
                            <p:stCondLst>
                              <p:cond delay="0"/>
                            </p:stCondLst>
                            <p:childTnLst>
                              <p:par>
                                <p:cTn fill="hold" id="13" nodeType="clickEffect" presetClass="entr" presetID="5" presetSubtype="10">
                                  <p:stCondLst>
                                    <p:cond delay="0"/>
                                  </p:stCondLst>
                                  <p:childTnLst>
                                    <p:set>
                                      <p:cBhvr>
                                        <p:cTn dur="1" fill="hold" id="14">
                                          <p:stCondLst>
                                            <p:cond delay="0"/>
                                          </p:stCondLst>
                                        </p:cTn>
                                        <p:tgtEl>
                                          <p:spTgt spid="1049775">
                                            <p:txEl>
                                              <p:pRg st="3" end="3"/>
                                            </p:txEl>
                                          </p:spTgt>
                                        </p:tgtEl>
                                        <p:attrNameLst>
                                          <p:attrName>style.visibility</p:attrName>
                                        </p:attrNameLst>
                                      </p:cBhvr>
                                      <p:to>
                                        <p:strVal val="visible"/>
                                      </p:to>
                                    </p:set>
                                    <p:animEffect transition="in" filter="checkerboard(across)">
                                      <p:cBhvr>
                                        <p:cTn dur="500" id="15"/>
                                        <p:tgtEl>
                                          <p:spTgt spid="1049775">
                                            <p:txEl>
                                              <p:pRg st="3" end="3"/>
                                            </p:txEl>
                                          </p:spTgt>
                                        </p:tgtEl>
                                      </p:cBhvr>
                                    </p:animEffect>
                                  </p:childTnLst>
                                </p:cTn>
                              </p:par>
                              <p:par>
                                <p:cTn fill="hold" id="16" nodeType="withEffect" presetClass="entr" presetID="5" presetSubtype="10">
                                  <p:stCondLst>
                                    <p:cond delay="0"/>
                                  </p:stCondLst>
                                  <p:childTnLst>
                                    <p:set>
                                      <p:cBhvr>
                                        <p:cTn dur="1" fill="hold" id="17">
                                          <p:stCondLst>
                                            <p:cond delay="0"/>
                                          </p:stCondLst>
                                        </p:cTn>
                                        <p:tgtEl>
                                          <p:spTgt spid="1049775">
                                            <p:txEl>
                                              <p:pRg st="4" end="4"/>
                                            </p:txEl>
                                          </p:spTgt>
                                        </p:tgtEl>
                                        <p:attrNameLst>
                                          <p:attrName>style.visibility</p:attrName>
                                        </p:attrNameLst>
                                      </p:cBhvr>
                                      <p:to>
                                        <p:strVal val="visible"/>
                                      </p:to>
                                    </p:set>
                                    <p:animEffect transition="in" filter="checkerboard(across)">
                                      <p:cBhvr>
                                        <p:cTn dur="500" id="18"/>
                                        <p:tgtEl>
                                          <p:spTgt spid="1049775">
                                            <p:txEl>
                                              <p:pRg st="4" end="4"/>
                                            </p:txEl>
                                          </p:spTgt>
                                        </p:tgtEl>
                                      </p:cBhvr>
                                    </p:animEffect>
                                  </p:childTnLst>
                                </p:cTn>
                              </p:par>
                              <p:par>
                                <p:cTn fill="hold" id="19" nodeType="withEffect" presetClass="entr" presetID="5" presetSubtype="10">
                                  <p:stCondLst>
                                    <p:cond delay="0"/>
                                  </p:stCondLst>
                                  <p:childTnLst>
                                    <p:set>
                                      <p:cBhvr>
                                        <p:cTn dur="1" fill="hold" id="20">
                                          <p:stCondLst>
                                            <p:cond delay="0"/>
                                          </p:stCondLst>
                                        </p:cTn>
                                        <p:tgtEl>
                                          <p:spTgt spid="1049775">
                                            <p:txEl>
                                              <p:pRg st="5" end="5"/>
                                            </p:txEl>
                                          </p:spTgt>
                                        </p:tgtEl>
                                        <p:attrNameLst>
                                          <p:attrName>style.visibility</p:attrName>
                                        </p:attrNameLst>
                                      </p:cBhvr>
                                      <p:to>
                                        <p:strVal val="visible"/>
                                      </p:to>
                                    </p:set>
                                    <p:animEffect transition="in" filter="checkerboard(across)">
                                      <p:cBhvr>
                                        <p:cTn dur="500" id="21"/>
                                        <p:tgtEl>
                                          <p:spTgt spid="1049775">
                                            <p:txEl>
                                              <p:pRg st="5" end="5"/>
                                            </p:txEl>
                                          </p:spTgt>
                                        </p:tgtEl>
                                      </p:cBhvr>
                                    </p:animEffect>
                                  </p:childTnLst>
                                </p:cTn>
                              </p:par>
                            </p:childTnLst>
                          </p:cTn>
                        </p:par>
                      </p:childTnLst>
                    </p:cTn>
                  </p:par>
                  <p:par>
                    <p:cTn fill="hold" id="22" nodeType="clickPar">
                      <p:stCondLst>
                        <p:cond delay="indefinite"/>
                      </p:stCondLst>
                      <p:childTnLst>
                        <p:par>
                          <p:cTn fill="hold" id="23" nodeType="withGroup">
                            <p:stCondLst>
                              <p:cond delay="0"/>
                            </p:stCondLst>
                            <p:childTnLst>
                              <p:par>
                                <p:cTn fill="hold" id="24" nodeType="clickEffect" presetClass="entr" presetID="5" presetSubtype="10">
                                  <p:stCondLst>
                                    <p:cond delay="0"/>
                                  </p:stCondLst>
                                  <p:childTnLst>
                                    <p:set>
                                      <p:cBhvr>
                                        <p:cTn dur="1" fill="hold" id="25">
                                          <p:stCondLst>
                                            <p:cond delay="0"/>
                                          </p:stCondLst>
                                        </p:cTn>
                                        <p:tgtEl>
                                          <p:spTgt spid="1049775">
                                            <p:txEl>
                                              <p:pRg st="6" end="6"/>
                                            </p:txEl>
                                          </p:spTgt>
                                        </p:tgtEl>
                                        <p:attrNameLst>
                                          <p:attrName>style.visibility</p:attrName>
                                        </p:attrNameLst>
                                      </p:cBhvr>
                                      <p:to>
                                        <p:strVal val="visible"/>
                                      </p:to>
                                    </p:set>
                                    <p:animEffect transition="in" filter="checkerboard(across)">
                                      <p:cBhvr>
                                        <p:cTn dur="500" id="26"/>
                                        <p:tgtEl>
                                          <p:spTgt spid="1049775">
                                            <p:txEl>
                                              <p:pRg st="6" end="6"/>
                                            </p:txEl>
                                          </p:spTgt>
                                        </p:tgtEl>
                                      </p:cBhvr>
                                    </p:animEffect>
                                  </p:childTnLst>
                                </p:cTn>
                              </p:par>
                              <p:par>
                                <p:cTn fill="hold" id="27" nodeType="withEffect" presetClass="entr" presetID="5" presetSubtype="10">
                                  <p:stCondLst>
                                    <p:cond delay="0"/>
                                  </p:stCondLst>
                                  <p:childTnLst>
                                    <p:set>
                                      <p:cBhvr>
                                        <p:cTn dur="1" fill="hold" id="28">
                                          <p:stCondLst>
                                            <p:cond delay="0"/>
                                          </p:stCondLst>
                                        </p:cTn>
                                        <p:tgtEl>
                                          <p:spTgt spid="1049775">
                                            <p:txEl>
                                              <p:pRg st="7" end="7"/>
                                            </p:txEl>
                                          </p:spTgt>
                                        </p:tgtEl>
                                        <p:attrNameLst>
                                          <p:attrName>style.visibility</p:attrName>
                                        </p:attrNameLst>
                                      </p:cBhvr>
                                      <p:to>
                                        <p:strVal val="visible"/>
                                      </p:to>
                                    </p:set>
                                    <p:animEffect transition="in" filter="checkerboard(across)">
                                      <p:cBhvr>
                                        <p:cTn dur="500" id="29"/>
                                        <p:tgtEl>
                                          <p:spTgt spid="1049775">
                                            <p:txEl>
                                              <p:pRg st="7" end="7"/>
                                            </p:txEl>
                                          </p:spTgt>
                                        </p:tgtEl>
                                      </p:cBhvr>
                                    </p:animEffect>
                                  </p:childTnLst>
                                </p:cTn>
                              </p:par>
                              <p:par>
                                <p:cTn fill="hold" id="30" nodeType="withEffect" presetClass="entr" presetID="5" presetSubtype="10">
                                  <p:stCondLst>
                                    <p:cond delay="0"/>
                                  </p:stCondLst>
                                  <p:childTnLst>
                                    <p:set>
                                      <p:cBhvr>
                                        <p:cTn dur="1" fill="hold" id="31">
                                          <p:stCondLst>
                                            <p:cond delay="0"/>
                                          </p:stCondLst>
                                        </p:cTn>
                                        <p:tgtEl>
                                          <p:spTgt spid="1049775">
                                            <p:txEl>
                                              <p:pRg st="8" end="8"/>
                                            </p:txEl>
                                          </p:spTgt>
                                        </p:tgtEl>
                                        <p:attrNameLst>
                                          <p:attrName>style.visibility</p:attrName>
                                        </p:attrNameLst>
                                      </p:cBhvr>
                                      <p:to>
                                        <p:strVal val="visible"/>
                                      </p:to>
                                    </p:set>
                                    <p:animEffect transition="in" filter="checkerboard(across)">
                                      <p:cBhvr>
                                        <p:cTn dur="500" id="32"/>
                                        <p:tgtEl>
                                          <p:spTgt spid="1049775">
                                            <p:txEl>
                                              <p:pRg st="8" end="8"/>
                                            </p:txEl>
                                          </p:spTgt>
                                        </p:tgtEl>
                                      </p:cBhvr>
                                    </p:animEffect>
                                  </p:childTnLst>
                                </p:cTn>
                              </p:par>
                              <p:par>
                                <p:cTn fill="hold" id="33" nodeType="withEffect" presetClass="entr" presetID="5" presetSubtype="10">
                                  <p:stCondLst>
                                    <p:cond delay="0"/>
                                  </p:stCondLst>
                                  <p:childTnLst>
                                    <p:set>
                                      <p:cBhvr>
                                        <p:cTn dur="1" fill="hold" id="34">
                                          <p:stCondLst>
                                            <p:cond delay="0"/>
                                          </p:stCondLst>
                                        </p:cTn>
                                        <p:tgtEl>
                                          <p:spTgt spid="1049775">
                                            <p:txEl>
                                              <p:pRg st="9" end="9"/>
                                            </p:txEl>
                                          </p:spTgt>
                                        </p:tgtEl>
                                        <p:attrNameLst>
                                          <p:attrName>style.visibility</p:attrName>
                                        </p:attrNameLst>
                                      </p:cBhvr>
                                      <p:to>
                                        <p:strVal val="visible"/>
                                      </p:to>
                                    </p:set>
                                    <p:animEffect transition="in" filter="checkerboard(across)">
                                      <p:cBhvr>
                                        <p:cTn dur="500" id="35"/>
                                        <p:tgtEl>
                                          <p:spTgt spid="10497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115" name=""/>
        <p:cNvGrpSpPr/>
        <p:nvPr/>
      </p:nvGrpSpPr>
      <p:grpSpPr>
        <a:xfrm>
          <a:off x="0" y="0"/>
          <a:ext cx="0" cy="0"/>
          <a:chOff x="0" y="0"/>
          <a:chExt cx="0" cy="0"/>
        </a:xfrm>
      </p:grpSpPr>
      <p:sp>
        <p:nvSpPr>
          <p:cNvPr id="1049776" name="Rectangle 4"/>
          <p:cNvSpPr>
            <a:spLocks noChangeArrowheads="1"/>
          </p:cNvSpPr>
          <p:nvPr/>
        </p:nvSpPr>
        <p:spPr bwMode="auto">
          <a:xfrm>
            <a:off x="169334" y="304800"/>
            <a:ext cx="8602133" cy="5816600"/>
          </a:xfrm>
          <a:prstGeom prst="rect"/>
          <a:noFill/>
          <a:ln>
            <a:noFill/>
          </a:ln>
        </p:spPr>
        <p:txBody>
          <a:bodyPr>
            <a:spAutoFit/>
          </a:bodyPr>
          <a:p>
            <a:r>
              <a:rPr sz="3600" lang="en-US" u="sng">
                <a:solidFill>
                  <a:schemeClr val="folHlink"/>
                </a:solidFill>
              </a:rPr>
              <a:t>Aggressive factors</a:t>
            </a:r>
            <a:r>
              <a:rPr sz="3600" lang="en-US">
                <a:solidFill>
                  <a:schemeClr val="folHlink"/>
                </a:solidFill>
              </a:rPr>
              <a:t>:</a:t>
            </a:r>
            <a:endParaRPr sz="3600" lang="en-US"/>
          </a:p>
          <a:p>
            <a:pPr lvl="1"/>
            <a:r>
              <a:rPr sz="2800" lang="en-US">
                <a:solidFill>
                  <a:schemeClr val="folHlink"/>
                </a:solidFill>
              </a:rPr>
              <a:t>-Helicobacter pylori: </a:t>
            </a:r>
            <a:r>
              <a:rPr sz="2800" lang="en-US"/>
              <a:t>gram negative bacteria, can live in stomach and duodenum, may breakdown mucus layer =&gt; inflammatory response to presence of the bacteria also produces urease – forms CO2 and ammonia which are toxic to mucosa</a:t>
            </a:r>
          </a:p>
          <a:p>
            <a:pPr lvl="1"/>
            <a:r>
              <a:rPr sz="2800" lang="en-US">
                <a:solidFill>
                  <a:schemeClr val="folHlink"/>
                </a:solidFill>
              </a:rPr>
              <a:t>-Gastric Acid:</a:t>
            </a:r>
            <a:r>
              <a:rPr sz="2800" lang="en-US"/>
              <a:t> needs to be present for ulcer to form =&gt; activates pepsin and injures mucosa</a:t>
            </a:r>
          </a:p>
          <a:p>
            <a:pPr lvl="1"/>
            <a:r>
              <a:rPr sz="2800" lang="en-US">
                <a:solidFill>
                  <a:schemeClr val="folHlink"/>
                </a:solidFill>
              </a:rPr>
              <a:t>-Decreased blood flow: </a:t>
            </a:r>
            <a:r>
              <a:rPr sz="2800" lang="en-US"/>
              <a:t>causes decrease in mucus production and bicarbonate synthesis, promote gastric acid secretion</a:t>
            </a:r>
          </a:p>
          <a:p>
            <a:pPr lvl="1"/>
            <a:r>
              <a:rPr sz="2800" lang="en-US">
                <a:solidFill>
                  <a:schemeClr val="folHlink"/>
                </a:solidFill>
              </a:rPr>
              <a:t>-NSAIDS:</a:t>
            </a:r>
            <a:r>
              <a:rPr sz="2800" lang="en-US"/>
              <a:t> inhibit the production of prostaglandins</a:t>
            </a:r>
          </a:p>
          <a:p>
            <a:pPr lvl="1"/>
            <a:r>
              <a:rPr sz="2800" lang="en-US">
                <a:solidFill>
                  <a:schemeClr val="folHlink"/>
                </a:solidFill>
              </a:rPr>
              <a:t>-Smoking: </a:t>
            </a:r>
            <a:r>
              <a:rPr sz="2800" lang="en-US"/>
              <a:t>nicotine stimulates gastric acid production</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5" presetSubtype="10">
                                  <p:stCondLst>
                                    <p:cond delay="0"/>
                                  </p:stCondLst>
                                  <p:childTnLst>
                                    <p:set>
                                      <p:cBhvr>
                                        <p:cTn dur="1" fill="hold" id="6">
                                          <p:stCondLst>
                                            <p:cond delay="0"/>
                                          </p:stCondLst>
                                        </p:cTn>
                                        <p:tgtEl>
                                          <p:spTgt spid="1049776">
                                            <p:txEl>
                                              <p:pRg st="0" end="0"/>
                                            </p:txEl>
                                          </p:spTgt>
                                        </p:tgtEl>
                                        <p:attrNameLst>
                                          <p:attrName>style.visibility</p:attrName>
                                        </p:attrNameLst>
                                      </p:cBhvr>
                                      <p:to>
                                        <p:strVal val="visible"/>
                                      </p:to>
                                    </p:set>
                                    <p:animEffect transition="in" filter="checkerboard(across)">
                                      <p:cBhvr>
                                        <p:cTn dur="500" id="7"/>
                                        <p:tgtEl>
                                          <p:spTgt spid="1049776">
                                            <p:txEl>
                                              <p:pRg st="0" end="0"/>
                                            </p:txEl>
                                          </p:spTgt>
                                        </p:tgtEl>
                                      </p:cBhvr>
                                    </p:animEffect>
                                  </p:childTnLst>
                                </p:cTn>
                              </p:par>
                              <p:par>
                                <p:cTn fill="hold" id="8" nodeType="withEffect" presetClass="entr" presetID="5" presetSubtype="10">
                                  <p:stCondLst>
                                    <p:cond delay="0"/>
                                  </p:stCondLst>
                                  <p:childTnLst>
                                    <p:set>
                                      <p:cBhvr>
                                        <p:cTn dur="1" fill="hold" id="9">
                                          <p:stCondLst>
                                            <p:cond delay="0"/>
                                          </p:stCondLst>
                                        </p:cTn>
                                        <p:tgtEl>
                                          <p:spTgt spid="1049776">
                                            <p:txEl>
                                              <p:pRg st="1" end="1"/>
                                            </p:txEl>
                                          </p:spTgt>
                                        </p:tgtEl>
                                        <p:attrNameLst>
                                          <p:attrName>style.visibility</p:attrName>
                                        </p:attrNameLst>
                                      </p:cBhvr>
                                      <p:to>
                                        <p:strVal val="visible"/>
                                      </p:to>
                                    </p:set>
                                    <p:animEffect transition="in" filter="checkerboard(across)">
                                      <p:cBhvr>
                                        <p:cTn dur="500" id="10"/>
                                        <p:tgtEl>
                                          <p:spTgt spid="1049776">
                                            <p:txEl>
                                              <p:pRg st="1" end="1"/>
                                            </p:txEl>
                                          </p:spTgt>
                                        </p:tgtEl>
                                      </p:cBhvr>
                                    </p:animEffect>
                                  </p:childTnLst>
                                </p:cTn>
                              </p:par>
                            </p:childTnLst>
                          </p:cTn>
                        </p:par>
                      </p:childTnLst>
                    </p:cTn>
                  </p:par>
                  <p:par>
                    <p:cTn fill="hold" id="11" nodeType="clickPar">
                      <p:stCondLst>
                        <p:cond delay="indefinite"/>
                      </p:stCondLst>
                      <p:childTnLst>
                        <p:par>
                          <p:cTn fill="hold" id="12" nodeType="withGroup">
                            <p:stCondLst>
                              <p:cond delay="0"/>
                            </p:stCondLst>
                            <p:childTnLst>
                              <p:par>
                                <p:cTn fill="hold" id="13" nodeType="clickEffect" presetClass="entr" presetID="5" presetSubtype="10">
                                  <p:stCondLst>
                                    <p:cond delay="0"/>
                                  </p:stCondLst>
                                  <p:childTnLst>
                                    <p:set>
                                      <p:cBhvr>
                                        <p:cTn dur="1" fill="hold" id="14">
                                          <p:stCondLst>
                                            <p:cond delay="0"/>
                                          </p:stCondLst>
                                        </p:cTn>
                                        <p:tgtEl>
                                          <p:spTgt spid="1049776">
                                            <p:txEl>
                                              <p:pRg st="0" end="0"/>
                                            </p:txEl>
                                          </p:spTgt>
                                        </p:tgtEl>
                                        <p:attrNameLst>
                                          <p:attrName>style.visibility</p:attrName>
                                        </p:attrNameLst>
                                      </p:cBhvr>
                                      <p:to>
                                        <p:strVal val="visible"/>
                                      </p:to>
                                    </p:set>
                                    <p:animEffect transition="in" filter="checkerboard(across)">
                                      <p:cBhvr>
                                        <p:cTn dur="500" id="15"/>
                                        <p:tgtEl>
                                          <p:spTgt spid="1049776">
                                            <p:txEl>
                                              <p:pRg st="0" end="0"/>
                                            </p:txEl>
                                          </p:spTgt>
                                        </p:tgtEl>
                                      </p:cBhvr>
                                    </p:animEffect>
                                  </p:childTnLst>
                                </p:cTn>
                              </p:par>
                              <p:par>
                                <p:cTn fill="hold" id="16" nodeType="withEffect" presetClass="entr" presetID="5" presetSubtype="10">
                                  <p:stCondLst>
                                    <p:cond delay="0"/>
                                  </p:stCondLst>
                                  <p:childTnLst>
                                    <p:set>
                                      <p:cBhvr>
                                        <p:cTn dur="1" fill="hold" id="17">
                                          <p:stCondLst>
                                            <p:cond delay="0"/>
                                          </p:stCondLst>
                                        </p:cTn>
                                        <p:tgtEl>
                                          <p:spTgt spid="1049776">
                                            <p:txEl>
                                              <p:pRg st="1" end="1"/>
                                            </p:txEl>
                                          </p:spTgt>
                                        </p:tgtEl>
                                        <p:attrNameLst>
                                          <p:attrName>style.visibility</p:attrName>
                                        </p:attrNameLst>
                                      </p:cBhvr>
                                      <p:to>
                                        <p:strVal val="visible"/>
                                      </p:to>
                                    </p:set>
                                    <p:animEffect transition="in" filter="checkerboard(across)">
                                      <p:cBhvr>
                                        <p:cTn dur="500" id="18"/>
                                        <p:tgtEl>
                                          <p:spTgt spid="1049776">
                                            <p:txEl>
                                              <p:pRg st="1" end="1"/>
                                            </p:txEl>
                                          </p:spTgt>
                                        </p:tgtEl>
                                      </p:cBhvr>
                                    </p:animEffect>
                                  </p:childTnLst>
                                </p:cTn>
                              </p:par>
                            </p:childTnLst>
                          </p:cTn>
                        </p:par>
                      </p:childTnLst>
                    </p:cTn>
                  </p:par>
                  <p:par>
                    <p:cTn fill="hold" id="19" nodeType="clickPar">
                      <p:stCondLst>
                        <p:cond delay="indefinite"/>
                      </p:stCondLst>
                      <p:childTnLst>
                        <p:par>
                          <p:cTn fill="hold" id="20" nodeType="withGroup">
                            <p:stCondLst>
                              <p:cond delay="0"/>
                            </p:stCondLst>
                            <p:childTnLst>
                              <p:par>
                                <p:cTn fill="hold" id="21" nodeType="clickEffect" presetClass="entr" presetID="5" presetSubtype="10">
                                  <p:stCondLst>
                                    <p:cond delay="0"/>
                                  </p:stCondLst>
                                  <p:childTnLst>
                                    <p:set>
                                      <p:cBhvr>
                                        <p:cTn dur="1" fill="hold" id="22">
                                          <p:stCondLst>
                                            <p:cond delay="0"/>
                                          </p:stCondLst>
                                        </p:cTn>
                                        <p:tgtEl>
                                          <p:spTgt spid="1049776">
                                            <p:txEl>
                                              <p:pRg st="2" end="2"/>
                                            </p:txEl>
                                          </p:spTgt>
                                        </p:tgtEl>
                                        <p:attrNameLst>
                                          <p:attrName>style.visibility</p:attrName>
                                        </p:attrNameLst>
                                      </p:cBhvr>
                                      <p:to>
                                        <p:strVal val="visible"/>
                                      </p:to>
                                    </p:set>
                                    <p:animEffect transition="in" filter="checkerboard(across)">
                                      <p:cBhvr>
                                        <p:cTn dur="500" id="23"/>
                                        <p:tgtEl>
                                          <p:spTgt spid="1049776">
                                            <p:txEl>
                                              <p:pRg st="2" end="2"/>
                                            </p:txEl>
                                          </p:spTgt>
                                        </p:tgtEl>
                                      </p:cBhvr>
                                    </p:animEffect>
                                  </p:childTnLst>
                                </p:cTn>
                              </p:par>
                            </p:childTnLst>
                          </p:cTn>
                        </p:par>
                      </p:childTnLst>
                    </p:cTn>
                  </p:par>
                  <p:par>
                    <p:cTn fill="hold" id="24" nodeType="clickPar">
                      <p:stCondLst>
                        <p:cond delay="indefinite"/>
                      </p:stCondLst>
                      <p:childTnLst>
                        <p:par>
                          <p:cTn fill="hold" id="25" nodeType="withGroup">
                            <p:stCondLst>
                              <p:cond delay="0"/>
                            </p:stCondLst>
                            <p:childTnLst>
                              <p:par>
                                <p:cTn fill="hold" id="26" nodeType="clickEffect" presetClass="entr" presetID="5" presetSubtype="10">
                                  <p:stCondLst>
                                    <p:cond delay="0"/>
                                  </p:stCondLst>
                                  <p:childTnLst>
                                    <p:set>
                                      <p:cBhvr>
                                        <p:cTn dur="1" fill="hold" id="27">
                                          <p:stCondLst>
                                            <p:cond delay="0"/>
                                          </p:stCondLst>
                                        </p:cTn>
                                        <p:tgtEl>
                                          <p:spTgt spid="1049776">
                                            <p:txEl>
                                              <p:pRg st="3" end="3"/>
                                            </p:txEl>
                                          </p:spTgt>
                                        </p:tgtEl>
                                        <p:attrNameLst>
                                          <p:attrName>style.visibility</p:attrName>
                                        </p:attrNameLst>
                                      </p:cBhvr>
                                      <p:to>
                                        <p:strVal val="visible"/>
                                      </p:to>
                                    </p:set>
                                    <p:animEffect transition="in" filter="checkerboard(across)">
                                      <p:cBhvr>
                                        <p:cTn dur="500" id="28"/>
                                        <p:tgtEl>
                                          <p:spTgt spid="1049776">
                                            <p:txEl>
                                              <p:pRg st="3" end="3"/>
                                            </p:txEl>
                                          </p:spTgt>
                                        </p:tgtEl>
                                      </p:cBhvr>
                                    </p:animEffect>
                                  </p:childTnLst>
                                </p:cTn>
                              </p:par>
                            </p:childTnLst>
                          </p:cTn>
                        </p:par>
                      </p:childTnLst>
                    </p:cTn>
                  </p:par>
                  <p:par>
                    <p:cTn fill="hold" id="29" nodeType="clickPar">
                      <p:stCondLst>
                        <p:cond delay="indefinite"/>
                      </p:stCondLst>
                      <p:childTnLst>
                        <p:par>
                          <p:cTn fill="hold" id="30" nodeType="withGroup">
                            <p:stCondLst>
                              <p:cond delay="0"/>
                            </p:stCondLst>
                            <p:childTnLst>
                              <p:par>
                                <p:cTn fill="hold" id="31" nodeType="clickEffect" presetClass="entr" presetID="5" presetSubtype="10">
                                  <p:stCondLst>
                                    <p:cond delay="0"/>
                                  </p:stCondLst>
                                  <p:childTnLst>
                                    <p:set>
                                      <p:cBhvr>
                                        <p:cTn dur="1" fill="hold" id="32">
                                          <p:stCondLst>
                                            <p:cond delay="0"/>
                                          </p:stCondLst>
                                        </p:cTn>
                                        <p:tgtEl>
                                          <p:spTgt spid="1049776">
                                            <p:txEl>
                                              <p:pRg st="4" end="4"/>
                                            </p:txEl>
                                          </p:spTgt>
                                        </p:tgtEl>
                                        <p:attrNameLst>
                                          <p:attrName>style.visibility</p:attrName>
                                        </p:attrNameLst>
                                      </p:cBhvr>
                                      <p:to>
                                        <p:strVal val="visible"/>
                                      </p:to>
                                    </p:set>
                                    <p:animEffect transition="in" filter="checkerboard(across)">
                                      <p:cBhvr>
                                        <p:cTn dur="500" id="33"/>
                                        <p:tgtEl>
                                          <p:spTgt spid="1049776">
                                            <p:txEl>
                                              <p:pRg st="4" end="4"/>
                                            </p:txEl>
                                          </p:spTgt>
                                        </p:tgtEl>
                                      </p:cBhvr>
                                    </p:animEffect>
                                  </p:childTnLst>
                                </p:cTn>
                              </p:par>
                              <p:par>
                                <p:cTn fill="hold" id="34" nodeType="withEffect" presetClass="entr" presetID="5" presetSubtype="10">
                                  <p:stCondLst>
                                    <p:cond delay="0"/>
                                  </p:stCondLst>
                                  <p:childTnLst>
                                    <p:set>
                                      <p:cBhvr>
                                        <p:cTn dur="1" fill="hold" id="35">
                                          <p:stCondLst>
                                            <p:cond delay="0"/>
                                          </p:stCondLst>
                                        </p:cTn>
                                        <p:tgtEl>
                                          <p:spTgt spid="1049776">
                                            <p:txEl>
                                              <p:pRg st="5" end="5"/>
                                            </p:txEl>
                                          </p:spTgt>
                                        </p:tgtEl>
                                        <p:attrNameLst>
                                          <p:attrName>style.visibility</p:attrName>
                                        </p:attrNameLst>
                                      </p:cBhvr>
                                      <p:to>
                                        <p:strVal val="visible"/>
                                      </p:to>
                                    </p:set>
                                    <p:animEffect transition="in" filter="checkerboard(across)">
                                      <p:cBhvr>
                                        <p:cTn dur="500" id="36"/>
                                        <p:tgtEl>
                                          <p:spTgt spid="10497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593" name=""/>
        <p:cNvGrpSpPr/>
        <p:nvPr/>
      </p:nvGrpSpPr>
      <p:grpSpPr>
        <a:xfrm>
          <a:off x="0" y="0"/>
          <a:ext cx="0" cy="0"/>
          <a:chOff x="0" y="0"/>
          <a:chExt cx="0" cy="0"/>
        </a:xfrm>
      </p:grpSpPr>
      <p:sp>
        <p:nvSpPr>
          <p:cNvPr id="1048729" name="Title 1"/>
          <p:cNvSpPr>
            <a:spLocks noGrp="1"/>
          </p:cNvSpPr>
          <p:nvPr>
            <p:ph type="title"/>
          </p:nvPr>
        </p:nvSpPr>
        <p:spPr/>
        <p:txBody>
          <a:bodyPr/>
          <a:p>
            <a:endParaRPr lang="en-US"/>
          </a:p>
        </p:txBody>
      </p:sp>
      <p:sp>
        <p:nvSpPr>
          <p:cNvPr id="1048730" name="Rectangle 3"/>
          <p:cNvSpPr>
            <a:spLocks noGrp="1" noChangeArrowheads="1"/>
          </p:cNvSpPr>
          <p:nvPr>
            <p:ph idx="1"/>
          </p:nvPr>
        </p:nvSpPr>
        <p:spPr bwMode="auto">
          <a:solidFill>
            <a:srgbClr val="FFFFFF"/>
          </a:solidFill>
        </p:spPr>
        <p:txBody>
          <a:bodyPr anchor="t" anchorCtr="0" bIns="45720" compatLnSpc="1" lIns="91440" numCol="1" rIns="91440" tIns="45720" vert="horz" wrap="square">
            <a:prstTxWarp prst="textNoShape"/>
            <a:normAutofit fontScale="96875" lnSpcReduction="20000"/>
          </a:bodyPr>
          <a:p>
            <a:pPr algn="just" eaLnBrk="1" hangingPunct="1"/>
            <a:r>
              <a:rPr lang="en-US" smtClean="0"/>
              <a:t>Drugs  act  by  affecting  biochemical  or physiological process  in the body.  Most drugs  act  at  specific  receptors.</a:t>
            </a:r>
          </a:p>
          <a:p>
            <a:pPr algn="just" eaLnBrk="1" hangingPunct="1"/>
            <a:r>
              <a:rPr lang="en-US" smtClean="0"/>
              <a:t>The  action  of  a  drug  is  characterized  by  two variables: </a:t>
            </a:r>
          </a:p>
          <a:p>
            <a:pPr algn="just" eaLnBrk="1" hangingPunct="1">
              <a:buFont typeface="Wingdings" pitchFamily="2" charset="2"/>
              <a:buChar char="Ø"/>
            </a:pPr>
            <a:r>
              <a:rPr lang="en-US" smtClean="0"/>
              <a:t> The  magnitude  of  the  response and </a:t>
            </a:r>
          </a:p>
          <a:p>
            <a:pPr algn="just" eaLnBrk="1" hangingPunct="1">
              <a:buFont typeface="Wingdings" pitchFamily="2" charset="2"/>
              <a:buChar char="Ø"/>
            </a:pPr>
            <a:r>
              <a:rPr lang="en-US" smtClean="0"/>
              <a:t> The  concentration  required  to  produce the  response.</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116" name=""/>
        <p:cNvGrpSpPr/>
        <p:nvPr/>
      </p:nvGrpSpPr>
      <p:grpSpPr>
        <a:xfrm>
          <a:off x="0" y="0"/>
          <a:ext cx="0" cy="0"/>
          <a:chOff x="0" y="0"/>
          <a:chExt cx="0" cy="0"/>
        </a:xfrm>
      </p:grpSpPr>
      <p:sp>
        <p:nvSpPr>
          <p:cNvPr id="1049777" name="Rectangle 2"/>
          <p:cNvSpPr>
            <a:spLocks noGrp="1" noChangeArrowheads="1"/>
          </p:cNvSpPr>
          <p:nvPr>
            <p:ph type="title"/>
          </p:nvPr>
        </p:nvSpPr>
        <p:spPr/>
        <p:txBody>
          <a:bodyPr/>
          <a:p>
            <a:r>
              <a:rPr dirty="0" lang="en-US" smtClean="0"/>
              <a:t>Classes of Agents</a:t>
            </a:r>
          </a:p>
        </p:txBody>
      </p:sp>
      <p:sp>
        <p:nvSpPr>
          <p:cNvPr id="1049778" name="Rectangle 3"/>
          <p:cNvSpPr>
            <a:spLocks noGrp="1" noChangeArrowheads="1"/>
          </p:cNvSpPr>
          <p:nvPr>
            <p:ph type="body" idx="1"/>
          </p:nvPr>
        </p:nvSpPr>
        <p:spPr/>
        <p:txBody>
          <a:bodyPr/>
          <a:p>
            <a:pPr indent="-571500" marL="571500">
              <a:buFont typeface="Arial" charset="0"/>
              <a:buAutoNum type="arabicPeriod"/>
            </a:pPr>
            <a:r>
              <a:rPr dirty="0" lang="en-US" smtClean="0"/>
              <a:t>Proton Pump Inhibitors</a:t>
            </a:r>
          </a:p>
          <a:p>
            <a:pPr indent="-571500" marL="571500">
              <a:buFont typeface="Arial" charset="0"/>
              <a:buAutoNum type="arabicPeriod"/>
            </a:pPr>
            <a:r>
              <a:rPr dirty="0" lang="en-US" smtClean="0"/>
              <a:t>Histamine H</a:t>
            </a:r>
            <a:r>
              <a:rPr baseline="-25000" dirty="0" lang="en-US" smtClean="0"/>
              <a:t>2</a:t>
            </a:r>
            <a:r>
              <a:rPr dirty="0" lang="en-US" smtClean="0"/>
              <a:t>-Receptor Antagonists</a:t>
            </a:r>
          </a:p>
          <a:p>
            <a:pPr indent="-571500" marL="571500">
              <a:buFont typeface="Arial" charset="0"/>
              <a:buAutoNum type="arabicPeriod"/>
            </a:pPr>
            <a:r>
              <a:rPr dirty="0" lang="en-US" smtClean="0"/>
              <a:t>Prostaglandin Analogs</a:t>
            </a:r>
          </a:p>
          <a:p>
            <a:pPr indent="-571500" marL="571500">
              <a:buFont typeface="Arial" charset="0"/>
              <a:buAutoNum type="arabicPeriod"/>
            </a:pPr>
            <a:r>
              <a:rPr dirty="0" lang="en-US" err="1" smtClean="0"/>
              <a:t>Cytoprotectants</a:t>
            </a:r>
            <a:endParaRPr dirty="0" lang="en-US" smtClean="0"/>
          </a:p>
          <a:p>
            <a:pPr indent="-571500" marL="571500">
              <a:buFont typeface="Arial" charset="0"/>
              <a:buAutoNum type="arabicPeriod"/>
            </a:pPr>
            <a:r>
              <a:rPr dirty="0" lang="en-US" smtClean="0"/>
              <a:t>Antacids</a:t>
            </a:r>
          </a:p>
          <a:p>
            <a:pPr indent="-571500" marL="571500">
              <a:buFont typeface="Arial" charset="0"/>
              <a:buAutoNum type="arabicPeriod"/>
            </a:pPr>
            <a:endParaRPr dirty="0" lang="en-US" smtClean="0"/>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5" presetSubtype="10">
                                  <p:stCondLst>
                                    <p:cond delay="0"/>
                                  </p:stCondLst>
                                  <p:childTnLst>
                                    <p:set>
                                      <p:cBhvr>
                                        <p:cTn dur="1" fill="hold" id="6">
                                          <p:stCondLst>
                                            <p:cond delay="0"/>
                                          </p:stCondLst>
                                        </p:cTn>
                                        <p:tgtEl>
                                          <p:spTgt spid="1049777"/>
                                        </p:tgtEl>
                                        <p:attrNameLst>
                                          <p:attrName>style.visibility</p:attrName>
                                        </p:attrNameLst>
                                      </p:cBhvr>
                                      <p:to>
                                        <p:strVal val="visible"/>
                                      </p:to>
                                    </p:set>
                                    <p:animEffect transition="in" filter="checkerboard(across)">
                                      <p:cBhvr>
                                        <p:cTn dur="500" id="7"/>
                                        <p:tgtEl>
                                          <p:spTgt spid="1049777"/>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id="10" nodeType="clickEffect" presetClass="entr" presetID="5" presetSubtype="10">
                                  <p:stCondLst>
                                    <p:cond delay="0"/>
                                  </p:stCondLst>
                                  <p:childTnLst>
                                    <p:set>
                                      <p:cBhvr>
                                        <p:cTn dur="1" fill="hold" id="11">
                                          <p:stCondLst>
                                            <p:cond delay="0"/>
                                          </p:stCondLst>
                                        </p:cTn>
                                        <p:tgtEl>
                                          <p:spTgt spid="1049778">
                                            <p:txEl>
                                              <p:pRg st="0" end="0"/>
                                            </p:txEl>
                                          </p:spTgt>
                                        </p:tgtEl>
                                        <p:attrNameLst>
                                          <p:attrName>style.visibility</p:attrName>
                                        </p:attrNameLst>
                                      </p:cBhvr>
                                      <p:to>
                                        <p:strVal val="visible"/>
                                      </p:to>
                                    </p:set>
                                    <p:animEffect transition="in" filter="checkerboard(across)">
                                      <p:cBhvr>
                                        <p:cTn dur="500" id="12"/>
                                        <p:tgtEl>
                                          <p:spTgt spid="1049778">
                                            <p:txEl>
                                              <p:pRg st="0" end="0"/>
                                            </p:txEl>
                                          </p:spTgt>
                                        </p:tgtEl>
                                      </p:cBhvr>
                                    </p:animEffect>
                                  </p:childTnLst>
                                </p:cTn>
                              </p:par>
                              <p:par>
                                <p:cTn fill="hold" id="13" nodeType="withEffect" presetClass="entr" presetID="5" presetSubtype="10">
                                  <p:stCondLst>
                                    <p:cond delay="0"/>
                                  </p:stCondLst>
                                  <p:childTnLst>
                                    <p:set>
                                      <p:cBhvr>
                                        <p:cTn dur="1" fill="hold" id="14">
                                          <p:stCondLst>
                                            <p:cond delay="0"/>
                                          </p:stCondLst>
                                        </p:cTn>
                                        <p:tgtEl>
                                          <p:spTgt spid="1049778">
                                            <p:txEl>
                                              <p:pRg st="1" end="1"/>
                                            </p:txEl>
                                          </p:spTgt>
                                        </p:tgtEl>
                                        <p:attrNameLst>
                                          <p:attrName>style.visibility</p:attrName>
                                        </p:attrNameLst>
                                      </p:cBhvr>
                                      <p:to>
                                        <p:strVal val="visible"/>
                                      </p:to>
                                    </p:set>
                                    <p:animEffect transition="in" filter="checkerboard(across)">
                                      <p:cBhvr>
                                        <p:cTn dur="500" id="15"/>
                                        <p:tgtEl>
                                          <p:spTgt spid="1049778">
                                            <p:txEl>
                                              <p:pRg st="1" end="1"/>
                                            </p:txEl>
                                          </p:spTgt>
                                        </p:tgtEl>
                                      </p:cBhvr>
                                    </p:animEffect>
                                  </p:childTnLst>
                                </p:cTn>
                              </p:par>
                            </p:childTnLst>
                          </p:cTn>
                        </p:par>
                      </p:childTnLst>
                    </p:cTn>
                  </p:par>
                  <p:par>
                    <p:cTn fill="hold" id="16" nodeType="clickPar">
                      <p:stCondLst>
                        <p:cond delay="indefinite"/>
                      </p:stCondLst>
                      <p:childTnLst>
                        <p:par>
                          <p:cTn fill="hold" id="17" nodeType="withGroup">
                            <p:stCondLst>
                              <p:cond delay="0"/>
                            </p:stCondLst>
                            <p:childTnLst>
                              <p:par>
                                <p:cTn fill="hold" id="18" nodeType="clickEffect" presetClass="entr" presetID="5" presetSubtype="10">
                                  <p:stCondLst>
                                    <p:cond delay="0"/>
                                  </p:stCondLst>
                                  <p:childTnLst>
                                    <p:set>
                                      <p:cBhvr>
                                        <p:cTn dur="1" fill="hold" id="19">
                                          <p:stCondLst>
                                            <p:cond delay="0"/>
                                          </p:stCondLst>
                                        </p:cTn>
                                        <p:tgtEl>
                                          <p:spTgt spid="1049778">
                                            <p:txEl>
                                              <p:pRg st="2" end="2"/>
                                            </p:txEl>
                                          </p:spTgt>
                                        </p:tgtEl>
                                        <p:attrNameLst>
                                          <p:attrName>style.visibility</p:attrName>
                                        </p:attrNameLst>
                                      </p:cBhvr>
                                      <p:to>
                                        <p:strVal val="visible"/>
                                      </p:to>
                                    </p:set>
                                    <p:animEffect transition="in" filter="checkerboard(across)">
                                      <p:cBhvr>
                                        <p:cTn dur="500" id="20"/>
                                        <p:tgtEl>
                                          <p:spTgt spid="1049778">
                                            <p:txEl>
                                              <p:pRg st="2" end="2"/>
                                            </p:txEl>
                                          </p:spTgt>
                                        </p:tgtEl>
                                      </p:cBhvr>
                                    </p:animEffect>
                                  </p:childTnLst>
                                </p:cTn>
                              </p:par>
                              <p:par>
                                <p:cTn fill="hold" id="21" nodeType="withEffect" presetClass="entr" presetID="5" presetSubtype="10">
                                  <p:stCondLst>
                                    <p:cond delay="0"/>
                                  </p:stCondLst>
                                  <p:childTnLst>
                                    <p:set>
                                      <p:cBhvr>
                                        <p:cTn dur="1" fill="hold" id="22">
                                          <p:stCondLst>
                                            <p:cond delay="0"/>
                                          </p:stCondLst>
                                        </p:cTn>
                                        <p:tgtEl>
                                          <p:spTgt spid="1049778">
                                            <p:txEl>
                                              <p:pRg st="3" end="3"/>
                                            </p:txEl>
                                          </p:spTgt>
                                        </p:tgtEl>
                                        <p:attrNameLst>
                                          <p:attrName>style.visibility</p:attrName>
                                        </p:attrNameLst>
                                      </p:cBhvr>
                                      <p:to>
                                        <p:strVal val="visible"/>
                                      </p:to>
                                    </p:set>
                                    <p:animEffect transition="in" filter="checkerboard(across)">
                                      <p:cBhvr>
                                        <p:cTn dur="500" id="23"/>
                                        <p:tgtEl>
                                          <p:spTgt spid="1049778">
                                            <p:txEl>
                                              <p:pRg st="3" end="3"/>
                                            </p:txEl>
                                          </p:spTgt>
                                        </p:tgtEl>
                                      </p:cBhvr>
                                    </p:animEffect>
                                  </p:childTnLst>
                                </p:cTn>
                              </p:par>
                              <p:par>
                                <p:cTn fill="hold" id="24" nodeType="withEffect" presetClass="entr" presetID="5" presetSubtype="10">
                                  <p:stCondLst>
                                    <p:cond delay="0"/>
                                  </p:stCondLst>
                                  <p:childTnLst>
                                    <p:set>
                                      <p:cBhvr>
                                        <p:cTn dur="1" fill="hold" id="25">
                                          <p:stCondLst>
                                            <p:cond delay="0"/>
                                          </p:stCondLst>
                                        </p:cTn>
                                        <p:tgtEl>
                                          <p:spTgt spid="1049778">
                                            <p:txEl>
                                              <p:pRg st="4" end="4"/>
                                            </p:txEl>
                                          </p:spTgt>
                                        </p:tgtEl>
                                        <p:attrNameLst>
                                          <p:attrName>style.visibility</p:attrName>
                                        </p:attrNameLst>
                                      </p:cBhvr>
                                      <p:to>
                                        <p:strVal val="visible"/>
                                      </p:to>
                                    </p:set>
                                    <p:animEffect transition="in" filter="checkerboard(across)">
                                      <p:cBhvr>
                                        <p:cTn dur="500" id="26"/>
                                        <p:tgtEl>
                                          <p:spTgt spid="10497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77" grpId="0"/>
    </p:bld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117" name=""/>
        <p:cNvGrpSpPr/>
        <p:nvPr/>
      </p:nvGrpSpPr>
      <p:grpSpPr>
        <a:xfrm>
          <a:off x="0" y="0"/>
          <a:ext cx="0" cy="0"/>
          <a:chOff x="0" y="0"/>
          <a:chExt cx="0" cy="0"/>
        </a:xfrm>
      </p:grpSpPr>
      <p:pic>
        <p:nvPicPr>
          <p:cNvPr id="2097215" name="Picture 2"/>
          <p:cNvPicPr>
            <a:picLocks noChangeAspect="1" noChangeArrowheads="1"/>
          </p:cNvPicPr>
          <p:nvPr/>
        </p:nvPicPr>
        <p:blipFill>
          <a:blip xmlns:r="http://schemas.openxmlformats.org/officeDocument/2006/relationships" r:embed="rId1"/>
          <a:srcRect/>
          <a:stretch>
            <a:fillRect/>
          </a:stretch>
        </p:blipFill>
        <p:spPr bwMode="auto">
          <a:xfrm>
            <a:off x="159456" y="-153988"/>
            <a:ext cx="8815211" cy="7011988"/>
          </a:xfrm>
          <a:prstGeom prst="rect"/>
          <a:noFill/>
          <a:ln>
            <a:noFill/>
          </a:ln>
        </p:spPr>
      </p:pic>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118" name=""/>
        <p:cNvGrpSpPr/>
        <p:nvPr/>
      </p:nvGrpSpPr>
      <p:grpSpPr>
        <a:xfrm>
          <a:off x="0" y="0"/>
          <a:ext cx="0" cy="0"/>
          <a:chOff x="0" y="0"/>
          <a:chExt cx="0" cy="0"/>
        </a:xfrm>
      </p:grpSpPr>
      <p:sp>
        <p:nvSpPr>
          <p:cNvPr id="1049779" name="Rectangle 2"/>
          <p:cNvSpPr>
            <a:spLocks noGrp="1" noChangeArrowheads="1"/>
          </p:cNvSpPr>
          <p:nvPr>
            <p:ph type="title"/>
          </p:nvPr>
        </p:nvSpPr>
        <p:spPr>
          <a:xfrm>
            <a:off x="1117600" y="2895600"/>
            <a:ext cx="6908800" cy="1143000"/>
          </a:xfrm>
        </p:spPr>
        <p:txBody>
          <a:bodyPr>
            <a:normAutofit fontScale="90000"/>
          </a:bodyPr>
          <a:p>
            <a:r>
              <a:rPr dirty="0" lang="en-US" smtClean="0"/>
              <a:t>1.  Proton Pump Inhibitors (PPI’s)</a:t>
            </a:r>
          </a:p>
        </p:txBody>
      </p:sp>
      <p:sp>
        <p:nvSpPr>
          <p:cNvPr id="1049780" name="Rectangle 3"/>
          <p:cNvSpPr>
            <a:spLocks noGrp="1" noChangeArrowheads="1"/>
          </p:cNvSpPr>
          <p:nvPr>
            <p:ph type="body" idx="1"/>
          </p:nvPr>
        </p:nvSpPr>
        <p:spPr/>
        <p:txBody>
          <a:bodyPr/>
          <a:p>
            <a:pPr>
              <a:buFont typeface="Wingdings" pitchFamily="2" charset="2"/>
              <a:buNone/>
            </a:pPr>
            <a:r>
              <a:rPr dirty="0" lang="en-US" smtClean="0"/>
              <a:t>  </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119" name=""/>
        <p:cNvGrpSpPr/>
        <p:nvPr/>
      </p:nvGrpSpPr>
      <p:grpSpPr>
        <a:xfrm>
          <a:off x="0" y="0"/>
          <a:ext cx="0" cy="0"/>
          <a:chOff x="0" y="0"/>
          <a:chExt cx="0" cy="0"/>
        </a:xfrm>
      </p:grpSpPr>
      <p:sp>
        <p:nvSpPr>
          <p:cNvPr id="1049781" name="Rectangle 2"/>
          <p:cNvSpPr>
            <a:spLocks noGrp="1" noChangeArrowheads="1"/>
          </p:cNvSpPr>
          <p:nvPr>
            <p:ph type="title"/>
          </p:nvPr>
        </p:nvSpPr>
        <p:spPr>
          <a:xfrm>
            <a:off x="-2607733" y="304800"/>
            <a:ext cx="7416800" cy="914400"/>
          </a:xfrm>
        </p:spPr>
        <p:txBody>
          <a:bodyPr/>
          <a:p>
            <a:r>
              <a:rPr dirty="0" lang="en-US" smtClean="0"/>
              <a:t>PPIs</a:t>
            </a:r>
          </a:p>
        </p:txBody>
      </p:sp>
      <p:sp>
        <p:nvSpPr>
          <p:cNvPr id="1049782" name="Rectangle 3"/>
          <p:cNvSpPr>
            <a:spLocks noGrp="1" noChangeArrowheads="1"/>
          </p:cNvSpPr>
          <p:nvPr>
            <p:ph type="body" idx="1"/>
          </p:nvPr>
        </p:nvSpPr>
        <p:spPr>
          <a:xfrm>
            <a:off x="474134" y="1295400"/>
            <a:ext cx="8195733" cy="4572000"/>
          </a:xfrm>
        </p:spPr>
        <p:txBody>
          <a:bodyPr/>
          <a:p>
            <a:pPr>
              <a:buFont typeface="Wingdings" pitchFamily="2" charset="2"/>
              <a:buNone/>
            </a:pPr>
            <a:r>
              <a:rPr dirty="0" lang="id-ID" smtClean="0"/>
              <a:t>- </a:t>
            </a:r>
            <a:r>
              <a:rPr dirty="0" sz="2800" lang="en-US" smtClean="0"/>
              <a:t>Most potent suppressors of acid secretion</a:t>
            </a:r>
          </a:p>
          <a:p>
            <a:pPr>
              <a:buFont typeface="Wingdings" pitchFamily="2" charset="2"/>
              <a:buNone/>
            </a:pPr>
            <a:r>
              <a:rPr dirty="0" sz="2800" lang="id-ID" smtClean="0"/>
              <a:t>- </a:t>
            </a:r>
            <a:r>
              <a:rPr dirty="0" sz="2800" lang="en-US" smtClean="0"/>
              <a:t>24-48 hr effects on acid suppression</a:t>
            </a:r>
          </a:p>
        </p:txBody>
      </p:sp>
      <p:sp>
        <p:nvSpPr>
          <p:cNvPr id="1049783" name="Rectangle 3"/>
          <p:cNvSpPr/>
          <p:nvPr/>
        </p:nvSpPr>
        <p:spPr>
          <a:xfrm>
            <a:off x="440267" y="2362201"/>
            <a:ext cx="8602133" cy="3108325"/>
          </a:xfrm>
          <a:prstGeom prst="rect"/>
        </p:spPr>
        <p:txBody>
          <a:bodyPr>
            <a:spAutoFit/>
          </a:bodyPr>
          <a:p>
            <a:pPr>
              <a:buFontTx/>
              <a:buChar char="-"/>
            </a:pPr>
            <a:r>
              <a:rPr b="1" dirty="0" sz="2800" lang="id-ID">
                <a:solidFill>
                  <a:schemeClr val="tx1">
                    <a:lumMod val="20000"/>
                    <a:lumOff val="80000"/>
                  </a:schemeClr>
                </a:solidFill>
              </a:rPr>
              <a:t> </a:t>
            </a:r>
            <a:r>
              <a:rPr b="1" dirty="0" sz="2800" lang="en-US">
                <a:solidFill>
                  <a:schemeClr val="tx1">
                    <a:lumMod val="20000"/>
                    <a:lumOff val="80000"/>
                  </a:schemeClr>
                </a:solidFill>
              </a:rPr>
              <a:t>Irreversible inhibitor of proton pump; blocks 98% of </a:t>
            </a:r>
            <a:r>
              <a:rPr b="1" dirty="0" sz="2800" lang="id-ID">
                <a:solidFill>
                  <a:schemeClr val="tx1">
                    <a:lumMod val="20000"/>
                    <a:lumOff val="80000"/>
                  </a:schemeClr>
                </a:solidFill>
              </a:rPr>
              <a:t>  </a:t>
            </a:r>
          </a:p>
          <a:p>
            <a:r>
              <a:rPr b="1" dirty="0" sz="2800" lang="id-ID">
                <a:solidFill>
                  <a:schemeClr val="tx1">
                    <a:lumMod val="20000"/>
                    <a:lumOff val="80000"/>
                  </a:schemeClr>
                </a:solidFill>
              </a:rPr>
              <a:t>  </a:t>
            </a:r>
            <a:r>
              <a:rPr b="1" dirty="0" sz="2800" lang="en-US">
                <a:solidFill>
                  <a:schemeClr val="tx1">
                    <a:lumMod val="20000"/>
                    <a:lumOff val="80000"/>
                  </a:schemeClr>
                </a:solidFill>
              </a:rPr>
              <a:t>acid</a:t>
            </a:r>
            <a:r>
              <a:rPr b="1" dirty="0" sz="2800" lang="id-ID">
                <a:solidFill>
                  <a:schemeClr val="tx1">
                    <a:lumMod val="20000"/>
                    <a:lumOff val="80000"/>
                  </a:schemeClr>
                </a:solidFill>
              </a:rPr>
              <a:t> </a:t>
            </a:r>
            <a:r>
              <a:rPr b="1" dirty="0" sz="2800" lang="en-US">
                <a:solidFill>
                  <a:schemeClr val="tx1">
                    <a:lumMod val="20000"/>
                    <a:lumOff val="80000"/>
                  </a:schemeClr>
                </a:solidFill>
              </a:rPr>
              <a:t>secretion in all forms of ulcer and </a:t>
            </a:r>
            <a:r>
              <a:rPr b="1" dirty="0" sz="2800" lang="en-US" err="1">
                <a:solidFill>
                  <a:schemeClr val="tx1">
                    <a:lumMod val="20000"/>
                    <a:lumOff val="80000"/>
                  </a:schemeClr>
                </a:solidFill>
              </a:rPr>
              <a:t>hypersecretory</a:t>
            </a:r>
            <a:endParaRPr b="1" dirty="0" sz="2800" lang="id-ID">
              <a:solidFill>
                <a:schemeClr val="tx1">
                  <a:lumMod val="20000"/>
                  <a:lumOff val="80000"/>
                </a:schemeClr>
              </a:solidFill>
            </a:endParaRPr>
          </a:p>
          <a:p>
            <a:r>
              <a:rPr b="1" dirty="0" sz="2800" lang="id-ID">
                <a:solidFill>
                  <a:schemeClr val="tx1">
                    <a:lumMod val="20000"/>
                    <a:lumOff val="80000"/>
                  </a:schemeClr>
                </a:solidFill>
              </a:rPr>
              <a:t>  Zollinger-Ellison syndrome. </a:t>
            </a:r>
          </a:p>
          <a:p>
            <a:pPr>
              <a:buFontTx/>
              <a:buChar char="-"/>
            </a:pPr>
            <a:r>
              <a:rPr b="1" dirty="0" sz="2800" lang="id-ID">
                <a:solidFill>
                  <a:schemeClr val="tx1">
                    <a:lumMod val="20000"/>
                    <a:lumOff val="80000"/>
                  </a:schemeClr>
                </a:solidFill>
              </a:rPr>
              <a:t>The drug is given in gelatin </a:t>
            </a:r>
            <a:r>
              <a:rPr b="1" dirty="0" sz="2800" lang="en-US">
                <a:solidFill>
                  <a:schemeClr val="tx1">
                    <a:lumMod val="20000"/>
                    <a:lumOff val="80000"/>
                  </a:schemeClr>
                </a:solidFill>
              </a:rPr>
              <a:t>coated capsule to resist</a:t>
            </a:r>
            <a:endParaRPr b="1" dirty="0" sz="2800" lang="id-ID">
              <a:solidFill>
                <a:schemeClr val="tx1">
                  <a:lumMod val="20000"/>
                  <a:lumOff val="80000"/>
                </a:schemeClr>
              </a:solidFill>
            </a:endParaRPr>
          </a:p>
          <a:p>
            <a:r>
              <a:rPr b="1" dirty="0" sz="2800" lang="id-ID">
                <a:solidFill>
                  <a:schemeClr val="tx1">
                    <a:lumMod val="20000"/>
                    <a:lumOff val="80000"/>
                  </a:schemeClr>
                </a:solidFill>
              </a:rPr>
              <a:t> </a:t>
            </a:r>
            <a:r>
              <a:rPr b="1" dirty="0" sz="2800" lang="en-US">
                <a:solidFill>
                  <a:schemeClr val="tx1">
                    <a:lumMod val="20000"/>
                    <a:lumOff val="80000"/>
                  </a:schemeClr>
                </a:solidFill>
              </a:rPr>
              <a:t> breakdown in stomach acid. It</a:t>
            </a:r>
            <a:r>
              <a:rPr b="1" dirty="0" sz="2800" lang="id-ID">
                <a:solidFill>
                  <a:schemeClr val="tx1">
                    <a:lumMod val="20000"/>
                    <a:lumOff val="80000"/>
                  </a:schemeClr>
                </a:solidFill>
              </a:rPr>
              <a:t> </a:t>
            </a:r>
            <a:r>
              <a:rPr b="1" dirty="0" sz="2800" lang="en-US">
                <a:solidFill>
                  <a:schemeClr val="tx1">
                    <a:lumMod val="20000"/>
                    <a:lumOff val="80000"/>
                  </a:schemeClr>
                </a:solidFill>
              </a:rPr>
              <a:t>reaches the intestine, </a:t>
            </a:r>
            <a:r>
              <a:rPr b="1" dirty="0" sz="2800" lang="id-ID">
                <a:solidFill>
                  <a:schemeClr val="tx1">
                    <a:lumMod val="20000"/>
                    <a:lumOff val="80000"/>
                  </a:schemeClr>
                </a:solidFill>
              </a:rPr>
              <a:t> </a:t>
            </a:r>
          </a:p>
          <a:p>
            <a:r>
              <a:rPr b="1" dirty="0" sz="2800" lang="id-ID">
                <a:solidFill>
                  <a:schemeClr val="tx1">
                    <a:lumMod val="20000"/>
                    <a:lumOff val="80000"/>
                  </a:schemeClr>
                </a:solidFill>
              </a:rPr>
              <a:t>  </a:t>
            </a:r>
            <a:r>
              <a:rPr b="1" dirty="0" sz="2800" lang="en-US">
                <a:solidFill>
                  <a:schemeClr val="tx1">
                    <a:lumMod val="20000"/>
                    <a:lumOff val="80000"/>
                  </a:schemeClr>
                </a:solidFill>
              </a:rPr>
              <a:t>well absorbed, enters blood stream,</a:t>
            </a:r>
            <a:r>
              <a:rPr b="1" dirty="0" sz="2800" lang="id-ID">
                <a:solidFill>
                  <a:schemeClr val="tx1">
                    <a:lumMod val="20000"/>
                    <a:lumOff val="80000"/>
                  </a:schemeClr>
                </a:solidFill>
              </a:rPr>
              <a:t>reaches the </a:t>
            </a:r>
          </a:p>
          <a:p>
            <a:r>
              <a:rPr b="1" dirty="0" sz="2800" lang="id-ID">
                <a:solidFill>
                  <a:schemeClr val="tx1">
                    <a:lumMod val="20000"/>
                    <a:lumOff val="80000"/>
                  </a:schemeClr>
                </a:solidFill>
              </a:rPr>
              <a:t>  parietal cell</a:t>
            </a:r>
            <a:r>
              <a:rPr dirty="0" sz="2800" lang="id-ID">
                <a:solidFill>
                  <a:schemeClr val="tx1">
                    <a:lumMod val="20000"/>
                    <a:lumOff val="80000"/>
                  </a:schemeClr>
                </a:solidFill>
              </a:rPr>
              <a:t>.</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5" presetSubtype="10">
                                  <p:stCondLst>
                                    <p:cond delay="0"/>
                                  </p:stCondLst>
                                  <p:childTnLst>
                                    <p:set>
                                      <p:cBhvr>
                                        <p:cTn dur="1" fill="hold" id="6">
                                          <p:stCondLst>
                                            <p:cond delay="0"/>
                                          </p:stCondLst>
                                        </p:cTn>
                                        <p:tgtEl>
                                          <p:spTgt spid="1049781"/>
                                        </p:tgtEl>
                                        <p:attrNameLst>
                                          <p:attrName>style.visibility</p:attrName>
                                        </p:attrNameLst>
                                      </p:cBhvr>
                                      <p:to>
                                        <p:strVal val="visible"/>
                                      </p:to>
                                    </p:set>
                                    <p:animEffect transition="in" filter="checkerboard(across)">
                                      <p:cBhvr>
                                        <p:cTn dur="500" id="7"/>
                                        <p:tgtEl>
                                          <p:spTgt spid="1049781"/>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id="10" nodeType="clickEffect" presetClass="entr" presetID="5" presetSubtype="10">
                                  <p:stCondLst>
                                    <p:cond delay="0"/>
                                  </p:stCondLst>
                                  <p:childTnLst>
                                    <p:set>
                                      <p:cBhvr>
                                        <p:cTn dur="1" fill="hold" id="11">
                                          <p:stCondLst>
                                            <p:cond delay="0"/>
                                          </p:stCondLst>
                                        </p:cTn>
                                        <p:tgtEl>
                                          <p:spTgt spid="1049782">
                                            <p:txEl>
                                              <p:pRg st="0" end="0"/>
                                            </p:txEl>
                                          </p:spTgt>
                                        </p:tgtEl>
                                        <p:attrNameLst>
                                          <p:attrName>style.visibility</p:attrName>
                                        </p:attrNameLst>
                                      </p:cBhvr>
                                      <p:to>
                                        <p:strVal val="visible"/>
                                      </p:to>
                                    </p:set>
                                    <p:animEffect transition="in" filter="checkerboard(across)">
                                      <p:cBhvr>
                                        <p:cTn dur="500" id="12"/>
                                        <p:tgtEl>
                                          <p:spTgt spid="1049782">
                                            <p:txEl>
                                              <p:pRg st="0" end="0"/>
                                            </p:txEl>
                                          </p:spTgt>
                                        </p:tgtEl>
                                      </p:cBhvr>
                                    </p:animEffect>
                                  </p:childTnLst>
                                </p:cTn>
                              </p:par>
                              <p:par>
                                <p:cTn fill="hold" id="13" nodeType="withEffect" presetClass="entr" presetID="5" presetSubtype="10">
                                  <p:stCondLst>
                                    <p:cond delay="0"/>
                                  </p:stCondLst>
                                  <p:childTnLst>
                                    <p:set>
                                      <p:cBhvr>
                                        <p:cTn dur="1" fill="hold" id="14">
                                          <p:stCondLst>
                                            <p:cond delay="0"/>
                                          </p:stCondLst>
                                        </p:cTn>
                                        <p:tgtEl>
                                          <p:spTgt spid="1049782">
                                            <p:txEl>
                                              <p:pRg st="1" end="1"/>
                                            </p:txEl>
                                          </p:spTgt>
                                        </p:tgtEl>
                                        <p:attrNameLst>
                                          <p:attrName>style.visibility</p:attrName>
                                        </p:attrNameLst>
                                      </p:cBhvr>
                                      <p:to>
                                        <p:strVal val="visible"/>
                                      </p:to>
                                    </p:set>
                                    <p:animEffect transition="in" filter="checkerboard(across)">
                                      <p:cBhvr>
                                        <p:cTn dur="500" id="15"/>
                                        <p:tgtEl>
                                          <p:spTgt spid="1049782">
                                            <p:txEl>
                                              <p:pRg st="1" end="1"/>
                                            </p:txEl>
                                          </p:spTgt>
                                        </p:tgtEl>
                                      </p:cBhvr>
                                    </p:animEffect>
                                  </p:childTnLst>
                                </p:cTn>
                              </p:par>
                            </p:childTnLst>
                          </p:cTn>
                        </p:par>
                      </p:childTnLst>
                    </p:cTn>
                  </p:par>
                  <p:par>
                    <p:cTn fill="hold" id="16" nodeType="clickPar">
                      <p:stCondLst>
                        <p:cond delay="indefinite"/>
                      </p:stCondLst>
                      <p:childTnLst>
                        <p:par>
                          <p:cTn fill="hold" id="17" nodeType="withGroup">
                            <p:stCondLst>
                              <p:cond delay="0"/>
                            </p:stCondLst>
                            <p:childTnLst>
                              <p:par>
                                <p:cTn fill="hold" id="18" nodeType="clickEffect" presetClass="entr" presetID="5" presetSubtype="10">
                                  <p:stCondLst>
                                    <p:cond delay="0"/>
                                  </p:stCondLst>
                                  <p:childTnLst>
                                    <p:set>
                                      <p:cBhvr>
                                        <p:cTn dur="1" fill="hold" id="19">
                                          <p:stCondLst>
                                            <p:cond delay="0"/>
                                          </p:stCondLst>
                                        </p:cTn>
                                        <p:tgtEl>
                                          <p:spTgt spid="1049783">
                                            <p:txEl>
                                              <p:pRg st="0" end="0"/>
                                            </p:txEl>
                                          </p:spTgt>
                                        </p:tgtEl>
                                        <p:attrNameLst>
                                          <p:attrName>style.visibility</p:attrName>
                                        </p:attrNameLst>
                                      </p:cBhvr>
                                      <p:to>
                                        <p:strVal val="visible"/>
                                      </p:to>
                                    </p:set>
                                    <p:animEffect transition="in" filter="checkerboard(across)">
                                      <p:cBhvr>
                                        <p:cTn dur="500" id="20"/>
                                        <p:tgtEl>
                                          <p:spTgt spid="1049783">
                                            <p:txEl>
                                              <p:pRg st="0" end="0"/>
                                            </p:txEl>
                                          </p:spTgt>
                                        </p:tgtEl>
                                      </p:cBhvr>
                                    </p:animEffect>
                                  </p:childTnLst>
                                </p:cTn>
                              </p:par>
                              <p:par>
                                <p:cTn fill="hold" id="21" nodeType="withEffect" presetClass="entr" presetID="5" presetSubtype="10">
                                  <p:stCondLst>
                                    <p:cond delay="0"/>
                                  </p:stCondLst>
                                  <p:childTnLst>
                                    <p:set>
                                      <p:cBhvr>
                                        <p:cTn dur="1" fill="hold" id="22">
                                          <p:stCondLst>
                                            <p:cond delay="0"/>
                                          </p:stCondLst>
                                        </p:cTn>
                                        <p:tgtEl>
                                          <p:spTgt spid="1049783">
                                            <p:txEl>
                                              <p:pRg st="1" end="1"/>
                                            </p:txEl>
                                          </p:spTgt>
                                        </p:tgtEl>
                                        <p:attrNameLst>
                                          <p:attrName>style.visibility</p:attrName>
                                        </p:attrNameLst>
                                      </p:cBhvr>
                                      <p:to>
                                        <p:strVal val="visible"/>
                                      </p:to>
                                    </p:set>
                                    <p:animEffect transition="in" filter="checkerboard(across)">
                                      <p:cBhvr>
                                        <p:cTn dur="500" id="23"/>
                                        <p:tgtEl>
                                          <p:spTgt spid="1049783">
                                            <p:txEl>
                                              <p:pRg st="1" end="1"/>
                                            </p:txEl>
                                          </p:spTgt>
                                        </p:tgtEl>
                                      </p:cBhvr>
                                    </p:animEffect>
                                  </p:childTnLst>
                                </p:cTn>
                              </p:par>
                              <p:par>
                                <p:cTn fill="hold" id="24" nodeType="withEffect" presetClass="entr" presetID="5" presetSubtype="10">
                                  <p:stCondLst>
                                    <p:cond delay="0"/>
                                  </p:stCondLst>
                                  <p:childTnLst>
                                    <p:set>
                                      <p:cBhvr>
                                        <p:cTn dur="1" fill="hold" id="25">
                                          <p:stCondLst>
                                            <p:cond delay="0"/>
                                          </p:stCondLst>
                                        </p:cTn>
                                        <p:tgtEl>
                                          <p:spTgt spid="1049783">
                                            <p:txEl>
                                              <p:pRg st="2" end="2"/>
                                            </p:txEl>
                                          </p:spTgt>
                                        </p:tgtEl>
                                        <p:attrNameLst>
                                          <p:attrName>style.visibility</p:attrName>
                                        </p:attrNameLst>
                                      </p:cBhvr>
                                      <p:to>
                                        <p:strVal val="visible"/>
                                      </p:to>
                                    </p:set>
                                    <p:animEffect transition="in" filter="checkerboard(across)">
                                      <p:cBhvr>
                                        <p:cTn dur="500" id="26"/>
                                        <p:tgtEl>
                                          <p:spTgt spid="1049783">
                                            <p:txEl>
                                              <p:pRg st="2" end="2"/>
                                            </p:txEl>
                                          </p:spTgt>
                                        </p:tgtEl>
                                      </p:cBhvr>
                                    </p:animEffect>
                                  </p:childTnLst>
                                </p:cTn>
                              </p:par>
                            </p:childTnLst>
                          </p:cTn>
                        </p:par>
                      </p:childTnLst>
                    </p:cTn>
                  </p:par>
                  <p:par>
                    <p:cTn fill="hold" id="27" nodeType="clickPar">
                      <p:stCondLst>
                        <p:cond delay="indefinite"/>
                      </p:stCondLst>
                      <p:childTnLst>
                        <p:par>
                          <p:cTn fill="hold" id="28" nodeType="withGroup">
                            <p:stCondLst>
                              <p:cond delay="0"/>
                            </p:stCondLst>
                            <p:childTnLst>
                              <p:par>
                                <p:cTn fill="hold" id="29" nodeType="clickEffect" presetClass="entr" presetID="5" presetSubtype="10">
                                  <p:stCondLst>
                                    <p:cond delay="0"/>
                                  </p:stCondLst>
                                  <p:childTnLst>
                                    <p:set>
                                      <p:cBhvr>
                                        <p:cTn dur="1" fill="hold" id="30">
                                          <p:stCondLst>
                                            <p:cond delay="0"/>
                                          </p:stCondLst>
                                        </p:cTn>
                                        <p:tgtEl>
                                          <p:spTgt spid="1049783">
                                            <p:txEl>
                                              <p:pRg st="3" end="3"/>
                                            </p:txEl>
                                          </p:spTgt>
                                        </p:tgtEl>
                                        <p:attrNameLst>
                                          <p:attrName>style.visibility</p:attrName>
                                        </p:attrNameLst>
                                      </p:cBhvr>
                                      <p:to>
                                        <p:strVal val="visible"/>
                                      </p:to>
                                    </p:set>
                                    <p:animEffect transition="in" filter="checkerboard(across)">
                                      <p:cBhvr>
                                        <p:cTn dur="500" id="31"/>
                                        <p:tgtEl>
                                          <p:spTgt spid="1049783">
                                            <p:txEl>
                                              <p:pRg st="3" end="3"/>
                                            </p:txEl>
                                          </p:spTgt>
                                        </p:tgtEl>
                                      </p:cBhvr>
                                    </p:animEffect>
                                  </p:childTnLst>
                                </p:cTn>
                              </p:par>
                              <p:par>
                                <p:cTn fill="hold" id="32" nodeType="withEffect" presetClass="entr" presetID="5" presetSubtype="10">
                                  <p:stCondLst>
                                    <p:cond delay="0"/>
                                  </p:stCondLst>
                                  <p:childTnLst>
                                    <p:set>
                                      <p:cBhvr>
                                        <p:cTn dur="1" fill="hold" id="33">
                                          <p:stCondLst>
                                            <p:cond delay="0"/>
                                          </p:stCondLst>
                                        </p:cTn>
                                        <p:tgtEl>
                                          <p:spTgt spid="1049783">
                                            <p:txEl>
                                              <p:pRg st="4" end="4"/>
                                            </p:txEl>
                                          </p:spTgt>
                                        </p:tgtEl>
                                        <p:attrNameLst>
                                          <p:attrName>style.visibility</p:attrName>
                                        </p:attrNameLst>
                                      </p:cBhvr>
                                      <p:to>
                                        <p:strVal val="visible"/>
                                      </p:to>
                                    </p:set>
                                    <p:animEffect transition="in" filter="checkerboard(across)">
                                      <p:cBhvr>
                                        <p:cTn dur="500" id="34"/>
                                        <p:tgtEl>
                                          <p:spTgt spid="1049783">
                                            <p:txEl>
                                              <p:pRg st="4" end="4"/>
                                            </p:txEl>
                                          </p:spTgt>
                                        </p:tgtEl>
                                      </p:cBhvr>
                                    </p:animEffect>
                                  </p:childTnLst>
                                </p:cTn>
                              </p:par>
                              <p:par>
                                <p:cTn fill="hold" id="35" nodeType="withEffect" presetClass="entr" presetID="5" presetSubtype="10">
                                  <p:stCondLst>
                                    <p:cond delay="0"/>
                                  </p:stCondLst>
                                  <p:childTnLst>
                                    <p:set>
                                      <p:cBhvr>
                                        <p:cTn dur="1" fill="hold" id="36">
                                          <p:stCondLst>
                                            <p:cond delay="0"/>
                                          </p:stCondLst>
                                        </p:cTn>
                                        <p:tgtEl>
                                          <p:spTgt spid="1049783">
                                            <p:txEl>
                                              <p:pRg st="5" end="5"/>
                                            </p:txEl>
                                          </p:spTgt>
                                        </p:tgtEl>
                                        <p:attrNameLst>
                                          <p:attrName>style.visibility</p:attrName>
                                        </p:attrNameLst>
                                      </p:cBhvr>
                                      <p:to>
                                        <p:strVal val="visible"/>
                                      </p:to>
                                    </p:set>
                                    <p:animEffect transition="in" filter="checkerboard(across)">
                                      <p:cBhvr>
                                        <p:cTn dur="500" id="37"/>
                                        <p:tgtEl>
                                          <p:spTgt spid="1049783">
                                            <p:txEl>
                                              <p:pRg st="5" end="5"/>
                                            </p:txEl>
                                          </p:spTgt>
                                        </p:tgtEl>
                                      </p:cBhvr>
                                    </p:animEffect>
                                  </p:childTnLst>
                                </p:cTn>
                              </p:par>
                              <p:par>
                                <p:cTn fill="hold" id="38" nodeType="withEffect" presetClass="entr" presetID="5" presetSubtype="10">
                                  <p:stCondLst>
                                    <p:cond delay="0"/>
                                  </p:stCondLst>
                                  <p:childTnLst>
                                    <p:set>
                                      <p:cBhvr>
                                        <p:cTn dur="1" fill="hold" id="39">
                                          <p:stCondLst>
                                            <p:cond delay="0"/>
                                          </p:stCondLst>
                                        </p:cTn>
                                        <p:tgtEl>
                                          <p:spTgt spid="1049783">
                                            <p:txEl>
                                              <p:pRg st="6" end="6"/>
                                            </p:txEl>
                                          </p:spTgt>
                                        </p:tgtEl>
                                        <p:attrNameLst>
                                          <p:attrName>style.visibility</p:attrName>
                                        </p:attrNameLst>
                                      </p:cBhvr>
                                      <p:to>
                                        <p:strVal val="visible"/>
                                      </p:to>
                                    </p:set>
                                    <p:animEffect transition="in" filter="checkerboard(across)">
                                      <p:cBhvr>
                                        <p:cTn dur="500" id="40"/>
                                        <p:tgtEl>
                                          <p:spTgt spid="10497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81" grpId="0"/>
    </p:bld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120" name=""/>
        <p:cNvGrpSpPr/>
        <p:nvPr/>
      </p:nvGrpSpPr>
      <p:grpSpPr>
        <a:xfrm>
          <a:off x="0" y="0"/>
          <a:ext cx="0" cy="0"/>
          <a:chOff x="0" y="0"/>
          <a:chExt cx="0" cy="0"/>
        </a:xfrm>
      </p:grpSpPr>
      <p:sp>
        <p:nvSpPr>
          <p:cNvPr id="1049784" name="Rectangle 2"/>
          <p:cNvSpPr>
            <a:spLocks noGrp="1" noChangeArrowheads="1"/>
          </p:cNvSpPr>
          <p:nvPr>
            <p:ph type="title"/>
          </p:nvPr>
        </p:nvSpPr>
        <p:spPr>
          <a:xfrm>
            <a:off x="1117600" y="304800"/>
            <a:ext cx="6908800" cy="914400"/>
          </a:xfrm>
        </p:spPr>
        <p:txBody>
          <a:bodyPr/>
          <a:p>
            <a:r>
              <a:rPr lang="en-US" smtClean="0"/>
              <a:t>PPIs</a:t>
            </a:r>
          </a:p>
        </p:txBody>
      </p:sp>
      <p:sp>
        <p:nvSpPr>
          <p:cNvPr id="1049785" name="Rectangle 3"/>
          <p:cNvSpPr>
            <a:spLocks noGrp="1" noChangeArrowheads="1"/>
          </p:cNvSpPr>
          <p:nvPr>
            <p:ph type="body" idx="1"/>
          </p:nvPr>
        </p:nvSpPr>
        <p:spPr>
          <a:xfrm>
            <a:off x="745067" y="1447800"/>
            <a:ext cx="7586133" cy="5105400"/>
          </a:xfrm>
        </p:spPr>
        <p:txBody>
          <a:bodyPr>
            <a:normAutofit lnSpcReduction="10000"/>
          </a:bodyPr>
          <a:p>
            <a:r>
              <a:rPr dirty="0" lang="en-US" smtClean="0"/>
              <a:t>Irreversibly inhibit H</a:t>
            </a:r>
            <a:r>
              <a:rPr baseline="30000" dirty="0" lang="en-US" smtClean="0"/>
              <a:t>+</a:t>
            </a:r>
            <a:r>
              <a:rPr dirty="0" lang="en-US" smtClean="0"/>
              <a:t>/</a:t>
            </a:r>
            <a:r>
              <a:rPr dirty="0" lang="en-US" err="1" smtClean="0"/>
              <a:t>K</a:t>
            </a:r>
            <a:r>
              <a:rPr baseline="30000" dirty="0" lang="en-US" err="1" smtClean="0"/>
              <a:t>+</a:t>
            </a:r>
            <a:r>
              <a:rPr dirty="0" lang="en-US" err="1" smtClean="0"/>
              <a:t>ATPase</a:t>
            </a:r>
            <a:r>
              <a:rPr dirty="0" lang="en-US" smtClean="0"/>
              <a:t> function to:</a:t>
            </a:r>
          </a:p>
          <a:p>
            <a:pPr lvl="1"/>
            <a:r>
              <a:rPr dirty="0" lang="en-US" smtClean="0"/>
              <a:t>Block gastric acid secretion</a:t>
            </a:r>
          </a:p>
          <a:p>
            <a:pPr lvl="1"/>
            <a:r>
              <a:rPr dirty="0" lang="en-US" smtClean="0"/>
              <a:t>Decrease pepsin concentration</a:t>
            </a:r>
          </a:p>
          <a:p>
            <a:pPr lvl="1"/>
            <a:r>
              <a:rPr dirty="0" lang="en-US" smtClean="0"/>
              <a:t>Increase gastric pH </a:t>
            </a:r>
          </a:p>
          <a:p>
            <a:pPr lvl="1">
              <a:buFontTx/>
              <a:buNone/>
            </a:pPr>
            <a:endParaRPr dirty="0" sz="1200" lang="en-US" smtClean="0"/>
          </a:p>
          <a:p>
            <a:r>
              <a:rPr dirty="0" lang="en-US" smtClean="0"/>
              <a:t>Secretion of acid only resumes when new proton pumps are deployed</a:t>
            </a:r>
          </a:p>
          <a:p>
            <a:pPr>
              <a:buFont typeface="Wingdings" pitchFamily="2" charset="2"/>
              <a:buNone/>
            </a:pPr>
            <a:endParaRPr dirty="0" sz="1000" lang="en-US" smtClean="0"/>
          </a:p>
          <a:p>
            <a:r>
              <a:rPr dirty="0" lang="en-US" smtClean="0"/>
              <a:t>Steady-state inhibition (affecting 70% of pumps) may take 2-5 days</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5" presetSubtype="10">
                                  <p:stCondLst>
                                    <p:cond delay="0"/>
                                  </p:stCondLst>
                                  <p:childTnLst>
                                    <p:set>
                                      <p:cBhvr>
                                        <p:cTn dur="1" fill="hold" id="6">
                                          <p:stCondLst>
                                            <p:cond delay="0"/>
                                          </p:stCondLst>
                                        </p:cTn>
                                        <p:tgtEl>
                                          <p:spTgt spid="1049785">
                                            <p:txEl>
                                              <p:pRg st="0" end="0"/>
                                            </p:txEl>
                                          </p:spTgt>
                                        </p:tgtEl>
                                        <p:attrNameLst>
                                          <p:attrName>style.visibility</p:attrName>
                                        </p:attrNameLst>
                                      </p:cBhvr>
                                      <p:to>
                                        <p:strVal val="visible"/>
                                      </p:to>
                                    </p:set>
                                    <p:animEffect transition="in" filter="checkerboard(across)">
                                      <p:cBhvr>
                                        <p:cTn dur="500" id="7"/>
                                        <p:tgtEl>
                                          <p:spTgt spid="1049785">
                                            <p:txEl>
                                              <p:pRg st="0" end="0"/>
                                            </p:txEl>
                                          </p:spTgt>
                                        </p:tgtEl>
                                      </p:cBhvr>
                                    </p:animEffect>
                                  </p:childTnLst>
                                </p:cTn>
                              </p:par>
                              <p:par>
                                <p:cTn fill="hold" id="8" nodeType="withEffect" presetClass="entr" presetID="5" presetSubtype="10">
                                  <p:stCondLst>
                                    <p:cond delay="0"/>
                                  </p:stCondLst>
                                  <p:childTnLst>
                                    <p:set>
                                      <p:cBhvr>
                                        <p:cTn dur="1" fill="hold" id="9">
                                          <p:stCondLst>
                                            <p:cond delay="0"/>
                                          </p:stCondLst>
                                        </p:cTn>
                                        <p:tgtEl>
                                          <p:spTgt spid="1049785">
                                            <p:txEl>
                                              <p:pRg st="1" end="1"/>
                                            </p:txEl>
                                          </p:spTgt>
                                        </p:tgtEl>
                                        <p:attrNameLst>
                                          <p:attrName>style.visibility</p:attrName>
                                        </p:attrNameLst>
                                      </p:cBhvr>
                                      <p:to>
                                        <p:strVal val="visible"/>
                                      </p:to>
                                    </p:set>
                                    <p:animEffect transition="in" filter="checkerboard(across)">
                                      <p:cBhvr>
                                        <p:cTn dur="500" id="10"/>
                                        <p:tgtEl>
                                          <p:spTgt spid="1049785">
                                            <p:txEl>
                                              <p:pRg st="1" end="1"/>
                                            </p:txEl>
                                          </p:spTgt>
                                        </p:tgtEl>
                                      </p:cBhvr>
                                    </p:animEffect>
                                  </p:childTnLst>
                                </p:cTn>
                              </p:par>
                              <p:par>
                                <p:cTn fill="hold" id="11" nodeType="withEffect" presetClass="entr" presetID="5" presetSubtype="10">
                                  <p:stCondLst>
                                    <p:cond delay="0"/>
                                  </p:stCondLst>
                                  <p:childTnLst>
                                    <p:set>
                                      <p:cBhvr>
                                        <p:cTn dur="1" fill="hold" id="12">
                                          <p:stCondLst>
                                            <p:cond delay="0"/>
                                          </p:stCondLst>
                                        </p:cTn>
                                        <p:tgtEl>
                                          <p:spTgt spid="1049785">
                                            <p:txEl>
                                              <p:pRg st="2" end="2"/>
                                            </p:txEl>
                                          </p:spTgt>
                                        </p:tgtEl>
                                        <p:attrNameLst>
                                          <p:attrName>style.visibility</p:attrName>
                                        </p:attrNameLst>
                                      </p:cBhvr>
                                      <p:to>
                                        <p:strVal val="visible"/>
                                      </p:to>
                                    </p:set>
                                    <p:animEffect transition="in" filter="checkerboard(across)">
                                      <p:cBhvr>
                                        <p:cTn dur="500" id="13"/>
                                        <p:tgtEl>
                                          <p:spTgt spid="1049785">
                                            <p:txEl>
                                              <p:pRg st="2" end="2"/>
                                            </p:txEl>
                                          </p:spTgt>
                                        </p:tgtEl>
                                      </p:cBhvr>
                                    </p:animEffect>
                                  </p:childTnLst>
                                </p:cTn>
                              </p:par>
                              <p:par>
                                <p:cTn fill="hold" id="14" nodeType="withEffect" presetClass="entr" presetID="5" presetSubtype="10">
                                  <p:stCondLst>
                                    <p:cond delay="0"/>
                                  </p:stCondLst>
                                  <p:childTnLst>
                                    <p:set>
                                      <p:cBhvr>
                                        <p:cTn dur="1" fill="hold" id="15">
                                          <p:stCondLst>
                                            <p:cond delay="0"/>
                                          </p:stCondLst>
                                        </p:cTn>
                                        <p:tgtEl>
                                          <p:spTgt spid="1049785">
                                            <p:txEl>
                                              <p:pRg st="3" end="3"/>
                                            </p:txEl>
                                          </p:spTgt>
                                        </p:tgtEl>
                                        <p:attrNameLst>
                                          <p:attrName>style.visibility</p:attrName>
                                        </p:attrNameLst>
                                      </p:cBhvr>
                                      <p:to>
                                        <p:strVal val="visible"/>
                                      </p:to>
                                    </p:set>
                                    <p:animEffect transition="in" filter="checkerboard(across)">
                                      <p:cBhvr>
                                        <p:cTn dur="500" id="16"/>
                                        <p:tgtEl>
                                          <p:spTgt spid="1049785">
                                            <p:txEl>
                                              <p:pRg st="3" end="3"/>
                                            </p:txEl>
                                          </p:spTgt>
                                        </p:tgtEl>
                                      </p:cBhvr>
                                    </p:animEffect>
                                  </p:childTnLst>
                                </p:cTn>
                              </p:par>
                            </p:childTnLst>
                          </p:cTn>
                        </p:par>
                      </p:childTnLst>
                    </p:cTn>
                  </p:par>
                  <p:par>
                    <p:cTn fill="hold" id="17" nodeType="clickPar">
                      <p:stCondLst>
                        <p:cond delay="indefinite"/>
                      </p:stCondLst>
                      <p:childTnLst>
                        <p:par>
                          <p:cTn fill="hold" id="18" nodeType="withGroup">
                            <p:stCondLst>
                              <p:cond delay="0"/>
                            </p:stCondLst>
                            <p:childTnLst>
                              <p:par>
                                <p:cTn fill="hold" id="19" nodeType="clickEffect" presetClass="entr" presetID="5" presetSubtype="10">
                                  <p:stCondLst>
                                    <p:cond delay="0"/>
                                  </p:stCondLst>
                                  <p:childTnLst>
                                    <p:set>
                                      <p:cBhvr>
                                        <p:cTn dur="1" fill="hold" id="20">
                                          <p:stCondLst>
                                            <p:cond delay="0"/>
                                          </p:stCondLst>
                                        </p:cTn>
                                        <p:tgtEl>
                                          <p:spTgt spid="1049785">
                                            <p:txEl>
                                              <p:pRg st="5" end="5"/>
                                            </p:txEl>
                                          </p:spTgt>
                                        </p:tgtEl>
                                        <p:attrNameLst>
                                          <p:attrName>style.visibility</p:attrName>
                                        </p:attrNameLst>
                                      </p:cBhvr>
                                      <p:to>
                                        <p:strVal val="visible"/>
                                      </p:to>
                                    </p:set>
                                    <p:animEffect transition="in" filter="checkerboard(across)">
                                      <p:cBhvr>
                                        <p:cTn dur="500" id="21"/>
                                        <p:tgtEl>
                                          <p:spTgt spid="1049785">
                                            <p:txEl>
                                              <p:pRg st="5" end="5"/>
                                            </p:txEl>
                                          </p:spTgt>
                                        </p:tgtEl>
                                      </p:cBhvr>
                                    </p:animEffect>
                                  </p:childTnLst>
                                </p:cTn>
                              </p:par>
                            </p:childTnLst>
                          </p:cTn>
                        </p:par>
                      </p:childTnLst>
                    </p:cTn>
                  </p:par>
                  <p:par>
                    <p:cTn fill="hold" id="22" nodeType="clickPar">
                      <p:stCondLst>
                        <p:cond delay="indefinite"/>
                      </p:stCondLst>
                      <p:childTnLst>
                        <p:par>
                          <p:cTn fill="hold" id="23" nodeType="withGroup">
                            <p:stCondLst>
                              <p:cond delay="0"/>
                            </p:stCondLst>
                            <p:childTnLst>
                              <p:par>
                                <p:cTn fill="hold" id="24" nodeType="clickEffect" presetClass="entr" presetID="5" presetSubtype="10">
                                  <p:stCondLst>
                                    <p:cond delay="0"/>
                                  </p:stCondLst>
                                  <p:childTnLst>
                                    <p:set>
                                      <p:cBhvr>
                                        <p:cTn dur="1" fill="hold" id="25">
                                          <p:stCondLst>
                                            <p:cond delay="0"/>
                                          </p:stCondLst>
                                        </p:cTn>
                                        <p:tgtEl>
                                          <p:spTgt spid="1049785">
                                            <p:txEl>
                                              <p:pRg st="7" end="7"/>
                                            </p:txEl>
                                          </p:spTgt>
                                        </p:tgtEl>
                                        <p:attrNameLst>
                                          <p:attrName>style.visibility</p:attrName>
                                        </p:attrNameLst>
                                      </p:cBhvr>
                                      <p:to>
                                        <p:strVal val="visible"/>
                                      </p:to>
                                    </p:set>
                                    <p:animEffect transition="in" filter="checkerboard(across)">
                                      <p:cBhvr>
                                        <p:cTn dur="500" id="26"/>
                                        <p:tgtEl>
                                          <p:spTgt spid="104978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121" name=""/>
        <p:cNvGrpSpPr/>
        <p:nvPr/>
      </p:nvGrpSpPr>
      <p:grpSpPr>
        <a:xfrm>
          <a:off x="0" y="0"/>
          <a:ext cx="0" cy="0"/>
          <a:chOff x="0" y="0"/>
          <a:chExt cx="0" cy="0"/>
        </a:xfrm>
      </p:grpSpPr>
      <p:sp>
        <p:nvSpPr>
          <p:cNvPr id="1049786" name="Rectangle 2"/>
          <p:cNvSpPr>
            <a:spLocks noGrp="1" noChangeArrowheads="1"/>
          </p:cNvSpPr>
          <p:nvPr>
            <p:ph type="title"/>
          </p:nvPr>
        </p:nvSpPr>
        <p:spPr/>
        <p:txBody>
          <a:bodyPr/>
          <a:p>
            <a:r>
              <a:rPr lang="en-US" smtClean="0"/>
              <a:t>PPI Pharmacology</a:t>
            </a:r>
          </a:p>
        </p:txBody>
      </p:sp>
      <p:sp>
        <p:nvSpPr>
          <p:cNvPr id="1049787" name="Rectangle 3"/>
          <p:cNvSpPr>
            <a:spLocks noGrp="1" noChangeArrowheads="1"/>
          </p:cNvSpPr>
          <p:nvPr>
            <p:ph type="body" idx="1"/>
          </p:nvPr>
        </p:nvSpPr>
        <p:spPr>
          <a:xfrm>
            <a:off x="203200" y="1981200"/>
            <a:ext cx="8669867" cy="4114800"/>
          </a:xfrm>
        </p:spPr>
        <p:txBody>
          <a:bodyPr/>
          <a:p>
            <a:r>
              <a:rPr dirty="0" lang="en-US" smtClean="0"/>
              <a:t>Activated only when pH decreases below 4</a:t>
            </a:r>
          </a:p>
          <a:p>
            <a:pPr lvl="1"/>
            <a:r>
              <a:rPr dirty="0" lang="en-US" smtClean="0"/>
              <a:t>Occurs only in parietal cell</a:t>
            </a:r>
          </a:p>
          <a:p>
            <a:pPr lvl="1"/>
            <a:r>
              <a:rPr dirty="0" lang="en-US" smtClean="0"/>
              <a:t>Achieved only when parietal cell activation occurs (after meals)</a:t>
            </a:r>
          </a:p>
          <a:p>
            <a:pPr lvl="1"/>
            <a:r>
              <a:rPr dirty="0" lang="en-US" smtClean="0"/>
              <a:t>Most effective after a prolonged fast when large amounts of active proton pumps are present (i.e. breakfast)</a:t>
            </a:r>
          </a:p>
          <a:p>
            <a:pPr>
              <a:buFont typeface="Wingdings" pitchFamily="2" charset="2"/>
              <a:buNone/>
            </a:pPr>
            <a:endParaRPr dirty="0" lang="en-US" smtClean="0"/>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5" presetSubtype="10">
                                  <p:stCondLst>
                                    <p:cond delay="0"/>
                                  </p:stCondLst>
                                  <p:childTnLst>
                                    <p:set>
                                      <p:cBhvr>
                                        <p:cTn dur="1" fill="hold" id="6">
                                          <p:stCondLst>
                                            <p:cond delay="0"/>
                                          </p:stCondLst>
                                        </p:cTn>
                                        <p:tgtEl>
                                          <p:spTgt spid="1049787">
                                            <p:txEl>
                                              <p:pRg st="0" end="0"/>
                                            </p:txEl>
                                          </p:spTgt>
                                        </p:tgtEl>
                                        <p:attrNameLst>
                                          <p:attrName>style.visibility</p:attrName>
                                        </p:attrNameLst>
                                      </p:cBhvr>
                                      <p:to>
                                        <p:strVal val="visible"/>
                                      </p:to>
                                    </p:set>
                                    <p:animEffect transition="in" filter="checkerboard(across)">
                                      <p:cBhvr>
                                        <p:cTn dur="500" id="7"/>
                                        <p:tgtEl>
                                          <p:spTgt spid="1049787">
                                            <p:txEl>
                                              <p:pRg st="0" end="0"/>
                                            </p:txEl>
                                          </p:spTgt>
                                        </p:tgtEl>
                                      </p:cBhvr>
                                    </p:animEffect>
                                  </p:childTnLst>
                                </p:cTn>
                              </p:par>
                              <p:par>
                                <p:cTn fill="hold" id="8" nodeType="withEffect" presetClass="entr" presetID="5" presetSubtype="10">
                                  <p:stCondLst>
                                    <p:cond delay="0"/>
                                  </p:stCondLst>
                                  <p:childTnLst>
                                    <p:set>
                                      <p:cBhvr>
                                        <p:cTn dur="1" fill="hold" id="9">
                                          <p:stCondLst>
                                            <p:cond delay="0"/>
                                          </p:stCondLst>
                                        </p:cTn>
                                        <p:tgtEl>
                                          <p:spTgt spid="1049787">
                                            <p:txEl>
                                              <p:pRg st="1" end="1"/>
                                            </p:txEl>
                                          </p:spTgt>
                                        </p:tgtEl>
                                        <p:attrNameLst>
                                          <p:attrName>style.visibility</p:attrName>
                                        </p:attrNameLst>
                                      </p:cBhvr>
                                      <p:to>
                                        <p:strVal val="visible"/>
                                      </p:to>
                                    </p:set>
                                    <p:animEffect transition="in" filter="checkerboard(across)">
                                      <p:cBhvr>
                                        <p:cTn dur="500" id="10"/>
                                        <p:tgtEl>
                                          <p:spTgt spid="1049787">
                                            <p:txEl>
                                              <p:pRg st="1" end="1"/>
                                            </p:txEl>
                                          </p:spTgt>
                                        </p:tgtEl>
                                      </p:cBhvr>
                                    </p:animEffect>
                                  </p:childTnLst>
                                </p:cTn>
                              </p:par>
                              <p:par>
                                <p:cTn fill="hold" id="11" nodeType="withEffect" presetClass="entr" presetID="5" presetSubtype="10">
                                  <p:stCondLst>
                                    <p:cond delay="0"/>
                                  </p:stCondLst>
                                  <p:childTnLst>
                                    <p:set>
                                      <p:cBhvr>
                                        <p:cTn dur="1" fill="hold" id="12">
                                          <p:stCondLst>
                                            <p:cond delay="0"/>
                                          </p:stCondLst>
                                        </p:cTn>
                                        <p:tgtEl>
                                          <p:spTgt spid="1049787">
                                            <p:txEl>
                                              <p:pRg st="2" end="2"/>
                                            </p:txEl>
                                          </p:spTgt>
                                        </p:tgtEl>
                                        <p:attrNameLst>
                                          <p:attrName>style.visibility</p:attrName>
                                        </p:attrNameLst>
                                      </p:cBhvr>
                                      <p:to>
                                        <p:strVal val="visible"/>
                                      </p:to>
                                    </p:set>
                                    <p:animEffect transition="in" filter="checkerboard(across)">
                                      <p:cBhvr>
                                        <p:cTn dur="500" id="13"/>
                                        <p:tgtEl>
                                          <p:spTgt spid="1049787">
                                            <p:txEl>
                                              <p:pRg st="2" end="2"/>
                                            </p:txEl>
                                          </p:spTgt>
                                        </p:tgtEl>
                                      </p:cBhvr>
                                    </p:animEffect>
                                  </p:childTnLst>
                                </p:cTn>
                              </p:par>
                            </p:childTnLst>
                          </p:cTn>
                        </p:par>
                      </p:childTnLst>
                    </p:cTn>
                  </p:par>
                  <p:par>
                    <p:cTn fill="hold" id="14" nodeType="clickPar">
                      <p:stCondLst>
                        <p:cond delay="indefinite"/>
                      </p:stCondLst>
                      <p:childTnLst>
                        <p:par>
                          <p:cTn fill="hold" id="15" nodeType="withGroup">
                            <p:stCondLst>
                              <p:cond delay="0"/>
                            </p:stCondLst>
                            <p:childTnLst>
                              <p:par>
                                <p:cTn fill="hold" id="16" nodeType="clickEffect" presetClass="entr" presetID="5" presetSubtype="10">
                                  <p:stCondLst>
                                    <p:cond delay="0"/>
                                  </p:stCondLst>
                                  <p:childTnLst>
                                    <p:set>
                                      <p:cBhvr>
                                        <p:cTn dur="1" fill="hold" id="17">
                                          <p:stCondLst>
                                            <p:cond delay="0"/>
                                          </p:stCondLst>
                                        </p:cTn>
                                        <p:tgtEl>
                                          <p:spTgt spid="1049787">
                                            <p:txEl>
                                              <p:pRg st="3" end="3"/>
                                            </p:txEl>
                                          </p:spTgt>
                                        </p:tgtEl>
                                        <p:attrNameLst>
                                          <p:attrName>style.visibility</p:attrName>
                                        </p:attrNameLst>
                                      </p:cBhvr>
                                      <p:to>
                                        <p:strVal val="visible"/>
                                      </p:to>
                                    </p:set>
                                    <p:animEffect transition="in" filter="checkerboard(across)">
                                      <p:cBhvr>
                                        <p:cTn dur="500" id="18"/>
                                        <p:tgtEl>
                                          <p:spTgt spid="1049787">
                                            <p:txEl>
                                              <p:pRg st="3" end="3"/>
                                            </p:txEl>
                                          </p:spTgt>
                                        </p:tgtEl>
                                      </p:cBhvr>
                                    </p:animEffect>
                                  </p:childTnLst>
                                </p:cTn>
                              </p:par>
                            </p:childTnLst>
                          </p:cTn>
                        </p:par>
                      </p:childTnLst>
                    </p:cTn>
                  </p:par>
                  <p:par>
                    <p:cTn fill="hold" id="19" nodeType="clickPar">
                      <p:stCondLst>
                        <p:cond delay="indefinite"/>
                      </p:stCondLst>
                      <p:childTnLst>
                        <p:par>
                          <p:cTn fill="hold" id="20" nodeType="withGroup">
                            <p:stCondLst>
                              <p:cond delay="0"/>
                            </p:stCondLst>
                            <p:childTnLst>
                              <p:par>
                                <p:cTn fill="hold" id="21" nodeType="clickEffect" presetClass="entr" presetID="5" presetSubtype="10">
                                  <p:stCondLst>
                                    <p:cond delay="0"/>
                                  </p:stCondLst>
                                  <p:childTnLst>
                                    <p:set>
                                      <p:cBhvr>
                                        <p:cTn dur="1" fill="hold" id="22">
                                          <p:stCondLst>
                                            <p:cond delay="0"/>
                                          </p:stCondLst>
                                        </p:cTn>
                                        <p:tgtEl>
                                          <p:spTgt spid="1049787">
                                            <p:txEl>
                                              <p:pRg st="0" end="0"/>
                                            </p:txEl>
                                          </p:spTgt>
                                        </p:tgtEl>
                                        <p:attrNameLst>
                                          <p:attrName>style.visibility</p:attrName>
                                        </p:attrNameLst>
                                      </p:cBhvr>
                                      <p:to>
                                        <p:strVal val="visible"/>
                                      </p:to>
                                    </p:set>
                                    <p:animEffect transition="in" filter="checkerboard(across)">
                                      <p:cBhvr>
                                        <p:cTn dur="500" id="23"/>
                                        <p:tgtEl>
                                          <p:spTgt spid="1049787">
                                            <p:txEl>
                                              <p:pRg st="0" end="0"/>
                                            </p:txEl>
                                          </p:spTgt>
                                        </p:tgtEl>
                                      </p:cBhvr>
                                    </p:animEffect>
                                  </p:childTnLst>
                                </p:cTn>
                              </p:par>
                              <p:par>
                                <p:cTn fill="hold" id="24" nodeType="withEffect" presetClass="entr" presetID="5" presetSubtype="10">
                                  <p:stCondLst>
                                    <p:cond delay="0"/>
                                  </p:stCondLst>
                                  <p:childTnLst>
                                    <p:set>
                                      <p:cBhvr>
                                        <p:cTn dur="1" fill="hold" id="25">
                                          <p:stCondLst>
                                            <p:cond delay="0"/>
                                          </p:stCondLst>
                                        </p:cTn>
                                        <p:tgtEl>
                                          <p:spTgt spid="1049787">
                                            <p:txEl>
                                              <p:pRg st="1" end="1"/>
                                            </p:txEl>
                                          </p:spTgt>
                                        </p:tgtEl>
                                        <p:attrNameLst>
                                          <p:attrName>style.visibility</p:attrName>
                                        </p:attrNameLst>
                                      </p:cBhvr>
                                      <p:to>
                                        <p:strVal val="visible"/>
                                      </p:to>
                                    </p:set>
                                    <p:animEffect transition="in" filter="checkerboard(across)">
                                      <p:cBhvr>
                                        <p:cTn dur="500" id="26"/>
                                        <p:tgtEl>
                                          <p:spTgt spid="1049787">
                                            <p:txEl>
                                              <p:pRg st="1" end="1"/>
                                            </p:txEl>
                                          </p:spTgt>
                                        </p:tgtEl>
                                      </p:cBhvr>
                                    </p:animEffect>
                                  </p:childTnLst>
                                </p:cTn>
                              </p:par>
                              <p:par>
                                <p:cTn fill="hold" id="27" nodeType="withEffect" presetClass="entr" presetID="5" presetSubtype="10">
                                  <p:stCondLst>
                                    <p:cond delay="0"/>
                                  </p:stCondLst>
                                  <p:childTnLst>
                                    <p:set>
                                      <p:cBhvr>
                                        <p:cTn dur="1" fill="hold" id="28">
                                          <p:stCondLst>
                                            <p:cond delay="0"/>
                                          </p:stCondLst>
                                        </p:cTn>
                                        <p:tgtEl>
                                          <p:spTgt spid="1049787">
                                            <p:txEl>
                                              <p:pRg st="2" end="2"/>
                                            </p:txEl>
                                          </p:spTgt>
                                        </p:tgtEl>
                                        <p:attrNameLst>
                                          <p:attrName>style.visibility</p:attrName>
                                        </p:attrNameLst>
                                      </p:cBhvr>
                                      <p:to>
                                        <p:strVal val="visible"/>
                                      </p:to>
                                    </p:set>
                                    <p:animEffect transition="in" filter="checkerboard(across)">
                                      <p:cBhvr>
                                        <p:cTn dur="500" id="29"/>
                                        <p:tgtEl>
                                          <p:spTgt spid="1049787">
                                            <p:txEl>
                                              <p:pRg st="2" end="2"/>
                                            </p:txEl>
                                          </p:spTgt>
                                        </p:tgtEl>
                                      </p:cBhvr>
                                    </p:animEffect>
                                  </p:childTnLst>
                                </p:cTn>
                              </p:par>
                            </p:childTnLst>
                          </p:cTn>
                        </p:par>
                      </p:childTnLst>
                    </p:cTn>
                  </p:par>
                  <p:par>
                    <p:cTn fill="hold" id="30" nodeType="clickPar">
                      <p:stCondLst>
                        <p:cond delay="indefinite"/>
                      </p:stCondLst>
                      <p:childTnLst>
                        <p:par>
                          <p:cTn fill="hold" id="31" nodeType="withGroup">
                            <p:stCondLst>
                              <p:cond delay="0"/>
                            </p:stCondLst>
                            <p:childTnLst>
                              <p:par>
                                <p:cTn fill="hold" id="32" nodeType="clickEffect" presetClass="entr" presetID="5" presetSubtype="10">
                                  <p:stCondLst>
                                    <p:cond delay="0"/>
                                  </p:stCondLst>
                                  <p:childTnLst>
                                    <p:set>
                                      <p:cBhvr>
                                        <p:cTn dur="1" fill="hold" id="33">
                                          <p:stCondLst>
                                            <p:cond delay="0"/>
                                          </p:stCondLst>
                                        </p:cTn>
                                        <p:tgtEl>
                                          <p:spTgt spid="1049787">
                                            <p:txEl>
                                              <p:pRg st="3" end="3"/>
                                            </p:txEl>
                                          </p:spTgt>
                                        </p:tgtEl>
                                        <p:attrNameLst>
                                          <p:attrName>style.visibility</p:attrName>
                                        </p:attrNameLst>
                                      </p:cBhvr>
                                      <p:to>
                                        <p:strVal val="visible"/>
                                      </p:to>
                                    </p:set>
                                    <p:animEffect transition="in" filter="checkerboard(across)">
                                      <p:cBhvr>
                                        <p:cTn dur="500" id="34"/>
                                        <p:tgtEl>
                                          <p:spTgt spid="1049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122" name=""/>
        <p:cNvGrpSpPr/>
        <p:nvPr/>
      </p:nvGrpSpPr>
      <p:grpSpPr>
        <a:xfrm>
          <a:off x="0" y="0"/>
          <a:ext cx="0" cy="0"/>
          <a:chOff x="0" y="0"/>
          <a:chExt cx="0" cy="0"/>
        </a:xfrm>
      </p:grpSpPr>
      <p:sp>
        <p:nvSpPr>
          <p:cNvPr id="1049788" name="Rectangle 2"/>
          <p:cNvSpPr>
            <a:spLocks noGrp="1" noChangeArrowheads="1"/>
          </p:cNvSpPr>
          <p:nvPr>
            <p:ph type="title"/>
          </p:nvPr>
        </p:nvSpPr>
        <p:spPr>
          <a:xfrm>
            <a:off x="-914400" y="1066800"/>
            <a:ext cx="6908800" cy="1143000"/>
          </a:xfrm>
        </p:spPr>
        <p:txBody>
          <a:bodyPr/>
          <a:p>
            <a:r>
              <a:rPr dirty="0" lang="en-US" smtClean="0"/>
              <a:t>Available PPIs</a:t>
            </a:r>
          </a:p>
        </p:txBody>
      </p:sp>
      <p:sp>
        <p:nvSpPr>
          <p:cNvPr id="1049789" name="Rectangle 3"/>
          <p:cNvSpPr>
            <a:spLocks noGrp="1" noChangeArrowheads="1"/>
          </p:cNvSpPr>
          <p:nvPr>
            <p:ph type="body" idx="1"/>
          </p:nvPr>
        </p:nvSpPr>
        <p:spPr>
          <a:xfrm>
            <a:off x="1117600" y="1981200"/>
            <a:ext cx="7552267" cy="4114800"/>
          </a:xfrm>
        </p:spPr>
        <p:txBody>
          <a:bodyPr/>
          <a:p>
            <a:r>
              <a:rPr dirty="0" sz="3200" lang="en-US" err="1" smtClean="0"/>
              <a:t>Esomeprazole</a:t>
            </a:r>
            <a:r>
              <a:rPr dirty="0" sz="3200" lang="en-US" smtClean="0"/>
              <a:t> (</a:t>
            </a:r>
            <a:r>
              <a:rPr dirty="0" sz="3200" lang="en-US" err="1" smtClean="0"/>
              <a:t>Nexium</a:t>
            </a:r>
            <a:r>
              <a:rPr dirty="0" sz="3200" lang="en-US" smtClean="0"/>
              <a:t>)</a:t>
            </a:r>
          </a:p>
          <a:p>
            <a:r>
              <a:rPr dirty="0" sz="3200" lang="en-US" err="1" smtClean="0"/>
              <a:t>Lansoprazole</a:t>
            </a:r>
            <a:r>
              <a:rPr dirty="0" sz="3200" lang="en-US" smtClean="0"/>
              <a:t> (</a:t>
            </a:r>
            <a:r>
              <a:rPr dirty="0" sz="3200" lang="en-US" err="1" smtClean="0"/>
              <a:t>Prevacid</a:t>
            </a:r>
            <a:r>
              <a:rPr dirty="0" sz="3200" lang="en-US" smtClean="0"/>
              <a:t>) (iv)</a:t>
            </a:r>
          </a:p>
          <a:p>
            <a:r>
              <a:rPr dirty="0" sz="3200" lang="en-US" err="1" smtClean="0"/>
              <a:t>Omeprazole</a:t>
            </a:r>
            <a:r>
              <a:rPr dirty="0" sz="3200" lang="en-US" smtClean="0"/>
              <a:t> (</a:t>
            </a:r>
            <a:r>
              <a:rPr dirty="0" sz="3200" lang="en-US" err="1" smtClean="0"/>
              <a:t>Prilosec</a:t>
            </a:r>
            <a:r>
              <a:rPr dirty="0" sz="3200" lang="en-US" smtClean="0"/>
              <a:t>, generic, OTC)</a:t>
            </a:r>
          </a:p>
          <a:p>
            <a:r>
              <a:rPr dirty="0" sz="3200" lang="en-US" err="1" smtClean="0"/>
              <a:t>Pantoprazole</a:t>
            </a:r>
            <a:r>
              <a:rPr dirty="0" sz="3200" lang="en-US" smtClean="0"/>
              <a:t> (</a:t>
            </a:r>
            <a:r>
              <a:rPr dirty="0" sz="3200" lang="en-US" err="1" smtClean="0"/>
              <a:t>Protonix</a:t>
            </a:r>
            <a:r>
              <a:rPr dirty="0" sz="3200" lang="en-US" smtClean="0"/>
              <a:t>) (iv)</a:t>
            </a:r>
          </a:p>
          <a:p>
            <a:r>
              <a:rPr dirty="0" sz="3200" lang="en-US" err="1" smtClean="0"/>
              <a:t>Rabeprazole</a:t>
            </a:r>
            <a:r>
              <a:rPr dirty="0" sz="3200" lang="en-US" smtClean="0"/>
              <a:t> (</a:t>
            </a:r>
            <a:r>
              <a:rPr dirty="0" sz="3200" lang="en-US" err="1" smtClean="0"/>
              <a:t>Aciphex</a:t>
            </a:r>
            <a:r>
              <a:rPr dirty="0" sz="3200" lang="en-US" smtClean="0"/>
              <a:t>)</a:t>
            </a:r>
          </a:p>
          <a:p>
            <a:endParaRPr dirty="0" sz="3200" lang="en-US" smtClean="0"/>
          </a:p>
          <a:p>
            <a:pPr>
              <a:buFont typeface="Wingdings" pitchFamily="2" charset="2"/>
              <a:buNone/>
            </a:pPr>
            <a:r>
              <a:rPr dirty="0" sz="3200" lang="en-US" smtClean="0"/>
              <a:t>	</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123" name=""/>
        <p:cNvGrpSpPr/>
        <p:nvPr/>
      </p:nvGrpSpPr>
      <p:grpSpPr>
        <a:xfrm>
          <a:off x="0" y="0"/>
          <a:ext cx="0" cy="0"/>
          <a:chOff x="0" y="0"/>
          <a:chExt cx="0" cy="0"/>
        </a:xfrm>
      </p:grpSpPr>
      <p:sp>
        <p:nvSpPr>
          <p:cNvPr id="1049790" name="Rectangle 2"/>
          <p:cNvSpPr>
            <a:spLocks noGrp="1" noChangeArrowheads="1"/>
          </p:cNvSpPr>
          <p:nvPr>
            <p:ph type="title"/>
          </p:nvPr>
        </p:nvSpPr>
        <p:spPr>
          <a:xfrm>
            <a:off x="-982133" y="609600"/>
            <a:ext cx="6908800" cy="1143000"/>
          </a:xfrm>
        </p:spPr>
        <p:txBody>
          <a:bodyPr/>
          <a:p>
            <a:r>
              <a:rPr dirty="0" lang="en-US" smtClean="0"/>
              <a:t>PPI Metabolism</a:t>
            </a:r>
          </a:p>
        </p:txBody>
      </p:sp>
      <p:sp>
        <p:nvSpPr>
          <p:cNvPr id="1049791" name="Rectangle 3"/>
          <p:cNvSpPr>
            <a:spLocks noGrp="1" noChangeArrowheads="1"/>
          </p:cNvSpPr>
          <p:nvPr>
            <p:ph type="body" idx="1"/>
          </p:nvPr>
        </p:nvSpPr>
        <p:spPr>
          <a:xfrm>
            <a:off x="1117600" y="1676400"/>
            <a:ext cx="7349067" cy="4114800"/>
          </a:xfrm>
        </p:spPr>
        <p:txBody>
          <a:bodyPr>
            <a:normAutofit lnSpcReduction="10000"/>
          </a:bodyPr>
          <a:p>
            <a:r>
              <a:rPr dirty="0" lang="en-US" smtClean="0"/>
              <a:t>Rapidly absorbed</a:t>
            </a:r>
          </a:p>
          <a:p>
            <a:r>
              <a:rPr dirty="0" lang="en-US" smtClean="0"/>
              <a:t>Highly protein bound</a:t>
            </a:r>
          </a:p>
          <a:p>
            <a:r>
              <a:rPr dirty="0" lang="en-US" smtClean="0"/>
              <a:t>Extensively metabolized in the liver by the P450 system (CYP2C19 and CYP3A4)</a:t>
            </a:r>
          </a:p>
          <a:p>
            <a:r>
              <a:rPr dirty="0" lang="en-US" smtClean="0"/>
              <a:t>Sulfated metabolites are excreted in the urine or feces</a:t>
            </a:r>
          </a:p>
          <a:p>
            <a:r>
              <a:rPr dirty="0" lang="en-US" smtClean="0"/>
              <a:t>Hepatic disease reduces the clearance of </a:t>
            </a:r>
            <a:r>
              <a:rPr dirty="0" lang="en-US" err="1" smtClean="0"/>
              <a:t>lansoprazole</a:t>
            </a:r>
            <a:r>
              <a:rPr dirty="0" lang="en-US" smtClean="0"/>
              <a:t>--reduce dose</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5" presetSubtype="10">
                                  <p:stCondLst>
                                    <p:cond delay="0"/>
                                  </p:stCondLst>
                                  <p:childTnLst>
                                    <p:set>
                                      <p:cBhvr>
                                        <p:cTn dur="1" fill="hold" id="6">
                                          <p:stCondLst>
                                            <p:cond delay="0"/>
                                          </p:stCondLst>
                                        </p:cTn>
                                        <p:tgtEl>
                                          <p:spTgt spid="1049791">
                                            <p:txEl>
                                              <p:pRg st="0" end="0"/>
                                            </p:txEl>
                                          </p:spTgt>
                                        </p:tgtEl>
                                        <p:attrNameLst>
                                          <p:attrName>style.visibility</p:attrName>
                                        </p:attrNameLst>
                                      </p:cBhvr>
                                      <p:to>
                                        <p:strVal val="visible"/>
                                      </p:to>
                                    </p:set>
                                    <p:animEffect transition="in" filter="checkerboard(across)">
                                      <p:cBhvr>
                                        <p:cTn dur="500" id="7"/>
                                        <p:tgtEl>
                                          <p:spTgt spid="1049791">
                                            <p:txEl>
                                              <p:pRg st="0" end="0"/>
                                            </p:txEl>
                                          </p:spTgt>
                                        </p:tgtEl>
                                      </p:cBhvr>
                                    </p:animEffect>
                                  </p:childTnLst>
                                </p:cTn>
                              </p:par>
                              <p:par>
                                <p:cTn fill="hold" id="8" nodeType="withEffect" presetClass="entr" presetID="5" presetSubtype="10">
                                  <p:stCondLst>
                                    <p:cond delay="0"/>
                                  </p:stCondLst>
                                  <p:childTnLst>
                                    <p:set>
                                      <p:cBhvr>
                                        <p:cTn dur="1" fill="hold" id="9">
                                          <p:stCondLst>
                                            <p:cond delay="0"/>
                                          </p:stCondLst>
                                        </p:cTn>
                                        <p:tgtEl>
                                          <p:spTgt spid="1049791">
                                            <p:txEl>
                                              <p:pRg st="1" end="1"/>
                                            </p:txEl>
                                          </p:spTgt>
                                        </p:tgtEl>
                                        <p:attrNameLst>
                                          <p:attrName>style.visibility</p:attrName>
                                        </p:attrNameLst>
                                      </p:cBhvr>
                                      <p:to>
                                        <p:strVal val="visible"/>
                                      </p:to>
                                    </p:set>
                                    <p:animEffect transition="in" filter="checkerboard(across)">
                                      <p:cBhvr>
                                        <p:cTn dur="500" id="10"/>
                                        <p:tgtEl>
                                          <p:spTgt spid="1049791">
                                            <p:txEl>
                                              <p:pRg st="1" end="1"/>
                                            </p:txEl>
                                          </p:spTgt>
                                        </p:tgtEl>
                                      </p:cBhvr>
                                    </p:animEffect>
                                  </p:childTnLst>
                                </p:cTn>
                              </p:par>
                              <p:par>
                                <p:cTn fill="hold" id="11" nodeType="withEffect" presetClass="entr" presetID="5" presetSubtype="10">
                                  <p:stCondLst>
                                    <p:cond delay="0"/>
                                  </p:stCondLst>
                                  <p:childTnLst>
                                    <p:set>
                                      <p:cBhvr>
                                        <p:cTn dur="1" fill="hold" id="12">
                                          <p:stCondLst>
                                            <p:cond delay="0"/>
                                          </p:stCondLst>
                                        </p:cTn>
                                        <p:tgtEl>
                                          <p:spTgt spid="1049791">
                                            <p:txEl>
                                              <p:pRg st="2" end="2"/>
                                            </p:txEl>
                                          </p:spTgt>
                                        </p:tgtEl>
                                        <p:attrNameLst>
                                          <p:attrName>style.visibility</p:attrName>
                                        </p:attrNameLst>
                                      </p:cBhvr>
                                      <p:to>
                                        <p:strVal val="visible"/>
                                      </p:to>
                                    </p:set>
                                    <p:animEffect transition="in" filter="checkerboard(across)">
                                      <p:cBhvr>
                                        <p:cTn dur="500" id="13"/>
                                        <p:tgtEl>
                                          <p:spTgt spid="1049791">
                                            <p:txEl>
                                              <p:pRg st="2" end="2"/>
                                            </p:txEl>
                                          </p:spTgt>
                                        </p:tgtEl>
                                      </p:cBhvr>
                                    </p:animEffect>
                                  </p:childTnLst>
                                </p:cTn>
                              </p:par>
                            </p:childTnLst>
                          </p:cTn>
                        </p:par>
                      </p:childTnLst>
                    </p:cTn>
                  </p:par>
                  <p:par>
                    <p:cTn fill="hold" id="14" nodeType="clickPar">
                      <p:stCondLst>
                        <p:cond delay="indefinite"/>
                      </p:stCondLst>
                      <p:childTnLst>
                        <p:par>
                          <p:cTn fill="hold" id="15" nodeType="withGroup">
                            <p:stCondLst>
                              <p:cond delay="0"/>
                            </p:stCondLst>
                            <p:childTnLst>
                              <p:par>
                                <p:cTn fill="hold" id="16" nodeType="clickEffect" presetClass="entr" presetID="5" presetSubtype="10">
                                  <p:stCondLst>
                                    <p:cond delay="0"/>
                                  </p:stCondLst>
                                  <p:childTnLst>
                                    <p:set>
                                      <p:cBhvr>
                                        <p:cTn dur="1" fill="hold" id="17">
                                          <p:stCondLst>
                                            <p:cond delay="0"/>
                                          </p:stCondLst>
                                        </p:cTn>
                                        <p:tgtEl>
                                          <p:spTgt spid="1049791">
                                            <p:txEl>
                                              <p:pRg st="3" end="3"/>
                                            </p:txEl>
                                          </p:spTgt>
                                        </p:tgtEl>
                                        <p:attrNameLst>
                                          <p:attrName>style.visibility</p:attrName>
                                        </p:attrNameLst>
                                      </p:cBhvr>
                                      <p:to>
                                        <p:strVal val="visible"/>
                                      </p:to>
                                    </p:set>
                                    <p:animEffect transition="in" filter="checkerboard(across)">
                                      <p:cBhvr>
                                        <p:cTn dur="500" id="18"/>
                                        <p:tgtEl>
                                          <p:spTgt spid="1049791">
                                            <p:txEl>
                                              <p:pRg st="3" end="3"/>
                                            </p:txEl>
                                          </p:spTgt>
                                        </p:tgtEl>
                                      </p:cBhvr>
                                    </p:animEffect>
                                  </p:childTnLst>
                                </p:cTn>
                              </p:par>
                              <p:par>
                                <p:cTn fill="hold" id="19" nodeType="withEffect" presetClass="entr" presetID="5" presetSubtype="10">
                                  <p:stCondLst>
                                    <p:cond delay="0"/>
                                  </p:stCondLst>
                                  <p:childTnLst>
                                    <p:set>
                                      <p:cBhvr>
                                        <p:cTn dur="1" fill="hold" id="20">
                                          <p:stCondLst>
                                            <p:cond delay="0"/>
                                          </p:stCondLst>
                                        </p:cTn>
                                        <p:tgtEl>
                                          <p:spTgt spid="1049791">
                                            <p:txEl>
                                              <p:pRg st="4" end="4"/>
                                            </p:txEl>
                                          </p:spTgt>
                                        </p:tgtEl>
                                        <p:attrNameLst>
                                          <p:attrName>style.visibility</p:attrName>
                                        </p:attrNameLst>
                                      </p:cBhvr>
                                      <p:to>
                                        <p:strVal val="visible"/>
                                      </p:to>
                                    </p:set>
                                    <p:animEffect transition="in" filter="checkerboard(across)">
                                      <p:cBhvr>
                                        <p:cTn dur="500" id="21"/>
                                        <p:tgtEl>
                                          <p:spTgt spid="10497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124" name=""/>
        <p:cNvGrpSpPr/>
        <p:nvPr/>
      </p:nvGrpSpPr>
      <p:grpSpPr>
        <a:xfrm>
          <a:off x="0" y="0"/>
          <a:ext cx="0" cy="0"/>
          <a:chOff x="0" y="0"/>
          <a:chExt cx="0" cy="0"/>
        </a:xfrm>
      </p:grpSpPr>
      <p:sp>
        <p:nvSpPr>
          <p:cNvPr id="1049792" name="Rectangle 2"/>
          <p:cNvSpPr>
            <a:spLocks noGrp="1" noChangeArrowheads="1"/>
          </p:cNvSpPr>
          <p:nvPr>
            <p:ph type="title"/>
          </p:nvPr>
        </p:nvSpPr>
        <p:spPr/>
        <p:txBody>
          <a:bodyPr/>
          <a:p>
            <a:r>
              <a:rPr lang="en-US" smtClean="0"/>
              <a:t>Common PPI Side Effects</a:t>
            </a:r>
          </a:p>
        </p:txBody>
      </p:sp>
      <p:sp>
        <p:nvSpPr>
          <p:cNvPr id="1049793" name="Rectangle 3"/>
          <p:cNvSpPr>
            <a:spLocks noGrp="1" noChangeArrowheads="1"/>
          </p:cNvSpPr>
          <p:nvPr>
            <p:ph type="body" idx="1"/>
          </p:nvPr>
        </p:nvSpPr>
        <p:spPr>
          <a:xfrm>
            <a:off x="203200" y="1981200"/>
            <a:ext cx="8737600" cy="4114800"/>
          </a:xfrm>
        </p:spPr>
        <p:txBody>
          <a:bodyPr>
            <a:normAutofit lnSpcReduction="10000"/>
          </a:bodyPr>
          <a:p>
            <a:r>
              <a:rPr dirty="0" lang="en-US" smtClean="0"/>
              <a:t>Headache (2.9-6.9%) 	 	vs.	Placebo (2.5-6.3%)</a:t>
            </a:r>
          </a:p>
          <a:p>
            <a:r>
              <a:rPr dirty="0" lang="en-US" smtClean="0"/>
              <a:t>Diarrhea (3%)			      	vs.	Placebo (3.1%)</a:t>
            </a:r>
          </a:p>
          <a:p>
            <a:r>
              <a:rPr dirty="0" lang="en-US" smtClean="0"/>
              <a:t>Abdominal pain (2.4-5.2%)  	vs.	Placebo (3.1-3.3%)</a:t>
            </a:r>
          </a:p>
          <a:p>
            <a:r>
              <a:rPr dirty="0" lang="en-US" smtClean="0"/>
              <a:t>Constipation (1.1-1.5%)		vs.  Placebo (0-0.8%)</a:t>
            </a:r>
          </a:p>
          <a:p>
            <a:pPr>
              <a:buFont typeface="Wingdings" pitchFamily="2" charset="2"/>
              <a:buNone/>
            </a:pPr>
            <a:endParaRPr dirty="0" lang="en-US" smtClean="0"/>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5" presetSubtype="10">
                                  <p:stCondLst>
                                    <p:cond delay="0"/>
                                  </p:stCondLst>
                                  <p:childTnLst>
                                    <p:set>
                                      <p:cBhvr>
                                        <p:cTn dur="1" fill="hold" id="6">
                                          <p:stCondLst>
                                            <p:cond delay="0"/>
                                          </p:stCondLst>
                                        </p:cTn>
                                        <p:tgtEl>
                                          <p:spTgt spid="1049793">
                                            <p:txEl>
                                              <p:pRg st="0" end="0"/>
                                            </p:txEl>
                                          </p:spTgt>
                                        </p:tgtEl>
                                        <p:attrNameLst>
                                          <p:attrName>style.visibility</p:attrName>
                                        </p:attrNameLst>
                                      </p:cBhvr>
                                      <p:to>
                                        <p:strVal val="visible"/>
                                      </p:to>
                                    </p:set>
                                    <p:animEffect transition="in" filter="checkerboard(across)">
                                      <p:cBhvr>
                                        <p:cTn dur="500" id="7"/>
                                        <p:tgtEl>
                                          <p:spTgt spid="1049793">
                                            <p:txEl>
                                              <p:pRg st="0" end="0"/>
                                            </p:txEl>
                                          </p:spTgt>
                                        </p:tgtEl>
                                      </p:cBhvr>
                                    </p:animEffect>
                                  </p:childTnLst>
                                </p:cTn>
                              </p:par>
                              <p:par>
                                <p:cTn fill="hold" id="8" nodeType="withEffect" presetClass="entr" presetID="5" presetSubtype="10">
                                  <p:stCondLst>
                                    <p:cond delay="0"/>
                                  </p:stCondLst>
                                  <p:childTnLst>
                                    <p:set>
                                      <p:cBhvr>
                                        <p:cTn dur="1" fill="hold" id="9">
                                          <p:stCondLst>
                                            <p:cond delay="0"/>
                                          </p:stCondLst>
                                        </p:cTn>
                                        <p:tgtEl>
                                          <p:spTgt spid="1049793">
                                            <p:txEl>
                                              <p:pRg st="1" end="1"/>
                                            </p:txEl>
                                          </p:spTgt>
                                        </p:tgtEl>
                                        <p:attrNameLst>
                                          <p:attrName>style.visibility</p:attrName>
                                        </p:attrNameLst>
                                      </p:cBhvr>
                                      <p:to>
                                        <p:strVal val="visible"/>
                                      </p:to>
                                    </p:set>
                                    <p:animEffect transition="in" filter="checkerboard(across)">
                                      <p:cBhvr>
                                        <p:cTn dur="500" id="10"/>
                                        <p:tgtEl>
                                          <p:spTgt spid="1049793">
                                            <p:txEl>
                                              <p:pRg st="1" end="1"/>
                                            </p:txEl>
                                          </p:spTgt>
                                        </p:tgtEl>
                                      </p:cBhvr>
                                    </p:animEffect>
                                  </p:childTnLst>
                                </p:cTn>
                              </p:par>
                            </p:childTnLst>
                          </p:cTn>
                        </p:par>
                      </p:childTnLst>
                    </p:cTn>
                  </p:par>
                  <p:par>
                    <p:cTn fill="hold" id="11" nodeType="clickPar">
                      <p:stCondLst>
                        <p:cond delay="indefinite"/>
                      </p:stCondLst>
                      <p:childTnLst>
                        <p:par>
                          <p:cTn fill="hold" id="12" nodeType="withGroup">
                            <p:stCondLst>
                              <p:cond delay="0"/>
                            </p:stCondLst>
                            <p:childTnLst>
                              <p:par>
                                <p:cTn fill="hold" id="13" nodeType="clickEffect" presetClass="entr" presetID="5" presetSubtype="10">
                                  <p:stCondLst>
                                    <p:cond delay="0"/>
                                  </p:stCondLst>
                                  <p:childTnLst>
                                    <p:set>
                                      <p:cBhvr>
                                        <p:cTn dur="1" fill="hold" id="14">
                                          <p:stCondLst>
                                            <p:cond delay="0"/>
                                          </p:stCondLst>
                                        </p:cTn>
                                        <p:tgtEl>
                                          <p:spTgt spid="1049793">
                                            <p:txEl>
                                              <p:pRg st="2" end="2"/>
                                            </p:txEl>
                                          </p:spTgt>
                                        </p:tgtEl>
                                        <p:attrNameLst>
                                          <p:attrName>style.visibility</p:attrName>
                                        </p:attrNameLst>
                                      </p:cBhvr>
                                      <p:to>
                                        <p:strVal val="visible"/>
                                      </p:to>
                                    </p:set>
                                    <p:animEffect transition="in" filter="checkerboard(across)">
                                      <p:cBhvr>
                                        <p:cTn dur="500" id="15"/>
                                        <p:tgtEl>
                                          <p:spTgt spid="1049793">
                                            <p:txEl>
                                              <p:pRg st="2" end="2"/>
                                            </p:txEl>
                                          </p:spTgt>
                                        </p:tgtEl>
                                      </p:cBhvr>
                                    </p:animEffect>
                                  </p:childTnLst>
                                </p:cTn>
                              </p:par>
                              <p:par>
                                <p:cTn fill="hold" id="16" nodeType="withEffect" presetClass="entr" presetID="5" presetSubtype="10">
                                  <p:stCondLst>
                                    <p:cond delay="0"/>
                                  </p:stCondLst>
                                  <p:childTnLst>
                                    <p:set>
                                      <p:cBhvr>
                                        <p:cTn dur="1" fill="hold" id="17">
                                          <p:stCondLst>
                                            <p:cond delay="0"/>
                                          </p:stCondLst>
                                        </p:cTn>
                                        <p:tgtEl>
                                          <p:spTgt spid="1049793">
                                            <p:txEl>
                                              <p:pRg st="3" end="3"/>
                                            </p:txEl>
                                          </p:spTgt>
                                        </p:tgtEl>
                                        <p:attrNameLst>
                                          <p:attrName>style.visibility</p:attrName>
                                        </p:attrNameLst>
                                      </p:cBhvr>
                                      <p:to>
                                        <p:strVal val="visible"/>
                                      </p:to>
                                    </p:set>
                                    <p:animEffect transition="in" filter="checkerboard(across)">
                                      <p:cBhvr>
                                        <p:cTn dur="500" id="18"/>
                                        <p:tgtEl>
                                          <p:spTgt spid="10497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125" name=""/>
        <p:cNvGrpSpPr/>
        <p:nvPr/>
      </p:nvGrpSpPr>
      <p:grpSpPr>
        <a:xfrm>
          <a:off x="0" y="0"/>
          <a:ext cx="0" cy="0"/>
          <a:chOff x="0" y="0"/>
          <a:chExt cx="0" cy="0"/>
        </a:xfrm>
      </p:grpSpPr>
      <p:sp>
        <p:nvSpPr>
          <p:cNvPr id="1049794" name="Rectangle 2"/>
          <p:cNvSpPr>
            <a:spLocks noGrp="1" noChangeArrowheads="1"/>
          </p:cNvSpPr>
          <p:nvPr>
            <p:ph type="title"/>
          </p:nvPr>
        </p:nvSpPr>
        <p:spPr/>
        <p:txBody>
          <a:bodyPr/>
          <a:p>
            <a:r>
              <a:rPr lang="en-US" smtClean="0"/>
              <a:t>Drug-Drug Interactions</a:t>
            </a:r>
          </a:p>
        </p:txBody>
      </p:sp>
      <p:sp>
        <p:nvSpPr>
          <p:cNvPr id="1049795" name="Rectangle 3"/>
          <p:cNvSpPr>
            <a:spLocks noGrp="1" noChangeArrowheads="1"/>
          </p:cNvSpPr>
          <p:nvPr>
            <p:ph type="body" idx="1"/>
          </p:nvPr>
        </p:nvSpPr>
        <p:spPr>
          <a:xfrm>
            <a:off x="1117600" y="1981200"/>
            <a:ext cx="7721600" cy="4495800"/>
          </a:xfrm>
        </p:spPr>
        <p:txBody>
          <a:bodyPr/>
          <a:p>
            <a:r>
              <a:rPr dirty="0" lang="id-ID" smtClean="0"/>
              <a:t>Ketoconazole and Digoxin </a:t>
            </a:r>
            <a:r>
              <a:rPr dirty="0" lang="en-US" smtClean="0"/>
              <a:t>absorption is decreased due to reduced</a:t>
            </a:r>
            <a:r>
              <a:rPr dirty="0" lang="id-ID" smtClean="0"/>
              <a:t> </a:t>
            </a:r>
            <a:r>
              <a:rPr dirty="0" lang="en-US" smtClean="0"/>
              <a:t>acidity.</a:t>
            </a:r>
            <a:endParaRPr dirty="0" lang="id-ID" smtClean="0"/>
          </a:p>
          <a:p>
            <a:r>
              <a:rPr dirty="0" lang="en-US" err="1" smtClean="0"/>
              <a:t>Omeprazole</a:t>
            </a:r>
            <a:r>
              <a:rPr dirty="0" lang="en-US" smtClean="0"/>
              <a:t> may inhibit </a:t>
            </a:r>
            <a:r>
              <a:rPr dirty="0" lang="en-US" err="1" smtClean="0"/>
              <a:t>coumadin</a:t>
            </a:r>
            <a:r>
              <a:rPr dirty="0" lang="en-US" smtClean="0"/>
              <a:t>,</a:t>
            </a:r>
            <a:r>
              <a:rPr dirty="0" lang="id-ID" smtClean="0"/>
              <a:t> diazepam and phenytoin metabolism</a:t>
            </a:r>
            <a:endParaRPr dirty="0" lang="en-US" smtClean="0"/>
          </a:p>
          <a:p>
            <a:pPr lvl="1">
              <a:buFontTx/>
              <a:buNone/>
            </a:pPr>
            <a:endParaRPr dirty="0"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594" name=""/>
        <p:cNvGrpSpPr/>
        <p:nvPr/>
      </p:nvGrpSpPr>
      <p:grpSpPr>
        <a:xfrm>
          <a:off x="0" y="0"/>
          <a:ext cx="0" cy="0"/>
          <a:chOff x="0" y="0"/>
          <a:chExt cx="0" cy="0"/>
        </a:xfrm>
      </p:grpSpPr>
      <p:sp>
        <p:nvSpPr>
          <p:cNvPr id="1048731" name="Title 1"/>
          <p:cNvSpPr>
            <a:spLocks noGrp="1"/>
          </p:cNvSpPr>
          <p:nvPr>
            <p:ph type="title"/>
          </p:nvPr>
        </p:nvSpPr>
        <p:spPr>
          <a:xfrm>
            <a:off x="457200" y="274638"/>
            <a:ext cx="8229600" cy="639762"/>
          </a:xfrm>
        </p:spPr>
        <p:txBody>
          <a:bodyPr>
            <a:normAutofit fontScale="90000"/>
          </a:bodyPr>
          <a:p>
            <a:endParaRPr dirty="0" lang="en-US"/>
          </a:p>
        </p:txBody>
      </p:sp>
      <p:sp>
        <p:nvSpPr>
          <p:cNvPr id="1048732" name="Rectangle 2"/>
          <p:cNvSpPr>
            <a:spLocks noGrp="1" noChangeArrowheads="1"/>
          </p:cNvSpPr>
          <p:nvPr>
            <p:ph idx="1"/>
          </p:nvPr>
        </p:nvSpPr>
        <p:spPr bwMode="auto">
          <a:xfrm>
            <a:off x="457200" y="1143000"/>
            <a:ext cx="8229600" cy="5486400"/>
          </a:xfrm>
          <a:noFill/>
        </p:spPr>
        <p:txBody>
          <a:bodyPr anchor="t" anchorCtr="0" bIns="45720" compatLnSpc="1" lIns="91440" numCol="1" rIns="91440" tIns="45720" vert="horz" wrap="square">
            <a:prstTxWarp prst="textNoShape"/>
            <a:normAutofit fontScale="90625" lnSpcReduction="10000"/>
          </a:bodyPr>
          <a:p>
            <a:pPr algn="just" eaLnBrk="1" hangingPunct="1"/>
            <a:r>
              <a:rPr dirty="0" lang="en-US" smtClean="0"/>
              <a:t>A specific  drug  acts  only  at  one  receptor  but  may  produce  multiple  effects  due to  the  location  of  the  receptor  in various organs.</a:t>
            </a:r>
          </a:p>
          <a:p>
            <a:pPr algn="just" eaLnBrk="1" hangingPunct="1"/>
            <a:r>
              <a:rPr dirty="0" lang="en-US" smtClean="0"/>
              <a:t>A  selective  drug  acts  on  one  receptor  in  a particular tissue  at  concentrations  that  produce  little effect  on  the  receptor  in other organs.</a:t>
            </a:r>
          </a:p>
          <a:p>
            <a:pPr algn="just" eaLnBrk="1" hangingPunct="1"/>
            <a:r>
              <a:rPr dirty="0" lang="en-US" smtClean="0"/>
              <a:t>Most  drugs  have multiple  actions  and  it  is  usually  preferable  to  use  more  specific  or more selective agents</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732">
                                            <p:txEl>
                                              <p:pRg st="0" end="0"/>
                                            </p:txEl>
                                          </p:spTgt>
                                        </p:tgtEl>
                                        <p:attrNameLst>
                                          <p:attrName>style.visibility</p:attrName>
                                        </p:attrNameLst>
                                      </p:cBhvr>
                                      <p:to>
                                        <p:strVal val="visible"/>
                                      </p:to>
                                    </p:set>
                                    <p:anim calcmode="lin" valueType="num">
                                      <p:cBhvr additive="base">
                                        <p:cTn dur="500" fill="hold" id="7"/>
                                        <p:tgtEl>
                                          <p:spTgt spid="104873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7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732">
                                            <p:txEl>
                                              <p:pRg st="1" end="1"/>
                                            </p:txEl>
                                          </p:spTgt>
                                        </p:tgtEl>
                                        <p:attrNameLst>
                                          <p:attrName>style.visibility</p:attrName>
                                        </p:attrNameLst>
                                      </p:cBhvr>
                                      <p:to>
                                        <p:strVal val="visible"/>
                                      </p:to>
                                    </p:set>
                                    <p:anim calcmode="lin" valueType="num">
                                      <p:cBhvr additive="base">
                                        <p:cTn dur="500" fill="hold" id="13"/>
                                        <p:tgtEl>
                                          <p:spTgt spid="1048732">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7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8732">
                                            <p:txEl>
                                              <p:pRg st="2" end="2"/>
                                            </p:txEl>
                                          </p:spTgt>
                                        </p:tgtEl>
                                        <p:attrNameLst>
                                          <p:attrName>style.visibility</p:attrName>
                                        </p:attrNameLst>
                                      </p:cBhvr>
                                      <p:to>
                                        <p:strVal val="visible"/>
                                      </p:to>
                                    </p:set>
                                    <p:anim calcmode="lin" valueType="num">
                                      <p:cBhvr additive="base">
                                        <p:cTn dur="500" fill="hold" id="19"/>
                                        <p:tgtEl>
                                          <p:spTgt spid="1048732">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873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2" grpId="0" build="p" autoUpdateAnimBg="0"/>
    </p:bld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126" name=""/>
        <p:cNvGrpSpPr/>
        <p:nvPr/>
      </p:nvGrpSpPr>
      <p:grpSpPr>
        <a:xfrm>
          <a:off x="0" y="0"/>
          <a:ext cx="0" cy="0"/>
          <a:chOff x="0" y="0"/>
          <a:chExt cx="0" cy="0"/>
        </a:xfrm>
      </p:grpSpPr>
      <p:sp>
        <p:nvSpPr>
          <p:cNvPr id="1049796" name="Rectangle 2"/>
          <p:cNvSpPr>
            <a:spLocks noGrp="1" noChangeArrowheads="1"/>
          </p:cNvSpPr>
          <p:nvPr>
            <p:ph type="title"/>
          </p:nvPr>
        </p:nvSpPr>
        <p:spPr>
          <a:xfrm>
            <a:off x="1117600" y="2895600"/>
            <a:ext cx="6908800" cy="1143000"/>
          </a:xfrm>
        </p:spPr>
        <p:txBody>
          <a:bodyPr>
            <a:normAutofit fontScale="90000"/>
          </a:bodyPr>
          <a:p>
            <a:r>
              <a:rPr lang="en-US" smtClean="0"/>
              <a:t>2. Histamine H</a:t>
            </a:r>
            <a:r>
              <a:rPr baseline="-25000" lang="en-US" smtClean="0"/>
              <a:t>2</a:t>
            </a:r>
            <a:r>
              <a:rPr lang="en-US" smtClean="0"/>
              <a:t>-Receptor Antagonists (H</a:t>
            </a:r>
            <a:r>
              <a:rPr baseline="-25000" sz="4000" lang="en-US" smtClean="0"/>
              <a:t>2</a:t>
            </a:r>
            <a:r>
              <a:rPr lang="en-US" smtClean="0"/>
              <a:t>RAs)</a:t>
            </a:r>
          </a:p>
        </p:txBody>
      </p:sp>
      <p:sp>
        <p:nvSpPr>
          <p:cNvPr id="1049797" name="Rectangle 3"/>
          <p:cNvSpPr>
            <a:spLocks noGrp="1" noChangeArrowheads="1"/>
          </p:cNvSpPr>
          <p:nvPr>
            <p:ph type="body" idx="1"/>
          </p:nvPr>
        </p:nvSpPr>
        <p:spPr/>
        <p:txBody>
          <a:bodyPr/>
          <a:p>
            <a:pPr>
              <a:buFont typeface="Wingdings" pitchFamily="2" charset="2"/>
              <a:buNone/>
            </a:pPr>
            <a:r>
              <a:rPr lang="en-US" smtClean="0"/>
              <a:t> </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127" name=""/>
        <p:cNvGrpSpPr/>
        <p:nvPr/>
      </p:nvGrpSpPr>
      <p:grpSpPr>
        <a:xfrm>
          <a:off x="0" y="0"/>
          <a:ext cx="0" cy="0"/>
          <a:chOff x="0" y="0"/>
          <a:chExt cx="0" cy="0"/>
        </a:xfrm>
      </p:grpSpPr>
      <p:sp>
        <p:nvSpPr>
          <p:cNvPr id="1049798" name="Rectangle 2"/>
          <p:cNvSpPr>
            <a:spLocks noGrp="1" noChangeArrowheads="1"/>
          </p:cNvSpPr>
          <p:nvPr>
            <p:ph type="title"/>
          </p:nvPr>
        </p:nvSpPr>
        <p:spPr/>
        <p:txBody>
          <a:bodyPr/>
          <a:p>
            <a:r>
              <a:rPr lang="en-US" smtClean="0"/>
              <a:t>H</a:t>
            </a:r>
            <a:r>
              <a:rPr baseline="-25000" sz="4000" lang="en-US" smtClean="0"/>
              <a:t>2</a:t>
            </a:r>
            <a:r>
              <a:rPr lang="en-US" smtClean="0"/>
              <a:t>RAs</a:t>
            </a:r>
          </a:p>
        </p:txBody>
      </p:sp>
      <p:sp>
        <p:nvSpPr>
          <p:cNvPr id="1049799" name="Rectangle 3"/>
          <p:cNvSpPr>
            <a:spLocks noGrp="1" noChangeArrowheads="1"/>
          </p:cNvSpPr>
          <p:nvPr>
            <p:ph type="body" idx="1"/>
          </p:nvPr>
        </p:nvSpPr>
        <p:spPr>
          <a:xfrm>
            <a:off x="812800" y="1981200"/>
            <a:ext cx="7992533" cy="4114800"/>
          </a:xfrm>
        </p:spPr>
        <p:txBody>
          <a:bodyPr/>
          <a:p>
            <a:r>
              <a:rPr dirty="0" lang="en-US" smtClean="0"/>
              <a:t>Reversibly compete with histamine for binding to H</a:t>
            </a:r>
            <a:r>
              <a:rPr baseline="-25000" dirty="0" lang="en-US" smtClean="0"/>
              <a:t>2</a:t>
            </a:r>
            <a:r>
              <a:rPr dirty="0" lang="en-US" smtClean="0"/>
              <a:t> receptors on the </a:t>
            </a:r>
            <a:r>
              <a:rPr dirty="0" lang="en-US" err="1" smtClean="0"/>
              <a:t>basolateral</a:t>
            </a:r>
            <a:r>
              <a:rPr dirty="0" lang="en-US" smtClean="0"/>
              <a:t> membrane of parietal cells</a:t>
            </a:r>
          </a:p>
          <a:p>
            <a:r>
              <a:rPr dirty="0" lang="en-US" smtClean="0"/>
              <a:t>Less potent than PPIs but still suppress acid by 70% over 24 hrs</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5" presetSubtype="10">
                                  <p:stCondLst>
                                    <p:cond delay="0"/>
                                  </p:stCondLst>
                                  <p:childTnLst>
                                    <p:set>
                                      <p:cBhvr>
                                        <p:cTn dur="1" fill="hold" id="6">
                                          <p:stCondLst>
                                            <p:cond delay="0"/>
                                          </p:stCondLst>
                                        </p:cTn>
                                        <p:tgtEl>
                                          <p:spTgt spid="1049799">
                                            <p:txEl>
                                              <p:pRg st="0" end="0"/>
                                            </p:txEl>
                                          </p:spTgt>
                                        </p:tgtEl>
                                        <p:attrNameLst>
                                          <p:attrName>style.visibility</p:attrName>
                                        </p:attrNameLst>
                                      </p:cBhvr>
                                      <p:to>
                                        <p:strVal val="visible"/>
                                      </p:to>
                                    </p:set>
                                    <p:animEffect transition="in" filter="checkerboard(across)">
                                      <p:cBhvr>
                                        <p:cTn dur="500" id="7"/>
                                        <p:tgtEl>
                                          <p:spTgt spid="1049799">
                                            <p:txEl>
                                              <p:pRg st="0" end="0"/>
                                            </p:txEl>
                                          </p:spTgt>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id="10" nodeType="clickEffect" presetClass="entr" presetID="5" presetSubtype="10">
                                  <p:stCondLst>
                                    <p:cond delay="0"/>
                                  </p:stCondLst>
                                  <p:childTnLst>
                                    <p:set>
                                      <p:cBhvr>
                                        <p:cTn dur="1" fill="hold" id="11">
                                          <p:stCondLst>
                                            <p:cond delay="0"/>
                                          </p:stCondLst>
                                        </p:cTn>
                                        <p:tgtEl>
                                          <p:spTgt spid="1049799">
                                            <p:txEl>
                                              <p:pRg st="1" end="1"/>
                                            </p:txEl>
                                          </p:spTgt>
                                        </p:tgtEl>
                                        <p:attrNameLst>
                                          <p:attrName>style.visibility</p:attrName>
                                        </p:attrNameLst>
                                      </p:cBhvr>
                                      <p:to>
                                        <p:strVal val="visible"/>
                                      </p:to>
                                    </p:set>
                                    <p:animEffect transition="in" filter="checkerboard(across)">
                                      <p:cBhvr>
                                        <p:cTn dur="500" id="12"/>
                                        <p:tgtEl>
                                          <p:spTgt spid="10497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128" name=""/>
        <p:cNvGrpSpPr/>
        <p:nvPr/>
      </p:nvGrpSpPr>
      <p:grpSpPr>
        <a:xfrm>
          <a:off x="0" y="0"/>
          <a:ext cx="0" cy="0"/>
          <a:chOff x="0" y="0"/>
          <a:chExt cx="0" cy="0"/>
        </a:xfrm>
      </p:grpSpPr>
      <p:sp>
        <p:nvSpPr>
          <p:cNvPr id="1049800" name="Rectangle 2"/>
          <p:cNvSpPr>
            <a:spLocks noGrp="1" noChangeArrowheads="1"/>
          </p:cNvSpPr>
          <p:nvPr>
            <p:ph type="title"/>
          </p:nvPr>
        </p:nvSpPr>
        <p:spPr>
          <a:xfrm>
            <a:off x="-1253067" y="381000"/>
            <a:ext cx="6908800" cy="914400"/>
          </a:xfrm>
        </p:spPr>
        <p:txBody>
          <a:bodyPr/>
          <a:p>
            <a:r>
              <a:rPr dirty="0" lang="en-US" smtClean="0"/>
              <a:t>Available H</a:t>
            </a:r>
            <a:r>
              <a:rPr baseline="-25000" dirty="0" sz="4000" lang="en-US" smtClean="0"/>
              <a:t>2</a:t>
            </a:r>
            <a:r>
              <a:rPr dirty="0" lang="en-US" smtClean="0"/>
              <a:t>RAs</a:t>
            </a:r>
          </a:p>
        </p:txBody>
      </p:sp>
      <p:pic>
        <p:nvPicPr>
          <p:cNvPr id="2097216" name="Picture 6" descr="pharm lec3"/>
          <p:cNvPicPr>
            <a:picLocks noChangeAspect="1" noChangeArrowheads="1"/>
          </p:cNvPicPr>
          <p:nvPr/>
        </p:nvPicPr>
        <p:blipFill>
          <a:blip xmlns:r="http://schemas.openxmlformats.org/officeDocument/2006/relationships" r:embed="rId1"/>
          <a:srcRect/>
          <a:stretch>
            <a:fillRect/>
          </a:stretch>
        </p:blipFill>
        <p:spPr bwMode="auto">
          <a:xfrm>
            <a:off x="6739467" y="1"/>
            <a:ext cx="2269067" cy="6759575"/>
          </a:xfrm>
          <a:prstGeom prst="rect"/>
          <a:noFill/>
          <a:ln>
            <a:noFill/>
          </a:ln>
        </p:spPr>
      </p:pic>
      <p:sp>
        <p:nvSpPr>
          <p:cNvPr id="1049801" name="Rectangle 7"/>
          <p:cNvSpPr>
            <a:spLocks noChangeArrowheads="1"/>
          </p:cNvSpPr>
          <p:nvPr/>
        </p:nvSpPr>
        <p:spPr bwMode="auto">
          <a:xfrm>
            <a:off x="440267" y="1557339"/>
            <a:ext cx="5621867" cy="2585323"/>
          </a:xfrm>
          <a:prstGeom prst="rect"/>
          <a:noFill/>
          <a:ln>
            <a:noFill/>
          </a:ln>
        </p:spPr>
        <p:txBody>
          <a:bodyPr>
            <a:spAutoFit/>
          </a:bodyPr>
          <a:p>
            <a:r>
              <a:rPr b="1" lang="en-US" u="sng">
                <a:solidFill>
                  <a:srgbClr val="FF0000"/>
                </a:solidFill>
              </a:rPr>
              <a:t>H</a:t>
            </a:r>
            <a:r>
              <a:rPr b="1" lang="en-US">
                <a:solidFill>
                  <a:srgbClr val="FF0000"/>
                </a:solidFill>
              </a:rPr>
              <a:t>2</a:t>
            </a:r>
            <a:r>
              <a:rPr b="1" lang="en-US" u="sng">
                <a:solidFill>
                  <a:srgbClr val="FF0000"/>
                </a:solidFill>
              </a:rPr>
              <a:t> receptor blockers</a:t>
            </a:r>
            <a:r>
              <a:rPr b="1" lang="en-US">
                <a:solidFill>
                  <a:srgbClr val="FF0000"/>
                </a:solidFill>
              </a:rPr>
              <a:t>:</a:t>
            </a:r>
            <a:endParaRPr b="1" lang="en-US">
              <a:solidFill>
                <a:schemeClr val="folHlink"/>
              </a:solidFill>
            </a:endParaRPr>
          </a:p>
          <a:p>
            <a:pPr lvl="1"/>
            <a:endParaRPr b="1" lang="en-US">
              <a:solidFill>
                <a:schemeClr val="folHlink"/>
              </a:solidFill>
            </a:endParaRPr>
          </a:p>
          <a:p>
            <a:r>
              <a:rPr b="1" lang="en-US">
                <a:solidFill>
                  <a:schemeClr val="folHlink"/>
                </a:solidFill>
              </a:rPr>
              <a:t>Cime</a:t>
            </a:r>
            <a:r>
              <a:rPr b="1" lang="en-US" u="sng">
                <a:solidFill>
                  <a:schemeClr val="folHlink"/>
                </a:solidFill>
              </a:rPr>
              <a:t>tidine</a:t>
            </a:r>
            <a:r>
              <a:rPr b="1" lang="en-US">
                <a:solidFill>
                  <a:schemeClr val="folHlink"/>
                </a:solidFill>
              </a:rPr>
              <a:t> (Tagamet®)</a:t>
            </a:r>
          </a:p>
          <a:p>
            <a:pPr lvl="1"/>
            <a:r>
              <a:rPr b="1" lang="en-US"/>
              <a:t>	First H2-blocker available</a:t>
            </a:r>
          </a:p>
          <a:p>
            <a:pPr lvl="1"/>
            <a:r>
              <a:rPr b="1" lang="en-US"/>
              <a:t>	Inhibits P450 =&gt; Drug interaction</a:t>
            </a:r>
            <a:endParaRPr b="1" lang="en-US" u="sng"/>
          </a:p>
          <a:p>
            <a:r>
              <a:rPr b="1" lang="en-US">
                <a:solidFill>
                  <a:schemeClr val="folHlink"/>
                </a:solidFill>
              </a:rPr>
              <a:t>Rani</a:t>
            </a:r>
            <a:r>
              <a:rPr b="1" lang="en-US" u="sng">
                <a:solidFill>
                  <a:schemeClr val="folHlink"/>
                </a:solidFill>
              </a:rPr>
              <a:t>tidine</a:t>
            </a:r>
            <a:r>
              <a:rPr b="1" lang="en-US">
                <a:solidFill>
                  <a:schemeClr val="folHlink"/>
                </a:solidFill>
              </a:rPr>
              <a:t> (Zantac®)</a:t>
            </a:r>
            <a:endParaRPr b="1" lang="en-US" u="sng">
              <a:solidFill>
                <a:schemeClr val="folHlink"/>
              </a:solidFill>
            </a:endParaRPr>
          </a:p>
          <a:p>
            <a:pPr lvl="1"/>
            <a:r>
              <a:rPr b="1" lang="en-US"/>
              <a:t>	Does not inhibit P450 =&gt; fewer side 	effects</a:t>
            </a:r>
            <a:endParaRPr b="1" lang="en-US">
              <a:solidFill>
                <a:schemeClr val="folHlink"/>
              </a:solidFill>
            </a:endParaRPr>
          </a:p>
          <a:p>
            <a:r>
              <a:rPr b="1" lang="en-US">
                <a:solidFill>
                  <a:schemeClr val="folHlink"/>
                </a:solidFill>
              </a:rPr>
              <a:t>Niza</a:t>
            </a:r>
            <a:r>
              <a:rPr b="1" lang="en-US" u="sng">
                <a:solidFill>
                  <a:schemeClr val="folHlink"/>
                </a:solidFill>
              </a:rPr>
              <a:t>tidine</a:t>
            </a:r>
            <a:r>
              <a:rPr b="1" lang="en-US">
                <a:solidFill>
                  <a:schemeClr val="folHlink"/>
                </a:solidFill>
              </a:rPr>
              <a:t> (Axid®)</a:t>
            </a:r>
          </a:p>
          <a:p>
            <a:r>
              <a:rPr b="1" lang="en-US">
                <a:solidFill>
                  <a:schemeClr val="folHlink"/>
                </a:solidFill>
              </a:rPr>
              <a:t>Famo</a:t>
            </a:r>
            <a:r>
              <a:rPr b="1" lang="en-US" u="sng">
                <a:solidFill>
                  <a:schemeClr val="folHlink"/>
                </a:solidFill>
              </a:rPr>
              <a:t>tidine</a:t>
            </a:r>
            <a:r>
              <a:rPr b="1" lang="en-US">
                <a:solidFill>
                  <a:schemeClr val="folHlink"/>
                </a:solidFill>
              </a:rPr>
              <a:t> (Pepcid®)</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129" name=""/>
        <p:cNvGrpSpPr/>
        <p:nvPr/>
      </p:nvGrpSpPr>
      <p:grpSpPr>
        <a:xfrm>
          <a:off x="0" y="0"/>
          <a:ext cx="0" cy="0"/>
          <a:chOff x="0" y="0"/>
          <a:chExt cx="0" cy="0"/>
        </a:xfrm>
      </p:grpSpPr>
      <p:sp>
        <p:nvSpPr>
          <p:cNvPr id="1049802" name="Rectangle 2"/>
          <p:cNvSpPr>
            <a:spLocks noGrp="1" noChangeArrowheads="1"/>
          </p:cNvSpPr>
          <p:nvPr>
            <p:ph type="title"/>
          </p:nvPr>
        </p:nvSpPr>
        <p:spPr>
          <a:xfrm>
            <a:off x="-1117600" y="457200"/>
            <a:ext cx="6908800" cy="1143000"/>
          </a:xfrm>
        </p:spPr>
        <p:txBody>
          <a:bodyPr/>
          <a:p>
            <a:r>
              <a:rPr dirty="0" lang="en-US" smtClean="0"/>
              <a:t>Pharmacokinetics</a:t>
            </a:r>
          </a:p>
        </p:txBody>
      </p:sp>
      <p:sp>
        <p:nvSpPr>
          <p:cNvPr id="1049803" name="Rectangle 3"/>
          <p:cNvSpPr>
            <a:spLocks noGrp="1" noChangeArrowheads="1"/>
          </p:cNvSpPr>
          <p:nvPr>
            <p:ph type="body" idx="1"/>
          </p:nvPr>
        </p:nvSpPr>
        <p:spPr>
          <a:xfrm>
            <a:off x="474134" y="1524000"/>
            <a:ext cx="9110133" cy="4495800"/>
          </a:xfrm>
        </p:spPr>
        <p:txBody>
          <a:bodyPr/>
          <a:p>
            <a:pPr>
              <a:lnSpc>
                <a:spcPct val="90000"/>
              </a:lnSpc>
            </a:pPr>
            <a:r>
              <a:rPr dirty="0" sz="3200" lang="en-US" smtClean="0"/>
              <a:t>Rapidly absorbed after oral administration</a:t>
            </a:r>
          </a:p>
          <a:p>
            <a:pPr>
              <a:lnSpc>
                <a:spcPct val="90000"/>
              </a:lnSpc>
            </a:pPr>
            <a:r>
              <a:rPr dirty="0" sz="3200" lang="en-US" smtClean="0"/>
              <a:t>Serum concentrations peak in 1-3 hr</a:t>
            </a:r>
          </a:p>
          <a:p>
            <a:pPr>
              <a:lnSpc>
                <a:spcPct val="90000"/>
              </a:lnSpc>
            </a:pPr>
            <a:r>
              <a:rPr dirty="0" sz="3200" lang="en-US" smtClean="0"/>
              <a:t>Therapeutic levels maintained up to 12 hrs</a:t>
            </a:r>
          </a:p>
          <a:p>
            <a:pPr>
              <a:lnSpc>
                <a:spcPct val="90000"/>
              </a:lnSpc>
            </a:pPr>
            <a:r>
              <a:rPr dirty="0" sz="3200" lang="en-US" smtClean="0"/>
              <a:t>Small percentage is protein bound</a:t>
            </a:r>
          </a:p>
          <a:p>
            <a:pPr>
              <a:lnSpc>
                <a:spcPct val="90000"/>
              </a:lnSpc>
            </a:pPr>
            <a:r>
              <a:rPr dirty="0" sz="3200" lang="en-US" smtClean="0"/>
              <a:t>10% to 35 % metabolized by the liver</a:t>
            </a:r>
          </a:p>
          <a:p>
            <a:pPr>
              <a:lnSpc>
                <a:spcPct val="90000"/>
              </a:lnSpc>
            </a:pPr>
            <a:r>
              <a:rPr dirty="0" sz="3200" lang="en-US" smtClean="0"/>
              <a:t>Drugs and metabolites primarily excreted by kidneys (**reduce doses in renal disease)</a:t>
            </a:r>
          </a:p>
          <a:p>
            <a:pPr>
              <a:lnSpc>
                <a:spcPct val="90000"/>
              </a:lnSpc>
              <a:buFont typeface="Wingdings" pitchFamily="2" charset="2"/>
              <a:buNone/>
            </a:pPr>
            <a:endParaRPr dirty="0" sz="2600" lang="en-US" smtClean="0"/>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5" presetSubtype="10">
                                  <p:stCondLst>
                                    <p:cond delay="0"/>
                                  </p:stCondLst>
                                  <p:childTnLst>
                                    <p:set>
                                      <p:cBhvr>
                                        <p:cTn dur="1" fill="hold" id="6">
                                          <p:stCondLst>
                                            <p:cond delay="0"/>
                                          </p:stCondLst>
                                        </p:cTn>
                                        <p:tgtEl>
                                          <p:spTgt spid="1049803">
                                            <p:txEl>
                                              <p:pRg st="0" end="0"/>
                                            </p:txEl>
                                          </p:spTgt>
                                        </p:tgtEl>
                                        <p:attrNameLst>
                                          <p:attrName>style.visibility</p:attrName>
                                        </p:attrNameLst>
                                      </p:cBhvr>
                                      <p:to>
                                        <p:strVal val="visible"/>
                                      </p:to>
                                    </p:set>
                                    <p:animEffect transition="in" filter="checkerboard(across)">
                                      <p:cBhvr>
                                        <p:cTn dur="500" id="7"/>
                                        <p:tgtEl>
                                          <p:spTgt spid="1049803">
                                            <p:txEl>
                                              <p:pRg st="0" end="0"/>
                                            </p:txEl>
                                          </p:spTgt>
                                        </p:tgtEl>
                                      </p:cBhvr>
                                    </p:animEffect>
                                  </p:childTnLst>
                                </p:cTn>
                              </p:par>
                              <p:par>
                                <p:cTn fill="hold" id="8" nodeType="withEffect" presetClass="entr" presetID="5" presetSubtype="10">
                                  <p:stCondLst>
                                    <p:cond delay="0"/>
                                  </p:stCondLst>
                                  <p:childTnLst>
                                    <p:set>
                                      <p:cBhvr>
                                        <p:cTn dur="1" fill="hold" id="9">
                                          <p:stCondLst>
                                            <p:cond delay="0"/>
                                          </p:stCondLst>
                                        </p:cTn>
                                        <p:tgtEl>
                                          <p:spTgt spid="1049803">
                                            <p:txEl>
                                              <p:pRg st="1" end="1"/>
                                            </p:txEl>
                                          </p:spTgt>
                                        </p:tgtEl>
                                        <p:attrNameLst>
                                          <p:attrName>style.visibility</p:attrName>
                                        </p:attrNameLst>
                                      </p:cBhvr>
                                      <p:to>
                                        <p:strVal val="visible"/>
                                      </p:to>
                                    </p:set>
                                    <p:animEffect transition="in" filter="checkerboard(across)">
                                      <p:cBhvr>
                                        <p:cTn dur="500" id="10"/>
                                        <p:tgtEl>
                                          <p:spTgt spid="1049803">
                                            <p:txEl>
                                              <p:pRg st="1" end="1"/>
                                            </p:txEl>
                                          </p:spTgt>
                                        </p:tgtEl>
                                      </p:cBhvr>
                                    </p:animEffect>
                                  </p:childTnLst>
                                </p:cTn>
                              </p:par>
                              <p:par>
                                <p:cTn fill="hold" id="11" nodeType="withEffect" presetClass="entr" presetID="5" presetSubtype="10">
                                  <p:stCondLst>
                                    <p:cond delay="0"/>
                                  </p:stCondLst>
                                  <p:childTnLst>
                                    <p:set>
                                      <p:cBhvr>
                                        <p:cTn dur="1" fill="hold" id="12">
                                          <p:stCondLst>
                                            <p:cond delay="0"/>
                                          </p:stCondLst>
                                        </p:cTn>
                                        <p:tgtEl>
                                          <p:spTgt spid="1049803">
                                            <p:txEl>
                                              <p:pRg st="2" end="2"/>
                                            </p:txEl>
                                          </p:spTgt>
                                        </p:tgtEl>
                                        <p:attrNameLst>
                                          <p:attrName>style.visibility</p:attrName>
                                        </p:attrNameLst>
                                      </p:cBhvr>
                                      <p:to>
                                        <p:strVal val="visible"/>
                                      </p:to>
                                    </p:set>
                                    <p:animEffect transition="in" filter="checkerboard(across)">
                                      <p:cBhvr>
                                        <p:cTn dur="500" id="13"/>
                                        <p:tgtEl>
                                          <p:spTgt spid="1049803">
                                            <p:txEl>
                                              <p:pRg st="2" end="2"/>
                                            </p:txEl>
                                          </p:spTgt>
                                        </p:tgtEl>
                                      </p:cBhvr>
                                    </p:animEffect>
                                  </p:childTnLst>
                                </p:cTn>
                              </p:par>
                            </p:childTnLst>
                          </p:cTn>
                        </p:par>
                      </p:childTnLst>
                    </p:cTn>
                  </p:par>
                  <p:par>
                    <p:cTn fill="hold" id="14" nodeType="clickPar">
                      <p:stCondLst>
                        <p:cond delay="indefinite"/>
                      </p:stCondLst>
                      <p:childTnLst>
                        <p:par>
                          <p:cTn fill="hold" id="15" nodeType="withGroup">
                            <p:stCondLst>
                              <p:cond delay="0"/>
                            </p:stCondLst>
                            <p:childTnLst>
                              <p:par>
                                <p:cTn fill="hold" id="16" nodeType="clickEffect" presetClass="entr" presetID="5" presetSubtype="10">
                                  <p:stCondLst>
                                    <p:cond delay="0"/>
                                  </p:stCondLst>
                                  <p:childTnLst>
                                    <p:set>
                                      <p:cBhvr>
                                        <p:cTn dur="1" fill="hold" id="17">
                                          <p:stCondLst>
                                            <p:cond delay="0"/>
                                          </p:stCondLst>
                                        </p:cTn>
                                        <p:tgtEl>
                                          <p:spTgt spid="1049803">
                                            <p:txEl>
                                              <p:pRg st="3" end="3"/>
                                            </p:txEl>
                                          </p:spTgt>
                                        </p:tgtEl>
                                        <p:attrNameLst>
                                          <p:attrName>style.visibility</p:attrName>
                                        </p:attrNameLst>
                                      </p:cBhvr>
                                      <p:to>
                                        <p:strVal val="visible"/>
                                      </p:to>
                                    </p:set>
                                    <p:animEffect transition="in" filter="checkerboard(across)">
                                      <p:cBhvr>
                                        <p:cTn dur="500" id="18"/>
                                        <p:tgtEl>
                                          <p:spTgt spid="1049803">
                                            <p:txEl>
                                              <p:pRg st="3" end="3"/>
                                            </p:txEl>
                                          </p:spTgt>
                                        </p:tgtEl>
                                      </p:cBhvr>
                                    </p:animEffect>
                                  </p:childTnLst>
                                </p:cTn>
                              </p:par>
                              <p:par>
                                <p:cTn fill="hold" id="19" nodeType="withEffect" presetClass="entr" presetID="5" presetSubtype="10">
                                  <p:stCondLst>
                                    <p:cond delay="0"/>
                                  </p:stCondLst>
                                  <p:childTnLst>
                                    <p:set>
                                      <p:cBhvr>
                                        <p:cTn dur="1" fill="hold" id="20">
                                          <p:stCondLst>
                                            <p:cond delay="0"/>
                                          </p:stCondLst>
                                        </p:cTn>
                                        <p:tgtEl>
                                          <p:spTgt spid="1049803">
                                            <p:txEl>
                                              <p:pRg st="4" end="4"/>
                                            </p:txEl>
                                          </p:spTgt>
                                        </p:tgtEl>
                                        <p:attrNameLst>
                                          <p:attrName>style.visibility</p:attrName>
                                        </p:attrNameLst>
                                      </p:cBhvr>
                                      <p:to>
                                        <p:strVal val="visible"/>
                                      </p:to>
                                    </p:set>
                                    <p:animEffect transition="in" filter="checkerboard(across)">
                                      <p:cBhvr>
                                        <p:cTn dur="500" id="21"/>
                                        <p:tgtEl>
                                          <p:spTgt spid="1049803">
                                            <p:txEl>
                                              <p:pRg st="4" end="4"/>
                                            </p:txEl>
                                          </p:spTgt>
                                        </p:tgtEl>
                                      </p:cBhvr>
                                    </p:animEffect>
                                  </p:childTnLst>
                                </p:cTn>
                              </p:par>
                              <p:par>
                                <p:cTn fill="hold" id="22" nodeType="withEffect" presetClass="entr" presetID="5" presetSubtype="10">
                                  <p:stCondLst>
                                    <p:cond delay="0"/>
                                  </p:stCondLst>
                                  <p:childTnLst>
                                    <p:set>
                                      <p:cBhvr>
                                        <p:cTn dur="1" fill="hold" id="23">
                                          <p:stCondLst>
                                            <p:cond delay="0"/>
                                          </p:stCondLst>
                                        </p:cTn>
                                        <p:tgtEl>
                                          <p:spTgt spid="1049803">
                                            <p:txEl>
                                              <p:pRg st="5" end="5"/>
                                            </p:txEl>
                                          </p:spTgt>
                                        </p:tgtEl>
                                        <p:attrNameLst>
                                          <p:attrName>style.visibility</p:attrName>
                                        </p:attrNameLst>
                                      </p:cBhvr>
                                      <p:to>
                                        <p:strVal val="visible"/>
                                      </p:to>
                                    </p:set>
                                    <p:animEffect transition="in" filter="checkerboard(across)">
                                      <p:cBhvr>
                                        <p:cTn dur="500" id="24"/>
                                        <p:tgtEl>
                                          <p:spTgt spid="10498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130" name=""/>
        <p:cNvGrpSpPr/>
        <p:nvPr/>
      </p:nvGrpSpPr>
      <p:grpSpPr>
        <a:xfrm>
          <a:off x="0" y="0"/>
          <a:ext cx="0" cy="0"/>
          <a:chOff x="0" y="0"/>
          <a:chExt cx="0" cy="0"/>
        </a:xfrm>
      </p:grpSpPr>
      <p:sp>
        <p:nvSpPr>
          <p:cNvPr id="1049804" name="Rectangle 3"/>
          <p:cNvSpPr>
            <a:spLocks noChangeArrowheads="1"/>
          </p:cNvSpPr>
          <p:nvPr/>
        </p:nvSpPr>
        <p:spPr bwMode="auto">
          <a:xfrm>
            <a:off x="304800" y="1211263"/>
            <a:ext cx="8263467" cy="4400550"/>
          </a:xfrm>
          <a:prstGeom prst="rect"/>
          <a:noFill/>
          <a:ln>
            <a:noFill/>
          </a:ln>
        </p:spPr>
        <p:txBody>
          <a:bodyPr>
            <a:spAutoFit/>
          </a:bodyPr>
          <a:p>
            <a:pPr algn="just">
              <a:buFontTx/>
              <a:buChar char="-"/>
            </a:pPr>
            <a:r>
              <a:rPr b="1" sz="2800" lang="en-US"/>
              <a:t>inhibit 90% acid</a:t>
            </a:r>
            <a:r>
              <a:rPr b="1" sz="2800" lang="id-ID"/>
              <a:t> </a:t>
            </a:r>
            <a:r>
              <a:rPr b="1" sz="2800" lang="en-US"/>
              <a:t>secretion in basal state as well as food-induced and</a:t>
            </a:r>
            <a:r>
              <a:rPr b="1" sz="2800" lang="id-ID"/>
              <a:t> </a:t>
            </a:r>
            <a:r>
              <a:rPr b="1" sz="2800" lang="en-US"/>
              <a:t>nocturnal acid production. </a:t>
            </a:r>
            <a:endParaRPr b="1" sz="2800" lang="id-ID"/>
          </a:p>
          <a:p>
            <a:pPr algn="just"/>
            <a:endParaRPr b="1" sz="2800" lang="id-ID"/>
          </a:p>
          <a:p>
            <a:pPr algn="just">
              <a:buFontTx/>
              <a:buChar char="-"/>
            </a:pPr>
            <a:r>
              <a:rPr b="1" sz="2800" lang="en-US"/>
              <a:t>they are helpful in</a:t>
            </a:r>
            <a:r>
              <a:rPr b="1" sz="2800" lang="id-ID"/>
              <a:t> </a:t>
            </a:r>
            <a:r>
              <a:rPr b="1" sz="2800" lang="en-US"/>
              <a:t>healing gastric and duodenal ulcers and prevent their</a:t>
            </a:r>
            <a:r>
              <a:rPr b="1" sz="2800" lang="id-ID"/>
              <a:t> </a:t>
            </a:r>
            <a:r>
              <a:rPr b="1" sz="2800" lang="en-US"/>
              <a:t>recurrence. Have benefits in</a:t>
            </a:r>
            <a:r>
              <a:rPr b="1" sz="2800" lang="id-ID"/>
              <a:t> </a:t>
            </a:r>
            <a:r>
              <a:rPr b="1" sz="2800" lang="en-US"/>
              <a:t>preventing increased</a:t>
            </a:r>
            <a:r>
              <a:rPr b="1" sz="2800" lang="id-ID"/>
              <a:t> gastric acid secretion in Zollinger-Ellison syndrome.</a:t>
            </a:r>
          </a:p>
          <a:p>
            <a:pPr algn="just">
              <a:buFontTx/>
              <a:buChar char="-"/>
            </a:pPr>
            <a:endParaRPr b="1" sz="2800" lang="id-ID"/>
          </a:p>
          <a:p>
            <a:pPr algn="just"/>
            <a:r>
              <a:rPr b="1" sz="2800" lang="id-ID"/>
              <a:t>-</a:t>
            </a:r>
            <a:r>
              <a:rPr b="1" sz="2800" lang="en-US"/>
              <a:t>Cimetidine Has several side effects, not a choice</a:t>
            </a:r>
          </a:p>
          <a:p>
            <a:pPr algn="just"/>
            <a:r>
              <a:rPr b="1" sz="2800" lang="id-ID"/>
              <a:t>now - Under Prescription.</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5" presetSubtype="10">
                                  <p:stCondLst>
                                    <p:cond delay="0"/>
                                  </p:stCondLst>
                                  <p:childTnLst>
                                    <p:set>
                                      <p:cBhvr>
                                        <p:cTn dur="1" fill="hold" id="6">
                                          <p:stCondLst>
                                            <p:cond delay="0"/>
                                          </p:stCondLst>
                                        </p:cTn>
                                        <p:tgtEl>
                                          <p:spTgt spid="1049804">
                                            <p:txEl>
                                              <p:pRg st="0" end="0"/>
                                            </p:txEl>
                                          </p:spTgt>
                                        </p:tgtEl>
                                        <p:attrNameLst>
                                          <p:attrName>style.visibility</p:attrName>
                                        </p:attrNameLst>
                                      </p:cBhvr>
                                      <p:to>
                                        <p:strVal val="visible"/>
                                      </p:to>
                                    </p:set>
                                    <p:animEffect transition="in" filter="checkerboard(across)">
                                      <p:cBhvr>
                                        <p:cTn dur="500" id="7"/>
                                        <p:tgtEl>
                                          <p:spTgt spid="1049804">
                                            <p:txEl>
                                              <p:pRg st="0" end="0"/>
                                            </p:txEl>
                                          </p:spTgt>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id="10" nodeType="clickEffect" presetClass="entr" presetID="5" presetSubtype="10">
                                  <p:stCondLst>
                                    <p:cond delay="0"/>
                                  </p:stCondLst>
                                  <p:childTnLst>
                                    <p:set>
                                      <p:cBhvr>
                                        <p:cTn dur="1" fill="hold" id="11">
                                          <p:stCondLst>
                                            <p:cond delay="0"/>
                                          </p:stCondLst>
                                        </p:cTn>
                                        <p:tgtEl>
                                          <p:spTgt spid="1049804">
                                            <p:txEl>
                                              <p:pRg st="2" end="2"/>
                                            </p:txEl>
                                          </p:spTgt>
                                        </p:tgtEl>
                                        <p:attrNameLst>
                                          <p:attrName>style.visibility</p:attrName>
                                        </p:attrNameLst>
                                      </p:cBhvr>
                                      <p:to>
                                        <p:strVal val="visible"/>
                                      </p:to>
                                    </p:set>
                                    <p:animEffect transition="in" filter="checkerboard(across)">
                                      <p:cBhvr>
                                        <p:cTn dur="500" id="12"/>
                                        <p:tgtEl>
                                          <p:spTgt spid="1049804">
                                            <p:txEl>
                                              <p:pRg st="2" end="2"/>
                                            </p:txEl>
                                          </p:spTgt>
                                        </p:tgtEl>
                                      </p:cBhvr>
                                    </p:animEffect>
                                  </p:childTnLst>
                                </p:cTn>
                              </p:par>
                            </p:childTnLst>
                          </p:cTn>
                        </p:par>
                      </p:childTnLst>
                    </p:cTn>
                  </p:par>
                  <p:par>
                    <p:cTn fill="hold" id="13" nodeType="clickPar">
                      <p:stCondLst>
                        <p:cond delay="indefinite"/>
                      </p:stCondLst>
                      <p:childTnLst>
                        <p:par>
                          <p:cTn fill="hold" id="14" nodeType="withGroup">
                            <p:stCondLst>
                              <p:cond delay="0"/>
                            </p:stCondLst>
                            <p:childTnLst>
                              <p:par>
                                <p:cTn fill="hold" id="15" nodeType="clickEffect" presetClass="entr" presetID="5" presetSubtype="10">
                                  <p:stCondLst>
                                    <p:cond delay="0"/>
                                  </p:stCondLst>
                                  <p:childTnLst>
                                    <p:set>
                                      <p:cBhvr>
                                        <p:cTn dur="1" fill="hold" id="16">
                                          <p:stCondLst>
                                            <p:cond delay="0"/>
                                          </p:stCondLst>
                                        </p:cTn>
                                        <p:tgtEl>
                                          <p:spTgt spid="1049804">
                                            <p:txEl>
                                              <p:pRg st="4" end="4"/>
                                            </p:txEl>
                                          </p:spTgt>
                                        </p:tgtEl>
                                        <p:attrNameLst>
                                          <p:attrName>style.visibility</p:attrName>
                                        </p:attrNameLst>
                                      </p:cBhvr>
                                      <p:to>
                                        <p:strVal val="visible"/>
                                      </p:to>
                                    </p:set>
                                    <p:animEffect transition="in" filter="checkerboard(across)">
                                      <p:cBhvr>
                                        <p:cTn dur="500" id="17"/>
                                        <p:tgtEl>
                                          <p:spTgt spid="1049804">
                                            <p:txEl>
                                              <p:pRg st="4" end="4"/>
                                            </p:txEl>
                                          </p:spTgt>
                                        </p:tgtEl>
                                      </p:cBhvr>
                                    </p:animEffect>
                                  </p:childTnLst>
                                </p:cTn>
                              </p:par>
                              <p:par>
                                <p:cTn fill="hold" id="18" nodeType="withEffect" presetClass="entr" presetID="5" presetSubtype="10">
                                  <p:stCondLst>
                                    <p:cond delay="0"/>
                                  </p:stCondLst>
                                  <p:childTnLst>
                                    <p:set>
                                      <p:cBhvr>
                                        <p:cTn dur="1" fill="hold" id="19">
                                          <p:stCondLst>
                                            <p:cond delay="0"/>
                                          </p:stCondLst>
                                        </p:cTn>
                                        <p:tgtEl>
                                          <p:spTgt spid="1049804">
                                            <p:txEl>
                                              <p:pRg st="5" end="5"/>
                                            </p:txEl>
                                          </p:spTgt>
                                        </p:tgtEl>
                                        <p:attrNameLst>
                                          <p:attrName>style.visibility</p:attrName>
                                        </p:attrNameLst>
                                      </p:cBhvr>
                                      <p:to>
                                        <p:strVal val="visible"/>
                                      </p:to>
                                    </p:set>
                                    <p:animEffect transition="in" filter="checkerboard(across)">
                                      <p:cBhvr>
                                        <p:cTn dur="500" id="20"/>
                                        <p:tgtEl>
                                          <p:spTgt spid="104980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131" name=""/>
        <p:cNvGrpSpPr/>
        <p:nvPr/>
      </p:nvGrpSpPr>
      <p:grpSpPr>
        <a:xfrm>
          <a:off x="0" y="0"/>
          <a:ext cx="0" cy="0"/>
          <a:chOff x="0" y="0"/>
          <a:chExt cx="0" cy="0"/>
        </a:xfrm>
      </p:grpSpPr>
      <p:sp>
        <p:nvSpPr>
          <p:cNvPr id="1049805" name="Rectangle 2"/>
          <p:cNvSpPr>
            <a:spLocks noGrp="1" noChangeArrowheads="1"/>
          </p:cNvSpPr>
          <p:nvPr>
            <p:ph type="title"/>
          </p:nvPr>
        </p:nvSpPr>
        <p:spPr>
          <a:xfrm>
            <a:off x="1117600" y="381000"/>
            <a:ext cx="6908800" cy="914400"/>
          </a:xfrm>
        </p:spPr>
        <p:txBody>
          <a:bodyPr/>
          <a:p>
            <a:r>
              <a:rPr lang="en-US" smtClean="0"/>
              <a:t>Common H</a:t>
            </a:r>
            <a:r>
              <a:rPr baseline="-25000" sz="4000" lang="en-US" smtClean="0"/>
              <a:t>2</a:t>
            </a:r>
            <a:r>
              <a:rPr lang="en-US" smtClean="0"/>
              <a:t>RA Side Effects</a:t>
            </a:r>
          </a:p>
        </p:txBody>
      </p:sp>
      <p:sp>
        <p:nvSpPr>
          <p:cNvPr id="1049806" name="Rectangle 3"/>
          <p:cNvSpPr>
            <a:spLocks noGrp="1" noChangeArrowheads="1"/>
          </p:cNvSpPr>
          <p:nvPr>
            <p:ph type="body" idx="1"/>
          </p:nvPr>
        </p:nvSpPr>
        <p:spPr>
          <a:xfrm>
            <a:off x="1117600" y="1600200"/>
            <a:ext cx="6908800" cy="4114800"/>
          </a:xfrm>
        </p:spPr>
        <p:txBody>
          <a:bodyPr>
            <a:normAutofit lnSpcReduction="10000"/>
          </a:bodyPr>
          <a:p>
            <a:pPr>
              <a:lnSpc>
                <a:spcPct val="90000"/>
              </a:lnSpc>
            </a:pPr>
            <a:r>
              <a:rPr dirty="0" sz="2600" lang="en-US" smtClean="0"/>
              <a:t>All less than 3%</a:t>
            </a:r>
          </a:p>
          <a:p>
            <a:pPr lvl="1">
              <a:lnSpc>
                <a:spcPct val="90000"/>
              </a:lnSpc>
            </a:pPr>
            <a:r>
              <a:rPr dirty="0" sz="2400" lang="en-US" smtClean="0"/>
              <a:t>Diarrhea</a:t>
            </a:r>
          </a:p>
          <a:p>
            <a:pPr lvl="1">
              <a:lnSpc>
                <a:spcPct val="90000"/>
              </a:lnSpc>
            </a:pPr>
            <a:r>
              <a:rPr dirty="0" sz="2400" lang="en-US" smtClean="0"/>
              <a:t>Headache</a:t>
            </a:r>
          </a:p>
          <a:p>
            <a:pPr lvl="1">
              <a:lnSpc>
                <a:spcPct val="90000"/>
              </a:lnSpc>
            </a:pPr>
            <a:r>
              <a:rPr dirty="0" sz="2400" lang="en-US" smtClean="0"/>
              <a:t>Drowsiness</a:t>
            </a:r>
          </a:p>
          <a:p>
            <a:pPr lvl="1">
              <a:lnSpc>
                <a:spcPct val="90000"/>
              </a:lnSpc>
            </a:pPr>
            <a:r>
              <a:rPr dirty="0" sz="2400" lang="en-US" smtClean="0"/>
              <a:t>Fatigue</a:t>
            </a:r>
          </a:p>
          <a:p>
            <a:pPr lvl="1">
              <a:lnSpc>
                <a:spcPct val="90000"/>
              </a:lnSpc>
            </a:pPr>
            <a:r>
              <a:rPr dirty="0" sz="2400" lang="en-US" smtClean="0"/>
              <a:t>Muscular pain</a:t>
            </a:r>
          </a:p>
          <a:p>
            <a:pPr lvl="1">
              <a:lnSpc>
                <a:spcPct val="90000"/>
              </a:lnSpc>
            </a:pPr>
            <a:r>
              <a:rPr dirty="0" sz="2400" lang="en-US" smtClean="0"/>
              <a:t>Constipation</a:t>
            </a:r>
          </a:p>
          <a:p>
            <a:pPr>
              <a:lnSpc>
                <a:spcPct val="90000"/>
              </a:lnSpc>
            </a:pPr>
            <a:r>
              <a:rPr dirty="0" sz="2600" lang="en-US" smtClean="0"/>
              <a:t>Much less common</a:t>
            </a:r>
          </a:p>
          <a:p>
            <a:pPr lvl="1">
              <a:lnSpc>
                <a:spcPct val="90000"/>
              </a:lnSpc>
            </a:pPr>
            <a:r>
              <a:rPr dirty="0" sz="2400" lang="en-US" smtClean="0"/>
              <a:t>Confusion, delirium in the elderly</a:t>
            </a:r>
          </a:p>
          <a:p>
            <a:pPr lvl="1">
              <a:lnSpc>
                <a:spcPct val="90000"/>
              </a:lnSpc>
            </a:pPr>
            <a:r>
              <a:rPr dirty="0" sz="2400" lang="en-US" smtClean="0"/>
              <a:t>Associated with thrombocytopenia</a:t>
            </a:r>
          </a:p>
          <a:p>
            <a:pPr lvl="1">
              <a:lnSpc>
                <a:spcPct val="90000"/>
              </a:lnSpc>
            </a:pPr>
            <a:r>
              <a:rPr dirty="0" sz="2400" lang="en-US" err="1" smtClean="0"/>
              <a:t>Cimetidine</a:t>
            </a:r>
            <a:r>
              <a:rPr dirty="0" sz="2400" lang="en-US" smtClean="0"/>
              <a:t> anti-androgen effects</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5" presetSubtype="10">
                                  <p:stCondLst>
                                    <p:cond delay="0"/>
                                  </p:stCondLst>
                                  <p:childTnLst>
                                    <p:set>
                                      <p:cBhvr>
                                        <p:cTn dur="1" fill="hold" id="6">
                                          <p:stCondLst>
                                            <p:cond delay="0"/>
                                          </p:stCondLst>
                                        </p:cTn>
                                        <p:tgtEl>
                                          <p:spTgt spid="1049806">
                                            <p:txEl>
                                              <p:pRg st="0" end="0"/>
                                            </p:txEl>
                                          </p:spTgt>
                                        </p:tgtEl>
                                        <p:attrNameLst>
                                          <p:attrName>style.visibility</p:attrName>
                                        </p:attrNameLst>
                                      </p:cBhvr>
                                      <p:to>
                                        <p:strVal val="visible"/>
                                      </p:to>
                                    </p:set>
                                    <p:animEffect transition="in" filter="checkerboard(across)">
                                      <p:cBhvr>
                                        <p:cTn dur="500" id="7"/>
                                        <p:tgtEl>
                                          <p:spTgt spid="1049806">
                                            <p:txEl>
                                              <p:pRg st="0" end="0"/>
                                            </p:txEl>
                                          </p:spTgt>
                                        </p:tgtEl>
                                      </p:cBhvr>
                                    </p:animEffect>
                                  </p:childTnLst>
                                </p:cTn>
                              </p:par>
                              <p:par>
                                <p:cTn fill="hold" id="8" nodeType="withEffect" presetClass="entr" presetID="5" presetSubtype="10">
                                  <p:stCondLst>
                                    <p:cond delay="0"/>
                                  </p:stCondLst>
                                  <p:childTnLst>
                                    <p:set>
                                      <p:cBhvr>
                                        <p:cTn dur="1" fill="hold" id="9">
                                          <p:stCondLst>
                                            <p:cond delay="0"/>
                                          </p:stCondLst>
                                        </p:cTn>
                                        <p:tgtEl>
                                          <p:spTgt spid="1049806">
                                            <p:txEl>
                                              <p:pRg st="1" end="1"/>
                                            </p:txEl>
                                          </p:spTgt>
                                        </p:tgtEl>
                                        <p:attrNameLst>
                                          <p:attrName>style.visibility</p:attrName>
                                        </p:attrNameLst>
                                      </p:cBhvr>
                                      <p:to>
                                        <p:strVal val="visible"/>
                                      </p:to>
                                    </p:set>
                                    <p:animEffect transition="in" filter="checkerboard(across)">
                                      <p:cBhvr>
                                        <p:cTn dur="500" id="10"/>
                                        <p:tgtEl>
                                          <p:spTgt spid="1049806">
                                            <p:txEl>
                                              <p:pRg st="1" end="1"/>
                                            </p:txEl>
                                          </p:spTgt>
                                        </p:tgtEl>
                                      </p:cBhvr>
                                    </p:animEffect>
                                  </p:childTnLst>
                                </p:cTn>
                              </p:par>
                              <p:par>
                                <p:cTn fill="hold" id="11" nodeType="withEffect" presetClass="entr" presetID="5" presetSubtype="10">
                                  <p:stCondLst>
                                    <p:cond delay="0"/>
                                  </p:stCondLst>
                                  <p:childTnLst>
                                    <p:set>
                                      <p:cBhvr>
                                        <p:cTn dur="1" fill="hold" id="12">
                                          <p:stCondLst>
                                            <p:cond delay="0"/>
                                          </p:stCondLst>
                                        </p:cTn>
                                        <p:tgtEl>
                                          <p:spTgt spid="1049806">
                                            <p:txEl>
                                              <p:pRg st="2" end="2"/>
                                            </p:txEl>
                                          </p:spTgt>
                                        </p:tgtEl>
                                        <p:attrNameLst>
                                          <p:attrName>style.visibility</p:attrName>
                                        </p:attrNameLst>
                                      </p:cBhvr>
                                      <p:to>
                                        <p:strVal val="visible"/>
                                      </p:to>
                                    </p:set>
                                    <p:animEffect transition="in" filter="checkerboard(across)">
                                      <p:cBhvr>
                                        <p:cTn dur="500" id="13"/>
                                        <p:tgtEl>
                                          <p:spTgt spid="1049806">
                                            <p:txEl>
                                              <p:pRg st="2" end="2"/>
                                            </p:txEl>
                                          </p:spTgt>
                                        </p:tgtEl>
                                      </p:cBhvr>
                                    </p:animEffect>
                                  </p:childTnLst>
                                </p:cTn>
                              </p:par>
                              <p:par>
                                <p:cTn fill="hold" id="14" nodeType="withEffect" presetClass="entr" presetID="5" presetSubtype="10">
                                  <p:stCondLst>
                                    <p:cond delay="0"/>
                                  </p:stCondLst>
                                  <p:childTnLst>
                                    <p:set>
                                      <p:cBhvr>
                                        <p:cTn dur="1" fill="hold" id="15">
                                          <p:stCondLst>
                                            <p:cond delay="0"/>
                                          </p:stCondLst>
                                        </p:cTn>
                                        <p:tgtEl>
                                          <p:spTgt spid="1049806">
                                            <p:txEl>
                                              <p:pRg st="3" end="3"/>
                                            </p:txEl>
                                          </p:spTgt>
                                        </p:tgtEl>
                                        <p:attrNameLst>
                                          <p:attrName>style.visibility</p:attrName>
                                        </p:attrNameLst>
                                      </p:cBhvr>
                                      <p:to>
                                        <p:strVal val="visible"/>
                                      </p:to>
                                    </p:set>
                                    <p:animEffect transition="in" filter="checkerboard(across)">
                                      <p:cBhvr>
                                        <p:cTn dur="500" id="16"/>
                                        <p:tgtEl>
                                          <p:spTgt spid="1049806">
                                            <p:txEl>
                                              <p:pRg st="3" end="3"/>
                                            </p:txEl>
                                          </p:spTgt>
                                        </p:tgtEl>
                                      </p:cBhvr>
                                    </p:animEffect>
                                  </p:childTnLst>
                                </p:cTn>
                              </p:par>
                              <p:par>
                                <p:cTn fill="hold" id="17" nodeType="withEffect" presetClass="entr" presetID="5" presetSubtype="10">
                                  <p:stCondLst>
                                    <p:cond delay="0"/>
                                  </p:stCondLst>
                                  <p:childTnLst>
                                    <p:set>
                                      <p:cBhvr>
                                        <p:cTn dur="1" fill="hold" id="18">
                                          <p:stCondLst>
                                            <p:cond delay="0"/>
                                          </p:stCondLst>
                                        </p:cTn>
                                        <p:tgtEl>
                                          <p:spTgt spid="1049806">
                                            <p:txEl>
                                              <p:pRg st="4" end="4"/>
                                            </p:txEl>
                                          </p:spTgt>
                                        </p:tgtEl>
                                        <p:attrNameLst>
                                          <p:attrName>style.visibility</p:attrName>
                                        </p:attrNameLst>
                                      </p:cBhvr>
                                      <p:to>
                                        <p:strVal val="visible"/>
                                      </p:to>
                                    </p:set>
                                    <p:animEffect transition="in" filter="checkerboard(across)">
                                      <p:cBhvr>
                                        <p:cTn dur="500" id="19"/>
                                        <p:tgtEl>
                                          <p:spTgt spid="1049806">
                                            <p:txEl>
                                              <p:pRg st="4" end="4"/>
                                            </p:txEl>
                                          </p:spTgt>
                                        </p:tgtEl>
                                      </p:cBhvr>
                                    </p:animEffect>
                                  </p:childTnLst>
                                </p:cTn>
                              </p:par>
                              <p:par>
                                <p:cTn fill="hold" id="20" nodeType="withEffect" presetClass="entr" presetID="5" presetSubtype="10">
                                  <p:stCondLst>
                                    <p:cond delay="0"/>
                                  </p:stCondLst>
                                  <p:childTnLst>
                                    <p:set>
                                      <p:cBhvr>
                                        <p:cTn dur="1" fill="hold" id="21">
                                          <p:stCondLst>
                                            <p:cond delay="0"/>
                                          </p:stCondLst>
                                        </p:cTn>
                                        <p:tgtEl>
                                          <p:spTgt spid="1049806">
                                            <p:txEl>
                                              <p:pRg st="5" end="5"/>
                                            </p:txEl>
                                          </p:spTgt>
                                        </p:tgtEl>
                                        <p:attrNameLst>
                                          <p:attrName>style.visibility</p:attrName>
                                        </p:attrNameLst>
                                      </p:cBhvr>
                                      <p:to>
                                        <p:strVal val="visible"/>
                                      </p:to>
                                    </p:set>
                                    <p:animEffect transition="in" filter="checkerboard(across)">
                                      <p:cBhvr>
                                        <p:cTn dur="500" id="22"/>
                                        <p:tgtEl>
                                          <p:spTgt spid="1049806">
                                            <p:txEl>
                                              <p:pRg st="5" end="5"/>
                                            </p:txEl>
                                          </p:spTgt>
                                        </p:tgtEl>
                                      </p:cBhvr>
                                    </p:animEffect>
                                  </p:childTnLst>
                                </p:cTn>
                              </p:par>
                              <p:par>
                                <p:cTn fill="hold" id="23" nodeType="withEffect" presetClass="entr" presetID="5" presetSubtype="10">
                                  <p:stCondLst>
                                    <p:cond delay="0"/>
                                  </p:stCondLst>
                                  <p:childTnLst>
                                    <p:set>
                                      <p:cBhvr>
                                        <p:cTn dur="1" fill="hold" id="24">
                                          <p:stCondLst>
                                            <p:cond delay="0"/>
                                          </p:stCondLst>
                                        </p:cTn>
                                        <p:tgtEl>
                                          <p:spTgt spid="1049806">
                                            <p:txEl>
                                              <p:pRg st="6" end="6"/>
                                            </p:txEl>
                                          </p:spTgt>
                                        </p:tgtEl>
                                        <p:attrNameLst>
                                          <p:attrName>style.visibility</p:attrName>
                                        </p:attrNameLst>
                                      </p:cBhvr>
                                      <p:to>
                                        <p:strVal val="visible"/>
                                      </p:to>
                                    </p:set>
                                    <p:animEffect transition="in" filter="checkerboard(across)">
                                      <p:cBhvr>
                                        <p:cTn dur="500" id="25"/>
                                        <p:tgtEl>
                                          <p:spTgt spid="1049806">
                                            <p:txEl>
                                              <p:pRg st="6" end="6"/>
                                            </p:txEl>
                                          </p:spTgt>
                                        </p:tgtEl>
                                      </p:cBhvr>
                                    </p:animEffect>
                                  </p:childTnLst>
                                </p:cTn>
                              </p:par>
                            </p:childTnLst>
                          </p:cTn>
                        </p:par>
                      </p:childTnLst>
                    </p:cTn>
                  </p:par>
                  <p:par>
                    <p:cTn fill="hold" id="26" nodeType="clickPar">
                      <p:stCondLst>
                        <p:cond delay="indefinite"/>
                      </p:stCondLst>
                      <p:childTnLst>
                        <p:par>
                          <p:cTn fill="hold" id="27" nodeType="withGroup">
                            <p:stCondLst>
                              <p:cond delay="0"/>
                            </p:stCondLst>
                            <p:childTnLst>
                              <p:par>
                                <p:cTn fill="hold" id="28" nodeType="clickEffect" presetClass="entr" presetID="5" presetSubtype="10">
                                  <p:stCondLst>
                                    <p:cond delay="0"/>
                                  </p:stCondLst>
                                  <p:childTnLst>
                                    <p:set>
                                      <p:cBhvr>
                                        <p:cTn dur="1" fill="hold" id="29">
                                          <p:stCondLst>
                                            <p:cond delay="0"/>
                                          </p:stCondLst>
                                        </p:cTn>
                                        <p:tgtEl>
                                          <p:spTgt spid="1049806">
                                            <p:txEl>
                                              <p:pRg st="7" end="7"/>
                                            </p:txEl>
                                          </p:spTgt>
                                        </p:tgtEl>
                                        <p:attrNameLst>
                                          <p:attrName>style.visibility</p:attrName>
                                        </p:attrNameLst>
                                      </p:cBhvr>
                                      <p:to>
                                        <p:strVal val="visible"/>
                                      </p:to>
                                    </p:set>
                                    <p:animEffect transition="in" filter="checkerboard(across)">
                                      <p:cBhvr>
                                        <p:cTn dur="500" id="30"/>
                                        <p:tgtEl>
                                          <p:spTgt spid="1049806">
                                            <p:txEl>
                                              <p:pRg st="7" end="7"/>
                                            </p:txEl>
                                          </p:spTgt>
                                        </p:tgtEl>
                                      </p:cBhvr>
                                    </p:animEffect>
                                  </p:childTnLst>
                                </p:cTn>
                              </p:par>
                              <p:par>
                                <p:cTn fill="hold" id="31" nodeType="withEffect" presetClass="entr" presetID="5" presetSubtype="10">
                                  <p:stCondLst>
                                    <p:cond delay="0"/>
                                  </p:stCondLst>
                                  <p:childTnLst>
                                    <p:set>
                                      <p:cBhvr>
                                        <p:cTn dur="1" fill="hold" id="32">
                                          <p:stCondLst>
                                            <p:cond delay="0"/>
                                          </p:stCondLst>
                                        </p:cTn>
                                        <p:tgtEl>
                                          <p:spTgt spid="1049806">
                                            <p:txEl>
                                              <p:pRg st="8" end="8"/>
                                            </p:txEl>
                                          </p:spTgt>
                                        </p:tgtEl>
                                        <p:attrNameLst>
                                          <p:attrName>style.visibility</p:attrName>
                                        </p:attrNameLst>
                                      </p:cBhvr>
                                      <p:to>
                                        <p:strVal val="visible"/>
                                      </p:to>
                                    </p:set>
                                    <p:animEffect transition="in" filter="checkerboard(across)">
                                      <p:cBhvr>
                                        <p:cTn dur="500" id="33"/>
                                        <p:tgtEl>
                                          <p:spTgt spid="1049806">
                                            <p:txEl>
                                              <p:pRg st="8" end="8"/>
                                            </p:txEl>
                                          </p:spTgt>
                                        </p:tgtEl>
                                      </p:cBhvr>
                                    </p:animEffect>
                                  </p:childTnLst>
                                </p:cTn>
                              </p:par>
                              <p:par>
                                <p:cTn fill="hold" id="34" nodeType="withEffect" presetClass="entr" presetID="5" presetSubtype="10">
                                  <p:stCondLst>
                                    <p:cond delay="0"/>
                                  </p:stCondLst>
                                  <p:childTnLst>
                                    <p:set>
                                      <p:cBhvr>
                                        <p:cTn dur="1" fill="hold" id="35">
                                          <p:stCondLst>
                                            <p:cond delay="0"/>
                                          </p:stCondLst>
                                        </p:cTn>
                                        <p:tgtEl>
                                          <p:spTgt spid="1049806">
                                            <p:txEl>
                                              <p:pRg st="9" end="9"/>
                                            </p:txEl>
                                          </p:spTgt>
                                        </p:tgtEl>
                                        <p:attrNameLst>
                                          <p:attrName>style.visibility</p:attrName>
                                        </p:attrNameLst>
                                      </p:cBhvr>
                                      <p:to>
                                        <p:strVal val="visible"/>
                                      </p:to>
                                    </p:set>
                                    <p:animEffect transition="in" filter="checkerboard(across)">
                                      <p:cBhvr>
                                        <p:cTn dur="500" id="36"/>
                                        <p:tgtEl>
                                          <p:spTgt spid="1049806">
                                            <p:txEl>
                                              <p:pRg st="9" end="9"/>
                                            </p:txEl>
                                          </p:spTgt>
                                        </p:tgtEl>
                                      </p:cBhvr>
                                    </p:animEffect>
                                  </p:childTnLst>
                                </p:cTn>
                              </p:par>
                              <p:par>
                                <p:cTn fill="hold" id="37" nodeType="withEffect" presetClass="entr" presetID="5" presetSubtype="10">
                                  <p:stCondLst>
                                    <p:cond delay="0"/>
                                  </p:stCondLst>
                                  <p:childTnLst>
                                    <p:set>
                                      <p:cBhvr>
                                        <p:cTn dur="1" fill="hold" id="38">
                                          <p:stCondLst>
                                            <p:cond delay="0"/>
                                          </p:stCondLst>
                                        </p:cTn>
                                        <p:tgtEl>
                                          <p:spTgt spid="1049806">
                                            <p:txEl>
                                              <p:pRg st="10" end="10"/>
                                            </p:txEl>
                                          </p:spTgt>
                                        </p:tgtEl>
                                        <p:attrNameLst>
                                          <p:attrName>style.visibility</p:attrName>
                                        </p:attrNameLst>
                                      </p:cBhvr>
                                      <p:to>
                                        <p:strVal val="visible"/>
                                      </p:to>
                                    </p:set>
                                    <p:animEffect transition="in" filter="checkerboard(across)">
                                      <p:cBhvr>
                                        <p:cTn dur="500" id="39"/>
                                        <p:tgtEl>
                                          <p:spTgt spid="104980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132" name=""/>
        <p:cNvGrpSpPr/>
        <p:nvPr/>
      </p:nvGrpSpPr>
      <p:grpSpPr>
        <a:xfrm>
          <a:off x="0" y="0"/>
          <a:ext cx="0" cy="0"/>
          <a:chOff x="0" y="0"/>
          <a:chExt cx="0" cy="0"/>
        </a:xfrm>
      </p:grpSpPr>
      <p:sp>
        <p:nvSpPr>
          <p:cNvPr id="1049807" name="Rectangle 2"/>
          <p:cNvSpPr>
            <a:spLocks noGrp="1" noChangeArrowheads="1"/>
          </p:cNvSpPr>
          <p:nvPr>
            <p:ph type="title"/>
          </p:nvPr>
        </p:nvSpPr>
        <p:spPr/>
        <p:txBody>
          <a:bodyPr/>
          <a:p>
            <a:r>
              <a:rPr lang="en-US" smtClean="0"/>
              <a:t>Drug-Drug Interactions</a:t>
            </a:r>
          </a:p>
        </p:txBody>
      </p:sp>
      <p:sp>
        <p:nvSpPr>
          <p:cNvPr id="1049808" name="Rectangle 3"/>
          <p:cNvSpPr>
            <a:spLocks noChangeArrowheads="1"/>
          </p:cNvSpPr>
          <p:nvPr/>
        </p:nvSpPr>
        <p:spPr bwMode="auto">
          <a:xfrm>
            <a:off x="846667" y="1789114"/>
            <a:ext cx="7518400" cy="3108325"/>
          </a:xfrm>
          <a:prstGeom prst="rect"/>
          <a:noFill/>
          <a:ln>
            <a:noFill/>
          </a:ln>
        </p:spPr>
        <p:txBody>
          <a:bodyPr>
            <a:spAutoFit/>
          </a:bodyPr>
          <a:p>
            <a:pPr algn="just"/>
            <a:r>
              <a:rPr b="1" sz="2800" lang="id-ID"/>
              <a:t>-</a:t>
            </a:r>
            <a:r>
              <a:rPr b="1" sz="2800" lang="en-US"/>
              <a:t>Inhibits CyP450: Inhibits the metabolism of various drugs that</a:t>
            </a:r>
            <a:r>
              <a:rPr b="1" sz="2800" lang="id-ID"/>
              <a:t> </a:t>
            </a:r>
            <a:r>
              <a:rPr b="1" sz="2800" lang="en-US"/>
              <a:t>are concomitantly taken: phenytoin, warfarin, theophylinne</a:t>
            </a:r>
            <a:r>
              <a:rPr b="1" sz="2800" lang="id-ID"/>
              <a:t>, BZD.</a:t>
            </a:r>
          </a:p>
          <a:p>
            <a:pPr algn="just"/>
            <a:endParaRPr b="1" sz="2800" lang="id-ID"/>
          </a:p>
          <a:p>
            <a:pPr algn="just"/>
            <a:r>
              <a:rPr b="1" sz="2800" lang="id-ID"/>
              <a:t>-</a:t>
            </a:r>
            <a:r>
              <a:rPr b="1" sz="2800" lang="en-US"/>
              <a:t>These adverse effects are relatively least with ranitidine and</a:t>
            </a:r>
            <a:r>
              <a:rPr b="1" sz="2800" lang="id-ID"/>
              <a:t> famotidine</a:t>
            </a:r>
          </a:p>
          <a:p>
            <a:pPr algn="just"/>
            <a:endParaRPr b="1" sz="2800" lang="id-ID"/>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133" name=""/>
        <p:cNvGrpSpPr/>
        <p:nvPr/>
      </p:nvGrpSpPr>
      <p:grpSpPr>
        <a:xfrm>
          <a:off x="0" y="0"/>
          <a:ext cx="0" cy="0"/>
          <a:chOff x="0" y="0"/>
          <a:chExt cx="0" cy="0"/>
        </a:xfrm>
      </p:grpSpPr>
      <p:sp>
        <p:nvSpPr>
          <p:cNvPr id="1049809" name="Rectangle 2"/>
          <p:cNvSpPr>
            <a:spLocks noGrp="1" noChangeArrowheads="1"/>
          </p:cNvSpPr>
          <p:nvPr>
            <p:ph type="title"/>
          </p:nvPr>
        </p:nvSpPr>
        <p:spPr>
          <a:xfrm>
            <a:off x="1117600" y="1447800"/>
            <a:ext cx="6908800" cy="1143000"/>
          </a:xfrm>
        </p:spPr>
        <p:txBody>
          <a:bodyPr>
            <a:normAutofit fontScale="90000"/>
          </a:bodyPr>
          <a:p>
            <a:r>
              <a:rPr dirty="0" lang="en-US" smtClean="0"/>
              <a:t>3. Prostaglandin Analogs:  </a:t>
            </a:r>
            <a:r>
              <a:rPr dirty="0" lang="en-US" err="1" smtClean="0"/>
              <a:t>Misoprostol</a:t>
            </a:r>
            <a:endParaRPr dirty="0" lang="en-US" smtClean="0"/>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134" name=""/>
        <p:cNvGrpSpPr/>
        <p:nvPr/>
      </p:nvGrpSpPr>
      <p:grpSpPr>
        <a:xfrm>
          <a:off x="0" y="0"/>
          <a:ext cx="0" cy="0"/>
          <a:chOff x="0" y="0"/>
          <a:chExt cx="0" cy="0"/>
        </a:xfrm>
      </p:grpSpPr>
      <p:sp>
        <p:nvSpPr>
          <p:cNvPr id="1049810" name="Rectangle 2"/>
          <p:cNvSpPr>
            <a:spLocks noGrp="1" noChangeArrowheads="1"/>
          </p:cNvSpPr>
          <p:nvPr>
            <p:ph type="title"/>
          </p:nvPr>
        </p:nvSpPr>
        <p:spPr>
          <a:xfrm>
            <a:off x="-169333" y="381000"/>
            <a:ext cx="8026400" cy="990600"/>
          </a:xfrm>
        </p:spPr>
        <p:txBody>
          <a:bodyPr/>
          <a:p>
            <a:r>
              <a:rPr dirty="0" sz="3600" lang="en-US" smtClean="0"/>
              <a:t>Protective Effects of Prostaglandins</a:t>
            </a:r>
          </a:p>
        </p:txBody>
      </p:sp>
      <p:sp>
        <p:nvSpPr>
          <p:cNvPr id="1049811" name="Rectangle 3"/>
          <p:cNvSpPr>
            <a:spLocks noGrp="1" noChangeArrowheads="1"/>
          </p:cNvSpPr>
          <p:nvPr>
            <p:ph type="body" idx="1"/>
          </p:nvPr>
        </p:nvSpPr>
        <p:spPr>
          <a:xfrm>
            <a:off x="643467" y="1219200"/>
            <a:ext cx="9516533" cy="4572000"/>
          </a:xfrm>
        </p:spPr>
        <p:txBody>
          <a:bodyPr>
            <a:normAutofit lnSpcReduction="10000"/>
          </a:bodyPr>
          <a:p>
            <a:pPr>
              <a:lnSpc>
                <a:spcPct val="90000"/>
              </a:lnSpc>
            </a:pPr>
            <a:r>
              <a:rPr dirty="0" sz="2800" lang="en-US" smtClean="0"/>
              <a:t>PGE</a:t>
            </a:r>
            <a:r>
              <a:rPr baseline="-25000" dirty="0" sz="2800" lang="en-US" smtClean="0"/>
              <a:t>2</a:t>
            </a:r>
            <a:r>
              <a:rPr dirty="0" sz="2800" lang="en-US" smtClean="0"/>
              <a:t> and PGI</a:t>
            </a:r>
            <a:r>
              <a:rPr baseline="-25000" dirty="0" sz="2800" lang="en-US" smtClean="0"/>
              <a:t>2 </a:t>
            </a:r>
            <a:r>
              <a:rPr dirty="0" sz="2800" lang="en-US" smtClean="0"/>
              <a:t>synthesized by gastric mucosa</a:t>
            </a:r>
          </a:p>
          <a:p>
            <a:pPr>
              <a:lnSpc>
                <a:spcPct val="90000"/>
              </a:lnSpc>
            </a:pPr>
            <a:r>
              <a:rPr dirty="0" sz="2800" lang="en-US" smtClean="0"/>
              <a:t>Acid-reducing effects</a:t>
            </a:r>
          </a:p>
          <a:p>
            <a:pPr lvl="1">
              <a:lnSpc>
                <a:spcPct val="90000"/>
              </a:lnSpc>
            </a:pPr>
            <a:r>
              <a:rPr dirty="0" lang="en-US" smtClean="0"/>
              <a:t>Bind to EP</a:t>
            </a:r>
            <a:r>
              <a:rPr baseline="-25000" dirty="0" lang="en-US" smtClean="0"/>
              <a:t>3</a:t>
            </a:r>
            <a:r>
              <a:rPr dirty="0" lang="en-US" smtClean="0"/>
              <a:t> receptors on parietal cells</a:t>
            </a:r>
          </a:p>
          <a:p>
            <a:pPr lvl="1">
              <a:lnSpc>
                <a:spcPct val="90000"/>
              </a:lnSpc>
            </a:pPr>
            <a:r>
              <a:rPr dirty="0" lang="en-US" smtClean="0"/>
              <a:t>Decrease acid production</a:t>
            </a:r>
          </a:p>
          <a:p>
            <a:pPr>
              <a:lnSpc>
                <a:spcPct val="90000"/>
              </a:lnSpc>
            </a:pPr>
            <a:r>
              <a:rPr dirty="0" sz="2800" lang="en-US" err="1" smtClean="0"/>
              <a:t>Cytoprotective</a:t>
            </a:r>
            <a:r>
              <a:rPr dirty="0" sz="2800" lang="en-US" smtClean="0"/>
              <a:t> effects</a:t>
            </a:r>
          </a:p>
          <a:p>
            <a:pPr lvl="1">
              <a:lnSpc>
                <a:spcPct val="90000"/>
              </a:lnSpc>
            </a:pPr>
            <a:r>
              <a:rPr dirty="0" lang="en-US" smtClean="0"/>
              <a:t>Stimulation of </a:t>
            </a:r>
            <a:r>
              <a:rPr dirty="0" lang="en-US" err="1" smtClean="0"/>
              <a:t>mucin</a:t>
            </a:r>
            <a:r>
              <a:rPr dirty="0" lang="en-US" smtClean="0"/>
              <a:t> and bicarbonate</a:t>
            </a:r>
          </a:p>
          <a:p>
            <a:pPr lvl="1">
              <a:lnSpc>
                <a:spcPct val="90000"/>
              </a:lnSpc>
            </a:pPr>
            <a:r>
              <a:rPr dirty="0" lang="en-US" smtClean="0"/>
              <a:t>Increase mucosal blood flow</a:t>
            </a:r>
          </a:p>
          <a:p>
            <a:pPr>
              <a:lnSpc>
                <a:spcPct val="90000"/>
              </a:lnSpc>
            </a:pPr>
            <a:r>
              <a:rPr dirty="0" sz="2800" lang="en-US" smtClean="0"/>
              <a:t>Contrast with NSAIDS which diminish prostaglandin formation by inhibition of </a:t>
            </a:r>
            <a:r>
              <a:rPr dirty="0" sz="2800" lang="en-US" err="1" smtClean="0"/>
              <a:t>cycloxygenase</a:t>
            </a:r>
            <a:r>
              <a:rPr dirty="0" sz="2800" lang="en-US" smtClean="0"/>
              <a:t> and lead to </a:t>
            </a:r>
          </a:p>
          <a:p>
            <a:pPr>
              <a:lnSpc>
                <a:spcPct val="90000"/>
              </a:lnSpc>
              <a:buFont typeface="Wingdings" pitchFamily="2" charset="2"/>
              <a:buNone/>
            </a:pPr>
            <a:r>
              <a:rPr dirty="0" sz="2800" lang="en-US" smtClean="0"/>
              <a:t>   ulcer formation</a:t>
            </a:r>
          </a:p>
          <a:p>
            <a:pPr lvl="1">
              <a:lnSpc>
                <a:spcPct val="90000"/>
              </a:lnSpc>
            </a:pPr>
            <a:endParaRPr dirty="0" sz="2200" lang="en-US" smtClean="0"/>
          </a:p>
          <a:p>
            <a:pPr lvl="1">
              <a:lnSpc>
                <a:spcPct val="90000"/>
              </a:lnSpc>
            </a:pPr>
            <a:endParaRPr baseline="-25000" dirty="0" sz="2200" lang="en-US" smtClean="0"/>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5" presetSubtype="10">
                                  <p:stCondLst>
                                    <p:cond delay="0"/>
                                  </p:stCondLst>
                                  <p:childTnLst>
                                    <p:set>
                                      <p:cBhvr>
                                        <p:cTn dur="1" fill="hold" id="6">
                                          <p:stCondLst>
                                            <p:cond delay="0"/>
                                          </p:stCondLst>
                                        </p:cTn>
                                        <p:tgtEl>
                                          <p:spTgt spid="1049811">
                                            <p:txEl>
                                              <p:pRg st="0" end="0"/>
                                            </p:txEl>
                                          </p:spTgt>
                                        </p:tgtEl>
                                        <p:attrNameLst>
                                          <p:attrName>style.visibility</p:attrName>
                                        </p:attrNameLst>
                                      </p:cBhvr>
                                      <p:to>
                                        <p:strVal val="visible"/>
                                      </p:to>
                                    </p:set>
                                    <p:animEffect transition="in" filter="checkerboard(across)">
                                      <p:cBhvr>
                                        <p:cTn dur="500" id="7"/>
                                        <p:tgtEl>
                                          <p:spTgt spid="1049811">
                                            <p:txEl>
                                              <p:pRg st="0" end="0"/>
                                            </p:txEl>
                                          </p:spTgt>
                                        </p:tgtEl>
                                      </p:cBhvr>
                                    </p:animEffect>
                                  </p:childTnLst>
                                </p:cTn>
                              </p:par>
                              <p:par>
                                <p:cTn fill="hold" id="8" nodeType="withEffect" presetClass="entr" presetID="5" presetSubtype="10">
                                  <p:stCondLst>
                                    <p:cond delay="0"/>
                                  </p:stCondLst>
                                  <p:childTnLst>
                                    <p:set>
                                      <p:cBhvr>
                                        <p:cTn dur="1" fill="hold" id="9">
                                          <p:stCondLst>
                                            <p:cond delay="0"/>
                                          </p:stCondLst>
                                        </p:cTn>
                                        <p:tgtEl>
                                          <p:spTgt spid="1049811">
                                            <p:txEl>
                                              <p:pRg st="1" end="1"/>
                                            </p:txEl>
                                          </p:spTgt>
                                        </p:tgtEl>
                                        <p:attrNameLst>
                                          <p:attrName>style.visibility</p:attrName>
                                        </p:attrNameLst>
                                      </p:cBhvr>
                                      <p:to>
                                        <p:strVal val="visible"/>
                                      </p:to>
                                    </p:set>
                                    <p:animEffect transition="in" filter="checkerboard(across)">
                                      <p:cBhvr>
                                        <p:cTn dur="500" id="10"/>
                                        <p:tgtEl>
                                          <p:spTgt spid="1049811">
                                            <p:txEl>
                                              <p:pRg st="1" end="1"/>
                                            </p:txEl>
                                          </p:spTgt>
                                        </p:tgtEl>
                                      </p:cBhvr>
                                    </p:animEffect>
                                  </p:childTnLst>
                                </p:cTn>
                              </p:par>
                              <p:par>
                                <p:cTn fill="hold" id="11" nodeType="withEffect" presetClass="entr" presetID="5" presetSubtype="10">
                                  <p:stCondLst>
                                    <p:cond delay="0"/>
                                  </p:stCondLst>
                                  <p:childTnLst>
                                    <p:set>
                                      <p:cBhvr>
                                        <p:cTn dur="1" fill="hold" id="12">
                                          <p:stCondLst>
                                            <p:cond delay="0"/>
                                          </p:stCondLst>
                                        </p:cTn>
                                        <p:tgtEl>
                                          <p:spTgt spid="1049811">
                                            <p:txEl>
                                              <p:pRg st="2" end="2"/>
                                            </p:txEl>
                                          </p:spTgt>
                                        </p:tgtEl>
                                        <p:attrNameLst>
                                          <p:attrName>style.visibility</p:attrName>
                                        </p:attrNameLst>
                                      </p:cBhvr>
                                      <p:to>
                                        <p:strVal val="visible"/>
                                      </p:to>
                                    </p:set>
                                    <p:animEffect transition="in" filter="checkerboard(across)">
                                      <p:cBhvr>
                                        <p:cTn dur="500" id="13"/>
                                        <p:tgtEl>
                                          <p:spTgt spid="1049811">
                                            <p:txEl>
                                              <p:pRg st="2" end="2"/>
                                            </p:txEl>
                                          </p:spTgt>
                                        </p:tgtEl>
                                      </p:cBhvr>
                                    </p:animEffect>
                                  </p:childTnLst>
                                </p:cTn>
                              </p:par>
                              <p:par>
                                <p:cTn fill="hold" id="14" nodeType="withEffect" presetClass="entr" presetID="5" presetSubtype="10">
                                  <p:stCondLst>
                                    <p:cond delay="0"/>
                                  </p:stCondLst>
                                  <p:childTnLst>
                                    <p:set>
                                      <p:cBhvr>
                                        <p:cTn dur="1" fill="hold" id="15">
                                          <p:stCondLst>
                                            <p:cond delay="0"/>
                                          </p:stCondLst>
                                        </p:cTn>
                                        <p:tgtEl>
                                          <p:spTgt spid="1049811">
                                            <p:txEl>
                                              <p:pRg st="3" end="3"/>
                                            </p:txEl>
                                          </p:spTgt>
                                        </p:tgtEl>
                                        <p:attrNameLst>
                                          <p:attrName>style.visibility</p:attrName>
                                        </p:attrNameLst>
                                      </p:cBhvr>
                                      <p:to>
                                        <p:strVal val="visible"/>
                                      </p:to>
                                    </p:set>
                                    <p:animEffect transition="in" filter="checkerboard(across)">
                                      <p:cBhvr>
                                        <p:cTn dur="500" id="16"/>
                                        <p:tgtEl>
                                          <p:spTgt spid="1049811">
                                            <p:txEl>
                                              <p:pRg st="3" end="3"/>
                                            </p:txEl>
                                          </p:spTgt>
                                        </p:tgtEl>
                                      </p:cBhvr>
                                    </p:animEffect>
                                  </p:childTnLst>
                                </p:cTn>
                              </p:par>
                            </p:childTnLst>
                          </p:cTn>
                        </p:par>
                      </p:childTnLst>
                    </p:cTn>
                  </p:par>
                  <p:par>
                    <p:cTn fill="hold" id="17" nodeType="clickPar">
                      <p:stCondLst>
                        <p:cond delay="indefinite"/>
                      </p:stCondLst>
                      <p:childTnLst>
                        <p:par>
                          <p:cTn fill="hold" id="18" nodeType="withGroup">
                            <p:stCondLst>
                              <p:cond delay="0"/>
                            </p:stCondLst>
                            <p:childTnLst>
                              <p:par>
                                <p:cTn fill="hold" id="19" nodeType="clickEffect" presetClass="entr" presetID="5" presetSubtype="10">
                                  <p:stCondLst>
                                    <p:cond delay="0"/>
                                  </p:stCondLst>
                                  <p:childTnLst>
                                    <p:set>
                                      <p:cBhvr>
                                        <p:cTn dur="1" fill="hold" id="20">
                                          <p:stCondLst>
                                            <p:cond delay="0"/>
                                          </p:stCondLst>
                                        </p:cTn>
                                        <p:tgtEl>
                                          <p:spTgt spid="1049811">
                                            <p:txEl>
                                              <p:pRg st="4" end="4"/>
                                            </p:txEl>
                                          </p:spTgt>
                                        </p:tgtEl>
                                        <p:attrNameLst>
                                          <p:attrName>style.visibility</p:attrName>
                                        </p:attrNameLst>
                                      </p:cBhvr>
                                      <p:to>
                                        <p:strVal val="visible"/>
                                      </p:to>
                                    </p:set>
                                    <p:animEffect transition="in" filter="checkerboard(across)">
                                      <p:cBhvr>
                                        <p:cTn dur="500" id="21"/>
                                        <p:tgtEl>
                                          <p:spTgt spid="1049811">
                                            <p:txEl>
                                              <p:pRg st="4" end="4"/>
                                            </p:txEl>
                                          </p:spTgt>
                                        </p:tgtEl>
                                      </p:cBhvr>
                                    </p:animEffect>
                                  </p:childTnLst>
                                </p:cTn>
                              </p:par>
                              <p:par>
                                <p:cTn fill="hold" id="22" nodeType="withEffect" presetClass="entr" presetID="5" presetSubtype="10">
                                  <p:stCondLst>
                                    <p:cond delay="0"/>
                                  </p:stCondLst>
                                  <p:childTnLst>
                                    <p:set>
                                      <p:cBhvr>
                                        <p:cTn dur="1" fill="hold" id="23">
                                          <p:stCondLst>
                                            <p:cond delay="0"/>
                                          </p:stCondLst>
                                        </p:cTn>
                                        <p:tgtEl>
                                          <p:spTgt spid="1049811">
                                            <p:txEl>
                                              <p:pRg st="5" end="5"/>
                                            </p:txEl>
                                          </p:spTgt>
                                        </p:tgtEl>
                                        <p:attrNameLst>
                                          <p:attrName>style.visibility</p:attrName>
                                        </p:attrNameLst>
                                      </p:cBhvr>
                                      <p:to>
                                        <p:strVal val="visible"/>
                                      </p:to>
                                    </p:set>
                                    <p:animEffect transition="in" filter="checkerboard(across)">
                                      <p:cBhvr>
                                        <p:cTn dur="500" id="24"/>
                                        <p:tgtEl>
                                          <p:spTgt spid="1049811">
                                            <p:txEl>
                                              <p:pRg st="5" end="5"/>
                                            </p:txEl>
                                          </p:spTgt>
                                        </p:tgtEl>
                                      </p:cBhvr>
                                    </p:animEffect>
                                  </p:childTnLst>
                                </p:cTn>
                              </p:par>
                              <p:par>
                                <p:cTn fill="hold" id="25" nodeType="withEffect" presetClass="entr" presetID="5" presetSubtype="10">
                                  <p:stCondLst>
                                    <p:cond delay="0"/>
                                  </p:stCondLst>
                                  <p:childTnLst>
                                    <p:set>
                                      <p:cBhvr>
                                        <p:cTn dur="1" fill="hold" id="26">
                                          <p:stCondLst>
                                            <p:cond delay="0"/>
                                          </p:stCondLst>
                                        </p:cTn>
                                        <p:tgtEl>
                                          <p:spTgt spid="1049811">
                                            <p:txEl>
                                              <p:pRg st="6" end="6"/>
                                            </p:txEl>
                                          </p:spTgt>
                                        </p:tgtEl>
                                        <p:attrNameLst>
                                          <p:attrName>style.visibility</p:attrName>
                                        </p:attrNameLst>
                                      </p:cBhvr>
                                      <p:to>
                                        <p:strVal val="visible"/>
                                      </p:to>
                                    </p:set>
                                    <p:animEffect transition="in" filter="checkerboard(across)">
                                      <p:cBhvr>
                                        <p:cTn dur="500" id="27"/>
                                        <p:tgtEl>
                                          <p:spTgt spid="1049811">
                                            <p:txEl>
                                              <p:pRg st="6" end="6"/>
                                            </p:txEl>
                                          </p:spTgt>
                                        </p:tgtEl>
                                      </p:cBhvr>
                                    </p:animEffect>
                                  </p:childTnLst>
                                </p:cTn>
                              </p:par>
                            </p:childTnLst>
                          </p:cTn>
                        </p:par>
                      </p:childTnLst>
                    </p:cTn>
                  </p:par>
                  <p:par>
                    <p:cTn fill="hold" id="28" nodeType="clickPar">
                      <p:stCondLst>
                        <p:cond delay="indefinite"/>
                      </p:stCondLst>
                      <p:childTnLst>
                        <p:par>
                          <p:cTn fill="hold" id="29" nodeType="withGroup">
                            <p:stCondLst>
                              <p:cond delay="0"/>
                            </p:stCondLst>
                            <p:childTnLst>
                              <p:par>
                                <p:cTn fill="hold" id="30" nodeType="clickEffect" presetClass="entr" presetID="5" presetSubtype="10">
                                  <p:stCondLst>
                                    <p:cond delay="0"/>
                                  </p:stCondLst>
                                  <p:childTnLst>
                                    <p:set>
                                      <p:cBhvr>
                                        <p:cTn dur="1" fill="hold" id="31">
                                          <p:stCondLst>
                                            <p:cond delay="0"/>
                                          </p:stCondLst>
                                        </p:cTn>
                                        <p:tgtEl>
                                          <p:spTgt spid="1049811">
                                            <p:txEl>
                                              <p:pRg st="7" end="7"/>
                                            </p:txEl>
                                          </p:spTgt>
                                        </p:tgtEl>
                                        <p:attrNameLst>
                                          <p:attrName>style.visibility</p:attrName>
                                        </p:attrNameLst>
                                      </p:cBhvr>
                                      <p:to>
                                        <p:strVal val="visible"/>
                                      </p:to>
                                    </p:set>
                                    <p:animEffect transition="in" filter="checkerboard(across)">
                                      <p:cBhvr>
                                        <p:cTn dur="500" id="32"/>
                                        <p:tgtEl>
                                          <p:spTgt spid="1049811">
                                            <p:txEl>
                                              <p:pRg st="7" end="7"/>
                                            </p:txEl>
                                          </p:spTgt>
                                        </p:tgtEl>
                                      </p:cBhvr>
                                    </p:animEffect>
                                  </p:childTnLst>
                                </p:cTn>
                              </p:par>
                            </p:childTnLst>
                          </p:cTn>
                        </p:par>
                      </p:childTnLst>
                    </p:cTn>
                  </p:par>
                  <p:par>
                    <p:cTn fill="hold" id="33" nodeType="clickPar">
                      <p:stCondLst>
                        <p:cond delay="indefinite"/>
                      </p:stCondLst>
                      <p:childTnLst>
                        <p:par>
                          <p:cTn fill="hold" id="34" nodeType="withGroup">
                            <p:stCondLst>
                              <p:cond delay="0"/>
                            </p:stCondLst>
                            <p:childTnLst>
                              <p:par>
                                <p:cTn fill="hold" id="35" nodeType="clickEffect" presetClass="entr" presetID="5" presetSubtype="10">
                                  <p:stCondLst>
                                    <p:cond delay="0"/>
                                  </p:stCondLst>
                                  <p:childTnLst>
                                    <p:set>
                                      <p:cBhvr>
                                        <p:cTn dur="1" fill="hold" id="36">
                                          <p:stCondLst>
                                            <p:cond delay="0"/>
                                          </p:stCondLst>
                                        </p:cTn>
                                        <p:tgtEl>
                                          <p:spTgt spid="1049811">
                                            <p:txEl>
                                              <p:pRg st="8" end="8"/>
                                            </p:txEl>
                                          </p:spTgt>
                                        </p:tgtEl>
                                        <p:attrNameLst>
                                          <p:attrName>style.visibility</p:attrName>
                                        </p:attrNameLst>
                                      </p:cBhvr>
                                      <p:to>
                                        <p:strVal val="visible"/>
                                      </p:to>
                                    </p:set>
                                    <p:animEffect transition="in" filter="checkerboard(across)">
                                      <p:cBhvr>
                                        <p:cTn dur="500" id="37"/>
                                        <p:tgtEl>
                                          <p:spTgt spid="10498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135" name=""/>
        <p:cNvGrpSpPr/>
        <p:nvPr/>
      </p:nvGrpSpPr>
      <p:grpSpPr>
        <a:xfrm>
          <a:off x="0" y="0"/>
          <a:ext cx="0" cy="0"/>
          <a:chOff x="0" y="0"/>
          <a:chExt cx="0" cy="0"/>
        </a:xfrm>
      </p:grpSpPr>
      <p:sp>
        <p:nvSpPr>
          <p:cNvPr id="1049812" name="Rectangle 2"/>
          <p:cNvSpPr>
            <a:spLocks noGrp="1" noChangeArrowheads="1"/>
          </p:cNvSpPr>
          <p:nvPr>
            <p:ph type="title"/>
          </p:nvPr>
        </p:nvSpPr>
        <p:spPr>
          <a:xfrm>
            <a:off x="-372533" y="685800"/>
            <a:ext cx="6908800" cy="1143000"/>
          </a:xfrm>
        </p:spPr>
        <p:txBody>
          <a:bodyPr/>
          <a:p>
            <a:r>
              <a:rPr dirty="0" sz="4000" lang="en-US" err="1" smtClean="0"/>
              <a:t>Misoprostol</a:t>
            </a:r>
            <a:r>
              <a:rPr dirty="0" sz="4000" lang="en-US" smtClean="0"/>
              <a:t>: </a:t>
            </a:r>
            <a:r>
              <a:rPr dirty="0" sz="4000" lang="en-US" err="1" smtClean="0"/>
              <a:t>Cytotec</a:t>
            </a:r>
            <a:endParaRPr dirty="0" sz="4000" lang="en-US" smtClean="0"/>
          </a:p>
        </p:txBody>
      </p:sp>
      <p:sp>
        <p:nvSpPr>
          <p:cNvPr id="1049813" name="Rectangle 3"/>
          <p:cNvSpPr>
            <a:spLocks noGrp="1" noChangeArrowheads="1"/>
          </p:cNvSpPr>
          <p:nvPr>
            <p:ph type="body" idx="1"/>
          </p:nvPr>
        </p:nvSpPr>
        <p:spPr>
          <a:xfrm>
            <a:off x="1117600" y="1600200"/>
            <a:ext cx="7281333" cy="4114800"/>
          </a:xfrm>
        </p:spPr>
        <p:txBody>
          <a:bodyPr/>
          <a:p>
            <a:r>
              <a:rPr dirty="0" sz="3200" lang="en-US" smtClean="0"/>
              <a:t>Synthetic analog of PGE</a:t>
            </a:r>
            <a:r>
              <a:rPr baseline="-25000" dirty="0" sz="3200" lang="en-US" smtClean="0"/>
              <a:t>1</a:t>
            </a:r>
          </a:p>
          <a:p>
            <a:pPr lvl="1"/>
            <a:r>
              <a:rPr dirty="0" sz="3200" lang="en-US" smtClean="0"/>
              <a:t>Enhanced potency</a:t>
            </a:r>
          </a:p>
          <a:p>
            <a:pPr lvl="1"/>
            <a:r>
              <a:rPr dirty="0" sz="3200" lang="en-US" smtClean="0"/>
              <a:t>Increased oral bioavailability</a:t>
            </a:r>
          </a:p>
          <a:p>
            <a:r>
              <a:rPr dirty="0" sz="3200" lang="en-US" smtClean="0"/>
              <a:t>Inhibit basal acid secretion (85-95%)</a:t>
            </a:r>
          </a:p>
          <a:p>
            <a:r>
              <a:rPr dirty="0" sz="3200" lang="en-US" smtClean="0"/>
              <a:t>Inhibit stimulated acid secretion (75-85%)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595" name=""/>
        <p:cNvGrpSpPr/>
        <p:nvPr/>
      </p:nvGrpSpPr>
      <p:grpSpPr>
        <a:xfrm>
          <a:off x="0" y="0"/>
          <a:ext cx="0" cy="0"/>
          <a:chOff x="0" y="0"/>
          <a:chExt cx="0" cy="0"/>
        </a:xfrm>
      </p:grpSpPr>
      <p:sp>
        <p:nvSpPr>
          <p:cNvPr id="1048733" name="Title 1"/>
          <p:cNvSpPr>
            <a:spLocks noGrp="1"/>
          </p:cNvSpPr>
          <p:nvPr>
            <p:ph type="title"/>
          </p:nvPr>
        </p:nvSpPr>
        <p:spPr/>
        <p:txBody>
          <a:bodyPr/>
          <a:p>
            <a:endParaRPr lang="en-US"/>
          </a:p>
        </p:txBody>
      </p:sp>
      <p:sp>
        <p:nvSpPr>
          <p:cNvPr id="1048734" name="Text Placeholder 2"/>
          <p:cNvSpPr>
            <a:spLocks noGrp="1"/>
          </p:cNvSpPr>
          <p:nvPr>
            <p:ph type="body" idx="1"/>
          </p:nvPr>
        </p:nvSpPr>
        <p:spPr/>
        <p:txBody>
          <a:bodyPr/>
          <a:p>
            <a:r>
              <a:rPr dirty="0" lang="en-US" smtClean="0"/>
              <a:t>ANTI-INFECTIVE AGENTS</a:t>
            </a:r>
            <a:endParaRPr dirty="0" lang="en-US"/>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136" name=""/>
        <p:cNvGrpSpPr/>
        <p:nvPr/>
      </p:nvGrpSpPr>
      <p:grpSpPr>
        <a:xfrm>
          <a:off x="0" y="0"/>
          <a:ext cx="0" cy="0"/>
          <a:chOff x="0" y="0"/>
          <a:chExt cx="0" cy="0"/>
        </a:xfrm>
      </p:grpSpPr>
      <p:sp>
        <p:nvSpPr>
          <p:cNvPr id="1049814" name="Rectangle 2"/>
          <p:cNvSpPr>
            <a:spLocks noGrp="1" noChangeArrowheads="1"/>
          </p:cNvSpPr>
          <p:nvPr>
            <p:ph type="title"/>
          </p:nvPr>
        </p:nvSpPr>
        <p:spPr>
          <a:xfrm>
            <a:off x="-711200" y="990600"/>
            <a:ext cx="6908800" cy="1143000"/>
          </a:xfrm>
        </p:spPr>
        <p:txBody>
          <a:bodyPr/>
          <a:p>
            <a:r>
              <a:rPr dirty="0" lang="en-US" smtClean="0"/>
              <a:t>Pharmacokinetics</a:t>
            </a:r>
          </a:p>
        </p:txBody>
      </p:sp>
      <p:sp>
        <p:nvSpPr>
          <p:cNvPr id="1049815" name="Rectangle 3"/>
          <p:cNvSpPr>
            <a:spLocks noGrp="1" noChangeArrowheads="1"/>
          </p:cNvSpPr>
          <p:nvPr>
            <p:ph type="body" idx="1"/>
          </p:nvPr>
        </p:nvSpPr>
        <p:spPr>
          <a:xfrm>
            <a:off x="1117600" y="1981200"/>
            <a:ext cx="7349067" cy="4114800"/>
          </a:xfrm>
        </p:spPr>
        <p:txBody>
          <a:bodyPr/>
          <a:p>
            <a:r>
              <a:rPr dirty="0" lang="en-US" smtClean="0"/>
              <a:t>Rapidly absorbed </a:t>
            </a:r>
          </a:p>
          <a:p>
            <a:r>
              <a:rPr dirty="0" lang="en-US" smtClean="0"/>
              <a:t>Rapidly de-</a:t>
            </a:r>
            <a:r>
              <a:rPr dirty="0" lang="en-US" err="1" smtClean="0"/>
              <a:t>esterfied</a:t>
            </a:r>
            <a:r>
              <a:rPr dirty="0" lang="en-US" smtClean="0"/>
              <a:t> to </a:t>
            </a:r>
            <a:r>
              <a:rPr dirty="0" lang="en-US" err="1" smtClean="0"/>
              <a:t>misoprostol</a:t>
            </a:r>
            <a:r>
              <a:rPr dirty="0" lang="en-US" smtClean="0"/>
              <a:t> acid--the active metabolite</a:t>
            </a:r>
          </a:p>
          <a:p>
            <a:r>
              <a:rPr dirty="0" lang="en-US" smtClean="0"/>
              <a:t>Therapeutic effect peaks at 60-90 minutes</a:t>
            </a:r>
          </a:p>
          <a:p>
            <a:r>
              <a:rPr dirty="0" lang="en-US" smtClean="0"/>
              <a:t>Lasts 3 hours (</a:t>
            </a:r>
            <a:r>
              <a:rPr dirty="0" lang="en-US" err="1" smtClean="0"/>
              <a:t>qid</a:t>
            </a:r>
            <a:r>
              <a:rPr dirty="0" lang="en-US" smtClean="0"/>
              <a:t> dose required)</a:t>
            </a:r>
          </a:p>
          <a:p>
            <a:pPr>
              <a:buFont typeface="Wingdings" pitchFamily="2" charset="2"/>
              <a:buNone/>
            </a:pPr>
            <a:endParaRPr dirty="0" lang="en-US" smtClean="0"/>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137" name=""/>
        <p:cNvGrpSpPr/>
        <p:nvPr/>
      </p:nvGrpSpPr>
      <p:grpSpPr>
        <a:xfrm>
          <a:off x="0" y="0"/>
          <a:ext cx="0" cy="0"/>
          <a:chOff x="0" y="0"/>
          <a:chExt cx="0" cy="0"/>
        </a:xfrm>
      </p:grpSpPr>
      <p:sp>
        <p:nvSpPr>
          <p:cNvPr id="1049816" name="Rectangle 2"/>
          <p:cNvSpPr>
            <a:spLocks noGrp="1" noChangeArrowheads="1"/>
          </p:cNvSpPr>
          <p:nvPr>
            <p:ph type="title"/>
          </p:nvPr>
        </p:nvSpPr>
        <p:spPr>
          <a:xfrm>
            <a:off x="-1524000" y="838200"/>
            <a:ext cx="6908800" cy="1143000"/>
          </a:xfrm>
        </p:spPr>
        <p:txBody>
          <a:bodyPr/>
          <a:p>
            <a:r>
              <a:rPr dirty="0" lang="en-US" smtClean="0"/>
              <a:t>Side Effects</a:t>
            </a:r>
          </a:p>
        </p:txBody>
      </p:sp>
      <p:sp>
        <p:nvSpPr>
          <p:cNvPr id="1049817" name="Rectangle 3"/>
          <p:cNvSpPr>
            <a:spLocks noGrp="1" noChangeArrowheads="1"/>
          </p:cNvSpPr>
          <p:nvPr>
            <p:ph type="body" idx="1"/>
          </p:nvPr>
        </p:nvSpPr>
        <p:spPr>
          <a:xfrm>
            <a:off x="745067" y="1905000"/>
            <a:ext cx="7789333" cy="4114800"/>
          </a:xfrm>
        </p:spPr>
        <p:txBody>
          <a:bodyPr/>
          <a:p>
            <a:r>
              <a:rPr dirty="0" lang="en-US" smtClean="0"/>
              <a:t>Diarrhea ± abdominal cramps as high as 30%</a:t>
            </a:r>
          </a:p>
          <a:p>
            <a:r>
              <a:rPr dirty="0" lang="en-US" smtClean="0"/>
              <a:t>Begins within 2 weeks and often resolves spontaneously in 1 week</a:t>
            </a:r>
          </a:p>
          <a:p>
            <a:r>
              <a:rPr dirty="0" lang="en-US" smtClean="0"/>
              <a:t>Can exacerbate inflammatory bowel disease</a:t>
            </a:r>
          </a:p>
          <a:p>
            <a:r>
              <a:rPr dirty="0" lang="en-US" smtClean="0"/>
              <a:t>Contraindicated during pregnancy </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138" name=""/>
        <p:cNvGrpSpPr/>
        <p:nvPr/>
      </p:nvGrpSpPr>
      <p:grpSpPr>
        <a:xfrm>
          <a:off x="0" y="0"/>
          <a:ext cx="0" cy="0"/>
          <a:chOff x="0" y="0"/>
          <a:chExt cx="0" cy="0"/>
        </a:xfrm>
      </p:grpSpPr>
      <p:sp>
        <p:nvSpPr>
          <p:cNvPr id="1049818" name="Rectangle 2"/>
          <p:cNvSpPr>
            <a:spLocks noGrp="1" noChangeArrowheads="1"/>
          </p:cNvSpPr>
          <p:nvPr>
            <p:ph type="title"/>
          </p:nvPr>
        </p:nvSpPr>
        <p:spPr>
          <a:xfrm>
            <a:off x="1117600" y="2667000"/>
            <a:ext cx="6908800" cy="1143000"/>
          </a:xfrm>
        </p:spPr>
        <p:txBody>
          <a:bodyPr/>
          <a:p>
            <a:r>
              <a:rPr lang="en-US" smtClean="0"/>
              <a:t>4. Sucralfate: Carafate</a:t>
            </a:r>
          </a:p>
        </p:txBody>
      </p:sp>
      <p:sp>
        <p:nvSpPr>
          <p:cNvPr id="1049819" name="Rectangle 3"/>
          <p:cNvSpPr>
            <a:spLocks noGrp="1" noChangeArrowheads="1"/>
          </p:cNvSpPr>
          <p:nvPr>
            <p:ph type="body" idx="1"/>
          </p:nvPr>
        </p:nvSpPr>
        <p:spPr/>
        <p:txBody>
          <a:bodyPr/>
          <a:p>
            <a:pPr>
              <a:buFont typeface="Wingdings" pitchFamily="2" charset="2"/>
              <a:buNone/>
            </a:pPr>
            <a:r>
              <a:rPr lang="en-US" smtClean="0"/>
              <a:t> </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139" name=""/>
        <p:cNvGrpSpPr/>
        <p:nvPr/>
      </p:nvGrpSpPr>
      <p:grpSpPr>
        <a:xfrm>
          <a:off x="0" y="0"/>
          <a:ext cx="0" cy="0"/>
          <a:chOff x="0" y="0"/>
          <a:chExt cx="0" cy="0"/>
        </a:xfrm>
      </p:grpSpPr>
      <p:sp>
        <p:nvSpPr>
          <p:cNvPr id="1049820" name="Rectangle 2"/>
          <p:cNvSpPr>
            <a:spLocks noGrp="1" noChangeArrowheads="1"/>
          </p:cNvSpPr>
          <p:nvPr>
            <p:ph type="title"/>
          </p:nvPr>
        </p:nvSpPr>
        <p:spPr/>
        <p:txBody>
          <a:bodyPr/>
          <a:p>
            <a:r>
              <a:rPr lang="en-US" smtClean="0"/>
              <a:t>Sucralfate</a:t>
            </a:r>
          </a:p>
        </p:txBody>
      </p:sp>
      <p:sp>
        <p:nvSpPr>
          <p:cNvPr id="1049821" name="Rectangle 3"/>
          <p:cNvSpPr>
            <a:spLocks noGrp="1" noChangeArrowheads="1"/>
          </p:cNvSpPr>
          <p:nvPr>
            <p:ph type="body" idx="1"/>
          </p:nvPr>
        </p:nvSpPr>
        <p:spPr>
          <a:xfrm>
            <a:off x="541867" y="1981200"/>
            <a:ext cx="8195733" cy="4114800"/>
          </a:xfrm>
        </p:spPr>
        <p:txBody>
          <a:bodyPr/>
          <a:p>
            <a:pPr>
              <a:lnSpc>
                <a:spcPct val="90000"/>
              </a:lnSpc>
            </a:pPr>
            <a:r>
              <a:rPr dirty="0" sz="2600" lang="en-US" smtClean="0"/>
              <a:t>Sulfated polysaccharide</a:t>
            </a:r>
          </a:p>
          <a:p>
            <a:pPr>
              <a:lnSpc>
                <a:spcPct val="90000"/>
              </a:lnSpc>
            </a:pPr>
            <a:r>
              <a:rPr dirty="0" sz="2600" lang="en-US" smtClean="0"/>
              <a:t>Acid activated</a:t>
            </a:r>
          </a:p>
          <a:p>
            <a:pPr>
              <a:lnSpc>
                <a:spcPct val="90000"/>
              </a:lnSpc>
            </a:pPr>
            <a:r>
              <a:rPr dirty="0" sz="2600" lang="en-US" smtClean="0"/>
              <a:t>Administered on an empty stomach 1 hr before meals</a:t>
            </a:r>
          </a:p>
          <a:p>
            <a:pPr>
              <a:lnSpc>
                <a:spcPct val="90000"/>
              </a:lnSpc>
            </a:pPr>
            <a:r>
              <a:rPr dirty="0" sz="2600" lang="en-US" smtClean="0"/>
              <a:t>Stimulates local prostaglandin synthesis</a:t>
            </a:r>
            <a:r>
              <a:rPr dirty="0" sz="2600" lang="id-ID" smtClean="0"/>
              <a:t>, </a:t>
            </a:r>
            <a:r>
              <a:rPr dirty="0" sz="2800" lang="id-ID" smtClean="0"/>
              <a:t>adsorbs pepsin</a:t>
            </a:r>
            <a:endParaRPr dirty="0" sz="2600" lang="en-US" smtClean="0"/>
          </a:p>
          <a:p>
            <a:pPr>
              <a:lnSpc>
                <a:spcPct val="90000"/>
              </a:lnSpc>
            </a:pPr>
            <a:r>
              <a:rPr dirty="0" sz="2600" lang="en-US" smtClean="0"/>
              <a:t>Binds bile acids</a:t>
            </a:r>
          </a:p>
          <a:p>
            <a:pPr>
              <a:lnSpc>
                <a:spcPct val="90000"/>
              </a:lnSpc>
            </a:pPr>
            <a:r>
              <a:rPr b="0" dirty="0" sz="2600" lang="en-US" smtClean="0">
                <a:solidFill>
                  <a:schemeClr val="tx1"/>
                </a:solidFill>
                <a:effectLst/>
              </a:rPr>
              <a:t>Not absorbed =&gt; essentially free of side effects</a:t>
            </a:r>
          </a:p>
          <a:p>
            <a:pPr>
              <a:lnSpc>
                <a:spcPct val="90000"/>
              </a:lnSpc>
            </a:pPr>
            <a:endParaRPr dirty="0" sz="2600" lang="en-US" smtClean="0"/>
          </a:p>
          <a:p>
            <a:pPr>
              <a:lnSpc>
                <a:spcPct val="90000"/>
              </a:lnSpc>
            </a:pPr>
            <a:endParaRPr dirty="0" sz="2600" lang="en-US" smtClean="0"/>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140" name=""/>
        <p:cNvGrpSpPr/>
        <p:nvPr/>
      </p:nvGrpSpPr>
      <p:grpSpPr>
        <a:xfrm>
          <a:off x="0" y="0"/>
          <a:ext cx="0" cy="0"/>
          <a:chOff x="0" y="0"/>
          <a:chExt cx="0" cy="0"/>
        </a:xfrm>
      </p:grpSpPr>
      <p:sp>
        <p:nvSpPr>
          <p:cNvPr id="1049822" name="Rectangle 2"/>
          <p:cNvSpPr>
            <a:spLocks noGrp="1" noChangeArrowheads="1"/>
          </p:cNvSpPr>
          <p:nvPr>
            <p:ph type="title"/>
          </p:nvPr>
        </p:nvSpPr>
        <p:spPr>
          <a:xfrm>
            <a:off x="-304800" y="990600"/>
            <a:ext cx="6908800" cy="1143000"/>
          </a:xfrm>
        </p:spPr>
        <p:txBody>
          <a:bodyPr/>
          <a:p>
            <a:r>
              <a:rPr dirty="0" sz="4000" lang="en-US" smtClean="0"/>
              <a:t>Common Side Effects</a:t>
            </a:r>
          </a:p>
        </p:txBody>
      </p:sp>
      <p:sp>
        <p:nvSpPr>
          <p:cNvPr id="1049823" name="Rectangle 3"/>
          <p:cNvSpPr>
            <a:spLocks noGrp="1" noChangeArrowheads="1"/>
          </p:cNvSpPr>
          <p:nvPr>
            <p:ph type="body" idx="1"/>
          </p:nvPr>
        </p:nvSpPr>
        <p:spPr/>
        <p:txBody>
          <a:bodyPr/>
          <a:p>
            <a:r>
              <a:rPr dirty="0" lang="en-US" smtClean="0"/>
              <a:t>Constipation (2%)</a:t>
            </a:r>
          </a:p>
          <a:p>
            <a:r>
              <a:rPr dirty="0" lang="en-US" smtClean="0"/>
              <a:t>Avoid in renal failure</a:t>
            </a:r>
          </a:p>
          <a:p>
            <a:r>
              <a:rPr dirty="0" lang="en-US" smtClean="0"/>
              <a:t>May impair absorption of other drugs</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141" name=""/>
        <p:cNvGrpSpPr/>
        <p:nvPr/>
      </p:nvGrpSpPr>
      <p:grpSpPr>
        <a:xfrm>
          <a:off x="0" y="0"/>
          <a:ext cx="0" cy="0"/>
          <a:chOff x="0" y="0"/>
          <a:chExt cx="0" cy="0"/>
        </a:xfrm>
      </p:grpSpPr>
      <p:sp>
        <p:nvSpPr>
          <p:cNvPr id="1049824" name="Rectangle 2"/>
          <p:cNvSpPr>
            <a:spLocks noGrp="1" noChangeArrowheads="1"/>
          </p:cNvSpPr>
          <p:nvPr>
            <p:ph type="title"/>
          </p:nvPr>
        </p:nvSpPr>
        <p:spPr>
          <a:xfrm>
            <a:off x="1117600" y="2590800"/>
            <a:ext cx="6908800" cy="1143000"/>
          </a:xfrm>
        </p:spPr>
        <p:txBody>
          <a:bodyPr/>
          <a:p>
            <a:r>
              <a:rPr lang="en-US" smtClean="0"/>
              <a:t>5. Antacids</a:t>
            </a:r>
          </a:p>
        </p:txBody>
      </p:sp>
      <p:sp>
        <p:nvSpPr>
          <p:cNvPr id="1049825" name="Rectangle 3"/>
          <p:cNvSpPr>
            <a:spLocks noGrp="1" noChangeArrowheads="1"/>
          </p:cNvSpPr>
          <p:nvPr>
            <p:ph type="body" idx="1"/>
          </p:nvPr>
        </p:nvSpPr>
        <p:spPr/>
        <p:txBody>
          <a:bodyPr/>
          <a:p>
            <a:pPr>
              <a:buFont typeface="Wingdings" pitchFamily="2" charset="2"/>
              <a:buNone/>
            </a:pPr>
            <a:r>
              <a:rPr lang="en-US" smtClean="0"/>
              <a:t> </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142" name=""/>
        <p:cNvGrpSpPr/>
        <p:nvPr/>
      </p:nvGrpSpPr>
      <p:grpSpPr>
        <a:xfrm>
          <a:off x="0" y="0"/>
          <a:ext cx="0" cy="0"/>
          <a:chOff x="0" y="0"/>
          <a:chExt cx="0" cy="0"/>
        </a:xfrm>
      </p:grpSpPr>
      <p:pic>
        <p:nvPicPr>
          <p:cNvPr id="2097217" name="Picture 2"/>
          <p:cNvPicPr>
            <a:picLocks noChangeAspect="1" noChangeArrowheads="1"/>
          </p:cNvPicPr>
          <p:nvPr/>
        </p:nvPicPr>
        <p:blipFill>
          <a:blip xmlns:r="http://schemas.openxmlformats.org/officeDocument/2006/relationships" r:embed="rId1"/>
          <a:srcRect/>
          <a:stretch>
            <a:fillRect/>
          </a:stretch>
        </p:blipFill>
        <p:spPr bwMode="auto">
          <a:xfrm>
            <a:off x="169334" y="685800"/>
            <a:ext cx="8691034" cy="5791200"/>
          </a:xfrm>
          <a:prstGeom prst="rect"/>
          <a:noFill/>
          <a:ln>
            <a:noFill/>
          </a:ln>
        </p:spPr>
      </p:pic>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143" name=""/>
        <p:cNvGrpSpPr/>
        <p:nvPr/>
      </p:nvGrpSpPr>
      <p:grpSpPr>
        <a:xfrm>
          <a:off x="0" y="0"/>
          <a:ext cx="0" cy="0"/>
          <a:chOff x="0" y="0"/>
          <a:chExt cx="0" cy="0"/>
        </a:xfrm>
      </p:grpSpPr>
      <p:sp>
        <p:nvSpPr>
          <p:cNvPr id="1049826" name="Rectangle 2"/>
          <p:cNvSpPr>
            <a:spLocks noGrp="1" noChangeArrowheads="1"/>
          </p:cNvSpPr>
          <p:nvPr>
            <p:ph type="title"/>
          </p:nvPr>
        </p:nvSpPr>
        <p:spPr/>
        <p:txBody>
          <a:bodyPr/>
          <a:p>
            <a:r>
              <a:rPr lang="en-US" smtClean="0"/>
              <a:t>Antacids</a:t>
            </a:r>
          </a:p>
        </p:txBody>
      </p:sp>
      <p:sp>
        <p:nvSpPr>
          <p:cNvPr id="1049827" name="Rectangle 3"/>
          <p:cNvSpPr>
            <a:spLocks noGrp="1" noChangeArrowheads="1"/>
          </p:cNvSpPr>
          <p:nvPr>
            <p:ph type="body" idx="1"/>
          </p:nvPr>
        </p:nvSpPr>
        <p:spPr/>
        <p:txBody>
          <a:bodyPr/>
          <a:p>
            <a:r>
              <a:rPr dirty="0" lang="en-US" smtClean="0"/>
              <a:t>Sodium bicarbonate</a:t>
            </a:r>
          </a:p>
          <a:p>
            <a:r>
              <a:rPr dirty="0" lang="en-US" smtClean="0"/>
              <a:t>CaCO3</a:t>
            </a:r>
          </a:p>
          <a:p>
            <a:r>
              <a:rPr dirty="0" lang="en-US" smtClean="0"/>
              <a:t>Mg</a:t>
            </a:r>
            <a:r>
              <a:rPr baseline="30000" dirty="0" lang="en-US" smtClean="0"/>
              <a:t>2+</a:t>
            </a:r>
            <a:r>
              <a:rPr dirty="0" lang="en-US" smtClean="0"/>
              <a:t> hydroxides </a:t>
            </a:r>
          </a:p>
          <a:p>
            <a:r>
              <a:rPr dirty="0" lang="en-US" smtClean="0"/>
              <a:t>Al</a:t>
            </a:r>
            <a:r>
              <a:rPr baseline="30000" dirty="0" lang="en-US" smtClean="0"/>
              <a:t>3+</a:t>
            </a:r>
            <a:r>
              <a:rPr dirty="0" lang="en-US" smtClean="0"/>
              <a:t> hydroxide</a:t>
            </a:r>
          </a:p>
          <a:p>
            <a:endParaRPr dirty="0" lang="en-US" smtClean="0"/>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144" name=""/>
        <p:cNvGrpSpPr/>
        <p:nvPr/>
      </p:nvGrpSpPr>
      <p:grpSpPr>
        <a:xfrm>
          <a:off x="0" y="0"/>
          <a:ext cx="0" cy="0"/>
          <a:chOff x="0" y="0"/>
          <a:chExt cx="0" cy="0"/>
        </a:xfrm>
      </p:grpSpPr>
      <p:sp>
        <p:nvSpPr>
          <p:cNvPr id="1049828" name="Rectangle 2"/>
          <p:cNvSpPr>
            <a:spLocks noGrp="1" noChangeArrowheads="1"/>
          </p:cNvSpPr>
          <p:nvPr>
            <p:ph type="title"/>
          </p:nvPr>
        </p:nvSpPr>
        <p:spPr/>
        <p:txBody>
          <a:bodyPr/>
          <a:p>
            <a:r>
              <a:rPr lang="en-US" smtClean="0"/>
              <a:t>Antacids</a:t>
            </a:r>
          </a:p>
        </p:txBody>
      </p:sp>
      <p:sp>
        <p:nvSpPr>
          <p:cNvPr id="1049829" name="Rectangle 3"/>
          <p:cNvSpPr>
            <a:spLocks noGrp="1" noChangeArrowheads="1"/>
          </p:cNvSpPr>
          <p:nvPr>
            <p:ph type="body" idx="1"/>
          </p:nvPr>
        </p:nvSpPr>
        <p:spPr>
          <a:xfrm>
            <a:off x="643467" y="1981200"/>
            <a:ext cx="7924800" cy="4114800"/>
          </a:xfrm>
        </p:spPr>
        <p:txBody>
          <a:bodyPr/>
          <a:p>
            <a:r>
              <a:rPr lang="en-US" smtClean="0"/>
              <a:t>Given orally 1-3 hrs after meals and bedtime</a:t>
            </a:r>
          </a:p>
          <a:p>
            <a:r>
              <a:rPr lang="en-US" smtClean="0"/>
              <a:t>Mg</a:t>
            </a:r>
            <a:r>
              <a:rPr baseline="30000" lang="en-US" smtClean="0"/>
              <a:t>+2</a:t>
            </a:r>
            <a:r>
              <a:rPr lang="en-US" smtClean="0"/>
              <a:t> based preparations increase motility</a:t>
            </a:r>
          </a:p>
          <a:p>
            <a:pPr lvl="1"/>
            <a:r>
              <a:rPr lang="en-US" smtClean="0"/>
              <a:t>Diarrhea</a:t>
            </a:r>
          </a:p>
          <a:p>
            <a:r>
              <a:rPr lang="en-US" smtClean="0"/>
              <a:t>Al</a:t>
            </a:r>
            <a:r>
              <a:rPr baseline="30000" lang="en-US" smtClean="0"/>
              <a:t>+3</a:t>
            </a:r>
            <a:r>
              <a:rPr lang="en-US" smtClean="0"/>
              <a:t> based preparations relax smooth muscle</a:t>
            </a:r>
          </a:p>
          <a:p>
            <a:pPr lvl="1"/>
            <a:r>
              <a:rPr lang="en-US" smtClean="0"/>
              <a:t>Constipation</a:t>
            </a:r>
          </a:p>
          <a:p>
            <a:r>
              <a:rPr lang="en-US" smtClean="0"/>
              <a:t>Ca</a:t>
            </a:r>
            <a:r>
              <a:rPr baseline="30000" lang="en-US" smtClean="0"/>
              <a:t>+2</a:t>
            </a:r>
            <a:r>
              <a:rPr lang="en-US" smtClean="0"/>
              <a:t> based preparations release CO2 </a:t>
            </a:r>
          </a:p>
          <a:p>
            <a:pPr lvl="1"/>
            <a:r>
              <a:rPr lang="en-US" smtClean="0"/>
              <a:t>Belching, nausea, distension, and flatulence.</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145" name=""/>
        <p:cNvGrpSpPr/>
        <p:nvPr/>
      </p:nvGrpSpPr>
      <p:grpSpPr>
        <a:xfrm>
          <a:off x="0" y="0"/>
          <a:ext cx="0" cy="0"/>
          <a:chOff x="0" y="0"/>
          <a:chExt cx="0" cy="0"/>
        </a:xfrm>
      </p:grpSpPr>
      <p:sp>
        <p:nvSpPr>
          <p:cNvPr id="1049830" name="Rectangle 2"/>
          <p:cNvSpPr>
            <a:spLocks noGrp="1" noChangeArrowheads="1"/>
          </p:cNvSpPr>
          <p:nvPr>
            <p:ph type="title"/>
          </p:nvPr>
        </p:nvSpPr>
        <p:spPr/>
        <p:txBody>
          <a:bodyPr/>
          <a:p>
            <a:r>
              <a:rPr lang="en-US" smtClean="0"/>
              <a:t>Common Side Effects</a:t>
            </a:r>
          </a:p>
        </p:txBody>
      </p:sp>
      <p:sp>
        <p:nvSpPr>
          <p:cNvPr id="1049831" name="Rectangle 3"/>
          <p:cNvSpPr>
            <a:spLocks noGrp="1" noChangeArrowheads="1"/>
          </p:cNvSpPr>
          <p:nvPr>
            <p:ph type="body" idx="1"/>
          </p:nvPr>
        </p:nvSpPr>
        <p:spPr>
          <a:xfrm>
            <a:off x="541867" y="1981200"/>
            <a:ext cx="7484533" cy="4114800"/>
          </a:xfrm>
        </p:spPr>
        <p:txBody>
          <a:bodyPr/>
          <a:p>
            <a:r>
              <a:rPr lang="en-US" smtClean="0"/>
              <a:t>Aluminum toxicity with renal disease</a:t>
            </a:r>
          </a:p>
          <a:p>
            <a:pPr lvl="1"/>
            <a:r>
              <a:rPr lang="en-US" smtClean="0"/>
              <a:t>Osteoporosis, enchephalopathy, myopathy</a:t>
            </a:r>
          </a:p>
          <a:p>
            <a:r>
              <a:rPr lang="en-US" smtClean="0"/>
              <a:t>Hypercalcemia</a:t>
            </a:r>
          </a:p>
          <a:p>
            <a:pPr lvl="1"/>
            <a:r>
              <a:rPr lang="en-US" smtClean="0"/>
              <a:t>Phosphate retention</a:t>
            </a:r>
          </a:p>
          <a:p>
            <a:pPr lvl="1"/>
            <a:r>
              <a:rPr lang="en-US" smtClean="0"/>
              <a:t>Calcium precipitation in the kidney</a:t>
            </a:r>
          </a:p>
          <a:p>
            <a:r>
              <a:rPr lang="en-US" smtClean="0"/>
              <a:t>Impair absorption of some drugs</a:t>
            </a:r>
          </a:p>
          <a:p>
            <a:pPr lvl="1"/>
            <a:r>
              <a:rPr lang="en-US" smtClean="0"/>
              <a:t>Take 2 hrs before or after other drugs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556" name=""/>
        <p:cNvGrpSpPr/>
        <p:nvPr/>
      </p:nvGrpSpPr>
      <p:grpSpPr>
        <a:xfrm>
          <a:off x="0" y="0"/>
          <a:ext cx="0" cy="0"/>
          <a:chOff x="0" y="0"/>
          <a:chExt cx="0" cy="0"/>
        </a:xfrm>
      </p:grpSpPr>
      <p:sp>
        <p:nvSpPr>
          <p:cNvPr id="1048616" name="Title 1"/>
          <p:cNvSpPr>
            <a:spLocks noGrp="1"/>
          </p:cNvSpPr>
          <p:nvPr>
            <p:ph type="title"/>
          </p:nvPr>
        </p:nvSpPr>
        <p:spPr/>
        <p:txBody>
          <a:bodyPr/>
          <a:p>
            <a:endParaRPr lang="en-US"/>
          </a:p>
        </p:txBody>
      </p:sp>
      <p:sp>
        <p:nvSpPr>
          <p:cNvPr id="1048617" name="Content Placeholder 2"/>
          <p:cNvSpPr>
            <a:spLocks noGrp="1"/>
          </p:cNvSpPr>
          <p:nvPr>
            <p:ph idx="1"/>
          </p:nvPr>
        </p:nvSpPr>
        <p:spPr/>
        <p:txBody>
          <a:bodyPr>
            <a:normAutofit fontScale="87500" lnSpcReduction="20000"/>
          </a:bodyPr>
          <a:p>
            <a:r>
              <a:rPr b="1" dirty="0" i="1" lang="en-US" smtClean="0"/>
              <a:t>Drug</a:t>
            </a:r>
            <a:r>
              <a:rPr dirty="0" lang="en-US" smtClean="0"/>
              <a:t>:- any substance that brings about a change in biologic function trough it chemical actions.</a:t>
            </a:r>
          </a:p>
          <a:p>
            <a:r>
              <a:rPr b="1" dirty="0" i="1" lang="en-US" smtClean="0"/>
              <a:t>Poison</a:t>
            </a:r>
            <a:r>
              <a:rPr dirty="0" lang="en-US" smtClean="0"/>
              <a:t>:- these are drugs that have almost exclusively harmful effects. However, increase in dosage can make any drug harmful. Examples of poisons:</a:t>
            </a:r>
          </a:p>
          <a:p>
            <a:pPr lvl="2"/>
            <a:r>
              <a:rPr dirty="0" lang="en-US" smtClean="0"/>
              <a:t>Lead</a:t>
            </a:r>
          </a:p>
          <a:p>
            <a:pPr lvl="2"/>
            <a:r>
              <a:rPr dirty="0" lang="en-US" smtClean="0"/>
              <a:t>Arsenic</a:t>
            </a:r>
          </a:p>
          <a:p>
            <a:r>
              <a:rPr b="1" dirty="0" i="1" lang="en-US" smtClean="0"/>
              <a:t>Toxins</a:t>
            </a:r>
            <a:r>
              <a:rPr dirty="0" lang="en-US" smtClean="0"/>
              <a:t>:- poisons of biologic origin. Examples</a:t>
            </a:r>
          </a:p>
          <a:p>
            <a:pPr lvl="2"/>
            <a:r>
              <a:rPr dirty="0" lang="en-US" smtClean="0"/>
              <a:t>Bortulinum toxin</a:t>
            </a:r>
          </a:p>
          <a:p>
            <a:pPr lvl="2"/>
            <a:r>
              <a:rPr dirty="0" lang="en-US" smtClean="0"/>
              <a:t>Amanita toxin from mushrooms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551" name=""/>
        <p:cNvGrpSpPr/>
        <p:nvPr/>
      </p:nvGrpSpPr>
      <p:grpSpPr>
        <a:xfrm>
          <a:off x="0" y="0"/>
          <a:ext cx="0" cy="0"/>
          <a:chOff x="0" y="0"/>
          <a:chExt cx="0" cy="0"/>
        </a:xfrm>
      </p:grpSpPr>
      <p:sp>
        <p:nvSpPr>
          <p:cNvPr id="1048603" name="Title 1"/>
          <p:cNvSpPr>
            <a:spLocks noGrp="1"/>
          </p:cNvSpPr>
          <p:nvPr>
            <p:ph type="title"/>
          </p:nvPr>
        </p:nvSpPr>
        <p:spPr/>
        <p:txBody>
          <a:bodyPr/>
          <a:p>
            <a:r>
              <a:rPr dirty="0" lang="en-US" smtClean="0"/>
              <a:t>ANTIBACTERIALS</a:t>
            </a:r>
            <a:endParaRPr dirty="0" lang="en-US"/>
          </a:p>
        </p:txBody>
      </p:sp>
      <p:sp>
        <p:nvSpPr>
          <p:cNvPr id="1048604" name="Text Placeholder 2"/>
          <p:cNvSpPr>
            <a:spLocks noGrp="1"/>
          </p:cNvSpPr>
          <p:nvPr>
            <p:ph type="body" idx="1"/>
          </p:nvPr>
        </p:nvSpPr>
        <p:spPr/>
        <p:txBody>
          <a:bodyPr/>
          <a:p>
            <a:endParaRPr lang="en-US"/>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146" name=""/>
        <p:cNvGrpSpPr/>
        <p:nvPr/>
      </p:nvGrpSpPr>
      <p:grpSpPr>
        <a:xfrm>
          <a:off x="0" y="0"/>
          <a:ext cx="0" cy="0"/>
          <a:chOff x="0" y="0"/>
          <a:chExt cx="0" cy="0"/>
        </a:xfrm>
      </p:grpSpPr>
      <p:sp>
        <p:nvSpPr>
          <p:cNvPr id="1049832" name="Rectangle 4"/>
          <p:cNvSpPr>
            <a:spLocks noChangeArrowheads="1"/>
          </p:cNvSpPr>
          <p:nvPr/>
        </p:nvSpPr>
        <p:spPr bwMode="auto">
          <a:xfrm>
            <a:off x="846667" y="609600"/>
            <a:ext cx="7586133" cy="3724096"/>
          </a:xfrm>
          <a:prstGeom prst="rect"/>
          <a:noFill/>
          <a:ln>
            <a:noFill/>
          </a:ln>
        </p:spPr>
        <p:txBody>
          <a:bodyPr>
            <a:spAutoFit/>
          </a:bodyPr>
          <a:p>
            <a:r>
              <a:rPr sz="2800" lang="en-US" u="sng">
                <a:solidFill>
                  <a:srgbClr val="FF0000"/>
                </a:solidFill>
              </a:rPr>
              <a:t>Antibiotic ulcer therapy</a:t>
            </a:r>
            <a:r>
              <a:rPr lang="en-US">
                <a:solidFill>
                  <a:srgbClr val="FF0000"/>
                </a:solidFill>
              </a:rPr>
              <a:t>:</a:t>
            </a:r>
            <a:endParaRPr lang="en-US"/>
          </a:p>
          <a:p>
            <a:r>
              <a:rPr lang="en-US" u="sng">
                <a:solidFill>
                  <a:schemeClr val="folHlink"/>
                </a:solidFill>
              </a:rPr>
              <a:t>Combinations must be used</a:t>
            </a:r>
            <a:r>
              <a:rPr lang="en-US">
                <a:solidFill>
                  <a:schemeClr val="folHlink"/>
                </a:solidFill>
              </a:rPr>
              <a:t>:</a:t>
            </a:r>
            <a:endParaRPr lang="en-US"/>
          </a:p>
          <a:p>
            <a:r>
              <a:rPr lang="en-US">
                <a:solidFill>
                  <a:schemeClr val="folHlink"/>
                </a:solidFill>
              </a:rPr>
              <a:t>-Bismuth (PeptoBismol®)</a:t>
            </a:r>
            <a:r>
              <a:rPr lang="en-US"/>
              <a:t> – disrupts cell wall of H. pylori</a:t>
            </a:r>
          </a:p>
          <a:p>
            <a:r>
              <a:rPr lang="en-US">
                <a:solidFill>
                  <a:schemeClr val="folHlink"/>
                </a:solidFill>
              </a:rPr>
              <a:t>-Clarithromycin</a:t>
            </a:r>
            <a:r>
              <a:rPr lang="en-US"/>
              <a:t> – inhibits protein synthesis</a:t>
            </a:r>
          </a:p>
          <a:p>
            <a:r>
              <a:rPr lang="en-US">
                <a:solidFill>
                  <a:schemeClr val="folHlink"/>
                </a:solidFill>
              </a:rPr>
              <a:t>-Amoxicillin</a:t>
            </a:r>
            <a:r>
              <a:rPr lang="en-US"/>
              <a:t> – disrupts cell wall </a:t>
            </a:r>
          </a:p>
          <a:p>
            <a:r>
              <a:rPr lang="en-US">
                <a:solidFill>
                  <a:schemeClr val="folHlink"/>
                </a:solidFill>
              </a:rPr>
              <a:t>-Tetracyclin</a:t>
            </a:r>
            <a:r>
              <a:rPr lang="en-US"/>
              <a:t> – inhibits protein synthesis</a:t>
            </a:r>
          </a:p>
          <a:p>
            <a:r>
              <a:rPr lang="en-US">
                <a:solidFill>
                  <a:schemeClr val="folHlink"/>
                </a:solidFill>
              </a:rPr>
              <a:t>-Metronidazole</a:t>
            </a:r>
            <a:r>
              <a:rPr lang="en-US"/>
              <a:t> – used often due to bacterial resistance to 		amoxicillin and tetracyclin, or due to intolerance by </a:t>
            </a:r>
            <a:br>
              <a:rPr lang="en-US"/>
            </a:br>
            <a:r>
              <a:rPr lang="en-US"/>
              <a:t>	the patient</a:t>
            </a:r>
          </a:p>
          <a:p>
            <a:endParaRPr lang="en-US"/>
          </a:p>
          <a:p>
            <a:r>
              <a:rPr sz="2800" lang="en-US" u="sng">
                <a:solidFill>
                  <a:srgbClr val="FF0000"/>
                </a:solidFill>
              </a:rPr>
              <a:t>Standard treatment regimen for peptic ulcer</a:t>
            </a:r>
            <a:r>
              <a:rPr sz="2800" lang="en-US">
                <a:solidFill>
                  <a:srgbClr val="FF0000"/>
                </a:solidFill>
              </a:rPr>
              <a:t>:</a:t>
            </a:r>
            <a:endParaRPr sz="2800" lang="en-US"/>
          </a:p>
          <a:p>
            <a:r>
              <a:rPr lang="en-US"/>
              <a:t>	</a:t>
            </a:r>
            <a:r>
              <a:rPr lang="en-US">
                <a:solidFill>
                  <a:schemeClr val="folHlink"/>
                </a:solidFill>
              </a:rPr>
              <a:t>Omeprazole + amoxicillin + metronidazole</a:t>
            </a:r>
          </a:p>
        </p:txBody>
      </p:sp>
      <p:pic>
        <p:nvPicPr>
          <p:cNvPr id="2097218" name="Picture 5"/>
          <p:cNvPicPr>
            <a:picLocks noChangeAspect="1" noChangeArrowheads="1"/>
          </p:cNvPicPr>
          <p:nvPr/>
        </p:nvPicPr>
        <p:blipFill>
          <a:blip xmlns:r="http://schemas.openxmlformats.org/officeDocument/2006/relationships" r:embed="rId1"/>
          <a:srcRect/>
          <a:stretch>
            <a:fillRect/>
          </a:stretch>
        </p:blipFill>
        <p:spPr bwMode="auto">
          <a:xfrm>
            <a:off x="7349067" y="3962400"/>
            <a:ext cx="1450622" cy="2362200"/>
          </a:xfrm>
          <a:prstGeom prst="rect"/>
          <a:noFill/>
          <a:ln>
            <a:noFill/>
          </a:ln>
        </p:spPr>
      </p:pic>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147" name=""/>
        <p:cNvGrpSpPr/>
        <p:nvPr/>
      </p:nvGrpSpPr>
      <p:grpSpPr>
        <a:xfrm>
          <a:off x="0" y="0"/>
          <a:ext cx="0" cy="0"/>
          <a:chOff x="0" y="0"/>
          <a:chExt cx="0" cy="0"/>
        </a:xfrm>
      </p:grpSpPr>
      <p:sp>
        <p:nvSpPr>
          <p:cNvPr id="1049833" name="Rectangle 2"/>
          <p:cNvSpPr>
            <a:spLocks noGrp="1" noChangeArrowheads="1"/>
          </p:cNvSpPr>
          <p:nvPr>
            <p:ph type="ctrTitle"/>
          </p:nvPr>
        </p:nvSpPr>
        <p:spPr>
          <a:xfrm>
            <a:off x="685800" y="2527300"/>
            <a:ext cx="7772400" cy="1143000"/>
          </a:xfrm>
        </p:spPr>
        <p:txBody>
          <a:bodyPr/>
          <a:p>
            <a:r>
              <a:rPr sz="4800" lang="en-US"/>
              <a:t>Laxatives</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148" name=""/>
        <p:cNvGrpSpPr/>
        <p:nvPr/>
      </p:nvGrpSpPr>
      <p:grpSpPr>
        <a:xfrm>
          <a:off x="0" y="0"/>
          <a:ext cx="0" cy="0"/>
          <a:chOff x="0" y="0"/>
          <a:chExt cx="0" cy="0"/>
        </a:xfrm>
      </p:grpSpPr>
      <p:sp>
        <p:nvSpPr>
          <p:cNvPr id="1049834" name="Rectangle 4"/>
          <p:cNvSpPr>
            <a:spLocks noGrp="1" noChangeArrowheads="1"/>
          </p:cNvSpPr>
          <p:nvPr>
            <p:ph type="title"/>
          </p:nvPr>
        </p:nvSpPr>
        <p:spPr/>
        <p:txBody>
          <a:bodyPr/>
          <a:p>
            <a:r>
              <a:rPr lang="en-US"/>
              <a:t>Constipation</a:t>
            </a:r>
          </a:p>
        </p:txBody>
      </p:sp>
      <p:sp>
        <p:nvSpPr>
          <p:cNvPr id="1049835" name="Rectangle 5"/>
          <p:cNvSpPr>
            <a:spLocks noGrp="1" noChangeArrowheads="1"/>
          </p:cNvSpPr>
          <p:nvPr>
            <p:ph type="body" idx="1"/>
          </p:nvPr>
        </p:nvSpPr>
        <p:spPr/>
        <p:txBody>
          <a:bodyPr/>
          <a:p>
            <a:pPr>
              <a:lnSpc>
                <a:spcPct val="90000"/>
              </a:lnSpc>
            </a:pPr>
            <a:r>
              <a:rPr dirty="0" lang="en-US"/>
              <a:t>Abnormally infrequent and difficult passage of feces through the lower GI tract</a:t>
            </a:r>
          </a:p>
          <a:p>
            <a:pPr>
              <a:lnSpc>
                <a:spcPct val="90000"/>
              </a:lnSpc>
            </a:pPr>
            <a:r>
              <a:rPr dirty="0" lang="en-US"/>
              <a:t>Symptom, not a disease</a:t>
            </a:r>
          </a:p>
          <a:p>
            <a:pPr>
              <a:lnSpc>
                <a:spcPct val="90000"/>
              </a:lnSpc>
            </a:pPr>
            <a:r>
              <a:rPr dirty="0" lang="en-US"/>
              <a:t>Disorder of movement through the colon and/or rectum</a:t>
            </a:r>
          </a:p>
          <a:p>
            <a:pPr>
              <a:lnSpc>
                <a:spcPct val="90000"/>
              </a:lnSpc>
            </a:pPr>
            <a:r>
              <a:rPr dirty="0" lang="en-US"/>
              <a:t>Can be caused by a variety of diseases </a:t>
            </a:r>
            <a:br>
              <a:rPr dirty="0" lang="en-US"/>
            </a:br>
            <a:r>
              <a:rPr dirty="0" lang="en-US"/>
              <a:t>or drugs</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5" presetSubtype="10">
                                  <p:stCondLst>
                                    <p:cond delay="0"/>
                                  </p:stCondLst>
                                  <p:childTnLst>
                                    <p:set>
                                      <p:cBhvr>
                                        <p:cTn dur="1" fill="hold" id="6">
                                          <p:stCondLst>
                                            <p:cond delay="0"/>
                                          </p:stCondLst>
                                        </p:cTn>
                                        <p:tgtEl>
                                          <p:spTgt spid="1049835">
                                            <p:txEl>
                                              <p:pRg st="0" end="0"/>
                                            </p:txEl>
                                          </p:spTgt>
                                        </p:tgtEl>
                                        <p:attrNameLst>
                                          <p:attrName>style.visibility</p:attrName>
                                        </p:attrNameLst>
                                      </p:cBhvr>
                                      <p:to>
                                        <p:strVal val="visible"/>
                                      </p:to>
                                    </p:set>
                                    <p:animEffect transition="in" filter="checkerboard(across)">
                                      <p:cBhvr>
                                        <p:cTn dur="500" id="7"/>
                                        <p:tgtEl>
                                          <p:spTgt spid="1049835">
                                            <p:txEl>
                                              <p:pRg st="0" end="0"/>
                                            </p:txEl>
                                          </p:spTgt>
                                        </p:tgtEl>
                                      </p:cBhvr>
                                    </p:animEffect>
                                  </p:childTnLst>
                                </p:cTn>
                              </p:par>
                              <p:par>
                                <p:cTn fill="hold" id="8" nodeType="withEffect" presetClass="entr" presetID="5" presetSubtype="10">
                                  <p:stCondLst>
                                    <p:cond delay="0"/>
                                  </p:stCondLst>
                                  <p:childTnLst>
                                    <p:set>
                                      <p:cBhvr>
                                        <p:cTn dur="1" fill="hold" id="9">
                                          <p:stCondLst>
                                            <p:cond delay="0"/>
                                          </p:stCondLst>
                                        </p:cTn>
                                        <p:tgtEl>
                                          <p:spTgt spid="1049835">
                                            <p:txEl>
                                              <p:pRg st="1" end="1"/>
                                            </p:txEl>
                                          </p:spTgt>
                                        </p:tgtEl>
                                        <p:attrNameLst>
                                          <p:attrName>style.visibility</p:attrName>
                                        </p:attrNameLst>
                                      </p:cBhvr>
                                      <p:to>
                                        <p:strVal val="visible"/>
                                      </p:to>
                                    </p:set>
                                    <p:animEffect transition="in" filter="checkerboard(across)">
                                      <p:cBhvr>
                                        <p:cTn dur="500" id="10"/>
                                        <p:tgtEl>
                                          <p:spTgt spid="1049835">
                                            <p:txEl>
                                              <p:pRg st="1" end="1"/>
                                            </p:txEl>
                                          </p:spTgt>
                                        </p:tgtEl>
                                      </p:cBhvr>
                                    </p:animEffect>
                                  </p:childTnLst>
                                </p:cTn>
                              </p:par>
                            </p:childTnLst>
                          </p:cTn>
                        </p:par>
                      </p:childTnLst>
                    </p:cTn>
                  </p:par>
                  <p:par>
                    <p:cTn fill="hold" id="11" nodeType="clickPar">
                      <p:stCondLst>
                        <p:cond delay="indefinite"/>
                      </p:stCondLst>
                      <p:childTnLst>
                        <p:par>
                          <p:cTn fill="hold" id="12" nodeType="withGroup">
                            <p:stCondLst>
                              <p:cond delay="0"/>
                            </p:stCondLst>
                            <p:childTnLst>
                              <p:par>
                                <p:cTn fill="hold" id="13" nodeType="clickEffect" presetClass="entr" presetID="5" presetSubtype="10">
                                  <p:stCondLst>
                                    <p:cond delay="0"/>
                                  </p:stCondLst>
                                  <p:childTnLst>
                                    <p:set>
                                      <p:cBhvr>
                                        <p:cTn dur="1" fill="hold" id="14">
                                          <p:stCondLst>
                                            <p:cond delay="0"/>
                                          </p:stCondLst>
                                        </p:cTn>
                                        <p:tgtEl>
                                          <p:spTgt spid="1049835">
                                            <p:txEl>
                                              <p:pRg st="2" end="2"/>
                                            </p:txEl>
                                          </p:spTgt>
                                        </p:tgtEl>
                                        <p:attrNameLst>
                                          <p:attrName>style.visibility</p:attrName>
                                        </p:attrNameLst>
                                      </p:cBhvr>
                                      <p:to>
                                        <p:strVal val="visible"/>
                                      </p:to>
                                    </p:set>
                                    <p:animEffect transition="in" filter="checkerboard(across)">
                                      <p:cBhvr>
                                        <p:cTn dur="500" id="15"/>
                                        <p:tgtEl>
                                          <p:spTgt spid="1049835">
                                            <p:txEl>
                                              <p:pRg st="2" end="2"/>
                                            </p:txEl>
                                          </p:spTgt>
                                        </p:tgtEl>
                                      </p:cBhvr>
                                    </p:animEffect>
                                  </p:childTnLst>
                                </p:cTn>
                              </p:par>
                              <p:par>
                                <p:cTn fill="hold" id="16" nodeType="withEffect" presetClass="entr" presetID="5" presetSubtype="10">
                                  <p:stCondLst>
                                    <p:cond delay="0"/>
                                  </p:stCondLst>
                                  <p:childTnLst>
                                    <p:set>
                                      <p:cBhvr>
                                        <p:cTn dur="1" fill="hold" id="17">
                                          <p:stCondLst>
                                            <p:cond delay="0"/>
                                          </p:stCondLst>
                                        </p:cTn>
                                        <p:tgtEl>
                                          <p:spTgt spid="1049835">
                                            <p:txEl>
                                              <p:pRg st="3" end="3"/>
                                            </p:txEl>
                                          </p:spTgt>
                                        </p:tgtEl>
                                        <p:attrNameLst>
                                          <p:attrName>style.visibility</p:attrName>
                                        </p:attrNameLst>
                                      </p:cBhvr>
                                      <p:to>
                                        <p:strVal val="visible"/>
                                      </p:to>
                                    </p:set>
                                    <p:animEffect transition="in" filter="checkerboard(across)">
                                      <p:cBhvr>
                                        <p:cTn dur="500" id="18"/>
                                        <p:tgtEl>
                                          <p:spTgt spid="10498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149" name=""/>
        <p:cNvGrpSpPr/>
        <p:nvPr/>
      </p:nvGrpSpPr>
      <p:grpSpPr>
        <a:xfrm>
          <a:off x="0" y="0"/>
          <a:ext cx="0" cy="0"/>
          <a:chOff x="0" y="0"/>
          <a:chExt cx="0" cy="0"/>
        </a:xfrm>
      </p:grpSpPr>
      <p:sp>
        <p:nvSpPr>
          <p:cNvPr id="1049836" name="Rectangle 4"/>
          <p:cNvSpPr>
            <a:spLocks noGrp="1" noChangeArrowheads="1"/>
          </p:cNvSpPr>
          <p:nvPr>
            <p:ph type="title"/>
          </p:nvPr>
        </p:nvSpPr>
        <p:spPr/>
        <p:txBody>
          <a:bodyPr/>
          <a:p>
            <a:pPr algn="l"/>
            <a:r>
              <a:rPr dirty="0" lang="en-US" smtClean="0"/>
              <a:t>Laxatives</a:t>
            </a:r>
            <a:r>
              <a:rPr dirty="0" lang="id-ID" smtClean="0"/>
              <a:t> :</a:t>
            </a:r>
            <a:endParaRPr dirty="0" lang="en-US"/>
          </a:p>
        </p:txBody>
      </p:sp>
      <p:sp>
        <p:nvSpPr>
          <p:cNvPr id="1049837" name="Rectangle 5"/>
          <p:cNvSpPr>
            <a:spLocks noGrp="1" noChangeArrowheads="1"/>
          </p:cNvSpPr>
          <p:nvPr>
            <p:ph type="body" idx="1"/>
          </p:nvPr>
        </p:nvSpPr>
        <p:spPr/>
        <p:txBody>
          <a:bodyPr/>
          <a:p>
            <a:r>
              <a:rPr dirty="0" lang="en-US"/>
              <a:t>Bulk forming</a:t>
            </a:r>
          </a:p>
          <a:p>
            <a:r>
              <a:rPr dirty="0" lang="en-US"/>
              <a:t>Emollient</a:t>
            </a:r>
          </a:p>
          <a:p>
            <a:r>
              <a:rPr dirty="0" lang="en-US" err="1"/>
              <a:t>Hyperosmotic</a:t>
            </a:r>
            <a:endParaRPr dirty="0" lang="en-US"/>
          </a:p>
          <a:p>
            <a:r>
              <a:rPr dirty="0" lang="en-US"/>
              <a:t>Saline</a:t>
            </a:r>
          </a:p>
          <a:p>
            <a:r>
              <a:rPr dirty="0" lang="en-US"/>
              <a:t>Stimulant</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150" name=""/>
        <p:cNvGrpSpPr/>
        <p:nvPr/>
      </p:nvGrpSpPr>
      <p:grpSpPr>
        <a:xfrm>
          <a:off x="0" y="0"/>
          <a:ext cx="0" cy="0"/>
          <a:chOff x="0" y="0"/>
          <a:chExt cx="0" cy="0"/>
        </a:xfrm>
      </p:grpSpPr>
      <p:sp>
        <p:nvSpPr>
          <p:cNvPr id="1049838" name="Rectangle 4"/>
          <p:cNvSpPr>
            <a:spLocks noGrp="1" noChangeArrowheads="1"/>
          </p:cNvSpPr>
          <p:nvPr>
            <p:ph type="title"/>
          </p:nvPr>
        </p:nvSpPr>
        <p:spPr/>
        <p:txBody>
          <a:bodyPr>
            <a:normAutofit fontScale="90000"/>
          </a:bodyPr>
          <a:p>
            <a:r>
              <a:rPr dirty="0" lang="en-US"/>
              <a:t>Laxatives: </a:t>
            </a:r>
            <a:br>
              <a:rPr dirty="0" lang="en-US"/>
            </a:br>
            <a:r>
              <a:rPr dirty="0" lang="en-US"/>
              <a:t>Mechanism of Action </a:t>
            </a:r>
          </a:p>
        </p:txBody>
      </p:sp>
      <p:sp>
        <p:nvSpPr>
          <p:cNvPr id="1049839" name="Rectangle 5"/>
          <p:cNvSpPr>
            <a:spLocks noGrp="1" noChangeArrowheads="1"/>
          </p:cNvSpPr>
          <p:nvPr>
            <p:ph type="body" idx="1"/>
          </p:nvPr>
        </p:nvSpPr>
        <p:spPr/>
        <p:txBody>
          <a:bodyPr/>
          <a:p>
            <a:pPr>
              <a:buFontTx/>
              <a:buNone/>
            </a:pPr>
            <a:r>
              <a:rPr dirty="0" lang="en-US"/>
              <a:t>Bulk forming</a:t>
            </a:r>
          </a:p>
          <a:p>
            <a:r>
              <a:rPr dirty="0" sz="2800" lang="en-US"/>
              <a:t>High fiber</a:t>
            </a:r>
          </a:p>
          <a:p>
            <a:r>
              <a:rPr dirty="0" sz="2800" lang="en-US"/>
              <a:t>Absorbs water to increase bulk</a:t>
            </a:r>
          </a:p>
          <a:p>
            <a:r>
              <a:rPr dirty="0" sz="2800" lang="en-US"/>
              <a:t>Distends bowel to initiate reflex bowel activity</a:t>
            </a:r>
          </a:p>
          <a:p>
            <a:r>
              <a:rPr dirty="0" sz="2800" lang="en-US"/>
              <a:t>Examples: 	</a:t>
            </a:r>
          </a:p>
          <a:p>
            <a:pPr lvl="1"/>
            <a:r>
              <a:rPr dirty="0" sz="2400" lang="en-US" err="1"/>
              <a:t>psyllium</a:t>
            </a:r>
            <a:r>
              <a:rPr dirty="0" sz="2400" lang="en-US"/>
              <a:t> (</a:t>
            </a:r>
            <a:r>
              <a:rPr dirty="0" sz="2400" lang="en-US">
                <a:solidFill>
                  <a:srgbClr val="FF3399"/>
                </a:solidFill>
              </a:rPr>
              <a:t>Metamucil</a:t>
            </a:r>
            <a:r>
              <a:rPr dirty="0" sz="2400" lang="en-US"/>
              <a:t>)</a:t>
            </a:r>
          </a:p>
          <a:p>
            <a:pPr lvl="1"/>
            <a:r>
              <a:rPr dirty="0" sz="2400" lang="en-US"/>
              <a:t>methylcellulose (</a:t>
            </a:r>
            <a:r>
              <a:rPr dirty="0" sz="2400" lang="en-US">
                <a:solidFill>
                  <a:srgbClr val="FF3399"/>
                </a:solidFill>
              </a:rPr>
              <a:t>Citrucel</a:t>
            </a:r>
            <a:r>
              <a:rPr dirty="0" sz="2400" lang="en-US"/>
              <a:t>)</a:t>
            </a:r>
          </a:p>
          <a:p>
            <a:pPr lvl="1"/>
            <a:r>
              <a:rPr dirty="0" sz="2400" lang="en-US" err="1"/>
              <a:t>polycarbophil</a:t>
            </a:r>
            <a:endParaRPr dirty="0" sz="2400" lang="en-US"/>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5" presetSubtype="10">
                                  <p:stCondLst>
                                    <p:cond delay="0"/>
                                  </p:stCondLst>
                                  <p:childTnLst>
                                    <p:set>
                                      <p:cBhvr>
                                        <p:cTn dur="1" fill="hold" id="6">
                                          <p:stCondLst>
                                            <p:cond delay="0"/>
                                          </p:stCondLst>
                                        </p:cTn>
                                        <p:tgtEl>
                                          <p:spTgt spid="1049839">
                                            <p:txEl>
                                              <p:pRg st="0" end="0"/>
                                            </p:txEl>
                                          </p:spTgt>
                                        </p:tgtEl>
                                        <p:attrNameLst>
                                          <p:attrName>style.visibility</p:attrName>
                                        </p:attrNameLst>
                                      </p:cBhvr>
                                      <p:to>
                                        <p:strVal val="visible"/>
                                      </p:to>
                                    </p:set>
                                    <p:animEffect transition="in" filter="checkerboard(across)">
                                      <p:cBhvr>
                                        <p:cTn dur="500" id="7"/>
                                        <p:tgtEl>
                                          <p:spTgt spid="1049839">
                                            <p:txEl>
                                              <p:pRg st="0" end="0"/>
                                            </p:txEl>
                                          </p:spTgt>
                                        </p:tgtEl>
                                      </p:cBhvr>
                                    </p:animEffect>
                                  </p:childTnLst>
                                </p:cTn>
                              </p:par>
                              <p:par>
                                <p:cTn fill="hold" id="8" nodeType="withEffect" presetClass="entr" presetID="5" presetSubtype="10">
                                  <p:stCondLst>
                                    <p:cond delay="0"/>
                                  </p:stCondLst>
                                  <p:childTnLst>
                                    <p:set>
                                      <p:cBhvr>
                                        <p:cTn dur="1" fill="hold" id="9">
                                          <p:stCondLst>
                                            <p:cond delay="0"/>
                                          </p:stCondLst>
                                        </p:cTn>
                                        <p:tgtEl>
                                          <p:spTgt spid="1049839">
                                            <p:txEl>
                                              <p:pRg st="1" end="1"/>
                                            </p:txEl>
                                          </p:spTgt>
                                        </p:tgtEl>
                                        <p:attrNameLst>
                                          <p:attrName>style.visibility</p:attrName>
                                        </p:attrNameLst>
                                      </p:cBhvr>
                                      <p:to>
                                        <p:strVal val="visible"/>
                                      </p:to>
                                    </p:set>
                                    <p:animEffect transition="in" filter="checkerboard(across)">
                                      <p:cBhvr>
                                        <p:cTn dur="500" id="10"/>
                                        <p:tgtEl>
                                          <p:spTgt spid="1049839">
                                            <p:txEl>
                                              <p:pRg st="1" end="1"/>
                                            </p:txEl>
                                          </p:spTgt>
                                        </p:tgtEl>
                                      </p:cBhvr>
                                    </p:animEffect>
                                  </p:childTnLst>
                                </p:cTn>
                              </p:par>
                              <p:par>
                                <p:cTn fill="hold" id="11" nodeType="withEffect" presetClass="entr" presetID="5" presetSubtype="10">
                                  <p:stCondLst>
                                    <p:cond delay="0"/>
                                  </p:stCondLst>
                                  <p:childTnLst>
                                    <p:set>
                                      <p:cBhvr>
                                        <p:cTn dur="1" fill="hold" id="12">
                                          <p:stCondLst>
                                            <p:cond delay="0"/>
                                          </p:stCondLst>
                                        </p:cTn>
                                        <p:tgtEl>
                                          <p:spTgt spid="1049839">
                                            <p:txEl>
                                              <p:pRg st="2" end="2"/>
                                            </p:txEl>
                                          </p:spTgt>
                                        </p:tgtEl>
                                        <p:attrNameLst>
                                          <p:attrName>style.visibility</p:attrName>
                                        </p:attrNameLst>
                                      </p:cBhvr>
                                      <p:to>
                                        <p:strVal val="visible"/>
                                      </p:to>
                                    </p:set>
                                    <p:animEffect transition="in" filter="checkerboard(across)">
                                      <p:cBhvr>
                                        <p:cTn dur="500" id="13"/>
                                        <p:tgtEl>
                                          <p:spTgt spid="1049839">
                                            <p:txEl>
                                              <p:pRg st="2" end="2"/>
                                            </p:txEl>
                                          </p:spTgt>
                                        </p:tgtEl>
                                      </p:cBhvr>
                                    </p:animEffect>
                                  </p:childTnLst>
                                </p:cTn>
                              </p:par>
                              <p:par>
                                <p:cTn fill="hold" id="14" nodeType="withEffect" presetClass="entr" presetID="5" presetSubtype="10">
                                  <p:stCondLst>
                                    <p:cond delay="0"/>
                                  </p:stCondLst>
                                  <p:childTnLst>
                                    <p:set>
                                      <p:cBhvr>
                                        <p:cTn dur="1" fill="hold" id="15">
                                          <p:stCondLst>
                                            <p:cond delay="0"/>
                                          </p:stCondLst>
                                        </p:cTn>
                                        <p:tgtEl>
                                          <p:spTgt spid="1049839">
                                            <p:txEl>
                                              <p:pRg st="3" end="3"/>
                                            </p:txEl>
                                          </p:spTgt>
                                        </p:tgtEl>
                                        <p:attrNameLst>
                                          <p:attrName>style.visibility</p:attrName>
                                        </p:attrNameLst>
                                      </p:cBhvr>
                                      <p:to>
                                        <p:strVal val="visible"/>
                                      </p:to>
                                    </p:set>
                                    <p:animEffect transition="in" filter="checkerboard(across)">
                                      <p:cBhvr>
                                        <p:cTn dur="500" id="16"/>
                                        <p:tgtEl>
                                          <p:spTgt spid="1049839">
                                            <p:txEl>
                                              <p:pRg st="3" end="3"/>
                                            </p:txEl>
                                          </p:spTgt>
                                        </p:tgtEl>
                                      </p:cBhvr>
                                    </p:animEffect>
                                  </p:childTnLst>
                                </p:cTn>
                              </p:par>
                            </p:childTnLst>
                          </p:cTn>
                        </p:par>
                      </p:childTnLst>
                    </p:cTn>
                  </p:par>
                  <p:par>
                    <p:cTn fill="hold" id="17" nodeType="clickPar">
                      <p:stCondLst>
                        <p:cond delay="indefinite"/>
                      </p:stCondLst>
                      <p:childTnLst>
                        <p:par>
                          <p:cTn fill="hold" id="18" nodeType="withGroup">
                            <p:stCondLst>
                              <p:cond delay="0"/>
                            </p:stCondLst>
                            <p:childTnLst>
                              <p:par>
                                <p:cTn fill="hold" id="19" nodeType="clickEffect" presetClass="entr" presetID="5" presetSubtype="10">
                                  <p:stCondLst>
                                    <p:cond delay="0"/>
                                  </p:stCondLst>
                                  <p:childTnLst>
                                    <p:set>
                                      <p:cBhvr>
                                        <p:cTn dur="1" fill="hold" id="20">
                                          <p:stCondLst>
                                            <p:cond delay="0"/>
                                          </p:stCondLst>
                                        </p:cTn>
                                        <p:tgtEl>
                                          <p:spTgt spid="1049839">
                                            <p:txEl>
                                              <p:pRg st="4" end="4"/>
                                            </p:txEl>
                                          </p:spTgt>
                                        </p:tgtEl>
                                        <p:attrNameLst>
                                          <p:attrName>style.visibility</p:attrName>
                                        </p:attrNameLst>
                                      </p:cBhvr>
                                      <p:to>
                                        <p:strVal val="visible"/>
                                      </p:to>
                                    </p:set>
                                    <p:animEffect transition="in" filter="checkerboard(across)">
                                      <p:cBhvr>
                                        <p:cTn dur="500" id="21"/>
                                        <p:tgtEl>
                                          <p:spTgt spid="1049839">
                                            <p:txEl>
                                              <p:pRg st="4" end="4"/>
                                            </p:txEl>
                                          </p:spTgt>
                                        </p:tgtEl>
                                      </p:cBhvr>
                                    </p:animEffect>
                                  </p:childTnLst>
                                </p:cTn>
                              </p:par>
                              <p:par>
                                <p:cTn fill="hold" id="22" nodeType="withEffect" presetClass="entr" presetID="5" presetSubtype="10">
                                  <p:stCondLst>
                                    <p:cond delay="0"/>
                                  </p:stCondLst>
                                  <p:childTnLst>
                                    <p:set>
                                      <p:cBhvr>
                                        <p:cTn dur="1" fill="hold" id="23">
                                          <p:stCondLst>
                                            <p:cond delay="0"/>
                                          </p:stCondLst>
                                        </p:cTn>
                                        <p:tgtEl>
                                          <p:spTgt spid="1049839">
                                            <p:txEl>
                                              <p:pRg st="5" end="5"/>
                                            </p:txEl>
                                          </p:spTgt>
                                        </p:tgtEl>
                                        <p:attrNameLst>
                                          <p:attrName>style.visibility</p:attrName>
                                        </p:attrNameLst>
                                      </p:cBhvr>
                                      <p:to>
                                        <p:strVal val="visible"/>
                                      </p:to>
                                    </p:set>
                                    <p:animEffect transition="in" filter="checkerboard(across)">
                                      <p:cBhvr>
                                        <p:cTn dur="500" id="24"/>
                                        <p:tgtEl>
                                          <p:spTgt spid="1049839">
                                            <p:txEl>
                                              <p:pRg st="5" end="5"/>
                                            </p:txEl>
                                          </p:spTgt>
                                        </p:tgtEl>
                                      </p:cBhvr>
                                    </p:animEffect>
                                  </p:childTnLst>
                                </p:cTn>
                              </p:par>
                              <p:par>
                                <p:cTn fill="hold" id="25" nodeType="withEffect" presetClass="entr" presetID="5" presetSubtype="10">
                                  <p:stCondLst>
                                    <p:cond delay="0"/>
                                  </p:stCondLst>
                                  <p:childTnLst>
                                    <p:set>
                                      <p:cBhvr>
                                        <p:cTn dur="1" fill="hold" id="26">
                                          <p:stCondLst>
                                            <p:cond delay="0"/>
                                          </p:stCondLst>
                                        </p:cTn>
                                        <p:tgtEl>
                                          <p:spTgt spid="1049839">
                                            <p:txEl>
                                              <p:pRg st="6" end="6"/>
                                            </p:txEl>
                                          </p:spTgt>
                                        </p:tgtEl>
                                        <p:attrNameLst>
                                          <p:attrName>style.visibility</p:attrName>
                                        </p:attrNameLst>
                                      </p:cBhvr>
                                      <p:to>
                                        <p:strVal val="visible"/>
                                      </p:to>
                                    </p:set>
                                    <p:animEffect transition="in" filter="checkerboard(across)">
                                      <p:cBhvr>
                                        <p:cTn dur="500" id="27"/>
                                        <p:tgtEl>
                                          <p:spTgt spid="1049839">
                                            <p:txEl>
                                              <p:pRg st="6" end="6"/>
                                            </p:txEl>
                                          </p:spTgt>
                                        </p:tgtEl>
                                      </p:cBhvr>
                                    </p:animEffect>
                                  </p:childTnLst>
                                </p:cTn>
                              </p:par>
                              <p:par>
                                <p:cTn fill="hold" id="28" nodeType="withEffect" presetClass="entr" presetID="5" presetSubtype="10">
                                  <p:stCondLst>
                                    <p:cond delay="0"/>
                                  </p:stCondLst>
                                  <p:childTnLst>
                                    <p:set>
                                      <p:cBhvr>
                                        <p:cTn dur="1" fill="hold" id="29">
                                          <p:stCondLst>
                                            <p:cond delay="0"/>
                                          </p:stCondLst>
                                        </p:cTn>
                                        <p:tgtEl>
                                          <p:spTgt spid="1049839">
                                            <p:txEl>
                                              <p:pRg st="7" end="7"/>
                                            </p:txEl>
                                          </p:spTgt>
                                        </p:tgtEl>
                                        <p:attrNameLst>
                                          <p:attrName>style.visibility</p:attrName>
                                        </p:attrNameLst>
                                      </p:cBhvr>
                                      <p:to>
                                        <p:strVal val="visible"/>
                                      </p:to>
                                    </p:set>
                                    <p:animEffect transition="in" filter="checkerboard(across)">
                                      <p:cBhvr>
                                        <p:cTn dur="500" id="30"/>
                                        <p:tgtEl>
                                          <p:spTgt spid="10498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151" name=""/>
        <p:cNvGrpSpPr/>
        <p:nvPr/>
      </p:nvGrpSpPr>
      <p:grpSpPr>
        <a:xfrm>
          <a:off x="0" y="0"/>
          <a:ext cx="0" cy="0"/>
          <a:chOff x="0" y="0"/>
          <a:chExt cx="0" cy="0"/>
        </a:xfrm>
      </p:grpSpPr>
      <p:sp>
        <p:nvSpPr>
          <p:cNvPr id="1049840" name="Rectangle 4"/>
          <p:cNvSpPr>
            <a:spLocks noGrp="1" noChangeArrowheads="1"/>
          </p:cNvSpPr>
          <p:nvPr>
            <p:ph type="title"/>
          </p:nvPr>
        </p:nvSpPr>
        <p:spPr/>
        <p:txBody>
          <a:bodyPr>
            <a:normAutofit fontScale="90000"/>
          </a:bodyPr>
          <a:p>
            <a:r>
              <a:rPr dirty="0" lang="en-US"/>
              <a:t>Laxatives: </a:t>
            </a:r>
            <a:br>
              <a:rPr dirty="0" lang="en-US"/>
            </a:br>
            <a:r>
              <a:rPr dirty="0" lang="en-US"/>
              <a:t>Mechanism of Action </a:t>
            </a:r>
          </a:p>
        </p:txBody>
      </p:sp>
      <p:sp>
        <p:nvSpPr>
          <p:cNvPr id="1049841" name="Rectangle 5"/>
          <p:cNvSpPr>
            <a:spLocks noGrp="1" noChangeArrowheads="1"/>
          </p:cNvSpPr>
          <p:nvPr>
            <p:ph type="body" idx="1"/>
          </p:nvPr>
        </p:nvSpPr>
        <p:spPr/>
        <p:txBody>
          <a:bodyPr/>
          <a:p>
            <a:pPr>
              <a:buFontTx/>
              <a:buNone/>
            </a:pPr>
            <a:r>
              <a:rPr dirty="0" lang="en-US"/>
              <a:t>Emollient</a:t>
            </a:r>
          </a:p>
          <a:p>
            <a:r>
              <a:rPr dirty="0" sz="2800" lang="en-US"/>
              <a:t>Stool softeners and lubricants</a:t>
            </a:r>
          </a:p>
          <a:p>
            <a:r>
              <a:rPr dirty="0" sz="2800" lang="en-US"/>
              <a:t>Promote more water and fat in the stools</a:t>
            </a:r>
          </a:p>
          <a:p>
            <a:r>
              <a:rPr dirty="0" sz="2800" lang="en-US"/>
              <a:t>Lubricate the fecal material and intestinal walls</a:t>
            </a:r>
          </a:p>
          <a:p>
            <a:r>
              <a:rPr dirty="0" sz="2800" lang="en-US"/>
              <a:t>Examples:	</a:t>
            </a:r>
          </a:p>
          <a:p>
            <a:pPr lvl="1"/>
            <a:r>
              <a:rPr dirty="0" sz="2400" lang="en-US"/>
              <a:t>Stool softeners: </a:t>
            </a:r>
            <a:r>
              <a:rPr dirty="0" sz="2400" lang="en-US" err="1"/>
              <a:t>docusate</a:t>
            </a:r>
            <a:r>
              <a:rPr dirty="0" sz="2400" lang="en-US"/>
              <a:t> salts (</a:t>
            </a:r>
            <a:r>
              <a:rPr dirty="0" sz="2400" lang="en-US" err="1">
                <a:solidFill>
                  <a:srgbClr val="99FF66"/>
                </a:solidFill>
              </a:rPr>
              <a:t>Colace</a:t>
            </a:r>
            <a:r>
              <a:rPr dirty="0" sz="2400" lang="en-US">
                <a:solidFill>
                  <a:srgbClr val="99FF66"/>
                </a:solidFill>
              </a:rPr>
              <a:t>, </a:t>
            </a:r>
            <a:r>
              <a:rPr dirty="0" sz="2400" lang="en-US" err="1">
                <a:solidFill>
                  <a:srgbClr val="99FF66"/>
                </a:solidFill>
              </a:rPr>
              <a:t>Surfak</a:t>
            </a:r>
            <a:r>
              <a:rPr dirty="0" sz="2400" lang="en-US"/>
              <a:t>)</a:t>
            </a:r>
          </a:p>
          <a:p>
            <a:pPr lvl="1"/>
            <a:r>
              <a:rPr dirty="0" sz="2400" lang="en-US"/>
              <a:t>Lubricants: mineral oil</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5" presetSubtype="10">
                                  <p:stCondLst>
                                    <p:cond delay="0"/>
                                  </p:stCondLst>
                                  <p:childTnLst>
                                    <p:set>
                                      <p:cBhvr>
                                        <p:cTn dur="1" fill="hold" id="6">
                                          <p:stCondLst>
                                            <p:cond delay="0"/>
                                          </p:stCondLst>
                                        </p:cTn>
                                        <p:tgtEl>
                                          <p:spTgt spid="1049841">
                                            <p:txEl>
                                              <p:pRg st="0" end="0"/>
                                            </p:txEl>
                                          </p:spTgt>
                                        </p:tgtEl>
                                        <p:attrNameLst>
                                          <p:attrName>style.visibility</p:attrName>
                                        </p:attrNameLst>
                                      </p:cBhvr>
                                      <p:to>
                                        <p:strVal val="visible"/>
                                      </p:to>
                                    </p:set>
                                    <p:animEffect transition="in" filter="checkerboard(across)">
                                      <p:cBhvr>
                                        <p:cTn dur="500" id="7"/>
                                        <p:tgtEl>
                                          <p:spTgt spid="1049841">
                                            <p:txEl>
                                              <p:pRg st="0" end="0"/>
                                            </p:txEl>
                                          </p:spTgt>
                                        </p:tgtEl>
                                      </p:cBhvr>
                                    </p:animEffect>
                                  </p:childTnLst>
                                </p:cTn>
                              </p:par>
                              <p:par>
                                <p:cTn fill="hold" id="8" nodeType="withEffect" presetClass="entr" presetID="5" presetSubtype="10">
                                  <p:stCondLst>
                                    <p:cond delay="0"/>
                                  </p:stCondLst>
                                  <p:childTnLst>
                                    <p:set>
                                      <p:cBhvr>
                                        <p:cTn dur="1" fill="hold" id="9">
                                          <p:stCondLst>
                                            <p:cond delay="0"/>
                                          </p:stCondLst>
                                        </p:cTn>
                                        <p:tgtEl>
                                          <p:spTgt spid="1049841">
                                            <p:txEl>
                                              <p:pRg st="1" end="1"/>
                                            </p:txEl>
                                          </p:spTgt>
                                        </p:tgtEl>
                                        <p:attrNameLst>
                                          <p:attrName>style.visibility</p:attrName>
                                        </p:attrNameLst>
                                      </p:cBhvr>
                                      <p:to>
                                        <p:strVal val="visible"/>
                                      </p:to>
                                    </p:set>
                                    <p:animEffect transition="in" filter="checkerboard(across)">
                                      <p:cBhvr>
                                        <p:cTn dur="500" id="10"/>
                                        <p:tgtEl>
                                          <p:spTgt spid="1049841">
                                            <p:txEl>
                                              <p:pRg st="1" end="1"/>
                                            </p:txEl>
                                          </p:spTgt>
                                        </p:tgtEl>
                                      </p:cBhvr>
                                    </p:animEffect>
                                  </p:childTnLst>
                                </p:cTn>
                              </p:par>
                              <p:par>
                                <p:cTn fill="hold" id="11" nodeType="withEffect" presetClass="entr" presetID="5" presetSubtype="10">
                                  <p:stCondLst>
                                    <p:cond delay="0"/>
                                  </p:stCondLst>
                                  <p:childTnLst>
                                    <p:set>
                                      <p:cBhvr>
                                        <p:cTn dur="1" fill="hold" id="12">
                                          <p:stCondLst>
                                            <p:cond delay="0"/>
                                          </p:stCondLst>
                                        </p:cTn>
                                        <p:tgtEl>
                                          <p:spTgt spid="1049841">
                                            <p:txEl>
                                              <p:pRg st="2" end="2"/>
                                            </p:txEl>
                                          </p:spTgt>
                                        </p:tgtEl>
                                        <p:attrNameLst>
                                          <p:attrName>style.visibility</p:attrName>
                                        </p:attrNameLst>
                                      </p:cBhvr>
                                      <p:to>
                                        <p:strVal val="visible"/>
                                      </p:to>
                                    </p:set>
                                    <p:animEffect transition="in" filter="checkerboard(across)">
                                      <p:cBhvr>
                                        <p:cTn dur="500" id="13"/>
                                        <p:tgtEl>
                                          <p:spTgt spid="1049841">
                                            <p:txEl>
                                              <p:pRg st="2" end="2"/>
                                            </p:txEl>
                                          </p:spTgt>
                                        </p:tgtEl>
                                      </p:cBhvr>
                                    </p:animEffect>
                                  </p:childTnLst>
                                </p:cTn>
                              </p:par>
                              <p:par>
                                <p:cTn fill="hold" id="14" nodeType="withEffect" presetClass="entr" presetID="5" presetSubtype="10">
                                  <p:stCondLst>
                                    <p:cond delay="0"/>
                                  </p:stCondLst>
                                  <p:childTnLst>
                                    <p:set>
                                      <p:cBhvr>
                                        <p:cTn dur="1" fill="hold" id="15">
                                          <p:stCondLst>
                                            <p:cond delay="0"/>
                                          </p:stCondLst>
                                        </p:cTn>
                                        <p:tgtEl>
                                          <p:spTgt spid="1049841">
                                            <p:txEl>
                                              <p:pRg st="3" end="3"/>
                                            </p:txEl>
                                          </p:spTgt>
                                        </p:tgtEl>
                                        <p:attrNameLst>
                                          <p:attrName>style.visibility</p:attrName>
                                        </p:attrNameLst>
                                      </p:cBhvr>
                                      <p:to>
                                        <p:strVal val="visible"/>
                                      </p:to>
                                    </p:set>
                                    <p:animEffect transition="in" filter="checkerboard(across)">
                                      <p:cBhvr>
                                        <p:cTn dur="500" id="16"/>
                                        <p:tgtEl>
                                          <p:spTgt spid="1049841">
                                            <p:txEl>
                                              <p:pRg st="3" end="3"/>
                                            </p:txEl>
                                          </p:spTgt>
                                        </p:tgtEl>
                                      </p:cBhvr>
                                    </p:animEffect>
                                  </p:childTnLst>
                                </p:cTn>
                              </p:par>
                            </p:childTnLst>
                          </p:cTn>
                        </p:par>
                      </p:childTnLst>
                    </p:cTn>
                  </p:par>
                  <p:par>
                    <p:cTn fill="hold" id="17" nodeType="clickPar">
                      <p:stCondLst>
                        <p:cond delay="indefinite"/>
                      </p:stCondLst>
                      <p:childTnLst>
                        <p:par>
                          <p:cTn fill="hold" id="18" nodeType="withGroup">
                            <p:stCondLst>
                              <p:cond delay="0"/>
                            </p:stCondLst>
                            <p:childTnLst>
                              <p:par>
                                <p:cTn fill="hold" id="19" nodeType="clickEffect" presetClass="entr" presetID="5" presetSubtype="10">
                                  <p:stCondLst>
                                    <p:cond delay="0"/>
                                  </p:stCondLst>
                                  <p:childTnLst>
                                    <p:set>
                                      <p:cBhvr>
                                        <p:cTn dur="1" fill="hold" id="20">
                                          <p:stCondLst>
                                            <p:cond delay="0"/>
                                          </p:stCondLst>
                                        </p:cTn>
                                        <p:tgtEl>
                                          <p:spTgt spid="1049841">
                                            <p:txEl>
                                              <p:pRg st="4" end="4"/>
                                            </p:txEl>
                                          </p:spTgt>
                                        </p:tgtEl>
                                        <p:attrNameLst>
                                          <p:attrName>style.visibility</p:attrName>
                                        </p:attrNameLst>
                                      </p:cBhvr>
                                      <p:to>
                                        <p:strVal val="visible"/>
                                      </p:to>
                                    </p:set>
                                    <p:animEffect transition="in" filter="checkerboard(across)">
                                      <p:cBhvr>
                                        <p:cTn dur="500" id="21"/>
                                        <p:tgtEl>
                                          <p:spTgt spid="1049841">
                                            <p:txEl>
                                              <p:pRg st="4" end="4"/>
                                            </p:txEl>
                                          </p:spTgt>
                                        </p:tgtEl>
                                      </p:cBhvr>
                                    </p:animEffect>
                                  </p:childTnLst>
                                </p:cTn>
                              </p:par>
                              <p:par>
                                <p:cTn fill="hold" id="22" nodeType="withEffect" presetClass="entr" presetID="5" presetSubtype="10">
                                  <p:stCondLst>
                                    <p:cond delay="0"/>
                                  </p:stCondLst>
                                  <p:childTnLst>
                                    <p:set>
                                      <p:cBhvr>
                                        <p:cTn dur="1" fill="hold" id="23">
                                          <p:stCondLst>
                                            <p:cond delay="0"/>
                                          </p:stCondLst>
                                        </p:cTn>
                                        <p:tgtEl>
                                          <p:spTgt spid="1049841">
                                            <p:txEl>
                                              <p:pRg st="5" end="5"/>
                                            </p:txEl>
                                          </p:spTgt>
                                        </p:tgtEl>
                                        <p:attrNameLst>
                                          <p:attrName>style.visibility</p:attrName>
                                        </p:attrNameLst>
                                      </p:cBhvr>
                                      <p:to>
                                        <p:strVal val="visible"/>
                                      </p:to>
                                    </p:set>
                                    <p:animEffect transition="in" filter="checkerboard(across)">
                                      <p:cBhvr>
                                        <p:cTn dur="500" id="24"/>
                                        <p:tgtEl>
                                          <p:spTgt spid="1049841">
                                            <p:txEl>
                                              <p:pRg st="5" end="5"/>
                                            </p:txEl>
                                          </p:spTgt>
                                        </p:tgtEl>
                                      </p:cBhvr>
                                    </p:animEffect>
                                  </p:childTnLst>
                                </p:cTn>
                              </p:par>
                              <p:par>
                                <p:cTn fill="hold" id="25" nodeType="withEffect" presetClass="entr" presetID="5" presetSubtype="10">
                                  <p:stCondLst>
                                    <p:cond delay="0"/>
                                  </p:stCondLst>
                                  <p:childTnLst>
                                    <p:set>
                                      <p:cBhvr>
                                        <p:cTn dur="1" fill="hold" id="26">
                                          <p:stCondLst>
                                            <p:cond delay="0"/>
                                          </p:stCondLst>
                                        </p:cTn>
                                        <p:tgtEl>
                                          <p:spTgt spid="1049841">
                                            <p:txEl>
                                              <p:pRg st="6" end="6"/>
                                            </p:txEl>
                                          </p:spTgt>
                                        </p:tgtEl>
                                        <p:attrNameLst>
                                          <p:attrName>style.visibility</p:attrName>
                                        </p:attrNameLst>
                                      </p:cBhvr>
                                      <p:to>
                                        <p:strVal val="visible"/>
                                      </p:to>
                                    </p:set>
                                    <p:animEffect transition="in" filter="checkerboard(across)">
                                      <p:cBhvr>
                                        <p:cTn dur="500" id="27"/>
                                        <p:tgtEl>
                                          <p:spTgt spid="104984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152" name=""/>
        <p:cNvGrpSpPr/>
        <p:nvPr/>
      </p:nvGrpSpPr>
      <p:grpSpPr>
        <a:xfrm>
          <a:off x="0" y="0"/>
          <a:ext cx="0" cy="0"/>
          <a:chOff x="0" y="0"/>
          <a:chExt cx="0" cy="0"/>
        </a:xfrm>
      </p:grpSpPr>
      <p:sp>
        <p:nvSpPr>
          <p:cNvPr id="1049842" name="Rectangle 4"/>
          <p:cNvSpPr>
            <a:spLocks noGrp="1" noChangeArrowheads="1"/>
          </p:cNvSpPr>
          <p:nvPr>
            <p:ph type="title"/>
          </p:nvPr>
        </p:nvSpPr>
        <p:spPr>
          <a:xfrm>
            <a:off x="1049867" y="533400"/>
            <a:ext cx="6908800" cy="1143000"/>
          </a:xfrm>
        </p:spPr>
        <p:txBody>
          <a:bodyPr>
            <a:normAutofit fontScale="90000"/>
          </a:bodyPr>
          <a:p>
            <a:r>
              <a:rPr dirty="0" lang="en-US"/>
              <a:t>Laxatives: </a:t>
            </a:r>
            <a:br>
              <a:rPr dirty="0" lang="en-US"/>
            </a:br>
            <a:r>
              <a:rPr dirty="0" lang="en-US"/>
              <a:t>Mechanism of Action </a:t>
            </a:r>
          </a:p>
        </p:txBody>
      </p:sp>
      <p:sp>
        <p:nvSpPr>
          <p:cNvPr id="1049843" name="Rectangle 5"/>
          <p:cNvSpPr>
            <a:spLocks noGrp="1" noChangeArrowheads="1"/>
          </p:cNvSpPr>
          <p:nvPr>
            <p:ph type="body" idx="1"/>
          </p:nvPr>
        </p:nvSpPr>
        <p:spPr/>
        <p:txBody>
          <a:bodyPr/>
          <a:p>
            <a:pPr>
              <a:lnSpc>
                <a:spcPct val="90000"/>
              </a:lnSpc>
              <a:buFontTx/>
              <a:buNone/>
            </a:pPr>
            <a:r>
              <a:rPr dirty="0" lang="en-US" err="1"/>
              <a:t>Hyperosmotic</a:t>
            </a:r>
            <a:endParaRPr dirty="0" lang="en-US"/>
          </a:p>
          <a:p>
            <a:pPr>
              <a:lnSpc>
                <a:spcPct val="90000"/>
              </a:lnSpc>
            </a:pPr>
            <a:r>
              <a:rPr dirty="0" sz="2800" lang="en-US"/>
              <a:t>Increase fecal water content</a:t>
            </a:r>
          </a:p>
          <a:p>
            <a:pPr>
              <a:lnSpc>
                <a:spcPct val="90000"/>
              </a:lnSpc>
            </a:pPr>
            <a:r>
              <a:rPr dirty="0" sz="2800" lang="en-US"/>
              <a:t>Result: bowel distention, increased peristalsis, and evacuation</a:t>
            </a:r>
          </a:p>
          <a:p>
            <a:pPr>
              <a:lnSpc>
                <a:spcPct val="90000"/>
              </a:lnSpc>
            </a:pPr>
            <a:r>
              <a:rPr dirty="0" sz="2800" lang="en-US"/>
              <a:t>Examples:	</a:t>
            </a:r>
          </a:p>
          <a:p>
            <a:pPr lvl="1">
              <a:lnSpc>
                <a:spcPct val="90000"/>
              </a:lnSpc>
            </a:pPr>
            <a:r>
              <a:rPr dirty="0" sz="2400" lang="en-US"/>
              <a:t>polyethylene glycol (</a:t>
            </a:r>
            <a:r>
              <a:rPr dirty="0" sz="2400" lang="en-US" err="1">
                <a:solidFill>
                  <a:srgbClr val="FF3399"/>
                </a:solidFill>
              </a:rPr>
              <a:t>GoLYTELY</a:t>
            </a:r>
            <a:r>
              <a:rPr dirty="0" sz="2400" lang="en-US"/>
              <a:t>)</a:t>
            </a:r>
          </a:p>
          <a:p>
            <a:pPr lvl="1">
              <a:lnSpc>
                <a:spcPct val="90000"/>
              </a:lnSpc>
            </a:pPr>
            <a:r>
              <a:rPr dirty="0" sz="2400" lang="en-US" err="1"/>
              <a:t>sorbitol</a:t>
            </a:r>
            <a:endParaRPr dirty="0" sz="2400" lang="en-US"/>
          </a:p>
          <a:p>
            <a:pPr lvl="1">
              <a:lnSpc>
                <a:spcPct val="90000"/>
              </a:lnSpc>
            </a:pPr>
            <a:r>
              <a:rPr dirty="0" sz="2400" lang="en-US"/>
              <a:t>glycerin</a:t>
            </a:r>
          </a:p>
          <a:p>
            <a:pPr lvl="1">
              <a:lnSpc>
                <a:spcPct val="90000"/>
              </a:lnSpc>
            </a:pPr>
            <a:r>
              <a:rPr dirty="0" sz="2400" lang="en-US" err="1"/>
              <a:t>lactulose</a:t>
            </a:r>
            <a:r>
              <a:rPr dirty="0" sz="2400" lang="en-US"/>
              <a:t> (</a:t>
            </a:r>
            <a:r>
              <a:rPr dirty="0" sz="2400" lang="en-US" err="1">
                <a:solidFill>
                  <a:srgbClr val="FF3399"/>
                </a:solidFill>
              </a:rPr>
              <a:t>Chronulac</a:t>
            </a:r>
            <a:r>
              <a:rPr dirty="0" sz="2400" lang="en-US"/>
              <a:t>)</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5" presetSubtype="10">
                                  <p:stCondLst>
                                    <p:cond delay="0"/>
                                  </p:stCondLst>
                                  <p:childTnLst>
                                    <p:set>
                                      <p:cBhvr>
                                        <p:cTn dur="1" fill="hold" id="6">
                                          <p:stCondLst>
                                            <p:cond delay="0"/>
                                          </p:stCondLst>
                                        </p:cTn>
                                        <p:tgtEl>
                                          <p:spTgt spid="1049843">
                                            <p:txEl>
                                              <p:pRg st="0" end="0"/>
                                            </p:txEl>
                                          </p:spTgt>
                                        </p:tgtEl>
                                        <p:attrNameLst>
                                          <p:attrName>style.visibility</p:attrName>
                                        </p:attrNameLst>
                                      </p:cBhvr>
                                      <p:to>
                                        <p:strVal val="visible"/>
                                      </p:to>
                                    </p:set>
                                    <p:animEffect transition="in" filter="checkerboard(across)">
                                      <p:cBhvr>
                                        <p:cTn dur="500" id="7"/>
                                        <p:tgtEl>
                                          <p:spTgt spid="1049843">
                                            <p:txEl>
                                              <p:pRg st="0" end="0"/>
                                            </p:txEl>
                                          </p:spTgt>
                                        </p:tgtEl>
                                      </p:cBhvr>
                                    </p:animEffect>
                                  </p:childTnLst>
                                </p:cTn>
                              </p:par>
                              <p:par>
                                <p:cTn fill="hold" id="8" nodeType="withEffect" presetClass="entr" presetID="5" presetSubtype="10">
                                  <p:stCondLst>
                                    <p:cond delay="0"/>
                                  </p:stCondLst>
                                  <p:childTnLst>
                                    <p:set>
                                      <p:cBhvr>
                                        <p:cTn dur="1" fill="hold" id="9">
                                          <p:stCondLst>
                                            <p:cond delay="0"/>
                                          </p:stCondLst>
                                        </p:cTn>
                                        <p:tgtEl>
                                          <p:spTgt spid="1049843">
                                            <p:txEl>
                                              <p:pRg st="1" end="1"/>
                                            </p:txEl>
                                          </p:spTgt>
                                        </p:tgtEl>
                                        <p:attrNameLst>
                                          <p:attrName>style.visibility</p:attrName>
                                        </p:attrNameLst>
                                      </p:cBhvr>
                                      <p:to>
                                        <p:strVal val="visible"/>
                                      </p:to>
                                    </p:set>
                                    <p:animEffect transition="in" filter="checkerboard(across)">
                                      <p:cBhvr>
                                        <p:cTn dur="500" id="10"/>
                                        <p:tgtEl>
                                          <p:spTgt spid="1049843">
                                            <p:txEl>
                                              <p:pRg st="1" end="1"/>
                                            </p:txEl>
                                          </p:spTgt>
                                        </p:tgtEl>
                                      </p:cBhvr>
                                    </p:animEffect>
                                  </p:childTnLst>
                                </p:cTn>
                              </p:par>
                              <p:par>
                                <p:cTn fill="hold" id="11" nodeType="withEffect" presetClass="entr" presetID="5" presetSubtype="10">
                                  <p:stCondLst>
                                    <p:cond delay="0"/>
                                  </p:stCondLst>
                                  <p:childTnLst>
                                    <p:set>
                                      <p:cBhvr>
                                        <p:cTn dur="1" fill="hold" id="12">
                                          <p:stCondLst>
                                            <p:cond delay="0"/>
                                          </p:stCondLst>
                                        </p:cTn>
                                        <p:tgtEl>
                                          <p:spTgt spid="1049843">
                                            <p:txEl>
                                              <p:pRg st="2" end="2"/>
                                            </p:txEl>
                                          </p:spTgt>
                                        </p:tgtEl>
                                        <p:attrNameLst>
                                          <p:attrName>style.visibility</p:attrName>
                                        </p:attrNameLst>
                                      </p:cBhvr>
                                      <p:to>
                                        <p:strVal val="visible"/>
                                      </p:to>
                                    </p:set>
                                    <p:animEffect transition="in" filter="checkerboard(across)">
                                      <p:cBhvr>
                                        <p:cTn dur="500" id="13"/>
                                        <p:tgtEl>
                                          <p:spTgt spid="1049843">
                                            <p:txEl>
                                              <p:pRg st="2" end="2"/>
                                            </p:txEl>
                                          </p:spTgt>
                                        </p:tgtEl>
                                      </p:cBhvr>
                                    </p:animEffect>
                                  </p:childTnLst>
                                </p:cTn>
                              </p:par>
                            </p:childTnLst>
                          </p:cTn>
                        </p:par>
                      </p:childTnLst>
                    </p:cTn>
                  </p:par>
                  <p:par>
                    <p:cTn fill="hold" id="14" nodeType="clickPar">
                      <p:stCondLst>
                        <p:cond delay="indefinite"/>
                      </p:stCondLst>
                      <p:childTnLst>
                        <p:par>
                          <p:cTn fill="hold" id="15" nodeType="withGroup">
                            <p:stCondLst>
                              <p:cond delay="0"/>
                            </p:stCondLst>
                            <p:childTnLst>
                              <p:par>
                                <p:cTn fill="hold" id="16" nodeType="clickEffect" presetClass="entr" presetID="5" presetSubtype="10">
                                  <p:stCondLst>
                                    <p:cond delay="0"/>
                                  </p:stCondLst>
                                  <p:childTnLst>
                                    <p:set>
                                      <p:cBhvr>
                                        <p:cTn dur="1" fill="hold" id="17">
                                          <p:stCondLst>
                                            <p:cond delay="0"/>
                                          </p:stCondLst>
                                        </p:cTn>
                                        <p:tgtEl>
                                          <p:spTgt spid="1049843">
                                            <p:txEl>
                                              <p:pRg st="3" end="3"/>
                                            </p:txEl>
                                          </p:spTgt>
                                        </p:tgtEl>
                                        <p:attrNameLst>
                                          <p:attrName>style.visibility</p:attrName>
                                        </p:attrNameLst>
                                      </p:cBhvr>
                                      <p:to>
                                        <p:strVal val="visible"/>
                                      </p:to>
                                    </p:set>
                                    <p:animEffect transition="in" filter="checkerboard(across)">
                                      <p:cBhvr>
                                        <p:cTn dur="500" id="18"/>
                                        <p:tgtEl>
                                          <p:spTgt spid="1049843">
                                            <p:txEl>
                                              <p:pRg st="3" end="3"/>
                                            </p:txEl>
                                          </p:spTgt>
                                        </p:tgtEl>
                                      </p:cBhvr>
                                    </p:animEffect>
                                  </p:childTnLst>
                                </p:cTn>
                              </p:par>
                              <p:par>
                                <p:cTn fill="hold" id="19" nodeType="withEffect" presetClass="entr" presetID="5" presetSubtype="10">
                                  <p:stCondLst>
                                    <p:cond delay="0"/>
                                  </p:stCondLst>
                                  <p:childTnLst>
                                    <p:set>
                                      <p:cBhvr>
                                        <p:cTn dur="1" fill="hold" id="20">
                                          <p:stCondLst>
                                            <p:cond delay="0"/>
                                          </p:stCondLst>
                                        </p:cTn>
                                        <p:tgtEl>
                                          <p:spTgt spid="1049843">
                                            <p:txEl>
                                              <p:pRg st="4" end="4"/>
                                            </p:txEl>
                                          </p:spTgt>
                                        </p:tgtEl>
                                        <p:attrNameLst>
                                          <p:attrName>style.visibility</p:attrName>
                                        </p:attrNameLst>
                                      </p:cBhvr>
                                      <p:to>
                                        <p:strVal val="visible"/>
                                      </p:to>
                                    </p:set>
                                    <p:animEffect transition="in" filter="checkerboard(across)">
                                      <p:cBhvr>
                                        <p:cTn dur="500" id="21"/>
                                        <p:tgtEl>
                                          <p:spTgt spid="1049843">
                                            <p:txEl>
                                              <p:pRg st="4" end="4"/>
                                            </p:txEl>
                                          </p:spTgt>
                                        </p:tgtEl>
                                      </p:cBhvr>
                                    </p:animEffect>
                                  </p:childTnLst>
                                </p:cTn>
                              </p:par>
                              <p:par>
                                <p:cTn fill="hold" id="22" nodeType="withEffect" presetClass="entr" presetID="5" presetSubtype="10">
                                  <p:stCondLst>
                                    <p:cond delay="0"/>
                                  </p:stCondLst>
                                  <p:childTnLst>
                                    <p:set>
                                      <p:cBhvr>
                                        <p:cTn dur="1" fill="hold" id="23">
                                          <p:stCondLst>
                                            <p:cond delay="0"/>
                                          </p:stCondLst>
                                        </p:cTn>
                                        <p:tgtEl>
                                          <p:spTgt spid="1049843">
                                            <p:txEl>
                                              <p:pRg st="5" end="5"/>
                                            </p:txEl>
                                          </p:spTgt>
                                        </p:tgtEl>
                                        <p:attrNameLst>
                                          <p:attrName>style.visibility</p:attrName>
                                        </p:attrNameLst>
                                      </p:cBhvr>
                                      <p:to>
                                        <p:strVal val="visible"/>
                                      </p:to>
                                    </p:set>
                                    <p:animEffect transition="in" filter="checkerboard(across)">
                                      <p:cBhvr>
                                        <p:cTn dur="500" id="24"/>
                                        <p:tgtEl>
                                          <p:spTgt spid="1049843">
                                            <p:txEl>
                                              <p:pRg st="5" end="5"/>
                                            </p:txEl>
                                          </p:spTgt>
                                        </p:tgtEl>
                                      </p:cBhvr>
                                    </p:animEffect>
                                  </p:childTnLst>
                                </p:cTn>
                              </p:par>
                              <p:par>
                                <p:cTn fill="hold" id="25" nodeType="withEffect" presetClass="entr" presetID="5" presetSubtype="10">
                                  <p:stCondLst>
                                    <p:cond delay="0"/>
                                  </p:stCondLst>
                                  <p:childTnLst>
                                    <p:set>
                                      <p:cBhvr>
                                        <p:cTn dur="1" fill="hold" id="26">
                                          <p:stCondLst>
                                            <p:cond delay="0"/>
                                          </p:stCondLst>
                                        </p:cTn>
                                        <p:tgtEl>
                                          <p:spTgt spid="1049843">
                                            <p:txEl>
                                              <p:pRg st="6" end="6"/>
                                            </p:txEl>
                                          </p:spTgt>
                                        </p:tgtEl>
                                        <p:attrNameLst>
                                          <p:attrName>style.visibility</p:attrName>
                                        </p:attrNameLst>
                                      </p:cBhvr>
                                      <p:to>
                                        <p:strVal val="visible"/>
                                      </p:to>
                                    </p:set>
                                    <p:animEffect transition="in" filter="checkerboard(across)">
                                      <p:cBhvr>
                                        <p:cTn dur="500" id="27"/>
                                        <p:tgtEl>
                                          <p:spTgt spid="1049843">
                                            <p:txEl>
                                              <p:pRg st="6" end="6"/>
                                            </p:txEl>
                                          </p:spTgt>
                                        </p:tgtEl>
                                      </p:cBhvr>
                                    </p:animEffect>
                                  </p:childTnLst>
                                </p:cTn>
                              </p:par>
                              <p:par>
                                <p:cTn fill="hold" id="28" nodeType="withEffect" presetClass="entr" presetID="5" presetSubtype="10">
                                  <p:stCondLst>
                                    <p:cond delay="0"/>
                                  </p:stCondLst>
                                  <p:childTnLst>
                                    <p:set>
                                      <p:cBhvr>
                                        <p:cTn dur="1" fill="hold" id="29">
                                          <p:stCondLst>
                                            <p:cond delay="0"/>
                                          </p:stCondLst>
                                        </p:cTn>
                                        <p:tgtEl>
                                          <p:spTgt spid="1049843">
                                            <p:txEl>
                                              <p:pRg st="7" end="7"/>
                                            </p:txEl>
                                          </p:spTgt>
                                        </p:tgtEl>
                                        <p:attrNameLst>
                                          <p:attrName>style.visibility</p:attrName>
                                        </p:attrNameLst>
                                      </p:cBhvr>
                                      <p:to>
                                        <p:strVal val="visible"/>
                                      </p:to>
                                    </p:set>
                                    <p:animEffect transition="in" filter="checkerboard(across)">
                                      <p:cBhvr>
                                        <p:cTn dur="500" id="30"/>
                                        <p:tgtEl>
                                          <p:spTgt spid="1049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153" name=""/>
        <p:cNvGrpSpPr/>
        <p:nvPr/>
      </p:nvGrpSpPr>
      <p:grpSpPr>
        <a:xfrm>
          <a:off x="0" y="0"/>
          <a:ext cx="0" cy="0"/>
          <a:chOff x="0" y="0"/>
          <a:chExt cx="0" cy="0"/>
        </a:xfrm>
      </p:grpSpPr>
      <p:sp>
        <p:nvSpPr>
          <p:cNvPr id="1049844" name="Rectangle 4"/>
          <p:cNvSpPr>
            <a:spLocks noGrp="1" noChangeArrowheads="1"/>
          </p:cNvSpPr>
          <p:nvPr>
            <p:ph type="title"/>
          </p:nvPr>
        </p:nvSpPr>
        <p:spPr/>
        <p:txBody>
          <a:bodyPr>
            <a:normAutofit fontScale="90000"/>
          </a:bodyPr>
          <a:p>
            <a:r>
              <a:rPr dirty="0" lang="en-US"/>
              <a:t>Laxatives: </a:t>
            </a:r>
            <a:br>
              <a:rPr dirty="0" lang="en-US"/>
            </a:br>
            <a:r>
              <a:rPr dirty="0" lang="en-US"/>
              <a:t>Mechanism of Action </a:t>
            </a:r>
          </a:p>
        </p:txBody>
      </p:sp>
      <p:sp>
        <p:nvSpPr>
          <p:cNvPr id="1049845" name="Rectangle 5"/>
          <p:cNvSpPr>
            <a:spLocks noGrp="1" noChangeArrowheads="1"/>
          </p:cNvSpPr>
          <p:nvPr>
            <p:ph type="body" idx="1"/>
          </p:nvPr>
        </p:nvSpPr>
        <p:spPr/>
        <p:txBody>
          <a:bodyPr/>
          <a:p>
            <a:pPr>
              <a:buFontTx/>
              <a:buNone/>
            </a:pPr>
            <a:r>
              <a:rPr dirty="0" lang="en-US"/>
              <a:t>Saline</a:t>
            </a:r>
          </a:p>
          <a:p>
            <a:r>
              <a:rPr dirty="0" lang="en-US"/>
              <a:t>Increase osmotic pressure within the intestinal tract, causing more water to enter the intestines</a:t>
            </a:r>
          </a:p>
          <a:p>
            <a:r>
              <a:rPr dirty="0" lang="en-US"/>
              <a:t>Result: bowel distention, increased peristalsis, and evacuation</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154" name=""/>
        <p:cNvGrpSpPr/>
        <p:nvPr/>
      </p:nvGrpSpPr>
      <p:grpSpPr>
        <a:xfrm>
          <a:off x="0" y="0"/>
          <a:ext cx="0" cy="0"/>
          <a:chOff x="0" y="0"/>
          <a:chExt cx="0" cy="0"/>
        </a:xfrm>
      </p:grpSpPr>
      <p:sp>
        <p:nvSpPr>
          <p:cNvPr id="1049846" name="Rectangle 5"/>
          <p:cNvSpPr>
            <a:spLocks noGrp="1" noChangeArrowheads="1"/>
          </p:cNvSpPr>
          <p:nvPr>
            <p:ph type="body" idx="1"/>
          </p:nvPr>
        </p:nvSpPr>
        <p:spPr/>
        <p:txBody>
          <a:bodyPr/>
          <a:p>
            <a:r>
              <a:rPr lang="en-US"/>
              <a:t>Saline laxative examples:	</a:t>
            </a:r>
          </a:p>
          <a:p>
            <a:pPr lvl="1"/>
            <a:r>
              <a:rPr lang="en-US"/>
              <a:t>magnesium sulfate (Epsom salts)</a:t>
            </a:r>
          </a:p>
          <a:p>
            <a:pPr lvl="1"/>
            <a:r>
              <a:rPr lang="en-US"/>
              <a:t>magnesium hydroxide (</a:t>
            </a:r>
            <a:r>
              <a:rPr lang="en-US">
                <a:solidFill>
                  <a:srgbClr val="FF3399"/>
                </a:solidFill>
              </a:rPr>
              <a:t>MOM</a:t>
            </a:r>
            <a:r>
              <a:rPr lang="en-US"/>
              <a:t>)</a:t>
            </a:r>
          </a:p>
          <a:p>
            <a:pPr lvl="1"/>
            <a:r>
              <a:rPr lang="en-US"/>
              <a:t>magnesium citrate</a:t>
            </a:r>
          </a:p>
          <a:p>
            <a:pPr lvl="1"/>
            <a:r>
              <a:rPr lang="en-US"/>
              <a:t>sodium phosphate (</a:t>
            </a:r>
            <a:r>
              <a:rPr lang="en-US">
                <a:solidFill>
                  <a:srgbClr val="FF3399"/>
                </a:solidFill>
              </a:rPr>
              <a:t>Fleet Phospho-Soda, Fleet enema</a:t>
            </a:r>
            <a:r>
              <a:rPr lang="en-US"/>
              <a:t>)</a:t>
            </a:r>
          </a:p>
          <a:p>
            <a:endParaRPr lang="en-US"/>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155" name=""/>
        <p:cNvGrpSpPr/>
        <p:nvPr/>
      </p:nvGrpSpPr>
      <p:grpSpPr>
        <a:xfrm>
          <a:off x="0" y="0"/>
          <a:ext cx="0" cy="0"/>
          <a:chOff x="0" y="0"/>
          <a:chExt cx="0" cy="0"/>
        </a:xfrm>
      </p:grpSpPr>
      <p:sp>
        <p:nvSpPr>
          <p:cNvPr id="1049847" name="Rectangle 4"/>
          <p:cNvSpPr>
            <a:spLocks noGrp="1" noChangeArrowheads="1"/>
          </p:cNvSpPr>
          <p:nvPr>
            <p:ph type="title"/>
          </p:nvPr>
        </p:nvSpPr>
        <p:spPr/>
        <p:txBody>
          <a:bodyPr>
            <a:normAutofit fontScale="90000"/>
          </a:bodyPr>
          <a:p>
            <a:r>
              <a:rPr dirty="0" lang="en-US"/>
              <a:t>Laxatives: </a:t>
            </a:r>
            <a:br>
              <a:rPr dirty="0" lang="en-US"/>
            </a:br>
            <a:r>
              <a:rPr dirty="0" lang="en-US"/>
              <a:t>Mechanism of Action </a:t>
            </a:r>
          </a:p>
        </p:txBody>
      </p:sp>
      <p:sp>
        <p:nvSpPr>
          <p:cNvPr id="1049848" name="Rectangle 5"/>
          <p:cNvSpPr>
            <a:spLocks noGrp="1" noChangeArrowheads="1"/>
          </p:cNvSpPr>
          <p:nvPr>
            <p:ph type="body" idx="1"/>
          </p:nvPr>
        </p:nvSpPr>
        <p:spPr/>
        <p:txBody>
          <a:bodyPr/>
          <a:p>
            <a:pPr>
              <a:buFontTx/>
              <a:buNone/>
            </a:pPr>
            <a:r>
              <a:rPr dirty="0" lang="en-US"/>
              <a:t>Stimulant</a:t>
            </a:r>
          </a:p>
          <a:p>
            <a:r>
              <a:rPr dirty="0" sz="2800" lang="en-US"/>
              <a:t>Increases peristalsis via intestinal nerve stimulation</a:t>
            </a:r>
          </a:p>
          <a:p>
            <a:r>
              <a:rPr dirty="0" sz="2800" lang="en-US"/>
              <a:t>Examples:</a:t>
            </a:r>
          </a:p>
          <a:p>
            <a:pPr lvl="1"/>
            <a:r>
              <a:rPr dirty="0" sz="2400" lang="en-US"/>
              <a:t>castor oil</a:t>
            </a:r>
          </a:p>
          <a:p>
            <a:pPr lvl="1"/>
            <a:r>
              <a:rPr dirty="0" sz="2400" lang="en-US" err="1"/>
              <a:t>senna</a:t>
            </a:r>
            <a:endParaRPr dirty="0" sz="2400" lang="en-US"/>
          </a:p>
          <a:p>
            <a:pPr lvl="1"/>
            <a:r>
              <a:rPr dirty="0" sz="2400" lang="en-US"/>
              <a:t>cascara</a:t>
            </a:r>
          </a:p>
          <a:p>
            <a:pPr lvl="1"/>
            <a:r>
              <a:rPr dirty="0" sz="2400" lang="en-US" err="1"/>
              <a:t>bisacodyl</a:t>
            </a:r>
            <a:r>
              <a:rPr dirty="0" sz="2400" lang="en-US"/>
              <a:t>	</a:t>
            </a:r>
            <a:r>
              <a:rPr dirty="0" lang="en-US"/>
              <a:t>	</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5" presetSubtype="10">
                                  <p:stCondLst>
                                    <p:cond delay="0"/>
                                  </p:stCondLst>
                                  <p:childTnLst>
                                    <p:set>
                                      <p:cBhvr>
                                        <p:cTn dur="1" fill="hold" id="6">
                                          <p:stCondLst>
                                            <p:cond delay="0"/>
                                          </p:stCondLst>
                                        </p:cTn>
                                        <p:tgtEl>
                                          <p:spTgt spid="1049848">
                                            <p:txEl>
                                              <p:pRg st="0" end="0"/>
                                            </p:txEl>
                                          </p:spTgt>
                                        </p:tgtEl>
                                        <p:attrNameLst>
                                          <p:attrName>style.visibility</p:attrName>
                                        </p:attrNameLst>
                                      </p:cBhvr>
                                      <p:to>
                                        <p:strVal val="visible"/>
                                      </p:to>
                                    </p:set>
                                    <p:animEffect transition="in" filter="checkerboard(across)">
                                      <p:cBhvr>
                                        <p:cTn dur="500" id="7"/>
                                        <p:tgtEl>
                                          <p:spTgt spid="1049848">
                                            <p:txEl>
                                              <p:pRg st="0" end="0"/>
                                            </p:txEl>
                                          </p:spTgt>
                                        </p:tgtEl>
                                      </p:cBhvr>
                                    </p:animEffect>
                                  </p:childTnLst>
                                </p:cTn>
                              </p:par>
                              <p:par>
                                <p:cTn fill="hold" id="8" nodeType="withEffect" presetClass="entr" presetID="5" presetSubtype="10">
                                  <p:stCondLst>
                                    <p:cond delay="0"/>
                                  </p:stCondLst>
                                  <p:childTnLst>
                                    <p:set>
                                      <p:cBhvr>
                                        <p:cTn dur="1" fill="hold" id="9">
                                          <p:stCondLst>
                                            <p:cond delay="0"/>
                                          </p:stCondLst>
                                        </p:cTn>
                                        <p:tgtEl>
                                          <p:spTgt spid="1049848">
                                            <p:txEl>
                                              <p:pRg st="1" end="1"/>
                                            </p:txEl>
                                          </p:spTgt>
                                        </p:tgtEl>
                                        <p:attrNameLst>
                                          <p:attrName>style.visibility</p:attrName>
                                        </p:attrNameLst>
                                      </p:cBhvr>
                                      <p:to>
                                        <p:strVal val="visible"/>
                                      </p:to>
                                    </p:set>
                                    <p:animEffect transition="in" filter="checkerboard(across)">
                                      <p:cBhvr>
                                        <p:cTn dur="500" id="10"/>
                                        <p:tgtEl>
                                          <p:spTgt spid="1049848">
                                            <p:txEl>
                                              <p:pRg st="1" end="1"/>
                                            </p:txEl>
                                          </p:spTgt>
                                        </p:tgtEl>
                                      </p:cBhvr>
                                    </p:animEffect>
                                  </p:childTnLst>
                                </p:cTn>
                              </p:par>
                            </p:childTnLst>
                          </p:cTn>
                        </p:par>
                      </p:childTnLst>
                    </p:cTn>
                  </p:par>
                  <p:par>
                    <p:cTn fill="hold" id="11" nodeType="clickPar">
                      <p:stCondLst>
                        <p:cond delay="indefinite"/>
                      </p:stCondLst>
                      <p:childTnLst>
                        <p:par>
                          <p:cTn fill="hold" id="12" nodeType="withGroup">
                            <p:stCondLst>
                              <p:cond delay="0"/>
                            </p:stCondLst>
                            <p:childTnLst>
                              <p:par>
                                <p:cTn fill="hold" id="13" nodeType="clickEffect" presetClass="entr" presetID="5" presetSubtype="10">
                                  <p:stCondLst>
                                    <p:cond delay="0"/>
                                  </p:stCondLst>
                                  <p:childTnLst>
                                    <p:set>
                                      <p:cBhvr>
                                        <p:cTn dur="1" fill="hold" id="14">
                                          <p:stCondLst>
                                            <p:cond delay="0"/>
                                          </p:stCondLst>
                                        </p:cTn>
                                        <p:tgtEl>
                                          <p:spTgt spid="1049848">
                                            <p:txEl>
                                              <p:pRg st="2" end="2"/>
                                            </p:txEl>
                                          </p:spTgt>
                                        </p:tgtEl>
                                        <p:attrNameLst>
                                          <p:attrName>style.visibility</p:attrName>
                                        </p:attrNameLst>
                                      </p:cBhvr>
                                      <p:to>
                                        <p:strVal val="visible"/>
                                      </p:to>
                                    </p:set>
                                    <p:animEffect transition="in" filter="checkerboard(across)">
                                      <p:cBhvr>
                                        <p:cTn dur="500" id="15"/>
                                        <p:tgtEl>
                                          <p:spTgt spid="1049848">
                                            <p:txEl>
                                              <p:pRg st="2" end="2"/>
                                            </p:txEl>
                                          </p:spTgt>
                                        </p:tgtEl>
                                      </p:cBhvr>
                                    </p:animEffect>
                                  </p:childTnLst>
                                </p:cTn>
                              </p:par>
                              <p:par>
                                <p:cTn fill="hold" id="16" nodeType="withEffect" presetClass="entr" presetID="5" presetSubtype="10">
                                  <p:stCondLst>
                                    <p:cond delay="0"/>
                                  </p:stCondLst>
                                  <p:childTnLst>
                                    <p:set>
                                      <p:cBhvr>
                                        <p:cTn dur="1" fill="hold" id="17">
                                          <p:stCondLst>
                                            <p:cond delay="0"/>
                                          </p:stCondLst>
                                        </p:cTn>
                                        <p:tgtEl>
                                          <p:spTgt spid="1049848">
                                            <p:txEl>
                                              <p:pRg st="3" end="3"/>
                                            </p:txEl>
                                          </p:spTgt>
                                        </p:tgtEl>
                                        <p:attrNameLst>
                                          <p:attrName>style.visibility</p:attrName>
                                        </p:attrNameLst>
                                      </p:cBhvr>
                                      <p:to>
                                        <p:strVal val="visible"/>
                                      </p:to>
                                    </p:set>
                                    <p:animEffect transition="in" filter="checkerboard(across)">
                                      <p:cBhvr>
                                        <p:cTn dur="500" id="18"/>
                                        <p:tgtEl>
                                          <p:spTgt spid="1049848">
                                            <p:txEl>
                                              <p:pRg st="3" end="3"/>
                                            </p:txEl>
                                          </p:spTgt>
                                        </p:tgtEl>
                                      </p:cBhvr>
                                    </p:animEffect>
                                  </p:childTnLst>
                                </p:cTn>
                              </p:par>
                              <p:par>
                                <p:cTn fill="hold" id="19" nodeType="withEffect" presetClass="entr" presetID="5" presetSubtype="10">
                                  <p:stCondLst>
                                    <p:cond delay="0"/>
                                  </p:stCondLst>
                                  <p:childTnLst>
                                    <p:set>
                                      <p:cBhvr>
                                        <p:cTn dur="1" fill="hold" id="20">
                                          <p:stCondLst>
                                            <p:cond delay="0"/>
                                          </p:stCondLst>
                                        </p:cTn>
                                        <p:tgtEl>
                                          <p:spTgt spid="1049848">
                                            <p:txEl>
                                              <p:pRg st="4" end="4"/>
                                            </p:txEl>
                                          </p:spTgt>
                                        </p:tgtEl>
                                        <p:attrNameLst>
                                          <p:attrName>style.visibility</p:attrName>
                                        </p:attrNameLst>
                                      </p:cBhvr>
                                      <p:to>
                                        <p:strVal val="visible"/>
                                      </p:to>
                                    </p:set>
                                    <p:animEffect transition="in" filter="checkerboard(across)">
                                      <p:cBhvr>
                                        <p:cTn dur="500" id="21"/>
                                        <p:tgtEl>
                                          <p:spTgt spid="1049848">
                                            <p:txEl>
                                              <p:pRg st="4" end="4"/>
                                            </p:txEl>
                                          </p:spTgt>
                                        </p:tgtEl>
                                      </p:cBhvr>
                                    </p:animEffect>
                                  </p:childTnLst>
                                </p:cTn>
                              </p:par>
                              <p:par>
                                <p:cTn fill="hold" id="22" nodeType="withEffect" presetClass="entr" presetID="5" presetSubtype="10">
                                  <p:stCondLst>
                                    <p:cond delay="0"/>
                                  </p:stCondLst>
                                  <p:childTnLst>
                                    <p:set>
                                      <p:cBhvr>
                                        <p:cTn dur="1" fill="hold" id="23">
                                          <p:stCondLst>
                                            <p:cond delay="0"/>
                                          </p:stCondLst>
                                        </p:cTn>
                                        <p:tgtEl>
                                          <p:spTgt spid="1049848">
                                            <p:txEl>
                                              <p:pRg st="5" end="5"/>
                                            </p:txEl>
                                          </p:spTgt>
                                        </p:tgtEl>
                                        <p:attrNameLst>
                                          <p:attrName>style.visibility</p:attrName>
                                        </p:attrNameLst>
                                      </p:cBhvr>
                                      <p:to>
                                        <p:strVal val="visible"/>
                                      </p:to>
                                    </p:set>
                                    <p:animEffect transition="in" filter="checkerboard(across)">
                                      <p:cBhvr>
                                        <p:cTn dur="500" id="24"/>
                                        <p:tgtEl>
                                          <p:spTgt spid="1049848">
                                            <p:txEl>
                                              <p:pRg st="5" end="5"/>
                                            </p:txEl>
                                          </p:spTgt>
                                        </p:tgtEl>
                                      </p:cBhvr>
                                    </p:animEffect>
                                  </p:childTnLst>
                                </p:cTn>
                              </p:par>
                              <p:par>
                                <p:cTn fill="hold" id="25" nodeType="withEffect" presetClass="entr" presetID="5" presetSubtype="10">
                                  <p:stCondLst>
                                    <p:cond delay="0"/>
                                  </p:stCondLst>
                                  <p:childTnLst>
                                    <p:set>
                                      <p:cBhvr>
                                        <p:cTn dur="1" fill="hold" id="26">
                                          <p:stCondLst>
                                            <p:cond delay="0"/>
                                          </p:stCondLst>
                                        </p:cTn>
                                        <p:tgtEl>
                                          <p:spTgt spid="1049848">
                                            <p:txEl>
                                              <p:pRg st="6" end="6"/>
                                            </p:txEl>
                                          </p:spTgt>
                                        </p:tgtEl>
                                        <p:attrNameLst>
                                          <p:attrName>style.visibility</p:attrName>
                                        </p:attrNameLst>
                                      </p:cBhvr>
                                      <p:to>
                                        <p:strVal val="visible"/>
                                      </p:to>
                                    </p:set>
                                    <p:animEffect transition="in" filter="checkerboard(across)">
                                      <p:cBhvr>
                                        <p:cTn dur="500" id="27"/>
                                        <p:tgtEl>
                                          <p:spTgt spid="10498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548" name=""/>
        <p:cNvGrpSpPr/>
        <p:nvPr/>
      </p:nvGrpSpPr>
      <p:grpSpPr>
        <a:xfrm>
          <a:off x="0" y="0"/>
          <a:ext cx="0" cy="0"/>
          <a:chOff x="0" y="0"/>
          <a:chExt cx="0" cy="0"/>
        </a:xfrm>
      </p:grpSpPr>
      <p:sp>
        <p:nvSpPr>
          <p:cNvPr id="1048594" name="Title 1"/>
          <p:cNvSpPr>
            <a:spLocks noGrp="1"/>
          </p:cNvSpPr>
          <p:nvPr>
            <p:ph type="title"/>
          </p:nvPr>
        </p:nvSpPr>
        <p:spPr/>
        <p:txBody>
          <a:bodyPr/>
          <a:p>
            <a:r>
              <a:rPr dirty="0" lang="en-US" err="1" smtClean="0"/>
              <a:t>antibacterials</a:t>
            </a:r>
            <a:endParaRPr dirty="0" lang="en-US"/>
          </a:p>
        </p:txBody>
      </p:sp>
      <p:sp>
        <p:nvSpPr>
          <p:cNvPr id="1048595" name="Content Placeholder 2"/>
          <p:cNvSpPr>
            <a:spLocks noGrp="1"/>
          </p:cNvSpPr>
          <p:nvPr>
            <p:ph idx="1"/>
          </p:nvPr>
        </p:nvSpPr>
        <p:spPr/>
        <p:txBody>
          <a:bodyPr>
            <a:normAutofit fontScale="78125" lnSpcReduction="20000"/>
          </a:bodyPr>
          <a:p>
            <a:r>
              <a:rPr altLang="en-US" dirty="0" lang="en-US" err="1"/>
              <a:t>Antibacterials</a:t>
            </a:r>
            <a:r>
              <a:rPr altLang="en-US" dirty="0" lang="en-US"/>
              <a:t>/antimicrobial drugs - Substances that inhibit the growth of or kill bacteria or other microorganisms (microscopic organisms = bacteria, viruses, fungi, protozoa)</a:t>
            </a:r>
          </a:p>
          <a:p>
            <a:r>
              <a:rPr altLang="en-US" dirty="0" lang="en-US"/>
              <a:t>Bacteriostatic = Inhibits growth of bacteria</a:t>
            </a:r>
          </a:p>
          <a:p>
            <a:r>
              <a:rPr altLang="en-US" dirty="0" lang="en-US"/>
              <a:t>Bactericidal = Kills bacteria</a:t>
            </a:r>
          </a:p>
          <a:p>
            <a:r>
              <a:rPr altLang="en-US" dirty="0" lang="en-US"/>
              <a:t>Peaks &amp; Troughs = Serum antibacterial levels for drugs w/ a narrow therapeutic index</a:t>
            </a:r>
          </a:p>
          <a:p>
            <a:pPr>
              <a:buFontTx/>
              <a:buNone/>
            </a:pPr>
            <a:r>
              <a:rPr altLang="en-US" dirty="0" lang="en-US"/>
              <a:t>    - Too high = drug toxicity (Peak - 1 hr. after drug infused)</a:t>
            </a:r>
          </a:p>
          <a:p>
            <a:pPr>
              <a:buFontTx/>
              <a:buNone/>
            </a:pPr>
            <a:r>
              <a:rPr altLang="en-US" dirty="0" lang="en-US"/>
              <a:t>    - Too low =     therapeutic range (Trough - before dose)</a:t>
            </a:r>
          </a:p>
          <a:p>
            <a:endParaRPr dirty="0" lang="en-US"/>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156" name=""/>
        <p:cNvGrpSpPr/>
        <p:nvPr/>
      </p:nvGrpSpPr>
      <p:grpSpPr>
        <a:xfrm>
          <a:off x="0" y="0"/>
          <a:ext cx="0" cy="0"/>
          <a:chOff x="0" y="0"/>
          <a:chExt cx="0" cy="0"/>
        </a:xfrm>
      </p:grpSpPr>
      <p:sp>
        <p:nvSpPr>
          <p:cNvPr id="1049849" name="Rectangle 4"/>
          <p:cNvSpPr>
            <a:spLocks noGrp="1" noChangeArrowheads="1"/>
          </p:cNvSpPr>
          <p:nvPr>
            <p:ph type="title"/>
          </p:nvPr>
        </p:nvSpPr>
        <p:spPr/>
        <p:txBody>
          <a:bodyPr/>
          <a:p>
            <a:r>
              <a:rPr lang="en-US"/>
              <a:t>Laxatives: Side Effects</a:t>
            </a:r>
          </a:p>
        </p:txBody>
      </p:sp>
      <p:sp>
        <p:nvSpPr>
          <p:cNvPr id="1049850" name="Rectangle 5"/>
          <p:cNvSpPr>
            <a:spLocks noGrp="1" noChangeArrowheads="1"/>
          </p:cNvSpPr>
          <p:nvPr>
            <p:ph type="body" idx="1"/>
          </p:nvPr>
        </p:nvSpPr>
        <p:spPr/>
        <p:txBody>
          <a:bodyPr/>
          <a:p>
            <a:r>
              <a:rPr dirty="0" sz="2800" lang="en-US"/>
              <a:t>Bulk forming</a:t>
            </a:r>
          </a:p>
          <a:p>
            <a:pPr lvl="1"/>
            <a:r>
              <a:rPr dirty="0" sz="2400" lang="en-US"/>
              <a:t>Impaction</a:t>
            </a:r>
          </a:p>
          <a:p>
            <a:pPr lvl="1"/>
            <a:r>
              <a:rPr dirty="0" sz="2400" lang="en-US"/>
              <a:t>Fluid overload</a:t>
            </a:r>
          </a:p>
          <a:p>
            <a:r>
              <a:rPr dirty="0" sz="2800" lang="en-US"/>
              <a:t>Emollient</a:t>
            </a:r>
          </a:p>
          <a:p>
            <a:pPr lvl="1"/>
            <a:r>
              <a:rPr dirty="0" sz="2400" lang="en-US"/>
              <a:t>Skin rashes</a:t>
            </a:r>
          </a:p>
          <a:p>
            <a:pPr lvl="1"/>
            <a:r>
              <a:rPr dirty="0" sz="2400" lang="en-US"/>
              <a:t>Decreased absorption of vitamins</a:t>
            </a:r>
          </a:p>
          <a:p>
            <a:r>
              <a:rPr dirty="0" sz="2800" lang="en-US" err="1"/>
              <a:t>Hyperosmotic</a:t>
            </a:r>
            <a:endParaRPr dirty="0" sz="2800" lang="en-US"/>
          </a:p>
          <a:p>
            <a:pPr lvl="1"/>
            <a:r>
              <a:rPr dirty="0" sz="2400" lang="en-US"/>
              <a:t>Abdominal bloating</a:t>
            </a:r>
          </a:p>
          <a:p>
            <a:pPr lvl="1"/>
            <a:r>
              <a:rPr dirty="0" sz="2400" lang="en-US"/>
              <a:t>Rectal irritation</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5" presetSubtype="10">
                                  <p:stCondLst>
                                    <p:cond delay="0"/>
                                  </p:stCondLst>
                                  <p:childTnLst>
                                    <p:set>
                                      <p:cBhvr>
                                        <p:cTn dur="1" fill="hold" id="6">
                                          <p:stCondLst>
                                            <p:cond delay="0"/>
                                          </p:stCondLst>
                                        </p:cTn>
                                        <p:tgtEl>
                                          <p:spTgt spid="1049850">
                                            <p:txEl>
                                              <p:pRg st="0" end="0"/>
                                            </p:txEl>
                                          </p:spTgt>
                                        </p:tgtEl>
                                        <p:attrNameLst>
                                          <p:attrName>style.visibility</p:attrName>
                                        </p:attrNameLst>
                                      </p:cBhvr>
                                      <p:to>
                                        <p:strVal val="visible"/>
                                      </p:to>
                                    </p:set>
                                    <p:animEffect transition="in" filter="checkerboard(across)">
                                      <p:cBhvr>
                                        <p:cTn dur="500" id="7"/>
                                        <p:tgtEl>
                                          <p:spTgt spid="1049850">
                                            <p:txEl>
                                              <p:pRg st="0" end="0"/>
                                            </p:txEl>
                                          </p:spTgt>
                                        </p:tgtEl>
                                      </p:cBhvr>
                                    </p:animEffect>
                                  </p:childTnLst>
                                </p:cTn>
                              </p:par>
                              <p:par>
                                <p:cTn fill="hold" id="8" nodeType="withEffect" presetClass="entr" presetID="5" presetSubtype="10">
                                  <p:stCondLst>
                                    <p:cond delay="0"/>
                                  </p:stCondLst>
                                  <p:childTnLst>
                                    <p:set>
                                      <p:cBhvr>
                                        <p:cTn dur="1" fill="hold" id="9">
                                          <p:stCondLst>
                                            <p:cond delay="0"/>
                                          </p:stCondLst>
                                        </p:cTn>
                                        <p:tgtEl>
                                          <p:spTgt spid="1049850">
                                            <p:txEl>
                                              <p:pRg st="1" end="1"/>
                                            </p:txEl>
                                          </p:spTgt>
                                        </p:tgtEl>
                                        <p:attrNameLst>
                                          <p:attrName>style.visibility</p:attrName>
                                        </p:attrNameLst>
                                      </p:cBhvr>
                                      <p:to>
                                        <p:strVal val="visible"/>
                                      </p:to>
                                    </p:set>
                                    <p:animEffect transition="in" filter="checkerboard(across)">
                                      <p:cBhvr>
                                        <p:cTn dur="500" id="10"/>
                                        <p:tgtEl>
                                          <p:spTgt spid="1049850">
                                            <p:txEl>
                                              <p:pRg st="1" end="1"/>
                                            </p:txEl>
                                          </p:spTgt>
                                        </p:tgtEl>
                                      </p:cBhvr>
                                    </p:animEffect>
                                  </p:childTnLst>
                                </p:cTn>
                              </p:par>
                              <p:par>
                                <p:cTn fill="hold" id="11" nodeType="withEffect" presetClass="entr" presetID="5" presetSubtype="10">
                                  <p:stCondLst>
                                    <p:cond delay="0"/>
                                  </p:stCondLst>
                                  <p:childTnLst>
                                    <p:set>
                                      <p:cBhvr>
                                        <p:cTn dur="1" fill="hold" id="12">
                                          <p:stCondLst>
                                            <p:cond delay="0"/>
                                          </p:stCondLst>
                                        </p:cTn>
                                        <p:tgtEl>
                                          <p:spTgt spid="1049850">
                                            <p:txEl>
                                              <p:pRg st="2" end="2"/>
                                            </p:txEl>
                                          </p:spTgt>
                                        </p:tgtEl>
                                        <p:attrNameLst>
                                          <p:attrName>style.visibility</p:attrName>
                                        </p:attrNameLst>
                                      </p:cBhvr>
                                      <p:to>
                                        <p:strVal val="visible"/>
                                      </p:to>
                                    </p:set>
                                    <p:animEffect transition="in" filter="checkerboard(across)">
                                      <p:cBhvr>
                                        <p:cTn dur="500" id="13"/>
                                        <p:tgtEl>
                                          <p:spTgt spid="1049850">
                                            <p:txEl>
                                              <p:pRg st="2" end="2"/>
                                            </p:txEl>
                                          </p:spTgt>
                                        </p:tgtEl>
                                      </p:cBhvr>
                                    </p:animEffect>
                                  </p:childTnLst>
                                </p:cTn>
                              </p:par>
                            </p:childTnLst>
                          </p:cTn>
                        </p:par>
                      </p:childTnLst>
                    </p:cTn>
                  </p:par>
                  <p:par>
                    <p:cTn fill="hold" id="14" nodeType="clickPar">
                      <p:stCondLst>
                        <p:cond delay="indefinite"/>
                      </p:stCondLst>
                      <p:childTnLst>
                        <p:par>
                          <p:cTn fill="hold" id="15" nodeType="withGroup">
                            <p:stCondLst>
                              <p:cond delay="0"/>
                            </p:stCondLst>
                            <p:childTnLst>
                              <p:par>
                                <p:cTn fill="hold" id="16" nodeType="clickEffect" presetClass="entr" presetID="5" presetSubtype="10">
                                  <p:stCondLst>
                                    <p:cond delay="0"/>
                                  </p:stCondLst>
                                  <p:childTnLst>
                                    <p:set>
                                      <p:cBhvr>
                                        <p:cTn dur="1" fill="hold" id="17">
                                          <p:stCondLst>
                                            <p:cond delay="0"/>
                                          </p:stCondLst>
                                        </p:cTn>
                                        <p:tgtEl>
                                          <p:spTgt spid="1049850">
                                            <p:txEl>
                                              <p:pRg st="3" end="3"/>
                                            </p:txEl>
                                          </p:spTgt>
                                        </p:tgtEl>
                                        <p:attrNameLst>
                                          <p:attrName>style.visibility</p:attrName>
                                        </p:attrNameLst>
                                      </p:cBhvr>
                                      <p:to>
                                        <p:strVal val="visible"/>
                                      </p:to>
                                    </p:set>
                                    <p:animEffect transition="in" filter="checkerboard(across)">
                                      <p:cBhvr>
                                        <p:cTn dur="500" id="18"/>
                                        <p:tgtEl>
                                          <p:spTgt spid="1049850">
                                            <p:txEl>
                                              <p:pRg st="3" end="3"/>
                                            </p:txEl>
                                          </p:spTgt>
                                        </p:tgtEl>
                                      </p:cBhvr>
                                    </p:animEffect>
                                  </p:childTnLst>
                                </p:cTn>
                              </p:par>
                              <p:par>
                                <p:cTn fill="hold" id="19" nodeType="withEffect" presetClass="entr" presetID="5" presetSubtype="10">
                                  <p:stCondLst>
                                    <p:cond delay="0"/>
                                  </p:stCondLst>
                                  <p:childTnLst>
                                    <p:set>
                                      <p:cBhvr>
                                        <p:cTn dur="1" fill="hold" id="20">
                                          <p:stCondLst>
                                            <p:cond delay="0"/>
                                          </p:stCondLst>
                                        </p:cTn>
                                        <p:tgtEl>
                                          <p:spTgt spid="1049850">
                                            <p:txEl>
                                              <p:pRg st="4" end="4"/>
                                            </p:txEl>
                                          </p:spTgt>
                                        </p:tgtEl>
                                        <p:attrNameLst>
                                          <p:attrName>style.visibility</p:attrName>
                                        </p:attrNameLst>
                                      </p:cBhvr>
                                      <p:to>
                                        <p:strVal val="visible"/>
                                      </p:to>
                                    </p:set>
                                    <p:animEffect transition="in" filter="checkerboard(across)">
                                      <p:cBhvr>
                                        <p:cTn dur="500" id="21"/>
                                        <p:tgtEl>
                                          <p:spTgt spid="1049850">
                                            <p:txEl>
                                              <p:pRg st="4" end="4"/>
                                            </p:txEl>
                                          </p:spTgt>
                                        </p:tgtEl>
                                      </p:cBhvr>
                                    </p:animEffect>
                                  </p:childTnLst>
                                </p:cTn>
                              </p:par>
                              <p:par>
                                <p:cTn fill="hold" id="22" nodeType="withEffect" presetClass="entr" presetID="5" presetSubtype="10">
                                  <p:stCondLst>
                                    <p:cond delay="0"/>
                                  </p:stCondLst>
                                  <p:childTnLst>
                                    <p:set>
                                      <p:cBhvr>
                                        <p:cTn dur="1" fill="hold" id="23">
                                          <p:stCondLst>
                                            <p:cond delay="0"/>
                                          </p:stCondLst>
                                        </p:cTn>
                                        <p:tgtEl>
                                          <p:spTgt spid="1049850">
                                            <p:txEl>
                                              <p:pRg st="5" end="5"/>
                                            </p:txEl>
                                          </p:spTgt>
                                        </p:tgtEl>
                                        <p:attrNameLst>
                                          <p:attrName>style.visibility</p:attrName>
                                        </p:attrNameLst>
                                      </p:cBhvr>
                                      <p:to>
                                        <p:strVal val="visible"/>
                                      </p:to>
                                    </p:set>
                                    <p:animEffect transition="in" filter="checkerboard(across)">
                                      <p:cBhvr>
                                        <p:cTn dur="500" id="24"/>
                                        <p:tgtEl>
                                          <p:spTgt spid="1049850">
                                            <p:txEl>
                                              <p:pRg st="5" end="5"/>
                                            </p:txEl>
                                          </p:spTgt>
                                        </p:tgtEl>
                                      </p:cBhvr>
                                    </p:animEffect>
                                  </p:childTnLst>
                                </p:cTn>
                              </p:par>
                            </p:childTnLst>
                          </p:cTn>
                        </p:par>
                      </p:childTnLst>
                    </p:cTn>
                  </p:par>
                  <p:par>
                    <p:cTn fill="hold" id="25" nodeType="clickPar">
                      <p:stCondLst>
                        <p:cond delay="indefinite"/>
                      </p:stCondLst>
                      <p:childTnLst>
                        <p:par>
                          <p:cTn fill="hold" id="26" nodeType="withGroup">
                            <p:stCondLst>
                              <p:cond delay="0"/>
                            </p:stCondLst>
                            <p:childTnLst>
                              <p:par>
                                <p:cTn fill="hold" id="27" nodeType="clickEffect" presetClass="entr" presetID="5" presetSubtype="10">
                                  <p:stCondLst>
                                    <p:cond delay="0"/>
                                  </p:stCondLst>
                                  <p:childTnLst>
                                    <p:set>
                                      <p:cBhvr>
                                        <p:cTn dur="1" fill="hold" id="28">
                                          <p:stCondLst>
                                            <p:cond delay="0"/>
                                          </p:stCondLst>
                                        </p:cTn>
                                        <p:tgtEl>
                                          <p:spTgt spid="1049850">
                                            <p:txEl>
                                              <p:pRg st="6" end="6"/>
                                            </p:txEl>
                                          </p:spTgt>
                                        </p:tgtEl>
                                        <p:attrNameLst>
                                          <p:attrName>style.visibility</p:attrName>
                                        </p:attrNameLst>
                                      </p:cBhvr>
                                      <p:to>
                                        <p:strVal val="visible"/>
                                      </p:to>
                                    </p:set>
                                    <p:animEffect transition="in" filter="checkerboard(across)">
                                      <p:cBhvr>
                                        <p:cTn dur="500" id="29"/>
                                        <p:tgtEl>
                                          <p:spTgt spid="1049850">
                                            <p:txEl>
                                              <p:pRg st="6" end="6"/>
                                            </p:txEl>
                                          </p:spTgt>
                                        </p:tgtEl>
                                      </p:cBhvr>
                                    </p:animEffect>
                                  </p:childTnLst>
                                </p:cTn>
                              </p:par>
                              <p:par>
                                <p:cTn fill="hold" id="30" nodeType="withEffect" presetClass="entr" presetID="5" presetSubtype="10">
                                  <p:stCondLst>
                                    <p:cond delay="0"/>
                                  </p:stCondLst>
                                  <p:childTnLst>
                                    <p:set>
                                      <p:cBhvr>
                                        <p:cTn dur="1" fill="hold" id="31">
                                          <p:stCondLst>
                                            <p:cond delay="0"/>
                                          </p:stCondLst>
                                        </p:cTn>
                                        <p:tgtEl>
                                          <p:spTgt spid="1049850">
                                            <p:txEl>
                                              <p:pRg st="7" end="7"/>
                                            </p:txEl>
                                          </p:spTgt>
                                        </p:tgtEl>
                                        <p:attrNameLst>
                                          <p:attrName>style.visibility</p:attrName>
                                        </p:attrNameLst>
                                      </p:cBhvr>
                                      <p:to>
                                        <p:strVal val="visible"/>
                                      </p:to>
                                    </p:set>
                                    <p:animEffect transition="in" filter="checkerboard(across)">
                                      <p:cBhvr>
                                        <p:cTn dur="500" id="32"/>
                                        <p:tgtEl>
                                          <p:spTgt spid="1049850">
                                            <p:txEl>
                                              <p:pRg st="7" end="7"/>
                                            </p:txEl>
                                          </p:spTgt>
                                        </p:tgtEl>
                                      </p:cBhvr>
                                    </p:animEffect>
                                  </p:childTnLst>
                                </p:cTn>
                              </p:par>
                              <p:par>
                                <p:cTn fill="hold" id="33" nodeType="withEffect" presetClass="entr" presetID="5" presetSubtype="10">
                                  <p:stCondLst>
                                    <p:cond delay="0"/>
                                  </p:stCondLst>
                                  <p:childTnLst>
                                    <p:set>
                                      <p:cBhvr>
                                        <p:cTn dur="1" fill="hold" id="34">
                                          <p:stCondLst>
                                            <p:cond delay="0"/>
                                          </p:stCondLst>
                                        </p:cTn>
                                        <p:tgtEl>
                                          <p:spTgt spid="1049850">
                                            <p:txEl>
                                              <p:pRg st="8" end="8"/>
                                            </p:txEl>
                                          </p:spTgt>
                                        </p:tgtEl>
                                        <p:attrNameLst>
                                          <p:attrName>style.visibility</p:attrName>
                                        </p:attrNameLst>
                                      </p:cBhvr>
                                      <p:to>
                                        <p:strVal val="visible"/>
                                      </p:to>
                                    </p:set>
                                    <p:animEffect transition="in" filter="checkerboard(across)">
                                      <p:cBhvr>
                                        <p:cTn dur="500" id="35"/>
                                        <p:tgtEl>
                                          <p:spTgt spid="104985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157" name=""/>
        <p:cNvGrpSpPr/>
        <p:nvPr/>
      </p:nvGrpSpPr>
      <p:grpSpPr>
        <a:xfrm>
          <a:off x="0" y="0"/>
          <a:ext cx="0" cy="0"/>
          <a:chOff x="0" y="0"/>
          <a:chExt cx="0" cy="0"/>
        </a:xfrm>
      </p:grpSpPr>
      <p:sp>
        <p:nvSpPr>
          <p:cNvPr id="1049851" name="Rectangle 4"/>
          <p:cNvSpPr>
            <a:spLocks noGrp="1" noChangeArrowheads="1"/>
          </p:cNvSpPr>
          <p:nvPr>
            <p:ph type="title"/>
          </p:nvPr>
        </p:nvSpPr>
        <p:spPr/>
        <p:txBody>
          <a:bodyPr/>
          <a:p>
            <a:r>
              <a:rPr dirty="0" lang="en-US"/>
              <a:t>Laxatives: Side Effects </a:t>
            </a:r>
          </a:p>
        </p:txBody>
      </p:sp>
      <p:sp>
        <p:nvSpPr>
          <p:cNvPr id="1049852" name="Rectangle 5"/>
          <p:cNvSpPr>
            <a:spLocks noGrp="1" noChangeArrowheads="1"/>
          </p:cNvSpPr>
          <p:nvPr>
            <p:ph type="body" idx="1"/>
          </p:nvPr>
        </p:nvSpPr>
        <p:spPr/>
        <p:txBody>
          <a:bodyPr/>
          <a:p>
            <a:pPr>
              <a:lnSpc>
                <a:spcPct val="80000"/>
              </a:lnSpc>
            </a:pPr>
            <a:r>
              <a:rPr dirty="0" sz="2800" lang="en-US"/>
              <a:t>  Saline</a:t>
            </a:r>
          </a:p>
          <a:p>
            <a:pPr lvl="1">
              <a:lnSpc>
                <a:spcPct val="80000"/>
              </a:lnSpc>
            </a:pPr>
            <a:r>
              <a:rPr dirty="0" sz="2400" lang="en-US"/>
              <a:t>Magnesium toxicity (with renal insufficiency)</a:t>
            </a:r>
          </a:p>
          <a:p>
            <a:pPr lvl="1">
              <a:lnSpc>
                <a:spcPct val="80000"/>
              </a:lnSpc>
            </a:pPr>
            <a:r>
              <a:rPr dirty="0" sz="2400" lang="en-US"/>
              <a:t>Cramping</a:t>
            </a:r>
          </a:p>
          <a:p>
            <a:pPr lvl="1">
              <a:lnSpc>
                <a:spcPct val="80000"/>
              </a:lnSpc>
            </a:pPr>
            <a:r>
              <a:rPr dirty="0" sz="2400" lang="en-US"/>
              <a:t>Diarrhea</a:t>
            </a:r>
          </a:p>
          <a:p>
            <a:pPr lvl="1">
              <a:lnSpc>
                <a:spcPct val="80000"/>
              </a:lnSpc>
            </a:pPr>
            <a:r>
              <a:rPr dirty="0" sz="2400" lang="en-US"/>
              <a:t>Increased thirst</a:t>
            </a:r>
          </a:p>
          <a:p>
            <a:pPr>
              <a:lnSpc>
                <a:spcPct val="80000"/>
              </a:lnSpc>
            </a:pPr>
            <a:r>
              <a:rPr dirty="0" sz="2800" lang="en-US"/>
              <a:t>  Stimulant</a:t>
            </a:r>
          </a:p>
          <a:p>
            <a:pPr lvl="1">
              <a:lnSpc>
                <a:spcPct val="80000"/>
              </a:lnSpc>
            </a:pPr>
            <a:r>
              <a:rPr dirty="0" sz="2400" lang="en-US"/>
              <a:t>Nutrient </a:t>
            </a:r>
            <a:r>
              <a:rPr dirty="0" sz="2400" lang="en-US" err="1"/>
              <a:t>malabsorption</a:t>
            </a:r>
            <a:endParaRPr dirty="0" sz="2400" lang="en-US"/>
          </a:p>
          <a:p>
            <a:pPr lvl="1">
              <a:lnSpc>
                <a:spcPct val="80000"/>
              </a:lnSpc>
            </a:pPr>
            <a:r>
              <a:rPr dirty="0" sz="2400" lang="en-US"/>
              <a:t>Skin rashes</a:t>
            </a:r>
          </a:p>
          <a:p>
            <a:pPr lvl="1">
              <a:lnSpc>
                <a:spcPct val="80000"/>
              </a:lnSpc>
            </a:pPr>
            <a:r>
              <a:rPr dirty="0" sz="2400" lang="en-US"/>
              <a:t>Gastric irritation</a:t>
            </a:r>
          </a:p>
          <a:p>
            <a:pPr lvl="1">
              <a:lnSpc>
                <a:spcPct val="80000"/>
              </a:lnSpc>
            </a:pPr>
            <a:r>
              <a:rPr dirty="0" sz="2400" lang="en-US"/>
              <a:t>Rectal irritation</a:t>
            </a:r>
          </a:p>
        </p:txBody>
      </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5" presetSubtype="10">
                                  <p:stCondLst>
                                    <p:cond delay="0"/>
                                  </p:stCondLst>
                                  <p:childTnLst>
                                    <p:set>
                                      <p:cBhvr>
                                        <p:cTn dur="1" fill="hold" id="6">
                                          <p:stCondLst>
                                            <p:cond delay="0"/>
                                          </p:stCondLst>
                                        </p:cTn>
                                        <p:tgtEl>
                                          <p:spTgt spid="1049852">
                                            <p:txEl>
                                              <p:pRg st="0" end="0"/>
                                            </p:txEl>
                                          </p:spTgt>
                                        </p:tgtEl>
                                        <p:attrNameLst>
                                          <p:attrName>style.visibility</p:attrName>
                                        </p:attrNameLst>
                                      </p:cBhvr>
                                      <p:to>
                                        <p:strVal val="visible"/>
                                      </p:to>
                                    </p:set>
                                    <p:animEffect transition="in" filter="checkerboard(across)">
                                      <p:cBhvr>
                                        <p:cTn dur="500" id="7"/>
                                        <p:tgtEl>
                                          <p:spTgt spid="1049852">
                                            <p:txEl>
                                              <p:pRg st="0" end="0"/>
                                            </p:txEl>
                                          </p:spTgt>
                                        </p:tgtEl>
                                      </p:cBhvr>
                                    </p:animEffect>
                                  </p:childTnLst>
                                </p:cTn>
                              </p:par>
                              <p:par>
                                <p:cTn fill="hold" id="8" nodeType="withEffect" presetClass="entr" presetID="5" presetSubtype="10">
                                  <p:stCondLst>
                                    <p:cond delay="0"/>
                                  </p:stCondLst>
                                  <p:childTnLst>
                                    <p:set>
                                      <p:cBhvr>
                                        <p:cTn dur="1" fill="hold" id="9">
                                          <p:stCondLst>
                                            <p:cond delay="0"/>
                                          </p:stCondLst>
                                        </p:cTn>
                                        <p:tgtEl>
                                          <p:spTgt spid="1049852">
                                            <p:txEl>
                                              <p:pRg st="1" end="1"/>
                                            </p:txEl>
                                          </p:spTgt>
                                        </p:tgtEl>
                                        <p:attrNameLst>
                                          <p:attrName>style.visibility</p:attrName>
                                        </p:attrNameLst>
                                      </p:cBhvr>
                                      <p:to>
                                        <p:strVal val="visible"/>
                                      </p:to>
                                    </p:set>
                                    <p:animEffect transition="in" filter="checkerboard(across)">
                                      <p:cBhvr>
                                        <p:cTn dur="500" id="10"/>
                                        <p:tgtEl>
                                          <p:spTgt spid="1049852">
                                            <p:txEl>
                                              <p:pRg st="1" end="1"/>
                                            </p:txEl>
                                          </p:spTgt>
                                        </p:tgtEl>
                                      </p:cBhvr>
                                    </p:animEffect>
                                  </p:childTnLst>
                                </p:cTn>
                              </p:par>
                              <p:par>
                                <p:cTn fill="hold" id="11" nodeType="withEffect" presetClass="entr" presetID="5" presetSubtype="10">
                                  <p:stCondLst>
                                    <p:cond delay="0"/>
                                  </p:stCondLst>
                                  <p:childTnLst>
                                    <p:set>
                                      <p:cBhvr>
                                        <p:cTn dur="1" fill="hold" id="12">
                                          <p:stCondLst>
                                            <p:cond delay="0"/>
                                          </p:stCondLst>
                                        </p:cTn>
                                        <p:tgtEl>
                                          <p:spTgt spid="1049852">
                                            <p:txEl>
                                              <p:pRg st="2" end="2"/>
                                            </p:txEl>
                                          </p:spTgt>
                                        </p:tgtEl>
                                        <p:attrNameLst>
                                          <p:attrName>style.visibility</p:attrName>
                                        </p:attrNameLst>
                                      </p:cBhvr>
                                      <p:to>
                                        <p:strVal val="visible"/>
                                      </p:to>
                                    </p:set>
                                    <p:animEffect transition="in" filter="checkerboard(across)">
                                      <p:cBhvr>
                                        <p:cTn dur="500" id="13"/>
                                        <p:tgtEl>
                                          <p:spTgt spid="1049852">
                                            <p:txEl>
                                              <p:pRg st="2" end="2"/>
                                            </p:txEl>
                                          </p:spTgt>
                                        </p:tgtEl>
                                      </p:cBhvr>
                                    </p:animEffect>
                                  </p:childTnLst>
                                </p:cTn>
                              </p:par>
                              <p:par>
                                <p:cTn fill="hold" id="14" nodeType="withEffect" presetClass="entr" presetID="5" presetSubtype="10">
                                  <p:stCondLst>
                                    <p:cond delay="0"/>
                                  </p:stCondLst>
                                  <p:childTnLst>
                                    <p:set>
                                      <p:cBhvr>
                                        <p:cTn dur="1" fill="hold" id="15">
                                          <p:stCondLst>
                                            <p:cond delay="0"/>
                                          </p:stCondLst>
                                        </p:cTn>
                                        <p:tgtEl>
                                          <p:spTgt spid="1049852">
                                            <p:txEl>
                                              <p:pRg st="3" end="3"/>
                                            </p:txEl>
                                          </p:spTgt>
                                        </p:tgtEl>
                                        <p:attrNameLst>
                                          <p:attrName>style.visibility</p:attrName>
                                        </p:attrNameLst>
                                      </p:cBhvr>
                                      <p:to>
                                        <p:strVal val="visible"/>
                                      </p:to>
                                    </p:set>
                                    <p:animEffect transition="in" filter="checkerboard(across)">
                                      <p:cBhvr>
                                        <p:cTn dur="500" id="16"/>
                                        <p:tgtEl>
                                          <p:spTgt spid="1049852">
                                            <p:txEl>
                                              <p:pRg st="3" end="3"/>
                                            </p:txEl>
                                          </p:spTgt>
                                        </p:tgtEl>
                                      </p:cBhvr>
                                    </p:animEffect>
                                  </p:childTnLst>
                                </p:cTn>
                              </p:par>
                              <p:par>
                                <p:cTn fill="hold" id="17" nodeType="withEffect" presetClass="entr" presetID="5" presetSubtype="10">
                                  <p:stCondLst>
                                    <p:cond delay="0"/>
                                  </p:stCondLst>
                                  <p:childTnLst>
                                    <p:set>
                                      <p:cBhvr>
                                        <p:cTn dur="1" fill="hold" id="18">
                                          <p:stCondLst>
                                            <p:cond delay="0"/>
                                          </p:stCondLst>
                                        </p:cTn>
                                        <p:tgtEl>
                                          <p:spTgt spid="1049852">
                                            <p:txEl>
                                              <p:pRg st="4" end="4"/>
                                            </p:txEl>
                                          </p:spTgt>
                                        </p:tgtEl>
                                        <p:attrNameLst>
                                          <p:attrName>style.visibility</p:attrName>
                                        </p:attrNameLst>
                                      </p:cBhvr>
                                      <p:to>
                                        <p:strVal val="visible"/>
                                      </p:to>
                                    </p:set>
                                    <p:animEffect transition="in" filter="checkerboard(across)">
                                      <p:cBhvr>
                                        <p:cTn dur="500" id="19"/>
                                        <p:tgtEl>
                                          <p:spTgt spid="1049852">
                                            <p:txEl>
                                              <p:pRg st="4" end="4"/>
                                            </p:txEl>
                                          </p:spTgt>
                                        </p:tgtEl>
                                      </p:cBhvr>
                                    </p:animEffect>
                                  </p:childTnLst>
                                </p:cTn>
                              </p:par>
                            </p:childTnLst>
                          </p:cTn>
                        </p:par>
                      </p:childTnLst>
                    </p:cTn>
                  </p:par>
                  <p:par>
                    <p:cTn fill="hold" id="20" nodeType="clickPar">
                      <p:stCondLst>
                        <p:cond delay="indefinite"/>
                      </p:stCondLst>
                      <p:childTnLst>
                        <p:par>
                          <p:cTn fill="hold" id="21" nodeType="withGroup">
                            <p:stCondLst>
                              <p:cond delay="0"/>
                            </p:stCondLst>
                            <p:childTnLst>
                              <p:par>
                                <p:cTn fill="hold" id="22" nodeType="clickEffect" presetClass="entr" presetID="5" presetSubtype="10">
                                  <p:stCondLst>
                                    <p:cond delay="0"/>
                                  </p:stCondLst>
                                  <p:childTnLst>
                                    <p:set>
                                      <p:cBhvr>
                                        <p:cTn dur="1" fill="hold" id="23">
                                          <p:stCondLst>
                                            <p:cond delay="0"/>
                                          </p:stCondLst>
                                        </p:cTn>
                                        <p:tgtEl>
                                          <p:spTgt spid="1049852">
                                            <p:txEl>
                                              <p:pRg st="5" end="5"/>
                                            </p:txEl>
                                          </p:spTgt>
                                        </p:tgtEl>
                                        <p:attrNameLst>
                                          <p:attrName>style.visibility</p:attrName>
                                        </p:attrNameLst>
                                      </p:cBhvr>
                                      <p:to>
                                        <p:strVal val="visible"/>
                                      </p:to>
                                    </p:set>
                                    <p:animEffect transition="in" filter="checkerboard(across)">
                                      <p:cBhvr>
                                        <p:cTn dur="500" id="24"/>
                                        <p:tgtEl>
                                          <p:spTgt spid="1049852">
                                            <p:txEl>
                                              <p:pRg st="5" end="5"/>
                                            </p:txEl>
                                          </p:spTgt>
                                        </p:tgtEl>
                                      </p:cBhvr>
                                    </p:animEffect>
                                  </p:childTnLst>
                                </p:cTn>
                              </p:par>
                              <p:par>
                                <p:cTn fill="hold" id="25" nodeType="withEffect" presetClass="entr" presetID="5" presetSubtype="10">
                                  <p:stCondLst>
                                    <p:cond delay="0"/>
                                  </p:stCondLst>
                                  <p:childTnLst>
                                    <p:set>
                                      <p:cBhvr>
                                        <p:cTn dur="1" fill="hold" id="26">
                                          <p:stCondLst>
                                            <p:cond delay="0"/>
                                          </p:stCondLst>
                                        </p:cTn>
                                        <p:tgtEl>
                                          <p:spTgt spid="1049852">
                                            <p:txEl>
                                              <p:pRg st="6" end="6"/>
                                            </p:txEl>
                                          </p:spTgt>
                                        </p:tgtEl>
                                        <p:attrNameLst>
                                          <p:attrName>style.visibility</p:attrName>
                                        </p:attrNameLst>
                                      </p:cBhvr>
                                      <p:to>
                                        <p:strVal val="visible"/>
                                      </p:to>
                                    </p:set>
                                    <p:animEffect transition="in" filter="checkerboard(across)">
                                      <p:cBhvr>
                                        <p:cTn dur="500" id="27"/>
                                        <p:tgtEl>
                                          <p:spTgt spid="1049852">
                                            <p:txEl>
                                              <p:pRg st="6" end="6"/>
                                            </p:txEl>
                                          </p:spTgt>
                                        </p:tgtEl>
                                      </p:cBhvr>
                                    </p:animEffect>
                                  </p:childTnLst>
                                </p:cTn>
                              </p:par>
                              <p:par>
                                <p:cTn fill="hold" id="28" nodeType="withEffect" presetClass="entr" presetID="5" presetSubtype="10">
                                  <p:stCondLst>
                                    <p:cond delay="0"/>
                                  </p:stCondLst>
                                  <p:childTnLst>
                                    <p:set>
                                      <p:cBhvr>
                                        <p:cTn dur="1" fill="hold" id="29">
                                          <p:stCondLst>
                                            <p:cond delay="0"/>
                                          </p:stCondLst>
                                        </p:cTn>
                                        <p:tgtEl>
                                          <p:spTgt spid="1049852">
                                            <p:txEl>
                                              <p:pRg st="7" end="7"/>
                                            </p:txEl>
                                          </p:spTgt>
                                        </p:tgtEl>
                                        <p:attrNameLst>
                                          <p:attrName>style.visibility</p:attrName>
                                        </p:attrNameLst>
                                      </p:cBhvr>
                                      <p:to>
                                        <p:strVal val="visible"/>
                                      </p:to>
                                    </p:set>
                                    <p:animEffect transition="in" filter="checkerboard(across)">
                                      <p:cBhvr>
                                        <p:cTn dur="500" id="30"/>
                                        <p:tgtEl>
                                          <p:spTgt spid="1049852">
                                            <p:txEl>
                                              <p:pRg st="7" end="7"/>
                                            </p:txEl>
                                          </p:spTgt>
                                        </p:tgtEl>
                                      </p:cBhvr>
                                    </p:animEffect>
                                  </p:childTnLst>
                                </p:cTn>
                              </p:par>
                              <p:par>
                                <p:cTn fill="hold" id="31" nodeType="withEffect" presetClass="entr" presetID="5" presetSubtype="10">
                                  <p:stCondLst>
                                    <p:cond delay="0"/>
                                  </p:stCondLst>
                                  <p:childTnLst>
                                    <p:set>
                                      <p:cBhvr>
                                        <p:cTn dur="1" fill="hold" id="32">
                                          <p:stCondLst>
                                            <p:cond delay="0"/>
                                          </p:stCondLst>
                                        </p:cTn>
                                        <p:tgtEl>
                                          <p:spTgt spid="1049852">
                                            <p:txEl>
                                              <p:pRg st="8" end="8"/>
                                            </p:txEl>
                                          </p:spTgt>
                                        </p:tgtEl>
                                        <p:attrNameLst>
                                          <p:attrName>style.visibility</p:attrName>
                                        </p:attrNameLst>
                                      </p:cBhvr>
                                      <p:to>
                                        <p:strVal val="visible"/>
                                      </p:to>
                                    </p:set>
                                    <p:animEffect transition="in" filter="checkerboard(across)">
                                      <p:cBhvr>
                                        <p:cTn dur="500" id="33"/>
                                        <p:tgtEl>
                                          <p:spTgt spid="1049852">
                                            <p:txEl>
                                              <p:pRg st="8" end="8"/>
                                            </p:txEl>
                                          </p:spTgt>
                                        </p:tgtEl>
                                      </p:cBhvr>
                                    </p:animEffect>
                                  </p:childTnLst>
                                </p:cTn>
                              </p:par>
                              <p:par>
                                <p:cTn fill="hold" id="34" nodeType="withEffect" presetClass="entr" presetID="5" presetSubtype="10">
                                  <p:stCondLst>
                                    <p:cond delay="0"/>
                                  </p:stCondLst>
                                  <p:childTnLst>
                                    <p:set>
                                      <p:cBhvr>
                                        <p:cTn dur="1" fill="hold" id="35">
                                          <p:stCondLst>
                                            <p:cond delay="0"/>
                                          </p:stCondLst>
                                        </p:cTn>
                                        <p:tgtEl>
                                          <p:spTgt spid="1049852">
                                            <p:txEl>
                                              <p:pRg st="9" end="9"/>
                                            </p:txEl>
                                          </p:spTgt>
                                        </p:tgtEl>
                                        <p:attrNameLst>
                                          <p:attrName>style.visibility</p:attrName>
                                        </p:attrNameLst>
                                      </p:cBhvr>
                                      <p:to>
                                        <p:strVal val="visible"/>
                                      </p:to>
                                    </p:set>
                                    <p:animEffect transition="in" filter="checkerboard(across)">
                                      <p:cBhvr>
                                        <p:cTn dur="500" id="36"/>
                                        <p:tgtEl>
                                          <p:spTgt spid="104985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158" name=""/>
        <p:cNvGrpSpPr/>
        <p:nvPr/>
      </p:nvGrpSpPr>
      <p:grpSpPr>
        <a:xfrm>
          <a:off x="0" y="0"/>
          <a:ext cx="0" cy="0"/>
          <a:chOff x="0" y="0"/>
          <a:chExt cx="0" cy="0"/>
        </a:xfrm>
      </p:grpSpPr>
      <p:sp>
        <p:nvSpPr>
          <p:cNvPr id="1049853" name="Rectangle 4"/>
          <p:cNvSpPr>
            <a:spLocks noChangeArrowheads="1"/>
          </p:cNvSpPr>
          <p:nvPr/>
        </p:nvSpPr>
        <p:spPr bwMode="auto">
          <a:xfrm>
            <a:off x="2201333" y="2362201"/>
            <a:ext cx="4302478" cy="923925"/>
          </a:xfrm>
          <a:prstGeom prst="rect"/>
          <a:noFill/>
          <a:ln>
            <a:noFill/>
          </a:ln>
        </p:spPr>
        <p:txBody>
          <a:bodyPr wrap="none">
            <a:spAutoFit/>
          </a:bodyPr>
          <a:p>
            <a:r>
              <a:rPr b="1" sz="5400" lang="en-US"/>
              <a:t>Antidiarrheals</a:t>
            </a:r>
            <a:endParaRPr b="1" sz="5400" lang="id-ID"/>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159" name=""/>
        <p:cNvGrpSpPr/>
        <p:nvPr/>
      </p:nvGrpSpPr>
      <p:grpSpPr>
        <a:xfrm>
          <a:off x="0" y="0"/>
          <a:ext cx="0" cy="0"/>
          <a:chOff x="0" y="0"/>
          <a:chExt cx="0" cy="0"/>
        </a:xfrm>
      </p:grpSpPr>
      <p:sp>
        <p:nvSpPr>
          <p:cNvPr id="1049854" name="Rectangle 2"/>
          <p:cNvSpPr>
            <a:spLocks noGrp="1" noChangeArrowheads="1"/>
          </p:cNvSpPr>
          <p:nvPr>
            <p:ph type="title"/>
          </p:nvPr>
        </p:nvSpPr>
        <p:spPr/>
        <p:txBody>
          <a:bodyPr/>
          <a:p>
            <a:r>
              <a:rPr dirty="0" lang="en-US"/>
              <a:t>Causes of Diarrhea</a:t>
            </a:r>
          </a:p>
        </p:txBody>
      </p:sp>
      <p:sp>
        <p:nvSpPr>
          <p:cNvPr id="1049855" name="Rectangle 3"/>
          <p:cNvSpPr>
            <a:spLocks noGrp="1" noChangeArrowheads="1"/>
          </p:cNvSpPr>
          <p:nvPr>
            <p:ph type="body" sz="half" idx="1"/>
          </p:nvPr>
        </p:nvSpPr>
        <p:spPr/>
        <p:txBody>
          <a:bodyPr/>
          <a:p>
            <a:pPr indent="0" marL="0">
              <a:buFontTx/>
              <a:buNone/>
              <a:tabLst>
                <a:tab algn="l" pos="3652838"/>
              </a:tabLst>
            </a:pPr>
            <a:r>
              <a:rPr lang="en-US" u="sng"/>
              <a:t>Acute Diarrhea</a:t>
            </a:r>
            <a:endParaRPr lang="en-US"/>
          </a:p>
          <a:p>
            <a:pPr indent="0" marL="0">
              <a:buFontTx/>
              <a:buNone/>
              <a:tabLst>
                <a:tab algn="l" pos="3652838"/>
              </a:tabLst>
            </a:pPr>
            <a:r>
              <a:rPr lang="en-US"/>
              <a:t>Bacterial</a:t>
            </a:r>
          </a:p>
          <a:p>
            <a:pPr indent="0" marL="0">
              <a:buFontTx/>
              <a:buNone/>
              <a:tabLst>
                <a:tab algn="l" pos="3652838"/>
              </a:tabLst>
            </a:pPr>
            <a:r>
              <a:rPr lang="en-US"/>
              <a:t>Viral</a:t>
            </a:r>
          </a:p>
          <a:p>
            <a:pPr indent="0" marL="0">
              <a:buFontTx/>
              <a:buNone/>
              <a:tabLst>
                <a:tab algn="l" pos="3652838"/>
              </a:tabLst>
            </a:pPr>
            <a:r>
              <a:rPr lang="en-US"/>
              <a:t>Drug induced</a:t>
            </a:r>
          </a:p>
          <a:p>
            <a:pPr indent="0" marL="0">
              <a:buFontTx/>
              <a:buNone/>
              <a:tabLst>
                <a:tab algn="l" pos="3652838"/>
              </a:tabLst>
            </a:pPr>
            <a:r>
              <a:rPr lang="en-US"/>
              <a:t>Nutritional </a:t>
            </a:r>
          </a:p>
          <a:p>
            <a:pPr indent="0" marL="0">
              <a:buFontTx/>
              <a:buNone/>
              <a:tabLst>
                <a:tab algn="l" pos="3652838"/>
              </a:tabLst>
            </a:pPr>
            <a:r>
              <a:rPr lang="en-US"/>
              <a:t>Protozoal</a:t>
            </a:r>
          </a:p>
        </p:txBody>
      </p:sp>
      <p:sp>
        <p:nvSpPr>
          <p:cNvPr id="1049856" name="Rectangle 4"/>
          <p:cNvSpPr>
            <a:spLocks noGrp="1" noChangeArrowheads="1"/>
          </p:cNvSpPr>
          <p:nvPr>
            <p:ph type="body" sz="half" idx="2"/>
          </p:nvPr>
        </p:nvSpPr>
        <p:spPr>
          <a:xfrm>
            <a:off x="4639733" y="1981200"/>
            <a:ext cx="4131733" cy="4038600"/>
          </a:xfrm>
        </p:spPr>
        <p:txBody>
          <a:bodyPr/>
          <a:p>
            <a:pPr>
              <a:buFontTx/>
              <a:buNone/>
            </a:pPr>
            <a:r>
              <a:rPr dirty="0" lang="en-US" u="sng"/>
              <a:t>Chronic Diarrhea</a:t>
            </a:r>
            <a:endParaRPr dirty="0" lang="en-US"/>
          </a:p>
          <a:p>
            <a:pPr>
              <a:buFontTx/>
              <a:buNone/>
            </a:pPr>
            <a:r>
              <a:rPr dirty="0" lang="en-US"/>
              <a:t>Tumors</a:t>
            </a:r>
          </a:p>
          <a:p>
            <a:pPr>
              <a:buFontTx/>
              <a:buNone/>
            </a:pPr>
            <a:r>
              <a:rPr dirty="0" lang="en-US"/>
              <a:t>Diabetes</a:t>
            </a:r>
          </a:p>
          <a:p>
            <a:pPr>
              <a:buFontTx/>
              <a:buNone/>
            </a:pPr>
            <a:r>
              <a:rPr dirty="0" lang="en-US"/>
              <a:t>Addison’s disease</a:t>
            </a:r>
          </a:p>
          <a:p>
            <a:pPr>
              <a:buFontTx/>
              <a:buNone/>
            </a:pPr>
            <a:r>
              <a:rPr dirty="0" lang="en-US"/>
              <a:t>Hyperthyroidism</a:t>
            </a:r>
          </a:p>
          <a:p>
            <a:pPr>
              <a:buFontTx/>
              <a:buNone/>
            </a:pPr>
            <a:r>
              <a:rPr dirty="0" lang="en-US"/>
              <a:t>Irritable bowel syndrome</a:t>
            </a:r>
            <a:endParaRPr dirty="0" lang="en-GB"/>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162" name=""/>
        <p:cNvGrpSpPr/>
        <p:nvPr/>
      </p:nvGrpSpPr>
      <p:grpSpPr>
        <a:xfrm>
          <a:off x="0" y="0"/>
          <a:ext cx="0" cy="0"/>
          <a:chOff x="0" y="0"/>
          <a:chExt cx="0" cy="0"/>
        </a:xfrm>
      </p:grpSpPr>
      <p:sp>
        <p:nvSpPr>
          <p:cNvPr id="1049860" name="Rectangle 3"/>
          <p:cNvSpPr>
            <a:spLocks noGrp="1" noChangeArrowheads="1"/>
          </p:cNvSpPr>
          <p:nvPr>
            <p:ph type="body" idx="1"/>
          </p:nvPr>
        </p:nvSpPr>
        <p:spPr>
          <a:xfrm>
            <a:off x="1117600" y="990600"/>
            <a:ext cx="6908800" cy="4114800"/>
          </a:xfrm>
        </p:spPr>
        <p:txBody>
          <a:bodyPr>
            <a:normAutofit lnSpcReduction="10000"/>
          </a:bodyPr>
          <a:p>
            <a:pPr>
              <a:lnSpc>
                <a:spcPct val="90000"/>
              </a:lnSpc>
              <a:buFont typeface="Wingdings" pitchFamily="2" charset="2"/>
              <a:buNone/>
            </a:pPr>
            <a:r>
              <a:rPr dirty="0" sz="4000" lang="id-ID" smtClean="0"/>
              <a:t>	</a:t>
            </a:r>
            <a:r>
              <a:rPr dirty="0" sz="4000" lang="en-US" err="1" smtClean="0"/>
              <a:t>Antidiarrheals</a:t>
            </a:r>
            <a:endParaRPr dirty="0" sz="4000" lang="en-US"/>
          </a:p>
          <a:p>
            <a:pPr lvl="1">
              <a:lnSpc>
                <a:spcPct val="90000"/>
              </a:lnSpc>
            </a:pPr>
            <a:r>
              <a:rPr dirty="0" lang="en-US"/>
              <a:t>Drugs that decrease peristalsis, thereby allowing fluid absorption from the intestinal contents</a:t>
            </a:r>
          </a:p>
          <a:p>
            <a:pPr lvl="1">
              <a:lnSpc>
                <a:spcPct val="90000"/>
              </a:lnSpc>
            </a:pPr>
            <a:r>
              <a:rPr dirty="0" lang="en-US"/>
              <a:t>Examples:</a:t>
            </a:r>
          </a:p>
          <a:p>
            <a:pPr lvl="2">
              <a:lnSpc>
                <a:spcPct val="90000"/>
              </a:lnSpc>
            </a:pPr>
            <a:r>
              <a:rPr dirty="0" lang="en-US" err="1"/>
              <a:t>Anticholinergics</a:t>
            </a:r>
            <a:endParaRPr dirty="0" lang="en-US"/>
          </a:p>
          <a:p>
            <a:pPr lvl="2">
              <a:lnSpc>
                <a:spcPct val="90000"/>
              </a:lnSpc>
            </a:pPr>
            <a:r>
              <a:rPr dirty="0" lang="en-US" err="1"/>
              <a:t>Protectants</a:t>
            </a:r>
            <a:r>
              <a:rPr dirty="0" lang="en-US"/>
              <a:t>/adsorbents</a:t>
            </a:r>
          </a:p>
          <a:p>
            <a:pPr lvl="2">
              <a:lnSpc>
                <a:spcPct val="90000"/>
              </a:lnSpc>
            </a:pPr>
            <a:r>
              <a:rPr dirty="0" lang="en-US"/>
              <a:t>Opiate-related agents</a:t>
            </a:r>
          </a:p>
          <a:p>
            <a:pPr lvl="2">
              <a:lnSpc>
                <a:spcPct val="90000"/>
              </a:lnSpc>
            </a:pPr>
            <a:r>
              <a:rPr dirty="0" lang="en-US" err="1"/>
              <a:t>Probiotics</a:t>
            </a:r>
            <a:endParaRPr dirty="0" lang="en-US"/>
          </a:p>
          <a:p>
            <a:pPr lvl="2">
              <a:lnSpc>
                <a:spcPct val="90000"/>
              </a:lnSpc>
            </a:pPr>
            <a:r>
              <a:rPr dirty="0" lang="en-US" err="1"/>
              <a:t>Metronidazole</a:t>
            </a:r>
            <a:endParaRPr dirty="0" lang="en-US"/>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163" name=""/>
        <p:cNvGrpSpPr/>
        <p:nvPr/>
      </p:nvGrpSpPr>
      <p:grpSpPr>
        <a:xfrm>
          <a:off x="0" y="0"/>
          <a:ext cx="0" cy="0"/>
          <a:chOff x="0" y="0"/>
          <a:chExt cx="0" cy="0"/>
        </a:xfrm>
      </p:grpSpPr>
      <p:sp>
        <p:nvSpPr>
          <p:cNvPr id="1049861" name="Rectangle 3"/>
          <p:cNvSpPr>
            <a:spLocks noGrp="1" noChangeArrowheads="1"/>
          </p:cNvSpPr>
          <p:nvPr>
            <p:ph type="body" idx="1"/>
          </p:nvPr>
        </p:nvSpPr>
        <p:spPr>
          <a:xfrm>
            <a:off x="1117600" y="1295400"/>
            <a:ext cx="6908800" cy="4114800"/>
          </a:xfrm>
        </p:spPr>
        <p:txBody>
          <a:bodyPr>
            <a:normAutofit lnSpcReduction="10000"/>
          </a:bodyPr>
          <a:p>
            <a:r>
              <a:rPr dirty="0" sz="2800" lang="en-US" err="1"/>
              <a:t>Antidiarrheals</a:t>
            </a:r>
            <a:r>
              <a:rPr dirty="0" sz="2800" lang="en-US"/>
              <a:t> </a:t>
            </a:r>
          </a:p>
          <a:p>
            <a:pPr lvl="1"/>
            <a:r>
              <a:rPr dirty="0" sz="2400" lang="en-US" err="1"/>
              <a:t>Anticholinergics</a:t>
            </a:r>
            <a:r>
              <a:rPr dirty="0" sz="2400" lang="en-US"/>
              <a:t> are used to treat </a:t>
            </a:r>
            <a:r>
              <a:rPr dirty="0" sz="2400" lang="en-US" err="1"/>
              <a:t>tenemus</a:t>
            </a:r>
            <a:r>
              <a:rPr dirty="0" sz="2400" lang="en-US"/>
              <a:t> and vomiting</a:t>
            </a:r>
          </a:p>
          <a:p>
            <a:pPr lvl="1"/>
            <a:r>
              <a:rPr dirty="0" sz="2400" lang="en-US"/>
              <a:t>Examples:</a:t>
            </a:r>
          </a:p>
          <a:p>
            <a:pPr lvl="2"/>
            <a:r>
              <a:rPr dirty="0" sz="2000" lang="en-US"/>
              <a:t>Atropine</a:t>
            </a:r>
          </a:p>
          <a:p>
            <a:pPr lvl="2"/>
            <a:r>
              <a:rPr dirty="0" sz="2000" lang="en-US" err="1"/>
              <a:t>Aminopentamide</a:t>
            </a:r>
            <a:endParaRPr dirty="0" sz="2000" lang="en-US"/>
          </a:p>
          <a:p>
            <a:pPr lvl="2"/>
            <a:r>
              <a:rPr dirty="0" sz="2000" lang="en-US" err="1"/>
              <a:t>Isopropamide</a:t>
            </a:r>
            <a:endParaRPr dirty="0" sz="2000" lang="en-US"/>
          </a:p>
          <a:p>
            <a:pPr lvl="2"/>
            <a:r>
              <a:rPr dirty="0" sz="2000" lang="en-US" err="1"/>
              <a:t>Propantheline</a:t>
            </a:r>
            <a:endParaRPr dirty="0" sz="2000" lang="en-US"/>
          </a:p>
          <a:p>
            <a:pPr lvl="2"/>
            <a:r>
              <a:rPr dirty="0" sz="2000" lang="en-US" err="1"/>
              <a:t>Methscopolamine</a:t>
            </a:r>
            <a:endParaRPr dirty="0" sz="2000" lang="en-US"/>
          </a:p>
          <a:p>
            <a:pPr lvl="1"/>
            <a:r>
              <a:rPr dirty="0" sz="2400" lang="en-US"/>
              <a:t>Side effects include dry mucous membranes, urine retention, tachycardia, and constipation</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164" name=""/>
        <p:cNvGrpSpPr/>
        <p:nvPr/>
      </p:nvGrpSpPr>
      <p:grpSpPr>
        <a:xfrm>
          <a:off x="0" y="0"/>
          <a:ext cx="0" cy="0"/>
          <a:chOff x="0" y="0"/>
          <a:chExt cx="0" cy="0"/>
        </a:xfrm>
      </p:grpSpPr>
      <p:sp>
        <p:nvSpPr>
          <p:cNvPr id="1049862" name="Rectangle 3"/>
          <p:cNvSpPr>
            <a:spLocks noGrp="1" noChangeArrowheads="1"/>
          </p:cNvSpPr>
          <p:nvPr>
            <p:ph type="body" idx="1"/>
          </p:nvPr>
        </p:nvSpPr>
        <p:spPr>
          <a:xfrm>
            <a:off x="1117600" y="1143000"/>
            <a:ext cx="6908800" cy="4114800"/>
          </a:xfrm>
        </p:spPr>
        <p:txBody>
          <a:bodyPr>
            <a:normAutofit lnSpcReduction="10000"/>
          </a:bodyPr>
          <a:p>
            <a:r>
              <a:rPr dirty="0" sz="2800" lang="en-US" err="1" smtClean="0"/>
              <a:t>Antidiarrheals</a:t>
            </a:r>
            <a:endParaRPr dirty="0" sz="2800" lang="en-US"/>
          </a:p>
          <a:p>
            <a:pPr lvl="1"/>
            <a:r>
              <a:rPr dirty="0" sz="2400" lang="en-US" err="1"/>
              <a:t>Protectants</a:t>
            </a:r>
            <a:r>
              <a:rPr dirty="0" sz="2400" lang="en-US"/>
              <a:t>/adsorbents coat inflamed intestinal mucosa with a protective layer (</a:t>
            </a:r>
            <a:r>
              <a:rPr dirty="0" sz="2400" lang="en-US" err="1"/>
              <a:t>protectants</a:t>
            </a:r>
            <a:r>
              <a:rPr dirty="0" sz="2400" lang="en-US"/>
              <a:t>) or bind bacteria and/or digestive enzymes and/or toxins to protect intestinal mucosa from damaging effects (adsorbents)</a:t>
            </a:r>
          </a:p>
          <a:p>
            <a:pPr lvl="1"/>
            <a:r>
              <a:rPr dirty="0" sz="2400" lang="en-US"/>
              <a:t>Examples:</a:t>
            </a:r>
          </a:p>
          <a:p>
            <a:pPr lvl="2"/>
            <a:r>
              <a:rPr dirty="0" sz="2000" lang="en-US"/>
              <a:t>Bismuth subsalicylate (bismuth + aspirin-like product)</a:t>
            </a:r>
          </a:p>
          <a:p>
            <a:pPr lvl="2"/>
            <a:r>
              <a:rPr dirty="0" sz="2000" lang="en-US"/>
              <a:t>Kaolin/pectin</a:t>
            </a:r>
          </a:p>
          <a:p>
            <a:pPr lvl="2"/>
            <a:r>
              <a:rPr dirty="0" sz="2000" lang="en-US"/>
              <a:t>Activated charcoal</a:t>
            </a:r>
          </a:p>
          <a:p>
            <a:pPr lvl="1"/>
            <a:r>
              <a:rPr dirty="0" sz="2400" lang="en-US"/>
              <a:t>Side effects include constipation</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165" name=""/>
        <p:cNvGrpSpPr/>
        <p:nvPr/>
      </p:nvGrpSpPr>
      <p:grpSpPr>
        <a:xfrm>
          <a:off x="0" y="0"/>
          <a:ext cx="0" cy="0"/>
          <a:chOff x="0" y="0"/>
          <a:chExt cx="0" cy="0"/>
        </a:xfrm>
      </p:grpSpPr>
      <p:sp>
        <p:nvSpPr>
          <p:cNvPr id="1049863" name="Rectangle 3"/>
          <p:cNvSpPr>
            <a:spLocks noGrp="1" noChangeArrowheads="1"/>
          </p:cNvSpPr>
          <p:nvPr>
            <p:ph type="body" idx="1"/>
          </p:nvPr>
        </p:nvSpPr>
        <p:spPr>
          <a:xfrm>
            <a:off x="1117600" y="838200"/>
            <a:ext cx="6908800" cy="4114800"/>
          </a:xfrm>
        </p:spPr>
        <p:txBody>
          <a:bodyPr>
            <a:normAutofit lnSpcReduction="10000"/>
          </a:bodyPr>
          <a:p>
            <a:r>
              <a:rPr dirty="0" sz="2800" lang="en-US" err="1"/>
              <a:t>Antidiarrheals</a:t>
            </a:r>
            <a:r>
              <a:rPr dirty="0" sz="2800" lang="en-US"/>
              <a:t> </a:t>
            </a:r>
          </a:p>
          <a:p>
            <a:pPr lvl="1"/>
            <a:r>
              <a:rPr dirty="0" sz="2400" lang="en-US"/>
              <a:t>Opiate-related agents control diarrhea by decreasing both intestinal secretions and the flow of feces and increasing segmental contractions</a:t>
            </a:r>
          </a:p>
          <a:p>
            <a:pPr lvl="1"/>
            <a:r>
              <a:rPr dirty="0" sz="2400" lang="en-US"/>
              <a:t>Examples:</a:t>
            </a:r>
          </a:p>
          <a:p>
            <a:pPr lvl="2"/>
            <a:r>
              <a:rPr dirty="0" sz="2000" lang="en-US" err="1"/>
              <a:t>Diphenoxylate</a:t>
            </a:r>
            <a:endParaRPr dirty="0" sz="2000" lang="en-US"/>
          </a:p>
          <a:p>
            <a:pPr lvl="2"/>
            <a:r>
              <a:rPr dirty="0" sz="2000" lang="en-US" err="1"/>
              <a:t>Loperamide</a:t>
            </a:r>
            <a:endParaRPr dirty="0" sz="2000" lang="en-US"/>
          </a:p>
          <a:p>
            <a:pPr lvl="2"/>
            <a:r>
              <a:rPr dirty="0" sz="2000" lang="en-US"/>
              <a:t>Paregoric</a:t>
            </a:r>
          </a:p>
          <a:p>
            <a:pPr lvl="1"/>
            <a:r>
              <a:rPr dirty="0" sz="2400" lang="en-US"/>
              <a:t>Side effects include CNS depression, </a:t>
            </a:r>
            <a:r>
              <a:rPr dirty="0" sz="2400" lang="en-US" err="1"/>
              <a:t>ileus</a:t>
            </a:r>
            <a:r>
              <a:rPr dirty="0" sz="2400" lang="en-US"/>
              <a:t>, urine retention, bloat, and constipation</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166" name=""/>
        <p:cNvGrpSpPr/>
        <p:nvPr/>
      </p:nvGrpSpPr>
      <p:grpSpPr>
        <a:xfrm>
          <a:off x="0" y="0"/>
          <a:ext cx="0" cy="0"/>
          <a:chOff x="0" y="0"/>
          <a:chExt cx="0" cy="0"/>
        </a:xfrm>
      </p:grpSpPr>
      <p:sp>
        <p:nvSpPr>
          <p:cNvPr id="1049864" name="Rectangle 3"/>
          <p:cNvSpPr>
            <a:spLocks noGrp="1" noChangeArrowheads="1"/>
          </p:cNvSpPr>
          <p:nvPr>
            <p:ph type="body" idx="1"/>
          </p:nvPr>
        </p:nvSpPr>
        <p:spPr>
          <a:xfrm>
            <a:off x="1117600" y="990600"/>
            <a:ext cx="6908800" cy="4114800"/>
          </a:xfrm>
        </p:spPr>
        <p:txBody>
          <a:bodyPr/>
          <a:p>
            <a:r>
              <a:rPr dirty="0" sz="2800" lang="en-US" err="1"/>
              <a:t>Antidiarrheals</a:t>
            </a:r>
            <a:r>
              <a:rPr dirty="0" sz="2800" lang="en-US"/>
              <a:t> </a:t>
            </a:r>
          </a:p>
          <a:p>
            <a:pPr lvl="1"/>
            <a:r>
              <a:rPr dirty="0" sz="2400" lang="en-US" err="1"/>
              <a:t>Probiotics</a:t>
            </a:r>
            <a:r>
              <a:rPr dirty="0" sz="2400" lang="en-US"/>
              <a:t> seed the GI tract with beneficial bacteria; use is based on the theory that some forms of diarrhea are caused by disruption of the normal bacterial flora of the GI tract</a:t>
            </a:r>
          </a:p>
          <a:p>
            <a:pPr lvl="1"/>
            <a:r>
              <a:rPr dirty="0" sz="2400" lang="en-US"/>
              <a:t>Must be refrigerated to maintain the viability of the bacteria</a:t>
            </a:r>
          </a:p>
          <a:p>
            <a:pPr lvl="1"/>
            <a:r>
              <a:rPr dirty="0" sz="2400" lang="en-US"/>
              <a:t>Examples:</a:t>
            </a:r>
          </a:p>
          <a:p>
            <a:pPr lvl="2"/>
            <a:r>
              <a:rPr dirty="0" sz="2000" lang="en-US"/>
              <a:t>Plain yogurt with active cultures</a:t>
            </a:r>
          </a:p>
          <a:p>
            <a:pPr lvl="2"/>
            <a:r>
              <a:rPr dirty="0" sz="2000" lang="en-US"/>
              <a:t>Variety of trade-name products</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167" name=""/>
        <p:cNvGrpSpPr/>
        <p:nvPr/>
      </p:nvGrpSpPr>
      <p:grpSpPr>
        <a:xfrm>
          <a:off x="0" y="0"/>
          <a:ext cx="0" cy="0"/>
          <a:chOff x="0" y="0"/>
          <a:chExt cx="0" cy="0"/>
        </a:xfrm>
      </p:grpSpPr>
      <p:sp>
        <p:nvSpPr>
          <p:cNvPr id="1049865" name="Rectangle 3"/>
          <p:cNvSpPr>
            <a:spLocks noGrp="1" noChangeArrowheads="1"/>
          </p:cNvSpPr>
          <p:nvPr>
            <p:ph type="body" idx="1"/>
          </p:nvPr>
        </p:nvSpPr>
        <p:spPr>
          <a:xfrm>
            <a:off x="1117600" y="838200"/>
            <a:ext cx="6908800" cy="4114800"/>
          </a:xfrm>
        </p:spPr>
        <p:txBody>
          <a:bodyPr>
            <a:normAutofit lnSpcReduction="10000"/>
          </a:bodyPr>
          <a:p>
            <a:pPr>
              <a:lnSpc>
                <a:spcPct val="90000"/>
              </a:lnSpc>
            </a:pPr>
            <a:r>
              <a:rPr dirty="0" lang="en-US" err="1"/>
              <a:t>Antidiarrheals</a:t>
            </a:r>
            <a:r>
              <a:rPr dirty="0" lang="en-US"/>
              <a:t> </a:t>
            </a:r>
          </a:p>
          <a:p>
            <a:pPr lvl="1">
              <a:lnSpc>
                <a:spcPct val="90000"/>
              </a:lnSpc>
            </a:pPr>
            <a:r>
              <a:rPr dirty="0" lang="en-US"/>
              <a:t>A theory regarding the development of diarrhea is that anaerobic bacteria may increase due to disruption of normal GI flora</a:t>
            </a:r>
          </a:p>
          <a:p>
            <a:pPr lvl="1">
              <a:lnSpc>
                <a:spcPct val="90000"/>
              </a:lnSpc>
            </a:pPr>
            <a:r>
              <a:rPr dirty="0" lang="en-US"/>
              <a:t>One way to treat this is to use an antibiotic effective against anaerobic bacteria</a:t>
            </a:r>
          </a:p>
          <a:p>
            <a:pPr lvl="1">
              <a:lnSpc>
                <a:spcPct val="90000"/>
              </a:lnSpc>
            </a:pPr>
            <a:r>
              <a:rPr dirty="0" lang="en-US" err="1"/>
              <a:t>Metronidazole</a:t>
            </a:r>
            <a:r>
              <a:rPr dirty="0" lang="en-US"/>
              <a:t> is an example of an antibiotic used to treat diarrhea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546" name=""/>
        <p:cNvGrpSpPr/>
        <p:nvPr/>
      </p:nvGrpSpPr>
      <p:grpSpPr>
        <a:xfrm>
          <a:off x="0" y="0"/>
          <a:ext cx="0" cy="0"/>
          <a:chOff x="0" y="0"/>
          <a:chExt cx="0" cy="0"/>
        </a:xfrm>
      </p:grpSpPr>
      <p:sp>
        <p:nvSpPr>
          <p:cNvPr id="1048590" name="Title 1"/>
          <p:cNvSpPr>
            <a:spLocks noGrp="1"/>
          </p:cNvSpPr>
          <p:nvPr>
            <p:ph type="title"/>
          </p:nvPr>
        </p:nvSpPr>
        <p:spPr/>
        <p:txBody>
          <a:bodyPr/>
          <a:p>
            <a:r>
              <a:rPr dirty="0" lang="en-US" err="1" smtClean="0"/>
              <a:t>antibacterials</a:t>
            </a:r>
            <a:endParaRPr dirty="0" lang="en-US"/>
          </a:p>
        </p:txBody>
      </p:sp>
      <p:sp>
        <p:nvSpPr>
          <p:cNvPr id="1048591" name="Content Placeholder 2"/>
          <p:cNvSpPr>
            <a:spLocks noGrp="1"/>
          </p:cNvSpPr>
          <p:nvPr>
            <p:ph idx="1"/>
          </p:nvPr>
        </p:nvSpPr>
        <p:spPr/>
        <p:txBody>
          <a:bodyPr>
            <a:normAutofit fontScale="96429" lnSpcReduction="20000"/>
          </a:bodyPr>
          <a:p>
            <a:pPr indent="0" marL="0">
              <a:buNone/>
            </a:pPr>
            <a:r>
              <a:rPr altLang="en-US" dirty="0" lang="en-US"/>
              <a:t>Mechanism of Action:</a:t>
            </a:r>
          </a:p>
          <a:p>
            <a:pPr lvl="1">
              <a:buFontTx/>
              <a:buNone/>
            </a:pPr>
            <a:r>
              <a:rPr altLang="en-US" dirty="0" lang="en-US"/>
              <a:t>1. Inhibition of cell wall synthesis - Bactericidal</a:t>
            </a:r>
          </a:p>
          <a:p>
            <a:pPr lvl="1">
              <a:buFontTx/>
              <a:buNone/>
            </a:pPr>
            <a:r>
              <a:rPr altLang="en-US" dirty="0" lang="en-US"/>
              <a:t>2. Alteration in membrane permeability - ‘</a:t>
            </a:r>
            <a:r>
              <a:rPr altLang="en-US" dirty="0" lang="en-US" err="1"/>
              <a:t>Cidal</a:t>
            </a:r>
            <a:r>
              <a:rPr altLang="en-US" dirty="0" lang="en-US"/>
              <a:t>’ or ‘Static’</a:t>
            </a:r>
          </a:p>
          <a:p>
            <a:pPr lvl="1">
              <a:buFontTx/>
              <a:buNone/>
            </a:pPr>
            <a:r>
              <a:rPr altLang="en-US" dirty="0" lang="en-US"/>
              <a:t>3. Inhibition protein synthesis - ‘</a:t>
            </a:r>
            <a:r>
              <a:rPr altLang="en-US" dirty="0" lang="en-US" err="1"/>
              <a:t>Cidal</a:t>
            </a:r>
            <a:r>
              <a:rPr altLang="en-US" dirty="0" lang="en-US"/>
              <a:t>’ or ‘Static’</a:t>
            </a:r>
          </a:p>
          <a:p>
            <a:pPr lvl="1">
              <a:buFontTx/>
              <a:buNone/>
            </a:pPr>
            <a:r>
              <a:rPr altLang="en-US" dirty="0" lang="en-US"/>
              <a:t>4. Inhibition of bacterial RNA &amp; DNA - Inhibits synthesis of RNA &amp; DNA</a:t>
            </a:r>
          </a:p>
          <a:p>
            <a:pPr lvl="1">
              <a:buFontTx/>
              <a:buNone/>
            </a:pPr>
            <a:r>
              <a:rPr altLang="en-US" dirty="0" lang="en-US"/>
              <a:t>5. Interferes with metabolism in the cell - ‘Static’</a:t>
            </a:r>
          </a:p>
          <a:p>
            <a:endParaRPr dirty="0" lang="en-US"/>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168" name=""/>
        <p:cNvGrpSpPr/>
        <p:nvPr/>
      </p:nvGrpSpPr>
      <p:grpSpPr>
        <a:xfrm>
          <a:off x="0" y="0"/>
          <a:ext cx="0" cy="0"/>
          <a:chOff x="0" y="0"/>
          <a:chExt cx="0" cy="0"/>
        </a:xfrm>
      </p:grpSpPr>
      <p:sp>
        <p:nvSpPr>
          <p:cNvPr id="1049866" name="Title 1"/>
          <p:cNvSpPr>
            <a:spLocks noGrp="1"/>
          </p:cNvSpPr>
          <p:nvPr>
            <p:ph type="ctrTitle"/>
          </p:nvPr>
        </p:nvSpPr>
        <p:spPr/>
        <p:txBody>
          <a:bodyPr/>
          <a:p>
            <a:r>
              <a:rPr dirty="0" lang="en-US" smtClean="0"/>
              <a:t>Skeletal muscle relaxants</a:t>
            </a:r>
            <a:endParaRPr dirty="0" lang="en-US"/>
          </a:p>
        </p:txBody>
      </p:sp>
      <p:sp>
        <p:nvSpPr>
          <p:cNvPr id="1049867" name="Subtitle 2"/>
          <p:cNvSpPr>
            <a:spLocks noGrp="1"/>
          </p:cNvSpPr>
          <p:nvPr>
            <p:ph type="subTitle" idx="1"/>
          </p:nvPr>
        </p:nvSpPr>
        <p:spPr/>
        <p:txBody>
          <a:bodyPr/>
          <a:p>
            <a:endParaRPr dirty="0" lang="en-US"/>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169" name=""/>
        <p:cNvGrpSpPr/>
        <p:nvPr/>
      </p:nvGrpSpPr>
      <p:grpSpPr>
        <a:xfrm>
          <a:off x="0" y="0"/>
          <a:ext cx="0" cy="0"/>
          <a:chOff x="0" y="0"/>
          <a:chExt cx="0" cy="0"/>
        </a:xfrm>
      </p:grpSpPr>
      <p:sp>
        <p:nvSpPr>
          <p:cNvPr id="1049868" name="Slide Number Placeholder 3"/>
          <p:cNvSpPr>
            <a:spLocks noGrp="1"/>
          </p:cNvSpPr>
          <p:nvPr>
            <p:ph type="sldNum" sz="quarter" idx="10"/>
          </p:nvPr>
        </p:nvSpPr>
        <p:spPr/>
        <p:txBody>
          <a:bodyPr/>
          <a:p>
            <a:fld id="{217F6C42-439F-4051-BEF8-56F2EF0C30BB}" type="slidenum">
              <a:rPr lang="ar-SA"/>
              <a:t>421</a:t>
            </a:fld>
            <a:endParaRPr lang="en-US"/>
          </a:p>
        </p:txBody>
      </p:sp>
      <p:sp>
        <p:nvSpPr>
          <p:cNvPr id="1049869" name="Date Placeholder 4"/>
          <p:cNvSpPr>
            <a:spLocks noGrp="1"/>
          </p:cNvSpPr>
          <p:nvPr>
            <p:ph type="dt" sz="quarter" idx="11"/>
          </p:nvPr>
        </p:nvSpPr>
        <p:spPr/>
        <p:txBody>
          <a:bodyPr/>
          <a:p>
            <a:fld id="{976DA38D-1589-422D-8919-FE1EF65B32D7}" type="datetime1">
              <a:rPr lang="en-US"/>
              <a:t>1/2/2018</a:t>
            </a:fld>
            <a:endParaRPr lang="en-US"/>
          </a:p>
        </p:txBody>
      </p:sp>
      <p:sp>
        <p:nvSpPr>
          <p:cNvPr id="1049870" name="Rectangle 2"/>
          <p:cNvSpPr>
            <a:spLocks noGrp="1" noChangeArrowheads="1"/>
          </p:cNvSpPr>
          <p:nvPr>
            <p:ph type="title"/>
          </p:nvPr>
        </p:nvSpPr>
        <p:spPr>
          <a:xfrm>
            <a:off x="457200" y="274638"/>
            <a:ext cx="8229600" cy="639762"/>
          </a:xfrm>
        </p:spPr>
        <p:txBody>
          <a:bodyPr>
            <a:normAutofit fontScale="90000"/>
          </a:bodyPr>
          <a:p>
            <a:pPr eaLnBrk="1" hangingPunct="1"/>
            <a:r>
              <a:rPr dirty="0" sz="4000" lang="en-US" smtClean="0">
                <a:latin typeface="Times New Roman" pitchFamily="18" charset="0"/>
                <a:cs typeface="Times New Roman" pitchFamily="18" charset="0"/>
              </a:rPr>
              <a:t>Classification on basis of site of action and mechanism of action</a:t>
            </a:r>
          </a:p>
        </p:txBody>
      </p:sp>
      <p:sp>
        <p:nvSpPr>
          <p:cNvPr id="1049871" name="Rectangle 3"/>
          <p:cNvSpPr>
            <a:spLocks noGrp="1" noChangeArrowheads="1"/>
          </p:cNvSpPr>
          <p:nvPr>
            <p:ph type="body" idx="1"/>
          </p:nvPr>
        </p:nvSpPr>
        <p:spPr>
          <a:xfrm>
            <a:off x="457200" y="1143000"/>
            <a:ext cx="8229600" cy="5181600"/>
          </a:xfrm>
        </p:spPr>
        <p:txBody>
          <a:bodyPr>
            <a:normAutofit/>
          </a:bodyPr>
          <a:p>
            <a:pPr eaLnBrk="1" hangingPunct="1" indent="-609600" marL="609600">
              <a:lnSpc>
                <a:spcPct val="80000"/>
              </a:lnSpc>
              <a:buFont typeface="Wingdings" pitchFamily="2" charset="2"/>
              <a:buNone/>
            </a:pPr>
            <a:r>
              <a:rPr b="1" dirty="0" sz="2000" lang="en-US" smtClean="0">
                <a:solidFill>
                  <a:schemeClr val="folHlink"/>
                </a:solidFill>
                <a:latin typeface="Times New Roman" pitchFamily="18" charset="0"/>
                <a:cs typeface="Times New Roman" pitchFamily="18" charset="0"/>
              </a:rPr>
              <a:t>A)		</a:t>
            </a:r>
            <a:r>
              <a:rPr b="1" dirty="0" sz="2000" lang="en-US" u="sng" smtClean="0">
                <a:solidFill>
                  <a:schemeClr val="folHlink"/>
                </a:solidFill>
                <a:latin typeface="Times New Roman" pitchFamily="18" charset="0"/>
                <a:cs typeface="Times New Roman" pitchFamily="18" charset="0"/>
              </a:rPr>
              <a:t>PERIPHERALLY ACTING</a:t>
            </a:r>
          </a:p>
          <a:p>
            <a:pPr eaLnBrk="1" hangingPunct="1" indent="-609600" marL="609600">
              <a:lnSpc>
                <a:spcPct val="80000"/>
              </a:lnSpc>
            </a:pPr>
            <a:r>
              <a:rPr b="1" dirty="0" sz="2000" lang="en-US" u="sng" smtClean="0">
                <a:solidFill>
                  <a:srgbClr val="FF0066"/>
                </a:solidFill>
                <a:latin typeface="Times New Roman" pitchFamily="18" charset="0"/>
                <a:cs typeface="Times New Roman" pitchFamily="18" charset="0"/>
              </a:rPr>
              <a:t>Neuromuscular blockers</a:t>
            </a:r>
            <a:endParaRPr b="1" dirty="0" sz="2000" lang="en-US" smtClean="0">
              <a:solidFill>
                <a:srgbClr val="FF0066"/>
              </a:solidFill>
              <a:latin typeface="Times New Roman" pitchFamily="18" charset="0"/>
              <a:cs typeface="Times New Roman" pitchFamily="18" charset="0"/>
            </a:endParaRPr>
          </a:p>
          <a:p>
            <a:pPr eaLnBrk="1" hangingPunct="1" indent="-609600" marL="609600">
              <a:lnSpc>
                <a:spcPct val="80000"/>
              </a:lnSpc>
            </a:pPr>
            <a:r>
              <a:rPr b="1" dirty="0" sz="2000" lang="en-US" smtClean="0">
                <a:solidFill>
                  <a:srgbClr val="FFFF66"/>
                </a:solidFill>
                <a:latin typeface="Times New Roman" pitchFamily="18" charset="0"/>
                <a:cs typeface="Times New Roman" pitchFamily="18" charset="0"/>
              </a:rPr>
              <a:t>  </a:t>
            </a:r>
            <a:r>
              <a:rPr b="1" dirty="0" sz="2000" lang="en-US" smtClean="0">
                <a:solidFill>
                  <a:schemeClr val="folHlink"/>
                </a:solidFill>
                <a:latin typeface="Times New Roman" pitchFamily="18" charset="0"/>
                <a:cs typeface="Times New Roman" pitchFamily="18" charset="0"/>
              </a:rPr>
              <a:t>Non depolarizing agents</a:t>
            </a:r>
          </a:p>
          <a:p>
            <a:pPr eaLnBrk="1" hangingPunct="1" indent="-609600" marL="609600">
              <a:lnSpc>
                <a:spcPct val="80000"/>
              </a:lnSpc>
              <a:buFont typeface="Wingdings" pitchFamily="2" charset="2"/>
              <a:buNone/>
            </a:pPr>
            <a:r>
              <a:rPr b="1" dirty="0" sz="2000" lang="en-US" smtClean="0">
                <a:solidFill>
                  <a:srgbClr val="FFFF66"/>
                </a:solidFill>
                <a:latin typeface="Times New Roman" pitchFamily="18" charset="0"/>
                <a:cs typeface="Times New Roman" pitchFamily="18" charset="0"/>
              </a:rPr>
              <a:t>      </a:t>
            </a:r>
            <a:r>
              <a:rPr b="1" dirty="0" sz="2000" lang="en-US" err="1" u="sng" smtClean="0">
                <a:latin typeface="Times New Roman" pitchFamily="18" charset="0"/>
                <a:cs typeface="Times New Roman" pitchFamily="18" charset="0"/>
              </a:rPr>
              <a:t>Isoquinoline</a:t>
            </a:r>
            <a:r>
              <a:rPr b="1" dirty="0" sz="2000" lang="en-US" u="sng" smtClean="0">
                <a:latin typeface="Times New Roman" pitchFamily="18" charset="0"/>
                <a:cs typeface="Times New Roman" pitchFamily="18" charset="0"/>
              </a:rPr>
              <a:t> derivatives</a:t>
            </a:r>
            <a:r>
              <a:rPr b="1" dirty="0" sz="2000" lang="en-US" smtClean="0">
                <a:solidFill>
                  <a:srgbClr val="FFFF66"/>
                </a:solidFill>
                <a:latin typeface="Times New Roman" pitchFamily="18" charset="0"/>
                <a:cs typeface="Times New Roman" pitchFamily="18" charset="0"/>
              </a:rPr>
              <a:t>	</a:t>
            </a:r>
            <a:r>
              <a:rPr b="1" dirty="0" sz="2000" lang="en-US" err="1" u="sng" smtClean="0">
                <a:latin typeface="Times New Roman" pitchFamily="18" charset="0"/>
                <a:cs typeface="Times New Roman" pitchFamily="18" charset="0"/>
              </a:rPr>
              <a:t>steriod</a:t>
            </a:r>
            <a:r>
              <a:rPr b="1" dirty="0" sz="2000" lang="en-US" u="sng" smtClean="0">
                <a:latin typeface="Times New Roman" pitchFamily="18" charset="0"/>
                <a:cs typeface="Times New Roman" pitchFamily="18" charset="0"/>
              </a:rPr>
              <a:t> derivatives</a:t>
            </a:r>
            <a:r>
              <a:rPr b="1" dirty="0" sz="2000" lang="en-US" smtClean="0">
                <a:solidFill>
                  <a:srgbClr val="FFFF66"/>
                </a:solidFill>
                <a:latin typeface="Times New Roman" pitchFamily="18" charset="0"/>
                <a:cs typeface="Times New Roman" pitchFamily="18" charset="0"/>
              </a:rPr>
              <a:t>			</a:t>
            </a:r>
          </a:p>
          <a:p>
            <a:pPr eaLnBrk="1" hangingPunct="1" indent="-533400" lvl="1" marL="990600">
              <a:lnSpc>
                <a:spcPct val="80000"/>
              </a:lnSpc>
            </a:pPr>
            <a:r>
              <a:rPr dirty="0" sz="2000" lang="en-US" err="1" smtClean="0">
                <a:latin typeface="Times New Roman" pitchFamily="18" charset="0"/>
                <a:cs typeface="Times New Roman" pitchFamily="18" charset="0"/>
              </a:rPr>
              <a:t>Tubocurarine</a:t>
            </a:r>
            <a:r>
              <a:rPr dirty="0" sz="2000" lang="en-US" smtClean="0">
                <a:latin typeface="Times New Roman" pitchFamily="18" charset="0"/>
                <a:cs typeface="Times New Roman" pitchFamily="18" charset="0"/>
              </a:rPr>
              <a:t>  		</a:t>
            </a:r>
            <a:r>
              <a:rPr dirty="0" sz="2000" lang="en-US" err="1" smtClean="0">
                <a:latin typeface="Times New Roman" pitchFamily="18" charset="0"/>
                <a:cs typeface="Times New Roman" pitchFamily="18" charset="0"/>
              </a:rPr>
              <a:t>Pancuronu</a:t>
            </a:r>
            <a:r>
              <a:rPr dirty="0" sz="2000" lang="en-US" smtClean="0">
                <a:latin typeface="Times New Roman" pitchFamily="18" charset="0"/>
                <a:cs typeface="Times New Roman" pitchFamily="18" charset="0"/>
              </a:rPr>
              <a:t> </a:t>
            </a:r>
            <a:r>
              <a:rPr dirty="0" sz="2000" lang="en-US" err="1" smtClean="0">
                <a:latin typeface="Times New Roman" pitchFamily="18" charset="0"/>
                <a:cs typeface="Times New Roman" pitchFamily="18" charset="0"/>
              </a:rPr>
              <a:t>ium</a:t>
            </a:r>
            <a:endParaRPr dirty="0" sz="2000" lang="en-US" smtClean="0">
              <a:latin typeface="Times New Roman" pitchFamily="18" charset="0"/>
              <a:cs typeface="Times New Roman" pitchFamily="18" charset="0"/>
            </a:endParaRPr>
          </a:p>
          <a:p>
            <a:pPr eaLnBrk="1" hangingPunct="1" indent="-533400" lvl="1" marL="990600">
              <a:lnSpc>
                <a:spcPct val="80000"/>
              </a:lnSpc>
            </a:pPr>
            <a:r>
              <a:rPr dirty="0" sz="2000" lang="en-US" err="1" smtClean="0">
                <a:latin typeface="Times New Roman" pitchFamily="18" charset="0"/>
                <a:cs typeface="Times New Roman" pitchFamily="18" charset="0"/>
              </a:rPr>
              <a:t>Doxacurium</a:t>
            </a:r>
            <a:r>
              <a:rPr dirty="0" sz="2000" lang="en-US" smtClean="0">
                <a:latin typeface="Times New Roman" pitchFamily="18" charset="0"/>
                <a:cs typeface="Times New Roman" pitchFamily="18" charset="0"/>
              </a:rPr>
              <a:t>        	</a:t>
            </a:r>
            <a:r>
              <a:rPr dirty="0" sz="2000" lang="en-US" err="1" smtClean="0">
                <a:latin typeface="Times New Roman" pitchFamily="18" charset="0"/>
                <a:cs typeface="Times New Roman" pitchFamily="18" charset="0"/>
              </a:rPr>
              <a:t>Pipecuronium</a:t>
            </a:r>
            <a:endParaRPr dirty="0" sz="2000" lang="en-US" smtClean="0">
              <a:latin typeface="Times New Roman" pitchFamily="18" charset="0"/>
              <a:cs typeface="Times New Roman" pitchFamily="18" charset="0"/>
            </a:endParaRPr>
          </a:p>
          <a:p>
            <a:pPr eaLnBrk="1" hangingPunct="1" indent="-533400" lvl="1" marL="990600">
              <a:lnSpc>
                <a:spcPct val="80000"/>
              </a:lnSpc>
            </a:pPr>
            <a:r>
              <a:rPr dirty="0" sz="2000" lang="en-US" err="1" smtClean="0">
                <a:latin typeface="Times New Roman" pitchFamily="18" charset="0"/>
                <a:cs typeface="Times New Roman" pitchFamily="18" charset="0"/>
              </a:rPr>
              <a:t>Atracurium</a:t>
            </a:r>
            <a:r>
              <a:rPr dirty="0" sz="2000" lang="en-US" smtClean="0">
                <a:latin typeface="Times New Roman" pitchFamily="18" charset="0"/>
                <a:cs typeface="Times New Roman" pitchFamily="18" charset="0"/>
              </a:rPr>
              <a:t>		</a:t>
            </a:r>
            <a:r>
              <a:rPr dirty="0" sz="2000" lang="en-US" err="1" smtClean="0">
                <a:latin typeface="Times New Roman" pitchFamily="18" charset="0"/>
                <a:cs typeface="Times New Roman" pitchFamily="18" charset="0"/>
              </a:rPr>
              <a:t>Rapacuronium</a:t>
            </a:r>
            <a:endParaRPr dirty="0" sz="2000" lang="en-US" smtClean="0">
              <a:latin typeface="Times New Roman" pitchFamily="18" charset="0"/>
              <a:cs typeface="Times New Roman" pitchFamily="18" charset="0"/>
            </a:endParaRPr>
          </a:p>
          <a:p>
            <a:pPr eaLnBrk="1" hangingPunct="1" indent="-533400" lvl="1" marL="990600">
              <a:lnSpc>
                <a:spcPct val="80000"/>
              </a:lnSpc>
            </a:pPr>
            <a:r>
              <a:rPr dirty="0" sz="2000" lang="en-US" err="1" smtClean="0">
                <a:latin typeface="Times New Roman" pitchFamily="18" charset="0"/>
                <a:cs typeface="Times New Roman" pitchFamily="18" charset="0"/>
              </a:rPr>
              <a:t>Metocurine</a:t>
            </a:r>
            <a:r>
              <a:rPr dirty="0" sz="2000" lang="en-US" smtClean="0">
                <a:latin typeface="Times New Roman" pitchFamily="18" charset="0"/>
                <a:cs typeface="Times New Roman" pitchFamily="18" charset="0"/>
              </a:rPr>
              <a:t>   		</a:t>
            </a:r>
            <a:r>
              <a:rPr dirty="0" sz="2000" lang="en-US" err="1" smtClean="0">
                <a:latin typeface="Times New Roman" pitchFamily="18" charset="0"/>
                <a:cs typeface="Times New Roman" pitchFamily="18" charset="0"/>
              </a:rPr>
              <a:t>Rocuronium</a:t>
            </a:r>
            <a:endParaRPr dirty="0" sz="2000" lang="en-US" smtClean="0">
              <a:latin typeface="Times New Roman" pitchFamily="18" charset="0"/>
              <a:cs typeface="Times New Roman" pitchFamily="18" charset="0"/>
            </a:endParaRPr>
          </a:p>
          <a:p>
            <a:pPr eaLnBrk="1" hangingPunct="1" indent="-533400" lvl="1" marL="990600">
              <a:lnSpc>
                <a:spcPct val="80000"/>
              </a:lnSpc>
            </a:pPr>
            <a:r>
              <a:rPr dirty="0" sz="2000" lang="en-US" err="1" smtClean="0">
                <a:latin typeface="Times New Roman" pitchFamily="18" charset="0"/>
                <a:cs typeface="Times New Roman" pitchFamily="18" charset="0"/>
              </a:rPr>
              <a:t>Mivacurium</a:t>
            </a:r>
            <a:r>
              <a:rPr dirty="0" sz="2000" lang="en-US" smtClean="0">
                <a:latin typeface="Times New Roman" pitchFamily="18" charset="0"/>
                <a:cs typeface="Times New Roman" pitchFamily="18" charset="0"/>
              </a:rPr>
              <a:t>		</a:t>
            </a:r>
            <a:r>
              <a:rPr dirty="0" sz="2000" lang="en-US" err="1" smtClean="0">
                <a:latin typeface="Times New Roman" pitchFamily="18" charset="0"/>
                <a:cs typeface="Times New Roman" pitchFamily="18" charset="0"/>
              </a:rPr>
              <a:t>Vecuronium</a:t>
            </a:r>
            <a:endParaRPr dirty="0" sz="2000" lang="en-US" smtClean="0">
              <a:latin typeface="Times New Roman" pitchFamily="18" charset="0"/>
              <a:cs typeface="Times New Roman" pitchFamily="18" charset="0"/>
            </a:endParaRPr>
          </a:p>
          <a:p>
            <a:pPr eaLnBrk="1" hangingPunct="1" indent="-533400" lvl="1" marL="990600">
              <a:lnSpc>
                <a:spcPct val="80000"/>
              </a:lnSpc>
              <a:buFont typeface="Wingdings" pitchFamily="2" charset="2"/>
              <a:buNone/>
            </a:pPr>
            <a:endParaRPr dirty="0" sz="2000" lang="en-US" smtClean="0">
              <a:latin typeface="Times New Roman" pitchFamily="18" charset="0"/>
              <a:cs typeface="Times New Roman" pitchFamily="18" charset="0"/>
            </a:endParaRPr>
          </a:p>
          <a:p>
            <a:pPr eaLnBrk="1" hangingPunct="1" indent="-533400" lvl="1" marL="990600">
              <a:lnSpc>
                <a:spcPct val="80000"/>
              </a:lnSpc>
              <a:buFont typeface="Wingdings" pitchFamily="2" charset="2"/>
              <a:buNone/>
            </a:pPr>
            <a:endParaRPr dirty="0" sz="2000" lang="en-US" smtClean="0">
              <a:latin typeface="Times New Roman" pitchFamily="18" charset="0"/>
              <a:cs typeface="Times New Roman" pitchFamily="18" charset="0"/>
            </a:endParaRPr>
          </a:p>
          <a:p>
            <a:pPr eaLnBrk="1" hangingPunct="1" indent="-609600" marL="609600">
              <a:lnSpc>
                <a:spcPct val="80000"/>
              </a:lnSpc>
            </a:pPr>
            <a:r>
              <a:rPr b="1" dirty="0" sz="2000" lang="en-US" smtClean="0">
                <a:solidFill>
                  <a:srgbClr val="FFFF66"/>
                </a:solidFill>
                <a:latin typeface="Times New Roman" pitchFamily="18" charset="0"/>
                <a:cs typeface="Times New Roman" pitchFamily="18" charset="0"/>
              </a:rPr>
              <a:t>  	</a:t>
            </a:r>
            <a:r>
              <a:rPr b="1" dirty="0" sz="2000" lang="en-US" smtClean="0">
                <a:solidFill>
                  <a:schemeClr val="folHlink"/>
                </a:solidFill>
                <a:latin typeface="Times New Roman" pitchFamily="18" charset="0"/>
                <a:cs typeface="Times New Roman" pitchFamily="18" charset="0"/>
              </a:rPr>
              <a:t>Depolarizing agents</a:t>
            </a:r>
          </a:p>
          <a:p>
            <a:pPr eaLnBrk="1" hangingPunct="1" indent="-533400" lvl="1" marL="990600">
              <a:lnSpc>
                <a:spcPct val="80000"/>
              </a:lnSpc>
            </a:pPr>
            <a:r>
              <a:rPr dirty="0" sz="2000" lang="en-US" err="1" smtClean="0">
                <a:latin typeface="Times New Roman" pitchFamily="18" charset="0"/>
                <a:cs typeface="Times New Roman" pitchFamily="18" charset="0"/>
              </a:rPr>
              <a:t>Suxamethonium</a:t>
            </a:r>
            <a:r>
              <a:rPr dirty="0" sz="2000" lang="en-US" smtClean="0">
                <a:latin typeface="Times New Roman" pitchFamily="18" charset="0"/>
                <a:cs typeface="Times New Roman" pitchFamily="18" charset="0"/>
              </a:rPr>
              <a:t> (</a:t>
            </a:r>
            <a:r>
              <a:rPr dirty="0" sz="2000" lang="en-US" err="1" smtClean="0">
                <a:latin typeface="Times New Roman" pitchFamily="18" charset="0"/>
                <a:cs typeface="Times New Roman" pitchFamily="18" charset="0"/>
              </a:rPr>
              <a:t>Succinylcholine</a:t>
            </a:r>
            <a:r>
              <a:rPr dirty="0" sz="2000" lang="en-US" smtClean="0">
                <a:latin typeface="Times New Roman" pitchFamily="18" charset="0"/>
                <a:cs typeface="Times New Roman" pitchFamily="18" charset="0"/>
              </a:rPr>
              <a:t>)</a:t>
            </a:r>
          </a:p>
          <a:p>
            <a:pPr eaLnBrk="1" hangingPunct="1" indent="-533400" lvl="1" marL="990600">
              <a:lnSpc>
                <a:spcPct val="80000"/>
              </a:lnSpc>
            </a:pPr>
            <a:r>
              <a:rPr dirty="0" sz="2000" lang="en-US" err="1" smtClean="0">
                <a:latin typeface="Times New Roman" pitchFamily="18" charset="0"/>
                <a:cs typeface="Times New Roman" pitchFamily="18" charset="0"/>
              </a:rPr>
              <a:t>Decamethonium</a:t>
            </a:r>
            <a:endParaRPr dirty="0" sz="2000" lang="en-US" smtClean="0">
              <a:latin typeface="Times New Roman" pitchFamily="18" charset="0"/>
              <a:cs typeface="Times New Roman" pitchFamily="18" charset="0"/>
            </a:endParaRP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170" name=""/>
        <p:cNvGrpSpPr/>
        <p:nvPr/>
      </p:nvGrpSpPr>
      <p:grpSpPr>
        <a:xfrm>
          <a:off x="0" y="0"/>
          <a:ext cx="0" cy="0"/>
          <a:chOff x="0" y="0"/>
          <a:chExt cx="0" cy="0"/>
        </a:xfrm>
      </p:grpSpPr>
      <p:sp>
        <p:nvSpPr>
          <p:cNvPr id="1049872" name="Rectangle 2"/>
          <p:cNvSpPr>
            <a:spLocks noGrp="1" noChangeArrowheads="1"/>
          </p:cNvSpPr>
          <p:nvPr>
            <p:ph type="title"/>
          </p:nvPr>
        </p:nvSpPr>
        <p:spPr/>
        <p:txBody>
          <a:bodyPr/>
          <a:p>
            <a:r>
              <a:rPr lang="en-US">
                <a:solidFill>
                  <a:schemeClr val="hlink"/>
                </a:solidFill>
                <a:latin typeface="Algerian" pitchFamily="82" charset="0"/>
              </a:rPr>
              <a:t>Neuromuscular Junction</a:t>
            </a:r>
          </a:p>
        </p:txBody>
      </p:sp>
      <p:pic>
        <p:nvPicPr>
          <p:cNvPr id="2097219" name="Picture 3"/>
          <p:cNvPicPr>
            <a:picLocks noChangeAspect="1" noGrp="1" noChangeArrowheads="1"/>
          </p:cNvPicPr>
          <p:nvPr>
            <p:ph type="body" sz="half" idx="1"/>
          </p:nvPr>
        </p:nvPicPr>
        <p:blipFill>
          <a:blip xmlns:r="http://schemas.openxmlformats.org/officeDocument/2006/relationships" r:embed="rId1"/>
          <a:srcRect t="3421"/>
          <a:stretch>
            <a:fillRect/>
          </a:stretch>
        </p:blipFill>
        <p:spPr>
          <a:xfrm>
            <a:off x="457200" y="1752600"/>
            <a:ext cx="3270250" cy="4530725"/>
          </a:xfrm>
          <a:noFill/>
        </p:spPr>
      </p:pic>
      <p:pic>
        <p:nvPicPr>
          <p:cNvPr id="2097220" name="Picture 4" descr="Image:Synapse diag4.png">
            <a:hlinkClick r:id="rId2"/>
          </p:cNvPr>
          <p:cNvPicPr>
            <a:picLocks noChangeAspect="1" noChangeArrowheads="1"/>
          </p:cNvPicPr>
          <p:nvPr/>
        </p:nvPicPr>
        <p:blipFill>
          <a:blip xmlns:r="http://schemas.openxmlformats.org/officeDocument/2006/relationships" r:embed="rId3"/>
          <a:srcRect l="7655" t="7005" r="8134" b="7530"/>
          <a:stretch>
            <a:fillRect/>
          </a:stretch>
        </p:blipFill>
        <p:spPr bwMode="auto">
          <a:xfrm>
            <a:off x="3810000" y="2209800"/>
            <a:ext cx="5029200" cy="4648200"/>
          </a:xfrm>
          <a:prstGeom prst="rect"/>
          <a:noFill/>
          <a:ln>
            <a:noFill/>
          </a:ln>
        </p:spPr>
      </p:pic>
      <p:sp>
        <p:nvSpPr>
          <p:cNvPr id="1049873" name="Rectangle 5"/>
          <p:cNvSpPr>
            <a:spLocks noGrp="1" noChangeArrowheads="1"/>
          </p:cNvSpPr>
          <p:nvPr>
            <p:ph type="body" sz="half" idx="2"/>
          </p:nvPr>
        </p:nvSpPr>
        <p:spPr>
          <a:xfrm>
            <a:off x="3733800" y="1524000"/>
            <a:ext cx="5410200" cy="5029200"/>
          </a:xfrm>
        </p:spPr>
        <p:txBody>
          <a:bodyPr/>
          <a:p>
            <a:r>
              <a:rPr dirty="0" sz="2400" lang="en-US"/>
              <a:t>1: Cholinergic motor neurone,2: motor end-plate, 3: vesicles, 4:       N</a:t>
            </a:r>
            <a:r>
              <a:rPr baseline="-25000" dirty="0" sz="2400" lang="en-US"/>
              <a:t>M</a:t>
            </a:r>
            <a:r>
              <a:rPr dirty="0" sz="2400" lang="en-US"/>
              <a:t>R, 5: mitochondrion</a:t>
            </a:r>
          </a:p>
          <a:p>
            <a:endParaRPr dirty="0" sz="2400" lang="en-US"/>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171" name=""/>
        <p:cNvGrpSpPr/>
        <p:nvPr/>
      </p:nvGrpSpPr>
      <p:grpSpPr>
        <a:xfrm>
          <a:off x="0" y="0"/>
          <a:ext cx="0" cy="0"/>
          <a:chOff x="0" y="0"/>
          <a:chExt cx="0" cy="0"/>
        </a:xfrm>
      </p:grpSpPr>
      <p:sp>
        <p:nvSpPr>
          <p:cNvPr id="1049874" name="Slide Number Placeholder 3"/>
          <p:cNvSpPr>
            <a:spLocks noGrp="1"/>
          </p:cNvSpPr>
          <p:nvPr>
            <p:ph type="sldNum" sz="quarter" idx="10"/>
          </p:nvPr>
        </p:nvSpPr>
        <p:spPr/>
        <p:txBody>
          <a:bodyPr/>
          <a:p>
            <a:fld id="{496A5C89-96B4-44A7-8BA3-01E43B7F65D4}" type="slidenum">
              <a:rPr lang="ar-SA"/>
              <a:t>423</a:t>
            </a:fld>
            <a:endParaRPr lang="en-US"/>
          </a:p>
        </p:txBody>
      </p:sp>
      <p:sp>
        <p:nvSpPr>
          <p:cNvPr id="1049875" name="Date Placeholder 4"/>
          <p:cNvSpPr>
            <a:spLocks noGrp="1"/>
          </p:cNvSpPr>
          <p:nvPr>
            <p:ph type="dt" sz="quarter" idx="11"/>
          </p:nvPr>
        </p:nvSpPr>
        <p:spPr/>
        <p:txBody>
          <a:bodyPr/>
          <a:p>
            <a:fld id="{E925006B-BCDC-4D2A-BD72-2418B4DD533E}" type="datetime1">
              <a:rPr lang="en-US"/>
              <a:t>1/2/2018</a:t>
            </a:fld>
            <a:endParaRPr lang="en-US"/>
          </a:p>
        </p:txBody>
      </p:sp>
      <p:sp>
        <p:nvSpPr>
          <p:cNvPr id="1049876" name="Rectangle 2"/>
          <p:cNvSpPr>
            <a:spLocks noGrp="1" noChangeArrowheads="1"/>
          </p:cNvSpPr>
          <p:nvPr>
            <p:ph type="title"/>
          </p:nvPr>
        </p:nvSpPr>
        <p:spPr/>
        <p:txBody>
          <a:bodyPr/>
          <a:p>
            <a:pPr eaLnBrk="1" hangingPunct="1"/>
            <a:endParaRPr lang="en-US" smtClean="0"/>
          </a:p>
        </p:txBody>
      </p:sp>
      <p:sp>
        <p:nvSpPr>
          <p:cNvPr id="1049877" name="Rectangle 3"/>
          <p:cNvSpPr>
            <a:spLocks noGrp="1" noChangeArrowheads="1"/>
          </p:cNvSpPr>
          <p:nvPr>
            <p:ph type="body" idx="1"/>
          </p:nvPr>
        </p:nvSpPr>
        <p:spPr/>
        <p:txBody>
          <a:bodyPr/>
          <a:p>
            <a:pPr eaLnBrk="1" hangingPunct="1">
              <a:buFont typeface="Wingdings" pitchFamily="2" charset="2"/>
              <a:buNone/>
            </a:pPr>
            <a:r>
              <a:rPr dirty="0" sz="2000" lang="en-US" smtClean="0">
                <a:latin typeface="Times New Roman" pitchFamily="18" charset="0"/>
                <a:cs typeface="Times New Roman" pitchFamily="18" charset="0"/>
              </a:rPr>
              <a:t> </a:t>
            </a:r>
            <a:r>
              <a:rPr b="1" dirty="0" sz="2400" lang="en-US" smtClean="0">
                <a:latin typeface="Times New Roman" pitchFamily="18" charset="0"/>
                <a:cs typeface="Times New Roman" pitchFamily="18" charset="0"/>
              </a:rPr>
              <a:t>Depolarizing agents:</a:t>
            </a:r>
          </a:p>
          <a:p>
            <a:pPr eaLnBrk="1" hangingPunct="1">
              <a:buFont typeface="Wingdings" pitchFamily="2" charset="2"/>
              <a:buNone/>
            </a:pPr>
            <a:r>
              <a:rPr dirty="0" sz="2000" lang="en-US" smtClean="0">
                <a:latin typeface="Times New Roman" pitchFamily="18" charset="0"/>
                <a:cs typeface="Times New Roman" pitchFamily="18" charset="0"/>
              </a:rPr>
              <a:t>	</a:t>
            </a:r>
            <a:r>
              <a:rPr dirty="0" sz="2000" lang="en-US" err="1" smtClean="0">
                <a:latin typeface="Times New Roman" pitchFamily="18" charset="0"/>
                <a:cs typeface="Times New Roman" pitchFamily="18" charset="0"/>
              </a:rPr>
              <a:t>Succinyle</a:t>
            </a:r>
            <a:r>
              <a:rPr dirty="0" sz="2000" lang="en-US" smtClean="0">
                <a:latin typeface="Times New Roman" pitchFamily="18" charset="0"/>
                <a:cs typeface="Times New Roman" pitchFamily="18" charset="0"/>
              </a:rPr>
              <a:t> </a:t>
            </a:r>
            <a:r>
              <a:rPr dirty="0" sz="2000" lang="en-US" err="1" smtClean="0">
                <a:latin typeface="Times New Roman" pitchFamily="18" charset="0"/>
                <a:cs typeface="Times New Roman" pitchFamily="18" charset="0"/>
              </a:rPr>
              <a:t>choline</a:t>
            </a:r>
            <a:endParaRPr dirty="0" sz="2000" lang="en-US" smtClean="0">
              <a:latin typeface="Times New Roman" pitchFamily="18" charset="0"/>
              <a:cs typeface="Times New Roman" pitchFamily="18" charset="0"/>
            </a:endParaRPr>
          </a:p>
          <a:p>
            <a:pPr eaLnBrk="1" hangingPunct="1">
              <a:buFont typeface="Wingdings" pitchFamily="2" charset="2"/>
              <a:buNone/>
            </a:pPr>
            <a:endParaRPr dirty="0" sz="2000" lang="en-US" smtClean="0">
              <a:latin typeface="Times New Roman" pitchFamily="18" charset="0"/>
              <a:cs typeface="Times New Roman" pitchFamily="18" charset="0"/>
            </a:endParaRPr>
          </a:p>
          <a:p>
            <a:pPr eaLnBrk="1" hangingPunct="1">
              <a:buFont typeface="Wingdings" pitchFamily="2" charset="2"/>
              <a:buNone/>
            </a:pPr>
            <a:r>
              <a:rPr dirty="0" sz="2000" lang="en-US" smtClean="0">
                <a:latin typeface="Times New Roman" pitchFamily="18" charset="0"/>
                <a:cs typeface="Times New Roman" pitchFamily="18" charset="0"/>
              </a:rPr>
              <a:t>These drugs are structural analogue </a:t>
            </a:r>
            <a:r>
              <a:rPr dirty="0" sz="2000" lang="en-US" err="1" smtClean="0">
                <a:latin typeface="Times New Roman" pitchFamily="18" charset="0"/>
                <a:cs typeface="Times New Roman" pitchFamily="18" charset="0"/>
              </a:rPr>
              <a:t>pf</a:t>
            </a:r>
            <a:r>
              <a:rPr dirty="0" sz="2000" lang="en-US" smtClean="0">
                <a:latin typeface="Times New Roman" pitchFamily="18" charset="0"/>
                <a:cs typeface="Times New Roman" pitchFamily="18" charset="0"/>
              </a:rPr>
              <a:t> acetylcholine .</a:t>
            </a:r>
          </a:p>
          <a:p>
            <a:pPr eaLnBrk="1" hangingPunct="1">
              <a:buFont typeface="Wingdings" pitchFamily="2" charset="2"/>
              <a:buNone/>
            </a:pPr>
            <a:r>
              <a:rPr dirty="0" sz="2000" lang="en-US" smtClean="0">
                <a:latin typeface="Times New Roman" pitchFamily="18" charset="0"/>
                <a:cs typeface="Times New Roman" pitchFamily="18" charset="0"/>
              </a:rPr>
              <a:t> They either act as antagonists ( non depolarizing) </a:t>
            </a:r>
          </a:p>
          <a:p>
            <a:pPr eaLnBrk="1" hangingPunct="1">
              <a:buFont typeface="Wingdings" pitchFamily="2" charset="2"/>
              <a:buNone/>
            </a:pPr>
            <a:r>
              <a:rPr dirty="0" sz="2000" lang="en-US" smtClean="0">
                <a:latin typeface="Times New Roman" pitchFamily="18" charset="0"/>
                <a:cs typeface="Times New Roman" pitchFamily="18" charset="0"/>
              </a:rPr>
              <a:t>	</a:t>
            </a:r>
            <a:r>
              <a:rPr b="1" dirty="0" sz="2000" lang="en-US" smtClean="0">
                <a:solidFill>
                  <a:srgbClr val="FFFF66"/>
                </a:solidFill>
                <a:latin typeface="Times New Roman" pitchFamily="18" charset="0"/>
                <a:cs typeface="Times New Roman" pitchFamily="18" charset="0"/>
              </a:rPr>
              <a:t>OR</a:t>
            </a:r>
          </a:p>
          <a:p>
            <a:pPr eaLnBrk="1" hangingPunct="1">
              <a:buFont typeface="Wingdings" pitchFamily="2" charset="2"/>
              <a:buNone/>
            </a:pPr>
            <a:r>
              <a:rPr dirty="0" sz="2000" lang="en-US" smtClean="0">
                <a:latin typeface="Times New Roman" pitchFamily="18" charset="0"/>
                <a:cs typeface="Times New Roman" pitchFamily="18" charset="0"/>
              </a:rPr>
              <a:t>agonist  (depolarizing)</a:t>
            </a:r>
          </a:p>
          <a:p>
            <a:pPr eaLnBrk="1" hangingPunct="1">
              <a:buFont typeface="Wingdings" pitchFamily="2" charset="2"/>
              <a:buNone/>
            </a:pPr>
            <a:r>
              <a:rPr dirty="0" lang="en-US" smtClean="0"/>
              <a:t>   </a:t>
            </a:r>
            <a:r>
              <a:rPr dirty="0" sz="2000" lang="en-US" smtClean="0">
                <a:latin typeface="Times New Roman" pitchFamily="18" charset="0"/>
                <a:cs typeface="Times New Roman" pitchFamily="18" charset="0"/>
              </a:rPr>
              <a:t>These drugs are used to increase the safety of general anesthetics</a:t>
            </a:r>
          </a:p>
          <a:p>
            <a:pPr eaLnBrk="1" hangingPunct="1">
              <a:buFont typeface="Wingdings" pitchFamily="2" charset="2"/>
              <a:buNone/>
            </a:pPr>
            <a:r>
              <a:rPr dirty="0" sz="2000" lang="en-US" smtClean="0">
                <a:latin typeface="Times New Roman" pitchFamily="18" charset="0"/>
                <a:cs typeface="Times New Roman" pitchFamily="18" charset="0"/>
              </a:rPr>
              <a:t>	These are used </a:t>
            </a:r>
            <a:r>
              <a:rPr dirty="0" sz="2000" lang="en-US" err="1" smtClean="0">
                <a:latin typeface="Times New Roman" pitchFamily="18" charset="0"/>
                <a:cs typeface="Times New Roman" pitchFamily="18" charset="0"/>
              </a:rPr>
              <a:t>parentrally</a:t>
            </a:r>
            <a:endParaRPr dirty="0" sz="2000" lang="en-US" smtClean="0">
              <a:latin typeface="Times New Roman" pitchFamily="18" charset="0"/>
              <a:cs typeface="Times New Roman" pitchFamily="18" charset="0"/>
            </a:endParaRP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172" name=""/>
        <p:cNvGrpSpPr/>
        <p:nvPr/>
      </p:nvGrpSpPr>
      <p:grpSpPr>
        <a:xfrm>
          <a:off x="0" y="0"/>
          <a:ext cx="0" cy="0"/>
          <a:chOff x="0" y="0"/>
          <a:chExt cx="0" cy="0"/>
        </a:xfrm>
      </p:grpSpPr>
      <p:sp>
        <p:nvSpPr>
          <p:cNvPr id="1049878" name="Slide Number Placeholder 3"/>
          <p:cNvSpPr>
            <a:spLocks noGrp="1"/>
          </p:cNvSpPr>
          <p:nvPr>
            <p:ph type="sldNum" sz="quarter" idx="10"/>
          </p:nvPr>
        </p:nvSpPr>
        <p:spPr/>
        <p:txBody>
          <a:bodyPr/>
          <a:p>
            <a:fld id="{95171A97-F815-4DB6-8CF9-C616E294FAF0}" type="slidenum">
              <a:rPr lang="ar-SA"/>
              <a:t>424</a:t>
            </a:fld>
            <a:endParaRPr lang="en-US"/>
          </a:p>
        </p:txBody>
      </p:sp>
      <p:sp>
        <p:nvSpPr>
          <p:cNvPr id="1049879" name="Date Placeholder 4"/>
          <p:cNvSpPr>
            <a:spLocks noGrp="1"/>
          </p:cNvSpPr>
          <p:nvPr>
            <p:ph type="dt" sz="quarter" idx="11"/>
          </p:nvPr>
        </p:nvSpPr>
        <p:spPr/>
        <p:txBody>
          <a:bodyPr/>
          <a:p>
            <a:fld id="{1B7BEDE3-3925-4AEB-9196-EFA32B00FA7C}" type="datetime1">
              <a:rPr lang="en-US"/>
              <a:t>1/2/2018</a:t>
            </a:fld>
            <a:endParaRPr lang="en-US"/>
          </a:p>
        </p:txBody>
      </p:sp>
      <p:sp>
        <p:nvSpPr>
          <p:cNvPr id="1049880" name="Rectangle 2"/>
          <p:cNvSpPr>
            <a:spLocks noGrp="1" noChangeArrowheads="1"/>
          </p:cNvSpPr>
          <p:nvPr>
            <p:ph type="title"/>
          </p:nvPr>
        </p:nvSpPr>
        <p:spPr/>
        <p:txBody>
          <a:bodyPr/>
          <a:p>
            <a:pPr eaLnBrk="1" hangingPunct="1"/>
            <a:endParaRPr dirty="0" lang="en-US" smtClean="0"/>
          </a:p>
        </p:txBody>
      </p:sp>
      <p:sp>
        <p:nvSpPr>
          <p:cNvPr id="1049881" name="Rectangle 3"/>
          <p:cNvSpPr>
            <a:spLocks noGrp="1" noChangeArrowheads="1"/>
          </p:cNvSpPr>
          <p:nvPr>
            <p:ph type="body" idx="1"/>
          </p:nvPr>
        </p:nvSpPr>
        <p:spPr/>
        <p:txBody>
          <a:bodyPr/>
          <a:p>
            <a:pPr eaLnBrk="1" hangingPunct="1" indent="0" marL="0">
              <a:buNone/>
            </a:pPr>
            <a:r>
              <a:rPr b="1" dirty="0" lang="en-US" smtClean="0">
                <a:latin typeface="Times New Roman" pitchFamily="18" charset="0"/>
                <a:cs typeface="Times New Roman" pitchFamily="18" charset="0"/>
              </a:rPr>
              <a:t>B)	</a:t>
            </a:r>
            <a:r>
              <a:rPr b="1" dirty="0" lang="en-US" u="sng" smtClean="0">
                <a:latin typeface="Times New Roman" pitchFamily="18" charset="0"/>
                <a:cs typeface="Times New Roman" pitchFamily="18" charset="0"/>
              </a:rPr>
              <a:t>Centrally acting (</a:t>
            </a:r>
            <a:r>
              <a:rPr b="1" dirty="0" lang="en-US" err="1" u="sng" smtClean="0">
                <a:latin typeface="Times New Roman" pitchFamily="18" charset="0"/>
                <a:cs typeface="Times New Roman" pitchFamily="18" charset="0"/>
              </a:rPr>
              <a:t>spasmolytic</a:t>
            </a:r>
            <a:r>
              <a:rPr b="1" dirty="0" lang="en-US" u="sng" smtClean="0">
                <a:latin typeface="Times New Roman" pitchFamily="18" charset="0"/>
                <a:cs typeface="Times New Roman" pitchFamily="18" charset="0"/>
              </a:rPr>
              <a:t> drugs)</a:t>
            </a:r>
            <a:endParaRPr b="1" dirty="0" lang="en-US" smtClean="0">
              <a:latin typeface="Times New Roman" pitchFamily="18" charset="0"/>
              <a:cs typeface="Times New Roman" pitchFamily="18" charset="0"/>
            </a:endParaRPr>
          </a:p>
          <a:p>
            <a:pPr eaLnBrk="1" hangingPunct="1"/>
            <a:r>
              <a:rPr dirty="0" sz="2800" lang="en-US" smtClean="0">
                <a:latin typeface="Times New Roman" pitchFamily="18" charset="0"/>
                <a:cs typeface="Times New Roman" pitchFamily="18" charset="0"/>
              </a:rPr>
              <a:t>Diazepam ( act through GABA </a:t>
            </a:r>
            <a:r>
              <a:rPr baseline="-25000" dirty="0" sz="2800" lang="en-US" smtClean="0">
                <a:latin typeface="Times New Roman" pitchFamily="18" charset="0"/>
                <a:cs typeface="Times New Roman" pitchFamily="18" charset="0"/>
              </a:rPr>
              <a:t>A</a:t>
            </a:r>
            <a:r>
              <a:rPr dirty="0" sz="2800" lang="en-US" smtClean="0">
                <a:latin typeface="Times New Roman" pitchFamily="18" charset="0"/>
                <a:cs typeface="Times New Roman" pitchFamily="18" charset="0"/>
              </a:rPr>
              <a:t>) receptors)</a:t>
            </a:r>
          </a:p>
          <a:p>
            <a:pPr eaLnBrk="1" hangingPunct="1"/>
            <a:r>
              <a:rPr dirty="0" sz="2800" lang="en-US" err="1" smtClean="0">
                <a:latin typeface="Times New Roman" pitchFamily="18" charset="0"/>
                <a:cs typeface="Times New Roman" pitchFamily="18" charset="0"/>
              </a:rPr>
              <a:t>Baclofen</a:t>
            </a:r>
            <a:r>
              <a:rPr dirty="0" sz="2800" lang="en-US" smtClean="0">
                <a:latin typeface="Times New Roman" pitchFamily="18" charset="0"/>
                <a:cs typeface="Times New Roman" pitchFamily="18" charset="0"/>
              </a:rPr>
              <a:t>   (GABA </a:t>
            </a:r>
            <a:r>
              <a:rPr baseline="-25000" dirty="0" sz="2800" lang="en-US" smtClean="0">
                <a:latin typeface="Times New Roman" pitchFamily="18" charset="0"/>
                <a:cs typeface="Times New Roman" pitchFamily="18" charset="0"/>
              </a:rPr>
              <a:t>B) </a:t>
            </a:r>
            <a:r>
              <a:rPr dirty="0" sz="2800" lang="en-US" smtClean="0">
                <a:latin typeface="Times New Roman" pitchFamily="18" charset="0"/>
                <a:cs typeface="Times New Roman" pitchFamily="18" charset="0"/>
              </a:rPr>
              <a:t>receptors</a:t>
            </a:r>
          </a:p>
          <a:p>
            <a:pPr eaLnBrk="1" hangingPunct="1"/>
            <a:r>
              <a:rPr dirty="0" sz="2800" lang="en-US" err="1" smtClean="0">
                <a:latin typeface="Times New Roman" pitchFamily="18" charset="0"/>
                <a:cs typeface="Times New Roman" pitchFamily="18" charset="0"/>
              </a:rPr>
              <a:t>Dantroline</a:t>
            </a:r>
            <a:r>
              <a:rPr dirty="0" sz="2800" lang="en-US" smtClean="0">
                <a:latin typeface="Times New Roman" pitchFamily="18" charset="0"/>
                <a:cs typeface="Times New Roman" pitchFamily="18" charset="0"/>
              </a:rPr>
              <a:t> ( act directly by interfering release of calcium from </a:t>
            </a:r>
            <a:r>
              <a:rPr dirty="0" sz="2800" lang="en-US" err="1" smtClean="0">
                <a:latin typeface="Times New Roman" pitchFamily="18" charset="0"/>
                <a:cs typeface="Times New Roman" pitchFamily="18" charset="0"/>
              </a:rPr>
              <a:t>sarcoplasmic</a:t>
            </a:r>
            <a:r>
              <a:rPr dirty="0" sz="2800" lang="en-US" smtClean="0">
                <a:latin typeface="Times New Roman" pitchFamily="18" charset="0"/>
                <a:cs typeface="Times New Roman" pitchFamily="18" charset="0"/>
              </a:rPr>
              <a:t>  reticulum)</a:t>
            </a:r>
          </a:p>
          <a:p>
            <a:pPr eaLnBrk="1" hangingPunct="1"/>
            <a:r>
              <a:rPr dirty="0" lang="en-US" smtClean="0">
                <a:latin typeface="Times New Roman" pitchFamily="18" charset="0"/>
                <a:cs typeface="Times New Roman" pitchFamily="18" charset="0"/>
              </a:rPr>
              <a:t> </a:t>
            </a:r>
            <a:r>
              <a:rPr b="1" dirty="0" lang="en-US" u="sng" smtClean="0">
                <a:latin typeface="Times New Roman" pitchFamily="18" charset="0"/>
                <a:cs typeface="Times New Roman" pitchFamily="18" charset="0"/>
              </a:rPr>
              <a:t>Note:</a:t>
            </a:r>
          </a:p>
          <a:p>
            <a:pPr eaLnBrk="1" hangingPunct="1"/>
            <a:r>
              <a:rPr dirty="0" lang="en-US" smtClean="0">
                <a:latin typeface="Times New Roman" pitchFamily="18" charset="0"/>
                <a:cs typeface="Times New Roman" pitchFamily="18" charset="0"/>
              </a:rPr>
              <a:t> </a:t>
            </a:r>
            <a:r>
              <a:rPr dirty="0" sz="2800" lang="en-US" smtClean="0">
                <a:latin typeface="Times New Roman" pitchFamily="18" charset="0"/>
                <a:cs typeface="Times New Roman" pitchFamily="18" charset="0"/>
              </a:rPr>
              <a:t>these drugs are used to control spastic muscle tone as in </a:t>
            </a:r>
            <a:r>
              <a:rPr dirty="0" sz="2800" lang="en-US" err="1" smtClean="0">
                <a:latin typeface="Times New Roman" pitchFamily="18" charset="0"/>
                <a:cs typeface="Times New Roman" pitchFamily="18" charset="0"/>
              </a:rPr>
              <a:t>epilesy</a:t>
            </a:r>
            <a:r>
              <a:rPr dirty="0" sz="2800" lang="en-US" smtClean="0">
                <a:latin typeface="Times New Roman" pitchFamily="18" charset="0"/>
                <a:cs typeface="Times New Roman" pitchFamily="18" charset="0"/>
              </a:rPr>
              <a:t> ,multiple </a:t>
            </a:r>
            <a:r>
              <a:rPr dirty="0" sz="2800" lang="en-US" err="1" smtClean="0">
                <a:latin typeface="Times New Roman" pitchFamily="18" charset="0"/>
                <a:cs typeface="Times New Roman" pitchFamily="18" charset="0"/>
              </a:rPr>
              <a:t>scelerosis</a:t>
            </a:r>
            <a:r>
              <a:rPr dirty="0" sz="2800" lang="en-US" smtClean="0">
                <a:latin typeface="Times New Roman" pitchFamily="18" charset="0"/>
                <a:cs typeface="Times New Roman" pitchFamily="18" charset="0"/>
              </a:rPr>
              <a:t> ,cerebral palsy, stroke,</a:t>
            </a: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173" name=""/>
        <p:cNvGrpSpPr/>
        <p:nvPr/>
      </p:nvGrpSpPr>
      <p:grpSpPr>
        <a:xfrm>
          <a:off x="0" y="0"/>
          <a:ext cx="0" cy="0"/>
          <a:chOff x="0" y="0"/>
          <a:chExt cx="0" cy="0"/>
        </a:xfrm>
      </p:grpSpPr>
      <p:sp>
        <p:nvSpPr>
          <p:cNvPr id="1049882" name="Slide Number Placeholder 3"/>
          <p:cNvSpPr>
            <a:spLocks noGrp="1"/>
          </p:cNvSpPr>
          <p:nvPr>
            <p:ph type="sldNum" sz="quarter" idx="10"/>
          </p:nvPr>
        </p:nvSpPr>
        <p:spPr/>
        <p:txBody>
          <a:bodyPr/>
          <a:p>
            <a:fld id="{0F67CB21-B308-4047-926E-7ED488C9B2D5}" type="slidenum">
              <a:rPr lang="ar-SA"/>
              <a:t>425</a:t>
            </a:fld>
            <a:endParaRPr lang="en-US"/>
          </a:p>
        </p:txBody>
      </p:sp>
      <p:sp>
        <p:nvSpPr>
          <p:cNvPr id="1049883" name="Date Placeholder 4"/>
          <p:cNvSpPr>
            <a:spLocks noGrp="1"/>
          </p:cNvSpPr>
          <p:nvPr>
            <p:ph type="dt" sz="quarter" idx="11"/>
          </p:nvPr>
        </p:nvSpPr>
        <p:spPr/>
        <p:txBody>
          <a:bodyPr/>
          <a:p>
            <a:fld id="{9F229C62-BDCE-4637-8C71-52D816184C71}" type="datetime1">
              <a:rPr lang="en-US"/>
              <a:t>1/2/2018</a:t>
            </a:fld>
            <a:endParaRPr lang="en-US"/>
          </a:p>
        </p:txBody>
      </p:sp>
      <p:sp>
        <p:nvSpPr>
          <p:cNvPr id="1049884" name="Rectangle 2"/>
          <p:cNvSpPr>
            <a:spLocks noGrp="1" noChangeArrowheads="1"/>
          </p:cNvSpPr>
          <p:nvPr>
            <p:ph type="title"/>
          </p:nvPr>
        </p:nvSpPr>
        <p:spPr/>
        <p:txBody>
          <a:bodyPr>
            <a:normAutofit fontScale="90000"/>
          </a:bodyPr>
          <a:p>
            <a:pPr eaLnBrk="1" hangingPunct="1"/>
            <a:r>
              <a:rPr b="1" dirty="0" sz="4000" lang="en-US" u="sng" smtClean="0">
                <a:latin typeface="Times New Roman" pitchFamily="18" charset="0"/>
                <a:cs typeface="Times New Roman" pitchFamily="18" charset="0"/>
              </a:rPr>
              <a:t>Mechanism of Sk. muscle contraction</a:t>
            </a:r>
          </a:p>
        </p:txBody>
      </p:sp>
      <p:sp>
        <p:nvSpPr>
          <p:cNvPr id="1049885" name="Rectangle 3"/>
          <p:cNvSpPr>
            <a:spLocks noGrp="1" noChangeArrowheads="1"/>
          </p:cNvSpPr>
          <p:nvPr>
            <p:ph type="body" idx="1"/>
          </p:nvPr>
        </p:nvSpPr>
        <p:spPr>
          <a:xfrm>
            <a:off x="457200" y="1600200"/>
            <a:ext cx="8229600" cy="4953000"/>
          </a:xfrm>
        </p:spPr>
        <p:txBody>
          <a:bodyPr/>
          <a:p>
            <a:pPr eaLnBrk="1" hangingPunct="1">
              <a:lnSpc>
                <a:spcPct val="90000"/>
              </a:lnSpc>
            </a:pPr>
            <a:r>
              <a:rPr lang="en-US" smtClean="0">
                <a:latin typeface="Times New Roman" pitchFamily="18" charset="0"/>
                <a:cs typeface="Times New Roman" pitchFamily="18" charset="0"/>
              </a:rPr>
              <a:t>Initiation of impulse</a:t>
            </a:r>
          </a:p>
          <a:p>
            <a:pPr eaLnBrk="1" hangingPunct="1">
              <a:lnSpc>
                <a:spcPct val="90000"/>
              </a:lnSpc>
              <a:buFont typeface="Wingdings" pitchFamily="2" charset="2"/>
              <a:buNone/>
            </a:pPr>
            <a:endParaRPr lang="en-US" smtClean="0">
              <a:latin typeface="Times New Roman" pitchFamily="18" charset="0"/>
              <a:cs typeface="Times New Roman" pitchFamily="18" charset="0"/>
            </a:endParaRPr>
          </a:p>
          <a:p>
            <a:pPr eaLnBrk="1" hangingPunct="1">
              <a:lnSpc>
                <a:spcPct val="90000"/>
              </a:lnSpc>
            </a:pPr>
            <a:r>
              <a:rPr lang="en-US" smtClean="0">
                <a:latin typeface="Times New Roman" pitchFamily="18" charset="0"/>
                <a:cs typeface="Times New Roman" pitchFamily="18" charset="0"/>
              </a:rPr>
              <a:t>Release of acetylcholine</a:t>
            </a:r>
          </a:p>
          <a:p>
            <a:pPr eaLnBrk="1" hangingPunct="1">
              <a:lnSpc>
                <a:spcPct val="90000"/>
              </a:lnSpc>
              <a:buFont typeface="Wingdings" pitchFamily="2" charset="2"/>
              <a:buNone/>
            </a:pPr>
            <a:endParaRPr lang="en-US" smtClean="0">
              <a:latin typeface="Times New Roman" pitchFamily="18" charset="0"/>
              <a:cs typeface="Times New Roman" pitchFamily="18" charset="0"/>
            </a:endParaRPr>
          </a:p>
          <a:p>
            <a:pPr eaLnBrk="1" hangingPunct="1">
              <a:lnSpc>
                <a:spcPct val="90000"/>
              </a:lnSpc>
            </a:pPr>
            <a:r>
              <a:rPr lang="en-US" smtClean="0">
                <a:latin typeface="Times New Roman" pitchFamily="18" charset="0"/>
                <a:cs typeface="Times New Roman" pitchFamily="18" charset="0"/>
              </a:rPr>
              <a:t>Activation of nicotinic receptor at motor end plate</a:t>
            </a:r>
          </a:p>
          <a:p>
            <a:pPr eaLnBrk="1" hangingPunct="1">
              <a:lnSpc>
                <a:spcPct val="90000"/>
              </a:lnSpc>
              <a:buFont typeface="Wingdings" pitchFamily="2" charset="2"/>
              <a:buNone/>
            </a:pPr>
            <a:endParaRPr lang="en-US" smtClean="0">
              <a:latin typeface="Times New Roman" pitchFamily="18" charset="0"/>
              <a:cs typeface="Times New Roman" pitchFamily="18" charset="0"/>
            </a:endParaRPr>
          </a:p>
          <a:p>
            <a:pPr eaLnBrk="1" hangingPunct="1">
              <a:lnSpc>
                <a:spcPct val="90000"/>
              </a:lnSpc>
            </a:pPr>
            <a:r>
              <a:rPr lang="en-US" smtClean="0">
                <a:latin typeface="Times New Roman" pitchFamily="18" charset="0"/>
                <a:cs typeface="Times New Roman" pitchFamily="18" charset="0"/>
              </a:rPr>
              <a:t>Opening of ion channel, passage of Na</a:t>
            </a:r>
            <a:r>
              <a:rPr baseline="30000" lang="en-US" smtClean="0">
                <a:latin typeface="Times New Roman" pitchFamily="18" charset="0"/>
                <a:cs typeface="Times New Roman" pitchFamily="18" charset="0"/>
              </a:rPr>
              <a:t>+ </a:t>
            </a:r>
            <a:r>
              <a:rPr lang="en-US" smtClean="0">
                <a:latin typeface="Times New Roman" pitchFamily="18" charset="0"/>
                <a:cs typeface="Times New Roman" pitchFamily="18" charset="0"/>
              </a:rPr>
              <a:t>, depolarization of end plate</a:t>
            </a:r>
          </a:p>
          <a:p>
            <a:pPr eaLnBrk="1" hangingPunct="1">
              <a:lnSpc>
                <a:spcPct val="90000"/>
              </a:lnSpc>
            </a:pPr>
            <a:endParaRPr lang="en-US" smtClean="0"/>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174" name=""/>
        <p:cNvGrpSpPr/>
        <p:nvPr/>
      </p:nvGrpSpPr>
      <p:grpSpPr>
        <a:xfrm>
          <a:off x="0" y="0"/>
          <a:ext cx="0" cy="0"/>
          <a:chOff x="0" y="0"/>
          <a:chExt cx="0" cy="0"/>
        </a:xfrm>
      </p:grpSpPr>
      <p:sp>
        <p:nvSpPr>
          <p:cNvPr id="1049886" name="Slide Number Placeholder 3"/>
          <p:cNvSpPr>
            <a:spLocks noGrp="1"/>
          </p:cNvSpPr>
          <p:nvPr>
            <p:ph type="sldNum" sz="quarter" idx="10"/>
          </p:nvPr>
        </p:nvSpPr>
        <p:spPr/>
        <p:txBody>
          <a:bodyPr/>
          <a:p>
            <a:fld id="{DB36DBE9-F63B-479C-BB27-E8846E9F85AA}" type="slidenum">
              <a:rPr lang="ar-SA"/>
              <a:t>426</a:t>
            </a:fld>
            <a:endParaRPr lang="en-US"/>
          </a:p>
        </p:txBody>
      </p:sp>
      <p:sp>
        <p:nvSpPr>
          <p:cNvPr id="1049887" name="Date Placeholder 4"/>
          <p:cNvSpPr>
            <a:spLocks noGrp="1"/>
          </p:cNvSpPr>
          <p:nvPr>
            <p:ph type="dt" sz="quarter" idx="11"/>
          </p:nvPr>
        </p:nvSpPr>
        <p:spPr/>
        <p:txBody>
          <a:bodyPr/>
          <a:p>
            <a:fld id="{4806BD61-6823-4ACA-90AB-84B65A17AF0D}" type="datetime1">
              <a:rPr lang="en-US"/>
              <a:t>1/2/2018</a:t>
            </a:fld>
            <a:endParaRPr lang="en-US"/>
          </a:p>
        </p:txBody>
      </p:sp>
      <p:sp>
        <p:nvSpPr>
          <p:cNvPr id="1049888" name="Rectangle 2"/>
          <p:cNvSpPr>
            <a:spLocks noGrp="1" noChangeArrowheads="1"/>
          </p:cNvSpPr>
          <p:nvPr>
            <p:ph type="title"/>
          </p:nvPr>
        </p:nvSpPr>
        <p:spPr/>
        <p:txBody>
          <a:bodyPr/>
          <a:p>
            <a:pPr eaLnBrk="1" hangingPunct="1"/>
            <a:r>
              <a:rPr sz="3600" lang="en-US" smtClean="0">
                <a:solidFill>
                  <a:srgbClr val="FFFF66"/>
                </a:solidFill>
                <a:latin typeface="Times New Roman" pitchFamily="18" charset="0"/>
                <a:cs typeface="Times New Roman" pitchFamily="18" charset="0"/>
              </a:rPr>
              <a:t>Mechanism cont’d</a:t>
            </a:r>
          </a:p>
        </p:txBody>
      </p:sp>
      <p:sp>
        <p:nvSpPr>
          <p:cNvPr id="1049889" name="Rectangle 3"/>
          <p:cNvSpPr>
            <a:spLocks noGrp="1" noChangeArrowheads="1"/>
          </p:cNvSpPr>
          <p:nvPr>
            <p:ph type="body" idx="1"/>
          </p:nvPr>
        </p:nvSpPr>
        <p:spPr/>
        <p:txBody>
          <a:bodyPr/>
          <a:p>
            <a:pPr eaLnBrk="1" hangingPunct="1"/>
            <a:r>
              <a:rPr lang="en-US" smtClean="0">
                <a:latin typeface="Times New Roman" pitchFamily="18" charset="0"/>
                <a:cs typeface="Times New Roman" pitchFamily="18" charset="0"/>
              </a:rPr>
              <a:t>Muscle contraction.</a:t>
            </a:r>
          </a:p>
          <a:p>
            <a:pPr eaLnBrk="1" hangingPunct="1">
              <a:buFont typeface="Wingdings" pitchFamily="2" charset="2"/>
              <a:buNone/>
            </a:pPr>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Neuromuscular blocking agents used in clinical practice interfere with this process.</a:t>
            </a:r>
          </a:p>
          <a:p>
            <a:pPr eaLnBrk="1" hangingPunct="1">
              <a:buFont typeface="Wingdings" pitchFamily="2" charset="2"/>
              <a:buNone/>
            </a:pPr>
            <a:endParaRPr lang="en-US" smtClean="0">
              <a:latin typeface="Times New Roman" pitchFamily="18" charset="0"/>
              <a:cs typeface="Times New Roman" pitchFamily="18" charset="0"/>
            </a:endParaRPr>
          </a:p>
          <a:p>
            <a:pPr eaLnBrk="1" hangingPunct="1"/>
            <a:r>
              <a:rPr lang="en-US" smtClean="0">
                <a:latin typeface="Times New Roman" pitchFamily="18" charset="0"/>
                <a:cs typeface="Times New Roman" pitchFamily="18" charset="0"/>
              </a:rPr>
              <a:t>Drugs, can block neuromuscular transmission/ or muscle contraction by acting</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175" name=""/>
        <p:cNvGrpSpPr/>
        <p:nvPr/>
      </p:nvGrpSpPr>
      <p:grpSpPr>
        <a:xfrm>
          <a:off x="0" y="0"/>
          <a:ext cx="0" cy="0"/>
          <a:chOff x="0" y="0"/>
          <a:chExt cx="0" cy="0"/>
        </a:xfrm>
      </p:grpSpPr>
      <p:sp>
        <p:nvSpPr>
          <p:cNvPr id="1049890" name="Slide Number Placeholder 3"/>
          <p:cNvSpPr>
            <a:spLocks noGrp="1"/>
          </p:cNvSpPr>
          <p:nvPr>
            <p:ph type="sldNum" sz="quarter" idx="10"/>
          </p:nvPr>
        </p:nvSpPr>
        <p:spPr/>
        <p:txBody>
          <a:bodyPr/>
          <a:p>
            <a:fld id="{D5B6441D-7FCF-4C26-866C-A28C59FA5BB9}" type="slidenum">
              <a:rPr lang="ar-SA"/>
              <a:t>427</a:t>
            </a:fld>
            <a:endParaRPr dirty="0" lang="en-US"/>
          </a:p>
        </p:txBody>
      </p:sp>
      <p:sp>
        <p:nvSpPr>
          <p:cNvPr id="1049891" name="Date Placeholder 4"/>
          <p:cNvSpPr>
            <a:spLocks noGrp="1"/>
          </p:cNvSpPr>
          <p:nvPr>
            <p:ph type="dt" sz="quarter" idx="11"/>
          </p:nvPr>
        </p:nvSpPr>
        <p:spPr/>
        <p:txBody>
          <a:bodyPr/>
          <a:p>
            <a:fld id="{C1E8125C-FF87-4960-A993-351CB0746EE8}" type="datetime1">
              <a:rPr lang="en-US"/>
              <a:t>1/2/2018</a:t>
            </a:fld>
            <a:endParaRPr dirty="0" lang="en-US"/>
          </a:p>
        </p:txBody>
      </p:sp>
      <p:sp>
        <p:nvSpPr>
          <p:cNvPr id="1049892" name="Rectangle 2"/>
          <p:cNvSpPr>
            <a:spLocks noGrp="1" noChangeArrowheads="1"/>
          </p:cNvSpPr>
          <p:nvPr>
            <p:ph type="title"/>
          </p:nvPr>
        </p:nvSpPr>
        <p:spPr>
          <a:xfrm>
            <a:off x="457200" y="274638"/>
            <a:ext cx="8229600" cy="334962"/>
          </a:xfrm>
        </p:spPr>
        <p:txBody>
          <a:bodyPr>
            <a:normAutofit fontScale="90000"/>
          </a:bodyPr>
          <a:p>
            <a:pPr eaLnBrk="1" hangingPunct="1"/>
            <a:endParaRPr dirty="0" lang="en-US" smtClean="0"/>
          </a:p>
        </p:txBody>
      </p:sp>
      <p:sp>
        <p:nvSpPr>
          <p:cNvPr id="1049893" name="Rectangle 3"/>
          <p:cNvSpPr>
            <a:spLocks noGrp="1" noChangeArrowheads="1"/>
          </p:cNvSpPr>
          <p:nvPr>
            <p:ph type="body" idx="1"/>
          </p:nvPr>
        </p:nvSpPr>
        <p:spPr>
          <a:xfrm>
            <a:off x="457200" y="762000"/>
            <a:ext cx="8229600" cy="5372100"/>
          </a:xfrm>
        </p:spPr>
        <p:txBody>
          <a:bodyPr>
            <a:normAutofit/>
          </a:bodyPr>
          <a:p>
            <a:pPr indent="0" marL="0">
              <a:buNone/>
            </a:pPr>
            <a:r>
              <a:rPr dirty="0" sz="2400" lang="en-US" smtClean="0">
                <a:solidFill>
                  <a:srgbClr val="FFFF66"/>
                </a:solidFill>
                <a:latin typeface="Times New Roman" pitchFamily="18" charset="0"/>
                <a:cs typeface="Times New Roman" pitchFamily="18" charset="0"/>
              </a:rPr>
              <a:t> </a:t>
            </a:r>
            <a:r>
              <a:rPr b="1" dirty="0" sz="2400" lang="en-US" err="1" u="sng" smtClean="0">
                <a:latin typeface="Times New Roman" pitchFamily="18" charset="0"/>
                <a:cs typeface="Times New Roman" pitchFamily="18" charset="0"/>
              </a:rPr>
              <a:t>Presynaptically</a:t>
            </a:r>
            <a:r>
              <a:rPr b="1" dirty="0" sz="2400" lang="en-US" u="sng" smtClean="0">
                <a:latin typeface="Times New Roman" pitchFamily="18" charset="0"/>
                <a:cs typeface="Times New Roman" pitchFamily="18" charset="0"/>
              </a:rPr>
              <a:t>:</a:t>
            </a:r>
            <a:r>
              <a:rPr dirty="0" sz="2400" lang="en-US" smtClean="0">
                <a:latin typeface="Times New Roman" pitchFamily="18" charset="0"/>
                <a:cs typeface="Times New Roman" pitchFamily="18" charset="0"/>
              </a:rPr>
              <a:t> </a:t>
            </a:r>
          </a:p>
          <a:p>
            <a:pPr eaLnBrk="1" hangingPunct="1">
              <a:buFont typeface="Wingdings" pitchFamily="2" charset="2"/>
              <a:buNone/>
            </a:pPr>
            <a:r>
              <a:rPr dirty="0" sz="2400" lang="en-US" smtClean="0">
                <a:latin typeface="Times New Roman" pitchFamily="18" charset="0"/>
                <a:cs typeface="Times New Roman" pitchFamily="18" charset="0"/>
              </a:rPr>
              <a:t>	    To inhibit acetylcholine synthesis or release (practically 	not used).</a:t>
            </a:r>
          </a:p>
          <a:p>
            <a:pPr eaLnBrk="1" hangingPunct="1">
              <a:buFont typeface="Wingdings" pitchFamily="2" charset="2"/>
              <a:buNone/>
            </a:pPr>
            <a:r>
              <a:rPr dirty="0" sz="2400" lang="en-US" smtClean="0">
                <a:latin typeface="Times New Roman" pitchFamily="18" charset="0"/>
                <a:cs typeface="Times New Roman" pitchFamily="18" charset="0"/>
              </a:rPr>
              <a:t>		As they may have whole body unspecific  nicotinic as well as 	muscarinic effects</a:t>
            </a:r>
            <a:endParaRPr b="1" dirty="0" sz="2400" lang="en-US" u="sng" smtClean="0">
              <a:latin typeface="Times New Roman" pitchFamily="18" charset="0"/>
              <a:cs typeface="Times New Roman" pitchFamily="18" charset="0"/>
            </a:endParaRPr>
          </a:p>
          <a:p>
            <a:pPr eaLnBrk="1" hangingPunct="1" indent="0" marL="0">
              <a:buNone/>
            </a:pPr>
            <a:r>
              <a:rPr b="1" dirty="0" sz="2400" lang="en-US" err="1" u="sng" smtClean="0">
                <a:latin typeface="Times New Roman" pitchFamily="18" charset="0"/>
                <a:cs typeface="Times New Roman" pitchFamily="18" charset="0"/>
              </a:rPr>
              <a:t>Postsynaptically</a:t>
            </a:r>
            <a:r>
              <a:rPr b="1" dirty="0" sz="2400" lang="en-US" u="sng" smtClean="0">
                <a:latin typeface="Times New Roman" pitchFamily="18" charset="0"/>
                <a:cs typeface="Times New Roman" pitchFamily="18" charset="0"/>
              </a:rPr>
              <a:t>:</a:t>
            </a:r>
            <a:r>
              <a:rPr dirty="0" sz="2400" lang="en-US" smtClean="0">
                <a:latin typeface="Times New Roman" pitchFamily="18" charset="0"/>
                <a:cs typeface="Times New Roman" pitchFamily="18" charset="0"/>
              </a:rPr>
              <a:t> </a:t>
            </a:r>
          </a:p>
          <a:p>
            <a:pPr eaLnBrk="1" hangingPunct="1" indent="0" marL="0">
              <a:buNone/>
            </a:pPr>
            <a:r>
              <a:rPr dirty="0" sz="2400" lang="en-US">
                <a:latin typeface="Times New Roman" pitchFamily="18" charset="0"/>
                <a:cs typeface="Times New Roman" pitchFamily="18" charset="0"/>
              </a:rPr>
              <a:t> </a:t>
            </a:r>
            <a:r>
              <a:rPr dirty="0" sz="2400" lang="en-US" smtClean="0">
                <a:latin typeface="Times New Roman" pitchFamily="18" charset="0"/>
                <a:cs typeface="Times New Roman" pitchFamily="18" charset="0"/>
              </a:rPr>
              <a:t>        To block the receptor activity. </a:t>
            </a:r>
          </a:p>
          <a:p>
            <a:pPr eaLnBrk="1" hangingPunct="1" indent="0" marL="0">
              <a:buNone/>
            </a:pPr>
            <a:r>
              <a:rPr dirty="0" sz="2400" lang="en-US" smtClean="0">
                <a:latin typeface="Times New Roman" pitchFamily="18" charset="0"/>
                <a:cs typeface="Times New Roman" pitchFamily="18" charset="0"/>
              </a:rPr>
              <a:t>         To block ion channel at the end plate</a:t>
            </a:r>
          </a:p>
          <a:p>
            <a:pPr eaLnBrk="1" hangingPunct="1"/>
            <a:r>
              <a:rPr dirty="0" sz="2400" lang="en-US" smtClean="0">
                <a:latin typeface="Times New Roman" pitchFamily="18" charset="0"/>
                <a:cs typeface="Times New Roman" pitchFamily="18" charset="0"/>
              </a:rPr>
              <a:t>Clinically these drugs are only used as an adjuvant to general anesthesia, (</a:t>
            </a:r>
            <a:r>
              <a:rPr dirty="0" sz="2400" lang="en-US" u="sng" smtClean="0">
                <a:solidFill>
                  <a:srgbClr val="FF0066"/>
                </a:solidFill>
                <a:latin typeface="Times New Roman" pitchFamily="18" charset="0"/>
                <a:cs typeface="Times New Roman" pitchFamily="18" charset="0"/>
              </a:rPr>
              <a:t>only when artificial respiration is available</a:t>
            </a:r>
            <a:r>
              <a:rPr dirty="0" sz="2400" lang="en-US" smtClean="0">
                <a:latin typeface="Times New Roman" pitchFamily="18" charset="0"/>
                <a:cs typeface="Times New Roman" pitchFamily="18" charset="0"/>
              </a:rPr>
              <a:t>.)</a:t>
            </a:r>
          </a:p>
          <a:p>
            <a:pPr eaLnBrk="1" hangingPunct="1"/>
            <a:r>
              <a:rPr dirty="0" sz="2400" lang="en-US" smtClean="0">
                <a:latin typeface="Times New Roman" pitchFamily="18" charset="0"/>
                <a:cs typeface="Times New Roman" pitchFamily="18" charset="0"/>
              </a:rPr>
              <a:t>   They interfere with the post synaptic action of                    </a:t>
            </a:r>
          </a:p>
          <a:p>
            <a:pPr eaLnBrk="1" hangingPunct="1">
              <a:buFont typeface="Wingdings" pitchFamily="2" charset="2"/>
              <a:buNone/>
            </a:pPr>
            <a:r>
              <a:rPr dirty="0" sz="2400" lang="en-US" smtClean="0">
                <a:latin typeface="Times New Roman" pitchFamily="18" charset="0"/>
                <a:cs typeface="Times New Roman" pitchFamily="18" charset="0"/>
              </a:rPr>
              <a:t>        acetylcholine.</a:t>
            </a: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176" name=""/>
        <p:cNvGrpSpPr/>
        <p:nvPr/>
      </p:nvGrpSpPr>
      <p:grpSpPr>
        <a:xfrm>
          <a:off x="0" y="0"/>
          <a:ext cx="0" cy="0"/>
          <a:chOff x="0" y="0"/>
          <a:chExt cx="0" cy="0"/>
        </a:xfrm>
      </p:grpSpPr>
      <p:sp>
        <p:nvSpPr>
          <p:cNvPr id="1049894" name="Slide Number Placeholder 3"/>
          <p:cNvSpPr>
            <a:spLocks noGrp="1"/>
          </p:cNvSpPr>
          <p:nvPr>
            <p:ph type="sldNum" sz="quarter" idx="10"/>
          </p:nvPr>
        </p:nvSpPr>
        <p:spPr/>
        <p:txBody>
          <a:bodyPr/>
          <a:p>
            <a:fld id="{80D1C0F9-5690-4F3C-8043-B7EDD62E3A01}" type="slidenum">
              <a:rPr lang="ar-SA"/>
              <a:t>428</a:t>
            </a:fld>
            <a:endParaRPr lang="en-US"/>
          </a:p>
        </p:txBody>
      </p:sp>
      <p:sp>
        <p:nvSpPr>
          <p:cNvPr id="1049895" name="Date Placeholder 4"/>
          <p:cNvSpPr>
            <a:spLocks noGrp="1"/>
          </p:cNvSpPr>
          <p:nvPr>
            <p:ph type="dt" sz="quarter" idx="11"/>
          </p:nvPr>
        </p:nvSpPr>
        <p:spPr/>
        <p:txBody>
          <a:bodyPr/>
          <a:p>
            <a:fld id="{F7AC06EC-8F27-439D-A109-97C68988AB1E}" type="datetime1">
              <a:rPr lang="en-US"/>
              <a:t>1/2/2018</a:t>
            </a:fld>
            <a:endParaRPr lang="en-US"/>
          </a:p>
        </p:txBody>
      </p:sp>
      <p:sp>
        <p:nvSpPr>
          <p:cNvPr id="1049896" name="Rectangle 2"/>
          <p:cNvSpPr>
            <a:spLocks noGrp="1" noChangeArrowheads="1"/>
          </p:cNvSpPr>
          <p:nvPr>
            <p:ph type="title"/>
          </p:nvPr>
        </p:nvSpPr>
        <p:spPr/>
        <p:txBody>
          <a:bodyPr/>
          <a:p>
            <a:pPr eaLnBrk="1" hangingPunct="1"/>
            <a:endParaRPr lang="en-US" smtClean="0"/>
          </a:p>
        </p:txBody>
      </p:sp>
      <p:sp>
        <p:nvSpPr>
          <p:cNvPr id="1049897" name="Rectangle 3"/>
          <p:cNvSpPr>
            <a:spLocks noGrp="1" noChangeArrowheads="1"/>
          </p:cNvSpPr>
          <p:nvPr>
            <p:ph type="body" idx="1"/>
          </p:nvPr>
        </p:nvSpPr>
        <p:spPr/>
        <p:txBody>
          <a:bodyPr/>
          <a:p>
            <a:pPr eaLnBrk="1" hangingPunct="1" indent="0" marL="0">
              <a:buNone/>
            </a:pPr>
            <a:r>
              <a:rPr dirty="0" sz="2400" lang="en-US" smtClean="0">
                <a:solidFill>
                  <a:srgbClr val="FFFF66"/>
                </a:solidFill>
                <a:latin typeface="Times New Roman" pitchFamily="18" charset="0"/>
                <a:cs typeface="Times New Roman" pitchFamily="18" charset="0"/>
              </a:rPr>
              <a:t> </a:t>
            </a:r>
            <a:r>
              <a:rPr b="1" dirty="0" sz="2400" lang="en-US" u="sng" smtClean="0">
                <a:latin typeface="Times New Roman" pitchFamily="18" charset="0"/>
                <a:cs typeface="Times New Roman" pitchFamily="18" charset="0"/>
              </a:rPr>
              <a:t>Non depolarizing (majority):</a:t>
            </a:r>
          </a:p>
          <a:p>
            <a:pPr eaLnBrk="1" hangingPunct="1">
              <a:buFont typeface="Wingdings" pitchFamily="2" charset="2"/>
              <a:buNone/>
            </a:pPr>
            <a:r>
              <a:rPr dirty="0" sz="2000" lang="en-US" smtClean="0">
                <a:latin typeface="Times New Roman" pitchFamily="18" charset="0"/>
                <a:cs typeface="Times New Roman" pitchFamily="18" charset="0"/>
              </a:rPr>
              <a:t>	 Act by blocking acetylcholine receptors.</a:t>
            </a:r>
          </a:p>
          <a:p>
            <a:pPr eaLnBrk="1" hangingPunct="1"/>
            <a:r>
              <a:rPr dirty="0" sz="2000" lang="en-US" smtClean="0">
                <a:latin typeface="Times New Roman" pitchFamily="18" charset="0"/>
                <a:cs typeface="Times New Roman" pitchFamily="18" charset="0"/>
              </a:rPr>
              <a:t>In some cases (in higher doses), act by blocking ion channels.</a:t>
            </a:r>
            <a:endParaRPr b="1" dirty="0" lang="en-US" u="sng" smtClean="0">
              <a:latin typeface="Times New Roman" pitchFamily="18" charset="0"/>
              <a:cs typeface="Times New Roman" pitchFamily="18" charset="0"/>
            </a:endParaRPr>
          </a:p>
          <a:p>
            <a:pPr eaLnBrk="1" hangingPunct="1" indent="0" marL="0">
              <a:buNone/>
            </a:pPr>
            <a:r>
              <a:rPr b="1" dirty="0" sz="2400" lang="en-US" u="sng" smtClean="0">
                <a:latin typeface="Times New Roman" pitchFamily="18" charset="0"/>
                <a:cs typeface="Times New Roman" pitchFamily="18" charset="0"/>
              </a:rPr>
              <a:t>Depolarizing</a:t>
            </a:r>
            <a:r>
              <a:rPr dirty="0" sz="2400" lang="en-US" smtClean="0">
                <a:latin typeface="Times New Roman" pitchFamily="18" charset="0"/>
                <a:cs typeface="Times New Roman" pitchFamily="18" charset="0"/>
              </a:rPr>
              <a:t>:</a:t>
            </a:r>
            <a:r>
              <a:rPr dirty="0" lang="en-US" smtClean="0">
                <a:latin typeface="Times New Roman" pitchFamily="18" charset="0"/>
                <a:cs typeface="Times New Roman" pitchFamily="18" charset="0"/>
              </a:rPr>
              <a:t> </a:t>
            </a:r>
          </a:p>
          <a:p>
            <a:pPr eaLnBrk="1" hangingPunct="1">
              <a:buFont typeface="Wingdings" pitchFamily="2" charset="2"/>
              <a:buNone/>
            </a:pPr>
            <a:r>
              <a:rPr dirty="0" lang="en-US" smtClean="0">
                <a:latin typeface="Times New Roman" pitchFamily="18" charset="0"/>
                <a:cs typeface="Times New Roman" pitchFamily="18" charset="0"/>
              </a:rPr>
              <a:t>	</a:t>
            </a:r>
            <a:r>
              <a:rPr dirty="0" sz="2000" lang="en-US" smtClean="0">
                <a:latin typeface="Times New Roman" pitchFamily="18" charset="0"/>
                <a:cs typeface="Times New Roman" pitchFamily="18" charset="0"/>
              </a:rPr>
              <a:t>act as agonists at acetylcholine receptors</a:t>
            </a: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177" name=""/>
        <p:cNvGrpSpPr/>
        <p:nvPr/>
      </p:nvGrpSpPr>
      <p:grpSpPr>
        <a:xfrm>
          <a:off x="0" y="0"/>
          <a:ext cx="0" cy="0"/>
          <a:chOff x="0" y="0"/>
          <a:chExt cx="0" cy="0"/>
        </a:xfrm>
      </p:grpSpPr>
      <p:sp>
        <p:nvSpPr>
          <p:cNvPr id="1049898" name="Slide Number Placeholder 3"/>
          <p:cNvSpPr>
            <a:spLocks noGrp="1"/>
          </p:cNvSpPr>
          <p:nvPr>
            <p:ph type="sldNum" sz="quarter" idx="10"/>
          </p:nvPr>
        </p:nvSpPr>
        <p:spPr/>
        <p:txBody>
          <a:bodyPr/>
          <a:p>
            <a:fld id="{FAB39C7E-11EC-4DB2-80EE-7C4D1A5400AF}" type="slidenum">
              <a:rPr lang="ar-SA"/>
              <a:t>429</a:t>
            </a:fld>
            <a:endParaRPr lang="en-US"/>
          </a:p>
        </p:txBody>
      </p:sp>
      <p:sp>
        <p:nvSpPr>
          <p:cNvPr id="1049899" name="Date Placeholder 4"/>
          <p:cNvSpPr>
            <a:spLocks noGrp="1"/>
          </p:cNvSpPr>
          <p:nvPr>
            <p:ph type="dt" sz="quarter" idx="11"/>
          </p:nvPr>
        </p:nvSpPr>
        <p:spPr/>
        <p:txBody>
          <a:bodyPr/>
          <a:p>
            <a:fld id="{198DE761-8E67-45AE-B138-BAF394D47644}" type="datetime1">
              <a:rPr lang="en-US"/>
              <a:t>1/2/2018</a:t>
            </a:fld>
            <a:endParaRPr lang="en-US"/>
          </a:p>
        </p:txBody>
      </p:sp>
      <p:sp>
        <p:nvSpPr>
          <p:cNvPr id="1049900" name="Rectangle 2"/>
          <p:cNvSpPr>
            <a:spLocks noGrp="1" noChangeArrowheads="1"/>
          </p:cNvSpPr>
          <p:nvPr>
            <p:ph type="title"/>
          </p:nvPr>
        </p:nvSpPr>
        <p:spPr>
          <a:xfrm>
            <a:off x="457200" y="381000"/>
            <a:ext cx="8229600" cy="1066800"/>
          </a:xfrm>
        </p:spPr>
        <p:txBody>
          <a:bodyPr>
            <a:normAutofit/>
          </a:bodyPr>
          <a:p>
            <a:pPr eaLnBrk="1" hangingPunct="1"/>
            <a:r>
              <a:rPr b="1" dirty="0" sz="3200" lang="en-US" u="sng" smtClean="0">
                <a:latin typeface="Times New Roman" pitchFamily="18" charset="0"/>
                <a:cs typeface="Times New Roman" pitchFamily="18" charset="0"/>
              </a:rPr>
              <a:t>Mechanism of action </a:t>
            </a:r>
            <a:br>
              <a:rPr b="1" dirty="0" sz="3200" lang="en-US" u="sng" smtClean="0">
                <a:latin typeface="Times New Roman" pitchFamily="18" charset="0"/>
                <a:cs typeface="Times New Roman" pitchFamily="18" charset="0"/>
              </a:rPr>
            </a:br>
            <a:r>
              <a:rPr dirty="0" sz="3200" lang="en-US" smtClean="0">
                <a:latin typeface="Times New Roman" pitchFamily="18" charset="0"/>
                <a:cs typeface="Times New Roman" pitchFamily="18" charset="0"/>
              </a:rPr>
              <a:t>(non depolarizing agents)</a:t>
            </a:r>
          </a:p>
        </p:txBody>
      </p:sp>
      <p:sp>
        <p:nvSpPr>
          <p:cNvPr id="1049901" name="Rectangle 3"/>
          <p:cNvSpPr>
            <a:spLocks noGrp="1" noChangeArrowheads="1"/>
          </p:cNvSpPr>
          <p:nvPr>
            <p:ph type="body" idx="1"/>
          </p:nvPr>
        </p:nvSpPr>
        <p:spPr>
          <a:xfrm>
            <a:off x="457200" y="1524000"/>
            <a:ext cx="8229600" cy="4953000"/>
          </a:xfrm>
        </p:spPr>
        <p:txBody>
          <a:bodyPr>
            <a:normAutofit lnSpcReduction="10000"/>
          </a:bodyPr>
          <a:p>
            <a:pPr eaLnBrk="1" hangingPunct="1" indent="0" marL="0">
              <a:lnSpc>
                <a:spcPct val="80000"/>
              </a:lnSpc>
              <a:buNone/>
            </a:pPr>
            <a:r>
              <a:rPr b="1" dirty="0" sz="2800" lang="en-US" smtClean="0">
                <a:solidFill>
                  <a:srgbClr val="FFFF66"/>
                </a:solidFill>
                <a:latin typeface="Times New Roman" pitchFamily="18" charset="0"/>
                <a:cs typeface="Times New Roman" pitchFamily="18" charset="0"/>
              </a:rPr>
              <a:t> </a:t>
            </a:r>
            <a:r>
              <a:rPr b="1" dirty="0" sz="2800" lang="en-US" smtClean="0">
                <a:latin typeface="Times New Roman" pitchFamily="18" charset="0"/>
                <a:cs typeface="Times New Roman" pitchFamily="18" charset="0"/>
              </a:rPr>
              <a:t>a) </a:t>
            </a:r>
            <a:r>
              <a:rPr b="1" dirty="0" sz="2800" lang="en-US" u="sng" smtClean="0">
                <a:latin typeface="Times New Roman" pitchFamily="18" charset="0"/>
                <a:cs typeface="Times New Roman" pitchFamily="18" charset="0"/>
              </a:rPr>
              <a:t>At low doses</a:t>
            </a:r>
            <a:r>
              <a:rPr b="1" dirty="0" sz="2800" lang="en-US" smtClean="0">
                <a:latin typeface="Times New Roman" pitchFamily="18" charset="0"/>
                <a:cs typeface="Times New Roman" pitchFamily="18" charset="0"/>
              </a:rPr>
              <a:t>:</a:t>
            </a:r>
          </a:p>
          <a:p>
            <a:pPr eaLnBrk="1" hangingPunct="1">
              <a:lnSpc>
                <a:spcPct val="80000"/>
              </a:lnSpc>
            </a:pPr>
            <a:r>
              <a:rPr dirty="0" sz="2800" lang="en-US" smtClean="0">
                <a:latin typeface="Times New Roman" pitchFamily="18" charset="0"/>
                <a:cs typeface="Times New Roman" pitchFamily="18" charset="0"/>
              </a:rPr>
              <a:t>These drugs combine with nicotinic receptors and prevent acetylcholine binding.as they compete with </a:t>
            </a:r>
            <a:r>
              <a:rPr dirty="0" sz="2800" lang="en-US" err="1" smtClean="0">
                <a:latin typeface="Times New Roman" pitchFamily="18" charset="0"/>
                <a:cs typeface="Times New Roman" pitchFamily="18" charset="0"/>
              </a:rPr>
              <a:t>acetycholine</a:t>
            </a:r>
            <a:r>
              <a:rPr dirty="0" sz="2800" lang="en-US" smtClean="0">
                <a:latin typeface="Times New Roman" pitchFamily="18" charset="0"/>
                <a:cs typeface="Times New Roman" pitchFamily="18" charset="0"/>
              </a:rPr>
              <a:t> for receptor binding they are called competitive blockers</a:t>
            </a:r>
          </a:p>
          <a:p>
            <a:pPr eaLnBrk="1" hangingPunct="1">
              <a:lnSpc>
                <a:spcPct val="80000"/>
              </a:lnSpc>
            </a:pPr>
            <a:r>
              <a:rPr dirty="0" sz="2800" lang="en-US" smtClean="0">
                <a:latin typeface="Times New Roman" pitchFamily="18" charset="0"/>
                <a:cs typeface="Times New Roman" pitchFamily="18" charset="0"/>
              </a:rPr>
              <a:t>Thus prevent depolarization at end-plate.</a:t>
            </a:r>
          </a:p>
          <a:p>
            <a:pPr>
              <a:lnSpc>
                <a:spcPct val="80000"/>
              </a:lnSpc>
            </a:pPr>
            <a:r>
              <a:rPr dirty="0" sz="2800" lang="en-US" smtClean="0">
                <a:latin typeface="Times New Roman" pitchFamily="18" charset="0"/>
                <a:cs typeface="Times New Roman" pitchFamily="18" charset="0"/>
              </a:rPr>
              <a:t>Hence inhibit muscle contraction, relaxation of skeletal muscle occurs.</a:t>
            </a:r>
            <a:r>
              <a:rPr dirty="0" sz="2800" lang="en-US">
                <a:latin typeface="Times New Roman" pitchFamily="18" charset="0"/>
                <a:cs typeface="Times New Roman" pitchFamily="18" charset="0"/>
              </a:rPr>
              <a:t> Their action can be overcome by increasing conc. of acetylcholine in the synaptic gap(by </a:t>
            </a:r>
            <a:r>
              <a:rPr dirty="0" sz="2800" lang="en-US" smtClean="0">
                <a:latin typeface="Times New Roman" pitchFamily="18" charset="0"/>
                <a:cs typeface="Times New Roman" pitchFamily="18" charset="0"/>
              </a:rPr>
              <a:t>inhibition </a:t>
            </a:r>
            <a:r>
              <a:rPr dirty="0" sz="2800" lang="en-US">
                <a:latin typeface="Times New Roman" pitchFamily="18" charset="0"/>
                <a:cs typeface="Times New Roman" pitchFamily="18" charset="0"/>
              </a:rPr>
              <a:t>of </a:t>
            </a:r>
            <a:r>
              <a:rPr dirty="0" sz="2800" lang="en-US" smtClean="0">
                <a:latin typeface="Times New Roman" pitchFamily="18" charset="0"/>
                <a:cs typeface="Times New Roman" pitchFamily="18" charset="0"/>
              </a:rPr>
              <a:t>acetyl cholinesterase </a:t>
            </a:r>
            <a:r>
              <a:rPr dirty="0" sz="2800" lang="en-US">
                <a:latin typeface="Times New Roman" pitchFamily="18" charset="0"/>
                <a:cs typeface="Times New Roman" pitchFamily="18" charset="0"/>
              </a:rPr>
              <a:t>enzyme) </a:t>
            </a:r>
          </a:p>
          <a:p>
            <a:pPr>
              <a:lnSpc>
                <a:spcPct val="80000"/>
              </a:lnSpc>
            </a:pPr>
            <a:r>
              <a:rPr dirty="0" sz="2800" lang="en-US">
                <a:latin typeface="Times New Roman" pitchFamily="18" charset="0"/>
                <a:cs typeface="Times New Roman" pitchFamily="18" charset="0"/>
              </a:rPr>
              <a:t>e.g.:  </a:t>
            </a:r>
            <a:r>
              <a:rPr dirty="0" sz="2800" lang="en-US" smtClean="0">
                <a:latin typeface="Times New Roman" pitchFamily="18" charset="0"/>
                <a:cs typeface="Times New Roman" pitchFamily="18" charset="0"/>
              </a:rPr>
              <a:t>Neostigmine, </a:t>
            </a:r>
            <a:r>
              <a:rPr dirty="0" sz="2800" lang="en-US" err="1" smtClean="0">
                <a:latin typeface="Times New Roman" pitchFamily="18" charset="0"/>
                <a:cs typeface="Times New Roman" pitchFamily="18" charset="0"/>
              </a:rPr>
              <a:t>physostigmine</a:t>
            </a:r>
            <a:r>
              <a:rPr dirty="0" sz="2800" lang="en-US" smtClean="0">
                <a:latin typeface="Times New Roman" pitchFamily="18" charset="0"/>
                <a:cs typeface="Times New Roman" pitchFamily="18" charset="0"/>
              </a:rPr>
              <a:t>, </a:t>
            </a:r>
            <a:r>
              <a:rPr dirty="0" sz="2800" lang="en-US" err="1">
                <a:latin typeface="Times New Roman" pitchFamily="18" charset="0"/>
                <a:cs typeface="Times New Roman" pitchFamily="18" charset="0"/>
              </a:rPr>
              <a:t>edrophonium</a:t>
            </a:r>
            <a:endParaRPr dirty="0" sz="2800" lang="en-US">
              <a:latin typeface="Times New Roman" pitchFamily="18" charset="0"/>
              <a:cs typeface="Times New Roman" pitchFamily="18" charset="0"/>
            </a:endParaRPr>
          </a:p>
          <a:p>
            <a:pPr>
              <a:lnSpc>
                <a:spcPct val="80000"/>
              </a:lnSpc>
            </a:pPr>
            <a:r>
              <a:rPr dirty="0" sz="2800" lang="en-US">
                <a:latin typeface="Times New Roman" pitchFamily="18" charset="0"/>
                <a:cs typeface="Times New Roman" pitchFamily="18" charset="0"/>
              </a:rPr>
              <a:t>Anesthetist can apply this strategy to shorten the duration of blockage or over come the </a:t>
            </a:r>
            <a:r>
              <a:rPr dirty="0" sz="2800" lang="en-US" err="1">
                <a:latin typeface="Times New Roman" pitchFamily="18" charset="0"/>
                <a:cs typeface="Times New Roman" pitchFamily="18" charset="0"/>
              </a:rPr>
              <a:t>overdosage</a:t>
            </a:r>
            <a:endParaRPr dirty="0" sz="2800" lang="en-US" smtClean="0">
              <a:latin typeface="Times New Roman" pitchFamily="18" charset="0"/>
              <a:cs typeface="Times New Roman" pitchFamily="18" charset="0"/>
            </a:endParaRPr>
          </a:p>
          <a:p>
            <a:pPr eaLnBrk="1" hangingPunct="1">
              <a:lnSpc>
                <a:spcPct val="80000"/>
              </a:lnSpc>
            </a:pPr>
            <a:endParaRPr dirty="0" sz="2800" lang="en-US" smtClean="0">
              <a:latin typeface="Times New Roman" pitchFamily="18" charset="0"/>
              <a:cs typeface="Times New Roman" pitchFamily="18" charset="0"/>
            </a:endParaRPr>
          </a:p>
          <a:p>
            <a:pPr eaLnBrk="1" hangingPunct="1">
              <a:lnSpc>
                <a:spcPct val="80000"/>
              </a:lnSpc>
              <a:buFont typeface="Wingdings" pitchFamily="2" charset="2"/>
              <a:buNone/>
            </a:pPr>
            <a:endParaRPr dirty="0" sz="2400" lang="en-US" smtClean="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586" name="Title 1"/>
          <p:cNvSpPr>
            <a:spLocks noGrp="1"/>
          </p:cNvSpPr>
          <p:nvPr>
            <p:ph type="title"/>
          </p:nvPr>
        </p:nvSpPr>
        <p:spPr>
          <a:xfrm>
            <a:off x="457200" y="274638"/>
            <a:ext cx="8229600" cy="639762"/>
          </a:xfrm>
        </p:spPr>
        <p:txBody>
          <a:bodyPr>
            <a:normAutofit fontScale="90000"/>
          </a:bodyPr>
          <a:p>
            <a:r>
              <a:rPr dirty="0" lang="en-US" err="1" smtClean="0"/>
              <a:t>antibacterials</a:t>
            </a:r>
            <a:endParaRPr dirty="0" lang="en-US"/>
          </a:p>
        </p:txBody>
      </p:sp>
      <p:sp>
        <p:nvSpPr>
          <p:cNvPr id="1048587" name="Content Placeholder 2"/>
          <p:cNvSpPr>
            <a:spLocks noGrp="1"/>
          </p:cNvSpPr>
          <p:nvPr>
            <p:ph idx="1"/>
          </p:nvPr>
        </p:nvSpPr>
        <p:spPr>
          <a:xfrm>
            <a:off x="457200" y="1066800"/>
            <a:ext cx="8229600" cy="5059363"/>
          </a:xfrm>
        </p:spPr>
        <p:txBody>
          <a:bodyPr>
            <a:normAutofit fontScale="90625" lnSpcReduction="20000"/>
          </a:bodyPr>
          <a:p>
            <a:pPr indent="0" marL="0">
              <a:buNone/>
            </a:pPr>
            <a:r>
              <a:rPr altLang="en-US" dirty="0" lang="en-US"/>
              <a:t>Pharmacodynamics - </a:t>
            </a:r>
          </a:p>
          <a:p>
            <a:pPr>
              <a:buFontTx/>
              <a:buNone/>
            </a:pPr>
            <a:r>
              <a:rPr altLang="en-US" dirty="0" lang="en-US"/>
              <a:t> - Concentration at site or exposure time for drug plays an important role in bacteria eradication</a:t>
            </a:r>
          </a:p>
          <a:p>
            <a:pPr>
              <a:buFontTx/>
              <a:buNone/>
            </a:pPr>
            <a:r>
              <a:rPr altLang="en-US" dirty="0" lang="en-US"/>
              <a:t> - Duration of time for use of antibacterial varies according to type of pathogen, site of infection &amp; condition of host</a:t>
            </a:r>
          </a:p>
          <a:p>
            <a:pPr>
              <a:buFontTx/>
              <a:buNone/>
            </a:pPr>
            <a:r>
              <a:rPr altLang="en-US" dirty="0" lang="en-US"/>
              <a:t> - With some severe infections - continuous infusion more effective than intermittent</a:t>
            </a:r>
          </a:p>
          <a:p>
            <a:pPr>
              <a:buFontTx/>
              <a:buNone/>
            </a:pPr>
            <a:r>
              <a:rPr altLang="en-US" dirty="0" lang="en-US"/>
              <a:t> - Body defense &amp; drugs work together to stop infectious process</a:t>
            </a:r>
          </a:p>
          <a:p>
            <a:pPr>
              <a:buFontTx/>
              <a:buNone/>
            </a:pPr>
            <a:r>
              <a:rPr altLang="en-US" dirty="0" lang="en-US"/>
              <a:t>    - Effect = drug &amp; host’s defense mechanisms</a:t>
            </a:r>
          </a:p>
          <a:p>
            <a:endParaRPr dirty="0" lang="en-US"/>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178" name=""/>
        <p:cNvGrpSpPr/>
        <p:nvPr/>
      </p:nvGrpSpPr>
      <p:grpSpPr>
        <a:xfrm>
          <a:off x="0" y="0"/>
          <a:ext cx="0" cy="0"/>
          <a:chOff x="0" y="0"/>
          <a:chExt cx="0" cy="0"/>
        </a:xfrm>
      </p:grpSpPr>
      <p:sp>
        <p:nvSpPr>
          <p:cNvPr id="1049902" name="Slide Number Placeholder 3"/>
          <p:cNvSpPr>
            <a:spLocks noGrp="1"/>
          </p:cNvSpPr>
          <p:nvPr>
            <p:ph type="sldNum" sz="quarter" idx="10"/>
          </p:nvPr>
        </p:nvSpPr>
        <p:spPr/>
        <p:txBody>
          <a:bodyPr/>
          <a:p>
            <a:fld id="{1AC88A22-36D7-4A18-8EC9-FAC884AFC2E9}" type="slidenum">
              <a:rPr lang="ar-SA"/>
              <a:t>430</a:t>
            </a:fld>
            <a:endParaRPr lang="en-US"/>
          </a:p>
        </p:txBody>
      </p:sp>
      <p:sp>
        <p:nvSpPr>
          <p:cNvPr id="1049903" name="Date Placeholder 4"/>
          <p:cNvSpPr>
            <a:spLocks noGrp="1"/>
          </p:cNvSpPr>
          <p:nvPr>
            <p:ph type="dt" sz="quarter" idx="11"/>
          </p:nvPr>
        </p:nvSpPr>
        <p:spPr/>
        <p:txBody>
          <a:bodyPr/>
          <a:p>
            <a:fld id="{D44DDE7E-9A3C-465C-9A78-39898C5FD542}" type="datetime1">
              <a:rPr lang="en-US"/>
              <a:t>1/2/2018</a:t>
            </a:fld>
            <a:endParaRPr lang="en-US"/>
          </a:p>
        </p:txBody>
      </p:sp>
      <p:sp>
        <p:nvSpPr>
          <p:cNvPr id="1049904" name="Rectangle 2"/>
          <p:cNvSpPr>
            <a:spLocks noGrp="1" noChangeArrowheads="1"/>
          </p:cNvSpPr>
          <p:nvPr>
            <p:ph type="title"/>
          </p:nvPr>
        </p:nvSpPr>
        <p:spPr>
          <a:xfrm>
            <a:off x="457200" y="274638"/>
            <a:ext cx="8229600" cy="487362"/>
          </a:xfrm>
        </p:spPr>
        <p:txBody>
          <a:bodyPr>
            <a:normAutofit fontScale="90000"/>
          </a:bodyPr>
          <a:p>
            <a:pPr eaLnBrk="1" hangingPunct="1"/>
            <a:endParaRPr dirty="0" lang="en-US" smtClean="0"/>
          </a:p>
        </p:txBody>
      </p:sp>
      <p:sp>
        <p:nvSpPr>
          <p:cNvPr id="1049905" name="Rectangle 3"/>
          <p:cNvSpPr>
            <a:spLocks noGrp="1" noChangeArrowheads="1"/>
          </p:cNvSpPr>
          <p:nvPr>
            <p:ph type="body" idx="1"/>
          </p:nvPr>
        </p:nvSpPr>
        <p:spPr>
          <a:xfrm>
            <a:off x="457200" y="990600"/>
            <a:ext cx="8229600" cy="5135563"/>
          </a:xfrm>
        </p:spPr>
        <p:txBody>
          <a:bodyPr>
            <a:normAutofit lnSpcReduction="10000"/>
          </a:bodyPr>
          <a:p>
            <a:pPr eaLnBrk="1" hangingPunct="1" indent="0" marL="0">
              <a:buNone/>
            </a:pPr>
            <a:r>
              <a:rPr b="1" dirty="0" lang="en-US" u="sng" smtClean="0">
                <a:latin typeface="Times New Roman" pitchFamily="18" charset="0"/>
                <a:cs typeface="Times New Roman" pitchFamily="18" charset="0"/>
              </a:rPr>
              <a:t>At high doses</a:t>
            </a:r>
            <a:r>
              <a:rPr dirty="0" lang="en-US" smtClean="0">
                <a:latin typeface="Times New Roman" pitchFamily="18" charset="0"/>
                <a:cs typeface="Times New Roman" pitchFamily="18" charset="0"/>
              </a:rPr>
              <a:t> </a:t>
            </a:r>
          </a:p>
          <a:p>
            <a:pPr eaLnBrk="1" hangingPunct="1" indent="-609600" marL="609600"/>
            <a:r>
              <a:rPr dirty="0" sz="2800" lang="en-US" smtClean="0">
                <a:latin typeface="Times New Roman" pitchFamily="18" charset="0"/>
                <a:cs typeface="Times New Roman" pitchFamily="18" charset="0"/>
              </a:rPr>
              <a:t>These drugs block ion channels of the end plate.</a:t>
            </a:r>
          </a:p>
          <a:p>
            <a:r>
              <a:rPr dirty="0" sz="2800" lang="en-US" smtClean="0">
                <a:latin typeface="Times New Roman" pitchFamily="18" charset="0"/>
                <a:cs typeface="Times New Roman" pitchFamily="18" charset="0"/>
              </a:rPr>
              <a:t>Leads to further weakening of the transmission and reduces the ability of Ach-esterase inhibitors to reverse the action.</a:t>
            </a:r>
            <a:r>
              <a:rPr dirty="0" sz="2800" lang="en-US">
                <a:solidFill>
                  <a:srgbClr val="FFFF66"/>
                </a:solidFill>
                <a:latin typeface="Times New Roman" pitchFamily="18" charset="0"/>
                <a:cs typeface="Times New Roman" pitchFamily="18" charset="0"/>
              </a:rPr>
              <a:t> </a:t>
            </a:r>
            <a:endParaRPr dirty="0" sz="2800" lang="en-US" smtClean="0">
              <a:solidFill>
                <a:srgbClr val="FFFF66"/>
              </a:solidFill>
              <a:latin typeface="Times New Roman" pitchFamily="18" charset="0"/>
              <a:cs typeface="Times New Roman" pitchFamily="18" charset="0"/>
            </a:endParaRPr>
          </a:p>
          <a:p>
            <a:pPr indent="0" marL="0">
              <a:buNone/>
            </a:pPr>
            <a:r>
              <a:rPr b="1" dirty="0" sz="2800" lang="en-US" u="sng" smtClean="0">
                <a:latin typeface="Times New Roman" pitchFamily="18" charset="0"/>
                <a:cs typeface="Times New Roman" pitchFamily="18" charset="0"/>
              </a:rPr>
              <a:t>ACTIONS</a:t>
            </a:r>
            <a:endParaRPr dirty="0" sz="2800" lang="en-US">
              <a:latin typeface="Times New Roman" pitchFamily="18" charset="0"/>
              <a:cs typeface="Times New Roman" pitchFamily="18" charset="0"/>
            </a:endParaRPr>
          </a:p>
          <a:p>
            <a:r>
              <a:rPr dirty="0" sz="2800" lang="en-US">
                <a:latin typeface="Times New Roman" pitchFamily="18" charset="0"/>
                <a:cs typeface="Times New Roman" pitchFamily="18" charset="0"/>
              </a:rPr>
              <a:t>All the muscles are not equally sensitive to blockade.</a:t>
            </a:r>
          </a:p>
          <a:p>
            <a:r>
              <a:rPr dirty="0" sz="2800" lang="en-US">
                <a:latin typeface="Times New Roman" pitchFamily="18" charset="0"/>
                <a:cs typeface="Times New Roman" pitchFamily="18" charset="0"/>
              </a:rPr>
              <a:t>Small and rapidly contracting muscles are paralyzed first.</a:t>
            </a:r>
          </a:p>
          <a:p>
            <a:r>
              <a:rPr dirty="0" sz="2800" lang="en-US">
                <a:latin typeface="Times New Roman" pitchFamily="18" charset="0"/>
                <a:cs typeface="Times New Roman" pitchFamily="18" charset="0"/>
              </a:rPr>
              <a:t>Respiratory muscles are last to be affected and first to recover.</a:t>
            </a:r>
          </a:p>
          <a:p>
            <a:pPr eaLnBrk="1" hangingPunct="1" indent="-609600" marL="609600"/>
            <a:endParaRPr dirty="0" sz="2800" lang="en-US" smtClean="0">
              <a:latin typeface="Times New Roman" pitchFamily="18" charset="0"/>
              <a:cs typeface="Times New Roman" pitchFamily="18" charset="0"/>
            </a:endParaRPr>
          </a:p>
          <a:p>
            <a:pPr eaLnBrk="1" hangingPunct="1" indent="-609600" marL="609600"/>
            <a:endParaRPr dirty="0" sz="2800" lang="en-US" smtClean="0">
              <a:latin typeface="Times New Roman" pitchFamily="18" charset="0"/>
              <a:cs typeface="Times New Roman" pitchFamily="18" charset="0"/>
            </a:endParaRP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179" name=""/>
        <p:cNvGrpSpPr/>
        <p:nvPr/>
      </p:nvGrpSpPr>
      <p:grpSpPr>
        <a:xfrm>
          <a:off x="0" y="0"/>
          <a:ext cx="0" cy="0"/>
          <a:chOff x="0" y="0"/>
          <a:chExt cx="0" cy="0"/>
        </a:xfrm>
      </p:grpSpPr>
      <p:sp>
        <p:nvSpPr>
          <p:cNvPr id="1049906" name="Slide Number Placeholder 3"/>
          <p:cNvSpPr>
            <a:spLocks noGrp="1"/>
          </p:cNvSpPr>
          <p:nvPr>
            <p:ph type="sldNum" sz="quarter" idx="10"/>
          </p:nvPr>
        </p:nvSpPr>
        <p:spPr/>
        <p:txBody>
          <a:bodyPr/>
          <a:p>
            <a:fld id="{F4BDE5BF-E596-4B62-BAC7-236547F97032}" type="slidenum">
              <a:rPr lang="ar-SA"/>
              <a:t>431</a:t>
            </a:fld>
            <a:endParaRPr lang="en-US"/>
          </a:p>
        </p:txBody>
      </p:sp>
      <p:sp>
        <p:nvSpPr>
          <p:cNvPr id="1049907" name="Date Placeholder 4"/>
          <p:cNvSpPr>
            <a:spLocks noGrp="1"/>
          </p:cNvSpPr>
          <p:nvPr>
            <p:ph type="dt" sz="quarter" idx="11"/>
          </p:nvPr>
        </p:nvSpPr>
        <p:spPr/>
        <p:txBody>
          <a:bodyPr/>
          <a:p>
            <a:fld id="{0293C7C0-DED8-4992-B731-4480D5D2AE6E}" type="datetime1">
              <a:rPr lang="en-US"/>
              <a:t>1/2/2018</a:t>
            </a:fld>
            <a:endParaRPr lang="en-US"/>
          </a:p>
        </p:txBody>
      </p:sp>
      <p:sp>
        <p:nvSpPr>
          <p:cNvPr id="1049908" name="Rectangle 2"/>
          <p:cNvSpPr>
            <a:spLocks noGrp="1" noChangeArrowheads="1"/>
          </p:cNvSpPr>
          <p:nvPr>
            <p:ph type="title"/>
          </p:nvPr>
        </p:nvSpPr>
        <p:spPr>
          <a:xfrm>
            <a:off x="457200" y="152400"/>
            <a:ext cx="8229600" cy="685800"/>
          </a:xfrm>
        </p:spPr>
        <p:txBody>
          <a:bodyPr/>
          <a:p>
            <a:pPr eaLnBrk="1" hangingPunct="1"/>
            <a:r>
              <a:rPr b="1" dirty="0" sz="3600" lang="en-US" u="sng" smtClean="0">
                <a:latin typeface="Times New Roman" pitchFamily="18" charset="0"/>
                <a:cs typeface="Times New Roman" pitchFamily="18" charset="0"/>
              </a:rPr>
              <a:t>Pharmacokinetics:</a:t>
            </a:r>
          </a:p>
        </p:txBody>
      </p:sp>
      <p:sp>
        <p:nvSpPr>
          <p:cNvPr id="1049909" name="Rectangle 3"/>
          <p:cNvSpPr>
            <a:spLocks noGrp="1" noChangeArrowheads="1"/>
          </p:cNvSpPr>
          <p:nvPr>
            <p:ph type="body" idx="1"/>
          </p:nvPr>
        </p:nvSpPr>
        <p:spPr>
          <a:xfrm>
            <a:off x="457200" y="990600"/>
            <a:ext cx="8229600" cy="5257800"/>
          </a:xfrm>
        </p:spPr>
        <p:txBody>
          <a:bodyPr>
            <a:normAutofit/>
          </a:bodyPr>
          <a:p>
            <a:pPr eaLnBrk="1" hangingPunct="1">
              <a:lnSpc>
                <a:spcPct val="80000"/>
              </a:lnSpc>
            </a:pPr>
            <a:r>
              <a:rPr dirty="0" sz="2800" lang="en-US" smtClean="0">
                <a:latin typeface="Times New Roman" pitchFamily="18" charset="0"/>
                <a:cs typeface="Times New Roman" pitchFamily="18" charset="0"/>
              </a:rPr>
              <a:t>Administered  intravenously</a:t>
            </a:r>
          </a:p>
          <a:p>
            <a:pPr eaLnBrk="1" hangingPunct="1">
              <a:lnSpc>
                <a:spcPct val="80000"/>
              </a:lnSpc>
            </a:pPr>
            <a:r>
              <a:rPr dirty="0" sz="2800" lang="en-US" smtClean="0">
                <a:latin typeface="Times New Roman" pitchFamily="18" charset="0"/>
                <a:cs typeface="Times New Roman" pitchFamily="18" charset="0"/>
              </a:rPr>
              <a:t>Cross blood brain barrier poorly</a:t>
            </a:r>
          </a:p>
          <a:p>
            <a:pPr eaLnBrk="1" hangingPunct="1">
              <a:lnSpc>
                <a:spcPct val="80000"/>
              </a:lnSpc>
            </a:pPr>
            <a:r>
              <a:rPr dirty="0" sz="2800" lang="en-US" smtClean="0">
                <a:latin typeface="Times New Roman" pitchFamily="18" charset="0"/>
                <a:cs typeface="Times New Roman" pitchFamily="18" charset="0"/>
              </a:rPr>
              <a:t>Some are not metabolized in liver, their action is terminated by redistribution and excreted  urine unchanged (</a:t>
            </a:r>
            <a:r>
              <a:rPr dirty="0" sz="2800" lang="en-US" err="1" smtClean="0">
                <a:latin typeface="Times New Roman" pitchFamily="18" charset="0"/>
                <a:cs typeface="Times New Roman" pitchFamily="18" charset="0"/>
              </a:rPr>
              <a:t>tubocurarine</a:t>
            </a:r>
            <a:r>
              <a:rPr dirty="0" sz="2800" lang="en-US" smtClean="0">
                <a:latin typeface="Times New Roman" pitchFamily="18" charset="0"/>
                <a:cs typeface="Times New Roman" pitchFamily="18" charset="0"/>
              </a:rPr>
              <a:t>, </a:t>
            </a:r>
            <a:r>
              <a:rPr dirty="0" sz="2800" lang="en-US" err="1" smtClean="0">
                <a:latin typeface="Times New Roman" pitchFamily="18" charset="0"/>
                <a:cs typeface="Times New Roman" pitchFamily="18" charset="0"/>
              </a:rPr>
              <a:t>mivacurium</a:t>
            </a:r>
            <a:r>
              <a:rPr dirty="0" sz="2800" lang="en-US" smtClean="0">
                <a:latin typeface="Times New Roman" pitchFamily="18" charset="0"/>
                <a:cs typeface="Times New Roman" pitchFamily="18" charset="0"/>
              </a:rPr>
              <a:t>, </a:t>
            </a:r>
            <a:r>
              <a:rPr dirty="0" sz="2800" lang="en-US" err="1" smtClean="0">
                <a:latin typeface="Times New Roman" pitchFamily="18" charset="0"/>
                <a:cs typeface="Times New Roman" pitchFamily="18" charset="0"/>
              </a:rPr>
              <a:t>metocurine</a:t>
            </a:r>
            <a:r>
              <a:rPr dirty="0" sz="2800" lang="en-US" smtClean="0">
                <a:latin typeface="Times New Roman" pitchFamily="18" charset="0"/>
                <a:cs typeface="Times New Roman" pitchFamily="18" charset="0"/>
              </a:rPr>
              <a:t>).</a:t>
            </a:r>
          </a:p>
          <a:p>
            <a:pPr>
              <a:lnSpc>
                <a:spcPct val="80000"/>
              </a:lnSpc>
            </a:pPr>
            <a:r>
              <a:rPr dirty="0" sz="2800" lang="en-US" err="1" smtClean="0">
                <a:latin typeface="Times New Roman" pitchFamily="18" charset="0"/>
                <a:cs typeface="Times New Roman" pitchFamily="18" charset="0"/>
              </a:rPr>
              <a:t>Atracurium</a:t>
            </a:r>
            <a:r>
              <a:rPr dirty="0" sz="2800" lang="en-US" smtClean="0">
                <a:latin typeface="Times New Roman" pitchFamily="18" charset="0"/>
                <a:cs typeface="Times New Roman" pitchFamily="18" charset="0"/>
              </a:rPr>
              <a:t> </a:t>
            </a:r>
            <a:r>
              <a:rPr dirty="0" sz="2800" lang="en-US">
                <a:latin typeface="Times New Roman" pitchFamily="18" charset="0"/>
                <a:cs typeface="Times New Roman" pitchFamily="18" charset="0"/>
              </a:rPr>
              <a:t>is degraded spontaneously in plasma by ester </a:t>
            </a:r>
            <a:r>
              <a:rPr dirty="0" sz="2800" lang="en-US" smtClean="0">
                <a:latin typeface="Times New Roman" pitchFamily="18" charset="0"/>
                <a:cs typeface="Times New Roman" pitchFamily="18" charset="0"/>
              </a:rPr>
              <a:t>hydrolysis releasing </a:t>
            </a:r>
            <a:r>
              <a:rPr dirty="0" sz="2800" lang="en-US">
                <a:latin typeface="Times New Roman" pitchFamily="18" charset="0"/>
                <a:cs typeface="Times New Roman" pitchFamily="18" charset="0"/>
              </a:rPr>
              <a:t>histamine and can produce a fall in blood pressure ,flushing and </a:t>
            </a:r>
            <a:r>
              <a:rPr dirty="0" sz="2800" lang="en-US" smtClean="0">
                <a:latin typeface="Times New Roman" pitchFamily="18" charset="0"/>
                <a:cs typeface="Times New Roman" pitchFamily="18" charset="0"/>
              </a:rPr>
              <a:t>bronchoconstriction. It is also metabolized </a:t>
            </a:r>
            <a:r>
              <a:rPr dirty="0" sz="2800" lang="en-US">
                <a:latin typeface="Times New Roman" pitchFamily="18" charset="0"/>
                <a:cs typeface="Times New Roman" pitchFamily="18" charset="0"/>
              </a:rPr>
              <a:t>to </a:t>
            </a:r>
            <a:r>
              <a:rPr dirty="0" sz="2800" lang="en-US" err="1" smtClean="0">
                <a:latin typeface="Times New Roman" pitchFamily="18" charset="0"/>
                <a:cs typeface="Times New Roman" pitchFamily="18" charset="0"/>
              </a:rPr>
              <a:t>laudanosine</a:t>
            </a:r>
            <a:r>
              <a:rPr dirty="0" sz="2800" lang="en-US" smtClean="0">
                <a:latin typeface="Times New Roman" pitchFamily="18" charset="0"/>
                <a:cs typeface="Times New Roman" pitchFamily="18" charset="0"/>
              </a:rPr>
              <a:t> (which </a:t>
            </a:r>
            <a:r>
              <a:rPr dirty="0" sz="2800" lang="en-US">
                <a:latin typeface="Times New Roman" pitchFamily="18" charset="0"/>
                <a:cs typeface="Times New Roman" pitchFamily="18" charset="0"/>
              </a:rPr>
              <a:t>can provoke seizures</a:t>
            </a:r>
            <a:r>
              <a:rPr dirty="0" sz="2800" lang="en-US" smtClean="0">
                <a:latin typeface="Times New Roman" pitchFamily="18" charset="0"/>
                <a:cs typeface="Times New Roman" pitchFamily="18" charset="0"/>
              </a:rPr>
              <a:t>). </a:t>
            </a:r>
            <a:r>
              <a:rPr dirty="0" sz="2800" lang="en-US" err="1" smtClean="0">
                <a:latin typeface="Times New Roman" pitchFamily="18" charset="0"/>
                <a:cs typeface="Times New Roman" pitchFamily="18" charset="0"/>
              </a:rPr>
              <a:t>Cisatracurium</a:t>
            </a:r>
            <a:r>
              <a:rPr dirty="0" sz="2800" lang="en-US" smtClean="0">
                <a:latin typeface="Times New Roman" pitchFamily="18" charset="0"/>
                <a:cs typeface="Times New Roman" pitchFamily="18" charset="0"/>
              </a:rPr>
              <a:t> </a:t>
            </a:r>
            <a:r>
              <a:rPr dirty="0" sz="2800" lang="en-US">
                <a:latin typeface="Times New Roman" pitchFamily="18" charset="0"/>
                <a:cs typeface="Times New Roman" pitchFamily="18" charset="0"/>
              </a:rPr>
              <a:t>with similar pharmacokinetics is more safer</a:t>
            </a:r>
            <a:r>
              <a:rPr dirty="0" sz="2800" lang="en-US" smtClean="0">
                <a:latin typeface="Times New Roman" pitchFamily="18" charset="0"/>
                <a:cs typeface="Times New Roman" pitchFamily="18" charset="0"/>
              </a:rPr>
              <a:t>.</a:t>
            </a:r>
            <a:endParaRPr dirty="0" sz="2800" lang="en-US">
              <a:latin typeface="Times New Roman" pitchFamily="18" charset="0"/>
              <a:cs typeface="Times New Roman" pitchFamily="18" charset="0"/>
            </a:endParaRPr>
          </a:p>
          <a:p>
            <a:pPr>
              <a:lnSpc>
                <a:spcPct val="80000"/>
              </a:lnSpc>
            </a:pPr>
            <a:r>
              <a:rPr dirty="0" sz="2800" lang="en-US">
                <a:latin typeface="Times New Roman" pitchFamily="18" charset="0"/>
                <a:cs typeface="Times New Roman" pitchFamily="18" charset="0"/>
              </a:rPr>
              <a:t> non depolarizers are excreted via </a:t>
            </a:r>
            <a:r>
              <a:rPr dirty="0" sz="2800" lang="en-US" smtClean="0">
                <a:latin typeface="Times New Roman" pitchFamily="18" charset="0"/>
                <a:cs typeface="Times New Roman" pitchFamily="18" charset="0"/>
              </a:rPr>
              <a:t>kidney.</a:t>
            </a:r>
          </a:p>
          <a:p>
            <a:pPr eaLnBrk="1" hangingPunct="1">
              <a:lnSpc>
                <a:spcPct val="80000"/>
              </a:lnSpc>
            </a:pPr>
            <a:endParaRPr dirty="0" sz="2800" lang="en-US" smtClean="0">
              <a:latin typeface="Times New Roman" pitchFamily="18" charset="0"/>
              <a:cs typeface="Times New Roman" pitchFamily="18" charset="0"/>
            </a:endParaRPr>
          </a:p>
          <a:p>
            <a:pPr eaLnBrk="1" hangingPunct="1">
              <a:lnSpc>
                <a:spcPct val="80000"/>
              </a:lnSpc>
              <a:buFont typeface="Wingdings" pitchFamily="2" charset="2"/>
              <a:buNone/>
            </a:pPr>
            <a:endParaRPr dirty="0" sz="2000" lang="en-US" smtClean="0">
              <a:latin typeface="Times New Roman" pitchFamily="18" charset="0"/>
              <a:cs typeface="Times New Roman" pitchFamily="18" charset="0"/>
            </a:endParaRPr>
          </a:p>
          <a:p>
            <a:pPr eaLnBrk="1" hangingPunct="1">
              <a:lnSpc>
                <a:spcPct val="80000"/>
              </a:lnSpc>
              <a:buFont typeface="Wingdings" pitchFamily="2" charset="2"/>
              <a:buNone/>
            </a:pPr>
            <a:endParaRPr dirty="0" sz="2000" lang="en-US" smtClean="0">
              <a:latin typeface="Times New Roman" pitchFamily="18" charset="0"/>
              <a:cs typeface="Times New Roman" pitchFamily="18" charset="0"/>
            </a:endParaRP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180" name=""/>
        <p:cNvGrpSpPr/>
        <p:nvPr/>
      </p:nvGrpSpPr>
      <p:grpSpPr>
        <a:xfrm>
          <a:off x="0" y="0"/>
          <a:ext cx="0" cy="0"/>
          <a:chOff x="0" y="0"/>
          <a:chExt cx="0" cy="0"/>
        </a:xfrm>
      </p:grpSpPr>
      <p:sp>
        <p:nvSpPr>
          <p:cNvPr id="1049910" name="Slide Number Placeholder 3"/>
          <p:cNvSpPr>
            <a:spLocks noGrp="1"/>
          </p:cNvSpPr>
          <p:nvPr>
            <p:ph type="sldNum" sz="quarter" idx="10"/>
          </p:nvPr>
        </p:nvSpPr>
        <p:spPr/>
        <p:txBody>
          <a:bodyPr/>
          <a:p>
            <a:fld id="{E853F6E5-2D33-4586-AD07-0D31BE141CD7}" type="slidenum">
              <a:rPr lang="ar-SA"/>
              <a:t>432</a:t>
            </a:fld>
            <a:endParaRPr lang="en-US"/>
          </a:p>
        </p:txBody>
      </p:sp>
      <p:sp>
        <p:nvSpPr>
          <p:cNvPr id="1049911" name="Date Placeholder 4"/>
          <p:cNvSpPr>
            <a:spLocks noGrp="1"/>
          </p:cNvSpPr>
          <p:nvPr>
            <p:ph type="dt" sz="quarter" idx="11"/>
          </p:nvPr>
        </p:nvSpPr>
        <p:spPr/>
        <p:txBody>
          <a:bodyPr/>
          <a:p>
            <a:fld id="{6CF56B5F-EB08-43D8-9589-2E67DB9A63BE}" type="datetime1">
              <a:rPr lang="en-US"/>
              <a:t>1/2/2018</a:t>
            </a:fld>
            <a:endParaRPr lang="en-US"/>
          </a:p>
        </p:txBody>
      </p:sp>
      <p:sp>
        <p:nvSpPr>
          <p:cNvPr id="1049912" name="Rectangle 2"/>
          <p:cNvSpPr>
            <a:spLocks noGrp="1" noChangeArrowheads="1"/>
          </p:cNvSpPr>
          <p:nvPr>
            <p:ph type="title"/>
          </p:nvPr>
        </p:nvSpPr>
        <p:spPr>
          <a:xfrm>
            <a:off x="457200" y="274638"/>
            <a:ext cx="8229600" cy="715962"/>
          </a:xfrm>
        </p:spPr>
        <p:txBody>
          <a:bodyPr>
            <a:normAutofit fontScale="90000"/>
          </a:bodyPr>
          <a:p>
            <a:pPr eaLnBrk="1" hangingPunct="1"/>
            <a:endParaRPr dirty="0" lang="en-US" smtClean="0"/>
          </a:p>
        </p:txBody>
      </p:sp>
      <p:sp>
        <p:nvSpPr>
          <p:cNvPr id="1049913" name="Rectangle 3"/>
          <p:cNvSpPr>
            <a:spLocks noGrp="1" noChangeArrowheads="1"/>
          </p:cNvSpPr>
          <p:nvPr>
            <p:ph type="body" idx="1"/>
          </p:nvPr>
        </p:nvSpPr>
        <p:spPr>
          <a:xfrm>
            <a:off x="457200" y="1219200"/>
            <a:ext cx="8229600" cy="4906963"/>
          </a:xfrm>
        </p:spPr>
        <p:txBody>
          <a:bodyPr/>
          <a:p>
            <a:pPr eaLnBrk="1" hangingPunct="1"/>
            <a:r>
              <a:rPr dirty="0" sz="2800" lang="en-US" smtClean="0">
                <a:latin typeface="Times New Roman" pitchFamily="18" charset="0"/>
                <a:cs typeface="Times New Roman" pitchFamily="18" charset="0"/>
              </a:rPr>
              <a:t>Some (</a:t>
            </a:r>
            <a:r>
              <a:rPr dirty="0" sz="2800" lang="en-US" err="1" smtClean="0">
                <a:latin typeface="Times New Roman" pitchFamily="18" charset="0"/>
                <a:cs typeface="Times New Roman" pitchFamily="18" charset="0"/>
              </a:rPr>
              <a:t>vecuronium</a:t>
            </a:r>
            <a:r>
              <a:rPr dirty="0" sz="2800" lang="en-US" smtClean="0">
                <a:latin typeface="Times New Roman" pitchFamily="18" charset="0"/>
                <a:cs typeface="Times New Roman" pitchFamily="18" charset="0"/>
              </a:rPr>
              <a:t>, </a:t>
            </a:r>
            <a:r>
              <a:rPr dirty="0" sz="2800" lang="en-US" err="1" smtClean="0">
                <a:latin typeface="Times New Roman" pitchFamily="18" charset="0"/>
                <a:cs typeface="Times New Roman" pitchFamily="18" charset="0"/>
              </a:rPr>
              <a:t>rocuronium</a:t>
            </a:r>
            <a:r>
              <a:rPr dirty="0" sz="2800" lang="en-US" smtClean="0">
                <a:latin typeface="Times New Roman" pitchFamily="18" charset="0"/>
                <a:cs typeface="Times New Roman" pitchFamily="18" charset="0"/>
              </a:rPr>
              <a:t>) are acetylated in liver.( there clearance can be prolonged in hepatic impairment)</a:t>
            </a:r>
          </a:p>
          <a:p>
            <a:pPr eaLnBrk="1" hangingPunct="1"/>
            <a:r>
              <a:rPr dirty="0" sz="2800" lang="en-US" smtClean="0">
                <a:latin typeface="Times New Roman" pitchFamily="18" charset="0"/>
                <a:cs typeface="Times New Roman" pitchFamily="18" charset="0"/>
              </a:rPr>
              <a:t>Can also be excreted unchanged in bile.</a:t>
            </a:r>
          </a:p>
          <a:p>
            <a:pPr eaLnBrk="1" hangingPunct="1"/>
            <a:r>
              <a:rPr dirty="0" sz="2800" lang="en-US" smtClean="0">
                <a:latin typeface="Times New Roman" pitchFamily="18" charset="0"/>
                <a:cs typeface="Times New Roman" pitchFamily="18" charset="0"/>
              </a:rPr>
              <a:t>They differ in onset, duration and recovery </a:t>
            </a:r>
            <a:endParaRPr b="1" dirty="0" sz="2800" lang="en-US" smtClean="0">
              <a:latin typeface="Times New Roman" pitchFamily="18" charset="0"/>
              <a:cs typeface="Times New Roman" pitchFamily="18" charset="0"/>
            </a:endParaRPr>
          </a:p>
          <a:p>
            <a:pPr eaLnBrk="1" hangingPunct="1" indent="0" marL="0">
              <a:buNone/>
            </a:pPr>
            <a:r>
              <a:rPr b="1" dirty="0" sz="2800" lang="en-US" u="sng" smtClean="0">
                <a:latin typeface="Times New Roman" pitchFamily="18" charset="0"/>
                <a:cs typeface="Times New Roman" pitchFamily="18" charset="0"/>
              </a:rPr>
              <a:t>Uses</a:t>
            </a:r>
            <a:r>
              <a:rPr b="1" dirty="0" sz="2800" lang="en-US" smtClean="0">
                <a:latin typeface="Times New Roman" pitchFamily="18" charset="0"/>
                <a:cs typeface="Times New Roman" pitchFamily="18" charset="0"/>
              </a:rPr>
              <a:t>:</a:t>
            </a:r>
          </a:p>
          <a:p>
            <a:pPr lvl="1"/>
            <a:r>
              <a:rPr dirty="0" sz="2400" lang="en-US" smtClean="0">
                <a:latin typeface="Times New Roman" pitchFamily="18" charset="0"/>
                <a:cs typeface="Times New Roman" pitchFamily="18" charset="0"/>
              </a:rPr>
              <a:t>as adjuvant to anesthesia during  surgery. </a:t>
            </a:r>
          </a:p>
          <a:p>
            <a:pPr lvl="1"/>
            <a:r>
              <a:rPr dirty="0" sz="2400" lang="en-US" smtClean="0">
                <a:latin typeface="Times New Roman" pitchFamily="18" charset="0"/>
                <a:cs typeface="Times New Roman" pitchFamily="18" charset="0"/>
              </a:rPr>
              <a:t>Control of ventilation (Endotracheal intubation)</a:t>
            </a:r>
          </a:p>
          <a:p>
            <a:pPr lvl="1"/>
            <a:r>
              <a:rPr dirty="0" sz="2400" lang="en-US" smtClean="0">
                <a:latin typeface="Times New Roman" pitchFamily="18" charset="0"/>
                <a:cs typeface="Times New Roman" pitchFamily="18" charset="0"/>
              </a:rPr>
              <a:t>Treatment of convulsion</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181" name=""/>
        <p:cNvGrpSpPr/>
        <p:nvPr/>
      </p:nvGrpSpPr>
      <p:grpSpPr>
        <a:xfrm>
          <a:off x="0" y="0"/>
          <a:ext cx="0" cy="0"/>
          <a:chOff x="0" y="0"/>
          <a:chExt cx="0" cy="0"/>
        </a:xfrm>
      </p:grpSpPr>
      <p:sp>
        <p:nvSpPr>
          <p:cNvPr id="1049914" name="Slide Number Placeholder 3"/>
          <p:cNvSpPr>
            <a:spLocks noGrp="1"/>
          </p:cNvSpPr>
          <p:nvPr>
            <p:ph type="sldNum" sz="quarter" idx="10"/>
          </p:nvPr>
        </p:nvSpPr>
        <p:spPr/>
        <p:txBody>
          <a:bodyPr/>
          <a:p>
            <a:fld id="{8C781F74-4667-466B-B931-994D92AD5A86}" type="slidenum">
              <a:rPr lang="ar-SA"/>
              <a:t>433</a:t>
            </a:fld>
            <a:endParaRPr lang="en-US"/>
          </a:p>
        </p:txBody>
      </p:sp>
      <p:sp>
        <p:nvSpPr>
          <p:cNvPr id="1049915" name="Date Placeholder 4"/>
          <p:cNvSpPr>
            <a:spLocks noGrp="1"/>
          </p:cNvSpPr>
          <p:nvPr>
            <p:ph type="dt" sz="quarter" idx="11"/>
          </p:nvPr>
        </p:nvSpPr>
        <p:spPr/>
        <p:txBody>
          <a:bodyPr/>
          <a:p>
            <a:fld id="{4E837A3A-F2CB-4D62-AE54-14A02A436608}" type="datetime1">
              <a:rPr lang="en-US"/>
              <a:t>1/2/2018</a:t>
            </a:fld>
            <a:endParaRPr lang="en-US"/>
          </a:p>
        </p:txBody>
      </p:sp>
      <p:sp>
        <p:nvSpPr>
          <p:cNvPr id="1049916" name="Rectangle 2"/>
          <p:cNvSpPr>
            <a:spLocks noGrp="1" noChangeArrowheads="1"/>
          </p:cNvSpPr>
          <p:nvPr>
            <p:ph type="title"/>
          </p:nvPr>
        </p:nvSpPr>
        <p:spPr/>
        <p:txBody>
          <a:bodyPr/>
          <a:p>
            <a:pPr eaLnBrk="1" hangingPunct="1"/>
            <a:r>
              <a:rPr dirty="0" sz="3600" lang="en-US" u="sng" smtClean="0">
                <a:latin typeface="Times New Roman" pitchFamily="18" charset="0"/>
                <a:cs typeface="Times New Roman" pitchFamily="18" charset="0"/>
              </a:rPr>
              <a:t>Drug interactions</a:t>
            </a:r>
          </a:p>
        </p:txBody>
      </p:sp>
      <p:sp>
        <p:nvSpPr>
          <p:cNvPr id="1049917" name="Rectangle 3"/>
          <p:cNvSpPr>
            <a:spLocks noGrp="1" noChangeArrowheads="1"/>
          </p:cNvSpPr>
          <p:nvPr>
            <p:ph type="body" idx="1"/>
          </p:nvPr>
        </p:nvSpPr>
        <p:spPr>
          <a:xfrm>
            <a:off x="304800" y="1600200"/>
            <a:ext cx="8534400" cy="4525963"/>
          </a:xfrm>
        </p:spPr>
        <p:txBody>
          <a:bodyPr>
            <a:normAutofit/>
          </a:bodyPr>
          <a:p>
            <a:pPr eaLnBrk="1" hangingPunct="1"/>
            <a:r>
              <a:rPr dirty="0" lang="en-US" smtClean="0">
                <a:latin typeface="Times New Roman" pitchFamily="18" charset="0"/>
                <a:cs typeface="Times New Roman" pitchFamily="18" charset="0"/>
              </a:rPr>
              <a:t> Choline esterase inhibitors such as neostigmine, </a:t>
            </a:r>
            <a:r>
              <a:rPr dirty="0" lang="en-US" err="1" smtClean="0">
                <a:latin typeface="Times New Roman" pitchFamily="18" charset="0"/>
                <a:cs typeface="Times New Roman" pitchFamily="18" charset="0"/>
              </a:rPr>
              <a:t>pyridostimine</a:t>
            </a:r>
            <a:r>
              <a:rPr dirty="0" lang="en-US" smtClean="0">
                <a:latin typeface="Times New Roman" pitchFamily="18" charset="0"/>
                <a:cs typeface="Times New Roman" pitchFamily="18" charset="0"/>
              </a:rPr>
              <a:t> and </a:t>
            </a:r>
            <a:r>
              <a:rPr dirty="0" lang="en-US" err="1" smtClean="0">
                <a:latin typeface="Times New Roman" pitchFamily="18" charset="0"/>
                <a:cs typeface="Times New Roman" pitchFamily="18" charset="0"/>
              </a:rPr>
              <a:t>edrophonium</a:t>
            </a:r>
            <a:r>
              <a:rPr dirty="0" lang="en-US" smtClean="0">
                <a:latin typeface="Times New Roman" pitchFamily="18" charset="0"/>
                <a:cs typeface="Times New Roman" pitchFamily="18" charset="0"/>
              </a:rPr>
              <a:t> reduces or overcome their activity but with high doses they can cause depolarizing block  due to elevated acetylcholine concentration at the end plate.</a:t>
            </a:r>
          </a:p>
          <a:p>
            <a:pPr eaLnBrk="1" hangingPunct="1"/>
            <a:r>
              <a:rPr dirty="0" lang="en-US" smtClean="0">
                <a:latin typeface="Times New Roman" pitchFamily="18" charset="0"/>
                <a:cs typeface="Times New Roman" pitchFamily="18" charset="0"/>
              </a:rPr>
              <a:t> Halogenated hydrocarbons, aminoglycosides, calcium channel blockers synergize their effect.</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182" name=""/>
        <p:cNvGrpSpPr/>
        <p:nvPr/>
      </p:nvGrpSpPr>
      <p:grpSpPr>
        <a:xfrm>
          <a:off x="0" y="0"/>
          <a:ext cx="0" cy="0"/>
          <a:chOff x="0" y="0"/>
          <a:chExt cx="0" cy="0"/>
        </a:xfrm>
      </p:grpSpPr>
      <p:sp>
        <p:nvSpPr>
          <p:cNvPr id="1049918" name="Slide Number Placeholder 3"/>
          <p:cNvSpPr>
            <a:spLocks noGrp="1"/>
          </p:cNvSpPr>
          <p:nvPr>
            <p:ph type="sldNum" sz="quarter" idx="10"/>
          </p:nvPr>
        </p:nvSpPr>
        <p:spPr/>
        <p:txBody>
          <a:bodyPr/>
          <a:p>
            <a:fld id="{4341C513-2D1D-4438-BCAC-EF958498E7B0}" type="slidenum">
              <a:rPr lang="ar-SA"/>
              <a:t>434</a:t>
            </a:fld>
            <a:endParaRPr lang="en-US"/>
          </a:p>
        </p:txBody>
      </p:sp>
      <p:sp>
        <p:nvSpPr>
          <p:cNvPr id="1049919" name="Date Placeholder 4"/>
          <p:cNvSpPr>
            <a:spLocks noGrp="1"/>
          </p:cNvSpPr>
          <p:nvPr>
            <p:ph type="dt" sz="quarter" idx="11"/>
          </p:nvPr>
        </p:nvSpPr>
        <p:spPr/>
        <p:txBody>
          <a:bodyPr/>
          <a:p>
            <a:fld id="{480685AC-9A4D-46B1-931E-3039203A7C21}" type="datetime1">
              <a:rPr lang="en-US"/>
              <a:t>1/2/2018</a:t>
            </a:fld>
            <a:endParaRPr dirty="0" lang="en-US"/>
          </a:p>
        </p:txBody>
      </p:sp>
      <p:sp>
        <p:nvSpPr>
          <p:cNvPr id="1049920" name="Rectangle 2"/>
          <p:cNvSpPr>
            <a:spLocks noGrp="1" noChangeArrowheads="1"/>
          </p:cNvSpPr>
          <p:nvPr>
            <p:ph type="title"/>
          </p:nvPr>
        </p:nvSpPr>
        <p:spPr/>
        <p:txBody>
          <a:bodyPr/>
          <a:p>
            <a:pPr eaLnBrk="1" hangingPunct="1"/>
            <a:endParaRPr lang="en-US" smtClean="0"/>
          </a:p>
        </p:txBody>
      </p:sp>
      <p:sp>
        <p:nvSpPr>
          <p:cNvPr id="1049921" name="Rectangle 3"/>
          <p:cNvSpPr>
            <a:spLocks noGrp="1" noChangeArrowheads="1"/>
          </p:cNvSpPr>
          <p:nvPr>
            <p:ph type="body" idx="1"/>
          </p:nvPr>
        </p:nvSpPr>
        <p:spPr/>
        <p:txBody>
          <a:bodyPr/>
          <a:p>
            <a:pPr eaLnBrk="1" hangingPunct="1" indent="0" marL="0">
              <a:buNone/>
            </a:pPr>
            <a:r>
              <a:rPr b="1" dirty="0" lang="en-US" u="sng" smtClean="0">
                <a:latin typeface="Times New Roman" pitchFamily="18" charset="0"/>
                <a:cs typeface="Times New Roman" pitchFamily="18" charset="0"/>
              </a:rPr>
              <a:t>Unwanted effects</a:t>
            </a:r>
            <a:endParaRPr b="1" dirty="0" lang="en-US" smtClean="0">
              <a:latin typeface="Times New Roman" pitchFamily="18" charset="0"/>
              <a:cs typeface="Times New Roman" pitchFamily="18" charset="0"/>
            </a:endParaRPr>
          </a:p>
          <a:p>
            <a:pPr eaLnBrk="1" hangingPunct="1"/>
            <a:r>
              <a:rPr b="1" dirty="0" sz="2800" lang="en-US" smtClean="0">
                <a:latin typeface="Times New Roman" pitchFamily="18" charset="0"/>
                <a:cs typeface="Times New Roman" pitchFamily="18" charset="0"/>
              </a:rPr>
              <a:t>Fall in arterial pressure </a:t>
            </a:r>
            <a:r>
              <a:rPr dirty="0" sz="2800" lang="en-US" smtClean="0">
                <a:latin typeface="Times New Roman" pitchFamily="18" charset="0"/>
                <a:cs typeface="Times New Roman" pitchFamily="18" charset="0"/>
              </a:rPr>
              <a:t>chiefly a result to ganglion block , may also be due to histamine release this may give rise to bronchospasm (especially  with </a:t>
            </a:r>
            <a:r>
              <a:rPr dirty="0" sz="2800" lang="en-US" err="1" smtClean="0">
                <a:latin typeface="Times New Roman" pitchFamily="18" charset="0"/>
                <a:cs typeface="Times New Roman" pitchFamily="18" charset="0"/>
              </a:rPr>
              <a:t>tubocurarine</a:t>
            </a:r>
            <a:r>
              <a:rPr dirty="0" sz="2800" lang="en-US" smtClean="0">
                <a:latin typeface="Times New Roman" pitchFamily="18" charset="0"/>
                <a:cs typeface="Times New Roman" pitchFamily="18" charset="0"/>
              </a:rPr>
              <a:t> ,</a:t>
            </a:r>
            <a:r>
              <a:rPr dirty="0" sz="2800" lang="en-US" err="1" smtClean="0">
                <a:latin typeface="Times New Roman" pitchFamily="18" charset="0"/>
                <a:cs typeface="Times New Roman" pitchFamily="18" charset="0"/>
              </a:rPr>
              <a:t>mivacurium</a:t>
            </a:r>
            <a:r>
              <a:rPr dirty="0" sz="2800" lang="en-US" smtClean="0">
                <a:latin typeface="Times New Roman" pitchFamily="18" charset="0"/>
                <a:cs typeface="Times New Roman" pitchFamily="18" charset="0"/>
              </a:rPr>
              <a:t> ,and </a:t>
            </a:r>
            <a:r>
              <a:rPr dirty="0" sz="2800" lang="en-US" err="1" smtClean="0">
                <a:latin typeface="Times New Roman" pitchFamily="18" charset="0"/>
                <a:cs typeface="Times New Roman" pitchFamily="18" charset="0"/>
              </a:rPr>
              <a:t>atracurium</a:t>
            </a:r>
            <a:r>
              <a:rPr dirty="0" sz="2800" lang="en-US" smtClean="0">
                <a:latin typeface="Times New Roman" pitchFamily="18" charset="0"/>
                <a:cs typeface="Times New Roman" pitchFamily="18" charset="0"/>
              </a:rPr>
              <a:t>)</a:t>
            </a:r>
          </a:p>
          <a:p>
            <a:pPr eaLnBrk="1" hangingPunct="1">
              <a:buFont typeface="Wingdings" pitchFamily="2" charset="2"/>
              <a:buNone/>
            </a:pPr>
            <a:endParaRPr dirty="0" sz="2800" lang="en-US" smtClean="0">
              <a:latin typeface="Times New Roman" pitchFamily="18" charset="0"/>
              <a:cs typeface="Times New Roman" pitchFamily="18" charset="0"/>
            </a:endParaRPr>
          </a:p>
          <a:p>
            <a:pPr eaLnBrk="1" hangingPunct="1"/>
            <a:r>
              <a:rPr dirty="0" sz="2800" lang="en-US" smtClean="0">
                <a:latin typeface="Times New Roman" pitchFamily="18" charset="0"/>
                <a:cs typeface="Times New Roman" pitchFamily="18" charset="0"/>
              </a:rPr>
              <a:t> </a:t>
            </a:r>
            <a:r>
              <a:rPr dirty="0" sz="2800" lang="en-US" err="1" smtClean="0">
                <a:latin typeface="Times New Roman" pitchFamily="18" charset="0"/>
                <a:cs typeface="Times New Roman" pitchFamily="18" charset="0"/>
              </a:rPr>
              <a:t>Gallamine</a:t>
            </a:r>
            <a:r>
              <a:rPr dirty="0" sz="2800" lang="en-US" smtClean="0">
                <a:latin typeface="Times New Roman" pitchFamily="18" charset="0"/>
                <a:cs typeface="Times New Roman" pitchFamily="18" charset="0"/>
              </a:rPr>
              <a:t> and </a:t>
            </a:r>
            <a:r>
              <a:rPr dirty="0" sz="2800" lang="en-US" err="1" smtClean="0">
                <a:latin typeface="Times New Roman" pitchFamily="18" charset="0"/>
                <a:cs typeface="Times New Roman" pitchFamily="18" charset="0"/>
              </a:rPr>
              <a:t>pancuronium</a:t>
            </a:r>
            <a:r>
              <a:rPr dirty="0" sz="2800" lang="en-US" smtClean="0">
                <a:latin typeface="Times New Roman" pitchFamily="18" charset="0"/>
                <a:cs typeface="Times New Roman" pitchFamily="18" charset="0"/>
              </a:rPr>
              <a:t> block, muscarinic               receptors also, particularly in heart which may </a:t>
            </a:r>
          </a:p>
          <a:p>
            <a:pPr eaLnBrk="1" hangingPunct="1">
              <a:buFont typeface="Wingdings" pitchFamily="2" charset="2"/>
              <a:buNone/>
            </a:pPr>
            <a:r>
              <a:rPr dirty="0" sz="2800" lang="en-US" smtClean="0">
                <a:latin typeface="Times New Roman" pitchFamily="18" charset="0"/>
                <a:cs typeface="Times New Roman" pitchFamily="18" charset="0"/>
              </a:rPr>
              <a:t>   results in to tachycardia.</a:t>
            </a:r>
            <a:r>
              <a:rPr dirty="0" sz="2800" lang="en-US" smtClean="0"/>
              <a:t> </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183" name=""/>
        <p:cNvGrpSpPr/>
        <p:nvPr/>
      </p:nvGrpSpPr>
      <p:grpSpPr>
        <a:xfrm>
          <a:off x="0" y="0"/>
          <a:ext cx="0" cy="0"/>
          <a:chOff x="0" y="0"/>
          <a:chExt cx="0" cy="0"/>
        </a:xfrm>
      </p:grpSpPr>
      <p:sp>
        <p:nvSpPr>
          <p:cNvPr id="1049922" name="Slide Number Placeholder 3"/>
          <p:cNvSpPr>
            <a:spLocks noGrp="1"/>
          </p:cNvSpPr>
          <p:nvPr>
            <p:ph type="sldNum" sz="quarter" idx="10"/>
          </p:nvPr>
        </p:nvSpPr>
        <p:spPr/>
        <p:txBody>
          <a:bodyPr/>
          <a:p>
            <a:fld id="{B0511986-1B79-4990-82FE-F003B3D3BE58}" type="slidenum">
              <a:rPr lang="ar-SA"/>
              <a:t>435</a:t>
            </a:fld>
            <a:endParaRPr lang="en-US"/>
          </a:p>
        </p:txBody>
      </p:sp>
      <p:sp>
        <p:nvSpPr>
          <p:cNvPr id="1049923" name="Date Placeholder 4"/>
          <p:cNvSpPr>
            <a:spLocks noGrp="1"/>
          </p:cNvSpPr>
          <p:nvPr>
            <p:ph type="dt" sz="quarter" idx="11"/>
          </p:nvPr>
        </p:nvSpPr>
        <p:spPr/>
        <p:txBody>
          <a:bodyPr/>
          <a:p>
            <a:fld id="{F75F2ECD-1961-47D0-A60F-AB2BD2616D8D}" type="datetime1">
              <a:rPr lang="en-US"/>
              <a:t>1/2/2018</a:t>
            </a:fld>
            <a:endParaRPr lang="en-US"/>
          </a:p>
        </p:txBody>
      </p:sp>
      <p:sp>
        <p:nvSpPr>
          <p:cNvPr id="1049924" name="Rectangle 2"/>
          <p:cNvSpPr>
            <a:spLocks noGrp="1" noChangeArrowheads="1"/>
          </p:cNvSpPr>
          <p:nvPr>
            <p:ph type="title"/>
          </p:nvPr>
        </p:nvSpPr>
        <p:spPr/>
        <p:txBody>
          <a:bodyPr/>
          <a:p>
            <a:pPr eaLnBrk="1" hangingPunct="1"/>
            <a:r>
              <a:rPr b="1" sz="3600" lang="en-US" u="sng" smtClean="0">
                <a:latin typeface="Times New Roman" pitchFamily="18" charset="0"/>
                <a:cs typeface="Times New Roman" pitchFamily="18" charset="0"/>
              </a:rPr>
              <a:t>DEPOLARIZING AGENTS</a:t>
            </a:r>
          </a:p>
        </p:txBody>
      </p:sp>
      <p:sp>
        <p:nvSpPr>
          <p:cNvPr id="1049925" name="Rectangle 3"/>
          <p:cNvSpPr>
            <a:spLocks noGrp="1" noChangeArrowheads="1"/>
          </p:cNvSpPr>
          <p:nvPr>
            <p:ph type="body" idx="1"/>
          </p:nvPr>
        </p:nvSpPr>
        <p:spPr>
          <a:xfrm>
            <a:off x="457200" y="1600200"/>
            <a:ext cx="8229600" cy="4953000"/>
          </a:xfrm>
        </p:spPr>
        <p:txBody>
          <a:bodyPr/>
          <a:p>
            <a:pPr eaLnBrk="1" hangingPunct="1" indent="0" marL="0">
              <a:lnSpc>
                <a:spcPct val="90000"/>
              </a:lnSpc>
              <a:buNone/>
            </a:pPr>
            <a:r>
              <a:rPr b="1" dirty="0" sz="2400" lang="en-US" u="sng" smtClean="0">
                <a:latin typeface="Times New Roman" pitchFamily="18" charset="0"/>
                <a:cs typeface="Times New Roman" pitchFamily="18" charset="0"/>
              </a:rPr>
              <a:t>DRUGS </a:t>
            </a:r>
            <a:r>
              <a:rPr b="1" dirty="0" sz="2400" lang="en-US" u="sng" smtClean="0">
                <a:solidFill>
                  <a:srgbClr val="FFFF66"/>
                </a:solidFill>
                <a:latin typeface="Times New Roman" pitchFamily="18" charset="0"/>
                <a:cs typeface="Times New Roman" pitchFamily="18" charset="0"/>
              </a:rPr>
              <a:t> </a:t>
            </a:r>
            <a:r>
              <a:rPr b="1" dirty="0" sz="2400" lang="en-US" smtClean="0">
                <a:latin typeface="Times New Roman" pitchFamily="18" charset="0"/>
                <a:cs typeface="Times New Roman" pitchFamily="18" charset="0"/>
              </a:rPr>
              <a:t>  </a:t>
            </a:r>
            <a:r>
              <a:rPr b="1" dirty="0" sz="2400" lang="en-US" err="1" smtClean="0">
                <a:solidFill>
                  <a:schemeClr val="folHlink"/>
                </a:solidFill>
                <a:latin typeface="Times New Roman" pitchFamily="18" charset="0"/>
                <a:cs typeface="Times New Roman" pitchFamily="18" charset="0"/>
              </a:rPr>
              <a:t>Suxamethonium</a:t>
            </a:r>
            <a:r>
              <a:rPr b="1" dirty="0" sz="2400" lang="en-US" smtClean="0">
                <a:solidFill>
                  <a:schemeClr val="folHlink"/>
                </a:solidFill>
                <a:latin typeface="Times New Roman" pitchFamily="18" charset="0"/>
                <a:cs typeface="Times New Roman" pitchFamily="18" charset="0"/>
              </a:rPr>
              <a:t> ( </a:t>
            </a:r>
            <a:r>
              <a:rPr b="1" dirty="0" sz="2400" lang="en-US" err="1" smtClean="0">
                <a:solidFill>
                  <a:schemeClr val="folHlink"/>
                </a:solidFill>
                <a:latin typeface="Times New Roman" pitchFamily="18" charset="0"/>
                <a:cs typeface="Times New Roman" pitchFamily="18" charset="0"/>
              </a:rPr>
              <a:t>succinylecholine</a:t>
            </a:r>
            <a:r>
              <a:rPr b="1" dirty="0" sz="2400" lang="en-US" smtClean="0">
                <a:latin typeface="Times New Roman" pitchFamily="18" charset="0"/>
                <a:cs typeface="Times New Roman" pitchFamily="18" charset="0"/>
              </a:rPr>
              <a:t>)</a:t>
            </a:r>
          </a:p>
          <a:p>
            <a:pPr eaLnBrk="1" hangingPunct="1" indent="0" marL="0">
              <a:lnSpc>
                <a:spcPct val="90000"/>
              </a:lnSpc>
              <a:buNone/>
            </a:pPr>
            <a:r>
              <a:rPr b="1" dirty="0" sz="2400" lang="en-US" smtClean="0">
                <a:latin typeface="Times New Roman" pitchFamily="18" charset="0"/>
                <a:cs typeface="Times New Roman" pitchFamily="18" charset="0"/>
              </a:rPr>
              <a:t>	      </a:t>
            </a:r>
            <a:r>
              <a:rPr b="1" dirty="0" sz="2400" lang="en-US" err="1" smtClean="0">
                <a:solidFill>
                  <a:schemeClr val="folHlink"/>
                </a:solidFill>
                <a:latin typeface="Times New Roman" pitchFamily="18" charset="0"/>
                <a:cs typeface="Times New Roman" pitchFamily="18" charset="0"/>
              </a:rPr>
              <a:t>Decamethonium</a:t>
            </a:r>
            <a:endParaRPr b="1" dirty="0" sz="2400" lang="en-US" u="sng" smtClean="0">
              <a:solidFill>
                <a:schemeClr val="folHlink"/>
              </a:solidFill>
              <a:latin typeface="Times New Roman" pitchFamily="18" charset="0"/>
              <a:cs typeface="Times New Roman" pitchFamily="18" charset="0"/>
            </a:endParaRPr>
          </a:p>
          <a:p>
            <a:pPr eaLnBrk="1" hangingPunct="1" indent="0" marL="0">
              <a:lnSpc>
                <a:spcPct val="90000"/>
              </a:lnSpc>
              <a:buNone/>
            </a:pPr>
            <a:r>
              <a:rPr b="1" dirty="0" sz="2400" lang="en-US" u="sng" smtClean="0">
                <a:latin typeface="Times New Roman" pitchFamily="18" charset="0"/>
                <a:cs typeface="Times New Roman" pitchFamily="18" charset="0"/>
              </a:rPr>
              <a:t>Mechanism of action:</a:t>
            </a:r>
            <a:endParaRPr b="1" dirty="0" sz="2400" lang="en-US" smtClean="0">
              <a:latin typeface="Times New Roman" pitchFamily="18" charset="0"/>
              <a:cs typeface="Times New Roman" pitchFamily="18" charset="0"/>
            </a:endParaRPr>
          </a:p>
          <a:p>
            <a:pPr eaLnBrk="1" hangingPunct="1">
              <a:lnSpc>
                <a:spcPct val="90000"/>
              </a:lnSpc>
            </a:pPr>
            <a:r>
              <a:rPr dirty="0" sz="2400" lang="en-US" smtClean="0">
                <a:latin typeface="Times New Roman" pitchFamily="18" charset="0"/>
                <a:cs typeface="Times New Roman" pitchFamily="18" charset="0"/>
              </a:rPr>
              <a:t>These drugs act like acetylcholine but persist at the synapse at high concentration and for longer duration and constantly stimulate the receptor.</a:t>
            </a:r>
          </a:p>
          <a:p>
            <a:pPr eaLnBrk="1" hangingPunct="1">
              <a:lnSpc>
                <a:spcPct val="90000"/>
              </a:lnSpc>
            </a:pPr>
            <a:r>
              <a:rPr dirty="0" sz="2400" lang="en-US" smtClean="0">
                <a:latin typeface="Times New Roman" pitchFamily="18" charset="0"/>
                <a:cs typeface="Times New Roman" pitchFamily="18" charset="0"/>
              </a:rPr>
              <a:t>First, opening of the Na+ channel occurs resulting in depolarization, this leads to transient twitching of the muscle, continued binding of drugs make the receptor incapable to transmit the impulses, paralysis occurs.</a:t>
            </a:r>
          </a:p>
          <a:p>
            <a:pPr eaLnBrk="1" hangingPunct="1">
              <a:lnSpc>
                <a:spcPct val="90000"/>
              </a:lnSpc>
            </a:pPr>
            <a:r>
              <a:rPr dirty="0" sz="2400" lang="en-US" smtClean="0">
                <a:latin typeface="Times New Roman" pitchFamily="18" charset="0"/>
                <a:cs typeface="Times New Roman" pitchFamily="18" charset="0"/>
              </a:rPr>
              <a:t>The continued depolarization makes the receptor incapable of transmitting further impulses.</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184" name=""/>
        <p:cNvGrpSpPr/>
        <p:nvPr/>
      </p:nvGrpSpPr>
      <p:grpSpPr>
        <a:xfrm>
          <a:off x="0" y="0"/>
          <a:ext cx="0" cy="0"/>
          <a:chOff x="0" y="0"/>
          <a:chExt cx="0" cy="0"/>
        </a:xfrm>
      </p:grpSpPr>
      <p:sp>
        <p:nvSpPr>
          <p:cNvPr id="1049926" name="Slide Number Placeholder 3"/>
          <p:cNvSpPr>
            <a:spLocks noGrp="1"/>
          </p:cNvSpPr>
          <p:nvPr>
            <p:ph type="sldNum" sz="quarter" idx="10"/>
          </p:nvPr>
        </p:nvSpPr>
        <p:spPr/>
        <p:txBody>
          <a:bodyPr/>
          <a:p>
            <a:fld id="{09A908B6-FB2C-4D8E-8C47-5FECD36417A8}" type="slidenum">
              <a:rPr lang="ar-SA"/>
              <a:t>436</a:t>
            </a:fld>
            <a:endParaRPr lang="en-US"/>
          </a:p>
        </p:txBody>
      </p:sp>
      <p:sp>
        <p:nvSpPr>
          <p:cNvPr id="1049927" name="Date Placeholder 4"/>
          <p:cNvSpPr>
            <a:spLocks noGrp="1"/>
          </p:cNvSpPr>
          <p:nvPr>
            <p:ph type="dt" sz="quarter" idx="11"/>
          </p:nvPr>
        </p:nvSpPr>
        <p:spPr/>
        <p:txBody>
          <a:bodyPr/>
          <a:p>
            <a:fld id="{64E44AE3-3AF2-442D-BAAA-C7A5C8828232}" type="datetime1">
              <a:rPr lang="en-US"/>
              <a:t>1/2/2018</a:t>
            </a:fld>
            <a:endParaRPr lang="en-US"/>
          </a:p>
        </p:txBody>
      </p:sp>
      <p:sp>
        <p:nvSpPr>
          <p:cNvPr id="1049928" name="Rectangle 2"/>
          <p:cNvSpPr>
            <a:spLocks noGrp="1" noChangeArrowheads="1"/>
          </p:cNvSpPr>
          <p:nvPr>
            <p:ph type="title"/>
          </p:nvPr>
        </p:nvSpPr>
        <p:spPr/>
        <p:txBody>
          <a:bodyPr/>
          <a:p>
            <a:pPr eaLnBrk="1" hangingPunct="1"/>
            <a:endParaRPr lang="en-US" smtClean="0"/>
          </a:p>
        </p:txBody>
      </p:sp>
      <p:sp>
        <p:nvSpPr>
          <p:cNvPr id="1049929" name="Rectangle 3"/>
          <p:cNvSpPr>
            <a:spLocks noGrp="1" noChangeArrowheads="1"/>
          </p:cNvSpPr>
          <p:nvPr>
            <p:ph type="body" idx="1"/>
          </p:nvPr>
        </p:nvSpPr>
        <p:spPr/>
        <p:txBody>
          <a:bodyPr/>
          <a:p>
            <a:pPr eaLnBrk="1" hangingPunct="1" indent="0" marL="0">
              <a:lnSpc>
                <a:spcPct val="80000"/>
              </a:lnSpc>
              <a:buNone/>
            </a:pPr>
            <a:r>
              <a:rPr b="1" dirty="0" sz="2800" lang="en-US" smtClean="0">
                <a:latin typeface="Times New Roman" pitchFamily="18" charset="0"/>
                <a:cs typeface="Times New Roman" pitchFamily="18" charset="0"/>
              </a:rPr>
              <a:t>Therapeutic uses:</a:t>
            </a:r>
          </a:p>
          <a:p>
            <a:pPr eaLnBrk="1" hangingPunct="1">
              <a:lnSpc>
                <a:spcPct val="80000"/>
              </a:lnSpc>
            </a:pPr>
            <a:r>
              <a:rPr dirty="0" sz="2800" lang="en-US" smtClean="0">
                <a:latin typeface="Times New Roman" pitchFamily="18" charset="0"/>
                <a:cs typeface="Times New Roman" pitchFamily="18" charset="0"/>
              </a:rPr>
              <a:t>When rapid endotracheal intubations is required.</a:t>
            </a:r>
          </a:p>
          <a:p>
            <a:pPr eaLnBrk="1" hangingPunct="1">
              <a:lnSpc>
                <a:spcPct val="80000"/>
              </a:lnSpc>
            </a:pPr>
            <a:r>
              <a:rPr dirty="0" sz="2800" lang="en-US" smtClean="0">
                <a:latin typeface="Times New Roman" pitchFamily="18" charset="0"/>
                <a:cs typeface="Times New Roman" pitchFamily="18" charset="0"/>
              </a:rPr>
              <a:t>Electroconvulsive shock therapy.</a:t>
            </a:r>
          </a:p>
          <a:p>
            <a:pPr eaLnBrk="1" hangingPunct="1">
              <a:lnSpc>
                <a:spcPct val="80000"/>
              </a:lnSpc>
              <a:buFont typeface="Wingdings" pitchFamily="2" charset="2"/>
              <a:buNone/>
            </a:pPr>
            <a:endParaRPr b="1" dirty="0" sz="2800" lang="en-US" smtClean="0">
              <a:solidFill>
                <a:srgbClr val="FFFF66"/>
              </a:solidFill>
              <a:latin typeface="Times New Roman" pitchFamily="18" charset="0"/>
              <a:cs typeface="Times New Roman" pitchFamily="18" charset="0"/>
            </a:endParaRPr>
          </a:p>
          <a:p>
            <a:pPr eaLnBrk="1" hangingPunct="1" indent="0" marL="0">
              <a:lnSpc>
                <a:spcPct val="80000"/>
              </a:lnSpc>
              <a:buNone/>
            </a:pPr>
            <a:r>
              <a:rPr b="1" dirty="0" sz="2800" lang="en-US" smtClean="0">
                <a:solidFill>
                  <a:srgbClr val="FFFF66"/>
                </a:solidFill>
                <a:latin typeface="Times New Roman" pitchFamily="18" charset="0"/>
                <a:cs typeface="Times New Roman" pitchFamily="18" charset="0"/>
              </a:rPr>
              <a:t> </a:t>
            </a:r>
            <a:r>
              <a:rPr b="1" dirty="0" sz="2800" lang="en-US" u="sng" smtClean="0">
                <a:latin typeface="Times New Roman" pitchFamily="18" charset="0"/>
                <a:cs typeface="Times New Roman" pitchFamily="18" charset="0"/>
              </a:rPr>
              <a:t>Pharmacokinetics</a:t>
            </a:r>
            <a:r>
              <a:rPr b="1" dirty="0" sz="2800" lang="en-US" smtClean="0">
                <a:latin typeface="Times New Roman" pitchFamily="18" charset="0"/>
                <a:cs typeface="Times New Roman" pitchFamily="18" charset="0"/>
              </a:rPr>
              <a:t>:</a:t>
            </a:r>
          </a:p>
          <a:p>
            <a:pPr eaLnBrk="1" hangingPunct="1">
              <a:lnSpc>
                <a:spcPct val="80000"/>
              </a:lnSpc>
            </a:pPr>
            <a:r>
              <a:rPr dirty="0" sz="2800" lang="en-US" smtClean="0">
                <a:latin typeface="Times New Roman" pitchFamily="18" charset="0"/>
                <a:cs typeface="Times New Roman" pitchFamily="18" charset="0"/>
              </a:rPr>
              <a:t>Administered intravenously.</a:t>
            </a:r>
          </a:p>
          <a:p>
            <a:pPr eaLnBrk="1" hangingPunct="1">
              <a:lnSpc>
                <a:spcPct val="80000"/>
              </a:lnSpc>
            </a:pPr>
            <a:r>
              <a:rPr dirty="0" sz="2800" lang="en-US" smtClean="0">
                <a:latin typeface="Times New Roman" pitchFamily="18" charset="0"/>
                <a:cs typeface="Times New Roman" pitchFamily="18" charset="0"/>
              </a:rPr>
              <a:t>Due to rapid inactivation by plasma </a:t>
            </a:r>
            <a:r>
              <a:rPr dirty="0" sz="2800" lang="en-US" err="1" smtClean="0">
                <a:latin typeface="Times New Roman" pitchFamily="18" charset="0"/>
                <a:cs typeface="Times New Roman" pitchFamily="18" charset="0"/>
              </a:rPr>
              <a:t>cholinestrase</a:t>
            </a:r>
            <a:r>
              <a:rPr dirty="0" sz="2800" lang="en-US" smtClean="0">
                <a:latin typeface="Times New Roman" pitchFamily="18" charset="0"/>
                <a:cs typeface="Times New Roman" pitchFamily="18" charset="0"/>
              </a:rPr>
              <a:t>, given by continued infusion.</a:t>
            </a: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185" name=""/>
        <p:cNvGrpSpPr/>
        <p:nvPr/>
      </p:nvGrpSpPr>
      <p:grpSpPr>
        <a:xfrm>
          <a:off x="0" y="0"/>
          <a:ext cx="0" cy="0"/>
          <a:chOff x="0" y="0"/>
          <a:chExt cx="0" cy="0"/>
        </a:xfrm>
      </p:grpSpPr>
      <p:sp>
        <p:nvSpPr>
          <p:cNvPr id="1049930" name="Slide Number Placeholder 3"/>
          <p:cNvSpPr>
            <a:spLocks noGrp="1"/>
          </p:cNvSpPr>
          <p:nvPr>
            <p:ph type="sldNum" sz="quarter" idx="10"/>
          </p:nvPr>
        </p:nvSpPr>
        <p:spPr/>
        <p:txBody>
          <a:bodyPr/>
          <a:p>
            <a:fld id="{DC995277-4FEE-4656-97C6-6A81E7D4DEF9}" type="slidenum">
              <a:rPr lang="ar-SA"/>
              <a:t>437</a:t>
            </a:fld>
            <a:endParaRPr lang="en-US"/>
          </a:p>
        </p:txBody>
      </p:sp>
      <p:sp>
        <p:nvSpPr>
          <p:cNvPr id="1049931" name="Date Placeholder 4"/>
          <p:cNvSpPr>
            <a:spLocks noGrp="1"/>
          </p:cNvSpPr>
          <p:nvPr>
            <p:ph type="dt" sz="quarter" idx="11"/>
          </p:nvPr>
        </p:nvSpPr>
        <p:spPr/>
        <p:txBody>
          <a:bodyPr/>
          <a:p>
            <a:fld id="{85CE6B14-E589-4F7F-9DF4-FC7AD771597C}" type="datetime1">
              <a:rPr lang="en-US"/>
              <a:t>1/2/2018</a:t>
            </a:fld>
            <a:endParaRPr lang="en-US"/>
          </a:p>
        </p:txBody>
      </p:sp>
      <p:sp>
        <p:nvSpPr>
          <p:cNvPr id="1049932" name="Rectangle 2"/>
          <p:cNvSpPr>
            <a:spLocks noGrp="1" noChangeArrowheads="1"/>
          </p:cNvSpPr>
          <p:nvPr>
            <p:ph type="title"/>
          </p:nvPr>
        </p:nvSpPr>
        <p:spPr>
          <a:xfrm>
            <a:off x="457200" y="274638"/>
            <a:ext cx="8229600" cy="639762"/>
          </a:xfrm>
        </p:spPr>
        <p:txBody>
          <a:bodyPr>
            <a:normAutofit fontScale="90000"/>
          </a:bodyPr>
          <a:p>
            <a:pPr eaLnBrk="1" hangingPunct="1"/>
            <a:r>
              <a:rPr dirty="0" sz="4000" lang="en-US" smtClean="0">
                <a:latin typeface="Times New Roman" pitchFamily="18" charset="0"/>
                <a:cs typeface="Times New Roman" pitchFamily="18" charset="0"/>
              </a:rPr>
              <a:t>SUCCINYLCHOLINE</a:t>
            </a:r>
          </a:p>
        </p:txBody>
      </p:sp>
      <p:sp>
        <p:nvSpPr>
          <p:cNvPr id="1049933" name="Rectangle 3"/>
          <p:cNvSpPr>
            <a:spLocks noGrp="1" noChangeArrowheads="1"/>
          </p:cNvSpPr>
          <p:nvPr>
            <p:ph type="body" idx="1"/>
          </p:nvPr>
        </p:nvSpPr>
        <p:spPr>
          <a:xfrm>
            <a:off x="457200" y="838200"/>
            <a:ext cx="8229600" cy="5562600"/>
          </a:xfrm>
        </p:spPr>
        <p:txBody>
          <a:bodyPr/>
          <a:p>
            <a:pPr eaLnBrk="1" hangingPunct="1">
              <a:lnSpc>
                <a:spcPct val="90000"/>
              </a:lnSpc>
              <a:buFont typeface="Arial" pitchFamily="34" charset="0"/>
              <a:buChar char="•"/>
            </a:pPr>
            <a:r>
              <a:rPr dirty="0" sz="2800" lang="en-US" smtClean="0">
                <a:latin typeface="Times New Roman" pitchFamily="18" charset="0"/>
                <a:cs typeface="Times New Roman" pitchFamily="18" charset="0"/>
              </a:rPr>
              <a:t>It causes paralysis of skeletal muscle.</a:t>
            </a:r>
          </a:p>
          <a:p>
            <a:pPr eaLnBrk="1" hangingPunct="1">
              <a:lnSpc>
                <a:spcPct val="90000"/>
              </a:lnSpc>
            </a:pPr>
            <a:r>
              <a:rPr dirty="0" sz="2800" lang="en-US" smtClean="0">
                <a:latin typeface="Times New Roman" pitchFamily="18" charset="0"/>
                <a:cs typeface="Times New Roman" pitchFamily="18" charset="0"/>
              </a:rPr>
              <a:t>Sequence of paralysis may be different from that of non depolarizing drugs but respiratory muscles are paralyzed last</a:t>
            </a:r>
          </a:p>
          <a:p>
            <a:pPr eaLnBrk="1" hangingPunct="1">
              <a:lnSpc>
                <a:spcPct val="90000"/>
              </a:lnSpc>
            </a:pPr>
            <a:r>
              <a:rPr dirty="0" sz="2800" lang="en-US" smtClean="0">
                <a:latin typeface="Times New Roman" pitchFamily="18" charset="0"/>
                <a:cs typeface="Times New Roman" pitchFamily="18" charset="0"/>
              </a:rPr>
              <a:t>It causes maintained depolarization at the end plate, which leads to a loss of electrical excitability.</a:t>
            </a:r>
          </a:p>
          <a:p>
            <a:pPr eaLnBrk="1" hangingPunct="1">
              <a:lnSpc>
                <a:spcPct val="90000"/>
              </a:lnSpc>
            </a:pPr>
            <a:r>
              <a:rPr dirty="0" sz="2800" lang="en-US" smtClean="0">
                <a:latin typeface="Times New Roman" pitchFamily="18" charset="0"/>
                <a:cs typeface="Times New Roman" pitchFamily="18" charset="0"/>
              </a:rPr>
              <a:t> It has shorter duration of action.</a:t>
            </a:r>
          </a:p>
          <a:p>
            <a:pPr eaLnBrk="1" hangingPunct="1">
              <a:lnSpc>
                <a:spcPct val="90000"/>
              </a:lnSpc>
            </a:pPr>
            <a:endParaRPr dirty="0" sz="2800" lang="en-US" smtClean="0">
              <a:latin typeface="Times New Roman" pitchFamily="18" charset="0"/>
              <a:cs typeface="Times New Roman" pitchFamily="18" charset="0"/>
            </a:endParaRPr>
          </a:p>
          <a:p>
            <a:pPr eaLnBrk="1" hangingPunct="1">
              <a:lnSpc>
                <a:spcPct val="90000"/>
              </a:lnSpc>
              <a:buFont typeface="Wingdings" pitchFamily="2" charset="2"/>
              <a:buNone/>
            </a:pPr>
            <a:endParaRPr dirty="0" sz="2800" lang="en-US" smtClean="0">
              <a:latin typeface="Times New Roman" pitchFamily="18" charset="0"/>
              <a:cs typeface="Times New Roman" pitchFamily="18" charset="0"/>
            </a:endParaRPr>
          </a:p>
          <a:p>
            <a:pPr eaLnBrk="1" hangingPunct="1">
              <a:lnSpc>
                <a:spcPct val="90000"/>
              </a:lnSpc>
            </a:pPr>
            <a:endParaRPr dirty="0" sz="2800" lang="en-US" smtClean="0"/>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186" name=""/>
        <p:cNvGrpSpPr/>
        <p:nvPr/>
      </p:nvGrpSpPr>
      <p:grpSpPr>
        <a:xfrm>
          <a:off x="0" y="0"/>
          <a:ext cx="0" cy="0"/>
          <a:chOff x="0" y="0"/>
          <a:chExt cx="0" cy="0"/>
        </a:xfrm>
      </p:grpSpPr>
      <p:sp>
        <p:nvSpPr>
          <p:cNvPr id="1049934" name="Slide Number Placeholder 3"/>
          <p:cNvSpPr>
            <a:spLocks noGrp="1"/>
          </p:cNvSpPr>
          <p:nvPr>
            <p:ph type="sldNum" sz="quarter" idx="10"/>
          </p:nvPr>
        </p:nvSpPr>
        <p:spPr/>
        <p:txBody>
          <a:bodyPr/>
          <a:p>
            <a:fld id="{473535E7-7BB4-4D32-989E-0B00DA040983}" type="slidenum">
              <a:rPr lang="ar-SA"/>
              <a:t>438</a:t>
            </a:fld>
            <a:endParaRPr dirty="0" lang="en-US"/>
          </a:p>
        </p:txBody>
      </p:sp>
      <p:sp>
        <p:nvSpPr>
          <p:cNvPr id="1049935" name="Date Placeholder 4"/>
          <p:cNvSpPr>
            <a:spLocks noGrp="1"/>
          </p:cNvSpPr>
          <p:nvPr>
            <p:ph type="dt" sz="quarter" idx="11"/>
          </p:nvPr>
        </p:nvSpPr>
        <p:spPr/>
        <p:txBody>
          <a:bodyPr/>
          <a:p>
            <a:fld id="{231965D9-2627-4B70-954C-9201A3875E41}" type="datetime1">
              <a:rPr lang="en-US"/>
              <a:t>1/2/2018</a:t>
            </a:fld>
            <a:endParaRPr lang="en-US"/>
          </a:p>
        </p:txBody>
      </p:sp>
      <p:sp>
        <p:nvSpPr>
          <p:cNvPr id="1049936" name="Rectangle 2"/>
          <p:cNvSpPr>
            <a:spLocks noGrp="1" noChangeArrowheads="1"/>
          </p:cNvSpPr>
          <p:nvPr>
            <p:ph type="title"/>
          </p:nvPr>
        </p:nvSpPr>
        <p:spPr>
          <a:xfrm>
            <a:off x="457200" y="274638"/>
            <a:ext cx="8229600" cy="334962"/>
          </a:xfrm>
        </p:spPr>
        <p:txBody>
          <a:bodyPr>
            <a:normAutofit fontScale="90000"/>
          </a:bodyPr>
          <a:p>
            <a:pPr eaLnBrk="1" hangingPunct="1"/>
            <a:endParaRPr dirty="0" lang="en-US" smtClean="0"/>
          </a:p>
        </p:txBody>
      </p:sp>
      <p:sp>
        <p:nvSpPr>
          <p:cNvPr id="1049937" name="Rectangle 3"/>
          <p:cNvSpPr>
            <a:spLocks noGrp="1" noChangeArrowheads="1"/>
          </p:cNvSpPr>
          <p:nvPr>
            <p:ph type="body" idx="1"/>
          </p:nvPr>
        </p:nvSpPr>
        <p:spPr>
          <a:xfrm>
            <a:off x="228600" y="762000"/>
            <a:ext cx="8610600" cy="5715000"/>
          </a:xfrm>
        </p:spPr>
        <p:txBody>
          <a:bodyPr>
            <a:normAutofit fontScale="92500" lnSpcReduction="20000"/>
          </a:bodyPr>
          <a:p>
            <a:pPr eaLnBrk="1" hangingPunct="1" indent="0" marL="0">
              <a:lnSpc>
                <a:spcPct val="80000"/>
              </a:lnSpc>
              <a:buNone/>
            </a:pPr>
            <a:r>
              <a:rPr b="1" dirty="0" sz="2800" i="1" lang="en-US" u="sng" smtClean="0">
                <a:latin typeface="Times New Roman" pitchFamily="18" charset="0"/>
                <a:cs typeface="Times New Roman" pitchFamily="18" charset="0"/>
              </a:rPr>
              <a:t>Unwanted effects:</a:t>
            </a:r>
            <a:endParaRPr b="1" dirty="0" sz="2800" i="1" lang="en-US" smtClean="0">
              <a:latin typeface="Times New Roman" pitchFamily="18" charset="0"/>
              <a:cs typeface="Times New Roman" pitchFamily="18" charset="0"/>
            </a:endParaRPr>
          </a:p>
          <a:p>
            <a:pPr eaLnBrk="1" hangingPunct="1">
              <a:lnSpc>
                <a:spcPct val="80000"/>
              </a:lnSpc>
            </a:pPr>
            <a:r>
              <a:rPr dirty="0" sz="2800" lang="en-US" smtClean="0">
                <a:latin typeface="Times New Roman" pitchFamily="18" charset="0"/>
                <a:cs typeface="Times New Roman" pitchFamily="18" charset="0"/>
              </a:rPr>
              <a:t>Bradycardia preventable by atropine.</a:t>
            </a:r>
          </a:p>
          <a:p>
            <a:pPr eaLnBrk="1" hangingPunct="1">
              <a:lnSpc>
                <a:spcPct val="80000"/>
              </a:lnSpc>
            </a:pPr>
            <a:r>
              <a:rPr dirty="0" sz="2800" lang="en-US" smtClean="0">
                <a:latin typeface="Times New Roman" pitchFamily="18" charset="0"/>
                <a:cs typeface="Times New Roman" pitchFamily="18" charset="0"/>
              </a:rPr>
              <a:t>Hyperkalemia in patients with trauma or burns</a:t>
            </a:r>
            <a:r>
              <a:rPr dirty="0" sz="2800" lang="en-US">
                <a:latin typeface="Times New Roman" pitchFamily="18" charset="0"/>
                <a:cs typeface="Times New Roman" pitchFamily="18" charset="0"/>
              </a:rPr>
              <a:t> </a:t>
            </a:r>
            <a:r>
              <a:rPr dirty="0" sz="2800" lang="en-US" smtClean="0">
                <a:latin typeface="Times New Roman" pitchFamily="18" charset="0"/>
                <a:cs typeface="Times New Roman" pitchFamily="18" charset="0"/>
              </a:rPr>
              <a:t>this may cause dysrhythmia or even cardiac arrest.</a:t>
            </a:r>
          </a:p>
          <a:p>
            <a:pPr eaLnBrk="1" hangingPunct="1">
              <a:lnSpc>
                <a:spcPct val="80000"/>
              </a:lnSpc>
            </a:pPr>
            <a:r>
              <a:rPr dirty="0" sz="2800" lang="en-US" smtClean="0">
                <a:latin typeface="Times New Roman" pitchFamily="18" charset="0"/>
                <a:cs typeface="Times New Roman" pitchFamily="18" charset="0"/>
              </a:rPr>
              <a:t>Increase intraocular pressure due to contracture of extra ocular muscles .</a:t>
            </a:r>
          </a:p>
          <a:p>
            <a:pPr>
              <a:lnSpc>
                <a:spcPct val="90000"/>
              </a:lnSpc>
            </a:pPr>
            <a:r>
              <a:rPr dirty="0" sz="2800" lang="en-US" smtClean="0">
                <a:latin typeface="Times New Roman" pitchFamily="18" charset="0"/>
                <a:cs typeface="Times New Roman" pitchFamily="18" charset="0"/>
              </a:rPr>
              <a:t> increase </a:t>
            </a:r>
            <a:r>
              <a:rPr dirty="0" sz="2800" lang="en-US" err="1" smtClean="0">
                <a:latin typeface="Times New Roman" pitchFamily="18" charset="0"/>
                <a:cs typeface="Times New Roman" pitchFamily="18" charset="0"/>
              </a:rPr>
              <a:t>intragastric</a:t>
            </a:r>
            <a:r>
              <a:rPr dirty="0" sz="2800" lang="en-US" smtClean="0">
                <a:latin typeface="Times New Roman" pitchFamily="18" charset="0"/>
                <a:cs typeface="Times New Roman" pitchFamily="18" charset="0"/>
              </a:rPr>
              <a:t> pressure which may lead to emesis and aspiration of gastric content.</a:t>
            </a:r>
          </a:p>
          <a:p>
            <a:pPr>
              <a:lnSpc>
                <a:spcPct val="90000"/>
              </a:lnSpc>
            </a:pPr>
            <a:r>
              <a:rPr b="1" dirty="0" sz="2800" lang="en-US" smtClean="0">
                <a:solidFill>
                  <a:srgbClr val="FFFF66"/>
                </a:solidFill>
                <a:latin typeface="Times New Roman" pitchFamily="18" charset="0"/>
                <a:cs typeface="Times New Roman" pitchFamily="18" charset="0"/>
              </a:rPr>
              <a:t> </a:t>
            </a:r>
            <a:r>
              <a:rPr b="1" dirty="0" sz="2800" lang="en-US">
                <a:latin typeface="Times New Roman" pitchFamily="18" charset="0"/>
                <a:cs typeface="Times New Roman" pitchFamily="18" charset="0"/>
              </a:rPr>
              <a:t>Malignant hyperthermia</a:t>
            </a:r>
            <a:r>
              <a:rPr b="1" dirty="0" sz="2800" lang="en-US">
                <a:solidFill>
                  <a:srgbClr val="FFFF66"/>
                </a:solidFill>
                <a:latin typeface="Times New Roman" pitchFamily="18" charset="0"/>
                <a:cs typeface="Times New Roman" pitchFamily="18" charset="0"/>
              </a:rPr>
              <a:t>:</a:t>
            </a:r>
            <a:r>
              <a:rPr dirty="0" sz="2800" lang="en-US">
                <a:latin typeface="Times New Roman" pitchFamily="18" charset="0"/>
                <a:cs typeface="Times New Roman" pitchFamily="18" charset="0"/>
              </a:rPr>
              <a:t> rare inherited condition probably caused by a mutation of </a:t>
            </a:r>
            <a:r>
              <a:rPr dirty="0" sz="2800" lang="en-US" err="1">
                <a:latin typeface="Times New Roman" pitchFamily="18" charset="0"/>
                <a:cs typeface="Times New Roman" pitchFamily="18" charset="0"/>
              </a:rPr>
              <a:t>Ca</a:t>
            </a:r>
            <a:r>
              <a:rPr baseline="30000" dirty="0" sz="2800" lang="en-US">
                <a:latin typeface="Times New Roman" pitchFamily="18" charset="0"/>
                <a:cs typeface="Times New Roman" pitchFamily="18" charset="0"/>
              </a:rPr>
              <a:t>++ </a:t>
            </a:r>
            <a:r>
              <a:rPr dirty="0" sz="2800" lang="en-US">
                <a:latin typeface="Times New Roman" pitchFamily="18" charset="0"/>
                <a:cs typeface="Times New Roman" pitchFamily="18" charset="0"/>
              </a:rPr>
              <a:t>release channel of sarcoplasmic reticulum, which results muscle spasm and </a:t>
            </a:r>
            <a:r>
              <a:rPr dirty="0" sz="2800" lang="en-US" smtClean="0">
                <a:latin typeface="Times New Roman" pitchFamily="18" charset="0"/>
                <a:cs typeface="Times New Roman" pitchFamily="18" charset="0"/>
              </a:rPr>
              <a:t>dramatic rise in body temperature. (</a:t>
            </a:r>
            <a:r>
              <a:rPr dirty="0" sz="2000" lang="en-US" smtClean="0">
                <a:solidFill>
                  <a:srgbClr val="FF0066"/>
                </a:solidFill>
                <a:latin typeface="Times New Roman" pitchFamily="18" charset="0"/>
                <a:cs typeface="Times New Roman" pitchFamily="18" charset="0"/>
              </a:rPr>
              <a:t>This</a:t>
            </a:r>
            <a:r>
              <a:rPr b="1" dirty="0" sz="2000" lang="en-US" smtClean="0">
                <a:solidFill>
                  <a:srgbClr val="FF0066"/>
                </a:solidFill>
                <a:latin typeface="Times New Roman" pitchFamily="18" charset="0"/>
                <a:cs typeface="Times New Roman" pitchFamily="18" charset="0"/>
              </a:rPr>
              <a:t> is treated by cooling the body and administration of </a:t>
            </a:r>
            <a:r>
              <a:rPr b="1" dirty="0" sz="2000" lang="en-US" err="1" smtClean="0">
                <a:solidFill>
                  <a:srgbClr val="FF0066"/>
                </a:solidFill>
                <a:latin typeface="Times New Roman" pitchFamily="18" charset="0"/>
                <a:cs typeface="Times New Roman" pitchFamily="18" charset="0"/>
              </a:rPr>
              <a:t>Dantrolene</a:t>
            </a:r>
            <a:r>
              <a:rPr b="1" dirty="0" sz="2000" lang="en-US" smtClean="0">
                <a:solidFill>
                  <a:srgbClr val="FF0066"/>
                </a:solidFill>
                <a:latin typeface="Times New Roman" pitchFamily="18" charset="0"/>
                <a:cs typeface="Times New Roman" pitchFamily="18" charset="0"/>
              </a:rPr>
              <a:t>)</a:t>
            </a:r>
            <a:endParaRPr b="1" dirty="0" sz="2000" lang="en-US">
              <a:solidFill>
                <a:srgbClr val="FF0066"/>
              </a:solidFill>
              <a:latin typeface="Times New Roman" pitchFamily="18" charset="0"/>
              <a:cs typeface="Times New Roman" pitchFamily="18" charset="0"/>
            </a:endParaRPr>
          </a:p>
          <a:p>
            <a:pPr>
              <a:lnSpc>
                <a:spcPct val="90000"/>
              </a:lnSpc>
            </a:pPr>
            <a:endParaRPr baseline="30000" b="1" dirty="0" sz="2800" lang="en-US">
              <a:solidFill>
                <a:srgbClr val="FFFF66"/>
              </a:solidFill>
              <a:latin typeface="Times New Roman" pitchFamily="18" charset="0"/>
              <a:cs typeface="Times New Roman" pitchFamily="18" charset="0"/>
            </a:endParaRPr>
          </a:p>
          <a:p>
            <a:pPr>
              <a:lnSpc>
                <a:spcPct val="90000"/>
              </a:lnSpc>
            </a:pPr>
            <a:r>
              <a:rPr b="1" dirty="0" sz="2800" lang="en-US" u="sng">
                <a:latin typeface="Times New Roman" pitchFamily="18" charset="0"/>
                <a:cs typeface="Times New Roman" pitchFamily="18" charset="0"/>
              </a:rPr>
              <a:t>Prolonged paralysis</a:t>
            </a:r>
            <a:r>
              <a:rPr b="1" dirty="0" sz="2800" lang="en-US">
                <a:latin typeface="Times New Roman" pitchFamily="18" charset="0"/>
                <a:cs typeface="Times New Roman" pitchFamily="18" charset="0"/>
              </a:rPr>
              <a:t>:</a:t>
            </a:r>
            <a:r>
              <a:rPr dirty="0" sz="2800" lang="en-US">
                <a:latin typeface="Times New Roman" pitchFamily="18" charset="0"/>
                <a:cs typeface="Times New Roman" pitchFamily="18" charset="0"/>
              </a:rPr>
              <a:t> due to factors which reduce the activity of plasma cholinesterase</a:t>
            </a:r>
          </a:p>
          <a:p>
            <a:pPr lvl="2">
              <a:lnSpc>
                <a:spcPct val="90000"/>
              </a:lnSpc>
            </a:pPr>
            <a:r>
              <a:rPr dirty="0" sz="2000" lang="en-US">
                <a:latin typeface="Times New Roman" pitchFamily="18" charset="0"/>
                <a:cs typeface="Times New Roman" pitchFamily="18" charset="0"/>
              </a:rPr>
              <a:t>  genetic variants as abnormal cholinesterase, its severe deficiency. </a:t>
            </a:r>
          </a:p>
          <a:p>
            <a:pPr lvl="2">
              <a:lnSpc>
                <a:spcPct val="90000"/>
              </a:lnSpc>
            </a:pPr>
            <a:r>
              <a:rPr dirty="0" sz="2000" lang="en-US">
                <a:latin typeface="Times New Roman" pitchFamily="18" charset="0"/>
                <a:cs typeface="Times New Roman" pitchFamily="18" charset="0"/>
              </a:rPr>
              <a:t>  anti -cholinesterase drugs </a:t>
            </a:r>
          </a:p>
          <a:p>
            <a:pPr lvl="2">
              <a:lnSpc>
                <a:spcPct val="90000"/>
              </a:lnSpc>
            </a:pPr>
            <a:r>
              <a:rPr dirty="0" sz="2000" lang="en-US">
                <a:latin typeface="Times New Roman" pitchFamily="18" charset="0"/>
                <a:cs typeface="Times New Roman" pitchFamily="18" charset="0"/>
              </a:rPr>
              <a:t>  neonates</a:t>
            </a:r>
          </a:p>
          <a:p>
            <a:pPr lvl="2">
              <a:lnSpc>
                <a:spcPct val="90000"/>
              </a:lnSpc>
            </a:pPr>
            <a:r>
              <a:rPr dirty="0" sz="2000" lang="en-US">
                <a:latin typeface="Times New Roman" pitchFamily="18" charset="0"/>
                <a:cs typeface="Times New Roman" pitchFamily="18" charset="0"/>
              </a:rPr>
              <a:t>  liver disease </a:t>
            </a:r>
          </a:p>
          <a:p>
            <a:pPr eaLnBrk="1" hangingPunct="1">
              <a:lnSpc>
                <a:spcPct val="80000"/>
              </a:lnSpc>
            </a:pPr>
            <a:endParaRPr dirty="0" sz="2800" lang="en-US" smtClean="0">
              <a:latin typeface="Times New Roman" pitchFamily="18" charset="0"/>
              <a:cs typeface="Times New Roman" pitchFamily="18" charset="0"/>
            </a:endParaRPr>
          </a:p>
          <a:p>
            <a:pPr eaLnBrk="1" hangingPunct="1">
              <a:lnSpc>
                <a:spcPct val="80000"/>
              </a:lnSpc>
            </a:pPr>
            <a:endParaRPr dirty="0" sz="2800" lang="en-US" smtClean="0">
              <a:latin typeface="Times New Roman" pitchFamily="18" charset="0"/>
              <a:cs typeface="Times New Roman" pitchFamily="18" charset="0"/>
            </a:endParaRP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187" name=""/>
        <p:cNvGrpSpPr/>
        <p:nvPr/>
      </p:nvGrpSpPr>
      <p:grpSpPr>
        <a:xfrm>
          <a:off x="0" y="0"/>
          <a:ext cx="0" cy="0"/>
          <a:chOff x="0" y="0"/>
          <a:chExt cx="0" cy="0"/>
        </a:xfrm>
      </p:grpSpPr>
      <p:sp>
        <p:nvSpPr>
          <p:cNvPr id="1049938" name="Slide Number Placeholder 3"/>
          <p:cNvSpPr>
            <a:spLocks noGrp="1"/>
          </p:cNvSpPr>
          <p:nvPr>
            <p:ph type="sldNum" sz="quarter" idx="10"/>
          </p:nvPr>
        </p:nvSpPr>
        <p:spPr/>
        <p:txBody>
          <a:bodyPr/>
          <a:p>
            <a:fld id="{F391CC8D-AA1E-43D6-9369-24F16806E788}" type="slidenum">
              <a:rPr lang="ar-SA"/>
              <a:t>439</a:t>
            </a:fld>
            <a:endParaRPr lang="en-US"/>
          </a:p>
        </p:txBody>
      </p:sp>
      <p:sp>
        <p:nvSpPr>
          <p:cNvPr id="1049939" name="Date Placeholder 4"/>
          <p:cNvSpPr>
            <a:spLocks noGrp="1"/>
          </p:cNvSpPr>
          <p:nvPr>
            <p:ph type="dt" sz="quarter" idx="11"/>
          </p:nvPr>
        </p:nvSpPr>
        <p:spPr/>
        <p:txBody>
          <a:bodyPr/>
          <a:p>
            <a:fld id="{42ABCB85-6E00-45CE-8438-01492CAE1F19}" type="datetime1">
              <a:rPr lang="en-US"/>
              <a:t>1/2/2018</a:t>
            </a:fld>
            <a:endParaRPr lang="en-US"/>
          </a:p>
        </p:txBody>
      </p:sp>
      <p:sp>
        <p:nvSpPr>
          <p:cNvPr id="1049940" name="Rectangle 5"/>
          <p:cNvSpPr>
            <a:spLocks noGrp="1" noChangeArrowheads="1"/>
          </p:cNvSpPr>
          <p:nvPr>
            <p:ph type="title"/>
          </p:nvPr>
        </p:nvSpPr>
        <p:spPr>
          <a:xfrm>
            <a:off x="457200" y="0"/>
            <a:ext cx="8229600" cy="762000"/>
          </a:xfrm>
        </p:spPr>
        <p:txBody>
          <a:bodyPr/>
          <a:p>
            <a:pPr eaLnBrk="1" hangingPunct="1"/>
            <a:r>
              <a:rPr b="1" sz="2800" lang="en-US" u="sng" smtClean="0">
                <a:solidFill>
                  <a:srgbClr val="FFFF66"/>
                </a:solidFill>
                <a:latin typeface="Times New Roman" pitchFamily="18" charset="0"/>
                <a:cs typeface="Times New Roman" pitchFamily="18" charset="0"/>
              </a:rPr>
              <a:t>Characteristics of neuromuscular-blocking drugs</a:t>
            </a:r>
          </a:p>
        </p:txBody>
      </p:sp>
      <p:graphicFrame>
        <p:nvGraphicFramePr>
          <p:cNvPr id="4194312" name="Object 4"/>
          <p:cNvGraphicFramePr>
            <a:graphicFrameLocks noChangeAspect="1" noGrp="1"/>
          </p:cNvGraphicFramePr>
          <p:nvPr>
            <p:ph idx="1"/>
          </p:nvPr>
        </p:nvGraphicFramePr>
        <p:xfrm>
          <a:off x="0" y="914400"/>
          <a:ext cx="9144000" cy="5943600"/>
        </p:xfrm>
        <a:graphic>
          <a:graphicData uri="http://schemas.openxmlformats.org/presentationml/2006/ole">
            <mc:AlternateContent xmlns:mc="http://schemas.openxmlformats.org/markup-compatibility/2006">
              <mc:Choice xmlns:v="urn:schemas-microsoft-com:vml" Requires="v">
                <p:oleObj name="Bitmap Image" r:id="rId1" spid="_x0000_s2069" imgH="14628571" imgW="20009524" progId="Paint.Picture">
                  <p:embed/>
                </p:oleObj>
              </mc:Choice>
              <mc:Fallback>
                <p:oleObj name="Bitmap Image" r:id="rId1" imgH="14628571" imgW="20009524" progId="Paint.Picture">
                  <p:embed/>
                  <p:pic>
                    <p:nvPicPr>
                      <p:cNvPr id="2097221" name=""/>
                      <p:cNvPicPr>
                        <a:picLocks noChangeAspect="1" noChangeArrowheads="1"/>
                      </p:cNvPicPr>
                      <p:nvPr/>
                    </p:nvPicPr>
                    <p:blipFill>
                      <a:blip xmlns:r="http://schemas.openxmlformats.org/officeDocument/2006/relationships" r:embed="rId2"/>
                      <a:srcRect/>
                      <a:stretch>
                        <a:fillRect/>
                      </a:stretch>
                    </p:blipFill>
                    <p:spPr bwMode="auto">
                      <a:xfrm>
                        <a:off x="0" y="914400"/>
                        <a:ext cx="9144000" cy="5943600"/>
                      </a:xfrm>
                      <a:prstGeom prst="rect"/>
                      <a:noFill/>
                      <a:ln>
                        <a:noFill/>
                      </a:ln>
                      <a:effec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545" name=""/>
        <p:cNvGrpSpPr/>
        <p:nvPr/>
      </p:nvGrpSpPr>
      <p:grpSpPr>
        <a:xfrm>
          <a:off x="0" y="0"/>
          <a:ext cx="0" cy="0"/>
          <a:chOff x="0" y="0"/>
          <a:chExt cx="0" cy="0"/>
        </a:xfrm>
      </p:grpSpPr>
      <p:sp>
        <p:nvSpPr>
          <p:cNvPr id="1048588" name="Title 1"/>
          <p:cNvSpPr>
            <a:spLocks noGrp="1"/>
          </p:cNvSpPr>
          <p:nvPr>
            <p:ph type="title"/>
          </p:nvPr>
        </p:nvSpPr>
        <p:spPr>
          <a:xfrm>
            <a:off x="457200" y="274638"/>
            <a:ext cx="8229600" cy="563562"/>
          </a:xfrm>
        </p:spPr>
        <p:txBody>
          <a:bodyPr>
            <a:normAutofit fontScale="90000"/>
          </a:bodyPr>
          <a:p>
            <a:r>
              <a:rPr dirty="0" lang="en-US" err="1" smtClean="0"/>
              <a:t>antibacterials</a:t>
            </a:r>
            <a:endParaRPr dirty="0" lang="en-US"/>
          </a:p>
        </p:txBody>
      </p:sp>
      <p:sp>
        <p:nvSpPr>
          <p:cNvPr id="1048589" name="Content Placeholder 2"/>
          <p:cNvSpPr>
            <a:spLocks noGrp="1"/>
          </p:cNvSpPr>
          <p:nvPr>
            <p:ph idx="1"/>
          </p:nvPr>
        </p:nvSpPr>
        <p:spPr>
          <a:xfrm>
            <a:off x="304800" y="990600"/>
            <a:ext cx="8534400" cy="5486400"/>
          </a:xfrm>
        </p:spPr>
        <p:txBody>
          <a:bodyPr>
            <a:normAutofit fontScale="81250" lnSpcReduction="10000"/>
          </a:bodyPr>
          <a:p>
            <a:pPr indent="0" marL="0">
              <a:lnSpc>
                <a:spcPct val="90000"/>
              </a:lnSpc>
              <a:buNone/>
            </a:pPr>
            <a:r>
              <a:rPr altLang="en-US" dirty="0" lang="en-US" u="sng"/>
              <a:t>Bacterial Resistance</a:t>
            </a:r>
            <a:r>
              <a:rPr altLang="en-US" dirty="0" lang="en-US"/>
              <a:t> - result naturally or may be acquired</a:t>
            </a:r>
          </a:p>
          <a:p>
            <a:pPr>
              <a:lnSpc>
                <a:spcPct val="90000"/>
              </a:lnSpc>
              <a:buFontTx/>
              <a:buNone/>
            </a:pPr>
            <a:r>
              <a:rPr altLang="en-US" dirty="0" lang="en-US"/>
              <a:t> * Natural (inherent) = w/o previous exposure to antibiotic</a:t>
            </a:r>
          </a:p>
          <a:p>
            <a:pPr>
              <a:lnSpc>
                <a:spcPct val="90000"/>
              </a:lnSpc>
              <a:buFontTx/>
              <a:buNone/>
            </a:pPr>
            <a:r>
              <a:rPr altLang="en-US" dirty="0" lang="en-US"/>
              <a:t>    </a:t>
            </a:r>
            <a:r>
              <a:rPr altLang="en-US" dirty="0" lang="en-US" err="1"/>
              <a:t>ie</a:t>
            </a:r>
            <a:r>
              <a:rPr altLang="en-US" dirty="0" lang="en-US"/>
              <a:t>. pseudomonas resistant to Penicillin G</a:t>
            </a:r>
          </a:p>
          <a:p>
            <a:pPr>
              <a:lnSpc>
                <a:spcPct val="90000"/>
              </a:lnSpc>
              <a:buFontTx/>
              <a:buNone/>
            </a:pPr>
            <a:r>
              <a:rPr altLang="en-US" dirty="0" lang="en-US"/>
              <a:t> * Acquired = prior exposure to antibacterial</a:t>
            </a:r>
          </a:p>
          <a:p>
            <a:pPr>
              <a:lnSpc>
                <a:spcPct val="90000"/>
              </a:lnSpc>
              <a:buFontTx/>
              <a:buNone/>
            </a:pPr>
            <a:r>
              <a:rPr altLang="en-US" dirty="0" lang="en-US"/>
              <a:t>    </a:t>
            </a:r>
            <a:r>
              <a:rPr altLang="en-US" dirty="0" lang="en-US" err="1"/>
              <a:t>ie</a:t>
            </a:r>
            <a:r>
              <a:rPr altLang="en-US" dirty="0" lang="en-US"/>
              <a:t>. staph </a:t>
            </a:r>
            <a:r>
              <a:rPr altLang="en-US" dirty="0" lang="en-US" err="1"/>
              <a:t>aureus</a:t>
            </a:r>
            <a:r>
              <a:rPr altLang="en-US" dirty="0" lang="en-US"/>
              <a:t> was sensitive to PCN G, now it’s not</a:t>
            </a:r>
          </a:p>
          <a:p>
            <a:pPr indent="0" marL="0">
              <a:lnSpc>
                <a:spcPct val="90000"/>
              </a:lnSpc>
              <a:buNone/>
            </a:pPr>
            <a:r>
              <a:rPr altLang="en-US" dirty="0" lang="en-US" u="sng"/>
              <a:t>Nosocomial infections</a:t>
            </a:r>
            <a:r>
              <a:rPr altLang="en-US" dirty="0" lang="en-US"/>
              <a:t> - infections acquired while clients are in the hosp. Many are mutant strains resistant to many </a:t>
            </a:r>
            <a:r>
              <a:rPr altLang="en-US" dirty="0" lang="en-US" err="1" smtClean="0"/>
              <a:t>antibacterials</a:t>
            </a:r>
            <a:r>
              <a:rPr altLang="en-US" dirty="0" lang="en-US" smtClean="0"/>
              <a:t>.</a:t>
            </a:r>
            <a:endParaRPr altLang="en-US" dirty="0" lang="en-US"/>
          </a:p>
          <a:p>
            <a:pPr>
              <a:lnSpc>
                <a:spcPct val="90000"/>
              </a:lnSpc>
            </a:pPr>
            <a:r>
              <a:rPr altLang="en-US" dirty="0" lang="en-US"/>
              <a:t>Antibacterial resistance occurs when antibiotics are used frequently</a:t>
            </a:r>
          </a:p>
          <a:p>
            <a:endParaRPr dirty="0" lang="en-US"/>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188" name=""/>
        <p:cNvGrpSpPr/>
        <p:nvPr/>
      </p:nvGrpSpPr>
      <p:grpSpPr>
        <a:xfrm>
          <a:off x="0" y="0"/>
          <a:ext cx="0" cy="0"/>
          <a:chOff x="0" y="0"/>
          <a:chExt cx="0" cy="0"/>
        </a:xfrm>
      </p:grpSpPr>
      <p:sp>
        <p:nvSpPr>
          <p:cNvPr id="1049941" name="Slide Number Placeholder 3"/>
          <p:cNvSpPr>
            <a:spLocks noGrp="1"/>
          </p:cNvSpPr>
          <p:nvPr>
            <p:ph type="sldNum" sz="quarter" idx="10"/>
          </p:nvPr>
        </p:nvSpPr>
        <p:spPr/>
        <p:txBody>
          <a:bodyPr/>
          <a:p>
            <a:fld id="{A4A2B9EF-A496-433E-86ED-3FE687EEAD49}" type="slidenum">
              <a:rPr lang="ar-SA"/>
              <a:t>440</a:t>
            </a:fld>
            <a:endParaRPr lang="en-US"/>
          </a:p>
        </p:txBody>
      </p:sp>
      <p:sp>
        <p:nvSpPr>
          <p:cNvPr id="1049942" name="Date Placeholder 4"/>
          <p:cNvSpPr>
            <a:spLocks noGrp="1"/>
          </p:cNvSpPr>
          <p:nvPr>
            <p:ph type="dt" sz="quarter" idx="11"/>
          </p:nvPr>
        </p:nvSpPr>
        <p:spPr/>
        <p:txBody>
          <a:bodyPr/>
          <a:p>
            <a:fld id="{E217DEE9-164A-4AE8-8A9B-6BA00AA3AE82}" type="datetime1">
              <a:rPr lang="en-US"/>
              <a:t>1/2/2018</a:t>
            </a:fld>
            <a:endParaRPr lang="en-US"/>
          </a:p>
        </p:txBody>
      </p:sp>
      <p:sp>
        <p:nvSpPr>
          <p:cNvPr id="1049943" name="Rectangle 2"/>
          <p:cNvSpPr>
            <a:spLocks noGrp="1" noChangeArrowheads="1"/>
          </p:cNvSpPr>
          <p:nvPr>
            <p:ph type="title"/>
          </p:nvPr>
        </p:nvSpPr>
        <p:spPr>
          <a:xfrm>
            <a:off x="457200" y="0"/>
            <a:ext cx="8229600" cy="1219200"/>
          </a:xfrm>
        </p:spPr>
        <p:txBody>
          <a:bodyPr>
            <a:normAutofit fontScale="90000"/>
          </a:bodyPr>
          <a:p>
            <a:r>
              <a:rPr b="1" dirty="0" lang="en-US" u="sng">
                <a:latin typeface="Times New Roman" pitchFamily="18" charset="0"/>
                <a:cs typeface="Times New Roman" pitchFamily="18" charset="0"/>
              </a:rPr>
              <a:t>DANTROLENE</a:t>
            </a:r>
            <a:r>
              <a:rPr b="1" dirty="0" lang="en-US" u="sng">
                <a:solidFill>
                  <a:srgbClr val="FFFF66"/>
                </a:solidFill>
                <a:latin typeface="Times New Roman" pitchFamily="18" charset="0"/>
                <a:cs typeface="Times New Roman" pitchFamily="18" charset="0"/>
              </a:rPr>
              <a:t> </a:t>
            </a:r>
            <a:br>
              <a:rPr b="1" dirty="0" lang="en-US" u="sng">
                <a:solidFill>
                  <a:srgbClr val="FFFF66"/>
                </a:solidFill>
                <a:latin typeface="Times New Roman" pitchFamily="18" charset="0"/>
                <a:cs typeface="Times New Roman" pitchFamily="18" charset="0"/>
              </a:rPr>
            </a:br>
            <a:endParaRPr dirty="0" lang="en-US" smtClean="0"/>
          </a:p>
        </p:txBody>
      </p:sp>
      <p:sp>
        <p:nvSpPr>
          <p:cNvPr id="1049944" name="Rectangle 3"/>
          <p:cNvSpPr>
            <a:spLocks noGrp="1" noChangeArrowheads="1"/>
          </p:cNvSpPr>
          <p:nvPr>
            <p:ph type="body" idx="1"/>
          </p:nvPr>
        </p:nvSpPr>
        <p:spPr>
          <a:xfrm>
            <a:off x="457200" y="838200"/>
            <a:ext cx="8229600" cy="6019800"/>
          </a:xfrm>
        </p:spPr>
        <p:txBody>
          <a:bodyPr>
            <a:normAutofit/>
          </a:bodyPr>
          <a:p>
            <a:pPr eaLnBrk="1" hangingPunct="1" indent="0" marL="0">
              <a:lnSpc>
                <a:spcPct val="80000"/>
              </a:lnSpc>
              <a:buNone/>
            </a:pPr>
            <a:r>
              <a:rPr b="1" dirty="0" sz="2800" lang="en-US" smtClean="0">
                <a:latin typeface="Times New Roman" pitchFamily="18" charset="0"/>
                <a:cs typeface="Times New Roman" pitchFamily="18" charset="0"/>
              </a:rPr>
              <a:t>It acts directly</a:t>
            </a:r>
          </a:p>
          <a:p>
            <a:pPr eaLnBrk="1" hangingPunct="1">
              <a:lnSpc>
                <a:spcPct val="80000"/>
              </a:lnSpc>
            </a:pPr>
            <a:r>
              <a:rPr dirty="0" lang="en-US" smtClean="0">
                <a:latin typeface="Times New Roman" pitchFamily="18" charset="0"/>
                <a:cs typeface="Times New Roman" pitchFamily="18" charset="0"/>
              </a:rPr>
              <a:t>It reduces skeletal muscle strength by interfering with excitation-contraction coupling into the muscle fiber, by inhibiting the release of activator calcium from the sarcoplasmic stores.</a:t>
            </a:r>
          </a:p>
          <a:p>
            <a:pPr eaLnBrk="1" hangingPunct="1">
              <a:lnSpc>
                <a:spcPct val="80000"/>
              </a:lnSpc>
            </a:pPr>
            <a:r>
              <a:rPr dirty="0" lang="en-US" smtClean="0">
                <a:latin typeface="Times New Roman" pitchFamily="18" charset="0"/>
                <a:cs typeface="Times New Roman" pitchFamily="18" charset="0"/>
              </a:rPr>
              <a:t>It is very useful in the treatment of malignant hyperthermia caused by depolarizing relaxants.</a:t>
            </a:r>
          </a:p>
          <a:p>
            <a:pPr eaLnBrk="1" hangingPunct="1">
              <a:lnSpc>
                <a:spcPct val="80000"/>
              </a:lnSpc>
            </a:pPr>
            <a:r>
              <a:rPr dirty="0" lang="en-US" smtClean="0">
                <a:latin typeface="Times New Roman" pitchFamily="18" charset="0"/>
                <a:cs typeface="Times New Roman" pitchFamily="18" charset="0"/>
              </a:rPr>
              <a:t>This drug can be administered orally as well as intravenously. Oral absorption is only one third.</a:t>
            </a:r>
          </a:p>
          <a:p>
            <a:pPr eaLnBrk="1" hangingPunct="1">
              <a:lnSpc>
                <a:spcPct val="80000"/>
              </a:lnSpc>
            </a:pPr>
            <a:r>
              <a:rPr dirty="0" lang="en-US" smtClean="0">
                <a:latin typeface="Times New Roman" pitchFamily="18" charset="0"/>
                <a:cs typeface="Times New Roman" pitchFamily="18" charset="0"/>
              </a:rPr>
              <a:t>Half life of the drug is 8-9 hours</a:t>
            </a:r>
            <a:r>
              <a:rPr dirty="0" lang="en-US" smtClean="0"/>
              <a:t>.</a:t>
            </a: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189" name=""/>
        <p:cNvGrpSpPr/>
        <p:nvPr/>
      </p:nvGrpSpPr>
      <p:grpSpPr>
        <a:xfrm>
          <a:off x="0" y="0"/>
          <a:ext cx="0" cy="0"/>
          <a:chOff x="0" y="0"/>
          <a:chExt cx="0" cy="0"/>
        </a:xfrm>
      </p:grpSpPr>
      <p:sp>
        <p:nvSpPr>
          <p:cNvPr id="1049945" name="Slide Number Placeholder 3"/>
          <p:cNvSpPr>
            <a:spLocks noGrp="1"/>
          </p:cNvSpPr>
          <p:nvPr>
            <p:ph type="sldNum" sz="quarter" idx="10"/>
          </p:nvPr>
        </p:nvSpPr>
        <p:spPr/>
        <p:txBody>
          <a:bodyPr/>
          <a:p>
            <a:fld id="{B9D21ADA-7956-4AB5-AFAA-C59C43232CC6}" type="slidenum">
              <a:rPr lang="ar-SA"/>
              <a:t>441</a:t>
            </a:fld>
            <a:endParaRPr lang="en-US"/>
          </a:p>
        </p:txBody>
      </p:sp>
      <p:sp>
        <p:nvSpPr>
          <p:cNvPr id="1049946" name="Date Placeholder 4"/>
          <p:cNvSpPr>
            <a:spLocks noGrp="1"/>
          </p:cNvSpPr>
          <p:nvPr>
            <p:ph type="dt" sz="quarter" idx="11"/>
          </p:nvPr>
        </p:nvSpPr>
        <p:spPr/>
        <p:txBody>
          <a:bodyPr/>
          <a:p>
            <a:fld id="{B13A776E-6483-486D-89EE-9A27F52E5871}" type="datetime1">
              <a:rPr lang="en-US"/>
              <a:t>1/2/2018</a:t>
            </a:fld>
            <a:endParaRPr lang="en-US"/>
          </a:p>
        </p:txBody>
      </p:sp>
      <p:sp>
        <p:nvSpPr>
          <p:cNvPr id="1049947" name="Rectangle 2"/>
          <p:cNvSpPr>
            <a:spLocks noGrp="1" noChangeArrowheads="1"/>
          </p:cNvSpPr>
          <p:nvPr>
            <p:ph type="title"/>
          </p:nvPr>
        </p:nvSpPr>
        <p:spPr>
          <a:xfrm>
            <a:off x="457200" y="274638"/>
            <a:ext cx="8229600" cy="411162"/>
          </a:xfrm>
        </p:spPr>
        <p:txBody>
          <a:bodyPr>
            <a:normAutofit fontScale="90000"/>
          </a:bodyPr>
          <a:p>
            <a:pPr eaLnBrk="1" hangingPunct="1"/>
            <a:r>
              <a:rPr b="1" sz="4000" lang="en-US" smtClean="0">
                <a:latin typeface="Times New Roman" pitchFamily="18" charset="0"/>
                <a:cs typeface="Times New Roman" pitchFamily="18" charset="0"/>
              </a:rPr>
              <a:t>Baclofen</a:t>
            </a:r>
          </a:p>
        </p:txBody>
      </p:sp>
      <p:sp>
        <p:nvSpPr>
          <p:cNvPr id="1049948" name="Rectangle 3"/>
          <p:cNvSpPr>
            <a:spLocks noGrp="1" noChangeArrowheads="1"/>
          </p:cNvSpPr>
          <p:nvPr>
            <p:ph type="body" idx="1"/>
          </p:nvPr>
        </p:nvSpPr>
        <p:spPr>
          <a:xfrm>
            <a:off x="228600" y="1219200"/>
            <a:ext cx="8686800" cy="5257800"/>
          </a:xfrm>
        </p:spPr>
        <p:txBody>
          <a:bodyPr>
            <a:normAutofit lnSpcReduction="10000"/>
          </a:bodyPr>
          <a:p>
            <a:pPr eaLnBrk="1" hangingPunct="1">
              <a:lnSpc>
                <a:spcPct val="80000"/>
              </a:lnSpc>
            </a:pPr>
            <a:r>
              <a:rPr dirty="0" sz="2000" lang="en-US" smtClean="0">
                <a:latin typeface="Times New Roman" pitchFamily="18" charset="0"/>
                <a:cs typeface="Times New Roman" pitchFamily="18" charset="0"/>
              </a:rPr>
              <a:t> </a:t>
            </a:r>
            <a:r>
              <a:rPr dirty="0" lang="en-US" smtClean="0">
                <a:latin typeface="Times New Roman" pitchFamily="18" charset="0"/>
                <a:cs typeface="Times New Roman" pitchFamily="18" charset="0"/>
              </a:rPr>
              <a:t>It acts through GABA B receptors</a:t>
            </a:r>
          </a:p>
          <a:p>
            <a:pPr eaLnBrk="1" hangingPunct="1">
              <a:lnSpc>
                <a:spcPct val="80000"/>
              </a:lnSpc>
            </a:pPr>
            <a:r>
              <a:rPr dirty="0" lang="en-US" smtClean="0">
                <a:latin typeface="Times New Roman" pitchFamily="18" charset="0"/>
                <a:cs typeface="Times New Roman" pitchFamily="18" charset="0"/>
              </a:rPr>
              <a:t>It causes hyper polarization by increased K+ conductance reducing calcium influx and reduces excitatory  transmitter in brain as well as spinal cord </a:t>
            </a:r>
          </a:p>
          <a:p>
            <a:pPr eaLnBrk="1" hangingPunct="1">
              <a:lnSpc>
                <a:spcPct val="80000"/>
              </a:lnSpc>
            </a:pPr>
            <a:r>
              <a:rPr dirty="0" lang="en-US" smtClean="0">
                <a:latin typeface="Times New Roman" pitchFamily="18" charset="0"/>
                <a:cs typeface="Times New Roman" pitchFamily="18" charset="0"/>
              </a:rPr>
              <a:t>It also reduces pain by inhibitory substance P. in spinal cord </a:t>
            </a:r>
          </a:p>
          <a:p>
            <a:pPr eaLnBrk="1" hangingPunct="1">
              <a:lnSpc>
                <a:spcPct val="80000"/>
              </a:lnSpc>
            </a:pPr>
            <a:r>
              <a:rPr dirty="0" lang="en-US" smtClean="0">
                <a:latin typeface="Times New Roman" pitchFamily="18" charset="0"/>
                <a:cs typeface="Times New Roman" pitchFamily="18" charset="0"/>
              </a:rPr>
              <a:t>It is rapidly and completely absorbed orally</a:t>
            </a:r>
            <a:r>
              <a:rPr dirty="0" lang="en-US">
                <a:latin typeface="Times New Roman" pitchFamily="18" charset="0"/>
                <a:cs typeface="Times New Roman" pitchFamily="18" charset="0"/>
              </a:rPr>
              <a:t> </a:t>
            </a:r>
            <a:r>
              <a:rPr dirty="0" lang="en-US" smtClean="0">
                <a:latin typeface="Times New Roman" pitchFamily="18" charset="0"/>
                <a:cs typeface="Times New Roman" pitchFamily="18" charset="0"/>
              </a:rPr>
              <a:t>and  has a half life of 3- 4 hours </a:t>
            </a:r>
          </a:p>
          <a:p>
            <a:pPr>
              <a:lnSpc>
                <a:spcPct val="80000"/>
              </a:lnSpc>
            </a:pPr>
            <a:r>
              <a:rPr dirty="0" lang="en-US">
                <a:latin typeface="Times New Roman" pitchFamily="18" charset="0"/>
                <a:cs typeface="Times New Roman" pitchFamily="18" charset="0"/>
              </a:rPr>
              <a:t> It is less </a:t>
            </a:r>
            <a:r>
              <a:rPr dirty="0" lang="en-US" smtClean="0">
                <a:latin typeface="Times New Roman" pitchFamily="18" charset="0"/>
                <a:cs typeface="Times New Roman" pitchFamily="18" charset="0"/>
              </a:rPr>
              <a:t>sedative but </a:t>
            </a:r>
            <a:r>
              <a:rPr dirty="0" lang="en-US">
                <a:latin typeface="Times New Roman" pitchFamily="18" charset="0"/>
                <a:cs typeface="Times New Roman" pitchFamily="18" charset="0"/>
              </a:rPr>
              <a:t> </a:t>
            </a:r>
            <a:r>
              <a:rPr dirty="0" lang="en-US" smtClean="0">
                <a:latin typeface="Times New Roman" pitchFamily="18" charset="0"/>
                <a:cs typeface="Times New Roman" pitchFamily="18" charset="0"/>
              </a:rPr>
              <a:t>may increases seizures in epileptics </a:t>
            </a:r>
          </a:p>
          <a:p>
            <a:pPr eaLnBrk="1" hangingPunct="1">
              <a:lnSpc>
                <a:spcPct val="80000"/>
              </a:lnSpc>
            </a:pPr>
            <a:r>
              <a:rPr dirty="0" lang="en-US" smtClean="0">
                <a:latin typeface="Times New Roman" pitchFamily="18" charset="0"/>
                <a:cs typeface="Times New Roman" pitchFamily="18" charset="0"/>
              </a:rPr>
              <a:t> It is also useful to prevent migraine.</a:t>
            </a: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190" name=""/>
        <p:cNvGrpSpPr/>
        <p:nvPr/>
      </p:nvGrpSpPr>
      <p:grpSpPr>
        <a:xfrm>
          <a:off x="0" y="0"/>
          <a:ext cx="0" cy="0"/>
          <a:chOff x="0" y="0"/>
          <a:chExt cx="0" cy="0"/>
        </a:xfrm>
      </p:grpSpPr>
      <p:sp>
        <p:nvSpPr>
          <p:cNvPr id="1049949" name="Title 1"/>
          <p:cNvSpPr>
            <a:spLocks noGrp="1"/>
          </p:cNvSpPr>
          <p:nvPr>
            <p:ph type="title"/>
          </p:nvPr>
        </p:nvSpPr>
        <p:spPr/>
        <p:txBody>
          <a:bodyPr/>
          <a:p>
            <a:endParaRPr lang="en-US"/>
          </a:p>
        </p:txBody>
      </p:sp>
      <p:sp>
        <p:nvSpPr>
          <p:cNvPr id="1049950" name="Content Placeholder 2"/>
          <p:cNvSpPr>
            <a:spLocks noGrp="1"/>
          </p:cNvSpPr>
          <p:nvPr>
            <p:ph idx="1"/>
          </p:nvPr>
        </p:nvSpPr>
        <p:spPr/>
        <p:txBody>
          <a:bodyPr/>
          <a:p>
            <a:endParaRPr lang="en-US"/>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191" name=""/>
        <p:cNvGrpSpPr/>
        <p:nvPr/>
      </p:nvGrpSpPr>
      <p:grpSpPr>
        <a:xfrm>
          <a:off x="0" y="0"/>
          <a:ext cx="0" cy="0"/>
          <a:chOff x="0" y="0"/>
          <a:chExt cx="0" cy="0"/>
        </a:xfrm>
      </p:grpSpPr>
      <p:sp>
        <p:nvSpPr>
          <p:cNvPr id="1049951" name="Line 3"/>
          <p:cNvSpPr>
            <a:spLocks noChangeShapeType="1"/>
          </p:cNvSpPr>
          <p:nvPr/>
        </p:nvSpPr>
        <p:spPr bwMode="auto">
          <a:xfrm>
            <a:off x="0" y="1371600"/>
            <a:ext cx="9142413" cy="0"/>
          </a:xfrm>
          <a:prstGeom prst="line"/>
          <a:noFill/>
          <a:ln w="76200">
            <a:solidFill>
              <a:srgbClr val="0000FF"/>
            </a:solidFill>
            <a:round/>
            <a:headEnd type="none" w="sm" len="sm"/>
            <a:tailEnd type="none" w="sm" len="sm"/>
          </a:ln>
        </p:spPr>
        <p:txBody>
          <a:bodyPr anchor="ctr" wrap="none"/>
          <a:p>
            <a:endParaRPr lang="en-US"/>
          </a:p>
        </p:txBody>
      </p:sp>
      <p:sp>
        <p:nvSpPr>
          <p:cNvPr id="1049952" name="Text Box 4"/>
          <p:cNvSpPr txBox="1">
            <a:spLocks noChangeArrowheads="1"/>
          </p:cNvSpPr>
          <p:nvPr/>
        </p:nvSpPr>
        <p:spPr bwMode="auto">
          <a:xfrm>
            <a:off x="6482717" y="4784725"/>
            <a:ext cx="1082348" cy="400110"/>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altLang="en-US" b="1" dirty="0" sz="2000" lang="en-US" err="1" smtClean="0">
                <a:solidFill>
                  <a:srgbClr val="0000FF"/>
                </a:solidFill>
                <a:latin typeface="Arial Narrow" pitchFamily="34" charset="0"/>
              </a:rPr>
              <a:t>Kirimi</a:t>
            </a:r>
            <a:r>
              <a:rPr altLang="en-US" b="1" dirty="0" sz="2000" lang="en-US" smtClean="0">
                <a:solidFill>
                  <a:srgbClr val="0000FF"/>
                </a:solidFill>
                <a:latin typeface="Arial Narrow" pitchFamily="34" charset="0"/>
              </a:rPr>
              <a:t> </a:t>
            </a:r>
            <a:r>
              <a:rPr altLang="en-US" b="1" dirty="0" sz="2000" lang="en-US" err="1" smtClean="0">
                <a:solidFill>
                  <a:srgbClr val="0000FF"/>
                </a:solidFill>
                <a:latin typeface="Arial Narrow" pitchFamily="34" charset="0"/>
              </a:rPr>
              <a:t>bs</a:t>
            </a:r>
            <a:endParaRPr altLang="en-US" b="1" dirty="0" sz="2000" lang="en-US">
              <a:solidFill>
                <a:srgbClr val="0000FF"/>
              </a:solidFill>
              <a:latin typeface="Arial Narrow" pitchFamily="34" charset="0"/>
            </a:endParaRPr>
          </a:p>
        </p:txBody>
      </p:sp>
      <p:sp>
        <p:nvSpPr>
          <p:cNvPr id="1049953" name="Text Box 11"/>
          <p:cNvSpPr txBox="1">
            <a:spLocks noChangeArrowheads="1"/>
          </p:cNvSpPr>
          <p:nvPr/>
        </p:nvSpPr>
        <p:spPr bwMode="auto">
          <a:xfrm>
            <a:off x="669925" y="3084513"/>
            <a:ext cx="184150" cy="366712"/>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endParaRPr altLang="en-US" sz="1800" lang="bg-BG"/>
          </a:p>
        </p:txBody>
      </p:sp>
      <p:sp>
        <p:nvSpPr>
          <p:cNvPr id="1049954" name="Text Box 14"/>
          <p:cNvSpPr txBox="1">
            <a:spLocks noChangeArrowheads="1"/>
          </p:cNvSpPr>
          <p:nvPr/>
        </p:nvSpPr>
        <p:spPr bwMode="auto">
          <a:xfrm>
            <a:off x="4456113" y="1676400"/>
            <a:ext cx="4154487" cy="2789238"/>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r" eaLnBrk="1" hangingPunct="1"/>
            <a:r>
              <a:rPr altLang="en-US" b="1" dirty="0" sz="5700" lang="en-GB">
                <a:solidFill>
                  <a:srgbClr val="0033CC"/>
                </a:solidFill>
              </a:rPr>
              <a:t>Anti</a:t>
            </a:r>
            <a:r>
              <a:rPr altLang="en-US" b="1" dirty="0" sz="5700" lang="en-US">
                <a:solidFill>
                  <a:srgbClr val="0033CC"/>
                </a:solidFill>
              </a:rPr>
              <a:t>seizure</a:t>
            </a:r>
            <a:endParaRPr altLang="en-US" b="1" dirty="0" sz="5700" lang="en-GB">
              <a:solidFill>
                <a:srgbClr val="0033CC"/>
              </a:solidFill>
            </a:endParaRPr>
          </a:p>
          <a:p>
            <a:pPr algn="r" eaLnBrk="1" hangingPunct="1"/>
            <a:r>
              <a:rPr altLang="en-US" b="1" dirty="0" sz="4800" lang="en-GB">
                <a:solidFill>
                  <a:srgbClr val="0033CC"/>
                </a:solidFill>
              </a:rPr>
              <a:t>(</a:t>
            </a:r>
            <a:r>
              <a:rPr altLang="en-US" b="1" dirty="0" sz="4800" i="1" lang="en-GB">
                <a:solidFill>
                  <a:srgbClr val="0033CC"/>
                </a:solidFill>
              </a:rPr>
              <a:t>antiepileptic</a:t>
            </a:r>
            <a:r>
              <a:rPr altLang="en-US" b="1" dirty="0" sz="4800" lang="en-GB">
                <a:solidFill>
                  <a:srgbClr val="0033CC"/>
                </a:solidFill>
              </a:rPr>
              <a:t>)</a:t>
            </a:r>
          </a:p>
          <a:p>
            <a:pPr algn="r" eaLnBrk="1" hangingPunct="1"/>
            <a:r>
              <a:rPr altLang="en-US" b="1" dirty="0" sz="4400" lang="en-US">
                <a:solidFill>
                  <a:srgbClr val="0033CC"/>
                </a:solidFill>
              </a:rPr>
              <a:t>drugs</a:t>
            </a:r>
          </a:p>
          <a:p>
            <a:pPr algn="r" eaLnBrk="1" hangingPunct="1"/>
            <a:endParaRPr altLang="en-US" dirty="0" sz="2800" i="1" lang="en-US">
              <a:solidFill>
                <a:srgbClr val="0033CC"/>
              </a:solidFill>
            </a:endParaRPr>
          </a:p>
        </p:txBody>
      </p:sp>
      <p:pic>
        <p:nvPicPr>
          <p:cNvPr id="2097223" name="Picture 16"/>
          <p:cNvPicPr>
            <a:picLocks noChangeAspect="1" noChangeArrowheads="1"/>
          </p:cNvPicPr>
          <p:nvPr/>
        </p:nvPicPr>
        <p:blipFill>
          <a:blip xmlns:r="http://schemas.openxmlformats.org/officeDocument/2006/relationships" r:embed="rId1"/>
          <a:srcRect/>
          <a:stretch>
            <a:fillRect/>
          </a:stretch>
        </p:blipFill>
        <p:spPr bwMode="auto">
          <a:xfrm>
            <a:off x="152400" y="1676400"/>
            <a:ext cx="4191000" cy="2538413"/>
          </a:xfrm>
          <a:prstGeom prst="rect"/>
          <a:noFill/>
          <a:ln w="9525">
            <a:solidFill>
              <a:srgbClr val="FF3300"/>
            </a:solidFill>
            <a:miter lim="800000"/>
            <a:headEnd/>
            <a:tailEnd/>
          </a:ln>
        </p:spPr>
      </p:pic>
      <p:pic>
        <p:nvPicPr>
          <p:cNvPr id="2097224" name="Picture 17"/>
          <p:cNvPicPr>
            <a:picLocks noChangeAspect="1" noChangeArrowheads="1"/>
          </p:cNvPicPr>
          <p:nvPr/>
        </p:nvPicPr>
        <p:blipFill>
          <a:blip xmlns:r="http://schemas.openxmlformats.org/officeDocument/2006/relationships" r:embed="rId2"/>
          <a:srcRect/>
          <a:stretch>
            <a:fillRect/>
          </a:stretch>
        </p:blipFill>
        <p:spPr bwMode="auto">
          <a:xfrm>
            <a:off x="133350" y="4343400"/>
            <a:ext cx="4210050" cy="2376488"/>
          </a:xfrm>
          <a:prstGeom prst="rect"/>
          <a:noFill/>
          <a:ln w="9525">
            <a:solidFill>
              <a:srgbClr val="FF3300"/>
            </a:solidFill>
            <a:miter lim="800000"/>
            <a:headEnd/>
            <a:tailEnd/>
          </a:ln>
        </p:spPr>
      </p:pic>
      <p:pic>
        <p:nvPicPr>
          <p:cNvPr id="2097225" name="Picture 18"/>
          <p:cNvPicPr>
            <a:picLocks noChangeAspect="1" noChangeArrowheads="1"/>
          </p:cNvPicPr>
          <p:nvPr/>
        </p:nvPicPr>
        <p:blipFill>
          <a:blip xmlns:r="http://schemas.openxmlformats.org/officeDocument/2006/relationships" r:embed="rId3"/>
          <a:srcRect/>
          <a:stretch>
            <a:fillRect/>
          </a:stretch>
        </p:blipFill>
        <p:spPr bwMode="auto">
          <a:xfrm>
            <a:off x="2514600" y="5951538"/>
            <a:ext cx="1447800" cy="449262"/>
          </a:xfrm>
          <a:prstGeom prst="rect"/>
          <a:noFill/>
          <a:ln>
            <a:noFill/>
          </a:ln>
        </p:spPr>
      </p:pic>
      <p:pic>
        <p:nvPicPr>
          <p:cNvPr id="2097226" name="Picture 19"/>
          <p:cNvPicPr>
            <a:picLocks noChangeAspect="1" noChangeArrowheads="1"/>
          </p:cNvPicPr>
          <p:nvPr/>
        </p:nvPicPr>
        <p:blipFill>
          <a:blip xmlns:r="http://schemas.openxmlformats.org/officeDocument/2006/relationships" r:embed="rId4"/>
          <a:srcRect/>
          <a:stretch>
            <a:fillRect/>
          </a:stretch>
        </p:blipFill>
        <p:spPr bwMode="auto">
          <a:xfrm>
            <a:off x="533400" y="5895975"/>
            <a:ext cx="1219200" cy="733425"/>
          </a:xfrm>
          <a:prstGeom prst="rect"/>
          <a:noFill/>
          <a:ln>
            <a:noFill/>
          </a:ln>
        </p:spPr>
      </p:pic>
      <p:pic>
        <p:nvPicPr>
          <p:cNvPr id="2097227" name="Picture 20"/>
          <p:cNvPicPr>
            <a:picLocks noChangeAspect="1" noChangeArrowheads="1"/>
          </p:cNvPicPr>
          <p:nvPr/>
        </p:nvPicPr>
        <p:blipFill>
          <a:blip xmlns:r="http://schemas.openxmlformats.org/officeDocument/2006/relationships" r:embed="rId5"/>
          <a:srcRect/>
          <a:stretch>
            <a:fillRect/>
          </a:stretch>
        </p:blipFill>
        <p:spPr bwMode="auto">
          <a:xfrm>
            <a:off x="2590800" y="3048000"/>
            <a:ext cx="1219200" cy="804863"/>
          </a:xfrm>
          <a:prstGeom prst="rect"/>
          <a:noFill/>
          <a:ln>
            <a:noFill/>
          </a:ln>
        </p:spPr>
      </p:pic>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192" name=""/>
        <p:cNvGrpSpPr/>
        <p:nvPr/>
      </p:nvGrpSpPr>
      <p:grpSpPr>
        <a:xfrm>
          <a:off x="0" y="0"/>
          <a:ext cx="0" cy="0"/>
          <a:chOff x="0" y="0"/>
          <a:chExt cx="0" cy="0"/>
        </a:xfrm>
      </p:grpSpPr>
      <p:sp>
        <p:nvSpPr>
          <p:cNvPr id="1049955" name="Text Box 4"/>
          <p:cNvSpPr txBox="1">
            <a:spLocks noChangeArrowheads="1"/>
          </p:cNvSpPr>
          <p:nvPr/>
        </p:nvSpPr>
        <p:spPr bwMode="auto">
          <a:xfrm>
            <a:off x="0" y="1152525"/>
            <a:ext cx="9083675" cy="4486275"/>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indent="-342900" marL="342900"/>
            <a:r>
              <a:rPr altLang="en-US" b="1" sz="3600" lang="en-US">
                <a:solidFill>
                  <a:srgbClr val="FF3300"/>
                </a:solidFill>
                <a:latin typeface="Arial Narrow" pitchFamily="34" charset="0"/>
              </a:rPr>
              <a:t>EPILEPSY</a:t>
            </a:r>
            <a:r>
              <a:rPr altLang="en-US" sz="3600" lang="en-US">
                <a:latin typeface="Arial Narrow" pitchFamily="34" charset="0"/>
              </a:rPr>
              <a:t> affects 5–10‰ of  the general population. </a:t>
            </a:r>
          </a:p>
          <a:p>
            <a:pPr indent="-342900" marL="342900"/>
            <a:r>
              <a:rPr altLang="en-US" sz="3600" lang="en-US">
                <a:latin typeface="Arial Narrow" pitchFamily="34" charset="0"/>
              </a:rPr>
              <a:t>It </a:t>
            </a:r>
            <a:r>
              <a:rPr altLang="en-US" b="1" sz="3600" lang="en-US">
                <a:solidFill>
                  <a:srgbClr val="FF3300"/>
                </a:solidFill>
                <a:latin typeface="Arial Narrow" pitchFamily="34" charset="0"/>
              </a:rPr>
              <a:t>is due to </a:t>
            </a:r>
            <a:r>
              <a:rPr altLang="en-US" b="1" sz="3600" i="1" lang="en-US">
                <a:solidFill>
                  <a:srgbClr val="FF3300"/>
                </a:solidFill>
                <a:latin typeface="Arial Narrow" pitchFamily="34" charset="0"/>
              </a:rPr>
              <a:t>sudden, excessive depolarization of </a:t>
            </a:r>
          </a:p>
          <a:p>
            <a:pPr indent="-342900" marL="342900"/>
            <a:r>
              <a:rPr altLang="en-US" b="1" sz="3600" i="1" lang="en-US">
                <a:solidFill>
                  <a:srgbClr val="FF3300"/>
                </a:solidFill>
                <a:latin typeface="Arial Narrow" pitchFamily="34" charset="0"/>
              </a:rPr>
              <a:t>some or all cerebral neurons</a:t>
            </a:r>
            <a:r>
              <a:rPr altLang="en-US" sz="3600" lang="en-US">
                <a:latin typeface="Arial Narrow" pitchFamily="34" charset="0"/>
              </a:rPr>
              <a:t>. This may be: </a:t>
            </a:r>
          </a:p>
          <a:p>
            <a:pPr indent="-342900" marL="342900"/>
            <a:endParaRPr altLang="en-US" sz="3600" lang="en-US">
              <a:latin typeface="Arial Narrow" pitchFamily="34" charset="0"/>
            </a:endParaRPr>
          </a:p>
          <a:p>
            <a:pPr indent="-342900" marL="342900">
              <a:buFontTx/>
              <a:buChar char="•"/>
            </a:pPr>
            <a:r>
              <a:rPr altLang="en-US" sz="3600" lang="en-US">
                <a:latin typeface="Arial Narrow" pitchFamily="34" charset="0"/>
              </a:rPr>
              <a:t> localized (focal or partial seizure);</a:t>
            </a:r>
          </a:p>
          <a:p>
            <a:pPr indent="-342900" marL="342900">
              <a:buFontTx/>
              <a:buChar char="•"/>
            </a:pPr>
            <a:r>
              <a:rPr altLang="en-US" sz="3600" lang="en-US">
                <a:latin typeface="Arial Narrow" pitchFamily="34" charset="0"/>
              </a:rPr>
              <a:t> spread to cause a secondary generalized seizure;</a:t>
            </a:r>
          </a:p>
          <a:p>
            <a:pPr indent="-342900" marL="342900">
              <a:buFontTx/>
              <a:buChar char="•"/>
            </a:pPr>
            <a:r>
              <a:rPr altLang="en-US" sz="3600" lang="en-US">
                <a:latin typeface="Arial Narrow" pitchFamily="34" charset="0"/>
              </a:rPr>
              <a:t> may affect all cortical neurons simultaneously </a:t>
            </a:r>
          </a:p>
          <a:p>
            <a:pPr indent="-342900" marL="342900"/>
            <a:r>
              <a:rPr altLang="en-US" sz="3600" lang="en-US">
                <a:latin typeface="Arial Narrow" pitchFamily="34" charset="0"/>
              </a:rPr>
              <a:t>    (primary generalized seizure).</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193" name=""/>
        <p:cNvGrpSpPr/>
        <p:nvPr/>
      </p:nvGrpSpPr>
      <p:grpSpPr>
        <a:xfrm>
          <a:off x="0" y="0"/>
          <a:ext cx="0" cy="0"/>
          <a:chOff x="0" y="0"/>
          <a:chExt cx="0" cy="0"/>
        </a:xfrm>
      </p:grpSpPr>
      <p:pic>
        <p:nvPicPr>
          <p:cNvPr id="2097228" name="Picture 2" descr="560792_431068063609180_1725893608_n"/>
          <p:cNvPicPr>
            <a:picLocks noChangeAspect="1" noChangeArrowheads="1"/>
          </p:cNvPicPr>
          <p:nvPr/>
        </p:nvPicPr>
        <p:blipFill>
          <a:blip xmlns:r="http://schemas.openxmlformats.org/officeDocument/2006/relationships" r:embed="rId1"/>
          <a:srcRect/>
          <a:stretch>
            <a:fillRect/>
          </a:stretch>
        </p:blipFill>
        <p:spPr bwMode="auto">
          <a:xfrm>
            <a:off x="1143000" y="304800"/>
            <a:ext cx="7058025" cy="6405563"/>
          </a:xfrm>
          <a:prstGeom prst="rect"/>
          <a:noFill/>
          <a:ln>
            <a:noFill/>
          </a:ln>
        </p:spPr>
      </p:pic>
      <p:sp>
        <p:nvSpPr>
          <p:cNvPr id="1049956" name="Text Box 3"/>
          <p:cNvSpPr txBox="1">
            <a:spLocks noChangeArrowheads="1"/>
          </p:cNvSpPr>
          <p:nvPr/>
        </p:nvSpPr>
        <p:spPr bwMode="auto">
          <a:xfrm>
            <a:off x="179388" y="260350"/>
            <a:ext cx="184150" cy="457200"/>
          </a:xfrm>
          <a:prstGeom prst="rect"/>
          <a:noFill/>
          <a:ln>
            <a:noFill/>
          </a:ln>
          <a:effec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endParaRPr altLang="en-US" b="1" sz="2400" lang="bg-BG">
              <a:solidFill>
                <a:srgbClr val="FF3300"/>
              </a:solidFill>
              <a:latin typeface="Times New Roman" pitchFamily="18" charset="0"/>
              <a:cs typeface="Times New Roman" pitchFamily="18" charset="0"/>
            </a:endParaRP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194" name=""/>
        <p:cNvGrpSpPr/>
        <p:nvPr/>
      </p:nvGrpSpPr>
      <p:grpSpPr>
        <a:xfrm>
          <a:off x="0" y="0"/>
          <a:ext cx="0" cy="0"/>
          <a:chOff x="0" y="0"/>
          <a:chExt cx="0" cy="0"/>
        </a:xfrm>
      </p:grpSpPr>
      <p:pic>
        <p:nvPicPr>
          <p:cNvPr id="2097229" name="Picture 2"/>
          <p:cNvPicPr>
            <a:picLocks noChangeAspect="1" noChangeArrowheads="1"/>
          </p:cNvPicPr>
          <p:nvPr/>
        </p:nvPicPr>
        <p:blipFill>
          <a:blip xmlns:r="http://schemas.openxmlformats.org/officeDocument/2006/relationships" r:embed="rId1"/>
          <a:srcRect/>
          <a:stretch>
            <a:fillRect/>
          </a:stretch>
        </p:blipFill>
        <p:spPr bwMode="auto">
          <a:xfrm>
            <a:off x="152400" y="228600"/>
            <a:ext cx="7086600" cy="5927725"/>
          </a:xfrm>
          <a:prstGeom prst="rect"/>
          <a:noFill/>
          <a:ln w="9525">
            <a:solidFill>
              <a:srgbClr val="FF3300"/>
            </a:solidFill>
            <a:miter lim="800000"/>
            <a:headEnd/>
            <a:tailEnd/>
          </a:ln>
        </p:spPr>
      </p:pic>
      <p:sp>
        <p:nvSpPr>
          <p:cNvPr id="1049957" name="Text Box 3"/>
          <p:cNvSpPr txBox="1">
            <a:spLocks noChangeArrowheads="1"/>
          </p:cNvSpPr>
          <p:nvPr/>
        </p:nvSpPr>
        <p:spPr bwMode="auto">
          <a:xfrm>
            <a:off x="1093788" y="228600"/>
            <a:ext cx="560387" cy="304800"/>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altLang="en-US" b="1" sz="1400" lang="en-US">
                <a:solidFill>
                  <a:srgbClr val="FF3300"/>
                </a:solidFill>
              </a:rPr>
              <a:t>EEG</a:t>
            </a:r>
          </a:p>
        </p:txBody>
      </p:sp>
      <p:sp>
        <p:nvSpPr>
          <p:cNvPr id="1049958" name="Text Box 4"/>
          <p:cNvSpPr txBox="1">
            <a:spLocks noChangeArrowheads="1"/>
          </p:cNvSpPr>
          <p:nvPr/>
        </p:nvSpPr>
        <p:spPr bwMode="auto">
          <a:xfrm>
            <a:off x="7299325" y="369888"/>
            <a:ext cx="184150" cy="519112"/>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endParaRPr altLang="en-US" sz="2800" lang="bg-BG"/>
          </a:p>
        </p:txBody>
      </p:sp>
      <p:sp>
        <p:nvSpPr>
          <p:cNvPr id="1049959" name="Text Box 5"/>
          <p:cNvSpPr txBox="1">
            <a:spLocks noChangeArrowheads="1"/>
          </p:cNvSpPr>
          <p:nvPr/>
        </p:nvSpPr>
        <p:spPr bwMode="auto">
          <a:xfrm>
            <a:off x="7331075" y="1447800"/>
            <a:ext cx="1590675" cy="1674813"/>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altLang="en-US" b="1" i="1" lang="en-US">
                <a:solidFill>
                  <a:srgbClr val="0033CC"/>
                </a:solidFill>
                <a:latin typeface="Arial Narrow" pitchFamily="34" charset="0"/>
              </a:rPr>
              <a:t>Cortex:</a:t>
            </a:r>
          </a:p>
          <a:p>
            <a:pPr eaLnBrk="1" hangingPunct="1"/>
            <a:r>
              <a:rPr altLang="en-US" b="1" sz="2400" lang="en-US">
                <a:solidFill>
                  <a:srgbClr val="0033CC"/>
                </a:solidFill>
                <a:latin typeface="Arial Narrow" pitchFamily="34" charset="0"/>
              </a:rPr>
              <a:t>F</a:t>
            </a:r>
            <a:r>
              <a:rPr altLang="en-US" sz="2400" lang="en-US">
                <a:solidFill>
                  <a:srgbClr val="0033CC"/>
                </a:solidFill>
                <a:latin typeface="Arial Narrow" pitchFamily="34" charset="0"/>
              </a:rPr>
              <a:t> – frontal</a:t>
            </a:r>
          </a:p>
          <a:p>
            <a:pPr eaLnBrk="1" hangingPunct="1"/>
            <a:r>
              <a:rPr altLang="en-US" b="1" sz="2400" lang="en-US">
                <a:solidFill>
                  <a:srgbClr val="0033CC"/>
                </a:solidFill>
                <a:latin typeface="Arial Narrow" pitchFamily="34" charset="0"/>
              </a:rPr>
              <a:t>O</a:t>
            </a:r>
            <a:r>
              <a:rPr altLang="en-US" sz="2400" lang="en-US">
                <a:solidFill>
                  <a:srgbClr val="0033CC"/>
                </a:solidFill>
                <a:latin typeface="Arial Narrow" pitchFamily="34" charset="0"/>
              </a:rPr>
              <a:t> – occipital</a:t>
            </a:r>
          </a:p>
          <a:p>
            <a:pPr eaLnBrk="1" hangingPunct="1"/>
            <a:r>
              <a:rPr altLang="en-US" b="1" sz="2400" lang="en-US">
                <a:solidFill>
                  <a:srgbClr val="0033CC"/>
                </a:solidFill>
                <a:latin typeface="Arial Narrow" pitchFamily="34" charset="0"/>
              </a:rPr>
              <a:t>T</a:t>
            </a:r>
            <a:r>
              <a:rPr altLang="en-US" sz="2400" lang="en-US">
                <a:solidFill>
                  <a:srgbClr val="0033CC"/>
                </a:solidFill>
                <a:latin typeface="Arial Narrow" pitchFamily="34" charset="0"/>
              </a:rPr>
              <a:t> – temporal</a:t>
            </a:r>
          </a:p>
        </p:txBody>
      </p:sp>
      <p:sp>
        <p:nvSpPr>
          <p:cNvPr id="1049960" name="Text Box 6"/>
          <p:cNvSpPr txBox="1">
            <a:spLocks noChangeArrowheads="1"/>
          </p:cNvSpPr>
          <p:nvPr/>
        </p:nvSpPr>
        <p:spPr bwMode="auto">
          <a:xfrm>
            <a:off x="1112838" y="6221413"/>
            <a:ext cx="4557712" cy="519112"/>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altLang="en-US" b="1" sz="2800" i="1" lang="en-US">
                <a:solidFill>
                  <a:srgbClr val="FF3300"/>
                </a:solidFill>
              </a:rPr>
              <a:t>Classification of seizures</a:t>
            </a:r>
            <a:r>
              <a:rPr altLang="en-US" b="1" sz="2800" lang="en-US">
                <a:solidFill>
                  <a:srgbClr val="FF3300"/>
                </a:solidFill>
              </a:rPr>
              <a:t> </a:t>
            </a:r>
          </a:p>
        </p:txBody>
      </p:sp>
      <p:sp>
        <p:nvSpPr>
          <p:cNvPr id="1049961" name="Text Box 7"/>
          <p:cNvSpPr txBox="1">
            <a:spLocks noChangeArrowheads="1"/>
          </p:cNvSpPr>
          <p:nvPr/>
        </p:nvSpPr>
        <p:spPr bwMode="auto">
          <a:xfrm>
            <a:off x="7412038" y="5180013"/>
            <a:ext cx="1503362" cy="915987"/>
          </a:xfrm>
          <a:prstGeom prst="rect"/>
          <a:solidFill>
            <a:srgbClr val="FFFF00"/>
          </a:solidFill>
          <a:ln>
            <a:noFill/>
          </a:ln>
          <a:effectLst>
            <a:outerShdw algn="ctr" dir="2700000" dist="107763" rotWithShape="0">
              <a:schemeClr val="bg2">
                <a:alpha val="50000"/>
              </a:schemeClr>
            </a:outerShdw>
          </a:effec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altLang="en-US" b="1" sz="1800" lang="en-US">
                <a:solidFill>
                  <a:srgbClr val="0033CC"/>
                </a:solidFill>
                <a:latin typeface="Arial Narrow" pitchFamily="34" charset="0"/>
              </a:rPr>
              <a:t>Rang et al. </a:t>
            </a:r>
          </a:p>
          <a:p>
            <a:pPr eaLnBrk="1" hangingPunct="1"/>
            <a:r>
              <a:rPr altLang="en-US" b="1" sz="1800" lang="en-US">
                <a:solidFill>
                  <a:srgbClr val="0033CC"/>
                </a:solidFill>
                <a:latin typeface="Arial Narrow" pitchFamily="34" charset="0"/>
              </a:rPr>
              <a:t>Pharmacology</a:t>
            </a:r>
          </a:p>
          <a:p>
            <a:pPr eaLnBrk="1" hangingPunct="1"/>
            <a:r>
              <a:rPr altLang="en-US" b="1" sz="1800" lang="en-US">
                <a:solidFill>
                  <a:srgbClr val="0033CC"/>
                </a:solidFill>
                <a:latin typeface="Arial Narrow" pitchFamily="34" charset="0"/>
              </a:rPr>
              <a:t>– 5</a:t>
            </a:r>
            <a:r>
              <a:rPr altLang="en-US" baseline="30000" b="1" sz="1800" lang="en-US">
                <a:solidFill>
                  <a:srgbClr val="0033CC"/>
                </a:solidFill>
                <a:latin typeface="Arial Narrow" pitchFamily="34" charset="0"/>
              </a:rPr>
              <a:t>th</a:t>
            </a:r>
            <a:r>
              <a:rPr altLang="en-US" b="1" sz="1800" lang="en-US">
                <a:solidFill>
                  <a:srgbClr val="0033CC"/>
                </a:solidFill>
                <a:latin typeface="Arial Narrow" pitchFamily="34" charset="0"/>
              </a:rPr>
              <a:t> Ed. (2003)</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195" name=""/>
        <p:cNvGrpSpPr/>
        <p:nvPr/>
      </p:nvGrpSpPr>
      <p:grpSpPr>
        <a:xfrm>
          <a:off x="0" y="0"/>
          <a:ext cx="0" cy="0"/>
          <a:chOff x="0" y="0"/>
          <a:chExt cx="0" cy="0"/>
        </a:xfrm>
      </p:grpSpPr>
      <p:sp>
        <p:nvSpPr>
          <p:cNvPr id="1049962" name="Text Box 3"/>
          <p:cNvSpPr txBox="1">
            <a:spLocks noChangeArrowheads="1"/>
          </p:cNvSpPr>
          <p:nvPr/>
        </p:nvSpPr>
        <p:spPr bwMode="auto">
          <a:xfrm>
            <a:off x="533400" y="914400"/>
            <a:ext cx="8201025" cy="5035550"/>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sz="3600" lang="en-US">
                <a:solidFill>
                  <a:srgbClr val="0033CC"/>
                </a:solidFill>
                <a:latin typeface="Arial Narrow" pitchFamily="34" charset="0"/>
              </a:rPr>
              <a:t>H</a:t>
            </a:r>
            <a:r>
              <a:rPr altLang="en-US" b="1" sz="3600" lang="bg-BG">
                <a:solidFill>
                  <a:srgbClr val="0033CC"/>
                </a:solidFill>
                <a:latin typeface="Arial Narrow" pitchFamily="34" charset="0"/>
              </a:rPr>
              <a:t>I</a:t>
            </a:r>
            <a:r>
              <a:rPr altLang="en-US" b="1" sz="3600" lang="en-US">
                <a:solidFill>
                  <a:srgbClr val="0033CC"/>
                </a:solidFill>
                <a:latin typeface="Arial Narrow" pitchFamily="34" charset="0"/>
              </a:rPr>
              <a:t>STORY</a:t>
            </a:r>
          </a:p>
          <a:p>
            <a:endParaRPr altLang="en-US" b="1" sz="3600" lang="en-US">
              <a:solidFill>
                <a:srgbClr val="0033CC"/>
              </a:solidFill>
              <a:latin typeface="Arial Narrow" pitchFamily="34" charset="0"/>
            </a:endParaRPr>
          </a:p>
          <a:p>
            <a:pPr>
              <a:buFontTx/>
              <a:buChar char="•"/>
            </a:pPr>
            <a:r>
              <a:rPr altLang="en-US" sz="3600" lang="en-US">
                <a:latin typeface="Arial Narrow" pitchFamily="34" charset="0"/>
              </a:rPr>
              <a:t> Bromides (1857)</a:t>
            </a:r>
          </a:p>
          <a:p>
            <a:pPr>
              <a:buFontTx/>
              <a:buChar char="•"/>
            </a:pPr>
            <a:r>
              <a:rPr altLang="en-US" sz="3600" lang="en-US">
                <a:latin typeface="Arial Narrow" pitchFamily="34" charset="0"/>
              </a:rPr>
              <a:t> Phenobarbital (1912)</a:t>
            </a:r>
          </a:p>
          <a:p>
            <a:pPr>
              <a:buFontTx/>
              <a:buChar char="•"/>
            </a:pPr>
            <a:r>
              <a:rPr altLang="en-US" sz="3600" lang="en-US">
                <a:latin typeface="Arial Narrow" pitchFamily="34" charset="0"/>
              </a:rPr>
              <a:t> Phenytoin (1938)</a:t>
            </a:r>
          </a:p>
          <a:p>
            <a:pPr>
              <a:buFontTx/>
              <a:buChar char="•"/>
            </a:pPr>
            <a:r>
              <a:rPr altLang="en-US" sz="3600" lang="en-US">
                <a:latin typeface="Arial Narrow" pitchFamily="34" charset="0"/>
              </a:rPr>
              <a:t> Later: Ethosiximide, Carbmazepine</a:t>
            </a:r>
          </a:p>
          <a:p>
            <a:pPr>
              <a:buFontTx/>
              <a:buChar char="•"/>
            </a:pPr>
            <a:r>
              <a:rPr altLang="en-US" sz="3600" lang="en-US">
                <a:latin typeface="Arial Narrow" pitchFamily="34" charset="0"/>
              </a:rPr>
              <a:t> New anticonvulsants (in the last 15–20 years): </a:t>
            </a:r>
          </a:p>
          <a:p>
            <a:r>
              <a:rPr altLang="en-US" sz="3600" lang="en-US">
                <a:latin typeface="Arial Narrow" pitchFamily="34" charset="0"/>
              </a:rPr>
              <a:t>  vigabatrin, gabapentin, lamotrigine, topiramate,</a:t>
            </a:r>
          </a:p>
          <a:p>
            <a:r>
              <a:rPr altLang="en-US" sz="3600" lang="en-US">
                <a:latin typeface="Arial Narrow" pitchFamily="34" charset="0"/>
              </a:rPr>
              <a:t>  oxcarbazepine, levetiracetam, pregabalin etc.</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196" name=""/>
        <p:cNvGrpSpPr/>
        <p:nvPr/>
      </p:nvGrpSpPr>
      <p:grpSpPr>
        <a:xfrm>
          <a:off x="0" y="0"/>
          <a:ext cx="0" cy="0"/>
          <a:chOff x="0" y="0"/>
          <a:chExt cx="0" cy="0"/>
        </a:xfrm>
      </p:grpSpPr>
      <p:sp>
        <p:nvSpPr>
          <p:cNvPr id="1049963" name="Text Box 5"/>
          <p:cNvSpPr txBox="1">
            <a:spLocks noChangeArrowheads="1"/>
          </p:cNvSpPr>
          <p:nvPr/>
        </p:nvSpPr>
        <p:spPr bwMode="auto">
          <a:xfrm rot="10800000">
            <a:off x="227013" y="1779588"/>
            <a:ext cx="611187" cy="3257550"/>
          </a:xfrm>
          <a:prstGeom prst="rect"/>
          <a:noFill/>
          <a:ln>
            <a:noFill/>
          </a:ln>
        </p:spPr>
        <p:txBody>
          <a:bodyPr vert="eaVert"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altLang="en-US" b="1" sz="2800" lang="en-US">
                <a:solidFill>
                  <a:srgbClr val="0033CC"/>
                </a:solidFill>
                <a:latin typeface="Arial Narrow" pitchFamily="34" charset="0"/>
              </a:rPr>
              <a:t>ANTISEIZURE  DRUGS</a:t>
            </a:r>
          </a:p>
        </p:txBody>
      </p:sp>
      <p:sp>
        <p:nvSpPr>
          <p:cNvPr id="1049964" name="Text Box 2"/>
          <p:cNvSpPr txBox="1">
            <a:spLocks noChangeArrowheads="1"/>
          </p:cNvSpPr>
          <p:nvPr/>
        </p:nvSpPr>
        <p:spPr bwMode="auto">
          <a:xfrm>
            <a:off x="990600" y="457200"/>
            <a:ext cx="7939088" cy="6221413"/>
          </a:xfrm>
          <a:prstGeom prst="rect"/>
          <a:noFill/>
          <a:ln w="25400">
            <a:solidFill>
              <a:srgbClr val="0033CC"/>
            </a:solidFill>
            <a:miter lim="800000"/>
            <a:headEnd/>
            <a:tailEnd/>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sz="2600" lang="en-US">
                <a:latin typeface="Arial Narrow" pitchFamily="34" charset="0"/>
              </a:rPr>
              <a:t>1. Carboxamides</a:t>
            </a:r>
            <a:r>
              <a:rPr altLang="en-US" b="1" sz="2600" lang="bg-BG">
                <a:latin typeface="Arial Narrow" pitchFamily="34" charset="0"/>
              </a:rPr>
              <a:t> </a:t>
            </a:r>
            <a:r>
              <a:rPr altLang="en-US" sz="2600" lang="bg-BG">
                <a:latin typeface="Arial Narrow" pitchFamily="34" charset="0"/>
              </a:rPr>
              <a:t>(</a:t>
            </a:r>
            <a:r>
              <a:rPr altLang="en-US" sz="2800" i="1" lang="en-US">
                <a:latin typeface="Arial Narrow" pitchFamily="34" charset="0"/>
              </a:rPr>
              <a:t>enzyme</a:t>
            </a:r>
            <a:r>
              <a:rPr altLang="en-US" sz="2800" i="1" lang="bg-BG">
                <a:solidFill>
                  <a:schemeClr val="accent2"/>
                </a:solidFill>
                <a:latin typeface="Arial Narrow" pitchFamily="34" charset="0"/>
              </a:rPr>
              <a:t> </a:t>
            </a:r>
            <a:r>
              <a:rPr altLang="en-US" sz="2800" i="1" lang="en-US">
                <a:solidFill>
                  <a:srgbClr val="FF3300"/>
                </a:solidFill>
                <a:latin typeface="Arial Narrow" pitchFamily="34" charset="0"/>
              </a:rPr>
              <a:t>inductors – </a:t>
            </a:r>
            <a:r>
              <a:rPr altLang="en-US" sz="2600" lang="en-US">
                <a:latin typeface="Arial Narrow" pitchFamily="34" charset="0"/>
              </a:rPr>
              <a:t>CYP450</a:t>
            </a:r>
            <a:r>
              <a:rPr altLang="en-US" sz="2600" lang="bg-BG">
                <a:latin typeface="Arial Narrow" pitchFamily="34" charset="0"/>
              </a:rPr>
              <a:t>)</a:t>
            </a:r>
            <a:r>
              <a:rPr altLang="en-US" b="1" sz="2600" lang="en-US">
                <a:latin typeface="Arial Narrow" pitchFamily="34" charset="0"/>
              </a:rPr>
              <a:t>: </a:t>
            </a:r>
          </a:p>
          <a:p>
            <a:r>
              <a:rPr altLang="en-US" b="1" sz="2600" lang="en-US">
                <a:latin typeface="Arial Narrow" pitchFamily="34" charset="0"/>
              </a:rPr>
              <a:t>    </a:t>
            </a:r>
            <a:r>
              <a:rPr altLang="en-US" sz="2600" lang="en-US">
                <a:latin typeface="Arial Narrow" pitchFamily="34" charset="0"/>
              </a:rPr>
              <a:t>Carbamazepine </a:t>
            </a:r>
            <a:r>
              <a:rPr altLang="en-US" sz="2600" lang="bg-BG">
                <a:latin typeface="Arial Narrow" pitchFamily="34" charset="0"/>
              </a:rPr>
              <a:t>(+ </a:t>
            </a:r>
            <a:r>
              <a:rPr altLang="en-US" sz="2800" lang="en-US">
                <a:latin typeface="Arial Narrow" pitchFamily="34" charset="0"/>
              </a:rPr>
              <a:t>neuropathic pain</a:t>
            </a:r>
            <a:r>
              <a:rPr altLang="en-US" sz="2600" lang="bg-BG">
                <a:latin typeface="Arial Narrow" pitchFamily="34" charset="0"/>
              </a:rPr>
              <a:t> – </a:t>
            </a:r>
            <a:r>
              <a:rPr altLang="en-US" sz="2600" lang="en-US">
                <a:latin typeface="Arial Narrow" pitchFamily="34" charset="0"/>
              </a:rPr>
              <a:t>n. trigeminus</a:t>
            </a:r>
            <a:r>
              <a:rPr altLang="en-US" sz="2600" lang="bg-BG">
                <a:latin typeface="Arial Narrow" pitchFamily="34" charset="0"/>
              </a:rPr>
              <a:t>,</a:t>
            </a:r>
          </a:p>
          <a:p>
            <a:r>
              <a:rPr altLang="en-US" sz="2600" lang="bg-BG">
                <a:latin typeface="Arial Narrow" pitchFamily="34" charset="0"/>
              </a:rPr>
              <a:t>    </a:t>
            </a:r>
            <a:r>
              <a:rPr altLang="en-US" sz="2600" lang="en-US">
                <a:latin typeface="Arial Narrow" pitchFamily="34" charset="0"/>
              </a:rPr>
              <a:t>postherpetic pain, etc</a:t>
            </a:r>
            <a:r>
              <a:rPr altLang="en-US" sz="2600" lang="bg-BG">
                <a:latin typeface="Arial Narrow" pitchFamily="34" charset="0"/>
              </a:rPr>
              <a:t>.</a:t>
            </a:r>
            <a:r>
              <a:rPr altLang="en-US" sz="2600" lang="en-US">
                <a:latin typeface="Arial Narrow" pitchFamily="34" charset="0"/>
              </a:rPr>
              <a:t>),</a:t>
            </a:r>
            <a:r>
              <a:rPr altLang="en-US" b="1" sz="2600" lang="en-US">
                <a:latin typeface="Arial Narrow" pitchFamily="34" charset="0"/>
              </a:rPr>
              <a:t> </a:t>
            </a:r>
            <a:r>
              <a:rPr altLang="en-US" sz="2600" lang="en-US">
                <a:latin typeface="Arial Narrow" pitchFamily="34" charset="0"/>
              </a:rPr>
              <a:t>Oxcarbazepine </a:t>
            </a:r>
            <a:endParaRPr altLang="en-US" b="1" sz="2600" lang="en-US">
              <a:latin typeface="Arial Narrow" pitchFamily="34" charset="0"/>
            </a:endParaRPr>
          </a:p>
          <a:p>
            <a:r>
              <a:rPr altLang="en-US" b="1" sz="2600" lang="en-US">
                <a:latin typeface="Arial Narrow" pitchFamily="34" charset="0"/>
              </a:rPr>
              <a:t>2. Hydantoins: </a:t>
            </a:r>
            <a:r>
              <a:rPr altLang="en-US" sz="2600" lang="bg-BG">
                <a:latin typeface="Arial Narrow" pitchFamily="34" charset="0"/>
              </a:rPr>
              <a:t>Phenytoin (</a:t>
            </a:r>
            <a:r>
              <a:rPr altLang="en-US" sz="2800" i="1" lang="en-US">
                <a:latin typeface="Arial Narrow" pitchFamily="34" charset="0"/>
              </a:rPr>
              <a:t>enzyme</a:t>
            </a:r>
            <a:r>
              <a:rPr altLang="en-US" sz="2800" i="1" lang="bg-BG">
                <a:solidFill>
                  <a:schemeClr val="accent2"/>
                </a:solidFill>
                <a:latin typeface="Arial Narrow" pitchFamily="34" charset="0"/>
              </a:rPr>
              <a:t> </a:t>
            </a:r>
            <a:r>
              <a:rPr altLang="en-US" sz="2800" i="1" lang="en-US">
                <a:solidFill>
                  <a:srgbClr val="FF3300"/>
                </a:solidFill>
                <a:latin typeface="Arial Narrow" pitchFamily="34" charset="0"/>
              </a:rPr>
              <a:t>inductor)</a:t>
            </a:r>
            <a:r>
              <a:rPr altLang="en-US" sz="2800" lang="en-US">
                <a:latin typeface="Arial Narrow" pitchFamily="34" charset="0"/>
              </a:rPr>
              <a:t>, used in digitalis</a:t>
            </a:r>
          </a:p>
          <a:p>
            <a:r>
              <a:rPr altLang="en-US" sz="2800" lang="en-US">
                <a:latin typeface="Arial Narrow" pitchFamily="34" charset="0"/>
              </a:rPr>
              <a:t>    intoxication too</a:t>
            </a:r>
            <a:endParaRPr altLang="en-US" b="1" sz="2600" lang="en-US">
              <a:latin typeface="Arial Narrow" pitchFamily="34" charset="0"/>
            </a:endParaRPr>
          </a:p>
          <a:p>
            <a:r>
              <a:rPr altLang="en-US" b="1" sz="2600" lang="en-US">
                <a:latin typeface="Arial Narrow" pitchFamily="34" charset="0"/>
              </a:rPr>
              <a:t>3. Barbiturates </a:t>
            </a:r>
            <a:r>
              <a:rPr altLang="en-US" sz="2600" lang="bg-BG">
                <a:latin typeface="Arial Narrow" pitchFamily="34" charset="0"/>
              </a:rPr>
              <a:t>(</a:t>
            </a:r>
            <a:r>
              <a:rPr altLang="en-US" sz="2600" lang="en-US">
                <a:latin typeface="Arial Narrow" pitchFamily="34" charset="0"/>
              </a:rPr>
              <a:t>Phenobarbital </a:t>
            </a:r>
            <a:r>
              <a:rPr altLang="en-US" sz="2600" lang="bg-BG">
                <a:latin typeface="Arial Narrow" pitchFamily="34" charset="0"/>
              </a:rPr>
              <a:t>– </a:t>
            </a:r>
            <a:r>
              <a:rPr altLang="en-US" sz="2800" i="1" lang="en-US">
                <a:latin typeface="Arial Narrow" pitchFamily="34" charset="0"/>
              </a:rPr>
              <a:t>enzyme</a:t>
            </a:r>
            <a:r>
              <a:rPr altLang="en-US" sz="2800" i="1" lang="bg-BG">
                <a:solidFill>
                  <a:schemeClr val="accent2"/>
                </a:solidFill>
                <a:latin typeface="Arial Narrow" pitchFamily="34" charset="0"/>
              </a:rPr>
              <a:t> </a:t>
            </a:r>
            <a:r>
              <a:rPr altLang="en-US" sz="2800" i="1" lang="en-US">
                <a:solidFill>
                  <a:srgbClr val="FF3300"/>
                </a:solidFill>
                <a:latin typeface="Arial Narrow" pitchFamily="34" charset="0"/>
              </a:rPr>
              <a:t>inductors</a:t>
            </a:r>
            <a:r>
              <a:rPr altLang="en-US" sz="2600" lang="bg-BG">
                <a:latin typeface="Arial Narrow" pitchFamily="34" charset="0"/>
              </a:rPr>
              <a:t>) </a:t>
            </a:r>
            <a:r>
              <a:rPr altLang="en-US" sz="2600" lang="en-US">
                <a:latin typeface="Arial Narrow" pitchFamily="34" charset="0"/>
              </a:rPr>
              <a:t>and their</a:t>
            </a:r>
            <a:endParaRPr altLang="en-US" sz="2600" lang="bg-BG">
              <a:latin typeface="Arial Narrow" pitchFamily="34" charset="0"/>
            </a:endParaRPr>
          </a:p>
          <a:p>
            <a:r>
              <a:rPr altLang="en-US" sz="2600" lang="bg-BG">
                <a:latin typeface="Arial Narrow" pitchFamily="34" charset="0"/>
              </a:rPr>
              <a:t>    </a:t>
            </a:r>
            <a:r>
              <a:rPr altLang="en-US" sz="2600" lang="en-US">
                <a:latin typeface="Arial Narrow" pitchFamily="34" charset="0"/>
              </a:rPr>
              <a:t>analogues</a:t>
            </a:r>
            <a:r>
              <a:rPr altLang="en-US" sz="2600" lang="bg-BG">
                <a:latin typeface="Arial Narrow" pitchFamily="34" charset="0"/>
              </a:rPr>
              <a:t> (</a:t>
            </a:r>
            <a:r>
              <a:rPr altLang="en-US" sz="2600" lang="en-US">
                <a:latin typeface="Arial Narrow" pitchFamily="34" charset="0"/>
              </a:rPr>
              <a:t>Primidone – prodrug)</a:t>
            </a:r>
          </a:p>
          <a:p>
            <a:r>
              <a:rPr altLang="en-US" b="1" sz="2600" lang="en-US">
                <a:latin typeface="Arial Narrow" pitchFamily="34" charset="0"/>
              </a:rPr>
              <a:t>4. Succinimides: </a:t>
            </a:r>
            <a:r>
              <a:rPr altLang="en-US" sz="2600" lang="en-US">
                <a:latin typeface="Arial Narrow" pitchFamily="34" charset="0"/>
              </a:rPr>
              <a:t>Ethosuximide (casp. 250 mg – petit mal)</a:t>
            </a:r>
          </a:p>
          <a:p>
            <a:r>
              <a:rPr altLang="en-US" b="1" sz="2600" lang="en-US">
                <a:latin typeface="Arial Narrow" pitchFamily="34" charset="0"/>
              </a:rPr>
              <a:t>5. Valproates</a:t>
            </a:r>
            <a:r>
              <a:rPr altLang="en-US" sz="2600" lang="en-US">
                <a:latin typeface="Arial Narrow" pitchFamily="34" charset="0"/>
              </a:rPr>
              <a:t> (</a:t>
            </a:r>
            <a:r>
              <a:rPr altLang="en-US" sz="2600" i="1" lang="en-US">
                <a:latin typeface="Arial Narrow" pitchFamily="34" charset="0"/>
              </a:rPr>
              <a:t>enzyme</a:t>
            </a:r>
            <a:r>
              <a:rPr altLang="en-US" sz="2600" i="1" lang="bg-BG">
                <a:solidFill>
                  <a:schemeClr val="accent2"/>
                </a:solidFill>
                <a:latin typeface="Arial Narrow" pitchFamily="34" charset="0"/>
              </a:rPr>
              <a:t> </a:t>
            </a:r>
            <a:r>
              <a:rPr altLang="en-US" sz="2600" i="1" lang="en-US">
                <a:solidFill>
                  <a:schemeClr val="accent2"/>
                </a:solidFill>
                <a:latin typeface="Arial Narrow" pitchFamily="34" charset="0"/>
              </a:rPr>
              <a:t>inhibitors</a:t>
            </a:r>
            <a:r>
              <a:rPr altLang="en-US" sz="2600" lang="bg-BG">
                <a:latin typeface="Arial Narrow" pitchFamily="34" charset="0"/>
              </a:rPr>
              <a:t>)</a:t>
            </a:r>
            <a:r>
              <a:rPr altLang="en-US" b="1" sz="2600" lang="en-US">
                <a:latin typeface="Arial Narrow" pitchFamily="34" charset="0"/>
              </a:rPr>
              <a:t>: </a:t>
            </a:r>
            <a:r>
              <a:rPr altLang="en-US" sz="2600" lang="en-US">
                <a:latin typeface="Arial Narrow" pitchFamily="34" charset="0"/>
              </a:rPr>
              <a:t>Sodium valproate (Depakin</a:t>
            </a:r>
            <a:r>
              <a:rPr altLang="en-US" baseline="30000" sz="2600" lang="en-US">
                <a:latin typeface="Arial Narrow" pitchFamily="34" charset="0"/>
              </a:rPr>
              <a:t>®</a:t>
            </a:r>
            <a:r>
              <a:rPr altLang="en-US" sz="2600" lang="en-US">
                <a:latin typeface="Arial Narrow" pitchFamily="34" charset="0"/>
              </a:rPr>
              <a:t>)</a:t>
            </a:r>
            <a:endParaRPr altLang="en-US" b="1" sz="2600" lang="en-US">
              <a:latin typeface="Arial Narrow" pitchFamily="34" charset="0"/>
            </a:endParaRPr>
          </a:p>
          <a:p>
            <a:r>
              <a:rPr altLang="en-US" b="1" sz="2600" lang="en-US">
                <a:latin typeface="Arial Narrow" pitchFamily="34" charset="0"/>
              </a:rPr>
              <a:t>6. Benzodiazepines: </a:t>
            </a:r>
            <a:r>
              <a:rPr altLang="en-US" sz="2600" lang="en-US">
                <a:latin typeface="Arial Narrow" pitchFamily="34" charset="0"/>
              </a:rPr>
              <a:t>Clonazepam, Clorazepate, Diazepam</a:t>
            </a:r>
            <a:r>
              <a:rPr altLang="en-US" sz="2600" lang="bg-BG">
                <a:latin typeface="Arial Narrow" pitchFamily="34" charset="0"/>
              </a:rPr>
              <a:t> </a:t>
            </a:r>
            <a:endParaRPr altLang="en-US" sz="2600" lang="en-US">
              <a:latin typeface="Arial Narrow" pitchFamily="34" charset="0"/>
            </a:endParaRPr>
          </a:p>
          <a:p>
            <a:r>
              <a:rPr altLang="en-US" sz="2600" lang="en-US">
                <a:latin typeface="Arial Narrow" pitchFamily="34" charset="0"/>
              </a:rPr>
              <a:t>    t</a:t>
            </a:r>
            <a:r>
              <a:rPr altLang="en-US" baseline="-25000" sz="2600" lang="en-US">
                <a:latin typeface="Arial Narrow" pitchFamily="34" charset="0"/>
              </a:rPr>
              <a:t>1/2</a:t>
            </a:r>
            <a:r>
              <a:rPr altLang="en-US" sz="2600" lang="en-US">
                <a:latin typeface="Arial Narrow" pitchFamily="34" charset="0"/>
              </a:rPr>
              <a:t> 43 h, amp. 10 mg/2 ml i.m./i.v., Lorazepam, Nitrazepam</a:t>
            </a:r>
          </a:p>
          <a:p>
            <a:r>
              <a:rPr altLang="en-US" b="1" sz="2600" lang="en-US">
                <a:latin typeface="Arial Narrow" pitchFamily="34" charset="0"/>
              </a:rPr>
              <a:t>7. GABA analogues: </a:t>
            </a:r>
            <a:r>
              <a:rPr altLang="en-US" sz="2600" lang="en-US">
                <a:latin typeface="Arial Narrow" pitchFamily="34" charset="0"/>
              </a:rPr>
              <a:t>Gabapentin, Tiagabine</a:t>
            </a:r>
            <a:endParaRPr altLang="en-US" b="1" sz="2600" lang="en-US">
              <a:latin typeface="Arial Narrow" pitchFamily="34" charset="0"/>
            </a:endParaRPr>
          </a:p>
          <a:p>
            <a:r>
              <a:rPr altLang="en-US" b="1" sz="2600" lang="bg-BG">
                <a:latin typeface="Arial Narrow" pitchFamily="34" charset="0"/>
              </a:rPr>
              <a:t>8</a:t>
            </a:r>
            <a:r>
              <a:rPr altLang="en-US" b="1" sz="2600" lang="en-US">
                <a:latin typeface="Arial Narrow" pitchFamily="34" charset="0"/>
              </a:rPr>
              <a:t>. Hetereogenic anticonvulsants: </a:t>
            </a:r>
            <a:r>
              <a:rPr altLang="en-US" sz="2600" lang="en-US">
                <a:latin typeface="Arial Narrow" pitchFamily="34" charset="0"/>
              </a:rPr>
              <a:t>Lamotrigine, Levetiracetam,</a:t>
            </a:r>
            <a:r>
              <a:rPr altLang="en-US" b="1" sz="2600" lang="en-US">
                <a:latin typeface="Arial Narrow" pitchFamily="34" charset="0"/>
              </a:rPr>
              <a:t> </a:t>
            </a:r>
          </a:p>
          <a:p>
            <a:r>
              <a:rPr altLang="en-US" sz="2600" lang="en-US">
                <a:latin typeface="Arial Narrow" pitchFamily="34" charset="0"/>
              </a:rPr>
              <a:t>    Pregabalin</a:t>
            </a:r>
            <a:r>
              <a:rPr altLang="en-US" sz="2600" lang="bg-BG">
                <a:latin typeface="Arial Narrow" pitchFamily="34" charset="0"/>
              </a:rPr>
              <a:t> (</a:t>
            </a:r>
            <a:r>
              <a:rPr altLang="en-US" sz="2600" lang="en-US">
                <a:latin typeface="Arial Narrow" pitchFamily="34" charset="0"/>
              </a:rPr>
              <a:t>partial seizures, peripheral neuropathic pain),</a:t>
            </a:r>
          </a:p>
          <a:p>
            <a:r>
              <a:rPr altLang="en-US" sz="2600" lang="bg-BG">
                <a:latin typeface="Arial Narrow" pitchFamily="34" charset="0"/>
              </a:rPr>
              <a:t>    </a:t>
            </a:r>
            <a:r>
              <a:rPr altLang="en-US" sz="2600" lang="en-US">
                <a:latin typeface="Arial Narrow" pitchFamily="34" charset="0"/>
              </a:rPr>
              <a:t>Topiramate, Vigabatrin</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197" name=""/>
        <p:cNvGrpSpPr/>
        <p:nvPr/>
      </p:nvGrpSpPr>
      <p:grpSpPr>
        <a:xfrm>
          <a:off x="0" y="0"/>
          <a:ext cx="0" cy="0"/>
          <a:chOff x="0" y="0"/>
          <a:chExt cx="0" cy="0"/>
        </a:xfrm>
      </p:grpSpPr>
      <p:sp>
        <p:nvSpPr>
          <p:cNvPr id="1049965" name="Text Box 4"/>
          <p:cNvSpPr txBox="1">
            <a:spLocks noChangeArrowheads="1"/>
          </p:cNvSpPr>
          <p:nvPr/>
        </p:nvSpPr>
        <p:spPr bwMode="auto">
          <a:xfrm>
            <a:off x="228600" y="234950"/>
            <a:ext cx="8675688" cy="6470650"/>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indent="-342900" marL="342900"/>
            <a:r>
              <a:rPr altLang="en-US" b="1" lang="en-US">
                <a:solidFill>
                  <a:srgbClr val="0033CC"/>
                </a:solidFill>
                <a:latin typeface="Arial Narrow" pitchFamily="34" charset="0"/>
              </a:rPr>
              <a:t>MECHANISM OF ACTION OF ANTIEPILEPTIC DRUGS</a:t>
            </a:r>
          </a:p>
          <a:p>
            <a:pPr indent="-342900" marL="342900"/>
            <a:endParaRPr altLang="en-US" b="1" sz="1000" lang="en-US">
              <a:solidFill>
                <a:srgbClr val="0033CC"/>
              </a:solidFill>
              <a:latin typeface="Arial Narrow" pitchFamily="34" charset="0"/>
            </a:endParaRPr>
          </a:p>
          <a:p>
            <a:pPr indent="-342900" marL="342900"/>
            <a:r>
              <a:rPr altLang="en-US" sz="2600" i="1" lang="bg-BG">
                <a:latin typeface="Arial Narrow" pitchFamily="34" charset="0"/>
              </a:rPr>
              <a:t>Antiepileptics </a:t>
            </a:r>
            <a:r>
              <a:rPr altLang="en-US" sz="2600" i="1" lang="en-US">
                <a:latin typeface="Arial Narrow" pitchFamily="34" charset="0"/>
              </a:rPr>
              <a:t>inhibit the neuronal discharge or its spread in </a:t>
            </a:r>
            <a:r>
              <a:rPr altLang="en-US" sz="2800" i="1" lang="en-US">
                <a:latin typeface="Arial Narrow" pitchFamily="34" charset="0"/>
              </a:rPr>
              <a:t>one or </a:t>
            </a:r>
          </a:p>
          <a:p>
            <a:pPr indent="-342900" marL="342900"/>
            <a:r>
              <a:rPr altLang="en-US" sz="2800" i="1" lang="en-US">
                <a:latin typeface="Arial Narrow" pitchFamily="34" charset="0"/>
              </a:rPr>
              <a:t>more</a:t>
            </a:r>
            <a:r>
              <a:rPr altLang="en-US" sz="2800" lang="en-US">
                <a:solidFill>
                  <a:srgbClr val="FFFF00"/>
                </a:solidFill>
                <a:latin typeface="Arial Narrow" pitchFamily="34" charset="0"/>
              </a:rPr>
              <a:t> </a:t>
            </a:r>
            <a:r>
              <a:rPr altLang="en-US" sz="2600" i="1" lang="en-US">
                <a:latin typeface="Arial Narrow" pitchFamily="34" charset="0"/>
              </a:rPr>
              <a:t>of </a:t>
            </a:r>
            <a:r>
              <a:rPr altLang="en-US" sz="2600" i="1" lang="bg-BG">
                <a:latin typeface="Arial Narrow" pitchFamily="34" charset="0"/>
              </a:rPr>
              <a:t>the fo</a:t>
            </a:r>
            <a:r>
              <a:rPr altLang="en-US" sz="2600" i="1" lang="en-US">
                <a:latin typeface="Arial Narrow" pitchFamily="34" charset="0"/>
              </a:rPr>
              <a:t>l</a:t>
            </a:r>
            <a:r>
              <a:rPr altLang="en-US" sz="2600" i="1" lang="bg-BG">
                <a:latin typeface="Arial Narrow" pitchFamily="34" charset="0"/>
              </a:rPr>
              <a:t>low</a:t>
            </a:r>
            <a:r>
              <a:rPr altLang="en-US" sz="2600" i="1" lang="en-US">
                <a:latin typeface="Arial Narrow" pitchFamily="34" charset="0"/>
              </a:rPr>
              <a:t>ing</a:t>
            </a:r>
            <a:r>
              <a:rPr altLang="en-US" sz="2600" i="1" lang="bg-BG">
                <a:latin typeface="Arial Narrow" pitchFamily="34" charset="0"/>
              </a:rPr>
              <a:t> </a:t>
            </a:r>
            <a:r>
              <a:rPr altLang="en-US" sz="2600" i="1" lang="en-US">
                <a:latin typeface="Arial Narrow" pitchFamily="34" charset="0"/>
              </a:rPr>
              <a:t>ways</a:t>
            </a:r>
            <a:r>
              <a:rPr altLang="en-US" sz="2600" lang="en-US">
                <a:latin typeface="Arial Narrow" pitchFamily="34" charset="0"/>
              </a:rPr>
              <a:t>:</a:t>
            </a:r>
          </a:p>
          <a:p>
            <a:pPr indent="-342900" marL="342900"/>
            <a:endParaRPr altLang="en-US" sz="600" lang="en-US">
              <a:latin typeface="Arial Narrow" pitchFamily="34" charset="0"/>
            </a:endParaRPr>
          </a:p>
          <a:p>
            <a:pPr indent="-342900" marL="342900"/>
            <a:r>
              <a:rPr altLang="en-US" b="1" sz="2600" lang="en-US">
                <a:solidFill>
                  <a:srgbClr val="0033CC"/>
                </a:solidFill>
                <a:latin typeface="Arial Narrow" pitchFamily="34" charset="0"/>
              </a:rPr>
              <a:t>(1) Enhancing GABA synaptic transmission:</a:t>
            </a:r>
            <a:r>
              <a:rPr altLang="en-US" sz="2600" lang="en-US">
                <a:latin typeface="Arial Narrow" pitchFamily="34" charset="0"/>
              </a:rPr>
              <a:t> barbiturates, benzo-</a:t>
            </a:r>
          </a:p>
          <a:p>
            <a:pPr indent="-342900" marL="342900"/>
            <a:r>
              <a:rPr altLang="en-US" sz="2600" lang="en-US">
                <a:latin typeface="Arial Narrow" pitchFamily="34" charset="0"/>
              </a:rPr>
              <a:t>diazepines, gabapentin, levetiracetam, tiagabine, vigabatrin, topira-</a:t>
            </a:r>
          </a:p>
          <a:p>
            <a:pPr indent="-342900" marL="342900"/>
            <a:r>
              <a:rPr altLang="en-US" sz="2600" lang="en-US">
                <a:latin typeface="Arial Narrow" pitchFamily="34" charset="0"/>
              </a:rPr>
              <a:t>mate, valproate; the result is increased permeability to chloride ion,</a:t>
            </a:r>
          </a:p>
          <a:p>
            <a:pPr indent="-342900" marL="342900"/>
            <a:r>
              <a:rPr altLang="en-US" sz="2600" lang="en-US">
                <a:latin typeface="Arial Narrow" pitchFamily="34" charset="0"/>
              </a:rPr>
              <a:t>which reduces neuronal excitability. Valproate and topiramate block</a:t>
            </a:r>
          </a:p>
          <a:p>
            <a:pPr indent="-342900" marL="342900"/>
            <a:r>
              <a:rPr altLang="en-US" sz="2600" lang="en-US">
                <a:latin typeface="Arial Narrow" pitchFamily="34" charset="0"/>
              </a:rPr>
              <a:t>GABA transaminase and tiagabine blocks reuptake of GABA.</a:t>
            </a:r>
            <a:endParaRPr altLang="en-US" b="1" sz="2600" lang="en-US">
              <a:latin typeface="Arial Narrow" pitchFamily="34" charset="0"/>
            </a:endParaRPr>
          </a:p>
          <a:p>
            <a:pPr indent="-342900" marL="342900"/>
            <a:r>
              <a:rPr altLang="en-US" b="1" sz="2600" lang="en-US">
                <a:solidFill>
                  <a:srgbClr val="0033CC"/>
                </a:solidFill>
                <a:latin typeface="Arial Narrow" pitchFamily="34" charset="0"/>
              </a:rPr>
              <a:t>(2) Reducing cell membrane permeability to voltage-dependent</a:t>
            </a:r>
          </a:p>
          <a:p>
            <a:pPr indent="-342900" marL="342900"/>
            <a:r>
              <a:rPr altLang="en-US" b="1" sz="2600" lang="en-US">
                <a:solidFill>
                  <a:srgbClr val="0033CC"/>
                </a:solidFill>
                <a:latin typeface="Arial Narrow" pitchFamily="34" charset="0"/>
              </a:rPr>
              <a:t>sodium channels:</a:t>
            </a:r>
            <a:r>
              <a:rPr altLang="en-US" b="1" sz="2600" lang="en-US">
                <a:latin typeface="Arial Narrow" pitchFamily="34" charset="0"/>
              </a:rPr>
              <a:t> </a:t>
            </a:r>
            <a:r>
              <a:rPr altLang="en-US" sz="2600" lang="en-US">
                <a:latin typeface="Arial Narrow" pitchFamily="34" charset="0"/>
              </a:rPr>
              <a:t>carbamazepine, lamotrigine, oxcarbazepine, </a:t>
            </a:r>
          </a:p>
          <a:p>
            <a:pPr indent="-342900" marL="342900"/>
            <a:r>
              <a:rPr altLang="en-US" sz="2600" lang="en-US">
                <a:latin typeface="Arial Narrow" pitchFamily="34" charset="0"/>
              </a:rPr>
              <a:t>phenytoin, topiramate, valproate.</a:t>
            </a:r>
            <a:endParaRPr altLang="en-US" b="1" sz="2600" lang="en-US">
              <a:latin typeface="Arial Narrow" pitchFamily="34" charset="0"/>
            </a:endParaRPr>
          </a:p>
          <a:p>
            <a:pPr indent="-342900" marL="342900"/>
            <a:r>
              <a:rPr altLang="en-US" b="1" sz="2600" lang="en-US">
                <a:solidFill>
                  <a:srgbClr val="0033CC"/>
                </a:solidFill>
                <a:latin typeface="Arial Narrow" pitchFamily="34" charset="0"/>
              </a:rPr>
              <a:t>(3) Reducing cell membrane permeability to calcium T-channels:</a:t>
            </a:r>
            <a:r>
              <a:rPr altLang="en-US" sz="2600" lang="en-US">
                <a:solidFill>
                  <a:srgbClr val="0033CC"/>
                </a:solidFill>
                <a:latin typeface="Arial Narrow" pitchFamily="34" charset="0"/>
              </a:rPr>
              <a:t> </a:t>
            </a:r>
          </a:p>
          <a:p>
            <a:pPr indent="-342900" marL="342900"/>
            <a:r>
              <a:rPr altLang="en-US" sz="2600" lang="en-US">
                <a:latin typeface="Arial Narrow" pitchFamily="34" charset="0"/>
              </a:rPr>
              <a:t>valproate, ethosuximide; the result is diminishing of the generation</a:t>
            </a:r>
          </a:p>
          <a:p>
            <a:pPr indent="-342900" marL="342900"/>
            <a:r>
              <a:rPr altLang="en-US" sz="2600" lang="en-US">
                <a:latin typeface="Arial Narrow" pitchFamily="34" charset="0"/>
              </a:rPr>
              <a:t>of action potential.</a:t>
            </a:r>
          </a:p>
          <a:p>
            <a:pPr indent="-342900" marL="342900"/>
            <a:r>
              <a:rPr altLang="en-US" b="1" sz="2800" lang="en-US">
                <a:solidFill>
                  <a:srgbClr val="0033CC"/>
                </a:solidFill>
                <a:latin typeface="Arial Narrow" pitchFamily="34" charset="0"/>
              </a:rPr>
              <a:t>(4) </a:t>
            </a:r>
            <a:r>
              <a:rPr altLang="en-US" b="1" sz="2800" lang="bg-BG">
                <a:solidFill>
                  <a:srgbClr val="0033CC"/>
                </a:solidFill>
                <a:latin typeface="Arial Narrow" pitchFamily="34" charset="0"/>
              </a:rPr>
              <a:t>Inhibiting excitory neurotransmitter glutamate</a:t>
            </a:r>
            <a:r>
              <a:rPr altLang="en-US" b="1" sz="2800" lang="en-US">
                <a:solidFill>
                  <a:srgbClr val="0033CC"/>
                </a:solidFill>
                <a:latin typeface="Arial Narrow" pitchFamily="34" charset="0"/>
              </a:rPr>
              <a:t>:</a:t>
            </a:r>
            <a:r>
              <a:rPr altLang="en-US" sz="2800" lang="en-US">
                <a:latin typeface="Arial Narrow" pitchFamily="34" charset="0"/>
              </a:rPr>
              <a:t> lamotrigine.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547" name=""/>
        <p:cNvGrpSpPr/>
        <p:nvPr/>
      </p:nvGrpSpPr>
      <p:grpSpPr>
        <a:xfrm>
          <a:off x="0" y="0"/>
          <a:ext cx="0" cy="0"/>
          <a:chOff x="0" y="0"/>
          <a:chExt cx="0" cy="0"/>
        </a:xfrm>
      </p:grpSpPr>
      <p:sp>
        <p:nvSpPr>
          <p:cNvPr id="1048592" name="Title 1"/>
          <p:cNvSpPr>
            <a:spLocks noGrp="1"/>
          </p:cNvSpPr>
          <p:nvPr>
            <p:ph type="title"/>
          </p:nvPr>
        </p:nvSpPr>
        <p:spPr/>
        <p:txBody>
          <a:bodyPr/>
          <a:p>
            <a:r>
              <a:rPr dirty="0" lang="en-US" err="1" smtClean="0"/>
              <a:t>antibacterials</a:t>
            </a:r>
            <a:endParaRPr dirty="0" lang="en-US"/>
          </a:p>
        </p:txBody>
      </p:sp>
      <p:sp>
        <p:nvSpPr>
          <p:cNvPr id="1048593" name="Content Placeholder 2"/>
          <p:cNvSpPr>
            <a:spLocks noGrp="1"/>
          </p:cNvSpPr>
          <p:nvPr>
            <p:ph idx="1"/>
          </p:nvPr>
        </p:nvSpPr>
        <p:spPr/>
        <p:txBody>
          <a:bodyPr>
            <a:normAutofit fontScale="78125" lnSpcReduction="20000"/>
          </a:bodyPr>
          <a:p>
            <a:pPr indent="0" marL="0">
              <a:buNone/>
            </a:pPr>
            <a:r>
              <a:rPr altLang="en-US" dirty="0" lang="en-US" u="sng"/>
              <a:t>Culture &amp; Sensitivity</a:t>
            </a:r>
            <a:r>
              <a:rPr altLang="en-US" dirty="0" lang="en-US"/>
              <a:t> - </a:t>
            </a:r>
            <a:r>
              <a:rPr altLang="en-US" dirty="0" lang="en-US" err="1"/>
              <a:t>Bld</a:t>
            </a:r>
            <a:r>
              <a:rPr altLang="en-US" dirty="0" lang="en-US"/>
              <a:t> test done to determine effect drugs have on a specific organism</a:t>
            </a:r>
          </a:p>
          <a:p>
            <a:pPr>
              <a:buFontTx/>
              <a:buNone/>
            </a:pPr>
            <a:r>
              <a:rPr altLang="en-US" dirty="0" lang="en-US"/>
              <a:t>    Culture = organisms responsible</a:t>
            </a:r>
          </a:p>
          <a:p>
            <a:pPr>
              <a:buFontTx/>
              <a:buNone/>
            </a:pPr>
            <a:r>
              <a:rPr altLang="en-US" dirty="0" lang="en-US"/>
              <a:t>    Sensitivity = what antibiotic will work best</a:t>
            </a:r>
          </a:p>
          <a:p>
            <a:pPr indent="0" marL="0">
              <a:buNone/>
            </a:pPr>
            <a:r>
              <a:rPr altLang="en-US" dirty="0" lang="en-US" u="sng"/>
              <a:t>Narrow &amp; Broad Spectrum </a:t>
            </a:r>
          </a:p>
          <a:p>
            <a:pPr>
              <a:buFontTx/>
              <a:buNone/>
            </a:pPr>
            <a:r>
              <a:rPr altLang="en-US" dirty="0" lang="en-US"/>
              <a:t>    Narrow - primarily effective against 1 type of organism</a:t>
            </a:r>
          </a:p>
          <a:p>
            <a:pPr>
              <a:buFontTx/>
              <a:buNone/>
            </a:pPr>
            <a:r>
              <a:rPr altLang="en-US" dirty="0" lang="en-US"/>
              <a:t>    Broad - effective against both gram + &amp; gram - organisms</a:t>
            </a:r>
          </a:p>
          <a:p>
            <a:pPr>
              <a:buFontTx/>
              <a:buNone/>
            </a:pPr>
            <a:r>
              <a:rPr altLang="en-US" dirty="0" lang="en-US"/>
              <a:t>     * Used before isolating organism through C &amp; S</a:t>
            </a:r>
          </a:p>
          <a:p>
            <a:pPr>
              <a:buFontTx/>
              <a:buNone/>
            </a:pPr>
            <a:r>
              <a:rPr altLang="en-US" dirty="0" lang="en-US"/>
              <a:t>     * Not as effective as narrow spectrum against those   		single organisms</a:t>
            </a:r>
          </a:p>
          <a:p>
            <a:endParaRPr dirty="0" lang="en-US"/>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198" name=""/>
        <p:cNvGrpSpPr/>
        <p:nvPr/>
      </p:nvGrpSpPr>
      <p:grpSpPr>
        <a:xfrm>
          <a:off x="0" y="0"/>
          <a:ext cx="0" cy="0"/>
          <a:chOff x="0" y="0"/>
          <a:chExt cx="0" cy="0"/>
        </a:xfrm>
      </p:grpSpPr>
      <p:sp>
        <p:nvSpPr>
          <p:cNvPr id="1049966" name="Oval 2"/>
          <p:cNvSpPr>
            <a:spLocks noChangeArrowheads="1"/>
          </p:cNvSpPr>
          <p:nvPr/>
        </p:nvSpPr>
        <p:spPr bwMode="auto">
          <a:xfrm>
            <a:off x="4984750" y="3475038"/>
            <a:ext cx="3810000" cy="3078162"/>
          </a:xfrm>
          <a:prstGeom prst="ellipse"/>
          <a:noFill/>
          <a:ln w="25400">
            <a:solidFill>
              <a:schemeClr val="accent2"/>
            </a:solidFill>
            <a:round/>
            <a:headEnd/>
            <a:tailEnd/>
          </a:ln>
        </p:spPr>
        <p:txBody>
          <a:bodyPr anchor="ctr" wrap="none"/>
          <a:p>
            <a:pPr algn="ctr"/>
            <a:endParaRPr altLang="en-US" b="1" lang="en-GB">
              <a:solidFill>
                <a:schemeClr val="accent2"/>
              </a:solidFill>
            </a:endParaRPr>
          </a:p>
        </p:txBody>
      </p:sp>
      <p:sp>
        <p:nvSpPr>
          <p:cNvPr id="1049967" name="Oval 3"/>
          <p:cNvSpPr>
            <a:spLocks noChangeArrowheads="1"/>
          </p:cNvSpPr>
          <p:nvPr/>
        </p:nvSpPr>
        <p:spPr bwMode="auto">
          <a:xfrm>
            <a:off x="2546350" y="304800"/>
            <a:ext cx="4038600" cy="3505200"/>
          </a:xfrm>
          <a:prstGeom prst="ellipse"/>
          <a:noFill/>
          <a:ln w="25400">
            <a:solidFill>
              <a:srgbClr val="FF3300"/>
            </a:solidFill>
            <a:round/>
            <a:headEnd/>
            <a:tailEnd/>
          </a:ln>
        </p:spPr>
        <p:txBody>
          <a:bodyPr anchor="ctr" wrap="none"/>
          <a:p>
            <a:pPr algn="ctr"/>
            <a:endParaRPr altLang="en-US" b="1" lang="en-GB"/>
          </a:p>
        </p:txBody>
      </p:sp>
      <p:sp>
        <p:nvSpPr>
          <p:cNvPr id="1049968" name="Text Box 8"/>
          <p:cNvSpPr txBox="1">
            <a:spLocks noChangeArrowheads="1"/>
          </p:cNvSpPr>
          <p:nvPr/>
        </p:nvSpPr>
        <p:spPr bwMode="auto">
          <a:xfrm>
            <a:off x="1323975" y="4343400"/>
            <a:ext cx="1724025" cy="1920875"/>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sz="2000" lang="en-US">
                <a:latin typeface="Arial Narrow" pitchFamily="34" charset="0"/>
              </a:rPr>
              <a:t>Carbamazepine</a:t>
            </a:r>
          </a:p>
          <a:p>
            <a:r>
              <a:rPr altLang="en-US" b="1" sz="2000" lang="en-US">
                <a:latin typeface="Arial Narrow" pitchFamily="34" charset="0"/>
              </a:rPr>
              <a:t>Lamotrigine</a:t>
            </a:r>
          </a:p>
          <a:p>
            <a:r>
              <a:rPr altLang="en-US" b="1" sz="2000" lang="en-US">
                <a:latin typeface="Arial Narrow" pitchFamily="34" charset="0"/>
              </a:rPr>
              <a:t>Oxcarbazepine</a:t>
            </a:r>
          </a:p>
          <a:p>
            <a:r>
              <a:rPr altLang="en-US" b="1" sz="2000" lang="en-US">
                <a:latin typeface="Arial Narrow" pitchFamily="34" charset="0"/>
              </a:rPr>
              <a:t>Phenytoin</a:t>
            </a:r>
            <a:endParaRPr altLang="en-US" b="1" sz="2000" i="1" lang="en-US">
              <a:latin typeface="Arial Narrow" pitchFamily="34" charset="0"/>
            </a:endParaRPr>
          </a:p>
          <a:p>
            <a:r>
              <a:rPr altLang="en-US" b="1" sz="2000" i="1" lang="en-US">
                <a:latin typeface="Arial Narrow" pitchFamily="34" charset="0"/>
              </a:rPr>
              <a:t>Topiramate</a:t>
            </a:r>
          </a:p>
          <a:p>
            <a:r>
              <a:rPr altLang="en-US" b="1" sz="2000" i="1" lang="en-US">
                <a:solidFill>
                  <a:srgbClr val="FF3300"/>
                </a:solidFill>
                <a:latin typeface="Arial Narrow" pitchFamily="34" charset="0"/>
              </a:rPr>
              <a:t>Valproate</a:t>
            </a:r>
          </a:p>
        </p:txBody>
      </p:sp>
      <p:sp>
        <p:nvSpPr>
          <p:cNvPr id="1049969" name="Oval 9"/>
          <p:cNvSpPr>
            <a:spLocks noChangeArrowheads="1"/>
          </p:cNvSpPr>
          <p:nvPr/>
        </p:nvSpPr>
        <p:spPr bwMode="auto">
          <a:xfrm>
            <a:off x="336550" y="3505200"/>
            <a:ext cx="3810000" cy="3124200"/>
          </a:xfrm>
          <a:prstGeom prst="ellipse"/>
          <a:noFill/>
          <a:ln w="25400">
            <a:solidFill>
              <a:schemeClr val="tx1"/>
            </a:solidFill>
            <a:round/>
            <a:headEnd/>
            <a:tailEnd/>
          </a:ln>
        </p:spPr>
        <p:txBody>
          <a:bodyPr anchor="ctr" wrap="none"/>
          <a:p>
            <a:pPr algn="ctr"/>
            <a:endParaRPr altLang="en-US" b="1" lang="en-GB">
              <a:solidFill>
                <a:schemeClr val="tx1"/>
              </a:solidFill>
            </a:endParaRPr>
          </a:p>
        </p:txBody>
      </p:sp>
      <p:sp>
        <p:nvSpPr>
          <p:cNvPr id="1049970" name="Text Box 10"/>
          <p:cNvSpPr txBox="1">
            <a:spLocks noChangeArrowheads="1"/>
          </p:cNvSpPr>
          <p:nvPr/>
        </p:nvSpPr>
        <p:spPr bwMode="auto">
          <a:xfrm>
            <a:off x="6138863" y="4495800"/>
            <a:ext cx="1585912" cy="1311275"/>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sz="2000" lang="en-US">
                <a:latin typeface="Arial Narrow" pitchFamily="34" charset="0"/>
              </a:rPr>
              <a:t>Ethosuximide</a:t>
            </a:r>
          </a:p>
          <a:p>
            <a:r>
              <a:rPr altLang="en-US" b="1" sz="2000" i="1" lang="en-US">
                <a:solidFill>
                  <a:srgbClr val="0033CC"/>
                </a:solidFill>
                <a:latin typeface="Arial Narrow" pitchFamily="34" charset="0"/>
              </a:rPr>
              <a:t>Levetiracetam</a:t>
            </a:r>
          </a:p>
          <a:p>
            <a:r>
              <a:rPr altLang="en-US" b="1" sz="2000" lang="en-US">
                <a:latin typeface="Arial Narrow" pitchFamily="34" charset="0"/>
              </a:rPr>
              <a:t>Pregabalin</a:t>
            </a:r>
          </a:p>
          <a:p>
            <a:r>
              <a:rPr altLang="en-US" b="1" sz="2000" i="1" lang="en-US">
                <a:solidFill>
                  <a:srgbClr val="FF3300"/>
                </a:solidFill>
                <a:latin typeface="Arial Narrow" pitchFamily="34" charset="0"/>
              </a:rPr>
              <a:t>Valproate</a:t>
            </a:r>
          </a:p>
        </p:txBody>
      </p:sp>
      <p:sp>
        <p:nvSpPr>
          <p:cNvPr id="1049971" name="Text Box 11"/>
          <p:cNvSpPr txBox="1">
            <a:spLocks noChangeArrowheads="1"/>
          </p:cNvSpPr>
          <p:nvPr/>
        </p:nvSpPr>
        <p:spPr bwMode="auto">
          <a:xfrm>
            <a:off x="3689350" y="762000"/>
            <a:ext cx="1873250" cy="2835275"/>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endParaRPr altLang="en-US" b="1" sz="2000" lang="bg-BG">
              <a:latin typeface="Arial Narrow" pitchFamily="34" charset="0"/>
            </a:endParaRPr>
          </a:p>
          <a:p>
            <a:r>
              <a:rPr altLang="en-US" b="1" sz="2000" lang="en-US">
                <a:latin typeface="Arial Narrow" pitchFamily="34" charset="0"/>
              </a:rPr>
              <a:t>Barbiturates</a:t>
            </a:r>
          </a:p>
          <a:p>
            <a:r>
              <a:rPr altLang="en-US" b="1" sz="2000" lang="en-US">
                <a:latin typeface="Arial Narrow" pitchFamily="34" charset="0"/>
              </a:rPr>
              <a:t>Benzodiazepines</a:t>
            </a:r>
          </a:p>
          <a:p>
            <a:r>
              <a:rPr altLang="en-US" b="1" sz="2000" lang="en-US">
                <a:latin typeface="Arial Narrow" pitchFamily="34" charset="0"/>
              </a:rPr>
              <a:t>Gabapentin</a:t>
            </a:r>
            <a:endParaRPr altLang="en-US" b="1" sz="2000" lang="bg-BG">
              <a:latin typeface="Arial Narrow" pitchFamily="34" charset="0"/>
            </a:endParaRPr>
          </a:p>
          <a:p>
            <a:r>
              <a:rPr altLang="en-US" b="1" sz="2000" i="1" lang="en-US">
                <a:solidFill>
                  <a:srgbClr val="0033CC"/>
                </a:solidFill>
                <a:latin typeface="Arial Narrow" pitchFamily="34" charset="0"/>
              </a:rPr>
              <a:t>Levetiracetam</a:t>
            </a:r>
          </a:p>
          <a:p>
            <a:r>
              <a:rPr altLang="en-US" b="1" sz="2000" lang="en-US">
                <a:latin typeface="Arial Narrow" pitchFamily="34" charset="0"/>
              </a:rPr>
              <a:t>Tiagabine</a:t>
            </a:r>
            <a:endParaRPr altLang="en-US" b="1" sz="2000" lang="bg-BG">
              <a:latin typeface="Arial Narrow" pitchFamily="34" charset="0"/>
            </a:endParaRPr>
          </a:p>
          <a:p>
            <a:r>
              <a:rPr altLang="en-US" b="1" sz="2000" i="1" lang="en-US">
                <a:latin typeface="Arial Narrow" pitchFamily="34" charset="0"/>
              </a:rPr>
              <a:t>Topiramate</a:t>
            </a:r>
          </a:p>
          <a:p>
            <a:r>
              <a:rPr altLang="en-US" b="1" sz="2000" i="1" lang="en-US">
                <a:solidFill>
                  <a:srgbClr val="FF3300"/>
                </a:solidFill>
                <a:latin typeface="Arial Narrow" pitchFamily="34" charset="0"/>
              </a:rPr>
              <a:t>Valproate</a:t>
            </a:r>
          </a:p>
          <a:p>
            <a:r>
              <a:rPr altLang="en-US" b="1" sz="2000" lang="en-US">
                <a:latin typeface="Arial Narrow" pitchFamily="34" charset="0"/>
              </a:rPr>
              <a:t>Vigabatrin</a:t>
            </a:r>
          </a:p>
        </p:txBody>
      </p:sp>
      <p:sp>
        <p:nvSpPr>
          <p:cNvPr id="1049972" name="Text Box 13"/>
          <p:cNvSpPr txBox="1">
            <a:spLocks noChangeArrowheads="1"/>
          </p:cNvSpPr>
          <p:nvPr/>
        </p:nvSpPr>
        <p:spPr bwMode="auto">
          <a:xfrm>
            <a:off x="1784350" y="3810000"/>
            <a:ext cx="777875" cy="457200"/>
          </a:xfrm>
          <a:prstGeom prst="rect"/>
          <a:solidFill>
            <a:srgbClr val="FFFF00"/>
          </a:solidFill>
          <a:ln>
            <a:noFill/>
          </a:ln>
          <a:effectLst>
            <a:outerShdw algn="ctr" dir="8100000" dist="107763" rotWithShape="0">
              <a:schemeClr val="bg2">
                <a:alpha val="50000"/>
              </a:schemeClr>
            </a:outerShdw>
          </a:effec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altLang="en-US" sz="2400" lang="en-US"/>
              <a:t> Na</a:t>
            </a:r>
            <a:r>
              <a:rPr altLang="en-US" baseline="30000" sz="2400" lang="en-US"/>
              <a:t>+</a:t>
            </a:r>
          </a:p>
        </p:txBody>
      </p:sp>
      <p:sp>
        <p:nvSpPr>
          <p:cNvPr id="1049973" name="Line 14"/>
          <p:cNvSpPr>
            <a:spLocks noChangeShapeType="1"/>
          </p:cNvSpPr>
          <p:nvPr/>
        </p:nvSpPr>
        <p:spPr bwMode="auto">
          <a:xfrm>
            <a:off x="1860550" y="3810000"/>
            <a:ext cx="0" cy="381000"/>
          </a:xfrm>
          <a:prstGeom prst="line"/>
          <a:noFill/>
          <a:ln w="25400">
            <a:solidFill>
              <a:schemeClr val="tx1"/>
            </a:solidFill>
            <a:round/>
            <a:headEnd/>
            <a:tailEnd type="triangle" w="med" len="med"/>
          </a:ln>
        </p:spPr>
        <p:txBody>
          <a:bodyPr/>
          <a:p>
            <a:endParaRPr lang="en-US"/>
          </a:p>
        </p:txBody>
      </p:sp>
      <p:sp>
        <p:nvSpPr>
          <p:cNvPr id="1049974" name="Text Box 15"/>
          <p:cNvSpPr txBox="1">
            <a:spLocks noChangeArrowheads="1"/>
          </p:cNvSpPr>
          <p:nvPr/>
        </p:nvSpPr>
        <p:spPr bwMode="auto">
          <a:xfrm>
            <a:off x="6456363" y="3810000"/>
            <a:ext cx="890587" cy="457200"/>
          </a:xfrm>
          <a:prstGeom prst="rect"/>
          <a:solidFill>
            <a:srgbClr val="FFFF00"/>
          </a:solidFill>
          <a:ln>
            <a:noFill/>
          </a:ln>
          <a:effectLst>
            <a:outerShdw algn="ctr" dir="8100000" dist="107763" rotWithShape="0">
              <a:schemeClr val="bg2">
                <a:alpha val="50000"/>
              </a:schemeClr>
            </a:outerShdw>
          </a:effec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altLang="en-US" sz="2400" lang="en-US">
                <a:solidFill>
                  <a:srgbClr val="0033CC"/>
                </a:solidFill>
              </a:rPr>
              <a:t> Ca</a:t>
            </a:r>
            <a:r>
              <a:rPr altLang="en-US" baseline="30000" sz="2400" lang="en-US">
                <a:solidFill>
                  <a:srgbClr val="0033CC"/>
                </a:solidFill>
              </a:rPr>
              <a:t>2+</a:t>
            </a:r>
          </a:p>
        </p:txBody>
      </p:sp>
      <p:sp>
        <p:nvSpPr>
          <p:cNvPr id="1049975" name="Line 16"/>
          <p:cNvSpPr>
            <a:spLocks noChangeShapeType="1"/>
          </p:cNvSpPr>
          <p:nvPr/>
        </p:nvSpPr>
        <p:spPr bwMode="auto">
          <a:xfrm>
            <a:off x="6508750" y="3886200"/>
            <a:ext cx="0" cy="381000"/>
          </a:xfrm>
          <a:prstGeom prst="line"/>
          <a:noFill/>
          <a:ln w="25400">
            <a:solidFill>
              <a:srgbClr val="0033CC"/>
            </a:solidFill>
            <a:round/>
            <a:headEnd/>
            <a:tailEnd type="triangle" w="med" len="med"/>
          </a:ln>
        </p:spPr>
        <p:txBody>
          <a:bodyPr/>
          <a:p>
            <a:endParaRPr lang="en-US"/>
          </a:p>
        </p:txBody>
      </p:sp>
      <p:sp>
        <p:nvSpPr>
          <p:cNvPr id="1049976" name="Text Box 17"/>
          <p:cNvSpPr txBox="1">
            <a:spLocks noChangeArrowheads="1"/>
          </p:cNvSpPr>
          <p:nvPr/>
        </p:nvSpPr>
        <p:spPr bwMode="auto">
          <a:xfrm>
            <a:off x="3917950" y="533400"/>
            <a:ext cx="1114425" cy="457200"/>
          </a:xfrm>
          <a:prstGeom prst="rect"/>
          <a:solidFill>
            <a:srgbClr val="FFFF00"/>
          </a:solidFill>
          <a:ln>
            <a:noFill/>
          </a:ln>
          <a:effectLst>
            <a:outerShdw algn="ctr" dir="8100000" dist="107763" rotWithShape="0">
              <a:schemeClr val="bg2">
                <a:alpha val="50000"/>
              </a:schemeClr>
            </a:outerShdw>
          </a:effec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altLang="en-US" sz="2400" lang="en-US">
                <a:solidFill>
                  <a:srgbClr val="FF3300"/>
                </a:solidFill>
              </a:rPr>
              <a:t> GABA</a:t>
            </a:r>
            <a:endParaRPr altLang="en-US" baseline="30000" sz="2400" lang="en-US">
              <a:solidFill>
                <a:srgbClr val="FF3300"/>
              </a:solidFill>
            </a:endParaRPr>
          </a:p>
        </p:txBody>
      </p:sp>
      <p:sp>
        <p:nvSpPr>
          <p:cNvPr id="1049977" name="Line 18"/>
          <p:cNvSpPr>
            <a:spLocks noChangeShapeType="1"/>
          </p:cNvSpPr>
          <p:nvPr/>
        </p:nvSpPr>
        <p:spPr bwMode="auto">
          <a:xfrm flipV="1">
            <a:off x="3994150" y="533400"/>
            <a:ext cx="0" cy="381000"/>
          </a:xfrm>
          <a:prstGeom prst="line"/>
          <a:noFill/>
          <a:ln w="25400">
            <a:solidFill>
              <a:srgbClr val="FF3300"/>
            </a:solidFill>
            <a:round/>
            <a:headEnd/>
            <a:tailEnd type="triangle" w="med" len="med"/>
          </a:ln>
        </p:spPr>
        <p:txBody>
          <a:bodyPr/>
          <a:p>
            <a:endParaRPr lang="en-US"/>
          </a:p>
        </p:txBody>
      </p:sp>
      <p:pic>
        <p:nvPicPr>
          <p:cNvPr id="2097230" name="Picture 17"/>
          <p:cNvPicPr>
            <a:picLocks noChangeAspect="1" noChangeArrowheads="1"/>
          </p:cNvPicPr>
          <p:nvPr/>
        </p:nvPicPr>
        <p:blipFill>
          <a:blip xmlns:r="http://schemas.openxmlformats.org/officeDocument/2006/relationships" r:embed="rId1"/>
          <a:srcRect/>
          <a:stretch>
            <a:fillRect/>
          </a:stretch>
        </p:blipFill>
        <p:spPr bwMode="auto">
          <a:xfrm>
            <a:off x="76200" y="1752600"/>
            <a:ext cx="2286000" cy="1444625"/>
          </a:xfrm>
          <a:prstGeom prst="rect"/>
          <a:noFill/>
          <a:ln>
            <a:noFill/>
          </a:ln>
          <a:effectLst/>
        </p:spPr>
      </p:pic>
      <p:pic>
        <p:nvPicPr>
          <p:cNvPr id="2097231" name="Picture 18"/>
          <p:cNvPicPr>
            <a:picLocks noChangeAspect="1" noChangeArrowheads="1"/>
          </p:cNvPicPr>
          <p:nvPr/>
        </p:nvPicPr>
        <p:blipFill>
          <a:blip xmlns:r="http://schemas.openxmlformats.org/officeDocument/2006/relationships" r:embed="rId2"/>
          <a:srcRect/>
          <a:stretch>
            <a:fillRect/>
          </a:stretch>
        </p:blipFill>
        <p:spPr bwMode="auto">
          <a:xfrm>
            <a:off x="6858000" y="533400"/>
            <a:ext cx="1706563" cy="2667000"/>
          </a:xfrm>
          <a:prstGeom prst="rect"/>
          <a:noFill/>
          <a:ln>
            <a:noFill/>
          </a:ln>
          <a:effectLst/>
        </p:spPr>
      </p:pic>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199" name=""/>
        <p:cNvGrpSpPr/>
        <p:nvPr/>
      </p:nvGrpSpPr>
      <p:grpSpPr>
        <a:xfrm>
          <a:off x="0" y="0"/>
          <a:ext cx="0" cy="0"/>
          <a:chOff x="0" y="0"/>
          <a:chExt cx="0" cy="0"/>
        </a:xfrm>
      </p:grpSpPr>
      <p:pic>
        <p:nvPicPr>
          <p:cNvPr id="2097232" name="Picture 2"/>
          <p:cNvPicPr>
            <a:picLocks noChangeAspect="1" noChangeArrowheads="1"/>
          </p:cNvPicPr>
          <p:nvPr/>
        </p:nvPicPr>
        <p:blipFill>
          <a:blip xmlns:r="http://schemas.openxmlformats.org/officeDocument/2006/relationships" r:embed="rId1"/>
          <a:srcRect/>
          <a:stretch>
            <a:fillRect/>
          </a:stretch>
        </p:blipFill>
        <p:spPr bwMode="auto">
          <a:xfrm>
            <a:off x="152400" y="228600"/>
            <a:ext cx="5592763" cy="6324600"/>
          </a:xfrm>
          <a:prstGeom prst="rect"/>
          <a:noFill/>
          <a:ln w="9525">
            <a:solidFill>
              <a:schemeClr val="accent2"/>
            </a:solidFill>
            <a:miter lim="800000"/>
            <a:headEnd/>
            <a:tailEnd/>
          </a:ln>
        </p:spPr>
      </p:pic>
      <p:sp>
        <p:nvSpPr>
          <p:cNvPr id="1049978" name="Text Box 3"/>
          <p:cNvSpPr txBox="1">
            <a:spLocks noChangeArrowheads="1"/>
          </p:cNvSpPr>
          <p:nvPr/>
        </p:nvSpPr>
        <p:spPr bwMode="auto">
          <a:xfrm>
            <a:off x="5886450" y="1624013"/>
            <a:ext cx="2998788" cy="2528887"/>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altLang="en-US" b="1" i="1" lang="en-US">
                <a:solidFill>
                  <a:srgbClr val="0033CC"/>
                </a:solidFill>
                <a:latin typeface="Arial Narrow" pitchFamily="34" charset="0"/>
              </a:rPr>
              <a:t>Antiseizure drugs</a:t>
            </a:r>
          </a:p>
          <a:p>
            <a:pPr algn="ctr" eaLnBrk="1" hangingPunct="1"/>
            <a:r>
              <a:rPr altLang="en-US" b="1" i="1" lang="en-US">
                <a:solidFill>
                  <a:srgbClr val="0033CC"/>
                </a:solidFill>
                <a:latin typeface="Arial Narrow" pitchFamily="34" charset="0"/>
              </a:rPr>
              <a:t>enhanced </a:t>
            </a:r>
          </a:p>
          <a:p>
            <a:pPr algn="ctr" eaLnBrk="1" hangingPunct="1"/>
            <a:r>
              <a:rPr altLang="en-US" b="1" i="1" lang="en-US">
                <a:solidFill>
                  <a:srgbClr val="0033CC"/>
                </a:solidFill>
                <a:latin typeface="Arial Narrow" pitchFamily="34" charset="0"/>
              </a:rPr>
              <a:t>GABA</a:t>
            </a:r>
          </a:p>
          <a:p>
            <a:pPr algn="ctr" eaLnBrk="1" hangingPunct="1"/>
            <a:r>
              <a:rPr altLang="en-US" b="1" i="1" lang="en-US">
                <a:solidFill>
                  <a:srgbClr val="0033CC"/>
                </a:solidFill>
                <a:latin typeface="Arial Narrow" pitchFamily="34" charset="0"/>
              </a:rPr>
              <a:t>synaptic</a:t>
            </a:r>
          </a:p>
          <a:p>
            <a:pPr algn="ctr" eaLnBrk="1" hangingPunct="1"/>
            <a:r>
              <a:rPr altLang="en-US" b="1" i="1" lang="en-US">
                <a:solidFill>
                  <a:srgbClr val="0033CC"/>
                </a:solidFill>
                <a:latin typeface="Arial Narrow" pitchFamily="34" charset="0"/>
              </a:rPr>
              <a:t>transmission </a:t>
            </a:r>
          </a:p>
        </p:txBody>
      </p:sp>
      <p:sp>
        <p:nvSpPr>
          <p:cNvPr id="1049979" name="Text Box 4"/>
          <p:cNvSpPr txBox="1">
            <a:spLocks noChangeArrowheads="1"/>
          </p:cNvSpPr>
          <p:nvPr/>
        </p:nvSpPr>
        <p:spPr bwMode="auto">
          <a:xfrm>
            <a:off x="5918200" y="5561013"/>
            <a:ext cx="2897188" cy="915987"/>
          </a:xfrm>
          <a:prstGeom prst="rect"/>
          <a:solidFill>
            <a:srgbClr val="FFFF00"/>
          </a:solidFill>
          <a:ln>
            <a:noFill/>
          </a:ln>
          <a:effectLst>
            <a:outerShdw algn="ctr" dir="2700000" dist="107763" rotWithShape="0">
              <a:schemeClr val="bg2">
                <a:alpha val="50000"/>
              </a:schemeClr>
            </a:outerShdw>
          </a:effec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sz="1800" lang="en-US">
                <a:solidFill>
                  <a:schemeClr val="accent2"/>
                </a:solidFill>
                <a:latin typeface="Arial Narrow" pitchFamily="34" charset="0"/>
              </a:rPr>
              <a:t>Goodman &amp; Gilman's </a:t>
            </a:r>
          </a:p>
          <a:p>
            <a:r>
              <a:rPr altLang="en-US" b="1" sz="1800" lang="en-US">
                <a:solidFill>
                  <a:schemeClr val="accent2"/>
                </a:solidFill>
                <a:latin typeface="Arial Narrow" pitchFamily="34" charset="0"/>
              </a:rPr>
              <a:t>The Pharmacologic Basis of </a:t>
            </a:r>
          </a:p>
          <a:p>
            <a:r>
              <a:rPr altLang="en-US" b="1" sz="1800" lang="en-US">
                <a:solidFill>
                  <a:schemeClr val="accent2"/>
                </a:solidFill>
                <a:latin typeface="Arial Narrow" pitchFamily="34" charset="0"/>
              </a:rPr>
              <a:t>Therapeutics - 11th Ed. (2006) </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200" name=""/>
        <p:cNvGrpSpPr/>
        <p:nvPr/>
      </p:nvGrpSpPr>
      <p:grpSpPr>
        <a:xfrm>
          <a:off x="0" y="0"/>
          <a:ext cx="0" cy="0"/>
          <a:chOff x="0" y="0"/>
          <a:chExt cx="0" cy="0"/>
        </a:xfrm>
      </p:grpSpPr>
      <p:pic>
        <p:nvPicPr>
          <p:cNvPr id="2097233" name="Picture 2"/>
          <p:cNvPicPr>
            <a:picLocks noChangeAspect="1" noChangeArrowheads="1"/>
          </p:cNvPicPr>
          <p:nvPr/>
        </p:nvPicPr>
        <p:blipFill>
          <a:blip xmlns:r="http://schemas.openxmlformats.org/officeDocument/2006/relationships" r:embed="rId1"/>
          <a:srcRect/>
          <a:stretch>
            <a:fillRect/>
          </a:stretch>
        </p:blipFill>
        <p:spPr bwMode="auto">
          <a:xfrm>
            <a:off x="838200" y="304800"/>
            <a:ext cx="7467600" cy="5027613"/>
          </a:xfrm>
          <a:prstGeom prst="rect"/>
          <a:noFill/>
          <a:ln w="9525">
            <a:solidFill>
              <a:schemeClr val="accent2"/>
            </a:solidFill>
            <a:miter lim="800000"/>
            <a:headEnd/>
            <a:tailEnd/>
          </a:ln>
        </p:spPr>
      </p:pic>
      <p:sp>
        <p:nvSpPr>
          <p:cNvPr id="1049980" name="Text Box 3"/>
          <p:cNvSpPr txBox="1">
            <a:spLocks noChangeArrowheads="1"/>
          </p:cNvSpPr>
          <p:nvPr/>
        </p:nvSpPr>
        <p:spPr bwMode="auto">
          <a:xfrm>
            <a:off x="898525" y="5537200"/>
            <a:ext cx="7407275" cy="427038"/>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altLang="en-US" b="1" sz="2200" i="1" lang="en-US">
                <a:solidFill>
                  <a:srgbClr val="0033CC"/>
                </a:solidFill>
              </a:rPr>
              <a:t>Antiseizure drugs, enhanced Na</a:t>
            </a:r>
            <a:r>
              <a:rPr altLang="en-US" baseline="30000" sz="2200" lang="en-US">
                <a:solidFill>
                  <a:srgbClr val="0033CC"/>
                </a:solidFill>
              </a:rPr>
              <a:t>+</a:t>
            </a:r>
            <a:r>
              <a:rPr altLang="en-US" sz="2200" lang="en-US">
                <a:solidFill>
                  <a:srgbClr val="0033CC"/>
                </a:solidFill>
              </a:rPr>
              <a:t> </a:t>
            </a:r>
            <a:r>
              <a:rPr altLang="en-US" b="1" sz="2200" i="1" lang="en-US">
                <a:solidFill>
                  <a:srgbClr val="0033CC"/>
                </a:solidFill>
              </a:rPr>
              <a:t>channel inactivation</a:t>
            </a:r>
            <a:r>
              <a:rPr altLang="en-US" sz="2200" lang="en-US">
                <a:solidFill>
                  <a:srgbClr val="0033CC"/>
                </a:solidFill>
              </a:rPr>
              <a:t> </a:t>
            </a:r>
          </a:p>
        </p:txBody>
      </p:sp>
      <p:sp>
        <p:nvSpPr>
          <p:cNvPr id="1049981" name="Text Box 4"/>
          <p:cNvSpPr txBox="1">
            <a:spLocks noChangeArrowheads="1"/>
          </p:cNvSpPr>
          <p:nvPr/>
        </p:nvSpPr>
        <p:spPr bwMode="auto">
          <a:xfrm>
            <a:off x="914400" y="6103938"/>
            <a:ext cx="7416800" cy="366712"/>
          </a:xfrm>
          <a:prstGeom prst="rect"/>
          <a:solidFill>
            <a:srgbClr val="FFFF00"/>
          </a:solidFill>
          <a:ln>
            <a:noFill/>
          </a:ln>
          <a:effectLst>
            <a:outerShdw algn="ctr" dir="2700000" dist="107763" rotWithShape="0">
              <a:schemeClr val="bg2">
                <a:alpha val="50000"/>
              </a:schemeClr>
            </a:outerShdw>
          </a:effec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sz="1800" lang="en-US">
                <a:solidFill>
                  <a:schemeClr val="accent2"/>
                </a:solidFill>
                <a:latin typeface="Arial Narrow" pitchFamily="34" charset="0"/>
              </a:rPr>
              <a:t>Goodman &amp; Gilman's The Pharmacologic Basis of Therapeutics - 11th Ed. (2006) </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201" name=""/>
        <p:cNvGrpSpPr/>
        <p:nvPr/>
      </p:nvGrpSpPr>
      <p:grpSpPr>
        <a:xfrm>
          <a:off x="0" y="0"/>
          <a:ext cx="0" cy="0"/>
          <a:chOff x="0" y="0"/>
          <a:chExt cx="0" cy="0"/>
        </a:xfrm>
      </p:grpSpPr>
      <p:pic>
        <p:nvPicPr>
          <p:cNvPr id="2097234" name="Picture 4"/>
          <p:cNvPicPr>
            <a:picLocks noChangeAspect="1" noChangeArrowheads="1"/>
          </p:cNvPicPr>
          <p:nvPr/>
        </p:nvPicPr>
        <p:blipFill>
          <a:blip xmlns:r="http://schemas.openxmlformats.org/officeDocument/2006/relationships" r:embed="rId1"/>
          <a:srcRect/>
          <a:stretch>
            <a:fillRect/>
          </a:stretch>
        </p:blipFill>
        <p:spPr bwMode="auto">
          <a:xfrm>
            <a:off x="1066800" y="304800"/>
            <a:ext cx="7239000" cy="4335463"/>
          </a:xfrm>
          <a:prstGeom prst="rect"/>
          <a:noFill/>
          <a:ln w="9525">
            <a:solidFill>
              <a:schemeClr val="accent2"/>
            </a:solidFill>
            <a:miter lim="800000"/>
            <a:headEnd/>
            <a:tailEnd/>
          </a:ln>
        </p:spPr>
      </p:pic>
      <p:sp>
        <p:nvSpPr>
          <p:cNvPr id="1049982" name="Text Box 5"/>
          <p:cNvSpPr txBox="1">
            <a:spLocks noChangeArrowheads="1"/>
          </p:cNvSpPr>
          <p:nvPr/>
        </p:nvSpPr>
        <p:spPr bwMode="auto">
          <a:xfrm>
            <a:off x="1193800" y="4800600"/>
            <a:ext cx="7007225" cy="946150"/>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altLang="en-US" b="1" sz="2800" i="1" lang="en-US">
                <a:solidFill>
                  <a:srgbClr val="0033CC"/>
                </a:solidFill>
              </a:rPr>
              <a:t>Antiseizure drugs, induced reduction of </a:t>
            </a:r>
          </a:p>
          <a:p>
            <a:pPr eaLnBrk="1" hangingPunct="1"/>
            <a:r>
              <a:rPr altLang="en-US" b="1" sz="2800" i="1" lang="en-US">
                <a:solidFill>
                  <a:srgbClr val="0033CC"/>
                </a:solidFill>
              </a:rPr>
              <a:t>current through T-type Ca</a:t>
            </a:r>
            <a:r>
              <a:rPr altLang="en-US" baseline="30000" sz="2800" lang="en-US">
                <a:solidFill>
                  <a:srgbClr val="0033CC"/>
                </a:solidFill>
              </a:rPr>
              <a:t>2+</a:t>
            </a:r>
            <a:r>
              <a:rPr altLang="en-US" sz="2800" lang="en-US">
                <a:solidFill>
                  <a:srgbClr val="0033CC"/>
                </a:solidFill>
              </a:rPr>
              <a:t> </a:t>
            </a:r>
            <a:r>
              <a:rPr altLang="en-US" b="1" sz="2800" i="1" lang="en-US">
                <a:solidFill>
                  <a:srgbClr val="0033CC"/>
                </a:solidFill>
              </a:rPr>
              <a:t>channels.</a:t>
            </a:r>
            <a:r>
              <a:rPr altLang="en-US" sz="2800" lang="en-US">
                <a:solidFill>
                  <a:srgbClr val="0033CC"/>
                </a:solidFill>
              </a:rPr>
              <a:t> </a:t>
            </a:r>
          </a:p>
        </p:txBody>
      </p:sp>
      <p:sp>
        <p:nvSpPr>
          <p:cNvPr id="1049983" name="Text Box 6"/>
          <p:cNvSpPr txBox="1">
            <a:spLocks noChangeArrowheads="1"/>
          </p:cNvSpPr>
          <p:nvPr/>
        </p:nvSpPr>
        <p:spPr bwMode="auto">
          <a:xfrm>
            <a:off x="990600" y="6103938"/>
            <a:ext cx="7416800" cy="366712"/>
          </a:xfrm>
          <a:prstGeom prst="rect"/>
          <a:solidFill>
            <a:srgbClr val="FFFF00"/>
          </a:solidFill>
          <a:ln>
            <a:noFill/>
          </a:ln>
          <a:effectLst>
            <a:outerShdw algn="ctr" dir="2700000" dist="107763" rotWithShape="0">
              <a:schemeClr val="bg2">
                <a:alpha val="50000"/>
              </a:schemeClr>
            </a:outerShdw>
          </a:effec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sz="1800" lang="en-US">
                <a:solidFill>
                  <a:schemeClr val="accent2"/>
                </a:solidFill>
                <a:latin typeface="Arial Narrow" pitchFamily="34" charset="0"/>
              </a:rPr>
              <a:t>Goodman &amp; Gilman's The Pharmacologic Basis of Therapeutics - 11th Ed. (2006) </a:t>
            </a: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202" name=""/>
        <p:cNvGrpSpPr/>
        <p:nvPr/>
      </p:nvGrpSpPr>
      <p:grpSpPr>
        <a:xfrm>
          <a:off x="0" y="0"/>
          <a:ext cx="0" cy="0"/>
          <a:chOff x="0" y="0"/>
          <a:chExt cx="0" cy="0"/>
        </a:xfrm>
      </p:grpSpPr>
      <p:pic>
        <p:nvPicPr>
          <p:cNvPr id="2097235" name="Picture 2"/>
          <p:cNvPicPr>
            <a:picLocks noChangeAspect="1" noChangeArrowheads="1"/>
          </p:cNvPicPr>
          <p:nvPr/>
        </p:nvPicPr>
        <p:blipFill>
          <a:blip xmlns:r="http://schemas.openxmlformats.org/officeDocument/2006/relationships" r:embed="rId1"/>
          <a:srcRect/>
          <a:stretch>
            <a:fillRect/>
          </a:stretch>
        </p:blipFill>
        <p:spPr bwMode="auto">
          <a:xfrm>
            <a:off x="228600" y="1017588"/>
            <a:ext cx="8763000" cy="2487612"/>
          </a:xfrm>
          <a:prstGeom prst="rect"/>
          <a:noFill/>
          <a:ln w="9525">
            <a:solidFill>
              <a:schemeClr val="accent2"/>
            </a:solidFill>
            <a:miter lim="800000"/>
            <a:headEnd/>
            <a:tailEnd/>
          </a:ln>
        </p:spPr>
      </p:pic>
      <p:sp>
        <p:nvSpPr>
          <p:cNvPr id="1049984" name="Text Box 3"/>
          <p:cNvSpPr txBox="1">
            <a:spLocks noChangeArrowheads="1"/>
          </p:cNvSpPr>
          <p:nvPr/>
        </p:nvSpPr>
        <p:spPr bwMode="auto">
          <a:xfrm>
            <a:off x="152400" y="3692525"/>
            <a:ext cx="8810625" cy="3013075"/>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altLang="en-US" sz="2400" i="1" lang="en-US">
                <a:solidFill>
                  <a:srgbClr val="0033CC"/>
                </a:solidFill>
                <a:latin typeface="Arial Narrow" pitchFamily="34" charset="0"/>
              </a:rPr>
              <a:t>Effects of three antiseizure drugs on sustained high-frequency firing of </a:t>
            </a:r>
            <a:r>
              <a:rPr altLang="en-US" b="1" sz="2400" i="1" lang="en-US">
                <a:solidFill>
                  <a:srgbClr val="0033CC"/>
                </a:solidFill>
                <a:latin typeface="Arial Narrow" pitchFamily="34" charset="0"/>
              </a:rPr>
              <a:t>action</a:t>
            </a:r>
          </a:p>
          <a:p>
            <a:pPr eaLnBrk="1" hangingPunct="1"/>
            <a:r>
              <a:rPr altLang="en-US" b="1" sz="2400" i="1" lang="en-US">
                <a:solidFill>
                  <a:srgbClr val="0033CC"/>
                </a:solidFill>
                <a:latin typeface="Arial Narrow" pitchFamily="34" charset="0"/>
              </a:rPr>
              <a:t>potentials by cultured neurons</a:t>
            </a:r>
            <a:r>
              <a:rPr altLang="en-US" sz="2400" lang="en-US">
                <a:latin typeface="Arial Narrow" pitchFamily="34" charset="0"/>
              </a:rPr>
              <a:t>. Intracellular recordings were made from </a:t>
            </a:r>
          </a:p>
          <a:p>
            <a:pPr eaLnBrk="1" hangingPunct="1"/>
            <a:r>
              <a:rPr altLang="en-US" sz="2400" lang="en-US">
                <a:latin typeface="Arial Narrow" pitchFamily="34" charset="0"/>
              </a:rPr>
              <a:t>neurons while depolarizing current pulses, approximately 0.75 s in duration,</a:t>
            </a:r>
          </a:p>
          <a:p>
            <a:pPr eaLnBrk="1" hangingPunct="1"/>
            <a:r>
              <a:rPr altLang="en-US" sz="2400" lang="en-US">
                <a:latin typeface="Arial Narrow" pitchFamily="34" charset="0"/>
              </a:rPr>
              <a:t>were applied (on-off step changes indicated by arrows). </a:t>
            </a:r>
            <a:r>
              <a:rPr altLang="en-US" b="1" sz="2400" i="1" lang="en-US">
                <a:latin typeface="Arial Narrow" pitchFamily="34" charset="0"/>
              </a:rPr>
              <a:t>In the absence of  a </a:t>
            </a:r>
          </a:p>
          <a:p>
            <a:pPr eaLnBrk="1" hangingPunct="1"/>
            <a:r>
              <a:rPr altLang="en-US" b="1" sz="2400" i="1" lang="en-US">
                <a:latin typeface="Arial Narrow" pitchFamily="34" charset="0"/>
              </a:rPr>
              <a:t>drug, a series of high-frequency repetitive action potentials filled the</a:t>
            </a:r>
          </a:p>
          <a:p>
            <a:pPr eaLnBrk="1" hangingPunct="1"/>
            <a:r>
              <a:rPr altLang="en-US" b="1" sz="2400" i="1" lang="en-US">
                <a:latin typeface="Arial Narrow" pitchFamily="34" charset="0"/>
              </a:rPr>
              <a:t>entire duration of the current pulse.</a:t>
            </a:r>
            <a:r>
              <a:rPr altLang="en-US" sz="2400" lang="en-US">
                <a:latin typeface="Arial Narrow" pitchFamily="34" charset="0"/>
              </a:rPr>
              <a:t> </a:t>
            </a:r>
            <a:r>
              <a:rPr altLang="en-US" b="1" sz="2400" i="1" lang="en-US">
                <a:solidFill>
                  <a:srgbClr val="0033CC"/>
                </a:solidFill>
                <a:latin typeface="Arial Narrow" pitchFamily="34" charset="0"/>
              </a:rPr>
              <a:t>Phenytoin, carbamazepine, and</a:t>
            </a:r>
          </a:p>
          <a:p>
            <a:pPr eaLnBrk="1" hangingPunct="1"/>
            <a:r>
              <a:rPr altLang="en-US" b="1" sz="2400" i="1" lang="en-US">
                <a:solidFill>
                  <a:srgbClr val="0033CC"/>
                </a:solidFill>
                <a:latin typeface="Arial Narrow" pitchFamily="34" charset="0"/>
              </a:rPr>
              <a:t>sodium valproate all markedly </a:t>
            </a:r>
            <a:r>
              <a:rPr altLang="en-US" b="1" sz="2400" lang="en-US">
                <a:solidFill>
                  <a:srgbClr val="0033CC"/>
                </a:solidFill>
                <a:latin typeface="Arial Narrow" pitchFamily="34" charset="0"/>
              </a:rPr>
              <a:t>reduced the number of action potentials</a:t>
            </a:r>
          </a:p>
          <a:p>
            <a:pPr eaLnBrk="1" hangingPunct="1"/>
            <a:r>
              <a:rPr altLang="en-US" b="1" sz="2400" lang="en-US">
                <a:solidFill>
                  <a:srgbClr val="0033CC"/>
                </a:solidFill>
                <a:latin typeface="Arial Narrow" pitchFamily="34" charset="0"/>
              </a:rPr>
              <a:t>elicited by the current pulses. </a:t>
            </a:r>
          </a:p>
        </p:txBody>
      </p:sp>
      <p:pic>
        <p:nvPicPr>
          <p:cNvPr id="2097236" name="Picture 4"/>
          <p:cNvPicPr>
            <a:picLocks noChangeAspect="1" noChangeArrowheads="1"/>
          </p:cNvPicPr>
          <p:nvPr/>
        </p:nvPicPr>
        <p:blipFill>
          <a:blip xmlns:r="http://schemas.openxmlformats.org/officeDocument/2006/relationships" r:embed="rId2"/>
          <a:srcRect/>
          <a:stretch>
            <a:fillRect/>
          </a:stretch>
        </p:blipFill>
        <p:spPr bwMode="auto">
          <a:xfrm>
            <a:off x="2819400" y="2090738"/>
            <a:ext cx="1219200" cy="804862"/>
          </a:xfrm>
          <a:prstGeom prst="rect"/>
          <a:noFill/>
          <a:ln>
            <a:noFill/>
          </a:ln>
        </p:spPr>
      </p:pic>
      <p:pic>
        <p:nvPicPr>
          <p:cNvPr id="2097237" name="Picture 5"/>
          <p:cNvPicPr>
            <a:picLocks noChangeAspect="1" noChangeArrowheads="1"/>
          </p:cNvPicPr>
          <p:nvPr/>
        </p:nvPicPr>
        <p:blipFill>
          <a:blip xmlns:r="http://schemas.openxmlformats.org/officeDocument/2006/relationships" r:embed="rId3"/>
          <a:srcRect/>
          <a:stretch>
            <a:fillRect/>
          </a:stretch>
        </p:blipFill>
        <p:spPr bwMode="auto">
          <a:xfrm>
            <a:off x="5029200" y="2162175"/>
            <a:ext cx="1219200" cy="733425"/>
          </a:xfrm>
          <a:prstGeom prst="rect"/>
          <a:noFill/>
          <a:ln>
            <a:noFill/>
          </a:ln>
        </p:spPr>
      </p:pic>
      <p:pic>
        <p:nvPicPr>
          <p:cNvPr id="2097238" name="Picture 6"/>
          <p:cNvPicPr>
            <a:picLocks noChangeAspect="1" noChangeArrowheads="1"/>
          </p:cNvPicPr>
          <p:nvPr/>
        </p:nvPicPr>
        <p:blipFill>
          <a:blip xmlns:r="http://schemas.openxmlformats.org/officeDocument/2006/relationships" r:embed="rId4"/>
          <a:srcRect/>
          <a:stretch>
            <a:fillRect/>
          </a:stretch>
        </p:blipFill>
        <p:spPr bwMode="auto">
          <a:xfrm>
            <a:off x="7086600" y="2209800"/>
            <a:ext cx="1447800" cy="449263"/>
          </a:xfrm>
          <a:prstGeom prst="rect"/>
          <a:noFill/>
          <a:ln>
            <a:noFill/>
          </a:ln>
        </p:spPr>
      </p:pic>
      <p:sp>
        <p:nvSpPr>
          <p:cNvPr id="1049985" name="Text Box 7"/>
          <p:cNvSpPr txBox="1">
            <a:spLocks noChangeArrowheads="1"/>
          </p:cNvSpPr>
          <p:nvPr/>
        </p:nvSpPr>
        <p:spPr bwMode="auto">
          <a:xfrm>
            <a:off x="990600" y="395288"/>
            <a:ext cx="7400925" cy="366712"/>
          </a:xfrm>
          <a:prstGeom prst="rect"/>
          <a:solidFill>
            <a:srgbClr val="FFFF00"/>
          </a:solidFill>
          <a:ln>
            <a:noFill/>
          </a:ln>
          <a:effectLst>
            <a:outerShdw algn="ctr" dir="18900000" dist="107763" rotWithShape="0">
              <a:schemeClr val="bg2">
                <a:alpha val="50000"/>
              </a:schemeClr>
            </a:outerShdw>
          </a:effec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sz="1800" lang="en-US">
                <a:solidFill>
                  <a:schemeClr val="accent2"/>
                </a:solidFill>
                <a:latin typeface="Arial Narrow" pitchFamily="34" charset="0"/>
              </a:rPr>
              <a:t>Goodman &amp; Gilman's The Pharmacologic Basis of Therapeutics – 11</a:t>
            </a:r>
            <a:r>
              <a:rPr altLang="en-US" baseline="30000" b="1" sz="1800" lang="en-US">
                <a:solidFill>
                  <a:schemeClr val="accent2"/>
                </a:solidFill>
                <a:latin typeface="Arial Narrow" pitchFamily="34" charset="0"/>
              </a:rPr>
              <a:t>th</a:t>
            </a:r>
            <a:r>
              <a:rPr altLang="en-US" b="1" sz="1800" lang="en-US">
                <a:solidFill>
                  <a:schemeClr val="accent2"/>
                </a:solidFill>
                <a:latin typeface="Arial Narrow" pitchFamily="34" charset="0"/>
              </a:rPr>
              <a:t> Ed. (2006) </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203" name=""/>
        <p:cNvGrpSpPr/>
        <p:nvPr/>
      </p:nvGrpSpPr>
      <p:grpSpPr>
        <a:xfrm>
          <a:off x="0" y="0"/>
          <a:ext cx="0" cy="0"/>
          <a:chOff x="0" y="0"/>
          <a:chExt cx="0" cy="0"/>
        </a:xfrm>
      </p:grpSpPr>
      <p:sp>
        <p:nvSpPr>
          <p:cNvPr id="1049986" name="Rectangle 2"/>
          <p:cNvSpPr>
            <a:spLocks noChangeArrowheads="1"/>
          </p:cNvSpPr>
          <p:nvPr/>
        </p:nvSpPr>
        <p:spPr bwMode="auto">
          <a:xfrm>
            <a:off x="76200" y="1117244"/>
            <a:ext cx="9372600" cy="4801314"/>
          </a:xfrm>
          <a:prstGeom prst="rect"/>
          <a:noFill/>
          <a:ln>
            <a:noFill/>
          </a:ln>
        </p:spPr>
        <p:txBody>
          <a:bodyPr anchor="ctr" wrap="square">
            <a:spAutoFit/>
          </a:bodyPr>
          <a:p>
            <a:r>
              <a:rPr altLang="en-US" b="1" dirty="0" sz="3600" lang="en-US">
                <a:solidFill>
                  <a:srgbClr val="0033CC"/>
                </a:solidFill>
              </a:rPr>
              <a:t>INDIVIDUAL </a:t>
            </a:r>
            <a:r>
              <a:rPr altLang="en-US" b="1" dirty="0" sz="3600" lang="en-US" smtClean="0">
                <a:solidFill>
                  <a:srgbClr val="0033CC"/>
                </a:solidFill>
              </a:rPr>
              <a:t>ANTIEPILEPTICS</a:t>
            </a:r>
            <a:endParaRPr altLang="en-US" dirty="0" sz="2400" lang="en-US">
              <a:solidFill>
                <a:srgbClr val="0033CC"/>
              </a:solidFill>
            </a:endParaRPr>
          </a:p>
          <a:p>
            <a:r>
              <a:rPr altLang="en-US" b="1" dirty="0" sz="2700" lang="en-US">
                <a:solidFill>
                  <a:srgbClr val="0033CC"/>
                </a:solidFill>
              </a:rPr>
              <a:t>▼CARBAMAZEPINE</a:t>
            </a:r>
            <a:r>
              <a:rPr altLang="en-US" dirty="0" sz="2700" lang="en-US">
                <a:solidFill>
                  <a:srgbClr val="0033CC"/>
                </a:solidFill>
              </a:rPr>
              <a:t> </a:t>
            </a:r>
            <a:r>
              <a:rPr altLang="en-US" dirty="0" sz="2700" lang="en-US">
                <a:solidFill>
                  <a:schemeClr val="tx1"/>
                </a:solidFill>
              </a:rPr>
              <a:t>blocks voltage-dependent sodium ion channels</a:t>
            </a:r>
            <a:r>
              <a:rPr altLang="en-US" b="1" dirty="0" sz="2700" lang="en-US">
                <a:solidFill>
                  <a:schemeClr val="tx1"/>
                </a:solidFill>
              </a:rPr>
              <a:t>,</a:t>
            </a:r>
            <a:endParaRPr altLang="en-US" dirty="0" sz="2700" lang="en-US">
              <a:solidFill>
                <a:schemeClr val="tx1"/>
              </a:solidFill>
            </a:endParaRPr>
          </a:p>
          <a:p>
            <a:r>
              <a:rPr altLang="en-US" dirty="0" sz="2700" lang="en-US">
                <a:solidFill>
                  <a:schemeClr val="tx1"/>
                </a:solidFill>
              </a:rPr>
              <a:t>reducing membrane excitability. The t</a:t>
            </a:r>
            <a:r>
              <a:rPr altLang="en-US" baseline="-25000" dirty="0" sz="2700" lang="en-US">
                <a:solidFill>
                  <a:schemeClr val="tx1"/>
                </a:solidFill>
              </a:rPr>
              <a:t>1/2</a:t>
            </a:r>
            <a:r>
              <a:rPr altLang="en-US" dirty="0" sz="2700" lang="en-US">
                <a:solidFill>
                  <a:schemeClr val="tx1"/>
                </a:solidFill>
              </a:rPr>
              <a:t> of the drug falls from 35 to</a:t>
            </a:r>
          </a:p>
          <a:p>
            <a:r>
              <a:rPr altLang="en-US" dirty="0" sz="2700" lang="en-US">
                <a:solidFill>
                  <a:schemeClr val="tx1"/>
                </a:solidFill>
              </a:rPr>
              <a:t>20 h over the first few weeks of therapy due to the </a:t>
            </a:r>
            <a:r>
              <a:rPr altLang="en-US" dirty="0" sz="2700" i="1" lang="en-US">
                <a:solidFill>
                  <a:srgbClr val="FF3300"/>
                </a:solidFill>
              </a:rPr>
              <a:t>induction of hepatic</a:t>
            </a:r>
          </a:p>
          <a:p>
            <a:r>
              <a:rPr altLang="en-US" dirty="0" sz="2700" i="1" lang="en-US">
                <a:solidFill>
                  <a:srgbClr val="FF3300"/>
                </a:solidFill>
              </a:rPr>
              <a:t>enzymes</a:t>
            </a:r>
            <a:r>
              <a:rPr altLang="en-US" dirty="0" sz="2700" lang="en-US">
                <a:solidFill>
                  <a:schemeClr val="tx1"/>
                </a:solidFill>
              </a:rPr>
              <a:t> that metabolize it as well as other drugs (including adrenal </a:t>
            </a:r>
          </a:p>
          <a:p>
            <a:r>
              <a:rPr altLang="en-US" dirty="0" sz="2700" lang="en-US">
                <a:solidFill>
                  <a:schemeClr val="tx1"/>
                </a:solidFill>
              </a:rPr>
              <a:t>corticosteroids, hormonal contraceptives, theophylline and warfarin</a:t>
            </a:r>
            <a:r>
              <a:rPr altLang="en-US" dirty="0" sz="2700" lang="en-US" smtClean="0">
                <a:solidFill>
                  <a:schemeClr val="tx1"/>
                </a:solidFill>
              </a:rPr>
              <a:t>.</a:t>
            </a:r>
            <a:endParaRPr altLang="en-US" dirty="0" sz="2700" lang="en-US">
              <a:solidFill>
                <a:schemeClr val="tx1"/>
              </a:solidFill>
            </a:endParaRP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204" name=""/>
        <p:cNvGrpSpPr/>
        <p:nvPr/>
      </p:nvGrpSpPr>
      <p:grpSpPr>
        <a:xfrm>
          <a:off x="0" y="0"/>
          <a:ext cx="0" cy="0"/>
          <a:chOff x="0" y="0"/>
          <a:chExt cx="0" cy="0"/>
        </a:xfrm>
      </p:grpSpPr>
      <p:sp>
        <p:nvSpPr>
          <p:cNvPr id="1049987" name="Title 1"/>
          <p:cNvSpPr>
            <a:spLocks noGrp="1"/>
          </p:cNvSpPr>
          <p:nvPr>
            <p:ph type="title"/>
          </p:nvPr>
        </p:nvSpPr>
        <p:spPr>
          <a:xfrm>
            <a:off x="457200" y="274638"/>
            <a:ext cx="8229600" cy="715962"/>
          </a:xfrm>
        </p:spPr>
        <p:txBody>
          <a:bodyPr>
            <a:normAutofit fontScale="90000"/>
          </a:bodyPr>
          <a:p>
            <a:endParaRPr dirty="0" lang="en-US"/>
          </a:p>
        </p:txBody>
      </p:sp>
      <p:sp>
        <p:nvSpPr>
          <p:cNvPr id="1049988" name="Content Placeholder 2"/>
          <p:cNvSpPr>
            <a:spLocks noGrp="1"/>
          </p:cNvSpPr>
          <p:nvPr>
            <p:ph idx="1"/>
          </p:nvPr>
        </p:nvSpPr>
        <p:spPr>
          <a:xfrm>
            <a:off x="457200" y="1066800"/>
            <a:ext cx="8229600" cy="5059363"/>
          </a:xfrm>
        </p:spPr>
        <p:txBody>
          <a:bodyPr>
            <a:normAutofit fontScale="92500" lnSpcReduction="10000"/>
          </a:bodyPr>
          <a:p>
            <a:r>
              <a:rPr altLang="en-US" dirty="0" lang="en-US"/>
              <a:t>Standard tablets are taken twice a day. Carbamazepine is a </a:t>
            </a:r>
            <a:r>
              <a:rPr altLang="en-US" b="1" dirty="0" lang="en-US"/>
              <a:t>drug </a:t>
            </a:r>
            <a:r>
              <a:rPr altLang="en-US" b="1" dirty="0" lang="en-US" smtClean="0"/>
              <a:t>of</a:t>
            </a:r>
            <a:r>
              <a:rPr altLang="en-US" dirty="0" lang="en-US" smtClean="0"/>
              <a:t> </a:t>
            </a:r>
            <a:r>
              <a:rPr altLang="en-US" b="1" dirty="0" lang="en-US" smtClean="0"/>
              <a:t>first </a:t>
            </a:r>
            <a:r>
              <a:rPr altLang="en-US" b="1" dirty="0" lang="en-US"/>
              <a:t>choice for focal and secondary generalized epilepsy </a:t>
            </a:r>
            <a:r>
              <a:rPr altLang="en-US" dirty="0" lang="en-US" smtClean="0"/>
              <a:t>but aggravates </a:t>
            </a:r>
            <a:r>
              <a:rPr altLang="en-US" dirty="0" lang="en-US"/>
              <a:t>myoclonic and absence seizure. </a:t>
            </a:r>
            <a:endParaRPr altLang="en-US" dirty="0" lang="en-US" smtClean="0"/>
          </a:p>
          <a:p>
            <a:r>
              <a:rPr altLang="en-US" dirty="0" lang="en-US" smtClean="0"/>
              <a:t>It </a:t>
            </a:r>
            <a:r>
              <a:rPr altLang="en-US" dirty="0" lang="en-US"/>
              <a:t>is useful for </a:t>
            </a:r>
            <a:r>
              <a:rPr altLang="en-US" dirty="0" lang="en-US" smtClean="0"/>
              <a:t>the treatment </a:t>
            </a:r>
            <a:r>
              <a:rPr altLang="en-US" dirty="0" lang="en-US"/>
              <a:t>of </a:t>
            </a:r>
            <a:r>
              <a:rPr altLang="en-US" b="1" dirty="0" lang="en-US"/>
              <a:t>trigeminal neuralgia</a:t>
            </a:r>
            <a:r>
              <a:rPr altLang="en-US" dirty="0" lang="en-US"/>
              <a:t>, </a:t>
            </a:r>
            <a:r>
              <a:rPr altLang="en-US" dirty="0" lang="en-US" err="1"/>
              <a:t>postherpetic</a:t>
            </a:r>
            <a:r>
              <a:rPr altLang="en-US" dirty="0" lang="en-US"/>
              <a:t> pains, etc. </a:t>
            </a:r>
          </a:p>
          <a:p>
            <a:r>
              <a:rPr altLang="en-US" b="1" dirty="0" lang="en-US"/>
              <a:t>Adverse reactions (ARs)</a:t>
            </a:r>
            <a:r>
              <a:rPr altLang="en-US" dirty="0" lang="en-US"/>
              <a:t>: reversible blurring of vision, diplopia, </a:t>
            </a:r>
          </a:p>
          <a:p>
            <a:r>
              <a:rPr altLang="en-US" dirty="0" lang="en-US"/>
              <a:t>dizziness, ataxia, depression of AV conduction, skin rashes, liver, and</a:t>
            </a:r>
          </a:p>
          <a:p>
            <a:r>
              <a:rPr altLang="en-US" dirty="0" lang="en-US"/>
              <a:t>kidney dysfunction.</a:t>
            </a:r>
          </a:p>
          <a:p>
            <a:endParaRPr dirty="0" lang="en-US"/>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205" name=""/>
        <p:cNvGrpSpPr/>
        <p:nvPr/>
      </p:nvGrpSpPr>
      <p:grpSpPr>
        <a:xfrm>
          <a:off x="0" y="0"/>
          <a:ext cx="0" cy="0"/>
          <a:chOff x="0" y="0"/>
          <a:chExt cx="0" cy="0"/>
        </a:xfrm>
      </p:grpSpPr>
      <p:sp>
        <p:nvSpPr>
          <p:cNvPr id="1049989" name="Text Box 2"/>
          <p:cNvSpPr txBox="1">
            <a:spLocks noChangeArrowheads="1"/>
          </p:cNvSpPr>
          <p:nvPr/>
        </p:nvSpPr>
        <p:spPr bwMode="auto">
          <a:xfrm>
            <a:off x="152400" y="304800"/>
            <a:ext cx="8753475" cy="5643563"/>
          </a:xfrm>
          <a:prstGeom prst="rect"/>
          <a:noFill/>
          <a:ln>
            <a:noFill/>
          </a:ln>
          <a:effec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sz="2800" lang="en-US">
                <a:solidFill>
                  <a:srgbClr val="0033CC"/>
                </a:solidFill>
                <a:latin typeface="Arial Narrow" pitchFamily="34" charset="0"/>
              </a:rPr>
              <a:t>▼VALPROIC ACID (Sodium valproate)</a:t>
            </a:r>
            <a:r>
              <a:rPr altLang="en-US" sz="2800" lang="en-US">
                <a:latin typeface="Arial Narrow" pitchFamily="34" charset="0"/>
              </a:rPr>
              <a:t> acts by inhibiting GABA</a:t>
            </a:r>
          </a:p>
          <a:p>
            <a:r>
              <a:rPr altLang="en-US" sz="2800" lang="en-US">
                <a:latin typeface="Arial Narrow" pitchFamily="34" charset="0"/>
              </a:rPr>
              <a:t>transaminase and increases the concentration of inhibitory neuro-</a:t>
            </a:r>
          </a:p>
          <a:p>
            <a:r>
              <a:rPr altLang="en-US" sz="2800" lang="en-US">
                <a:latin typeface="Arial Narrow" pitchFamily="34" charset="0"/>
              </a:rPr>
              <a:t>transmitter GABA at its receptors. Valproic acid has</a:t>
            </a:r>
            <a:r>
              <a:rPr altLang="en-US" b="1" sz="2800" lang="en-US">
                <a:latin typeface="Arial Narrow" pitchFamily="34" charset="0"/>
              </a:rPr>
              <a:t> </a:t>
            </a:r>
            <a:r>
              <a:rPr altLang="en-US" sz="2800" lang="en-US">
                <a:latin typeface="Arial Narrow" pitchFamily="34" charset="0"/>
              </a:rPr>
              <a:t>t</a:t>
            </a:r>
            <a:r>
              <a:rPr altLang="en-US" baseline="-25000" sz="2800" lang="en-US">
                <a:latin typeface="Arial Narrow" pitchFamily="34" charset="0"/>
              </a:rPr>
              <a:t>1/2</a:t>
            </a:r>
            <a:r>
              <a:rPr altLang="en-US" sz="2800" lang="bg-BG">
                <a:latin typeface="Arial Narrow" pitchFamily="34" charset="0"/>
              </a:rPr>
              <a:t> 13 </a:t>
            </a:r>
            <a:r>
              <a:rPr altLang="en-US" sz="2800" lang="en-US">
                <a:latin typeface="Arial Narrow" pitchFamily="34" charset="0"/>
              </a:rPr>
              <a:t>h and </a:t>
            </a:r>
          </a:p>
          <a:p>
            <a:r>
              <a:rPr altLang="en-US" sz="2800" lang="en-US">
                <a:latin typeface="Arial Narrow" pitchFamily="34" charset="0"/>
              </a:rPr>
              <a:t>90% bound to plasma albumin. It is a </a:t>
            </a:r>
            <a:r>
              <a:rPr altLang="en-US" sz="2800" i="1" lang="en-US">
                <a:solidFill>
                  <a:srgbClr val="FF3300"/>
                </a:solidFill>
                <a:latin typeface="Arial Narrow" pitchFamily="34" charset="0"/>
              </a:rPr>
              <a:t>nonspecific inhibitor of meta-</a:t>
            </a:r>
          </a:p>
          <a:p>
            <a:r>
              <a:rPr altLang="en-US" sz="2800" i="1" lang="en-US">
                <a:solidFill>
                  <a:srgbClr val="FF3300"/>
                </a:solidFill>
                <a:latin typeface="Arial Narrow" pitchFamily="34" charset="0"/>
              </a:rPr>
              <a:t>bolism</a:t>
            </a:r>
            <a:r>
              <a:rPr altLang="en-US" sz="2800" lang="en-US">
                <a:latin typeface="Arial Narrow" pitchFamily="34" charset="0"/>
              </a:rPr>
              <a:t>, and inhibits its own metabolism, and that of lamotrigine, </a:t>
            </a:r>
          </a:p>
          <a:p>
            <a:r>
              <a:rPr altLang="en-US" sz="2800" lang="en-US">
                <a:latin typeface="Arial Narrow" pitchFamily="34" charset="0"/>
              </a:rPr>
              <a:t>phenobarbital, phenytoin and carbamazepine. Valproic acid is </a:t>
            </a:r>
          </a:p>
          <a:p>
            <a:r>
              <a:rPr altLang="en-US" sz="2800" lang="en-US">
                <a:latin typeface="Arial Narrow" pitchFamily="34" charset="0"/>
              </a:rPr>
              <a:t>effective for treatment of </a:t>
            </a:r>
            <a:r>
              <a:rPr altLang="en-US" sz="2800" i="1" lang="en-US">
                <a:solidFill>
                  <a:srgbClr val="FF3300"/>
                </a:solidFill>
                <a:latin typeface="Arial Narrow" pitchFamily="34" charset="0"/>
              </a:rPr>
              <a:t>generalized and partial epilepsy, febrile</a:t>
            </a:r>
          </a:p>
          <a:p>
            <a:r>
              <a:rPr altLang="en-US" sz="2800" i="1" lang="en-US">
                <a:solidFill>
                  <a:srgbClr val="FF3300"/>
                </a:solidFill>
                <a:latin typeface="Arial Narrow" pitchFamily="34" charset="0"/>
              </a:rPr>
              <a:t>convulsion and post-traumatic epilepsy</a:t>
            </a:r>
            <a:r>
              <a:rPr altLang="en-US" sz="2800" lang="en-US">
                <a:latin typeface="Arial Narrow" pitchFamily="34" charset="0"/>
              </a:rPr>
              <a:t>. </a:t>
            </a:r>
            <a:endParaRPr altLang="en-US" b="1" sz="2800" lang="en-US">
              <a:latin typeface="Arial Narrow" pitchFamily="34" charset="0"/>
            </a:endParaRPr>
          </a:p>
          <a:p>
            <a:r>
              <a:rPr altLang="en-US" b="1" sz="2800" lang="en-US">
                <a:latin typeface="Arial Narrow" pitchFamily="34" charset="0"/>
              </a:rPr>
              <a:t>ARs</a:t>
            </a:r>
            <a:r>
              <a:rPr altLang="en-US" sz="2800" lang="en-US">
                <a:latin typeface="Arial Narrow" pitchFamily="34" charset="0"/>
              </a:rPr>
              <a:t> can be troublesome: weight gain, </a:t>
            </a:r>
            <a:r>
              <a:rPr altLang="en-US" sz="2800" i="1" lang="en-US">
                <a:solidFill>
                  <a:srgbClr val="FF3300"/>
                </a:solidFill>
                <a:latin typeface="Arial Narrow" pitchFamily="34" charset="0"/>
              </a:rPr>
              <a:t>teratogenicity, polycystic</a:t>
            </a:r>
          </a:p>
          <a:p>
            <a:r>
              <a:rPr altLang="en-US" sz="2800" i="1" lang="en-US">
                <a:solidFill>
                  <a:srgbClr val="FF3300"/>
                </a:solidFill>
                <a:latin typeface="Arial Narrow" pitchFamily="34" charset="0"/>
              </a:rPr>
              <a:t>ovary syndrome, and</a:t>
            </a:r>
            <a:r>
              <a:rPr altLang="en-US" sz="2800" lang="en-US">
                <a:latin typeface="Arial Narrow" pitchFamily="34" charset="0"/>
              </a:rPr>
              <a:t> </a:t>
            </a:r>
            <a:r>
              <a:rPr altLang="en-US" b="1" sz="2800" i="1" lang="en-US">
                <a:solidFill>
                  <a:srgbClr val="FF3300"/>
                </a:solidFill>
                <a:latin typeface="Arial Narrow" pitchFamily="34" charset="0"/>
              </a:rPr>
              <a:t>loss of hair which grows back curly</a:t>
            </a:r>
            <a:r>
              <a:rPr altLang="en-US" sz="2800" lang="en-US">
                <a:latin typeface="Arial Narrow" pitchFamily="34" charset="0"/>
              </a:rPr>
              <a:t>. </a:t>
            </a:r>
            <a:endParaRPr altLang="en-US" sz="2800" lang="bg-BG">
              <a:latin typeface="Arial Narrow" pitchFamily="34" charset="0"/>
            </a:endParaRPr>
          </a:p>
          <a:p>
            <a:r>
              <a:rPr altLang="en-US" sz="2800" lang="en-US">
                <a:latin typeface="Arial Narrow" pitchFamily="34" charset="0"/>
              </a:rPr>
              <a:t>Nausea</a:t>
            </a:r>
            <a:r>
              <a:rPr altLang="en-US" sz="2800" lang="bg-BG">
                <a:latin typeface="Arial Narrow" pitchFamily="34" charset="0"/>
              </a:rPr>
              <a:t> </a:t>
            </a:r>
            <a:r>
              <a:rPr altLang="en-US" sz="2800" lang="en-US">
                <a:latin typeface="Arial Narrow" pitchFamily="34" charset="0"/>
              </a:rPr>
              <a:t>can be a problem, rarely, liver failure (risk maximal at</a:t>
            </a:r>
            <a:endParaRPr altLang="en-US" sz="2800" lang="bg-BG">
              <a:latin typeface="Arial Narrow" pitchFamily="34" charset="0"/>
            </a:endParaRPr>
          </a:p>
          <a:p>
            <a:r>
              <a:rPr altLang="en-US" sz="2800" lang="en-US">
                <a:latin typeface="Arial Narrow" pitchFamily="34" charset="0"/>
              </a:rPr>
              <a:t>2–12 weeks).</a:t>
            </a:r>
            <a:r>
              <a:rPr altLang="en-US" sz="2800" lang="bg-BG">
                <a:latin typeface="Arial Narrow" pitchFamily="34" charset="0"/>
              </a:rPr>
              <a:t> </a:t>
            </a:r>
            <a:r>
              <a:rPr altLang="en-US" sz="2800" lang="en-US">
                <a:latin typeface="Arial Narrow" pitchFamily="34" charset="0"/>
              </a:rPr>
              <a:t>Ketone metabolites may cause confusion in urine</a:t>
            </a:r>
            <a:endParaRPr altLang="en-US" sz="2800" lang="bg-BG">
              <a:latin typeface="Arial Narrow" pitchFamily="34" charset="0"/>
            </a:endParaRPr>
          </a:p>
          <a:p>
            <a:r>
              <a:rPr altLang="en-US" sz="2800" lang="en-US">
                <a:latin typeface="Arial Narrow" pitchFamily="34" charset="0"/>
              </a:rPr>
              <a:t>testing in diabetes mellitus.</a:t>
            </a:r>
          </a:p>
        </p:txBody>
      </p:sp>
      <p:pic>
        <p:nvPicPr>
          <p:cNvPr id="2097239" name="Picture 3" descr="image"/>
          <p:cNvPicPr>
            <a:picLocks noChangeAspect="1" noChangeArrowheads="1"/>
          </p:cNvPicPr>
          <p:nvPr/>
        </p:nvPicPr>
        <p:blipFill>
          <a:blip xmlns:r="http://schemas.openxmlformats.org/officeDocument/2006/relationships" r:embed="rId1"/>
          <a:srcRect/>
          <a:stretch>
            <a:fillRect/>
          </a:stretch>
        </p:blipFill>
        <p:spPr bwMode="auto">
          <a:xfrm>
            <a:off x="4495800" y="5559425"/>
            <a:ext cx="3429000" cy="1146175"/>
          </a:xfrm>
          <a:prstGeom prst="rect"/>
          <a:noFill/>
          <a:ln>
            <a:noFill/>
          </a:ln>
        </p:spPr>
      </p:pic>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206" name=""/>
        <p:cNvGrpSpPr/>
        <p:nvPr/>
      </p:nvGrpSpPr>
      <p:grpSpPr>
        <a:xfrm>
          <a:off x="0" y="0"/>
          <a:ext cx="0" cy="0"/>
          <a:chOff x="0" y="0"/>
          <a:chExt cx="0" cy="0"/>
        </a:xfrm>
      </p:grpSpPr>
      <p:sp>
        <p:nvSpPr>
          <p:cNvPr id="1049990" name="Text Box 2"/>
          <p:cNvSpPr txBox="1">
            <a:spLocks noChangeArrowheads="1"/>
          </p:cNvSpPr>
          <p:nvPr/>
        </p:nvSpPr>
        <p:spPr bwMode="auto">
          <a:xfrm>
            <a:off x="76200" y="304800"/>
            <a:ext cx="9023350" cy="6442075"/>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sz="2600" lang="en-US">
                <a:solidFill>
                  <a:srgbClr val="0033CC"/>
                </a:solidFill>
                <a:latin typeface="Arial Narrow" pitchFamily="34" charset="0"/>
              </a:rPr>
              <a:t>▼PHENYTOIN</a:t>
            </a:r>
            <a:r>
              <a:rPr altLang="en-US" sz="2600" lang="en-US">
                <a:solidFill>
                  <a:srgbClr val="0033CC"/>
                </a:solidFill>
                <a:latin typeface="Arial Narrow" pitchFamily="34" charset="0"/>
              </a:rPr>
              <a:t> </a:t>
            </a:r>
            <a:r>
              <a:rPr altLang="en-US" sz="2600" lang="en-US">
                <a:latin typeface="Arial Narrow" pitchFamily="34" charset="0"/>
              </a:rPr>
              <a:t>(t</a:t>
            </a:r>
            <a:r>
              <a:rPr altLang="en-US" baseline="-25000" sz="2600" lang="en-US">
                <a:latin typeface="Arial Narrow" pitchFamily="34" charset="0"/>
              </a:rPr>
              <a:t>1/2</a:t>
            </a:r>
            <a:r>
              <a:rPr altLang="en-US" sz="2600" lang="en-US">
                <a:latin typeface="Arial Narrow" pitchFamily="34" charset="0"/>
              </a:rPr>
              <a:t> 6–24 h) has saturation kinetics. It is extensively</a:t>
            </a:r>
          </a:p>
          <a:p>
            <a:r>
              <a:rPr altLang="en-US" sz="2600" lang="en-US">
                <a:latin typeface="Arial Narrow" pitchFamily="34" charset="0"/>
              </a:rPr>
              <a:t>hydroxylated in the liver and this process becomes saturated at the </a:t>
            </a:r>
          </a:p>
          <a:p>
            <a:r>
              <a:rPr altLang="en-US" sz="2600" lang="en-US">
                <a:latin typeface="Arial Narrow" pitchFamily="34" charset="0"/>
              </a:rPr>
              <a:t>doses needed for therapeutic effect (therapeutic plasma concentration</a:t>
            </a:r>
          </a:p>
          <a:p>
            <a:r>
              <a:rPr altLang="en-US" sz="2600" lang="en-US">
                <a:latin typeface="Arial Narrow" pitchFamily="34" charset="0"/>
              </a:rPr>
              <a:t>range is 10–20 mg/L). Phenytoin is a </a:t>
            </a:r>
            <a:r>
              <a:rPr altLang="en-US" sz="2600" i="1" lang="en-US">
                <a:solidFill>
                  <a:srgbClr val="FF3300"/>
                </a:solidFill>
                <a:latin typeface="Arial Narrow" pitchFamily="34" charset="0"/>
              </a:rPr>
              <a:t>potent inducer of hepatic metabo-</a:t>
            </a:r>
          </a:p>
          <a:p>
            <a:r>
              <a:rPr altLang="en-US" sz="2600" i="1" lang="en-US">
                <a:solidFill>
                  <a:srgbClr val="FF3300"/>
                </a:solidFill>
                <a:latin typeface="Arial Narrow" pitchFamily="34" charset="0"/>
              </a:rPr>
              <a:t>lizing enzymes</a:t>
            </a:r>
            <a:r>
              <a:rPr altLang="en-US" sz="2600" lang="en-US">
                <a:latin typeface="Arial Narrow" pitchFamily="34" charset="0"/>
              </a:rPr>
              <a:t> affecting itself and other drugs (carbamazepine, war-</a:t>
            </a:r>
          </a:p>
          <a:p>
            <a:r>
              <a:rPr altLang="en-US" sz="2600" lang="en-US">
                <a:latin typeface="Arial Narrow" pitchFamily="34" charset="0"/>
              </a:rPr>
              <a:t>farin, adrenal and gonadal steroids, thyroxine, tricyclic antidepressant,</a:t>
            </a:r>
          </a:p>
          <a:p>
            <a:r>
              <a:rPr altLang="en-US" sz="2600" lang="en-US">
                <a:latin typeface="Arial Narrow" pitchFamily="34" charset="0"/>
              </a:rPr>
              <a:t>doxycycline, vitamin D, folate). Drugs that inhibit phenytoin metabolism</a:t>
            </a:r>
          </a:p>
          <a:p>
            <a:r>
              <a:rPr altLang="en-US" sz="2600" lang="en-US">
                <a:latin typeface="Arial Narrow" pitchFamily="34" charset="0"/>
              </a:rPr>
              <a:t>include: valproic acid, cimetidine, co-trimoxazole, isoniazid, chloram-</a:t>
            </a:r>
          </a:p>
          <a:p>
            <a:r>
              <a:rPr altLang="en-US" sz="2600" lang="en-US">
                <a:latin typeface="Arial Narrow" pitchFamily="34" charset="0"/>
              </a:rPr>
              <a:t>phenicol, some NSAIDs, disulfiram. Phenytoin is 90% bound to plasma</a:t>
            </a:r>
          </a:p>
          <a:p>
            <a:r>
              <a:rPr altLang="en-US" sz="2600" lang="en-US">
                <a:latin typeface="Arial Narrow" pitchFamily="34" charset="0"/>
              </a:rPr>
              <a:t>albumin and small changes in binding will result in a higher concentra-</a:t>
            </a:r>
          </a:p>
          <a:p>
            <a:r>
              <a:rPr altLang="en-US" sz="2600" lang="en-US">
                <a:latin typeface="Arial Narrow" pitchFamily="34" charset="0"/>
              </a:rPr>
              <a:t>tion of free active drug. It is used to prevent all types of partial seizure,</a:t>
            </a:r>
          </a:p>
          <a:p>
            <a:r>
              <a:rPr altLang="en-US" sz="2600" lang="en-US">
                <a:latin typeface="Arial Narrow" pitchFamily="34" charset="0"/>
              </a:rPr>
              <a:t>generalized seizure, and st. epilepticus. It is not used for absence attacks.</a:t>
            </a:r>
            <a:endParaRPr altLang="en-US" b="1" sz="2600" lang="en-US">
              <a:latin typeface="Arial Narrow" pitchFamily="34" charset="0"/>
            </a:endParaRPr>
          </a:p>
          <a:p>
            <a:r>
              <a:rPr altLang="en-US" b="1" sz="2600" lang="en-US">
                <a:latin typeface="Arial Narrow" pitchFamily="34" charset="0"/>
              </a:rPr>
              <a:t>ARs:</a:t>
            </a:r>
            <a:r>
              <a:rPr altLang="en-US" sz="2600" lang="en-US">
                <a:latin typeface="Arial Narrow" pitchFamily="34" charset="0"/>
              </a:rPr>
              <a:t> impairment of cognitive function (which has led many physicians to</a:t>
            </a:r>
          </a:p>
          <a:p>
            <a:r>
              <a:rPr altLang="en-US" sz="2600" lang="en-US">
                <a:latin typeface="Arial Narrow" pitchFamily="34" charset="0"/>
              </a:rPr>
              <a:t>prefer carbamazepine and valproate), sedation, </a:t>
            </a:r>
            <a:r>
              <a:rPr altLang="en-US" sz="2600" lang="bg-BG">
                <a:latin typeface="Arial Narrow" pitchFamily="34" charset="0"/>
              </a:rPr>
              <a:t>hirsutism, skin rashes, </a:t>
            </a:r>
          </a:p>
          <a:p>
            <a:r>
              <a:rPr altLang="en-US" sz="2600" i="1" lang="bg-BG">
                <a:solidFill>
                  <a:srgbClr val="FF3300"/>
                </a:solidFill>
                <a:latin typeface="Arial Narrow" pitchFamily="34" charset="0"/>
              </a:rPr>
              <a:t>gum hyperplasi</a:t>
            </a:r>
            <a:r>
              <a:rPr altLang="en-US" sz="2600" i="1" lang="en-US">
                <a:solidFill>
                  <a:srgbClr val="FF3300"/>
                </a:solidFill>
                <a:latin typeface="Arial Narrow" pitchFamily="34" charset="0"/>
              </a:rPr>
              <a:t>a</a:t>
            </a:r>
            <a:r>
              <a:rPr altLang="en-US" sz="2600" lang="bg-BG">
                <a:latin typeface="Arial Narrow" pitchFamily="34" charset="0"/>
              </a:rPr>
              <a:t> (due to the inhibition of collagen metabolis</a:t>
            </a:r>
            <a:r>
              <a:rPr altLang="en-US" sz="2600" lang="en-US">
                <a:latin typeface="Arial Narrow" pitchFamily="34" charset="0"/>
              </a:rPr>
              <a:t>m),</a:t>
            </a:r>
          </a:p>
          <a:p>
            <a:r>
              <a:rPr altLang="en-US" sz="2600" lang="en-US">
                <a:latin typeface="Arial Narrow" pitchFamily="34" charset="0"/>
              </a:rPr>
              <a:t>hyperglycemia, anaemia, osteomalacia.</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207" name=""/>
        <p:cNvGrpSpPr/>
        <p:nvPr/>
      </p:nvGrpSpPr>
      <p:grpSpPr>
        <a:xfrm>
          <a:off x="0" y="0"/>
          <a:ext cx="0" cy="0"/>
          <a:chOff x="0" y="0"/>
          <a:chExt cx="0" cy="0"/>
        </a:xfrm>
      </p:grpSpPr>
      <p:sp>
        <p:nvSpPr>
          <p:cNvPr id="1049991" name="Text Box 4"/>
          <p:cNvSpPr txBox="1">
            <a:spLocks noChangeArrowheads="1"/>
          </p:cNvSpPr>
          <p:nvPr/>
        </p:nvSpPr>
        <p:spPr bwMode="auto">
          <a:xfrm>
            <a:off x="304800" y="1246188"/>
            <a:ext cx="8524875" cy="3935412"/>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dist"/>
            <a:r>
              <a:rPr altLang="en-US" b="1" sz="2800" lang="en-US">
                <a:solidFill>
                  <a:srgbClr val="0033CC"/>
                </a:solidFill>
              </a:rPr>
              <a:t>Saturation kinetics.</a:t>
            </a:r>
            <a:r>
              <a:rPr altLang="en-US" sz="2800" lang="en-US"/>
              <a:t> Phenytoin is extensively hyd-</a:t>
            </a:r>
          </a:p>
          <a:p>
            <a:pPr algn="dist"/>
            <a:r>
              <a:rPr altLang="en-US" sz="2800" lang="en-US"/>
              <a:t>roxylated in the liver and this process becomes</a:t>
            </a:r>
          </a:p>
          <a:p>
            <a:pPr algn="dist"/>
            <a:r>
              <a:rPr altLang="en-US" sz="2800" lang="en-US"/>
              <a:t>saturated at about the doses needed for therapeutic</a:t>
            </a:r>
          </a:p>
          <a:p>
            <a:pPr algn="dist"/>
            <a:r>
              <a:rPr altLang="en-US" sz="2800" lang="en-US"/>
              <a:t>effect. Thus phenytoin at low doses exhibits first-</a:t>
            </a:r>
          </a:p>
          <a:p>
            <a:pPr algn="dist"/>
            <a:r>
              <a:rPr altLang="en-US" sz="2800" lang="en-US"/>
              <a:t>order kinetics but saturation or zero-order kinetics</a:t>
            </a:r>
          </a:p>
          <a:p>
            <a:pPr algn="dist"/>
            <a:r>
              <a:rPr altLang="en-US" sz="2800" lang="en-US"/>
              <a:t>develop as the therapeutic plasma concentration</a:t>
            </a:r>
          </a:p>
          <a:p>
            <a:pPr algn="dist"/>
            <a:r>
              <a:rPr altLang="en-US" sz="2800" lang="en-US"/>
              <a:t>range (10–20 mg/L) is approached, i.e. the dose</a:t>
            </a:r>
          </a:p>
          <a:p>
            <a:pPr algn="dist"/>
            <a:r>
              <a:rPr altLang="en-US" sz="2800" lang="en-US"/>
              <a:t>increments of equal size produce disproportional rise</a:t>
            </a:r>
          </a:p>
          <a:p>
            <a:pPr algn="dist"/>
            <a:r>
              <a:rPr altLang="en-US" sz="2800" lang="en-US"/>
              <a:t>in steady-state plasma concentration.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549" name=""/>
        <p:cNvGrpSpPr/>
        <p:nvPr/>
      </p:nvGrpSpPr>
      <p:grpSpPr>
        <a:xfrm>
          <a:off x="0" y="0"/>
          <a:ext cx="0" cy="0"/>
          <a:chOff x="0" y="0"/>
          <a:chExt cx="0" cy="0"/>
        </a:xfrm>
      </p:grpSpPr>
      <p:sp>
        <p:nvSpPr>
          <p:cNvPr id="1048596" name="Title 1"/>
          <p:cNvSpPr>
            <a:spLocks noGrp="1"/>
          </p:cNvSpPr>
          <p:nvPr>
            <p:ph type="title"/>
          </p:nvPr>
        </p:nvSpPr>
        <p:spPr>
          <a:xfrm>
            <a:off x="457200" y="274638"/>
            <a:ext cx="8229600" cy="792162"/>
          </a:xfrm>
        </p:spPr>
        <p:txBody>
          <a:bodyPr>
            <a:normAutofit fontScale="90000"/>
          </a:bodyPr>
          <a:p>
            <a:r>
              <a:rPr dirty="0" lang="en-US" smtClean="0"/>
              <a:t>PENICILINS</a:t>
            </a:r>
            <a:endParaRPr dirty="0" lang="en-US"/>
          </a:p>
        </p:txBody>
      </p:sp>
      <p:sp>
        <p:nvSpPr>
          <p:cNvPr id="1048597" name="Content Placeholder 2"/>
          <p:cNvSpPr>
            <a:spLocks noGrp="1"/>
          </p:cNvSpPr>
          <p:nvPr>
            <p:ph idx="1"/>
          </p:nvPr>
        </p:nvSpPr>
        <p:spPr>
          <a:xfrm>
            <a:off x="457200" y="1371600"/>
            <a:ext cx="8229600" cy="5105400"/>
          </a:xfrm>
        </p:spPr>
        <p:txBody>
          <a:bodyPr>
            <a:normAutofit fontScale="84375" lnSpcReduction="20000"/>
          </a:bodyPr>
          <a:p>
            <a:r>
              <a:rPr altLang="en-US" dirty="0" lang="en-US"/>
              <a:t>From mold genus </a:t>
            </a:r>
            <a:r>
              <a:rPr altLang="en-US" dirty="0" lang="en-US" err="1"/>
              <a:t>Penicillium</a:t>
            </a:r>
            <a:r>
              <a:rPr altLang="en-US" dirty="0" lang="en-US"/>
              <a:t> - ‘miracle drug’ from WWII</a:t>
            </a:r>
          </a:p>
          <a:p>
            <a:r>
              <a:rPr altLang="en-US" dirty="0" lang="en-US"/>
              <a:t>A beta-</a:t>
            </a:r>
            <a:r>
              <a:rPr altLang="en-US" dirty="0" lang="en-US" err="1"/>
              <a:t>lactum</a:t>
            </a:r>
            <a:r>
              <a:rPr altLang="en-US" dirty="0" lang="en-US"/>
              <a:t> structure (beta-</a:t>
            </a:r>
            <a:r>
              <a:rPr altLang="en-US" dirty="0" lang="en-US" err="1"/>
              <a:t>lactum</a:t>
            </a:r>
            <a:r>
              <a:rPr altLang="en-US" dirty="0" lang="en-US"/>
              <a:t> ring) interferes w/ bacterial cell wall synthesis by inhibiting the bacterial enzyme necessary for cell division &amp; synthesis</a:t>
            </a:r>
          </a:p>
          <a:p>
            <a:r>
              <a:rPr altLang="en-US" dirty="0" lang="en-US"/>
              <a:t>Bacteria die of cell </a:t>
            </a:r>
            <a:r>
              <a:rPr altLang="en-US" dirty="0" lang="en-US" err="1"/>
              <a:t>lysis</a:t>
            </a:r>
            <a:r>
              <a:rPr altLang="en-US" dirty="0" lang="en-US"/>
              <a:t> (breakdown)</a:t>
            </a:r>
          </a:p>
          <a:p>
            <a:r>
              <a:rPr altLang="en-US" dirty="0" lang="en-US"/>
              <a:t>Both ‘static’ &amp; ‘</a:t>
            </a:r>
            <a:r>
              <a:rPr altLang="en-US" dirty="0" lang="en-US" err="1"/>
              <a:t>cidal</a:t>
            </a:r>
            <a:r>
              <a:rPr altLang="en-US" dirty="0" lang="en-US"/>
              <a:t>’ in nature</a:t>
            </a:r>
          </a:p>
          <a:p>
            <a:r>
              <a:rPr altLang="en-US" dirty="0" lang="en-US"/>
              <a:t>Mainly  referred to as beta-</a:t>
            </a:r>
            <a:r>
              <a:rPr altLang="en-US" dirty="0" lang="en-US" err="1"/>
              <a:t>lactum</a:t>
            </a:r>
            <a:r>
              <a:rPr altLang="en-US" dirty="0" lang="en-US"/>
              <a:t> antibiotics (enzymes produced by bacteria that can inactivate PCN - </a:t>
            </a:r>
            <a:r>
              <a:rPr altLang="en-US" dirty="0" lang="en-US" err="1"/>
              <a:t>Penicillinases</a:t>
            </a:r>
            <a:r>
              <a:rPr altLang="en-US" dirty="0" lang="en-US"/>
              <a:t> = beta-lactamases which attack PCN</a:t>
            </a: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208" name=""/>
        <p:cNvGrpSpPr/>
        <p:nvPr/>
      </p:nvGrpSpPr>
      <p:grpSpPr>
        <a:xfrm>
          <a:off x="0" y="0"/>
          <a:ext cx="0" cy="0"/>
          <a:chOff x="0" y="0"/>
          <a:chExt cx="0" cy="0"/>
        </a:xfrm>
      </p:grpSpPr>
      <p:sp>
        <p:nvSpPr>
          <p:cNvPr id="1049992" name="Text Box 2"/>
          <p:cNvSpPr txBox="1">
            <a:spLocks noChangeArrowheads="1"/>
          </p:cNvSpPr>
          <p:nvPr/>
        </p:nvSpPr>
        <p:spPr bwMode="auto">
          <a:xfrm>
            <a:off x="212725" y="268288"/>
            <a:ext cx="8705850" cy="6375400"/>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sz="2800" lang="en-US">
                <a:solidFill>
                  <a:srgbClr val="0033CC"/>
                </a:solidFill>
                <a:latin typeface="Arial Narrow" pitchFamily="34" charset="0"/>
              </a:rPr>
              <a:t>▼BENZODIAZEPINES</a:t>
            </a:r>
          </a:p>
          <a:p>
            <a:pPr>
              <a:buFontTx/>
              <a:buChar char="•"/>
            </a:pPr>
            <a:r>
              <a:rPr altLang="en-US" b="1" sz="2800" lang="en-US">
                <a:solidFill>
                  <a:srgbClr val="0033CC"/>
                </a:solidFill>
                <a:latin typeface="Arial Narrow" pitchFamily="34" charset="0"/>
              </a:rPr>
              <a:t>Diazepam</a:t>
            </a:r>
            <a:r>
              <a:rPr altLang="en-US" sz="2800" lang="en-US">
                <a:latin typeface="Arial Narrow" pitchFamily="34" charset="0"/>
              </a:rPr>
              <a:t> given intravenously or rectally is highly effective for </a:t>
            </a:r>
          </a:p>
          <a:p>
            <a:r>
              <a:rPr altLang="en-US" sz="2800" lang="en-US">
                <a:latin typeface="Arial Narrow" pitchFamily="34" charset="0"/>
              </a:rPr>
              <a:t>stopping continuous seizure activity, especially generalized tonic-</a:t>
            </a:r>
          </a:p>
          <a:p>
            <a:r>
              <a:rPr altLang="en-US" sz="2800" lang="en-US">
                <a:latin typeface="Arial Narrow" pitchFamily="34" charset="0"/>
              </a:rPr>
              <a:t>clonic status epilepticus. The drug is occasionally given orally on</a:t>
            </a:r>
          </a:p>
          <a:p>
            <a:r>
              <a:rPr altLang="en-US" sz="2800" lang="en-US">
                <a:latin typeface="Arial Narrow" pitchFamily="34" charset="0"/>
              </a:rPr>
              <a:t>a long-term basis, although it is not considered very effective in</a:t>
            </a:r>
          </a:p>
          <a:p>
            <a:r>
              <a:rPr altLang="en-US" sz="2800" lang="en-US">
                <a:latin typeface="Arial Narrow" pitchFamily="34" charset="0"/>
              </a:rPr>
              <a:t>this application, probably because of the rapid development of</a:t>
            </a:r>
          </a:p>
          <a:p>
            <a:r>
              <a:rPr altLang="en-US" sz="2800" lang="en-US">
                <a:latin typeface="Arial Narrow" pitchFamily="34" charset="0"/>
              </a:rPr>
              <a:t>tolerance. A rectal gel is available for refractory patients who need</a:t>
            </a:r>
          </a:p>
          <a:p>
            <a:r>
              <a:rPr altLang="en-US" sz="2800" lang="en-US">
                <a:latin typeface="Arial Narrow" pitchFamily="34" charset="0"/>
              </a:rPr>
              <a:t>acute control of bouts of seizure activity. </a:t>
            </a:r>
          </a:p>
          <a:p>
            <a:endParaRPr altLang="en-US" sz="1000" lang="en-US">
              <a:latin typeface="Arial Narrow" pitchFamily="34" charset="0"/>
            </a:endParaRPr>
          </a:p>
          <a:p>
            <a:pPr>
              <a:buFontTx/>
              <a:buChar char="•"/>
            </a:pPr>
            <a:r>
              <a:rPr altLang="en-US" b="1" sz="2800" lang="en-US">
                <a:solidFill>
                  <a:srgbClr val="0033CC"/>
                </a:solidFill>
                <a:latin typeface="Arial Narrow" pitchFamily="34" charset="0"/>
              </a:rPr>
              <a:t>Lorazepam</a:t>
            </a:r>
            <a:r>
              <a:rPr altLang="en-US" sz="2800" lang="en-US">
                <a:latin typeface="Arial Narrow" pitchFamily="34" charset="0"/>
              </a:rPr>
              <a:t> appears in some studies to be more effective and </a:t>
            </a:r>
          </a:p>
          <a:p>
            <a:r>
              <a:rPr altLang="en-US" sz="2800" lang="en-US">
                <a:latin typeface="Arial Narrow" pitchFamily="34" charset="0"/>
              </a:rPr>
              <a:t>longer-acting than diazepam in the treatment of status epilepticus</a:t>
            </a:r>
          </a:p>
          <a:p>
            <a:r>
              <a:rPr altLang="en-US" sz="2800" lang="en-US">
                <a:latin typeface="Arial Narrow" pitchFamily="34" charset="0"/>
              </a:rPr>
              <a:t>and is preferred by some experts.</a:t>
            </a:r>
          </a:p>
          <a:p>
            <a:endParaRPr altLang="en-US" sz="1000" lang="en-US">
              <a:latin typeface="Arial Narrow" pitchFamily="34" charset="0"/>
            </a:endParaRPr>
          </a:p>
          <a:p>
            <a:pPr>
              <a:buFontTx/>
              <a:buChar char="•"/>
            </a:pPr>
            <a:r>
              <a:rPr altLang="en-US" b="1" sz="2800" lang="en-US">
                <a:solidFill>
                  <a:srgbClr val="0033CC"/>
                </a:solidFill>
                <a:latin typeface="Arial Narrow" pitchFamily="34" charset="0"/>
              </a:rPr>
              <a:t>Clonazepam</a:t>
            </a:r>
            <a:r>
              <a:rPr altLang="en-US" sz="2800" lang="en-US">
                <a:latin typeface="Arial Narrow" pitchFamily="34" charset="0"/>
              </a:rPr>
              <a:t> (t</a:t>
            </a:r>
            <a:r>
              <a:rPr altLang="en-US" baseline="-25000" sz="2800" lang="en-US">
                <a:latin typeface="Arial Narrow" pitchFamily="34" charset="0"/>
              </a:rPr>
              <a:t>1/2</a:t>
            </a:r>
            <a:r>
              <a:rPr altLang="en-US" sz="2800" lang="en-US">
                <a:latin typeface="Arial Narrow" pitchFamily="34" charset="0"/>
              </a:rPr>
              <a:t> 25 h) is a benzodiazepine used as a</a:t>
            </a:r>
          </a:p>
          <a:p>
            <a:r>
              <a:rPr altLang="en-US" sz="2800" lang="en-US">
                <a:latin typeface="Arial Narrow" pitchFamily="34" charset="0"/>
              </a:rPr>
              <a:t>second line drug for treatment of primary generalized epilepsy</a:t>
            </a:r>
          </a:p>
          <a:p>
            <a:r>
              <a:rPr altLang="en-US" sz="2800" lang="en-US">
                <a:latin typeface="Arial Narrow" pitchFamily="34" charset="0"/>
              </a:rPr>
              <a:t>and status epilepticus. </a:t>
            </a: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209" name=""/>
        <p:cNvGrpSpPr/>
        <p:nvPr/>
      </p:nvGrpSpPr>
      <p:grpSpPr>
        <a:xfrm>
          <a:off x="0" y="0"/>
          <a:ext cx="0" cy="0"/>
          <a:chOff x="0" y="0"/>
          <a:chExt cx="0" cy="0"/>
        </a:xfrm>
      </p:grpSpPr>
      <p:sp>
        <p:nvSpPr>
          <p:cNvPr id="1049993" name="Oval 2"/>
          <p:cNvSpPr>
            <a:spLocks noChangeArrowheads="1"/>
          </p:cNvSpPr>
          <p:nvPr/>
        </p:nvSpPr>
        <p:spPr bwMode="auto">
          <a:xfrm>
            <a:off x="4333875" y="3276600"/>
            <a:ext cx="1371600" cy="1143000"/>
          </a:xfrm>
          <a:prstGeom prst="ellipse"/>
          <a:solidFill>
            <a:srgbClr val="FFFF00"/>
          </a:solidFill>
          <a:ln w="50800">
            <a:solidFill>
              <a:srgbClr val="3333FF"/>
            </a:solidFill>
            <a:round/>
            <a:headEnd/>
            <a:tailEnd/>
          </a:ln>
        </p:spPr>
        <p:txBody>
          <a:bodyPr anchor="ctr" wrap="none"/>
          <a:p>
            <a:pPr algn="ctr"/>
            <a:r>
              <a:rPr altLang="en-US" b="1" sz="4000" lang="en-US">
                <a:solidFill>
                  <a:srgbClr val="3333FF"/>
                </a:solidFill>
              </a:rPr>
              <a:t> Cl</a:t>
            </a:r>
            <a:r>
              <a:rPr altLang="en-US" baseline="30000" b="1" sz="4000" lang="en-US">
                <a:solidFill>
                  <a:srgbClr val="3333FF"/>
                </a:solidFill>
                <a:latin typeface="Symbol" pitchFamily="18" charset="2"/>
              </a:rPr>
              <a:t>-</a:t>
            </a:r>
            <a:endParaRPr altLang="en-US" b="1" sz="4000" lang="en-US">
              <a:solidFill>
                <a:srgbClr val="3333FF"/>
              </a:solidFill>
              <a:latin typeface="Times New Roman" pitchFamily="18" charset="0"/>
            </a:endParaRPr>
          </a:p>
        </p:txBody>
      </p:sp>
      <p:sp>
        <p:nvSpPr>
          <p:cNvPr id="1049994" name="Oval 3"/>
          <p:cNvSpPr>
            <a:spLocks noChangeArrowheads="1"/>
          </p:cNvSpPr>
          <p:nvPr/>
        </p:nvSpPr>
        <p:spPr bwMode="auto">
          <a:xfrm>
            <a:off x="2479675" y="1752600"/>
            <a:ext cx="5181600" cy="4191000"/>
          </a:xfrm>
          <a:prstGeom prst="ellipse"/>
          <a:noFill/>
          <a:ln w="31750">
            <a:solidFill>
              <a:schemeClr val="tx1"/>
            </a:solidFill>
            <a:round/>
            <a:headEnd/>
            <a:tailEnd/>
          </a:ln>
        </p:spPr>
        <p:txBody>
          <a:bodyPr anchor="ctr" wrap="none"/>
          <a:p>
            <a:endParaRPr altLang="en-US" lang="bg-BG"/>
          </a:p>
        </p:txBody>
      </p:sp>
      <p:sp>
        <p:nvSpPr>
          <p:cNvPr id="1049995" name="Line 4"/>
          <p:cNvSpPr>
            <a:spLocks noChangeShapeType="1"/>
          </p:cNvSpPr>
          <p:nvPr/>
        </p:nvSpPr>
        <p:spPr bwMode="auto">
          <a:xfrm>
            <a:off x="5299075" y="4343400"/>
            <a:ext cx="711200" cy="1447800"/>
          </a:xfrm>
          <a:prstGeom prst="line"/>
          <a:noFill/>
          <a:ln w="31750">
            <a:solidFill>
              <a:schemeClr val="tx1"/>
            </a:solidFill>
            <a:round/>
            <a:headEnd/>
            <a:tailEnd/>
          </a:ln>
        </p:spPr>
        <p:txBody>
          <a:bodyPr anchor="ctr" wrap="none"/>
          <a:p>
            <a:endParaRPr lang="en-US"/>
          </a:p>
        </p:txBody>
      </p:sp>
      <p:sp>
        <p:nvSpPr>
          <p:cNvPr id="1049996" name="Line 5"/>
          <p:cNvSpPr>
            <a:spLocks noChangeShapeType="1"/>
          </p:cNvSpPr>
          <p:nvPr/>
        </p:nvSpPr>
        <p:spPr bwMode="auto">
          <a:xfrm rot="-1277291">
            <a:off x="3394075" y="2286000"/>
            <a:ext cx="762000" cy="1600200"/>
          </a:xfrm>
          <a:prstGeom prst="line"/>
          <a:noFill/>
          <a:ln w="31750">
            <a:solidFill>
              <a:srgbClr val="3333FF"/>
            </a:solidFill>
            <a:round/>
            <a:headEnd/>
            <a:tailEnd/>
          </a:ln>
        </p:spPr>
        <p:txBody>
          <a:bodyPr anchor="ctr" wrap="none"/>
          <a:p>
            <a:endParaRPr lang="en-US"/>
          </a:p>
        </p:txBody>
      </p:sp>
      <p:sp>
        <p:nvSpPr>
          <p:cNvPr id="1049997" name="Line 6"/>
          <p:cNvSpPr>
            <a:spLocks noChangeShapeType="1"/>
          </p:cNvSpPr>
          <p:nvPr/>
        </p:nvSpPr>
        <p:spPr bwMode="auto">
          <a:xfrm flipV="1">
            <a:off x="5705475" y="3505200"/>
            <a:ext cx="1955800" cy="228600"/>
          </a:xfrm>
          <a:prstGeom prst="line"/>
          <a:noFill/>
          <a:ln w="31750">
            <a:solidFill>
              <a:schemeClr val="tx1"/>
            </a:solidFill>
            <a:round/>
            <a:headEnd/>
            <a:tailEnd/>
          </a:ln>
        </p:spPr>
        <p:txBody>
          <a:bodyPr anchor="ctr" wrap="none"/>
          <a:p>
            <a:endParaRPr lang="en-US"/>
          </a:p>
        </p:txBody>
      </p:sp>
      <p:sp>
        <p:nvSpPr>
          <p:cNvPr id="1049998" name="Text Box 7"/>
          <p:cNvSpPr txBox="1">
            <a:spLocks noChangeArrowheads="1"/>
          </p:cNvSpPr>
          <p:nvPr/>
        </p:nvSpPr>
        <p:spPr bwMode="auto">
          <a:xfrm>
            <a:off x="5984875" y="4146550"/>
            <a:ext cx="1214438" cy="822325"/>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sz="2400" lang="en-US">
                <a:solidFill>
                  <a:srgbClr val="FF3300"/>
                </a:solidFill>
                <a:latin typeface="Arial Narrow" pitchFamily="34" charset="0"/>
              </a:rPr>
              <a:t>Barbitu-</a:t>
            </a:r>
          </a:p>
          <a:p>
            <a:r>
              <a:rPr altLang="en-US" b="1" sz="2400" lang="en-US">
                <a:solidFill>
                  <a:srgbClr val="FF3300"/>
                </a:solidFill>
                <a:latin typeface="Arial Narrow" pitchFamily="34" charset="0"/>
              </a:rPr>
              <a:t>rate sate</a:t>
            </a:r>
          </a:p>
        </p:txBody>
      </p:sp>
      <p:sp>
        <p:nvSpPr>
          <p:cNvPr id="1049999" name="Text Box 8"/>
          <p:cNvSpPr txBox="1">
            <a:spLocks noChangeArrowheads="1"/>
          </p:cNvSpPr>
          <p:nvPr/>
        </p:nvSpPr>
        <p:spPr bwMode="auto">
          <a:xfrm>
            <a:off x="4987925" y="2006600"/>
            <a:ext cx="1284288" cy="946150"/>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sz="2800" lang="en-US">
                <a:solidFill>
                  <a:srgbClr val="3333FF"/>
                </a:solidFill>
                <a:latin typeface="Arial Narrow" pitchFamily="34" charset="0"/>
              </a:rPr>
              <a:t>GABA</a:t>
            </a:r>
            <a:r>
              <a:rPr altLang="en-US" baseline="-25000" b="1" sz="2800" lang="en-US">
                <a:solidFill>
                  <a:srgbClr val="3333FF"/>
                </a:solidFill>
                <a:latin typeface="Arial Narrow" pitchFamily="34" charset="0"/>
              </a:rPr>
              <a:t>A</a:t>
            </a:r>
            <a:r>
              <a:rPr altLang="en-US" b="1" sz="2800" lang="en-US">
                <a:solidFill>
                  <a:srgbClr val="3333FF"/>
                </a:solidFill>
                <a:latin typeface="Arial Narrow" pitchFamily="34" charset="0"/>
              </a:rPr>
              <a:t>-</a:t>
            </a:r>
          </a:p>
          <a:p>
            <a:r>
              <a:rPr altLang="en-US" b="1" sz="2800" lang="en-US">
                <a:solidFill>
                  <a:srgbClr val="3333FF"/>
                </a:solidFill>
                <a:latin typeface="Arial Narrow" pitchFamily="34" charset="0"/>
              </a:rPr>
              <a:t>site</a:t>
            </a:r>
            <a:endParaRPr altLang="en-US" b="1" sz="2800" lang="en-US">
              <a:solidFill>
                <a:srgbClr val="3333FF"/>
              </a:solidFill>
              <a:latin typeface="Times New Roman" pitchFamily="18" charset="0"/>
            </a:endParaRPr>
          </a:p>
        </p:txBody>
      </p:sp>
      <p:sp>
        <p:nvSpPr>
          <p:cNvPr id="1050000" name="Text Box 9"/>
          <p:cNvSpPr txBox="1">
            <a:spLocks noChangeArrowheads="1"/>
          </p:cNvSpPr>
          <p:nvPr/>
        </p:nvSpPr>
        <p:spPr bwMode="auto">
          <a:xfrm rot="790987">
            <a:off x="5867400" y="381000"/>
            <a:ext cx="1198563" cy="611188"/>
          </a:xfrm>
          <a:prstGeom prst="rect"/>
          <a:solidFill>
            <a:srgbClr val="FFFF00"/>
          </a:solidFill>
          <a:ln w="31750">
            <a:solidFill>
              <a:srgbClr val="3333FF"/>
            </a:solidFill>
            <a:miter lim="800000"/>
            <a:headEnd/>
            <a:tailEnd/>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lang="en-US">
                <a:solidFill>
                  <a:srgbClr val="3333FF"/>
                </a:solidFill>
                <a:latin typeface="Arial Narrow" pitchFamily="34" charset="0"/>
              </a:rPr>
              <a:t>GABA</a:t>
            </a:r>
            <a:endParaRPr altLang="en-US" b="1" lang="en-US">
              <a:solidFill>
                <a:srgbClr val="3333FF"/>
              </a:solidFill>
              <a:latin typeface="Times New Roman" pitchFamily="18" charset="0"/>
            </a:endParaRPr>
          </a:p>
        </p:txBody>
      </p:sp>
      <p:sp>
        <p:nvSpPr>
          <p:cNvPr id="1050001" name="Text Box 10"/>
          <p:cNvSpPr txBox="1">
            <a:spLocks noChangeArrowheads="1"/>
          </p:cNvSpPr>
          <p:nvPr/>
        </p:nvSpPr>
        <p:spPr bwMode="auto">
          <a:xfrm rot="-2388310">
            <a:off x="3395663" y="2065338"/>
            <a:ext cx="838200" cy="822325"/>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sz="2400" lang="en-US">
                <a:solidFill>
                  <a:srgbClr val="3333FF"/>
                </a:solidFill>
                <a:latin typeface="Arial Narrow" pitchFamily="34" charset="0"/>
              </a:rPr>
              <a:t>BDZs</a:t>
            </a:r>
          </a:p>
          <a:p>
            <a:r>
              <a:rPr altLang="en-US" b="1" sz="2400" lang="en-US">
                <a:solidFill>
                  <a:srgbClr val="3333FF"/>
                </a:solidFill>
                <a:latin typeface="Arial Narrow" pitchFamily="34" charset="0"/>
              </a:rPr>
              <a:t>site</a:t>
            </a:r>
          </a:p>
        </p:txBody>
      </p:sp>
      <p:sp>
        <p:nvSpPr>
          <p:cNvPr id="1050002" name="Line 11"/>
          <p:cNvSpPr>
            <a:spLocks noChangeShapeType="1"/>
          </p:cNvSpPr>
          <p:nvPr/>
        </p:nvSpPr>
        <p:spPr bwMode="auto">
          <a:xfrm flipV="1">
            <a:off x="3851275" y="2590800"/>
            <a:ext cx="685800" cy="609600"/>
          </a:xfrm>
          <a:prstGeom prst="line"/>
          <a:noFill/>
          <a:ln w="31750">
            <a:solidFill>
              <a:srgbClr val="3333FF"/>
            </a:solidFill>
            <a:round/>
            <a:headEnd/>
            <a:tailEnd/>
          </a:ln>
        </p:spPr>
        <p:txBody>
          <a:bodyPr anchor="ctr" wrap="none"/>
          <a:p>
            <a:endParaRPr lang="en-US"/>
          </a:p>
        </p:txBody>
      </p:sp>
      <p:sp>
        <p:nvSpPr>
          <p:cNvPr id="1050003" name="Line 12"/>
          <p:cNvSpPr>
            <a:spLocks noChangeShapeType="1"/>
          </p:cNvSpPr>
          <p:nvPr/>
        </p:nvSpPr>
        <p:spPr bwMode="auto">
          <a:xfrm>
            <a:off x="4003675" y="1981200"/>
            <a:ext cx="0" cy="0"/>
          </a:xfrm>
          <a:prstGeom prst="line"/>
          <a:noFill/>
          <a:ln w="9525">
            <a:solidFill>
              <a:schemeClr val="tx1"/>
            </a:solidFill>
            <a:round/>
            <a:headEnd/>
            <a:tailEnd/>
          </a:ln>
        </p:spPr>
        <p:txBody>
          <a:bodyPr anchor="ctr" wrap="none"/>
          <a:p>
            <a:endParaRPr lang="en-US"/>
          </a:p>
        </p:txBody>
      </p:sp>
      <p:sp>
        <p:nvSpPr>
          <p:cNvPr id="1050004" name="Line 13"/>
          <p:cNvSpPr>
            <a:spLocks noChangeShapeType="1"/>
          </p:cNvSpPr>
          <p:nvPr/>
        </p:nvSpPr>
        <p:spPr bwMode="auto">
          <a:xfrm>
            <a:off x="3927475" y="1981200"/>
            <a:ext cx="609600" cy="609600"/>
          </a:xfrm>
          <a:prstGeom prst="line"/>
          <a:noFill/>
          <a:ln w="31750">
            <a:solidFill>
              <a:srgbClr val="3333FF"/>
            </a:solidFill>
            <a:round/>
            <a:headEnd/>
            <a:tailEnd/>
          </a:ln>
        </p:spPr>
        <p:txBody>
          <a:bodyPr anchor="ctr" wrap="none"/>
          <a:p>
            <a:endParaRPr lang="en-US"/>
          </a:p>
        </p:txBody>
      </p:sp>
      <p:sp>
        <p:nvSpPr>
          <p:cNvPr id="1050005" name="Arc 14"/>
          <p:cNvSpPr/>
          <p:nvPr/>
        </p:nvSpPr>
        <p:spPr bwMode="auto">
          <a:xfrm rot="1345028" flipH="1" flipV="1">
            <a:off x="5299075" y="4038600"/>
            <a:ext cx="782638" cy="533400"/>
          </a:xfrm>
          <a:custGeom>
            <a:avLst/>
            <a:gdLst>
              <a:gd name="T0" fmla="*/ 0 w 31703"/>
              <a:gd name="T1" fmla="*/ 37768325 h 21600"/>
              <a:gd name="T2" fmla="*/ 476960131 w 31703"/>
              <a:gd name="T3" fmla="*/ 325275642 h 21600"/>
              <a:gd name="T4" fmla="*/ 151995765 w 31703"/>
              <a:gd name="T5" fmla="*/ 325275642 h 21600"/>
              <a:gd name="T6" fmla="*/ 0 60000 65536"/>
              <a:gd name="T7" fmla="*/ 0 60000 65536"/>
              <a:gd name="T8" fmla="*/ 0 60000 65536"/>
              <a:gd name="T9" fmla="*/ 0 w 31703"/>
              <a:gd name="T10" fmla="*/ 0 h 21600"/>
              <a:gd name="T11" fmla="*/ 31703 w 31703"/>
              <a:gd name="T12" fmla="*/ 21600 h 21600"/>
            </a:gdLst>
            <a:ahLst/>
            <a:cxnLst>
              <a:cxn ang="T6">
                <a:pos x="T0" y="T1"/>
              </a:cxn>
              <a:cxn ang="T7">
                <a:pos x="T2" y="T3"/>
              </a:cxn>
              <a:cxn ang="T8">
                <a:pos x="T4" y="T5"/>
              </a:cxn>
            </a:cxnLst>
            <a:rect l="T9" t="T10" r="T11" b="T12"/>
            <a:pathLst>
              <a:path w="31703" h="21600" fill="none" extrusionOk="0">
                <a:moveTo>
                  <a:pt x="0" y="2508"/>
                </a:moveTo>
                <a:cubicBezTo>
                  <a:pt x="3112" y="861"/>
                  <a:pt x="6581" y="-1"/>
                  <a:pt x="10103" y="0"/>
                </a:cubicBezTo>
                <a:cubicBezTo>
                  <a:pt x="22032" y="0"/>
                  <a:pt x="31703" y="9670"/>
                  <a:pt x="31703" y="21600"/>
                </a:cubicBezTo>
              </a:path>
              <a:path w="31703" h="21600" stroke="0" extrusionOk="0">
                <a:moveTo>
                  <a:pt x="0" y="2508"/>
                </a:moveTo>
                <a:cubicBezTo>
                  <a:pt x="3112" y="861"/>
                  <a:pt x="6581" y="-1"/>
                  <a:pt x="10103" y="0"/>
                </a:cubicBezTo>
                <a:cubicBezTo>
                  <a:pt x="22032" y="0"/>
                  <a:pt x="31703" y="9670"/>
                  <a:pt x="31703" y="21600"/>
                </a:cubicBezTo>
                <a:lnTo>
                  <a:pt x="10103" y="21600"/>
                </a:lnTo>
                <a:lnTo>
                  <a:pt x="0" y="2508"/>
                </a:lnTo>
                <a:close/>
              </a:path>
            </a:pathLst>
          </a:custGeom>
          <a:noFill/>
          <a:ln w="31750">
            <a:solidFill>
              <a:srgbClr val="FF3300"/>
            </a:solidFill>
            <a:round/>
            <a:headEnd/>
            <a:tailEnd type="arrow" w="med" len="med"/>
          </a:ln>
        </p:spPr>
        <p:txBody>
          <a:bodyPr anchor="ctr" wrap="none"/>
          <a:p>
            <a:endParaRPr lang="en-US"/>
          </a:p>
        </p:txBody>
      </p:sp>
      <p:sp>
        <p:nvSpPr>
          <p:cNvPr id="1050006" name="Arc 15"/>
          <p:cNvSpPr/>
          <p:nvPr/>
        </p:nvSpPr>
        <p:spPr bwMode="auto">
          <a:xfrm rot="-6034295" flipH="1" flipV="1">
            <a:off x="5184775" y="3009900"/>
            <a:ext cx="457200" cy="381000"/>
          </a:xfrm>
          <a:custGeom>
            <a:avLst/>
            <a:gdLst>
              <a:gd name="T0" fmla="*/ 0 w 21600"/>
              <a:gd name="T1" fmla="*/ 0 h 21600"/>
              <a:gd name="T2" fmla="*/ 204838300 w 21600"/>
              <a:gd name="T3" fmla="*/ 118540689 h 21600"/>
              <a:gd name="T4" fmla="*/ 0 w 21600"/>
              <a:gd name="T5" fmla="*/ 11854068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0">
            <a:solidFill>
              <a:srgbClr val="3333FF"/>
            </a:solidFill>
            <a:round/>
            <a:headEnd/>
            <a:tailEnd type="arrow" w="med" len="med"/>
          </a:ln>
        </p:spPr>
        <p:txBody>
          <a:bodyPr anchor="ctr" wrap="none"/>
          <a:p>
            <a:endParaRPr lang="en-US"/>
          </a:p>
        </p:txBody>
      </p:sp>
      <p:sp>
        <p:nvSpPr>
          <p:cNvPr id="1050007" name="Arc 16"/>
          <p:cNvSpPr/>
          <p:nvPr/>
        </p:nvSpPr>
        <p:spPr bwMode="auto">
          <a:xfrm rot="-2250374" flipH="1" flipV="1">
            <a:off x="4232275" y="2590800"/>
            <a:ext cx="533400" cy="304800"/>
          </a:xfrm>
          <a:custGeom>
            <a:avLst/>
            <a:gdLst>
              <a:gd name="T0" fmla="*/ 0 w 21600"/>
              <a:gd name="T1" fmla="*/ 0 h 21600"/>
              <a:gd name="T2" fmla="*/ 325275642 w 21600"/>
              <a:gd name="T3" fmla="*/ 60692834 h 21600"/>
              <a:gd name="T4" fmla="*/ 0 w 21600"/>
              <a:gd name="T5" fmla="*/ 6069283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0">
            <a:solidFill>
              <a:srgbClr val="3333FF"/>
            </a:solidFill>
            <a:round/>
            <a:headEnd type="arrow" w="med" len="med"/>
            <a:tailEnd/>
          </a:ln>
        </p:spPr>
        <p:txBody>
          <a:bodyPr anchor="ctr" wrap="none"/>
          <a:p>
            <a:endParaRPr lang="en-US"/>
          </a:p>
        </p:txBody>
      </p:sp>
      <p:sp>
        <p:nvSpPr>
          <p:cNvPr id="1050008" name="Text Box 17"/>
          <p:cNvSpPr txBox="1">
            <a:spLocks noChangeArrowheads="1"/>
          </p:cNvSpPr>
          <p:nvPr/>
        </p:nvSpPr>
        <p:spPr bwMode="auto">
          <a:xfrm>
            <a:off x="4384675" y="2733675"/>
            <a:ext cx="387350" cy="519113"/>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sz="2800" lang="en-US">
                <a:solidFill>
                  <a:srgbClr val="3333FF"/>
                </a:solidFill>
                <a:latin typeface="Times New Roman" pitchFamily="18" charset="0"/>
              </a:rPr>
              <a:t>+</a:t>
            </a:r>
          </a:p>
        </p:txBody>
      </p:sp>
      <p:sp>
        <p:nvSpPr>
          <p:cNvPr id="1050009" name="Text Box 19"/>
          <p:cNvSpPr txBox="1">
            <a:spLocks noChangeArrowheads="1"/>
          </p:cNvSpPr>
          <p:nvPr/>
        </p:nvSpPr>
        <p:spPr bwMode="auto">
          <a:xfrm>
            <a:off x="5653088" y="4140200"/>
            <a:ext cx="387350" cy="519113"/>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sz="2800" lang="en-US">
                <a:solidFill>
                  <a:srgbClr val="FF3300"/>
                </a:solidFill>
                <a:latin typeface="Times New Roman" pitchFamily="18" charset="0"/>
              </a:rPr>
              <a:t>+</a:t>
            </a:r>
          </a:p>
        </p:txBody>
      </p:sp>
      <p:sp>
        <p:nvSpPr>
          <p:cNvPr id="1050010" name="Text Box 21"/>
          <p:cNvSpPr txBox="1">
            <a:spLocks noChangeArrowheads="1"/>
          </p:cNvSpPr>
          <p:nvPr/>
        </p:nvSpPr>
        <p:spPr bwMode="auto">
          <a:xfrm>
            <a:off x="990600" y="228600"/>
            <a:ext cx="3822700" cy="1401763"/>
          </a:xfrm>
          <a:prstGeom prst="rect"/>
          <a:solidFill>
            <a:srgbClr val="0033CC"/>
          </a:solidFill>
          <a:ln w="28575">
            <a:solidFill>
              <a:srgbClr val="3333FF"/>
            </a:solidFill>
            <a:miter lim="800000"/>
            <a:headEnd/>
            <a:tailEnd/>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altLang="en-US" b="1" sz="2800" lang="en-US">
                <a:solidFill>
                  <a:srgbClr val="FFFF00"/>
                </a:solidFill>
                <a:latin typeface="Arial Narrow" pitchFamily="34" charset="0"/>
              </a:rPr>
              <a:t>Clonazepam</a:t>
            </a:r>
            <a:r>
              <a:rPr altLang="en-US" b="1" sz="2800" lang="bg-BG">
                <a:solidFill>
                  <a:srgbClr val="FFFF00"/>
                </a:solidFill>
                <a:latin typeface="Arial Narrow" pitchFamily="34" charset="0"/>
              </a:rPr>
              <a:t>, </a:t>
            </a:r>
            <a:r>
              <a:rPr altLang="en-US" b="1" sz="2800" lang="en-US">
                <a:solidFill>
                  <a:srgbClr val="FFFF00"/>
                </a:solidFill>
                <a:latin typeface="Arial Narrow" pitchFamily="34" charset="0"/>
              </a:rPr>
              <a:t>Clorazepate</a:t>
            </a:r>
            <a:r>
              <a:rPr altLang="en-US" b="1" sz="2800" lang="bg-BG">
                <a:solidFill>
                  <a:srgbClr val="FFFF00"/>
                </a:solidFill>
                <a:latin typeface="Arial Narrow" pitchFamily="34" charset="0"/>
              </a:rPr>
              <a:t>,</a:t>
            </a:r>
            <a:endParaRPr altLang="en-US" b="1" sz="2800" lang="en-US">
              <a:solidFill>
                <a:srgbClr val="FFFF00"/>
              </a:solidFill>
              <a:latin typeface="Arial Narrow" pitchFamily="34" charset="0"/>
            </a:endParaRPr>
          </a:p>
          <a:p>
            <a:pPr eaLnBrk="1" hangingPunct="1"/>
            <a:r>
              <a:rPr altLang="en-US" b="1" sz="2800" lang="en-US">
                <a:solidFill>
                  <a:srgbClr val="FFFF00"/>
                </a:solidFill>
                <a:latin typeface="Arial Narrow" pitchFamily="34" charset="0"/>
              </a:rPr>
              <a:t>Diazepam</a:t>
            </a:r>
            <a:r>
              <a:rPr altLang="en-US" b="1" sz="2800" lang="bg-BG">
                <a:solidFill>
                  <a:srgbClr val="FFFF00"/>
                </a:solidFill>
                <a:latin typeface="Arial Narrow" pitchFamily="34" charset="0"/>
              </a:rPr>
              <a:t>, </a:t>
            </a:r>
            <a:r>
              <a:rPr altLang="en-US" b="1" sz="2800" lang="en-US">
                <a:solidFill>
                  <a:srgbClr val="FFFF00"/>
                </a:solidFill>
                <a:latin typeface="Arial Narrow" pitchFamily="34" charset="0"/>
              </a:rPr>
              <a:t>Lorazepam</a:t>
            </a:r>
            <a:r>
              <a:rPr altLang="en-US" b="1" sz="2800" lang="bg-BG">
                <a:solidFill>
                  <a:srgbClr val="FFFF00"/>
                </a:solidFill>
                <a:latin typeface="Arial Narrow" pitchFamily="34" charset="0"/>
              </a:rPr>
              <a:t>,</a:t>
            </a:r>
            <a:endParaRPr altLang="en-US" b="1" sz="2800" lang="en-US">
              <a:solidFill>
                <a:srgbClr val="FFFF00"/>
              </a:solidFill>
              <a:latin typeface="Arial Narrow" pitchFamily="34" charset="0"/>
            </a:endParaRPr>
          </a:p>
          <a:p>
            <a:pPr eaLnBrk="1" hangingPunct="1"/>
            <a:r>
              <a:rPr altLang="en-US" b="1" sz="2800" lang="bg-BG">
                <a:solidFill>
                  <a:srgbClr val="FFFF00"/>
                </a:solidFill>
                <a:latin typeface="Arial Narrow" pitchFamily="34" charset="0"/>
              </a:rPr>
              <a:t>Nitrazepam</a:t>
            </a:r>
            <a:endParaRPr altLang="en-US" b="1" sz="2800" lang="en-US">
              <a:solidFill>
                <a:srgbClr val="FFFF00"/>
              </a:solidFill>
              <a:latin typeface="Arial Narrow" pitchFamily="34" charset="0"/>
            </a:endParaRPr>
          </a:p>
        </p:txBody>
      </p:sp>
      <p:sp>
        <p:nvSpPr>
          <p:cNvPr id="1050011" name="Line 22"/>
          <p:cNvSpPr>
            <a:spLocks noChangeShapeType="1"/>
          </p:cNvSpPr>
          <p:nvPr/>
        </p:nvSpPr>
        <p:spPr bwMode="auto">
          <a:xfrm flipH="1">
            <a:off x="5984875" y="1066800"/>
            <a:ext cx="304800" cy="685800"/>
          </a:xfrm>
          <a:prstGeom prst="line"/>
          <a:noFill/>
          <a:ln w="31750">
            <a:solidFill>
              <a:srgbClr val="3333FF"/>
            </a:solidFill>
            <a:round/>
            <a:headEnd/>
            <a:tailEnd type="arrow" w="med" len="med"/>
          </a:ln>
        </p:spPr>
        <p:txBody>
          <a:bodyPr anchor="ctr" wrap="none"/>
          <a:p>
            <a:endParaRPr lang="en-US"/>
          </a:p>
        </p:txBody>
      </p:sp>
      <p:sp>
        <p:nvSpPr>
          <p:cNvPr id="1050012" name="Line 23"/>
          <p:cNvSpPr>
            <a:spLocks noChangeShapeType="1"/>
          </p:cNvSpPr>
          <p:nvPr/>
        </p:nvSpPr>
        <p:spPr bwMode="auto">
          <a:xfrm>
            <a:off x="2936875" y="1676400"/>
            <a:ext cx="457200" cy="457200"/>
          </a:xfrm>
          <a:prstGeom prst="line"/>
          <a:noFill/>
          <a:ln w="31750">
            <a:solidFill>
              <a:srgbClr val="3333FF"/>
            </a:solidFill>
            <a:round/>
            <a:headEnd/>
            <a:tailEnd type="arrow" w="med" len="med"/>
          </a:ln>
        </p:spPr>
        <p:txBody>
          <a:bodyPr anchor="ctr" wrap="none"/>
          <a:p>
            <a:endParaRPr lang="en-US"/>
          </a:p>
        </p:txBody>
      </p:sp>
      <p:sp>
        <p:nvSpPr>
          <p:cNvPr id="1050013" name="Text Box 24"/>
          <p:cNvSpPr txBox="1">
            <a:spLocks noChangeArrowheads="1"/>
          </p:cNvSpPr>
          <p:nvPr/>
        </p:nvSpPr>
        <p:spPr bwMode="auto">
          <a:xfrm>
            <a:off x="6559550" y="6099175"/>
            <a:ext cx="1936750" cy="557213"/>
          </a:xfrm>
          <a:prstGeom prst="rect"/>
          <a:solidFill>
            <a:srgbClr val="FFFF00"/>
          </a:solidFill>
          <a:ln w="38100">
            <a:solidFill>
              <a:schemeClr val="tx1"/>
            </a:solidFill>
            <a:miter lim="800000"/>
            <a:headEnd/>
            <a:tailEnd/>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sz="2800" lang="en-US">
                <a:solidFill>
                  <a:srgbClr val="FF3300"/>
                </a:solidFill>
                <a:latin typeface="Arial Narrow" pitchFamily="34" charset="0"/>
              </a:rPr>
              <a:t>Barbiturates</a:t>
            </a:r>
          </a:p>
        </p:txBody>
      </p:sp>
      <p:sp>
        <p:nvSpPr>
          <p:cNvPr id="1050014" name="Line 25"/>
          <p:cNvSpPr>
            <a:spLocks noChangeShapeType="1"/>
          </p:cNvSpPr>
          <p:nvPr/>
        </p:nvSpPr>
        <p:spPr bwMode="auto">
          <a:xfrm>
            <a:off x="7000875" y="5334000"/>
            <a:ext cx="228600" cy="685800"/>
          </a:xfrm>
          <a:prstGeom prst="line"/>
          <a:noFill/>
          <a:ln w="31750">
            <a:solidFill>
              <a:srgbClr val="FF3300"/>
            </a:solidFill>
            <a:round/>
            <a:headEnd type="arrow" w="med" len="med"/>
            <a:tailEnd/>
          </a:ln>
        </p:spPr>
        <p:txBody>
          <a:bodyPr anchor="ctr" wrap="none"/>
          <a:p>
            <a:endParaRPr lang="en-US"/>
          </a:p>
        </p:txBody>
      </p:sp>
      <p:sp>
        <p:nvSpPr>
          <p:cNvPr id="1050015" name="Text Box 28"/>
          <p:cNvSpPr txBox="1">
            <a:spLocks noChangeArrowheads="1"/>
          </p:cNvSpPr>
          <p:nvPr/>
        </p:nvSpPr>
        <p:spPr bwMode="auto">
          <a:xfrm>
            <a:off x="5195888" y="2844800"/>
            <a:ext cx="387350" cy="519113"/>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sz="2800" lang="en-US">
                <a:solidFill>
                  <a:srgbClr val="3333FF"/>
                </a:solidFill>
                <a:latin typeface="Times New Roman" pitchFamily="18" charset="0"/>
              </a:rPr>
              <a:t>+</a:t>
            </a:r>
          </a:p>
        </p:txBody>
      </p:sp>
      <p:sp>
        <p:nvSpPr>
          <p:cNvPr id="1050016" name="Text Box 29"/>
          <p:cNvSpPr txBox="1">
            <a:spLocks noChangeArrowheads="1"/>
          </p:cNvSpPr>
          <p:nvPr/>
        </p:nvSpPr>
        <p:spPr bwMode="auto">
          <a:xfrm>
            <a:off x="269875" y="2819400"/>
            <a:ext cx="1711325" cy="2538413"/>
          </a:xfrm>
          <a:prstGeom prst="rect"/>
          <a:solidFill>
            <a:srgbClr val="0033CC"/>
          </a:solidFill>
          <a:ln w="9525">
            <a:solidFill>
              <a:srgbClr val="0033CC"/>
            </a:solidFill>
            <a:miter lim="800000"/>
            <a:headEnd/>
            <a:tailEnd/>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altLang="en-US" b="1" lang="en-US">
                <a:solidFill>
                  <a:srgbClr val="FFFF00"/>
                </a:solidFill>
                <a:latin typeface="Arial Narrow" pitchFamily="34" charset="0"/>
              </a:rPr>
              <a:t>GABA</a:t>
            </a:r>
            <a:r>
              <a:rPr altLang="en-US" baseline="-25000" b="1" lang="en-US">
                <a:solidFill>
                  <a:srgbClr val="FFFF00"/>
                </a:solidFill>
                <a:latin typeface="Arial Narrow" pitchFamily="34" charset="0"/>
              </a:rPr>
              <a:t>A</a:t>
            </a:r>
            <a:r>
              <a:rPr altLang="en-US" b="1" lang="en-US">
                <a:solidFill>
                  <a:srgbClr val="FFFF00"/>
                </a:solidFill>
                <a:latin typeface="Arial Narrow" pitchFamily="34" charset="0"/>
              </a:rPr>
              <a:t>-</a:t>
            </a:r>
          </a:p>
          <a:p>
            <a:pPr eaLnBrk="1" hangingPunct="1"/>
            <a:r>
              <a:rPr altLang="en-US" b="1" lang="en-US">
                <a:solidFill>
                  <a:srgbClr val="FFFF00"/>
                </a:solidFill>
                <a:latin typeface="Arial Narrow" pitchFamily="34" charset="0"/>
              </a:rPr>
              <a:t>benzo-</a:t>
            </a:r>
          </a:p>
          <a:p>
            <a:pPr eaLnBrk="1" hangingPunct="1"/>
            <a:r>
              <a:rPr altLang="en-US" b="1" lang="en-US">
                <a:solidFill>
                  <a:srgbClr val="FFFF00"/>
                </a:solidFill>
                <a:latin typeface="Arial Narrow" pitchFamily="34" charset="0"/>
              </a:rPr>
              <a:t>diazepine</a:t>
            </a:r>
          </a:p>
          <a:p>
            <a:pPr eaLnBrk="1" hangingPunct="1"/>
            <a:r>
              <a:rPr altLang="en-US" b="1" lang="en-US">
                <a:solidFill>
                  <a:srgbClr val="FFFF00"/>
                </a:solidFill>
                <a:latin typeface="Arial Narrow" pitchFamily="34" charset="0"/>
              </a:rPr>
              <a:t>receptor</a:t>
            </a:r>
          </a:p>
          <a:p>
            <a:pPr eaLnBrk="1" hangingPunct="1"/>
            <a:r>
              <a:rPr altLang="en-US" b="1" lang="en-US">
                <a:solidFill>
                  <a:srgbClr val="FFFF00"/>
                </a:solidFill>
                <a:latin typeface="Arial Narrow" pitchFamily="34" charset="0"/>
              </a:rPr>
              <a:t>complex</a:t>
            </a:r>
          </a:p>
        </p:txBody>
      </p:sp>
      <p:sp>
        <p:nvSpPr>
          <p:cNvPr id="1050017" name="Text Box 30"/>
          <p:cNvSpPr txBox="1">
            <a:spLocks noChangeArrowheads="1"/>
          </p:cNvSpPr>
          <p:nvPr/>
        </p:nvSpPr>
        <p:spPr bwMode="auto">
          <a:xfrm>
            <a:off x="152400" y="6319838"/>
            <a:ext cx="2789238" cy="366712"/>
          </a:xfrm>
          <a:prstGeom prst="rect"/>
          <a:solidFill>
            <a:srgbClr val="FAFAA4"/>
          </a:solidFill>
          <a:ln>
            <a:noFill/>
          </a:ln>
          <a:effectLst>
            <a:outerShdw algn="ctr" dir="2700000" dist="107763" rotWithShape="0">
              <a:schemeClr val="bg2">
                <a:alpha val="50000"/>
              </a:schemeClr>
            </a:outerShdw>
          </a:effec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altLang="en-US" b="1" sz="1800" lang="en-US">
                <a:latin typeface="Arial Narrow" pitchFamily="34" charset="0"/>
              </a:rPr>
              <a:t>By Bennett and Brown (2003)</a:t>
            </a: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210" name=""/>
        <p:cNvGrpSpPr/>
        <p:nvPr/>
      </p:nvGrpSpPr>
      <p:grpSpPr>
        <a:xfrm>
          <a:off x="0" y="0"/>
          <a:ext cx="0" cy="0"/>
          <a:chOff x="0" y="0"/>
          <a:chExt cx="0" cy="0"/>
        </a:xfrm>
      </p:grpSpPr>
      <p:sp>
        <p:nvSpPr>
          <p:cNvPr id="1050018" name="Text Box 2"/>
          <p:cNvSpPr txBox="1">
            <a:spLocks noChangeArrowheads="1"/>
          </p:cNvSpPr>
          <p:nvPr/>
        </p:nvSpPr>
        <p:spPr bwMode="auto">
          <a:xfrm>
            <a:off x="285750" y="304800"/>
            <a:ext cx="8670925" cy="2227263"/>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sz="2800" lang="en-US">
                <a:solidFill>
                  <a:srgbClr val="0033CC"/>
                </a:solidFill>
                <a:latin typeface="Arial Narrow" pitchFamily="34" charset="0"/>
              </a:rPr>
              <a:t>▼BARBITURATES (</a:t>
            </a:r>
            <a:r>
              <a:rPr altLang="en-US" b="1" sz="2800" i="1" lang="en-US">
                <a:solidFill>
                  <a:srgbClr val="FF3300"/>
                </a:solidFill>
                <a:latin typeface="Arial Narrow" pitchFamily="34" charset="0"/>
              </a:rPr>
              <a:t>enzyme inducers</a:t>
            </a:r>
            <a:r>
              <a:rPr altLang="en-US" b="1" sz="2800" lang="en-US">
                <a:solidFill>
                  <a:srgbClr val="0033CC"/>
                </a:solidFill>
                <a:latin typeface="Arial Narrow" pitchFamily="34" charset="0"/>
              </a:rPr>
              <a:t>) </a:t>
            </a:r>
          </a:p>
          <a:p>
            <a:r>
              <a:rPr altLang="en-US" sz="2800" lang="en-US">
                <a:latin typeface="Arial Narrow" pitchFamily="34" charset="0"/>
              </a:rPr>
              <a:t>Antiepilepsy members include </a:t>
            </a:r>
            <a:r>
              <a:rPr altLang="en-US" b="1" sz="2800" lang="en-US">
                <a:solidFill>
                  <a:srgbClr val="0033CC"/>
                </a:solidFill>
                <a:latin typeface="Arial Narrow" pitchFamily="34" charset="0"/>
              </a:rPr>
              <a:t>phenobarbital</a:t>
            </a:r>
            <a:r>
              <a:rPr altLang="en-US" sz="2800" lang="en-US">
                <a:latin typeface="Arial Narrow" pitchFamily="34" charset="0"/>
              </a:rPr>
              <a:t> (phenobarbitone – </a:t>
            </a:r>
          </a:p>
          <a:p>
            <a:r>
              <a:rPr altLang="en-US" sz="2800" lang="en-US">
                <a:latin typeface="Arial Narrow" pitchFamily="34" charset="0"/>
              </a:rPr>
              <a:t>( t</a:t>
            </a:r>
            <a:r>
              <a:rPr altLang="en-US" baseline="-25000" sz="2800" lang="en-US">
                <a:latin typeface="Arial Narrow" pitchFamily="34" charset="0"/>
              </a:rPr>
              <a:t>1/2</a:t>
            </a:r>
            <a:r>
              <a:rPr altLang="en-US" sz="2800" lang="en-US">
                <a:latin typeface="Arial Narrow" pitchFamily="34" charset="0"/>
              </a:rPr>
              <a:t> 100 h), </a:t>
            </a:r>
            <a:r>
              <a:rPr altLang="en-US" b="1" sz="2800" lang="en-US">
                <a:solidFill>
                  <a:srgbClr val="0033CC"/>
                </a:solidFill>
                <a:latin typeface="Arial Narrow" pitchFamily="34" charset="0"/>
              </a:rPr>
              <a:t>methylphenobarbital and primidone</a:t>
            </a:r>
            <a:r>
              <a:rPr altLang="en-US" sz="2800" lang="en-US">
                <a:latin typeface="Arial Narrow" pitchFamily="34" charset="0"/>
              </a:rPr>
              <a:t> (which is </a:t>
            </a:r>
          </a:p>
          <a:p>
            <a:r>
              <a:rPr altLang="en-US" sz="2800" lang="en-US">
                <a:latin typeface="Arial Narrow" pitchFamily="34" charset="0"/>
              </a:rPr>
              <a:t>largely metabolized to phenobarbital, i.e. it is a prodrug). They are</a:t>
            </a:r>
          </a:p>
          <a:p>
            <a:r>
              <a:rPr altLang="en-US" sz="2800" lang="en-US">
                <a:latin typeface="Arial Narrow" pitchFamily="34" charset="0"/>
              </a:rPr>
              <a:t>still used for generalized seizures; sedation is usual.</a:t>
            </a:r>
          </a:p>
        </p:txBody>
      </p:sp>
      <p:pic>
        <p:nvPicPr>
          <p:cNvPr id="2097240" name="Picture 3"/>
          <p:cNvPicPr>
            <a:picLocks noChangeAspect="1" noChangeArrowheads="1"/>
          </p:cNvPicPr>
          <p:nvPr/>
        </p:nvPicPr>
        <p:blipFill>
          <a:blip xmlns:r="http://schemas.openxmlformats.org/officeDocument/2006/relationships" r:embed="rId1"/>
          <a:srcRect/>
          <a:stretch>
            <a:fillRect/>
          </a:stretch>
        </p:blipFill>
        <p:spPr bwMode="auto">
          <a:xfrm>
            <a:off x="838200" y="2692400"/>
            <a:ext cx="4724400" cy="3924300"/>
          </a:xfrm>
          <a:prstGeom prst="rect"/>
          <a:noFill/>
          <a:ln w="9525">
            <a:solidFill>
              <a:schemeClr val="accent2"/>
            </a:solidFill>
            <a:miter lim="800000"/>
            <a:headEnd/>
            <a:tailEnd/>
          </a:ln>
        </p:spPr>
      </p:pic>
      <p:sp>
        <p:nvSpPr>
          <p:cNvPr id="1050019" name="Text Box 4"/>
          <p:cNvSpPr txBox="1">
            <a:spLocks noChangeArrowheads="1"/>
          </p:cNvSpPr>
          <p:nvPr/>
        </p:nvSpPr>
        <p:spPr bwMode="auto">
          <a:xfrm>
            <a:off x="5638800" y="3810000"/>
            <a:ext cx="2709863" cy="822325"/>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altLang="en-US" sz="2400" i="1" lang="en-US">
                <a:solidFill>
                  <a:srgbClr val="0033CC"/>
                </a:solidFill>
              </a:rPr>
              <a:t>Primidone and its</a:t>
            </a:r>
          </a:p>
          <a:p>
            <a:pPr algn="ctr" eaLnBrk="1" hangingPunct="1"/>
            <a:r>
              <a:rPr altLang="en-US" sz="2400" i="1" lang="en-US">
                <a:solidFill>
                  <a:srgbClr val="0033CC"/>
                </a:solidFill>
              </a:rPr>
              <a:t> active metabolites</a:t>
            </a:r>
          </a:p>
        </p:txBody>
      </p:sp>
      <p:sp>
        <p:nvSpPr>
          <p:cNvPr id="1050020" name="Text Box 5"/>
          <p:cNvSpPr txBox="1">
            <a:spLocks noChangeArrowheads="1"/>
          </p:cNvSpPr>
          <p:nvPr/>
        </p:nvSpPr>
        <p:spPr bwMode="auto">
          <a:xfrm>
            <a:off x="3810000" y="5637213"/>
            <a:ext cx="1687513" cy="915987"/>
          </a:xfrm>
          <a:prstGeom prst="rect"/>
          <a:solidFill>
            <a:srgbClr val="FFFF00"/>
          </a:solidFill>
          <a:ln>
            <a:noFill/>
          </a:ln>
          <a:effectLst>
            <a:outerShdw algn="ctr" dir="2700000" dist="107763" rotWithShape="0">
              <a:schemeClr val="bg2">
                <a:alpha val="50000"/>
              </a:schemeClr>
            </a:outerShdw>
          </a:effec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altLang="en-US" b="1" sz="1800" i="1" lang="en-US">
                <a:solidFill>
                  <a:schemeClr val="accent2"/>
                </a:solidFill>
                <a:latin typeface="Arial Narrow" pitchFamily="34" charset="0"/>
              </a:rPr>
              <a:t>Basic &amp; Clinical </a:t>
            </a:r>
          </a:p>
          <a:p>
            <a:pPr algn="ctr" eaLnBrk="1" hangingPunct="1"/>
            <a:r>
              <a:rPr altLang="en-US" b="1" sz="1800" i="1" lang="en-US">
                <a:solidFill>
                  <a:schemeClr val="accent2"/>
                </a:solidFill>
                <a:latin typeface="Arial Narrow" pitchFamily="34" charset="0"/>
              </a:rPr>
              <a:t>Pharmacology – </a:t>
            </a:r>
          </a:p>
          <a:p>
            <a:pPr algn="ctr" eaLnBrk="1" hangingPunct="1"/>
            <a:r>
              <a:rPr altLang="en-US" b="1" sz="1800" i="1" lang="en-US">
                <a:solidFill>
                  <a:schemeClr val="accent2"/>
                </a:solidFill>
                <a:latin typeface="Arial Narrow" pitchFamily="34" charset="0"/>
              </a:rPr>
              <a:t>10</a:t>
            </a:r>
            <a:r>
              <a:rPr altLang="en-US" baseline="30000" b="1" sz="1800" i="1" lang="en-US">
                <a:solidFill>
                  <a:schemeClr val="accent2"/>
                </a:solidFill>
                <a:latin typeface="Arial Narrow" pitchFamily="34" charset="0"/>
              </a:rPr>
              <a:t>th</a:t>
            </a:r>
            <a:r>
              <a:rPr altLang="en-US" b="1" sz="1800" i="1" lang="en-US">
                <a:solidFill>
                  <a:schemeClr val="accent2"/>
                </a:solidFill>
                <a:latin typeface="Arial Narrow" pitchFamily="34" charset="0"/>
              </a:rPr>
              <a:t> Ed. (2007) </a:t>
            </a: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211" name=""/>
        <p:cNvGrpSpPr/>
        <p:nvPr/>
      </p:nvGrpSpPr>
      <p:grpSpPr>
        <a:xfrm>
          <a:off x="0" y="0"/>
          <a:ext cx="0" cy="0"/>
          <a:chOff x="0" y="0"/>
          <a:chExt cx="0" cy="0"/>
        </a:xfrm>
      </p:grpSpPr>
      <p:sp>
        <p:nvSpPr>
          <p:cNvPr id="1050021" name="Text Box 2"/>
          <p:cNvSpPr txBox="1">
            <a:spLocks noChangeArrowheads="1"/>
          </p:cNvSpPr>
          <p:nvPr/>
        </p:nvSpPr>
        <p:spPr bwMode="auto">
          <a:xfrm>
            <a:off x="228600" y="533400"/>
            <a:ext cx="8670925" cy="5643563"/>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sz="2800" lang="en-US">
                <a:solidFill>
                  <a:srgbClr val="0033CC"/>
                </a:solidFill>
                <a:latin typeface="Arial Narrow" pitchFamily="34" charset="0"/>
              </a:rPr>
              <a:t>▼LAMOTRIGINE</a:t>
            </a:r>
            <a:r>
              <a:rPr altLang="en-US" sz="2800" lang="en-US">
                <a:latin typeface="Arial Narrow" pitchFamily="34" charset="0"/>
              </a:rPr>
              <a:t> (t</a:t>
            </a:r>
            <a:r>
              <a:rPr altLang="en-US" baseline="-25000" sz="2800" lang="en-US">
                <a:latin typeface="Arial Narrow" pitchFamily="34" charset="0"/>
              </a:rPr>
              <a:t>1/2</a:t>
            </a:r>
            <a:r>
              <a:rPr altLang="en-US" sz="2800" lang="en-US">
                <a:latin typeface="Arial Narrow" pitchFamily="34" charset="0"/>
              </a:rPr>
              <a:t> 6–24 h) i</a:t>
            </a:r>
            <a:r>
              <a:rPr altLang="en-US" sz="2800" lang="bg-BG">
                <a:latin typeface="Arial Narrow" pitchFamily="34" charset="0"/>
              </a:rPr>
              <a:t>nhibit</a:t>
            </a:r>
            <a:r>
              <a:rPr altLang="en-US" sz="2800" lang="en-US">
                <a:latin typeface="Arial Narrow" pitchFamily="34" charset="0"/>
              </a:rPr>
              <a:t>s</a:t>
            </a:r>
            <a:r>
              <a:rPr altLang="en-US" sz="2800" lang="bg-BG">
                <a:latin typeface="Arial Narrow" pitchFamily="34" charset="0"/>
              </a:rPr>
              <a:t> excitory neurotransmitter</a:t>
            </a:r>
            <a:endParaRPr altLang="en-US" sz="2800" lang="en-US">
              <a:latin typeface="Arial Narrow" pitchFamily="34" charset="0"/>
            </a:endParaRPr>
          </a:p>
          <a:p>
            <a:r>
              <a:rPr altLang="en-US" sz="2800" lang="bg-BG">
                <a:latin typeface="Arial Narrow" pitchFamily="34" charset="0"/>
              </a:rPr>
              <a:t>glutamate</a:t>
            </a:r>
            <a:r>
              <a:rPr altLang="en-US" sz="2800" lang="en-US">
                <a:latin typeface="Arial Narrow" pitchFamily="34" charset="0"/>
              </a:rPr>
              <a:t>. Lamotrigine is effective for the treatment of partial and </a:t>
            </a:r>
          </a:p>
          <a:p>
            <a:r>
              <a:rPr altLang="en-US" sz="2800" lang="en-US">
                <a:latin typeface="Arial Narrow" pitchFamily="34" charset="0"/>
              </a:rPr>
              <a:t>secondarily generalized tonic-clonic seizure. It is generally well</a:t>
            </a:r>
          </a:p>
          <a:p>
            <a:r>
              <a:rPr altLang="en-US" sz="2800" lang="en-US">
                <a:latin typeface="Arial Narrow" pitchFamily="34" charset="0"/>
              </a:rPr>
              <a:t>tolerated but may cause serious </a:t>
            </a:r>
            <a:r>
              <a:rPr altLang="en-US" b="1" sz="2800" lang="en-US">
                <a:latin typeface="Arial Narrow" pitchFamily="34" charset="0"/>
              </a:rPr>
              <a:t>ARs</a:t>
            </a:r>
            <a:r>
              <a:rPr altLang="en-US" sz="2800" lang="en-US">
                <a:latin typeface="Arial Narrow" pitchFamily="34" charset="0"/>
              </a:rPr>
              <a:t> of the skin, including</a:t>
            </a:r>
          </a:p>
          <a:p>
            <a:r>
              <a:rPr altLang="en-US" sz="2800" lang="en-US">
                <a:latin typeface="Arial Narrow" pitchFamily="34" charset="0"/>
              </a:rPr>
              <a:t>Stevens–Johnson syndrome and toxic epidermal necrolysis. </a:t>
            </a:r>
            <a:endParaRPr altLang="en-US" b="1" sz="2800" lang="en-US">
              <a:latin typeface="Arial Narrow" pitchFamily="34" charset="0"/>
            </a:endParaRPr>
          </a:p>
          <a:p>
            <a:endParaRPr altLang="en-US" b="1" sz="2800" lang="en-US">
              <a:solidFill>
                <a:srgbClr val="0033CC"/>
              </a:solidFill>
              <a:latin typeface="Arial Narrow" pitchFamily="34" charset="0"/>
            </a:endParaRPr>
          </a:p>
          <a:p>
            <a:r>
              <a:rPr altLang="en-US" b="1" sz="2800" lang="en-US">
                <a:solidFill>
                  <a:srgbClr val="0033CC"/>
                </a:solidFill>
                <a:latin typeface="Arial Narrow" pitchFamily="34" charset="0"/>
              </a:rPr>
              <a:t>▼TOPIRAMATE</a:t>
            </a:r>
            <a:r>
              <a:rPr altLang="en-US" b="1" sz="2800" lang="en-US">
                <a:latin typeface="Arial Narrow" pitchFamily="34" charset="0"/>
              </a:rPr>
              <a:t> </a:t>
            </a:r>
            <a:r>
              <a:rPr altLang="en-US" sz="2800" lang="en-US">
                <a:latin typeface="Arial Narrow" pitchFamily="34" charset="0"/>
              </a:rPr>
              <a:t>(t</a:t>
            </a:r>
            <a:r>
              <a:rPr altLang="en-US" baseline="-25000" sz="2800" lang="en-US">
                <a:latin typeface="Arial Narrow" pitchFamily="34" charset="0"/>
              </a:rPr>
              <a:t>1/2</a:t>
            </a:r>
            <a:r>
              <a:rPr altLang="en-US" sz="2800" lang="en-US">
                <a:latin typeface="Arial Narrow" pitchFamily="34" charset="0"/>
              </a:rPr>
              <a:t> 21 h) is used as adjunctive treatment for</a:t>
            </a:r>
            <a:r>
              <a:rPr altLang="en-US" sz="2800" lang="en-US">
                <a:solidFill>
                  <a:srgbClr val="FFFF00"/>
                </a:solidFill>
                <a:latin typeface="Arial Narrow" pitchFamily="34" charset="0"/>
              </a:rPr>
              <a:t> </a:t>
            </a:r>
            <a:endParaRPr altLang="en-US" sz="2800" lang="en-US">
              <a:latin typeface="Arial Narrow" pitchFamily="34" charset="0"/>
            </a:endParaRPr>
          </a:p>
          <a:p>
            <a:r>
              <a:rPr altLang="en-US" sz="2800" lang="en-US">
                <a:latin typeface="Arial Narrow" pitchFamily="34" charset="0"/>
              </a:rPr>
              <a:t>partial seizure, with or without secondary generalization. </a:t>
            </a:r>
            <a:r>
              <a:rPr altLang="en-US" b="1" sz="2800" lang="en-US">
                <a:latin typeface="Arial Narrow" pitchFamily="34" charset="0"/>
              </a:rPr>
              <a:t>ARs:</a:t>
            </a:r>
            <a:r>
              <a:rPr altLang="en-US" sz="2800" lang="en-US">
                <a:solidFill>
                  <a:srgbClr val="FFFF00"/>
                </a:solidFill>
                <a:latin typeface="Arial Narrow" pitchFamily="34" charset="0"/>
              </a:rPr>
              <a:t> </a:t>
            </a:r>
            <a:endParaRPr altLang="en-US" sz="2800" lang="en-US">
              <a:latin typeface="Arial Narrow" pitchFamily="34" charset="0"/>
            </a:endParaRPr>
          </a:p>
          <a:p>
            <a:r>
              <a:rPr altLang="en-US" sz="2800" lang="en-US">
                <a:latin typeface="Arial Narrow" pitchFamily="34" charset="0"/>
              </a:rPr>
              <a:t>sedation, weight loss, acute myopia, raised intraocular pressure.</a:t>
            </a:r>
            <a:endParaRPr altLang="en-US" b="1" sz="2800" lang="en-US">
              <a:latin typeface="Arial Narrow" pitchFamily="34" charset="0"/>
            </a:endParaRPr>
          </a:p>
          <a:p>
            <a:endParaRPr altLang="en-US" b="1" sz="2800" lang="en-US">
              <a:solidFill>
                <a:srgbClr val="0033CC"/>
              </a:solidFill>
              <a:latin typeface="Arial Narrow" pitchFamily="34" charset="0"/>
            </a:endParaRPr>
          </a:p>
          <a:p>
            <a:r>
              <a:rPr altLang="en-US" b="1" sz="2800" lang="en-US">
                <a:solidFill>
                  <a:srgbClr val="0033CC"/>
                </a:solidFill>
                <a:latin typeface="Arial Narrow" pitchFamily="34" charset="0"/>
              </a:rPr>
              <a:t>▼ETHOSUXIMIDE</a:t>
            </a:r>
            <a:r>
              <a:rPr altLang="en-US" b="1" sz="2800" lang="en-US">
                <a:latin typeface="Arial Narrow" pitchFamily="34" charset="0"/>
              </a:rPr>
              <a:t> </a:t>
            </a:r>
            <a:r>
              <a:rPr altLang="en-US" sz="2800" lang="en-US">
                <a:latin typeface="Arial Narrow" pitchFamily="34" charset="0"/>
              </a:rPr>
              <a:t>(t</a:t>
            </a:r>
            <a:r>
              <a:rPr altLang="en-US" baseline="-25000" sz="2800" lang="en-US">
                <a:latin typeface="Arial Narrow" pitchFamily="34" charset="0"/>
              </a:rPr>
              <a:t>1/2</a:t>
            </a:r>
            <a:r>
              <a:rPr altLang="en-US" sz="2800" lang="en-US">
                <a:latin typeface="Arial Narrow" pitchFamily="34" charset="0"/>
              </a:rPr>
              <a:t> 55 h) blocks T-type calcium ion </a:t>
            </a:r>
          </a:p>
          <a:p>
            <a:r>
              <a:rPr altLang="en-US" sz="2800" lang="en-US">
                <a:latin typeface="Arial Narrow" pitchFamily="34" charset="0"/>
              </a:rPr>
              <a:t>channels. It is active in absence seizures (petit mal).</a:t>
            </a:r>
          </a:p>
          <a:p>
            <a:r>
              <a:rPr altLang="en-US" b="1" sz="2800" lang="en-US">
                <a:latin typeface="Arial Narrow" pitchFamily="34" charset="0"/>
              </a:rPr>
              <a:t>ARs:</a:t>
            </a:r>
            <a:r>
              <a:rPr altLang="en-US" sz="2800" lang="en-US">
                <a:latin typeface="Arial Narrow" pitchFamily="34" charset="0"/>
              </a:rPr>
              <a:t> gastric upset, CNS effects and allergic reactions.</a:t>
            </a: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212" name=""/>
        <p:cNvGrpSpPr/>
        <p:nvPr/>
      </p:nvGrpSpPr>
      <p:grpSpPr>
        <a:xfrm>
          <a:off x="0" y="0"/>
          <a:ext cx="0" cy="0"/>
          <a:chOff x="0" y="0"/>
          <a:chExt cx="0" cy="0"/>
        </a:xfrm>
      </p:grpSpPr>
      <p:sp>
        <p:nvSpPr>
          <p:cNvPr id="1050022" name="Text Box 2"/>
          <p:cNvSpPr txBox="1">
            <a:spLocks noChangeArrowheads="1"/>
          </p:cNvSpPr>
          <p:nvPr/>
        </p:nvSpPr>
        <p:spPr bwMode="auto">
          <a:xfrm>
            <a:off x="160338" y="609600"/>
            <a:ext cx="8755062" cy="5649913"/>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sz="4000" lang="en-US">
                <a:solidFill>
                  <a:srgbClr val="0033CC"/>
                </a:solidFill>
                <a:latin typeface="Arial Narrow" pitchFamily="34" charset="0"/>
              </a:rPr>
              <a:t>PRINCIPLES OF MANAGEMENT </a:t>
            </a:r>
          </a:p>
          <a:p>
            <a:r>
              <a:rPr altLang="en-US" b="1" sz="2800" lang="en-US">
                <a:solidFill>
                  <a:srgbClr val="0033CC"/>
                </a:solidFill>
                <a:latin typeface="Arial Narrow" pitchFamily="34" charset="0"/>
              </a:rPr>
              <a:t>(Clinical Parmacology – 9</a:t>
            </a:r>
            <a:r>
              <a:rPr altLang="en-US" baseline="30000" b="1" sz="2800" lang="en-US">
                <a:solidFill>
                  <a:srgbClr val="0033CC"/>
                </a:solidFill>
                <a:latin typeface="Arial Narrow" pitchFamily="34" charset="0"/>
              </a:rPr>
              <a:t>th</a:t>
            </a:r>
            <a:r>
              <a:rPr altLang="en-US" b="1" sz="2800" lang="en-US">
                <a:solidFill>
                  <a:srgbClr val="0033CC"/>
                </a:solidFill>
                <a:latin typeface="Arial Narrow" pitchFamily="34" charset="0"/>
              </a:rPr>
              <a:t> Ed., 2003)</a:t>
            </a:r>
          </a:p>
          <a:p>
            <a:endParaRPr altLang="en-US" b="1" sz="3600" lang="en-US">
              <a:solidFill>
                <a:srgbClr val="0033CC"/>
              </a:solidFill>
              <a:latin typeface="Arial Narrow" pitchFamily="34" charset="0"/>
            </a:endParaRPr>
          </a:p>
          <a:p>
            <a:pPr>
              <a:buFontTx/>
              <a:buChar char="•"/>
            </a:pPr>
            <a:r>
              <a:rPr altLang="en-US" sz="2800" lang="en-US">
                <a:latin typeface="Arial Narrow" pitchFamily="34" charset="0"/>
              </a:rPr>
              <a:t> </a:t>
            </a:r>
            <a:r>
              <a:rPr altLang="en-US" sz="2900" lang="en-US">
                <a:latin typeface="Arial Narrow" pitchFamily="34" charset="0"/>
              </a:rPr>
              <a:t>Any causative factor must be treated (cerebral neoplasm etc).</a:t>
            </a:r>
          </a:p>
          <a:p>
            <a:pPr>
              <a:buFontTx/>
              <a:buChar char="•"/>
            </a:pPr>
            <a:r>
              <a:rPr altLang="en-US" sz="2900" lang="en-US">
                <a:latin typeface="Arial Narrow" pitchFamily="34" charset="0"/>
              </a:rPr>
              <a:t> Educate the patient about the disease, duration of treatment</a:t>
            </a:r>
          </a:p>
          <a:p>
            <a:r>
              <a:rPr altLang="en-US" sz="2900" lang="en-US">
                <a:latin typeface="Arial Narrow" pitchFamily="34" charset="0"/>
              </a:rPr>
              <a:t>   and </a:t>
            </a:r>
            <a:r>
              <a:rPr altLang="en-US" sz="2900" i="1" lang="en-US">
                <a:latin typeface="Arial Narrow" pitchFamily="34" charset="0"/>
              </a:rPr>
              <a:t>need for compliance</a:t>
            </a:r>
            <a:r>
              <a:rPr altLang="en-US" sz="2900" lang="en-US">
                <a:latin typeface="Arial Narrow" pitchFamily="34" charset="0"/>
              </a:rPr>
              <a:t>.</a:t>
            </a:r>
          </a:p>
          <a:p>
            <a:pPr>
              <a:buFontTx/>
              <a:buChar char="•"/>
            </a:pPr>
            <a:r>
              <a:rPr altLang="en-US" sz="2900" lang="en-US">
                <a:latin typeface="Arial Narrow" pitchFamily="34" charset="0"/>
              </a:rPr>
              <a:t> Avoid precipitating factor (alcohol, sleep deprivation, emotional</a:t>
            </a:r>
          </a:p>
          <a:p>
            <a:r>
              <a:rPr altLang="en-US" sz="2900" lang="en-US">
                <a:latin typeface="Arial Narrow" pitchFamily="34" charset="0"/>
              </a:rPr>
              <a:t>   stress, and caffeine).</a:t>
            </a:r>
          </a:p>
          <a:p>
            <a:pPr>
              <a:buFontTx/>
              <a:buChar char="•"/>
            </a:pPr>
            <a:r>
              <a:rPr altLang="en-US" sz="2900" lang="en-US">
                <a:latin typeface="Arial Narrow" pitchFamily="34" charset="0"/>
              </a:rPr>
              <a:t> Anticipate natural variation: fits may occur around menstrual</a:t>
            </a:r>
          </a:p>
          <a:p>
            <a:r>
              <a:rPr altLang="en-US" sz="2900" lang="en-US">
                <a:latin typeface="Arial Narrow" pitchFamily="34" charset="0"/>
              </a:rPr>
              <a:t>   periods in women – catamenial (monthly) epilepsy.</a:t>
            </a:r>
          </a:p>
          <a:p>
            <a:pPr>
              <a:buFontTx/>
              <a:buChar char="•"/>
            </a:pPr>
            <a:r>
              <a:rPr altLang="en-US" sz="2900" lang="en-US">
                <a:latin typeface="Arial Narrow" pitchFamily="34" charset="0"/>
              </a:rPr>
              <a:t> Give antiepileptics only if seizure type and frequency require it</a:t>
            </a:r>
          </a:p>
          <a:p>
            <a:r>
              <a:rPr altLang="en-US" sz="2900" lang="en-US">
                <a:latin typeface="Arial Narrow" pitchFamily="34" charset="0"/>
              </a:rPr>
              <a:t>   (e.g. more than one fit every 6–12 months).</a:t>
            </a: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213" name=""/>
        <p:cNvGrpSpPr/>
        <p:nvPr/>
      </p:nvGrpSpPr>
      <p:grpSpPr>
        <a:xfrm>
          <a:off x="0" y="0"/>
          <a:ext cx="0" cy="0"/>
          <a:chOff x="0" y="0"/>
          <a:chExt cx="0" cy="0"/>
        </a:xfrm>
      </p:grpSpPr>
      <p:pic>
        <p:nvPicPr>
          <p:cNvPr id="2097241" name="Picture 2"/>
          <p:cNvPicPr>
            <a:picLocks noChangeAspect="1" noChangeArrowheads="1"/>
          </p:cNvPicPr>
          <p:nvPr/>
        </p:nvPicPr>
        <p:blipFill>
          <a:blip xmlns:r="http://schemas.openxmlformats.org/officeDocument/2006/relationships" r:embed="rId1"/>
          <a:srcRect/>
          <a:stretch>
            <a:fillRect/>
          </a:stretch>
        </p:blipFill>
        <p:spPr bwMode="auto">
          <a:xfrm>
            <a:off x="228600" y="2490788"/>
            <a:ext cx="8763000" cy="4138612"/>
          </a:xfrm>
          <a:prstGeom prst="rect"/>
          <a:noFill/>
          <a:ln>
            <a:noFill/>
          </a:ln>
          <a:effectLst/>
        </p:spPr>
      </p:pic>
      <p:sp>
        <p:nvSpPr>
          <p:cNvPr id="1050023" name="Text Box 3"/>
          <p:cNvSpPr txBox="1">
            <a:spLocks noChangeArrowheads="1"/>
          </p:cNvSpPr>
          <p:nvPr/>
        </p:nvSpPr>
        <p:spPr bwMode="auto">
          <a:xfrm>
            <a:off x="422275" y="1919288"/>
            <a:ext cx="8340725" cy="519112"/>
          </a:xfrm>
          <a:prstGeom prst="rect"/>
          <a:noFill/>
          <a:ln>
            <a:noFill/>
          </a:ln>
          <a:effec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altLang="en-US" b="1" sz="2800" lang="en-US">
                <a:solidFill>
                  <a:srgbClr val="0033CC"/>
                </a:solidFill>
              </a:rPr>
              <a:t>MAIN INDICATIONS OF ANTIEPILEPTIC DRUGS</a:t>
            </a:r>
            <a:r>
              <a:rPr altLang="en-US" b="1" sz="2800" lang="bg-BG">
                <a:solidFill>
                  <a:srgbClr val="0033CC"/>
                </a:solidFill>
              </a:rPr>
              <a:t> </a:t>
            </a:r>
            <a:endParaRPr altLang="en-US" b="1" sz="2800" lang="en-US">
              <a:solidFill>
                <a:srgbClr val="0033CC"/>
              </a:solidFill>
            </a:endParaRPr>
          </a:p>
        </p:txBody>
      </p:sp>
      <p:pic>
        <p:nvPicPr>
          <p:cNvPr id="2097242" name="Picture 4" descr="ANd9GcQyvwnRkLTBVkbp1DASyW5d98X5ZQUwnRfvvAF67vWOQMOQLas&amp;t=1&amp;usg=__FfnRlbCZmXmDPlRx-WKzYjPO3ec="/>
          <p:cNvPicPr>
            <a:picLocks noChangeAspect="1" noChangeArrowheads="1"/>
          </p:cNvPicPr>
          <p:nvPr/>
        </p:nvPicPr>
        <p:blipFill>
          <a:blip xmlns:r="http://schemas.openxmlformats.org/officeDocument/2006/relationships" r:embed="rId2"/>
          <a:srcRect/>
          <a:stretch>
            <a:fillRect/>
          </a:stretch>
        </p:blipFill>
        <p:spPr bwMode="auto">
          <a:xfrm>
            <a:off x="4953000" y="304800"/>
            <a:ext cx="2057400" cy="1647825"/>
          </a:xfrm>
          <a:prstGeom prst="rect"/>
          <a:noFill/>
          <a:ln>
            <a:noFill/>
          </a:ln>
        </p:spPr>
      </p:pic>
      <p:pic>
        <p:nvPicPr>
          <p:cNvPr id="2097243" name="Picture 5" descr="ANd9GcTa_jsSAhCCMgfz2tSaNoINQ5pTdudAo_W-zCBpXZJPO8ToQqWaWQ"/>
          <p:cNvPicPr>
            <a:picLocks noChangeAspect="1" noChangeArrowheads="1"/>
          </p:cNvPicPr>
          <p:nvPr/>
        </p:nvPicPr>
        <p:blipFill>
          <a:blip xmlns:r="http://schemas.openxmlformats.org/officeDocument/2006/relationships" r:embed="rId3"/>
          <a:srcRect/>
          <a:stretch>
            <a:fillRect/>
          </a:stretch>
        </p:blipFill>
        <p:spPr bwMode="auto">
          <a:xfrm>
            <a:off x="1800225" y="152400"/>
            <a:ext cx="2466975" cy="1847850"/>
          </a:xfrm>
          <a:prstGeom prst="rect"/>
          <a:noFill/>
          <a:ln>
            <a:noFill/>
          </a:ln>
        </p:spPr>
      </p:pic>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214" name=""/>
        <p:cNvGrpSpPr/>
        <p:nvPr/>
      </p:nvGrpSpPr>
      <p:grpSpPr>
        <a:xfrm>
          <a:off x="0" y="0"/>
          <a:ext cx="0" cy="0"/>
          <a:chOff x="0" y="0"/>
          <a:chExt cx="0" cy="0"/>
        </a:xfrm>
      </p:grpSpPr>
      <p:sp>
        <p:nvSpPr>
          <p:cNvPr id="1050024" name="Text Box 2"/>
          <p:cNvSpPr txBox="1">
            <a:spLocks noChangeArrowheads="1"/>
          </p:cNvSpPr>
          <p:nvPr/>
        </p:nvSpPr>
        <p:spPr bwMode="auto">
          <a:xfrm>
            <a:off x="228600" y="434975"/>
            <a:ext cx="6980238" cy="762000"/>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sz="4400" lang="en-US">
                <a:solidFill>
                  <a:schemeClr val="accent2"/>
                </a:solidFill>
                <a:latin typeface="Arial Narrow" pitchFamily="34" charset="0"/>
              </a:rPr>
              <a:t>Anticonvulsive drugs of choice</a:t>
            </a:r>
          </a:p>
        </p:txBody>
      </p:sp>
      <p:sp>
        <p:nvSpPr>
          <p:cNvPr id="1050025" name="Text Box 3"/>
          <p:cNvSpPr txBox="1">
            <a:spLocks noChangeArrowheads="1"/>
          </p:cNvSpPr>
          <p:nvPr/>
        </p:nvSpPr>
        <p:spPr bwMode="auto">
          <a:xfrm>
            <a:off x="152400" y="1371600"/>
            <a:ext cx="7600950" cy="1006475"/>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lang="en-US">
                <a:solidFill>
                  <a:srgbClr val="FF0066"/>
                </a:solidFill>
                <a:latin typeface="Arial Narrow" pitchFamily="34" charset="0"/>
              </a:rPr>
              <a:t>Grand mal: </a:t>
            </a:r>
            <a:r>
              <a:rPr altLang="en-US" i="1" lang="en-US">
                <a:solidFill>
                  <a:srgbClr val="FF0066"/>
                </a:solidFill>
                <a:latin typeface="Arial Narrow" pitchFamily="34" charset="0"/>
              </a:rPr>
              <a:t>I choice</a:t>
            </a:r>
            <a:r>
              <a:rPr altLang="en-US" lang="en-US">
                <a:solidFill>
                  <a:srgbClr val="FF0066"/>
                </a:solidFill>
                <a:latin typeface="Arial Narrow" pitchFamily="34" charset="0"/>
              </a:rPr>
              <a:t> </a:t>
            </a:r>
            <a:r>
              <a:rPr altLang="en-US" lang="en-US">
                <a:latin typeface="Arial Narrow" pitchFamily="34" charset="0"/>
              </a:rPr>
              <a:t>– </a:t>
            </a:r>
            <a:r>
              <a:rPr altLang="en-US" sz="2800" lang="en-US">
                <a:latin typeface="Arial Narrow" pitchFamily="34" charset="0"/>
              </a:rPr>
              <a:t>valproate or</a:t>
            </a:r>
            <a:r>
              <a:rPr altLang="en-US" sz="2800" lang="bg-BG">
                <a:latin typeface="Arial Narrow" pitchFamily="34" charset="0"/>
              </a:rPr>
              <a:t> </a:t>
            </a:r>
            <a:r>
              <a:rPr altLang="en-US" sz="2800" lang="en-US">
                <a:latin typeface="Arial Narrow" pitchFamily="34" charset="0"/>
              </a:rPr>
              <a:t>Lamotrigine</a:t>
            </a:r>
            <a:r>
              <a:rPr altLang="en-US" sz="2800" lang="en-US">
                <a:solidFill>
                  <a:srgbClr val="FF0066"/>
                </a:solidFill>
                <a:latin typeface="Arial Narrow" pitchFamily="34" charset="0"/>
              </a:rPr>
              <a:t> </a:t>
            </a:r>
          </a:p>
          <a:p>
            <a:r>
              <a:rPr altLang="en-US" sz="2800" i="1" lang="en-US"/>
              <a:t>Alternative</a:t>
            </a:r>
            <a:r>
              <a:rPr altLang="en-US" sz="2800" lang="en-US">
                <a:latin typeface="Arial Narrow" pitchFamily="34" charset="0"/>
              </a:rPr>
              <a:t> – </a:t>
            </a:r>
            <a:r>
              <a:rPr altLang="en-US" sz="2800" lang="bg-BG">
                <a:latin typeface="Arial Narrow" pitchFamily="34" charset="0"/>
              </a:rPr>
              <a:t>Carbamazepine, Topiramate </a:t>
            </a:r>
            <a:r>
              <a:rPr altLang="en-US" sz="2800" lang="en-US">
                <a:latin typeface="Arial Narrow" pitchFamily="34" charset="0"/>
              </a:rPr>
              <a:t>or</a:t>
            </a:r>
            <a:r>
              <a:rPr altLang="en-US" sz="2800" lang="bg-BG">
                <a:latin typeface="Arial Narrow" pitchFamily="34" charset="0"/>
              </a:rPr>
              <a:t> Phenytoin</a:t>
            </a:r>
            <a:endParaRPr altLang="en-US" sz="2800" lang="en-US">
              <a:latin typeface="Arial Narrow" pitchFamily="34" charset="0"/>
            </a:endParaRPr>
          </a:p>
        </p:txBody>
      </p:sp>
      <p:sp>
        <p:nvSpPr>
          <p:cNvPr id="1050026" name="Text Box 4"/>
          <p:cNvSpPr txBox="1">
            <a:spLocks noChangeArrowheads="1"/>
          </p:cNvSpPr>
          <p:nvPr/>
        </p:nvSpPr>
        <p:spPr bwMode="auto">
          <a:xfrm>
            <a:off x="152400" y="2590800"/>
            <a:ext cx="6743700" cy="1006475"/>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lang="en-US">
                <a:solidFill>
                  <a:schemeClr val="accent2"/>
                </a:solidFill>
                <a:latin typeface="Arial Narrow" pitchFamily="34" charset="0"/>
              </a:rPr>
              <a:t>Petit mal: </a:t>
            </a:r>
            <a:r>
              <a:rPr altLang="en-US" sz="2800" i="1" lang="en-US">
                <a:solidFill>
                  <a:srgbClr val="FF0066"/>
                </a:solidFill>
              </a:rPr>
              <a:t>I choice</a:t>
            </a:r>
            <a:r>
              <a:rPr altLang="en-US" lang="en-US">
                <a:solidFill>
                  <a:schemeClr val="accent2"/>
                </a:solidFill>
                <a:latin typeface="Arial Narrow" pitchFamily="34" charset="0"/>
              </a:rPr>
              <a:t> </a:t>
            </a:r>
            <a:r>
              <a:rPr altLang="en-US" lang="en-US">
                <a:latin typeface="Arial Narrow" pitchFamily="34" charset="0"/>
              </a:rPr>
              <a:t>– </a:t>
            </a:r>
            <a:r>
              <a:rPr altLang="en-US" sz="2800" lang="en-US">
                <a:latin typeface="Arial Narrow" pitchFamily="34" charset="0"/>
              </a:rPr>
              <a:t>Ehosuximide or</a:t>
            </a:r>
            <a:r>
              <a:rPr altLang="en-US" sz="2800" lang="bg-BG">
                <a:latin typeface="Arial Narrow" pitchFamily="34" charset="0"/>
              </a:rPr>
              <a:t> </a:t>
            </a:r>
            <a:r>
              <a:rPr altLang="en-US" sz="2800" lang="en-US">
                <a:latin typeface="Arial Narrow" pitchFamily="34" charset="0"/>
              </a:rPr>
              <a:t>valproate</a:t>
            </a:r>
            <a:r>
              <a:rPr altLang="en-US" b="1" sz="2800" lang="bg-BG">
                <a:solidFill>
                  <a:schemeClr val="accent2"/>
                </a:solidFill>
                <a:latin typeface="Arial Narrow" pitchFamily="34" charset="0"/>
              </a:rPr>
              <a:t> </a:t>
            </a:r>
          </a:p>
          <a:p>
            <a:r>
              <a:rPr altLang="en-US" sz="2800" i="1" lang="en-US">
                <a:solidFill>
                  <a:schemeClr val="accent2"/>
                </a:solidFill>
                <a:latin typeface="Arial Narrow" pitchFamily="34" charset="0"/>
              </a:rPr>
              <a:t>Alternative</a:t>
            </a:r>
            <a:r>
              <a:rPr altLang="en-US" b="1" sz="2800" lang="en-US">
                <a:solidFill>
                  <a:schemeClr val="accent2"/>
                </a:solidFill>
                <a:latin typeface="Arial Narrow" pitchFamily="34" charset="0"/>
              </a:rPr>
              <a:t> </a:t>
            </a:r>
            <a:r>
              <a:rPr altLang="en-US" sz="2800" lang="en-US">
                <a:latin typeface="Arial Narrow" pitchFamily="34" charset="0"/>
              </a:rPr>
              <a:t>– Clonazepam or</a:t>
            </a:r>
            <a:r>
              <a:rPr altLang="en-US" sz="2800" lang="bg-BG">
                <a:latin typeface="Arial Narrow" pitchFamily="34" charset="0"/>
              </a:rPr>
              <a:t> </a:t>
            </a:r>
            <a:r>
              <a:rPr altLang="en-US" sz="2800" lang="en-US">
                <a:latin typeface="Arial Narrow" pitchFamily="34" charset="0"/>
              </a:rPr>
              <a:t>Lamotrigine</a:t>
            </a:r>
            <a:r>
              <a:rPr altLang="en-US" b="1" sz="2800" lang="bg-BG">
                <a:latin typeface="Arial Narrow" pitchFamily="34" charset="0"/>
              </a:rPr>
              <a:t> </a:t>
            </a:r>
            <a:endParaRPr altLang="en-US" b="1" sz="2800" lang="en-US">
              <a:latin typeface="Arial Narrow" pitchFamily="34" charset="0"/>
            </a:endParaRPr>
          </a:p>
        </p:txBody>
      </p:sp>
      <p:sp>
        <p:nvSpPr>
          <p:cNvPr id="1050027" name="Text Box 5"/>
          <p:cNvSpPr txBox="1">
            <a:spLocks noChangeArrowheads="1"/>
          </p:cNvSpPr>
          <p:nvPr/>
        </p:nvSpPr>
        <p:spPr bwMode="auto">
          <a:xfrm>
            <a:off x="152400" y="3671888"/>
            <a:ext cx="8281988" cy="1433512"/>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lang="en-US">
                <a:latin typeface="Arial Narrow" pitchFamily="34" charset="0"/>
              </a:rPr>
              <a:t>Partial seizures: </a:t>
            </a:r>
            <a:r>
              <a:rPr altLang="en-US" sz="2800" i="1" lang="en-US">
                <a:solidFill>
                  <a:srgbClr val="FF0066"/>
                </a:solidFill>
              </a:rPr>
              <a:t>I choice</a:t>
            </a:r>
            <a:r>
              <a:rPr altLang="en-US" lang="en-US">
                <a:latin typeface="Arial Narrow" pitchFamily="34" charset="0"/>
              </a:rPr>
              <a:t> – </a:t>
            </a:r>
            <a:r>
              <a:rPr altLang="en-US" sz="2800" lang="en-US">
                <a:latin typeface="Arial Narrow" pitchFamily="34" charset="0"/>
              </a:rPr>
              <a:t>Carbamazepine or</a:t>
            </a:r>
            <a:endParaRPr altLang="en-US" sz="2800" lang="bg-BG">
              <a:latin typeface="Arial Narrow" pitchFamily="34" charset="0"/>
            </a:endParaRPr>
          </a:p>
          <a:p>
            <a:r>
              <a:rPr altLang="en-US" sz="2800" lang="en-US">
                <a:latin typeface="Arial Narrow" pitchFamily="34" charset="0"/>
              </a:rPr>
              <a:t>valproate</a:t>
            </a:r>
          </a:p>
          <a:p>
            <a:r>
              <a:rPr altLang="en-US" sz="2800" i="1" lang="en-US"/>
              <a:t>Alternative</a:t>
            </a:r>
            <a:r>
              <a:rPr altLang="en-US" sz="2800" lang="en-US">
                <a:latin typeface="Arial Narrow" pitchFamily="34" charset="0"/>
              </a:rPr>
              <a:t> – Phenytoin, Lamotrigine, Vigabatrin, Topiramate</a:t>
            </a:r>
          </a:p>
        </p:txBody>
      </p:sp>
      <p:sp>
        <p:nvSpPr>
          <p:cNvPr id="1050028" name="Text Box 6"/>
          <p:cNvSpPr txBox="1">
            <a:spLocks noChangeArrowheads="1"/>
          </p:cNvSpPr>
          <p:nvPr/>
        </p:nvSpPr>
        <p:spPr bwMode="auto">
          <a:xfrm>
            <a:off x="242888" y="5394325"/>
            <a:ext cx="8596312" cy="1006475"/>
          </a:xfrm>
          <a:prstGeom prst="rect"/>
          <a:solidFill>
            <a:srgbClr val="FF3300"/>
          </a:solid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b="1" lang="en-US">
                <a:solidFill>
                  <a:schemeClr val="bg1"/>
                </a:solidFill>
                <a:latin typeface="Arial Narrow" pitchFamily="34" charset="0"/>
              </a:rPr>
              <a:t>Status epilepticus: </a:t>
            </a:r>
            <a:r>
              <a:rPr altLang="en-US" i="1" lang="en-US">
                <a:solidFill>
                  <a:schemeClr val="bg1"/>
                </a:solidFill>
                <a:latin typeface="Arial Narrow" pitchFamily="34" charset="0"/>
              </a:rPr>
              <a:t>I choice</a:t>
            </a:r>
            <a:r>
              <a:rPr altLang="en-US" lang="en-US">
                <a:solidFill>
                  <a:schemeClr val="bg1"/>
                </a:solidFill>
                <a:latin typeface="Arial Narrow" pitchFamily="34" charset="0"/>
              </a:rPr>
              <a:t> – </a:t>
            </a:r>
            <a:r>
              <a:rPr altLang="en-US" sz="2800" lang="en-US">
                <a:solidFill>
                  <a:schemeClr val="bg1"/>
                </a:solidFill>
                <a:latin typeface="Arial Narrow" pitchFamily="34" charset="0"/>
              </a:rPr>
              <a:t>Diazepam or</a:t>
            </a:r>
            <a:r>
              <a:rPr altLang="en-US" sz="2800" lang="bg-BG">
                <a:solidFill>
                  <a:schemeClr val="bg1"/>
                </a:solidFill>
                <a:latin typeface="Arial Narrow" pitchFamily="34" charset="0"/>
              </a:rPr>
              <a:t> </a:t>
            </a:r>
            <a:r>
              <a:rPr altLang="en-US" sz="2800" lang="en-US">
                <a:solidFill>
                  <a:schemeClr val="bg1"/>
                </a:solidFill>
                <a:latin typeface="Arial Narrow" pitchFamily="34" charset="0"/>
              </a:rPr>
              <a:t>Lorazepam (i.v.)</a:t>
            </a:r>
            <a:endParaRPr altLang="en-US" lang="en-US">
              <a:solidFill>
                <a:schemeClr val="bg1"/>
              </a:solidFill>
              <a:latin typeface="Arial Narrow" pitchFamily="34" charset="0"/>
            </a:endParaRPr>
          </a:p>
          <a:p>
            <a:r>
              <a:rPr altLang="en-US" sz="2800" i="1" lang="en-US">
                <a:solidFill>
                  <a:schemeClr val="bg1"/>
                </a:solidFill>
              </a:rPr>
              <a:t>Alternative</a:t>
            </a:r>
            <a:r>
              <a:rPr altLang="en-US" sz="2800" lang="en-US">
                <a:solidFill>
                  <a:schemeClr val="bg1"/>
                </a:solidFill>
                <a:latin typeface="Arial Narrow" pitchFamily="34" charset="0"/>
              </a:rPr>
              <a:t> – Phenobarbital (i.m./i/v.)</a:t>
            </a: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215" name=""/>
        <p:cNvGrpSpPr/>
        <p:nvPr/>
      </p:nvGrpSpPr>
      <p:grpSpPr>
        <a:xfrm>
          <a:off x="0" y="0"/>
          <a:ext cx="0" cy="0"/>
          <a:chOff x="0" y="0"/>
          <a:chExt cx="0" cy="0"/>
        </a:xfrm>
      </p:grpSpPr>
      <p:pic>
        <p:nvPicPr>
          <p:cNvPr id="2097244" name="Picture 2"/>
          <p:cNvPicPr>
            <a:picLocks noChangeAspect="1" noChangeArrowheads="1"/>
          </p:cNvPicPr>
          <p:nvPr/>
        </p:nvPicPr>
        <p:blipFill>
          <a:blip xmlns:r="http://schemas.openxmlformats.org/officeDocument/2006/relationships" r:embed="rId1"/>
          <a:srcRect/>
          <a:stretch>
            <a:fillRect/>
          </a:stretch>
        </p:blipFill>
        <p:spPr bwMode="auto">
          <a:xfrm>
            <a:off x="228600" y="2193925"/>
            <a:ext cx="8686800" cy="1352550"/>
          </a:xfrm>
          <a:prstGeom prst="rect"/>
          <a:noFill/>
          <a:ln>
            <a:noFill/>
          </a:ln>
        </p:spPr>
      </p:pic>
      <p:pic>
        <p:nvPicPr>
          <p:cNvPr id="2097245" name="Picture 3"/>
          <p:cNvPicPr>
            <a:picLocks noChangeAspect="1" noChangeArrowheads="1"/>
          </p:cNvPicPr>
          <p:nvPr/>
        </p:nvPicPr>
        <p:blipFill>
          <a:blip xmlns:r="http://schemas.openxmlformats.org/officeDocument/2006/relationships" r:embed="rId2"/>
          <a:srcRect/>
          <a:stretch>
            <a:fillRect/>
          </a:stretch>
        </p:blipFill>
        <p:spPr bwMode="auto">
          <a:xfrm>
            <a:off x="1981200" y="4202113"/>
            <a:ext cx="4724400" cy="1268412"/>
          </a:xfrm>
          <a:prstGeom prst="rect"/>
          <a:noFill/>
          <a:ln>
            <a:noFill/>
          </a:ln>
        </p:spPr>
      </p:pic>
      <p:sp>
        <p:nvSpPr>
          <p:cNvPr id="1050029" name="Text Box 4"/>
          <p:cNvSpPr txBox="1">
            <a:spLocks noChangeArrowheads="1"/>
          </p:cNvSpPr>
          <p:nvPr/>
        </p:nvSpPr>
        <p:spPr bwMode="auto">
          <a:xfrm>
            <a:off x="2173288" y="5546725"/>
            <a:ext cx="4456112" cy="396875"/>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altLang="en-US" b="1" sz="2000" i="1" lang="en-US">
                <a:solidFill>
                  <a:srgbClr val="FF3300"/>
                </a:solidFill>
              </a:rPr>
              <a:t>Patient in opisthotonus (grand mal)</a:t>
            </a:r>
          </a:p>
        </p:txBody>
      </p:sp>
      <p:sp>
        <p:nvSpPr>
          <p:cNvPr id="1050030" name="Text Box 5"/>
          <p:cNvSpPr txBox="1">
            <a:spLocks noChangeArrowheads="1"/>
          </p:cNvSpPr>
          <p:nvPr/>
        </p:nvSpPr>
        <p:spPr bwMode="auto">
          <a:xfrm>
            <a:off x="193675" y="1162050"/>
            <a:ext cx="8569325" cy="731838"/>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altLang="en-US" b="1" sz="4200" i="1" lang="en-US">
                <a:solidFill>
                  <a:srgbClr val="0033CC"/>
                </a:solidFill>
                <a:latin typeface="Arial Narrow" pitchFamily="34" charset="0"/>
              </a:rPr>
              <a:t>Treatment of status epilepticus in adults</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216" name=""/>
        <p:cNvGrpSpPr/>
        <p:nvPr/>
      </p:nvGrpSpPr>
      <p:grpSpPr>
        <a:xfrm>
          <a:off x="0" y="0"/>
          <a:ext cx="0" cy="0"/>
          <a:chOff x="0" y="0"/>
          <a:chExt cx="0" cy="0"/>
        </a:xfrm>
      </p:grpSpPr>
      <p:sp>
        <p:nvSpPr>
          <p:cNvPr id="1050031" name="Text Box 2"/>
          <p:cNvSpPr txBox="1">
            <a:spLocks noChangeArrowheads="1"/>
          </p:cNvSpPr>
          <p:nvPr/>
        </p:nvSpPr>
        <p:spPr bwMode="auto">
          <a:xfrm>
            <a:off x="152400" y="393700"/>
            <a:ext cx="8767763" cy="6084888"/>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indent="-342900" marL="342900"/>
            <a:r>
              <a:rPr altLang="en-US" b="1" sz="2900" lang="en-US">
                <a:solidFill>
                  <a:srgbClr val="0033CC"/>
                </a:solidFill>
                <a:latin typeface="Arial Narrow" pitchFamily="34" charset="0"/>
              </a:rPr>
              <a:t>GENERAL GUIDE TO ANTIEPILEPSY PHARMACOTHERAPY</a:t>
            </a:r>
            <a:endParaRPr altLang="en-US" b="1" sz="2900" lang="bg-BG">
              <a:solidFill>
                <a:srgbClr val="0033CC"/>
              </a:solidFill>
              <a:latin typeface="Arial Narrow" pitchFamily="34" charset="0"/>
            </a:endParaRPr>
          </a:p>
          <a:p>
            <a:pPr indent="-342900" marL="342900"/>
            <a:endParaRPr altLang="en-US" sz="2800" lang="en-US">
              <a:latin typeface="Arial Narrow" pitchFamily="34" charset="0"/>
            </a:endParaRPr>
          </a:p>
          <a:p>
            <a:pPr indent="-342900" marL="342900"/>
            <a:r>
              <a:rPr altLang="en-US" b="1" sz="2800" lang="en-US">
                <a:solidFill>
                  <a:srgbClr val="0033CC"/>
                </a:solidFill>
                <a:latin typeface="Arial Narrow" pitchFamily="34" charset="0"/>
              </a:rPr>
              <a:t>(1) </a:t>
            </a:r>
            <a:r>
              <a:rPr altLang="en-US" sz="2800" lang="bg-BG">
                <a:latin typeface="Arial Narrow" pitchFamily="34" charset="0"/>
              </a:rPr>
              <a:t>The decision whether or not to initiate drug therapy after </a:t>
            </a:r>
            <a:r>
              <a:rPr altLang="en-US" sz="2800" lang="en-US">
                <a:latin typeface="Arial Narrow" pitchFamily="34" charset="0"/>
              </a:rPr>
              <a:t>a </a:t>
            </a:r>
          </a:p>
          <a:p>
            <a:pPr indent="-342900" marL="342900"/>
            <a:r>
              <a:rPr altLang="en-US" sz="2800" lang="bg-BG">
                <a:latin typeface="Arial Narrow" pitchFamily="34" charset="0"/>
              </a:rPr>
              <a:t>sin</a:t>
            </a:r>
            <a:r>
              <a:rPr altLang="en-US" sz="2800" lang="en-US">
                <a:latin typeface="Arial Narrow" pitchFamily="34" charset="0"/>
              </a:rPr>
              <a:t>gle seizure remains controversial since approximately 25% </a:t>
            </a:r>
          </a:p>
          <a:p>
            <a:pPr indent="-342900" marL="342900"/>
            <a:r>
              <a:rPr altLang="en-US" sz="2800" lang="en-US">
                <a:latin typeface="Arial Narrow" pitchFamily="34" charset="0"/>
              </a:rPr>
              <a:t>of patients may not have another seizure.</a:t>
            </a:r>
          </a:p>
          <a:p>
            <a:pPr indent="-342900" marL="342900"/>
            <a:r>
              <a:rPr altLang="en-US" b="1" sz="2800" lang="en-US">
                <a:solidFill>
                  <a:srgbClr val="0033CC"/>
                </a:solidFill>
                <a:latin typeface="Arial Narrow" pitchFamily="34" charset="0"/>
              </a:rPr>
              <a:t>(2)</a:t>
            </a:r>
            <a:r>
              <a:rPr altLang="en-US" sz="2800" lang="en-US">
                <a:latin typeface="Arial Narrow" pitchFamily="34" charset="0"/>
              </a:rPr>
              <a:t> Therapy should start with a single drug (70% of patients can</a:t>
            </a:r>
          </a:p>
          <a:p>
            <a:pPr indent="-342900" marL="342900"/>
            <a:r>
              <a:rPr altLang="en-US" sz="2800" lang="en-US">
                <a:latin typeface="Arial Narrow" pitchFamily="34" charset="0"/>
              </a:rPr>
              <a:t>be </a:t>
            </a:r>
            <a:r>
              <a:rPr altLang="en-US" sz="2800" i="1" lang="en-US">
                <a:latin typeface="Arial Narrow" pitchFamily="34" charset="0"/>
              </a:rPr>
              <a:t>controlled on one drug </a:t>
            </a:r>
            <a:r>
              <a:rPr altLang="en-US" sz="2800" lang="en-US">
                <a:latin typeface="Arial Narrow" pitchFamily="34" charset="0"/>
              </a:rPr>
              <a:t>(monotherapy).</a:t>
            </a:r>
          </a:p>
          <a:p>
            <a:pPr indent="-342900" marL="342900"/>
            <a:r>
              <a:rPr altLang="en-US" b="1" sz="2800" lang="en-US">
                <a:solidFill>
                  <a:srgbClr val="0033CC"/>
                </a:solidFill>
                <a:latin typeface="Arial Narrow" pitchFamily="34" charset="0"/>
              </a:rPr>
              <a:t>(3)</a:t>
            </a:r>
            <a:r>
              <a:rPr altLang="en-US" sz="2800" lang="en-US">
                <a:latin typeface="Arial Narrow" pitchFamily="34" charset="0"/>
              </a:rPr>
              <a:t> Anticonvulsant drug therapy should be appropriate to the type</a:t>
            </a:r>
          </a:p>
          <a:p>
            <a:pPr indent="-342900" marL="342900"/>
            <a:r>
              <a:rPr altLang="en-US" sz="2800" lang="en-US">
                <a:latin typeface="Arial Narrow" pitchFamily="34" charset="0"/>
              </a:rPr>
              <a:t>of seizure.</a:t>
            </a:r>
          </a:p>
          <a:p>
            <a:pPr indent="-342900" marL="342900"/>
            <a:r>
              <a:rPr altLang="en-US" sz="2800" lang="en-US">
                <a:latin typeface="Arial Narrow" pitchFamily="34" charset="0"/>
              </a:rPr>
              <a:t>(</a:t>
            </a:r>
            <a:r>
              <a:rPr altLang="en-US" b="1" sz="2800" lang="en-US">
                <a:solidFill>
                  <a:srgbClr val="0033CC"/>
                </a:solidFill>
                <a:latin typeface="Arial Narrow" pitchFamily="34" charset="0"/>
              </a:rPr>
              <a:t>4)</a:t>
            </a:r>
            <a:r>
              <a:rPr altLang="en-US" sz="2800" lang="en-US">
                <a:latin typeface="Arial Narrow" pitchFamily="34" charset="0"/>
              </a:rPr>
              <a:t> The choice of drugs is also determined by the patient’s age</a:t>
            </a:r>
          </a:p>
          <a:p>
            <a:pPr indent="-342900" marL="342900"/>
            <a:r>
              <a:rPr altLang="en-US" sz="2800" lang="en-US">
                <a:latin typeface="Arial Narrow" pitchFamily="34" charset="0"/>
              </a:rPr>
              <a:t>and sex</a:t>
            </a:r>
            <a:r>
              <a:rPr altLang="en-US" sz="2800" lang="bg-BG">
                <a:latin typeface="Arial Narrow" pitchFamily="34" charset="0"/>
              </a:rPr>
              <a:t>.</a:t>
            </a:r>
            <a:endParaRPr altLang="en-US" sz="2800" lang="en-US">
              <a:latin typeface="Arial Narrow" pitchFamily="34" charset="0"/>
            </a:endParaRPr>
          </a:p>
          <a:p>
            <a:pPr indent="-342900" marL="342900"/>
            <a:r>
              <a:rPr altLang="en-US" b="1" sz="2800" lang="en-US">
                <a:solidFill>
                  <a:srgbClr val="0033CC"/>
                </a:solidFill>
                <a:latin typeface="Arial Narrow" pitchFamily="34" charset="0"/>
              </a:rPr>
              <a:t>(5)</a:t>
            </a:r>
            <a:r>
              <a:rPr altLang="en-US" sz="2800" lang="en-US">
                <a:latin typeface="Arial Narrow" pitchFamily="34" charset="0"/>
              </a:rPr>
              <a:t> </a:t>
            </a:r>
            <a:r>
              <a:rPr altLang="en-US" sz="2800" lang="bg-BG">
                <a:latin typeface="Arial Narrow" pitchFamily="34" charset="0"/>
              </a:rPr>
              <a:t>If the attempt to control epilepsy by use </a:t>
            </a:r>
            <a:r>
              <a:rPr altLang="en-US" sz="2800" lang="en-US">
                <a:latin typeface="Arial Narrow" pitchFamily="34" charset="0"/>
              </a:rPr>
              <a:t>of </a:t>
            </a:r>
            <a:r>
              <a:rPr altLang="en-US" sz="2800" lang="bg-BG">
                <a:latin typeface="Arial Narrow" pitchFamily="34" charset="0"/>
              </a:rPr>
              <a:t>a single drug is </a:t>
            </a:r>
            <a:endParaRPr altLang="en-US" sz="2800" lang="en-US">
              <a:latin typeface="Arial Narrow" pitchFamily="34" charset="0"/>
            </a:endParaRPr>
          </a:p>
          <a:p>
            <a:pPr indent="-342900" marL="342900"/>
            <a:r>
              <a:rPr altLang="en-US" sz="2800" lang="bg-BG">
                <a:latin typeface="Arial Narrow" pitchFamily="34" charset="0"/>
              </a:rPr>
              <a:t>unsuccessful, it should be </a:t>
            </a:r>
            <a:r>
              <a:rPr altLang="en-US" sz="2800" lang="en-US">
                <a:latin typeface="Arial Narrow" pitchFamily="34" charset="0"/>
              </a:rPr>
              <a:t>withdrawn and </a:t>
            </a:r>
            <a:r>
              <a:rPr altLang="en-US" sz="2800" lang="bg-BG">
                <a:latin typeface="Arial Narrow" pitchFamily="34" charset="0"/>
              </a:rPr>
              <a:t>replaced </a:t>
            </a:r>
            <a:r>
              <a:rPr altLang="en-US" sz="2800" lang="en-US">
                <a:latin typeface="Arial Narrow" pitchFamily="34" charset="0"/>
              </a:rPr>
              <a:t>by a second</a:t>
            </a:r>
          </a:p>
          <a:p>
            <a:pPr indent="-342900" marL="342900"/>
            <a:r>
              <a:rPr altLang="en-US" sz="2800" lang="en-US">
                <a:latin typeface="Arial Narrow" pitchFamily="34" charset="0"/>
              </a:rPr>
              <a:t>line drug, though these are effective in only 10% of patients.</a:t>
            </a:r>
            <a:endParaRPr altLang="en-US" sz="2800" lang="bg-BG">
              <a:latin typeface="Arial Narrow" pitchFamily="34" charset="0"/>
            </a:endParaRP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217" name=""/>
        <p:cNvGrpSpPr/>
        <p:nvPr/>
      </p:nvGrpSpPr>
      <p:grpSpPr>
        <a:xfrm>
          <a:off x="0" y="0"/>
          <a:ext cx="0" cy="0"/>
          <a:chOff x="0" y="0"/>
          <a:chExt cx="0" cy="0"/>
        </a:xfrm>
      </p:grpSpPr>
      <p:sp>
        <p:nvSpPr>
          <p:cNvPr id="1050032" name="Text Box 2"/>
          <p:cNvSpPr txBox="1">
            <a:spLocks noChangeArrowheads="1"/>
          </p:cNvSpPr>
          <p:nvPr/>
        </p:nvSpPr>
        <p:spPr bwMode="auto">
          <a:xfrm>
            <a:off x="457200" y="666750"/>
            <a:ext cx="8394700" cy="5641975"/>
          </a:xfrm>
          <a:prstGeom prst="rect"/>
          <a:noFill/>
          <a:ln>
            <a:noFill/>
          </a:ln>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altLang="en-US" sz="2800" lang="en-US">
                <a:latin typeface="Arial Narrow" pitchFamily="34" charset="0"/>
              </a:rPr>
              <a:t>There is little evidence that 2 or 3 drugs are better than one,</a:t>
            </a:r>
          </a:p>
          <a:p>
            <a:r>
              <a:rPr altLang="en-US" sz="2800" lang="en-US">
                <a:latin typeface="Arial Narrow" pitchFamily="34" charset="0"/>
              </a:rPr>
              <a:t>but more drugs often mean more ARs.</a:t>
            </a:r>
          </a:p>
          <a:p>
            <a:endParaRPr altLang="en-US" b="1" sz="1400" lang="en-US">
              <a:solidFill>
                <a:srgbClr val="0033CC"/>
              </a:solidFill>
              <a:latin typeface="Arial Narrow" pitchFamily="34" charset="0"/>
            </a:endParaRPr>
          </a:p>
          <a:p>
            <a:r>
              <a:rPr altLang="en-US" b="1" sz="2800" lang="en-US">
                <a:solidFill>
                  <a:srgbClr val="0033CC"/>
                </a:solidFill>
                <a:latin typeface="Arial Narrow" pitchFamily="34" charset="0"/>
              </a:rPr>
              <a:t>(6)</a:t>
            </a:r>
            <a:r>
              <a:rPr altLang="en-US" sz="2800" lang="en-US">
                <a:latin typeface="Arial Narrow" pitchFamily="34" charset="0"/>
              </a:rPr>
              <a:t> Effective therapy must never be stopped suddenly,</a:t>
            </a:r>
          </a:p>
          <a:p>
            <a:r>
              <a:rPr altLang="en-US" sz="2800" lang="en-US">
                <a:latin typeface="Arial Narrow" pitchFamily="34" charset="0"/>
              </a:rPr>
              <a:t>only gradually.</a:t>
            </a:r>
          </a:p>
          <a:p>
            <a:endParaRPr altLang="en-US" sz="1400" lang="en-US">
              <a:latin typeface="Arial Narrow" pitchFamily="34" charset="0"/>
            </a:endParaRPr>
          </a:p>
          <a:p>
            <a:r>
              <a:rPr altLang="en-US" b="1" sz="2800" lang="en-US">
                <a:solidFill>
                  <a:srgbClr val="0033CC"/>
                </a:solidFill>
                <a:latin typeface="Arial Narrow" pitchFamily="34" charset="0"/>
              </a:rPr>
              <a:t>(7)</a:t>
            </a:r>
            <a:r>
              <a:rPr altLang="en-US" sz="2800" lang="en-US">
                <a:latin typeface="Arial Narrow" pitchFamily="34" charset="0"/>
              </a:rPr>
              <a:t> After a period of at least 2–3 years free from seizures, with-</a:t>
            </a:r>
          </a:p>
          <a:p>
            <a:r>
              <a:rPr altLang="en-US" sz="2800" lang="en-US">
                <a:latin typeface="Arial Narrow" pitchFamily="34" charset="0"/>
              </a:rPr>
              <a:t>drawal of anticonvulsants can be considered. In general, dis-</a:t>
            </a:r>
          </a:p>
          <a:p>
            <a:r>
              <a:rPr altLang="en-US" sz="2800" lang="en-US">
                <a:latin typeface="Arial Narrow" pitchFamily="34" charset="0"/>
              </a:rPr>
              <a:t>continuing the antiepileptic drug therapy is associated with</a:t>
            </a:r>
          </a:p>
          <a:p>
            <a:r>
              <a:rPr altLang="en-US" sz="2800" lang="en-US">
                <a:latin typeface="Arial Narrow" pitchFamily="34" charset="0"/>
              </a:rPr>
              <a:t>about 20% relapse during withdrawal and a further 20% relapse</a:t>
            </a:r>
          </a:p>
          <a:p>
            <a:r>
              <a:rPr altLang="en-US" sz="2800" lang="en-US">
                <a:latin typeface="Arial Narrow" pitchFamily="34" charset="0"/>
              </a:rPr>
              <a:t>over the following 5 years. It is recommended that the antiepi-</a:t>
            </a:r>
          </a:p>
          <a:p>
            <a:r>
              <a:rPr altLang="en-US" sz="2800" lang="en-US">
                <a:latin typeface="Arial Narrow" pitchFamily="34" charset="0"/>
              </a:rPr>
              <a:t>leptic drug be withdrawn over a period of 6 months. If a fit</a:t>
            </a:r>
          </a:p>
          <a:p>
            <a:r>
              <a:rPr altLang="en-US" sz="2800" lang="en-US">
                <a:latin typeface="Arial Narrow" pitchFamily="34" charset="0"/>
              </a:rPr>
              <a:t>occurs during this time, full therapy must begin again until the</a:t>
            </a:r>
          </a:p>
          <a:p>
            <a:r>
              <a:rPr altLang="en-US" sz="2800" lang="en-US">
                <a:latin typeface="Arial Narrow" pitchFamily="34" charset="0"/>
              </a:rPr>
              <a:t>patient has been free from seizure for a further 2–3 years.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596" name=""/>
        <p:cNvGrpSpPr/>
        <p:nvPr/>
      </p:nvGrpSpPr>
      <p:grpSpPr>
        <a:xfrm>
          <a:off x="0" y="0"/>
          <a:ext cx="0" cy="0"/>
          <a:chOff x="0" y="0"/>
          <a:chExt cx="0" cy="0"/>
        </a:xfrm>
      </p:grpSpPr>
      <p:sp>
        <p:nvSpPr>
          <p:cNvPr id="1048735" name="Title 1"/>
          <p:cNvSpPr>
            <a:spLocks noGrp="1"/>
          </p:cNvSpPr>
          <p:nvPr>
            <p:ph type="title"/>
          </p:nvPr>
        </p:nvSpPr>
        <p:spPr/>
        <p:txBody>
          <a:bodyPr>
            <a:normAutofit fontScale="90000"/>
          </a:bodyPr>
          <a:p>
            <a:r>
              <a:rPr altLang="en-US" dirty="0" lang="en-US" err="1"/>
              <a:t>Antibacterials</a:t>
            </a:r>
            <a:r>
              <a:rPr altLang="en-US" dirty="0" lang="en-US"/>
              <a:t/>
            </a:r>
            <a:br>
              <a:rPr altLang="en-US" dirty="0" lang="en-US"/>
            </a:br>
            <a:r>
              <a:rPr altLang="en-US" dirty="0" sz="3600" lang="en-US" err="1"/>
              <a:t>Penicillins</a:t>
            </a:r>
            <a:endParaRPr dirty="0" lang="en-US"/>
          </a:p>
        </p:txBody>
      </p:sp>
      <p:sp>
        <p:nvSpPr>
          <p:cNvPr id="1048736" name="Content Placeholder 2"/>
          <p:cNvSpPr>
            <a:spLocks noGrp="1"/>
          </p:cNvSpPr>
          <p:nvPr>
            <p:ph idx="1"/>
          </p:nvPr>
        </p:nvSpPr>
        <p:spPr/>
        <p:txBody>
          <a:bodyPr>
            <a:normAutofit fontScale="96875" lnSpcReduction="20000"/>
          </a:bodyPr>
          <a:p>
            <a:r>
              <a:rPr altLang="en-US" dirty="0" lang="en-US" u="sng"/>
              <a:t>Natural </a:t>
            </a:r>
            <a:r>
              <a:rPr altLang="en-US" dirty="0" lang="en-US" err="1" u="sng"/>
              <a:t>Penicillins</a:t>
            </a:r>
            <a:endParaRPr altLang="en-US" dirty="0" lang="en-US"/>
          </a:p>
          <a:p>
            <a:pPr>
              <a:buFontTx/>
              <a:buNone/>
            </a:pPr>
            <a:r>
              <a:rPr altLang="en-US" dirty="0" lang="en-US"/>
              <a:t>   Penicillin G, Penicillin V, Procaine, </a:t>
            </a:r>
            <a:r>
              <a:rPr altLang="en-US" dirty="0" lang="en-US" err="1"/>
              <a:t>Bicillin</a:t>
            </a:r>
            <a:endParaRPr altLang="en-US" dirty="0" lang="en-US"/>
          </a:p>
          <a:p>
            <a:pPr>
              <a:buFontTx/>
              <a:buNone/>
            </a:pPr>
            <a:r>
              <a:rPr altLang="en-US" dirty="0" lang="en-US"/>
              <a:t>  - Good gram +, fair gram - , good </a:t>
            </a:r>
            <a:r>
              <a:rPr altLang="en-US" dirty="0" lang="en-US" smtClean="0"/>
              <a:t>anaerobic action.</a:t>
            </a:r>
            <a:endParaRPr altLang="en-US" dirty="0" lang="en-US"/>
          </a:p>
          <a:p>
            <a:pPr>
              <a:buFontTx/>
              <a:buNone/>
            </a:pPr>
            <a:r>
              <a:rPr altLang="en-US" dirty="0" lang="en-US"/>
              <a:t>  - PCN G = more effective IV or IM, but painful d/t aqueous solution</a:t>
            </a:r>
          </a:p>
          <a:p>
            <a:pPr>
              <a:buFontTx/>
              <a:buNone/>
            </a:pPr>
            <a:r>
              <a:rPr altLang="en-US" dirty="0" lang="en-US"/>
              <a:t>  - PCN V = PO; peak 2 - 4 </a:t>
            </a:r>
            <a:r>
              <a:rPr altLang="en-US" dirty="0" lang="en-US" err="1"/>
              <a:t>hrs</a:t>
            </a:r>
            <a:endParaRPr altLang="en-US" dirty="0" lang="en-US"/>
          </a:p>
          <a:p>
            <a:endParaRPr dirty="0" lang="en-US"/>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218" name=""/>
        <p:cNvGrpSpPr/>
        <p:nvPr/>
      </p:nvGrpSpPr>
      <p:grpSpPr>
        <a:xfrm>
          <a:off x="0" y="0"/>
          <a:ext cx="0" cy="0"/>
          <a:chOff x="0" y="0"/>
          <a:chExt cx="0" cy="0"/>
        </a:xfrm>
      </p:grpSpPr>
      <p:sp>
        <p:nvSpPr>
          <p:cNvPr id="1050033" name="Rectangle 2"/>
          <p:cNvSpPr>
            <a:spLocks noChangeArrowheads="1"/>
          </p:cNvSpPr>
          <p:nvPr/>
        </p:nvSpPr>
        <p:spPr bwMode="auto">
          <a:xfrm>
            <a:off x="762000" y="1447800"/>
            <a:ext cx="7554913" cy="3686175"/>
          </a:xfrm>
          <a:prstGeom prst="rect"/>
          <a:noFill/>
          <a:ln>
            <a:noFill/>
          </a:ln>
        </p:spPr>
        <p:txBody>
          <a:bodyPr wrap="none">
            <a:spAutoFit/>
          </a:bodyPr>
          <a:p>
            <a:r>
              <a:rPr altLang="en-US" b="1" sz="5900" lang="en-US">
                <a:solidFill>
                  <a:srgbClr val="FF3300"/>
                </a:solidFill>
              </a:rPr>
              <a:t>Alternative methods</a:t>
            </a:r>
          </a:p>
          <a:p>
            <a:r>
              <a:rPr altLang="en-US" b="1" sz="5900" lang="en-US">
                <a:solidFill>
                  <a:srgbClr val="FF3300"/>
                </a:solidFill>
              </a:rPr>
              <a:t>for treatment of epilepsy:</a:t>
            </a:r>
          </a:p>
          <a:p>
            <a:pPr lvl="1">
              <a:buFontTx/>
              <a:buChar char="•"/>
            </a:pPr>
            <a:r>
              <a:rPr altLang="en-US" b="1" sz="5900" lang="en-US">
                <a:solidFill>
                  <a:schemeClr val="accent2"/>
                </a:solidFill>
              </a:rPr>
              <a:t> Neurosurgery </a:t>
            </a:r>
            <a:r>
              <a:rPr altLang="en-US" b="1" sz="5900" lang="bg-BG">
                <a:solidFill>
                  <a:schemeClr val="accent2"/>
                </a:solidFill>
              </a:rPr>
              <a:t>+</a:t>
            </a:r>
            <a:endParaRPr altLang="en-US" b="1" sz="5900" lang="en-US">
              <a:solidFill>
                <a:schemeClr val="accent2"/>
              </a:solidFill>
            </a:endParaRPr>
          </a:p>
          <a:p>
            <a:pPr lvl="1"/>
            <a:r>
              <a:rPr altLang="en-US" b="1" sz="5900" lang="en-US">
                <a:solidFill>
                  <a:schemeClr val="accent2"/>
                </a:solidFill>
              </a:rPr>
              <a:t>  laser therapy</a:t>
            </a:r>
            <a:endParaRPr altLang="en-US" b="1" sz="5900" lang="en-US">
              <a:solidFill>
                <a:srgbClr val="FF3300"/>
              </a:solidFill>
            </a:endParaRPr>
          </a:p>
        </p:txBody>
      </p:sp>
      <p:pic>
        <p:nvPicPr>
          <p:cNvPr id="2097246" name="Picture 3"/>
          <p:cNvPicPr>
            <a:picLocks noChangeArrowheads="1"/>
          </p:cNvPicPr>
          <p:nvPr/>
        </p:nvPicPr>
        <p:blipFill>
          <a:blip xmlns:r="http://schemas.openxmlformats.org/officeDocument/2006/relationships" r:embed="rId1" cstate="print"/>
          <a:srcRect/>
          <a:stretch>
            <a:fillRect/>
          </a:stretch>
        </p:blipFill>
        <p:spPr bwMode="auto">
          <a:xfrm>
            <a:off x="6400800" y="3575050"/>
            <a:ext cx="1325563" cy="1454150"/>
          </a:xfrm>
          <a:prstGeom prst="rect"/>
          <a:noFill/>
          <a:ln>
            <a:noFill/>
          </a:ln>
        </p:spPr>
      </p:pic>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219" name=""/>
        <p:cNvGrpSpPr/>
        <p:nvPr/>
      </p:nvGrpSpPr>
      <p:grpSpPr>
        <a:xfrm>
          <a:off x="0" y="0"/>
          <a:ext cx="0" cy="0"/>
          <a:chOff x="0" y="0"/>
          <a:chExt cx="0" cy="0"/>
        </a:xfrm>
      </p:grpSpPr>
      <p:pic>
        <p:nvPicPr>
          <p:cNvPr id="2097247" name="Picture 2" descr="Outdoor-Type-Aneroid-Sphygmomanometer-HS-20J-"/>
          <p:cNvPicPr>
            <a:picLocks noChangeAspect="1" noChangeArrowheads="1"/>
          </p:cNvPicPr>
          <p:nvPr/>
        </p:nvPicPr>
        <p:blipFill>
          <a:blip xmlns:r="http://schemas.openxmlformats.org/officeDocument/2006/relationships" r:embed="rId1"/>
          <a:srcRect/>
          <a:stretch>
            <a:fillRect/>
          </a:stretch>
        </p:blipFill>
        <p:spPr bwMode="auto">
          <a:xfrm>
            <a:off x="0" y="0"/>
            <a:ext cx="2339975" cy="1989138"/>
          </a:xfrm>
          <a:prstGeom prst="rect"/>
          <a:noFill/>
          <a:ln>
            <a:noFill/>
          </a:ln>
        </p:spPr>
      </p:pic>
      <p:sp>
        <p:nvSpPr>
          <p:cNvPr id="1050034" name="WordArt 3"/>
          <p:cNvSpPr>
            <a:spLocks noChangeArrowheads="1" noChangeShapeType="1" noTextEdit="1"/>
          </p:cNvSpPr>
          <p:nvPr/>
        </p:nvSpPr>
        <p:spPr bwMode="auto">
          <a:xfrm>
            <a:off x="539750" y="1844675"/>
            <a:ext cx="8064500" cy="2376488"/>
          </a:xfrm>
          <a:prstGeom prst="rect"/>
        </p:spPr>
        <p:txBody>
          <a:bodyPr fromWordArt="1" wrap="none">
            <a:prstTxWarp prst="textDeflate">
              <a:avLst>
                <a:gd fmla="val 26227" name="adj"/>
              </a:avLst>
            </a:prstTxWarp>
          </a:bodyPr>
          <a:p>
            <a:pPr algn="ctr"/>
            <a:r>
              <a:rPr sz="3600" kern="10" lang="en-US">
                <a:ln w="9525">
                  <a:solidFill>
                    <a:srgbClr val="000000"/>
                  </a:solidFill>
                  <a:round/>
                  <a:headEnd/>
                  <a:tailEnd/>
                </a:ln>
                <a:solidFill>
                  <a:srgbClr val="800080"/>
                </a:solidFill>
                <a:latin typeface="Copperplate Gothic Bold"/>
              </a:rPr>
              <a:t>Antihypertensive Drugs</a:t>
            </a:r>
          </a:p>
        </p:txBody>
      </p:sp>
      <p:sp>
        <p:nvSpPr>
          <p:cNvPr id="1050035" name="Rectangle 4"/>
          <p:cNvSpPr>
            <a:spLocks noGrp="1" noChangeArrowheads="1"/>
          </p:cNvSpPr>
          <p:nvPr>
            <p:ph type="subTitle" idx="1"/>
          </p:nvPr>
        </p:nvSpPr>
        <p:spPr>
          <a:xfrm>
            <a:off x="1403350" y="4114800"/>
            <a:ext cx="6400800" cy="1752600"/>
          </a:xfrm>
          <a:noFill/>
        </p:spPr>
        <p:txBody>
          <a:bodyPr/>
          <a:p>
            <a:pPr eaLnBrk="1" hangingPunct="1"/>
            <a:endParaRPr dirty="0" lang="en-US" smtClean="0">
              <a:solidFill>
                <a:srgbClr val="006666"/>
              </a:solidFill>
            </a:endParaRPr>
          </a:p>
        </p:txBody>
      </p:sp>
      <p:pic>
        <p:nvPicPr>
          <p:cNvPr id="2097248" name="Picture 5" descr="2652W"/>
          <p:cNvPicPr>
            <a:picLocks noChangeAspect="1" noChangeArrowheads="1"/>
          </p:cNvPicPr>
          <p:nvPr/>
        </p:nvPicPr>
        <p:blipFill>
          <a:blip xmlns:r="http://schemas.openxmlformats.org/officeDocument/2006/relationships" r:embed="rId2"/>
          <a:srcRect/>
          <a:stretch>
            <a:fillRect/>
          </a:stretch>
        </p:blipFill>
        <p:spPr bwMode="auto">
          <a:xfrm>
            <a:off x="34925" y="4419600"/>
            <a:ext cx="1946275" cy="2438400"/>
          </a:xfrm>
          <a:prstGeom prst="rect"/>
          <a:noFill/>
          <a:ln>
            <a:noFill/>
          </a:ln>
        </p:spPr>
      </p:pic>
      <p:pic>
        <p:nvPicPr>
          <p:cNvPr id="2097249" name="Picture 6" descr="sphyg_3"/>
          <p:cNvPicPr>
            <a:picLocks noChangeAspect="1" noChangeArrowheads="1"/>
          </p:cNvPicPr>
          <p:nvPr/>
        </p:nvPicPr>
        <p:blipFill>
          <a:blip xmlns:r="http://schemas.openxmlformats.org/officeDocument/2006/relationships" r:embed="rId3"/>
          <a:srcRect/>
          <a:stretch>
            <a:fillRect/>
          </a:stretch>
        </p:blipFill>
        <p:spPr bwMode="auto">
          <a:xfrm>
            <a:off x="7239000" y="4495800"/>
            <a:ext cx="1905000" cy="2362200"/>
          </a:xfrm>
          <a:prstGeom prst="rect"/>
          <a:noFill/>
          <a:ln>
            <a:noFill/>
          </a:ln>
        </p:spPr>
      </p:pic>
      <p:pic>
        <p:nvPicPr>
          <p:cNvPr id="2097250" name="Picture 7" descr="CV-33"/>
          <p:cNvPicPr>
            <a:picLocks noChangeAspect="1" noChangeArrowheads="1"/>
          </p:cNvPicPr>
          <p:nvPr/>
        </p:nvPicPr>
        <p:blipFill>
          <a:blip xmlns:r="http://schemas.openxmlformats.org/officeDocument/2006/relationships" r:embed="rId4"/>
          <a:srcRect/>
          <a:stretch>
            <a:fillRect/>
          </a:stretch>
        </p:blipFill>
        <p:spPr bwMode="auto">
          <a:xfrm>
            <a:off x="6767513" y="25400"/>
            <a:ext cx="2376487" cy="1908175"/>
          </a:xfrm>
          <a:prstGeom prst="rect"/>
          <a:noFill/>
          <a:ln>
            <a:noFill/>
          </a:ln>
        </p:spPr>
      </p:pic>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220" name=""/>
        <p:cNvGrpSpPr/>
        <p:nvPr/>
      </p:nvGrpSpPr>
      <p:grpSpPr>
        <a:xfrm>
          <a:off x="0" y="0"/>
          <a:ext cx="0" cy="0"/>
          <a:chOff x="0" y="0"/>
          <a:chExt cx="0" cy="0"/>
        </a:xfrm>
      </p:grpSpPr>
      <p:sp>
        <p:nvSpPr>
          <p:cNvPr id="1050036" name="Rectangle 2"/>
          <p:cNvSpPr>
            <a:spLocks noGrp="1" noChangeArrowheads="1"/>
          </p:cNvSpPr>
          <p:nvPr>
            <p:ph type="title"/>
          </p:nvPr>
        </p:nvSpPr>
        <p:spPr>
          <a:xfrm>
            <a:off x="457200" y="44450"/>
            <a:ext cx="8229600" cy="1143000"/>
          </a:xfrm>
        </p:spPr>
        <p:txBody>
          <a:bodyPr/>
          <a:p>
            <a:pPr eaLnBrk="1" hangingPunct="1"/>
            <a:r>
              <a:rPr lang="en-US" smtClean="0">
                <a:cs typeface="Times New Roman" pitchFamily="18" charset="0"/>
              </a:rPr>
              <a:t>Introduction</a:t>
            </a:r>
          </a:p>
        </p:txBody>
      </p:sp>
      <p:grpSp>
        <p:nvGrpSpPr>
          <p:cNvPr id="1221" name="Group 22"/>
          <p:cNvGrpSpPr/>
          <p:nvPr/>
        </p:nvGrpSpPr>
        <p:grpSpPr bwMode="auto">
          <a:xfrm>
            <a:off x="457200" y="1941596"/>
            <a:ext cx="8207375" cy="3832225"/>
            <a:chOff x="295" y="1027"/>
            <a:chExt cx="5170" cy="1315"/>
          </a:xfrm>
        </p:grpSpPr>
        <p:grpSp>
          <p:nvGrpSpPr>
            <p:cNvPr id="1222" name="Organization Chart 23"/>
            <p:cNvGrpSpPr/>
            <p:nvPr/>
          </p:nvGrpSpPr>
          <p:grpSpPr bwMode="auto">
            <a:xfrm>
              <a:off x="1201" y="1027"/>
              <a:ext cx="3312" cy="1315"/>
              <a:chOff x="1201" y="936"/>
              <a:chExt cx="3312" cy="1315"/>
            </a:xfrm>
          </p:grpSpPr>
          <p:graphicFrame>
            <p:nvGraphicFramePr>
              <p:cNvPr id="4194313" name="Diagram 4"/>
              <p:cNvGraphicFramePr>
                <a:graphicFrameLocks/>
              </p:cNvGraphicFramePr>
              <p:nvPr/>
            </p:nvGraphicFramePr>
            <p:xfrm>
              <a:off x="1201" y="936"/>
              <a:ext cx="3312" cy="1315"/>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sp>
            <p:nvSpPr>
              <p:cNvPr id="1050037" name="Line 30"/>
              <p:cNvSpPr>
                <a:spLocks noChangeShapeType="1"/>
              </p:cNvSpPr>
              <p:nvPr/>
            </p:nvSpPr>
            <p:spPr bwMode="auto">
              <a:xfrm flipV="1">
                <a:off x="3152" y="1737"/>
                <a:ext cx="1" cy="318"/>
              </a:xfrm>
              <a:prstGeom prst="line"/>
              <a:noFill/>
              <a:ln w="38100">
                <a:solidFill>
                  <a:schemeClr val="tx1"/>
                </a:solidFill>
                <a:round/>
                <a:headEnd/>
                <a:tailEnd type="triangle" w="med" len="med"/>
              </a:ln>
              <a:effectLst/>
            </p:spPr>
            <p:txBody>
              <a:bodyPr anchor="t" anchorCtr="0" bIns="45720" compatLnSpc="1" lIns="91440" numCol="1" rIns="91440" tIns="45720" vert="horz" wrap="square">
                <a:prstTxWarp prst="textNoShape"/>
              </a:bodyPr>
              <a:p>
                <a:endParaRPr lang="en-US"/>
              </a:p>
            </p:txBody>
          </p:sp>
          <p:sp>
            <p:nvSpPr>
              <p:cNvPr id="1050038" name="Line 31"/>
              <p:cNvSpPr>
                <a:spLocks noChangeShapeType="1"/>
              </p:cNvSpPr>
              <p:nvPr/>
            </p:nvSpPr>
            <p:spPr bwMode="auto">
              <a:xfrm flipV="1">
                <a:off x="1383" y="1737"/>
                <a:ext cx="1" cy="318"/>
              </a:xfrm>
              <a:prstGeom prst="line"/>
              <a:noFill/>
              <a:ln w="38100">
                <a:solidFill>
                  <a:schemeClr val="tx1"/>
                </a:solidFill>
                <a:round/>
                <a:headEnd/>
                <a:tailEnd type="triangle" w="med" len="med"/>
              </a:ln>
              <a:effectLst/>
            </p:spPr>
            <p:txBody>
              <a:bodyPr anchor="t" anchorCtr="0" bIns="45720" compatLnSpc="1" lIns="91440" numCol="1" rIns="91440" tIns="45720" vert="horz" wrap="square">
                <a:prstTxWarp prst="textNoShape"/>
              </a:bodyPr>
              <a:p>
                <a:endParaRPr lang="en-US"/>
              </a:p>
            </p:txBody>
          </p:sp>
        </p:grpSp>
        <p:sp>
          <p:nvSpPr>
            <p:cNvPr id="1050039" name="Line 32"/>
            <p:cNvSpPr>
              <a:spLocks noChangeShapeType="1"/>
            </p:cNvSpPr>
            <p:nvPr/>
          </p:nvSpPr>
          <p:spPr bwMode="auto">
            <a:xfrm flipH="1" flipV="1">
              <a:off x="930" y="1661"/>
              <a:ext cx="272" cy="363"/>
            </a:xfrm>
            <a:prstGeom prst="line"/>
            <a:noFill/>
            <a:ln w="9525">
              <a:solidFill>
                <a:schemeClr val="tx1"/>
              </a:solidFill>
              <a:round/>
              <a:headEnd/>
              <a:tailEnd type="triangle" w="med" len="med"/>
            </a:ln>
          </p:spPr>
          <p:txBody>
            <a:bodyPr/>
            <a:p>
              <a:endParaRPr lang="en-US"/>
            </a:p>
          </p:txBody>
        </p:sp>
        <p:sp>
          <p:nvSpPr>
            <p:cNvPr id="1050040" name="Rectangle 33"/>
            <p:cNvSpPr>
              <a:spLocks noChangeArrowheads="1"/>
            </p:cNvSpPr>
            <p:nvPr/>
          </p:nvSpPr>
          <p:spPr bwMode="auto">
            <a:xfrm>
              <a:off x="295" y="1253"/>
              <a:ext cx="816" cy="408"/>
            </a:xfrm>
            <a:prstGeom prst="rect"/>
            <a:solidFill>
              <a:srgbClr val="FF0066"/>
            </a:solidFill>
            <a:ln w="9525">
              <a:solidFill>
                <a:schemeClr val="tx1"/>
              </a:solidFill>
              <a:miter lim="800000"/>
              <a:headEnd/>
              <a:tailEnd/>
            </a:ln>
          </p:spPr>
          <p:txBody>
            <a:bodyPr anchor="ctr" wrap="none"/>
            <a:p>
              <a:pPr algn="ctr" rtl="1"/>
              <a:r>
                <a:rPr b="1" sz="1700" lang="en-US">
                  <a:latin typeface="Times New Roman" pitchFamily="18" charset="0"/>
                  <a:cs typeface="Times New Roman" pitchFamily="18" charset="0"/>
                </a:rPr>
                <a:t>&gt; 140 mmHg</a:t>
              </a:r>
            </a:p>
          </p:txBody>
        </p:sp>
        <p:sp>
          <p:nvSpPr>
            <p:cNvPr id="1050041" name="Rectangle 34"/>
            <p:cNvSpPr>
              <a:spLocks noChangeArrowheads="1"/>
            </p:cNvSpPr>
            <p:nvPr/>
          </p:nvSpPr>
          <p:spPr bwMode="auto">
            <a:xfrm>
              <a:off x="4649" y="1253"/>
              <a:ext cx="816" cy="408"/>
            </a:xfrm>
            <a:prstGeom prst="rect"/>
            <a:solidFill>
              <a:srgbClr val="FF0066"/>
            </a:solidFill>
            <a:ln w="9525">
              <a:solidFill>
                <a:schemeClr val="tx1"/>
              </a:solidFill>
              <a:miter lim="800000"/>
              <a:headEnd/>
              <a:tailEnd/>
            </a:ln>
          </p:spPr>
          <p:txBody>
            <a:bodyPr anchor="ctr" wrap="none"/>
            <a:p>
              <a:pPr algn="ctr" rtl="1"/>
              <a:r>
                <a:rPr b="1" sz="1700" lang="en-US">
                  <a:latin typeface="Times New Roman" pitchFamily="18" charset="0"/>
                  <a:cs typeface="Times New Roman" pitchFamily="18" charset="0"/>
                </a:rPr>
                <a:t>&gt; 90 mmHg</a:t>
              </a:r>
            </a:p>
          </p:txBody>
        </p:sp>
        <p:sp>
          <p:nvSpPr>
            <p:cNvPr id="1050042" name="Line 35"/>
            <p:cNvSpPr>
              <a:spLocks noChangeShapeType="1"/>
            </p:cNvSpPr>
            <p:nvPr/>
          </p:nvSpPr>
          <p:spPr bwMode="auto">
            <a:xfrm flipV="1">
              <a:off x="4513" y="1661"/>
              <a:ext cx="272" cy="363"/>
            </a:xfrm>
            <a:prstGeom prst="line"/>
            <a:noFill/>
            <a:ln w="9525">
              <a:solidFill>
                <a:schemeClr val="tx1"/>
              </a:solidFill>
              <a:round/>
              <a:headEnd/>
              <a:tailEnd type="triangle" w="med" len="med"/>
            </a:ln>
          </p:spPr>
          <p:txBody>
            <a:bodyPr/>
            <a:p>
              <a:endParaRPr lang="en-US"/>
            </a:p>
          </p:txBody>
        </p:sp>
      </p:grpSp>
      <p:sp>
        <p:nvSpPr>
          <p:cNvPr id="1050043" name="Rectangle 36"/>
          <p:cNvSpPr>
            <a:spLocks noChangeArrowheads="1"/>
          </p:cNvSpPr>
          <p:nvPr/>
        </p:nvSpPr>
        <p:spPr bwMode="auto">
          <a:xfrm>
            <a:off x="349250" y="3246438"/>
            <a:ext cx="8135938" cy="360362"/>
          </a:xfrm>
          <a:prstGeom prst="rect"/>
          <a:noFill/>
          <a:ln>
            <a:noFill/>
          </a:ln>
        </p:spPr>
        <p:txBody>
          <a:bodyPr anchor="ctr" wrap="none"/>
          <a:p>
            <a:pPr algn="ctr" rtl="1"/>
            <a:r>
              <a:rPr b="1" lang="en-US">
                <a:cs typeface="Arial" charset="0"/>
              </a:rPr>
              <a:t>****************************************************</a:t>
            </a: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223" name=""/>
        <p:cNvGrpSpPr/>
        <p:nvPr/>
      </p:nvGrpSpPr>
      <p:grpSpPr>
        <a:xfrm>
          <a:off x="0" y="0"/>
          <a:ext cx="0" cy="0"/>
          <a:chOff x="0" y="0"/>
          <a:chExt cx="0" cy="0"/>
        </a:xfrm>
      </p:grpSpPr>
      <p:graphicFrame>
        <p:nvGraphicFramePr>
          <p:cNvPr id="4194314" name="Diagram 1"/>
          <p:cNvGraphicFramePr>
            <a:graphicFrameLocks/>
          </p:cNvGraphicFramePr>
          <p:nvPr/>
        </p:nvGraphicFramePr>
        <p:xfrm>
          <a:off x="179388" y="1524000"/>
          <a:ext cx="8713787" cy="2438400"/>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grpSp>
        <p:nvGrpSpPr>
          <p:cNvPr id="1224" name="Organization Chart 14"/>
          <p:cNvGrpSpPr/>
          <p:nvPr/>
        </p:nvGrpSpPr>
        <p:grpSpPr bwMode="auto">
          <a:xfrm>
            <a:off x="684213" y="4508500"/>
            <a:ext cx="8002587" cy="1944688"/>
            <a:chOff x="431" y="2840"/>
            <a:chExt cx="5041" cy="1225"/>
          </a:xfrm>
        </p:grpSpPr>
        <p:graphicFrame>
          <p:nvGraphicFramePr>
            <p:cNvPr id="4194315" name="Diagram 4"/>
            <p:cNvGraphicFramePr>
              <a:graphicFrameLocks/>
            </p:cNvGraphicFramePr>
            <p:nvPr/>
          </p:nvGraphicFramePr>
          <p:xfrm>
            <a:off x="431" y="2840"/>
            <a:ext cx="5041" cy="1225"/>
          </p:xfrm>
          <a:graphic>
            <a:graphicData uri="http://schemas.openxmlformats.org/drawingml/2006/diagram">
              <dgm:relIds xmlns:dgm="http://schemas.openxmlformats.org/drawingml/2006/diagram" xmlns:r="http://schemas.openxmlformats.org/officeDocument/2006/relationships" r:dm="rId7" r:lo="rId6" r:qs="rId10" r:cs="rId9"/>
            </a:graphicData>
          </a:graphic>
        </p:graphicFrame>
        <p:sp>
          <p:nvSpPr>
            <p:cNvPr id="1050044" name="Line 25"/>
            <p:cNvSpPr>
              <a:spLocks noChangeShapeType="1"/>
            </p:cNvSpPr>
            <p:nvPr/>
          </p:nvSpPr>
          <p:spPr bwMode="auto">
            <a:xfrm flipV="1">
              <a:off x="1927" y="3702"/>
              <a:ext cx="1" cy="228"/>
            </a:xfrm>
            <a:prstGeom prst="line"/>
            <a:noFill/>
            <a:ln w="19050">
              <a:solidFill>
                <a:schemeClr val="tx1"/>
              </a:solidFill>
              <a:round/>
              <a:headEnd/>
              <a:tailEnd type="triangle" w="med" len="med"/>
            </a:ln>
            <a:effectLst/>
          </p:spPr>
          <p:txBody>
            <a:bodyPr anchor="t" anchorCtr="0" bIns="45720" compatLnSpc="1" lIns="91440" numCol="1" rIns="91440" tIns="45720" vert="horz" wrap="square">
              <a:prstTxWarp prst="textNoShape"/>
            </a:bodyPr>
            <a:p>
              <a:endParaRPr lang="en-US"/>
            </a:p>
          </p:txBody>
        </p:sp>
      </p:grpSp>
      <p:sp>
        <p:nvSpPr>
          <p:cNvPr id="1050045" name="Rectangle 26"/>
          <p:cNvSpPr>
            <a:spLocks noChangeArrowheads="1"/>
          </p:cNvSpPr>
          <p:nvPr/>
        </p:nvSpPr>
        <p:spPr bwMode="auto">
          <a:xfrm>
            <a:off x="349250" y="4005263"/>
            <a:ext cx="8135938" cy="360362"/>
          </a:xfrm>
          <a:prstGeom prst="rect"/>
          <a:noFill/>
          <a:ln>
            <a:noFill/>
          </a:ln>
        </p:spPr>
        <p:txBody>
          <a:bodyPr anchor="ctr" wrap="none"/>
          <a:p>
            <a:pPr algn="ctr" rtl="1"/>
            <a:r>
              <a:rPr b="1" lang="en-US">
                <a:cs typeface="Arial" charset="0"/>
              </a:rPr>
              <a:t>****************************************************</a:t>
            </a: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225" name=""/>
        <p:cNvGrpSpPr/>
        <p:nvPr/>
      </p:nvGrpSpPr>
      <p:grpSpPr>
        <a:xfrm>
          <a:off x="0" y="0"/>
          <a:ext cx="0" cy="0"/>
          <a:chOff x="0" y="0"/>
          <a:chExt cx="0" cy="0"/>
        </a:xfrm>
      </p:grpSpPr>
      <p:sp>
        <p:nvSpPr>
          <p:cNvPr id="1050046" name="Rectangle 2"/>
          <p:cNvSpPr>
            <a:spLocks noGrp="1" noChangeArrowheads="1"/>
          </p:cNvSpPr>
          <p:nvPr>
            <p:ph type="title"/>
          </p:nvPr>
        </p:nvSpPr>
        <p:spPr/>
        <p:txBody>
          <a:bodyPr/>
          <a:p>
            <a:pPr eaLnBrk="1" hangingPunct="1"/>
            <a:r>
              <a:rPr lang="en-US" smtClean="0"/>
              <a:t>Treatment – Why?</a:t>
            </a:r>
          </a:p>
        </p:txBody>
      </p:sp>
      <p:sp>
        <p:nvSpPr>
          <p:cNvPr id="1050047" name="Rectangle 3"/>
          <p:cNvSpPr>
            <a:spLocks noGrp="1" noChangeArrowheads="1"/>
          </p:cNvSpPr>
          <p:nvPr>
            <p:ph type="body" idx="1"/>
          </p:nvPr>
        </p:nvSpPr>
        <p:spPr/>
        <p:txBody>
          <a:bodyPr/>
          <a:p>
            <a:pPr eaLnBrk="1" hangingPunct="1"/>
            <a:r>
              <a:rPr lang="en-US" smtClean="0"/>
              <a:t>Symptomatic treatment is Mandatory:</a:t>
            </a:r>
          </a:p>
          <a:p>
            <a:pPr eaLnBrk="1" hangingPunct="1" lvl="1"/>
            <a:r>
              <a:rPr lang="en-US" smtClean="0">
                <a:solidFill>
                  <a:srgbClr val="A50021"/>
                </a:solidFill>
              </a:rPr>
              <a:t>Damage</a:t>
            </a:r>
            <a:r>
              <a:rPr lang="en-US" smtClean="0"/>
              <a:t> to the vascular epithelium, paving the path for atherosclerosis (IHD, CVA) or </a:t>
            </a:r>
            <a:r>
              <a:rPr lang="en-US" smtClean="0">
                <a:solidFill>
                  <a:srgbClr val="A50021"/>
                </a:solidFill>
              </a:rPr>
              <a:t>nephropathy </a:t>
            </a:r>
            <a:r>
              <a:rPr lang="en-US" smtClean="0"/>
              <a:t>due to high intra-glomerular pressure</a:t>
            </a:r>
          </a:p>
          <a:p>
            <a:pPr eaLnBrk="1" hangingPunct="1" lvl="1"/>
            <a:r>
              <a:rPr lang="en-US" smtClean="0"/>
              <a:t>Increased load on heart due to high BP can cause CHF</a:t>
            </a:r>
          </a:p>
          <a:p>
            <a:pPr eaLnBrk="1" hangingPunct="1" lvl="1"/>
            <a:r>
              <a:rPr lang="en-US" smtClean="0"/>
              <a:t>Hypertension, even asymptomatic needs treatment</a:t>
            </a:r>
          </a:p>
          <a:p>
            <a:pPr eaLnBrk="1" hangingPunct="1" lvl="1"/>
            <a:endParaRPr lang="en-US" smtClean="0"/>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226" name=""/>
        <p:cNvGrpSpPr/>
        <p:nvPr/>
      </p:nvGrpSpPr>
      <p:grpSpPr>
        <a:xfrm>
          <a:off x="0" y="0"/>
          <a:ext cx="0" cy="0"/>
          <a:chOff x="0" y="0"/>
          <a:chExt cx="0" cy="0"/>
        </a:xfrm>
      </p:grpSpPr>
      <p:sp>
        <p:nvSpPr>
          <p:cNvPr id="1050048" name="Rectangle 4"/>
          <p:cNvSpPr>
            <a:spLocks noGrp="1" noChangeArrowheads="1"/>
          </p:cNvSpPr>
          <p:nvPr>
            <p:ph type="title"/>
          </p:nvPr>
        </p:nvSpPr>
        <p:spPr>
          <a:xfrm>
            <a:off x="457200" y="152400"/>
            <a:ext cx="8229600" cy="685800"/>
          </a:xfrm>
        </p:spPr>
        <p:txBody>
          <a:bodyPr>
            <a:normAutofit fontScale="90000"/>
          </a:bodyPr>
          <a:p>
            <a:pPr eaLnBrk="1" hangingPunct="1"/>
            <a:r>
              <a:rPr dirty="0" lang="en-US" smtClean="0"/>
              <a:t>Normal Blood Pressure Regulation</a:t>
            </a:r>
          </a:p>
        </p:txBody>
      </p:sp>
      <p:sp>
        <p:nvSpPr>
          <p:cNvPr id="1050049" name="Rectangle 5"/>
          <p:cNvSpPr>
            <a:spLocks noGrp="1" noChangeArrowheads="1"/>
          </p:cNvSpPr>
          <p:nvPr>
            <p:ph type="body" sz="half" idx="1"/>
          </p:nvPr>
        </p:nvSpPr>
        <p:spPr>
          <a:xfrm>
            <a:off x="152400" y="838200"/>
            <a:ext cx="5715000" cy="5867400"/>
          </a:xfrm>
        </p:spPr>
        <p:txBody>
          <a:bodyPr>
            <a:noAutofit/>
          </a:bodyPr>
          <a:p>
            <a:pPr eaLnBrk="1" hangingPunct="1">
              <a:lnSpc>
                <a:spcPct val="80000"/>
              </a:lnSpc>
            </a:pPr>
            <a:r>
              <a:rPr dirty="0" sz="2400" lang="en-US" smtClean="0">
                <a:solidFill>
                  <a:srgbClr val="000099"/>
                </a:solidFill>
              </a:rPr>
              <a:t>Hydraulic equation:</a:t>
            </a:r>
          </a:p>
          <a:p>
            <a:pPr eaLnBrk="1" hangingPunct="1">
              <a:lnSpc>
                <a:spcPct val="80000"/>
              </a:lnSpc>
              <a:buFont typeface="Wingdings" pitchFamily="2" charset="2"/>
              <a:buNone/>
            </a:pPr>
            <a:r>
              <a:rPr dirty="0" sz="2400" lang="en-US" smtClean="0">
                <a:solidFill>
                  <a:srgbClr val="A50021"/>
                </a:solidFill>
              </a:rPr>
              <a:t>Blood Pressure</a:t>
            </a:r>
            <a:r>
              <a:rPr dirty="0" sz="2400" lang="en-US" smtClean="0"/>
              <a:t> = Cardiac output </a:t>
            </a:r>
            <a:r>
              <a:rPr dirty="0" sz="2400" lang="en-US" smtClean="0">
                <a:solidFill>
                  <a:srgbClr val="A50021"/>
                </a:solidFill>
              </a:rPr>
              <a:t>(CO)</a:t>
            </a:r>
            <a:r>
              <a:rPr dirty="0" sz="2400" lang="en-US" smtClean="0"/>
              <a:t> X Resistance to passage of blood through </a:t>
            </a:r>
            <a:r>
              <a:rPr dirty="0" sz="2400" lang="en-US" err="1" smtClean="0"/>
              <a:t>precapillary</a:t>
            </a:r>
            <a:r>
              <a:rPr dirty="0" sz="2400" lang="en-US" smtClean="0"/>
              <a:t> arterioles </a:t>
            </a:r>
            <a:r>
              <a:rPr dirty="0" sz="2400" lang="en-US" smtClean="0">
                <a:solidFill>
                  <a:srgbClr val="A50021"/>
                </a:solidFill>
              </a:rPr>
              <a:t>(PVR)</a:t>
            </a:r>
          </a:p>
          <a:p>
            <a:pPr eaLnBrk="1" hangingPunct="1">
              <a:lnSpc>
                <a:spcPct val="80000"/>
              </a:lnSpc>
            </a:pPr>
            <a:r>
              <a:rPr dirty="0" sz="2400" lang="en-US" smtClean="0"/>
              <a:t>Physiologically CO and PVR is maintained minute to minute by – arterioles (1) </a:t>
            </a:r>
            <a:r>
              <a:rPr dirty="0" sz="2400" lang="en-US" err="1" smtClean="0"/>
              <a:t>postcapillary</a:t>
            </a:r>
            <a:r>
              <a:rPr dirty="0" sz="2400" lang="en-US" smtClean="0"/>
              <a:t> venules (2) and Heart (3)</a:t>
            </a:r>
          </a:p>
          <a:p>
            <a:pPr eaLnBrk="1" hangingPunct="1">
              <a:lnSpc>
                <a:spcPct val="80000"/>
              </a:lnSpc>
            </a:pPr>
            <a:r>
              <a:rPr dirty="0" sz="2400" lang="en-US" smtClean="0"/>
              <a:t>Kidney is the fourth site – volume of intravascular fluid</a:t>
            </a:r>
          </a:p>
          <a:p>
            <a:pPr eaLnBrk="1" hangingPunct="1">
              <a:lnSpc>
                <a:spcPct val="80000"/>
              </a:lnSpc>
            </a:pPr>
            <a:r>
              <a:rPr dirty="0" sz="2400" lang="en-US" err="1" smtClean="0"/>
              <a:t>Baroreflex</a:t>
            </a:r>
            <a:r>
              <a:rPr dirty="0" sz="2400" lang="en-US" smtClean="0"/>
              <a:t>, </a:t>
            </a:r>
            <a:r>
              <a:rPr dirty="0" sz="2400" lang="en-US" err="1" smtClean="0"/>
              <a:t>humoral</a:t>
            </a:r>
            <a:r>
              <a:rPr dirty="0" sz="2400" lang="en-US" smtClean="0"/>
              <a:t> mechanism and renin-angiotensin- aldosterone system regulates the above 4 sites</a:t>
            </a:r>
          </a:p>
          <a:p>
            <a:pPr eaLnBrk="1" hangingPunct="1">
              <a:lnSpc>
                <a:spcPct val="80000"/>
              </a:lnSpc>
            </a:pPr>
            <a:r>
              <a:rPr dirty="0" sz="2400" lang="en-US" smtClean="0"/>
              <a:t>Local agents like Nitric oxide</a:t>
            </a:r>
          </a:p>
          <a:p>
            <a:pPr eaLnBrk="1" hangingPunct="1">
              <a:lnSpc>
                <a:spcPct val="80000"/>
              </a:lnSpc>
            </a:pPr>
            <a:r>
              <a:rPr dirty="0" sz="2400" lang="en-US" smtClean="0"/>
              <a:t>In </a:t>
            </a:r>
            <a:r>
              <a:rPr dirty="0" sz="2400" lang="en-US" err="1" smtClean="0"/>
              <a:t>hypertensives</a:t>
            </a:r>
            <a:r>
              <a:rPr dirty="0" sz="2400" lang="en-US" smtClean="0"/>
              <a:t> – </a:t>
            </a:r>
            <a:r>
              <a:rPr dirty="0" sz="2400" lang="en-US" err="1" smtClean="0"/>
              <a:t>Baroreflex</a:t>
            </a:r>
            <a:r>
              <a:rPr dirty="0" sz="2400" lang="en-US" smtClean="0"/>
              <a:t> and renal blood-volume control system – set at higher level</a:t>
            </a:r>
          </a:p>
          <a:p>
            <a:pPr eaLnBrk="1" hangingPunct="1">
              <a:lnSpc>
                <a:spcPct val="80000"/>
              </a:lnSpc>
            </a:pPr>
            <a:r>
              <a:rPr dirty="0" sz="2400" lang="en-US" smtClean="0"/>
              <a:t>All antihypertensives act via interfering with normal mechanisms</a:t>
            </a:r>
          </a:p>
        </p:txBody>
      </p:sp>
      <p:pic>
        <p:nvPicPr>
          <p:cNvPr id="2097251" name="Picture 7"/>
          <p:cNvPicPr>
            <a:picLocks noChangeAspect="1" noGrp="1" noChangeArrowheads="1"/>
          </p:cNvPicPr>
          <p:nvPr>
            <p:ph type="body" sz="half" idx="2"/>
          </p:nvPr>
        </p:nvPicPr>
        <p:blipFill>
          <a:blip xmlns:r="http://schemas.openxmlformats.org/officeDocument/2006/relationships" r:embed="rId1"/>
          <a:srcRect/>
          <a:stretch>
            <a:fillRect/>
          </a:stretch>
        </p:blipFill>
        <p:spPr>
          <a:xfrm>
            <a:off x="5791200" y="2133600"/>
            <a:ext cx="3352800" cy="3484563"/>
          </a:xfrm>
          <a:noFill/>
        </p:spPr>
      </p:pic>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227" name=""/>
        <p:cNvGrpSpPr/>
        <p:nvPr/>
      </p:nvGrpSpPr>
      <p:grpSpPr>
        <a:xfrm>
          <a:off x="0" y="0"/>
          <a:ext cx="0" cy="0"/>
          <a:chOff x="0" y="0"/>
          <a:chExt cx="0" cy="0"/>
        </a:xfrm>
      </p:grpSpPr>
      <p:sp>
        <p:nvSpPr>
          <p:cNvPr id="1050050" name="Rectangle 2"/>
          <p:cNvSpPr>
            <a:spLocks noGrp="1" noChangeArrowheads="1"/>
          </p:cNvSpPr>
          <p:nvPr>
            <p:ph type="title"/>
          </p:nvPr>
        </p:nvSpPr>
        <p:spPr/>
        <p:txBody>
          <a:bodyPr/>
          <a:p>
            <a:pPr eaLnBrk="1" hangingPunct="1"/>
            <a:r>
              <a:rPr lang="en-US" smtClean="0"/>
              <a:t>Baroreceptor reflex arc</a:t>
            </a:r>
          </a:p>
        </p:txBody>
      </p:sp>
      <p:sp>
        <p:nvSpPr>
          <p:cNvPr id="1050051" name="Rectangle 3"/>
          <p:cNvSpPr>
            <a:spLocks noGrp="1" noChangeArrowheads="1"/>
          </p:cNvSpPr>
          <p:nvPr>
            <p:ph type="body" idx="1"/>
          </p:nvPr>
        </p:nvSpPr>
        <p:spPr/>
        <p:txBody>
          <a:bodyPr/>
          <a:p>
            <a:pPr eaLnBrk="1" hangingPunct="1"/>
            <a:r>
              <a:rPr lang="en-US" smtClean="0"/>
              <a:t>Postural baroreflex:</a:t>
            </a:r>
          </a:p>
          <a:p>
            <a:pPr eaLnBrk="1" hangingPunct="1">
              <a:buFont typeface="Wingdings" pitchFamily="2" charset="2"/>
              <a:buNone/>
            </a:pPr>
            <a:endParaRPr lang="en-US" smtClean="0"/>
          </a:p>
        </p:txBody>
      </p:sp>
      <p:pic>
        <p:nvPicPr>
          <p:cNvPr id="2097252" name="Picture 4"/>
          <p:cNvPicPr>
            <a:picLocks noChangeAspect="1" noChangeArrowheads="1"/>
          </p:cNvPicPr>
          <p:nvPr/>
        </p:nvPicPr>
        <p:blipFill>
          <a:blip xmlns:r="http://schemas.openxmlformats.org/officeDocument/2006/relationships" r:embed="rId1"/>
          <a:srcRect/>
          <a:stretch>
            <a:fillRect/>
          </a:stretch>
        </p:blipFill>
        <p:spPr bwMode="auto">
          <a:xfrm>
            <a:off x="1447800" y="2133600"/>
            <a:ext cx="6108700" cy="3465513"/>
          </a:xfrm>
          <a:prstGeom prst="rect"/>
          <a:noFill/>
          <a:ln>
            <a:noFill/>
          </a:ln>
        </p:spPr>
      </p:pic>
      <p:pic>
        <p:nvPicPr>
          <p:cNvPr id="2097253" name="Picture 5"/>
          <p:cNvPicPr>
            <a:picLocks noChangeAspect="1" noChangeArrowheads="1"/>
          </p:cNvPicPr>
          <p:nvPr/>
        </p:nvPicPr>
        <p:blipFill>
          <a:blip xmlns:r="http://schemas.openxmlformats.org/officeDocument/2006/relationships" r:embed="rId2"/>
          <a:srcRect/>
          <a:stretch>
            <a:fillRect/>
          </a:stretch>
        </p:blipFill>
        <p:spPr bwMode="auto">
          <a:xfrm>
            <a:off x="1524000" y="5715000"/>
            <a:ext cx="2643188" cy="663575"/>
          </a:xfrm>
          <a:prstGeom prst="rect"/>
          <a:noFill/>
          <a:ln>
            <a:noFill/>
          </a:ln>
        </p:spPr>
      </p:pic>
      <p:pic>
        <p:nvPicPr>
          <p:cNvPr id="2097254" name="Picture 6"/>
          <p:cNvPicPr>
            <a:picLocks noChangeAspect="1" noChangeArrowheads="1"/>
          </p:cNvPicPr>
          <p:nvPr/>
        </p:nvPicPr>
        <p:blipFill>
          <a:blip xmlns:r="http://schemas.openxmlformats.org/officeDocument/2006/relationships" r:embed="rId3"/>
          <a:srcRect/>
          <a:stretch>
            <a:fillRect/>
          </a:stretch>
        </p:blipFill>
        <p:spPr bwMode="auto">
          <a:xfrm>
            <a:off x="4876800" y="5638800"/>
            <a:ext cx="2689225" cy="709613"/>
          </a:xfrm>
          <a:prstGeom prst="rect"/>
          <a:noFill/>
          <a:ln>
            <a:noFill/>
          </a:ln>
        </p:spPr>
      </p:pic>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230" name=""/>
        <p:cNvGrpSpPr/>
        <p:nvPr/>
      </p:nvGrpSpPr>
      <p:grpSpPr>
        <a:xfrm>
          <a:off x="0" y="0"/>
          <a:ext cx="0" cy="0"/>
          <a:chOff x="0" y="0"/>
          <a:chExt cx="0" cy="0"/>
        </a:xfrm>
      </p:grpSpPr>
      <p:sp>
        <p:nvSpPr>
          <p:cNvPr id="1050055" name="Rectangle 2"/>
          <p:cNvSpPr>
            <a:spLocks noGrp="1" noChangeArrowheads="1"/>
          </p:cNvSpPr>
          <p:nvPr>
            <p:ph type="title"/>
          </p:nvPr>
        </p:nvSpPr>
        <p:spPr/>
        <p:txBody>
          <a:bodyPr/>
          <a:p>
            <a:pPr eaLnBrk="1" hangingPunct="1"/>
            <a:r>
              <a:rPr lang="en-US" smtClean="0"/>
              <a:t>The Renal response</a:t>
            </a:r>
          </a:p>
        </p:txBody>
      </p:sp>
      <p:sp>
        <p:nvSpPr>
          <p:cNvPr id="1050056" name="Rectangle 3"/>
          <p:cNvSpPr>
            <a:spLocks noGrp="1" noChangeArrowheads="1"/>
          </p:cNvSpPr>
          <p:nvPr>
            <p:ph type="body" idx="1"/>
          </p:nvPr>
        </p:nvSpPr>
        <p:spPr/>
        <p:txBody>
          <a:bodyPr/>
          <a:p>
            <a:pPr eaLnBrk="1" hangingPunct="1">
              <a:lnSpc>
                <a:spcPct val="90000"/>
              </a:lnSpc>
            </a:pPr>
            <a:r>
              <a:rPr sz="2400" lang="en-US" smtClean="0"/>
              <a:t>Long-term blood pressure control – by controlling blood volume</a:t>
            </a:r>
          </a:p>
          <a:p>
            <a:pPr eaLnBrk="1" hangingPunct="1">
              <a:lnSpc>
                <a:spcPct val="90000"/>
              </a:lnSpc>
            </a:pPr>
            <a:r>
              <a:rPr sz="2400" lang="en-US" smtClean="0"/>
              <a:t>Reduction in renal pressure - intrarenal redistribution of pressure and increased absorption of salt and water</a:t>
            </a:r>
          </a:p>
          <a:p>
            <a:pPr eaLnBrk="1" hangingPunct="1">
              <a:lnSpc>
                <a:spcPct val="90000"/>
              </a:lnSpc>
            </a:pPr>
            <a:r>
              <a:rPr sz="2400" lang="en-US" smtClean="0"/>
              <a:t>Decreased pressure in renal arterioles and sympathetic activity – renin production – angiotensin II production</a:t>
            </a:r>
          </a:p>
          <a:p>
            <a:pPr eaLnBrk="1" hangingPunct="1">
              <a:lnSpc>
                <a:spcPct val="90000"/>
              </a:lnSpc>
            </a:pPr>
            <a:r>
              <a:rPr sz="2400" lang="en-US" smtClean="0"/>
              <a:t>Angiotensin II:</a:t>
            </a:r>
          </a:p>
          <a:p>
            <a:pPr eaLnBrk="1" hangingPunct="1" lvl="1">
              <a:lnSpc>
                <a:spcPct val="90000"/>
              </a:lnSpc>
            </a:pPr>
            <a:r>
              <a:rPr sz="2200" lang="en-US" smtClean="0"/>
              <a:t>Causes direct constriction of renal arterioles</a:t>
            </a:r>
          </a:p>
          <a:p>
            <a:pPr eaLnBrk="1" hangingPunct="1" lvl="1">
              <a:lnSpc>
                <a:spcPct val="90000"/>
              </a:lnSpc>
            </a:pPr>
            <a:r>
              <a:rPr sz="2200" lang="en-US" smtClean="0"/>
              <a:t>Stimulation of aldosterone synthesis – sodium absorption and increase in intravascular blood volume</a:t>
            </a:r>
          </a:p>
          <a:p>
            <a:pPr eaLnBrk="1" hangingPunct="1" lvl="1">
              <a:lnSpc>
                <a:spcPct val="90000"/>
              </a:lnSpc>
            </a:pPr>
            <a:endParaRPr sz="2200" lang="en-US" smtClean="0"/>
          </a:p>
          <a:p>
            <a:pPr eaLnBrk="1" hangingPunct="1">
              <a:lnSpc>
                <a:spcPct val="90000"/>
              </a:lnSpc>
            </a:pPr>
            <a:endParaRPr sz="2400" lang="en-US" smtClean="0"/>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231" name=""/>
        <p:cNvGrpSpPr/>
        <p:nvPr/>
      </p:nvGrpSpPr>
      <p:grpSpPr>
        <a:xfrm>
          <a:off x="0" y="0"/>
          <a:ext cx="0" cy="0"/>
          <a:chOff x="0" y="0"/>
          <a:chExt cx="0" cy="0"/>
        </a:xfrm>
      </p:grpSpPr>
      <p:sp>
        <p:nvSpPr>
          <p:cNvPr id="1050057" name="Rectangle 2"/>
          <p:cNvSpPr>
            <a:spLocks noGrp="1" noChangeArrowheads="1"/>
          </p:cNvSpPr>
          <p:nvPr>
            <p:ph type="title"/>
          </p:nvPr>
        </p:nvSpPr>
        <p:spPr/>
        <p:txBody>
          <a:bodyPr/>
          <a:p>
            <a:pPr eaLnBrk="1" hangingPunct="1"/>
            <a:r>
              <a:rPr lang="en-US" smtClean="0"/>
              <a:t>Antihypertensive Drugs</a:t>
            </a:r>
          </a:p>
        </p:txBody>
      </p:sp>
      <p:sp>
        <p:nvSpPr>
          <p:cNvPr id="1050058" name="Rectangle 3"/>
          <p:cNvSpPr>
            <a:spLocks noGrp="1" noChangeArrowheads="1"/>
          </p:cNvSpPr>
          <p:nvPr>
            <p:ph type="body" idx="1"/>
          </p:nvPr>
        </p:nvSpPr>
        <p:spPr/>
        <p:txBody>
          <a:bodyPr>
            <a:normAutofit lnSpcReduction="10000"/>
          </a:bodyPr>
          <a:p>
            <a:pPr eaLnBrk="1" hangingPunct="1" indent="-533400" marL="533400">
              <a:lnSpc>
                <a:spcPct val="90000"/>
              </a:lnSpc>
            </a:pPr>
            <a:r>
              <a:rPr sz="4000" lang="en-US" smtClean="0">
                <a:solidFill>
                  <a:srgbClr val="CC0000"/>
                </a:solidFill>
              </a:rPr>
              <a:t>Diuretics:</a:t>
            </a:r>
          </a:p>
          <a:p>
            <a:pPr eaLnBrk="1" hangingPunct="1" indent="-495300" lvl="1" marL="952500">
              <a:lnSpc>
                <a:spcPct val="90000"/>
              </a:lnSpc>
            </a:pPr>
            <a:r>
              <a:rPr sz="2000" lang="en-US" smtClean="0"/>
              <a:t>Thiazides: Hydrochlorothiazide, chlorthalidone</a:t>
            </a:r>
          </a:p>
          <a:p>
            <a:pPr eaLnBrk="1" hangingPunct="1" indent="-495300" lvl="1" marL="952500">
              <a:lnSpc>
                <a:spcPct val="90000"/>
              </a:lnSpc>
            </a:pPr>
            <a:r>
              <a:rPr sz="2000" lang="en-US" smtClean="0"/>
              <a:t>High ceiling: Furosemide</a:t>
            </a:r>
          </a:p>
          <a:p>
            <a:pPr eaLnBrk="1" hangingPunct="1" indent="-495300" lvl="1" marL="952500">
              <a:lnSpc>
                <a:spcPct val="90000"/>
              </a:lnSpc>
            </a:pPr>
            <a:r>
              <a:rPr sz="2000" lang="en-US" smtClean="0"/>
              <a:t>K+ sparing: Spironolactone, triamterene and amiloride</a:t>
            </a:r>
          </a:p>
          <a:p>
            <a:pPr eaLnBrk="1" hangingPunct="1" indent="-533400" marL="533400">
              <a:lnSpc>
                <a:spcPct val="90000"/>
              </a:lnSpc>
              <a:buFont typeface="Wingdings" pitchFamily="2" charset="2"/>
              <a:buNone/>
            </a:pPr>
            <a:r>
              <a:rPr sz="2000" lang="en-US" smtClean="0">
                <a:solidFill>
                  <a:srgbClr val="000099"/>
                </a:solidFill>
              </a:rPr>
              <a:t>MOA: Acts on Kidneys to increase excretion of Na and H</a:t>
            </a:r>
            <a:r>
              <a:rPr sz="1400" lang="en-US" smtClean="0">
                <a:solidFill>
                  <a:srgbClr val="000099"/>
                </a:solidFill>
              </a:rPr>
              <a:t>2</a:t>
            </a:r>
            <a:r>
              <a:rPr sz="2000" lang="en-US" smtClean="0">
                <a:solidFill>
                  <a:srgbClr val="000099"/>
                </a:solidFill>
              </a:rPr>
              <a:t>O – decrease in blood volume – decreased BP</a:t>
            </a:r>
          </a:p>
          <a:p>
            <a:pPr eaLnBrk="1" hangingPunct="1" indent="-533400" marL="533400">
              <a:lnSpc>
                <a:spcPct val="90000"/>
              </a:lnSpc>
            </a:pPr>
            <a:r>
              <a:rPr sz="2000" lang="en-US" smtClean="0">
                <a:solidFill>
                  <a:srgbClr val="CC0000"/>
                </a:solidFill>
              </a:rPr>
              <a:t>Angiotensin-converting Enzyme (ACE) inhibitors:</a:t>
            </a:r>
          </a:p>
          <a:p>
            <a:pPr eaLnBrk="1" hangingPunct="1" indent="-495300" lvl="1" marL="952500">
              <a:lnSpc>
                <a:spcPct val="90000"/>
              </a:lnSpc>
            </a:pPr>
            <a:r>
              <a:rPr sz="2000" lang="en-US" smtClean="0"/>
              <a:t>Captopril, lisinopril., enalapril, ramipril and fosinopril</a:t>
            </a:r>
          </a:p>
          <a:p>
            <a:pPr eaLnBrk="1" hangingPunct="1" indent="-533400" marL="533400">
              <a:lnSpc>
                <a:spcPct val="90000"/>
              </a:lnSpc>
              <a:buFont typeface="Wingdings" pitchFamily="2" charset="2"/>
              <a:buNone/>
            </a:pPr>
            <a:r>
              <a:rPr sz="2000" lang="en-US" smtClean="0">
                <a:solidFill>
                  <a:srgbClr val="000099"/>
                </a:solidFill>
              </a:rPr>
              <a:t>MOA: Inhibit synthesis of Angiotensin II – decrease in peripheral resistance and blood volume</a:t>
            </a:r>
          </a:p>
          <a:p>
            <a:pPr eaLnBrk="1" hangingPunct="1" indent="-533400" marL="533400">
              <a:lnSpc>
                <a:spcPct val="90000"/>
              </a:lnSpc>
            </a:pPr>
            <a:r>
              <a:rPr sz="2000" lang="en-US" smtClean="0">
                <a:solidFill>
                  <a:srgbClr val="CC0000"/>
                </a:solidFill>
              </a:rPr>
              <a:t>Angiotensin (AT1) blockers:</a:t>
            </a:r>
          </a:p>
          <a:p>
            <a:pPr eaLnBrk="1" hangingPunct="1" indent="-495300" lvl="1" marL="952500">
              <a:lnSpc>
                <a:spcPct val="90000"/>
              </a:lnSpc>
            </a:pPr>
            <a:r>
              <a:rPr sz="2000" lang="en-US" smtClean="0"/>
              <a:t>Losartan, candesartan, valsartan and telmisartan</a:t>
            </a:r>
          </a:p>
          <a:p>
            <a:pPr eaLnBrk="1" hangingPunct="1" indent="-533400" marL="533400">
              <a:lnSpc>
                <a:spcPct val="90000"/>
              </a:lnSpc>
              <a:buFont typeface="Wingdings" pitchFamily="2" charset="2"/>
              <a:buNone/>
            </a:pPr>
            <a:r>
              <a:rPr sz="2000" lang="en-US" smtClean="0">
                <a:solidFill>
                  <a:srgbClr val="000099"/>
                </a:solidFill>
              </a:rPr>
              <a:t>MOA: Blocks binding of Angiotensin II to its receptors</a:t>
            </a:r>
          </a:p>
          <a:p>
            <a:pPr eaLnBrk="1" hangingPunct="1" indent="-533400" marL="533400">
              <a:lnSpc>
                <a:spcPct val="90000"/>
              </a:lnSpc>
              <a:buFont typeface="Wingdings" pitchFamily="2" charset="2"/>
              <a:buNone/>
            </a:pPr>
            <a:endParaRPr sz="2000" lang="en-US" smtClean="0">
              <a:solidFill>
                <a:srgbClr val="000099"/>
              </a:solidFill>
            </a:endParaRPr>
          </a:p>
          <a:p>
            <a:pPr eaLnBrk="1" hangingPunct="1" indent="-533400" marL="533400">
              <a:lnSpc>
                <a:spcPct val="90000"/>
              </a:lnSpc>
              <a:buFont typeface="Wingdings" pitchFamily="2" charset="2"/>
              <a:buNone/>
            </a:pPr>
            <a:endParaRPr sz="2000" lang="en-US" smtClean="0">
              <a:solidFill>
                <a:srgbClr val="000099"/>
              </a:solidFill>
            </a:endParaRP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232" name=""/>
        <p:cNvGrpSpPr/>
        <p:nvPr/>
      </p:nvGrpSpPr>
      <p:grpSpPr>
        <a:xfrm>
          <a:off x="0" y="0"/>
          <a:ext cx="0" cy="0"/>
          <a:chOff x="0" y="0"/>
          <a:chExt cx="0" cy="0"/>
        </a:xfrm>
      </p:grpSpPr>
      <p:sp>
        <p:nvSpPr>
          <p:cNvPr id="1050059" name="Rectangle 2"/>
          <p:cNvSpPr>
            <a:spLocks noGrp="1" noChangeArrowheads="1"/>
          </p:cNvSpPr>
          <p:nvPr>
            <p:ph type="title"/>
          </p:nvPr>
        </p:nvSpPr>
        <p:spPr/>
        <p:txBody>
          <a:bodyPr/>
          <a:p>
            <a:pPr eaLnBrk="1" hangingPunct="1"/>
            <a:r>
              <a:rPr lang="en-US" smtClean="0"/>
              <a:t>Antihypertensive Drugs </a:t>
            </a:r>
          </a:p>
        </p:txBody>
      </p:sp>
      <p:sp>
        <p:nvSpPr>
          <p:cNvPr id="1050060" name="Rectangle 3"/>
          <p:cNvSpPr>
            <a:spLocks noGrp="1" noChangeArrowheads="1"/>
          </p:cNvSpPr>
          <p:nvPr>
            <p:ph type="body" idx="1"/>
          </p:nvPr>
        </p:nvSpPr>
        <p:spPr/>
        <p:txBody>
          <a:bodyPr/>
          <a:p>
            <a:pPr eaLnBrk="1" hangingPunct="1">
              <a:lnSpc>
                <a:spcPct val="80000"/>
              </a:lnSpc>
            </a:pPr>
            <a:r>
              <a:rPr sz="2000" lang="en-US" smtClean="0">
                <a:solidFill>
                  <a:srgbClr val="A50021"/>
                </a:solidFill>
              </a:rPr>
              <a:t>Centrally acting:</a:t>
            </a:r>
          </a:p>
          <a:p>
            <a:pPr eaLnBrk="1" hangingPunct="1" lvl="1">
              <a:lnSpc>
                <a:spcPct val="80000"/>
              </a:lnSpc>
            </a:pPr>
            <a:r>
              <a:rPr sz="1800" lang="en-US" smtClean="0"/>
              <a:t>Clonidine, methyldopa</a:t>
            </a:r>
          </a:p>
          <a:p>
            <a:pPr eaLnBrk="1" hangingPunct="1">
              <a:lnSpc>
                <a:spcPct val="80000"/>
              </a:lnSpc>
              <a:buFont typeface="Wingdings" pitchFamily="2" charset="2"/>
              <a:buNone/>
            </a:pPr>
            <a:r>
              <a:rPr sz="2000" lang="en-US" smtClean="0">
                <a:solidFill>
                  <a:srgbClr val="000099"/>
                </a:solidFill>
              </a:rPr>
              <a:t>MOA: Act on central </a:t>
            </a:r>
            <a:r>
              <a:rPr lang="el-GR" smtClean="0">
                <a:solidFill>
                  <a:srgbClr val="000099"/>
                </a:solidFill>
                <a:cs typeface="Arial" charset="0"/>
              </a:rPr>
              <a:t>α</a:t>
            </a:r>
            <a:r>
              <a:rPr sz="1600" lang="en-US" smtClean="0">
                <a:solidFill>
                  <a:srgbClr val="000099"/>
                </a:solidFill>
                <a:cs typeface="Arial" charset="0"/>
              </a:rPr>
              <a:t>2A</a:t>
            </a:r>
            <a:r>
              <a:rPr sz="2000" lang="en-US" smtClean="0">
                <a:solidFill>
                  <a:srgbClr val="000099"/>
                </a:solidFill>
                <a:cs typeface="Arial" charset="0"/>
              </a:rPr>
              <a:t> receptors to decrease sympathetic outflow – fall in BP</a:t>
            </a:r>
          </a:p>
          <a:p>
            <a:pPr eaLnBrk="1" hangingPunct="1">
              <a:lnSpc>
                <a:spcPct val="80000"/>
              </a:lnSpc>
            </a:pPr>
            <a:r>
              <a:rPr sz="2000" lang="en-US" smtClean="0">
                <a:solidFill>
                  <a:srgbClr val="A50021"/>
                </a:solidFill>
                <a:cs typeface="Arial" charset="0"/>
              </a:rPr>
              <a:t>ß-adrenergic blockers:</a:t>
            </a:r>
          </a:p>
          <a:p>
            <a:pPr eaLnBrk="1" hangingPunct="1" lvl="1">
              <a:lnSpc>
                <a:spcPct val="80000"/>
              </a:lnSpc>
            </a:pPr>
            <a:r>
              <a:rPr b="1" sz="1800" lang="en-US" smtClean="0"/>
              <a:t>Non selective:</a:t>
            </a:r>
            <a:r>
              <a:rPr sz="1800" lang="en-US" smtClean="0"/>
              <a:t> Propranolol (others: nadolol, timolol, pindolol, labetolol)</a:t>
            </a:r>
          </a:p>
          <a:p>
            <a:pPr eaLnBrk="1" hangingPunct="1" lvl="1">
              <a:lnSpc>
                <a:spcPct val="80000"/>
              </a:lnSpc>
            </a:pPr>
            <a:r>
              <a:rPr b="1" sz="1800" lang="en-US" smtClean="0"/>
              <a:t>Cardioselective: Metoprolol</a:t>
            </a:r>
            <a:r>
              <a:rPr sz="1800" lang="en-US" smtClean="0"/>
              <a:t> (others: atenolol, esmolol, betaxolol)    </a:t>
            </a:r>
            <a:endParaRPr sz="1800" lang="en-US" smtClean="0">
              <a:solidFill>
                <a:srgbClr val="A50021"/>
              </a:solidFill>
              <a:cs typeface="Arial" charset="0"/>
            </a:endParaRPr>
          </a:p>
          <a:p>
            <a:pPr eaLnBrk="1" hangingPunct="1">
              <a:lnSpc>
                <a:spcPct val="80000"/>
              </a:lnSpc>
              <a:buFont typeface="Wingdings" pitchFamily="2" charset="2"/>
              <a:buNone/>
            </a:pPr>
            <a:r>
              <a:rPr sz="2000" lang="en-US" smtClean="0">
                <a:solidFill>
                  <a:srgbClr val="000099"/>
                </a:solidFill>
                <a:cs typeface="Arial" charset="0"/>
              </a:rPr>
              <a:t>MOA: Bind to beta adrenergic receptors and blocks the activity</a:t>
            </a:r>
          </a:p>
          <a:p>
            <a:pPr eaLnBrk="1" hangingPunct="1">
              <a:lnSpc>
                <a:spcPct val="80000"/>
              </a:lnSpc>
            </a:pPr>
            <a:r>
              <a:rPr sz="2000" lang="en-US" smtClean="0">
                <a:solidFill>
                  <a:srgbClr val="A50021"/>
                </a:solidFill>
                <a:cs typeface="Arial" charset="0"/>
              </a:rPr>
              <a:t>ß and </a:t>
            </a:r>
            <a:r>
              <a:rPr sz="2000" lang="el-GR" smtClean="0">
                <a:solidFill>
                  <a:srgbClr val="A50021"/>
                </a:solidFill>
                <a:cs typeface="Arial" charset="0"/>
              </a:rPr>
              <a:t>α</a:t>
            </a:r>
            <a:r>
              <a:rPr sz="2000" lang="en-US" smtClean="0">
                <a:solidFill>
                  <a:srgbClr val="A50021"/>
                </a:solidFill>
                <a:cs typeface="Arial" charset="0"/>
              </a:rPr>
              <a:t> – adrenergic blockers:</a:t>
            </a:r>
          </a:p>
          <a:p>
            <a:pPr eaLnBrk="1" hangingPunct="1" lvl="1">
              <a:lnSpc>
                <a:spcPct val="80000"/>
              </a:lnSpc>
            </a:pPr>
            <a:r>
              <a:rPr sz="1800" lang="en-US" smtClean="0">
                <a:cs typeface="Arial" charset="0"/>
              </a:rPr>
              <a:t>Labetolol and carvedilol</a:t>
            </a:r>
          </a:p>
          <a:p>
            <a:pPr eaLnBrk="1" hangingPunct="1">
              <a:lnSpc>
                <a:spcPct val="80000"/>
              </a:lnSpc>
            </a:pPr>
            <a:r>
              <a:rPr sz="2000" lang="el-GR" smtClean="0">
                <a:solidFill>
                  <a:srgbClr val="A50021"/>
                </a:solidFill>
                <a:cs typeface="Arial" charset="0"/>
              </a:rPr>
              <a:t>α</a:t>
            </a:r>
            <a:r>
              <a:rPr sz="2000" lang="en-US" smtClean="0">
                <a:solidFill>
                  <a:srgbClr val="A50021"/>
                </a:solidFill>
                <a:cs typeface="Arial" charset="0"/>
              </a:rPr>
              <a:t> – adrenergic blockers:</a:t>
            </a:r>
          </a:p>
          <a:p>
            <a:pPr eaLnBrk="1" hangingPunct="1" lvl="1">
              <a:lnSpc>
                <a:spcPct val="80000"/>
              </a:lnSpc>
            </a:pPr>
            <a:r>
              <a:rPr sz="1800" lang="en-US" smtClean="0">
                <a:cs typeface="Arial" charset="0"/>
              </a:rPr>
              <a:t>Prazosin, terazosin, doxazosin, phenoxybenzamine and phentolamine</a:t>
            </a:r>
          </a:p>
          <a:p>
            <a:pPr eaLnBrk="1" hangingPunct="1">
              <a:lnSpc>
                <a:spcPct val="80000"/>
              </a:lnSpc>
              <a:buFont typeface="Wingdings" pitchFamily="2" charset="2"/>
              <a:buNone/>
            </a:pPr>
            <a:r>
              <a:rPr sz="2000" lang="en-US" smtClean="0">
                <a:solidFill>
                  <a:srgbClr val="000099"/>
                </a:solidFill>
                <a:cs typeface="Arial" charset="0"/>
              </a:rPr>
              <a:t>MOA: Blocking of alpha adrenergic receptors in smooth muscles - vasodilatation</a:t>
            </a:r>
          </a:p>
          <a:p>
            <a:pPr eaLnBrk="1" hangingPunct="1">
              <a:lnSpc>
                <a:spcPct val="80000"/>
              </a:lnSpc>
            </a:pPr>
            <a:endParaRPr sz="2000" lang="en-US" smtClean="0">
              <a:cs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597" name=""/>
        <p:cNvGrpSpPr/>
        <p:nvPr/>
      </p:nvGrpSpPr>
      <p:grpSpPr>
        <a:xfrm>
          <a:off x="0" y="0"/>
          <a:ext cx="0" cy="0"/>
          <a:chOff x="0" y="0"/>
          <a:chExt cx="0" cy="0"/>
        </a:xfrm>
      </p:grpSpPr>
      <p:sp>
        <p:nvSpPr>
          <p:cNvPr id="1048737" name="Title 1"/>
          <p:cNvSpPr>
            <a:spLocks noGrp="1"/>
          </p:cNvSpPr>
          <p:nvPr>
            <p:ph type="title"/>
          </p:nvPr>
        </p:nvSpPr>
        <p:spPr>
          <a:xfrm>
            <a:off x="457200" y="274638"/>
            <a:ext cx="8229600" cy="944562"/>
          </a:xfrm>
        </p:spPr>
        <p:txBody>
          <a:bodyPr>
            <a:normAutofit fontScale="90000"/>
          </a:bodyPr>
          <a:p>
            <a:r>
              <a:rPr altLang="en-US" dirty="0" lang="en-US" err="1"/>
              <a:t>Antibacterials</a:t>
            </a:r>
            <a:r>
              <a:rPr altLang="en-US" dirty="0" lang="en-US"/>
              <a:t/>
            </a:r>
            <a:br>
              <a:rPr altLang="en-US" dirty="0" lang="en-US"/>
            </a:br>
            <a:r>
              <a:rPr altLang="en-US" dirty="0" sz="3600" lang="en-US" err="1"/>
              <a:t>Penicillins</a:t>
            </a:r>
            <a:endParaRPr dirty="0" lang="en-US"/>
          </a:p>
        </p:txBody>
      </p:sp>
      <p:sp>
        <p:nvSpPr>
          <p:cNvPr id="1048738" name="Content Placeholder 2"/>
          <p:cNvSpPr>
            <a:spLocks noGrp="1"/>
          </p:cNvSpPr>
          <p:nvPr>
            <p:ph idx="1"/>
          </p:nvPr>
        </p:nvSpPr>
        <p:spPr>
          <a:xfrm>
            <a:off x="457200" y="1447800"/>
            <a:ext cx="8229600" cy="4876800"/>
          </a:xfrm>
        </p:spPr>
        <p:txBody>
          <a:bodyPr>
            <a:normAutofit fontScale="93750" lnSpcReduction="10000"/>
          </a:bodyPr>
          <a:p>
            <a:pPr>
              <a:lnSpc>
                <a:spcPct val="90000"/>
              </a:lnSpc>
            </a:pPr>
            <a:r>
              <a:rPr altLang="en-US" dirty="0" lang="en-US" err="1" u="sng"/>
              <a:t>Aminopenicillins</a:t>
            </a:r>
            <a:r>
              <a:rPr altLang="en-US" dirty="0" lang="en-US" u="sng"/>
              <a:t> (Broad Spectrum)</a:t>
            </a:r>
            <a:r>
              <a:rPr altLang="en-US" dirty="0" lang="en-US"/>
              <a:t> </a:t>
            </a:r>
          </a:p>
          <a:p>
            <a:pPr>
              <a:lnSpc>
                <a:spcPct val="90000"/>
              </a:lnSpc>
              <a:buFontTx/>
              <a:buNone/>
            </a:pPr>
            <a:r>
              <a:rPr altLang="en-US" dirty="0" lang="en-US"/>
              <a:t>   Amoxicillin (</a:t>
            </a:r>
            <a:r>
              <a:rPr altLang="en-US" dirty="0" lang="en-US" err="1"/>
              <a:t>Amoxil</a:t>
            </a:r>
            <a:r>
              <a:rPr altLang="en-US" dirty="0" lang="en-US"/>
              <a:t>), </a:t>
            </a:r>
            <a:r>
              <a:rPr altLang="en-US" dirty="0" lang="en-US" smtClean="0"/>
              <a:t>Ampicillin, </a:t>
            </a:r>
            <a:r>
              <a:rPr altLang="en-US" dirty="0" lang="en-US" err="1"/>
              <a:t>Bacampicillin</a:t>
            </a:r>
            <a:r>
              <a:rPr altLang="en-US" dirty="0" lang="en-US"/>
              <a:t> HCL (</a:t>
            </a:r>
            <a:r>
              <a:rPr altLang="en-US" dirty="0" lang="en-US" err="1"/>
              <a:t>Spectrobid</a:t>
            </a:r>
            <a:r>
              <a:rPr altLang="en-US" dirty="0" lang="en-US"/>
              <a:t>)</a:t>
            </a:r>
          </a:p>
          <a:p>
            <a:pPr>
              <a:lnSpc>
                <a:spcPct val="90000"/>
              </a:lnSpc>
              <a:buFontTx/>
              <a:buNone/>
            </a:pPr>
            <a:r>
              <a:rPr altLang="en-US" dirty="0" lang="en-US"/>
              <a:t> - </a:t>
            </a:r>
            <a:r>
              <a:rPr altLang="en-US" dirty="0" lang="en-US" smtClean="0"/>
              <a:t>effective against both Gram </a:t>
            </a:r>
            <a:r>
              <a:rPr altLang="en-US" dirty="0" lang="en-US"/>
              <a:t>+ &amp; Gram </a:t>
            </a:r>
            <a:r>
              <a:rPr altLang="en-US" dirty="0" lang="en-US" smtClean="0"/>
              <a:t>- bacteria</a:t>
            </a:r>
            <a:endParaRPr altLang="en-US" dirty="0" lang="en-US"/>
          </a:p>
          <a:p>
            <a:pPr>
              <a:lnSpc>
                <a:spcPct val="90000"/>
              </a:lnSpc>
              <a:buFontTx/>
              <a:buNone/>
            </a:pPr>
            <a:r>
              <a:rPr altLang="en-US" dirty="0" lang="en-US"/>
              <a:t> - Costlier </a:t>
            </a:r>
          </a:p>
          <a:p>
            <a:pPr>
              <a:lnSpc>
                <a:spcPct val="90000"/>
              </a:lnSpc>
              <a:buFontTx/>
              <a:buNone/>
            </a:pPr>
            <a:r>
              <a:rPr altLang="en-US" dirty="0" lang="en-US"/>
              <a:t> - Inactivated by beta-lactamases = ineffective against </a:t>
            </a:r>
            <a:r>
              <a:rPr altLang="en-US" dirty="0" i="1" lang="en-US"/>
              <a:t>Staphylococcus </a:t>
            </a:r>
            <a:r>
              <a:rPr altLang="en-US" dirty="0" i="1" lang="en-US" err="1"/>
              <a:t>aureus</a:t>
            </a:r>
            <a:r>
              <a:rPr altLang="en-US" dirty="0" i="1" lang="en-US"/>
              <a:t> (staph. A)</a:t>
            </a:r>
            <a:endParaRPr altLang="en-US" dirty="0" lang="en-US"/>
          </a:p>
          <a:p>
            <a:pPr>
              <a:lnSpc>
                <a:spcPct val="90000"/>
              </a:lnSpc>
              <a:buFontTx/>
              <a:buNone/>
            </a:pPr>
            <a:r>
              <a:rPr altLang="en-US" dirty="0" lang="en-US"/>
              <a:t> - Amoxicillin = most prescribed PCN derivative for adults &amp; children</a:t>
            </a:r>
          </a:p>
          <a:p>
            <a:endParaRPr dirty="0" lang="en-US"/>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233" name=""/>
        <p:cNvGrpSpPr/>
        <p:nvPr/>
      </p:nvGrpSpPr>
      <p:grpSpPr>
        <a:xfrm>
          <a:off x="0" y="0"/>
          <a:ext cx="0" cy="0"/>
          <a:chOff x="0" y="0"/>
          <a:chExt cx="0" cy="0"/>
        </a:xfrm>
      </p:grpSpPr>
      <p:sp>
        <p:nvSpPr>
          <p:cNvPr id="1050061" name="Rectangle 2"/>
          <p:cNvSpPr>
            <a:spLocks noGrp="1" noChangeArrowheads="1"/>
          </p:cNvSpPr>
          <p:nvPr>
            <p:ph type="title"/>
          </p:nvPr>
        </p:nvSpPr>
        <p:spPr/>
        <p:txBody>
          <a:bodyPr/>
          <a:p>
            <a:pPr eaLnBrk="1" hangingPunct="1"/>
            <a:r>
              <a:rPr lang="en-US" smtClean="0"/>
              <a:t>Antihypertensive Drugs – </a:t>
            </a:r>
          </a:p>
        </p:txBody>
      </p:sp>
      <p:sp>
        <p:nvSpPr>
          <p:cNvPr id="1050062" name="Rectangle 3"/>
          <p:cNvSpPr>
            <a:spLocks noGrp="1" noChangeArrowheads="1"/>
          </p:cNvSpPr>
          <p:nvPr>
            <p:ph type="body" idx="1"/>
          </p:nvPr>
        </p:nvSpPr>
        <p:spPr/>
        <p:txBody>
          <a:bodyPr/>
          <a:p>
            <a:pPr eaLnBrk="1" hangingPunct="1">
              <a:lnSpc>
                <a:spcPct val="80000"/>
              </a:lnSpc>
            </a:pPr>
            <a:r>
              <a:rPr sz="2400" lang="en-US" smtClean="0">
                <a:solidFill>
                  <a:srgbClr val="A50021"/>
                </a:solidFill>
              </a:rPr>
              <a:t>Calcium Channel Blockers (CCB):</a:t>
            </a:r>
          </a:p>
          <a:p>
            <a:pPr eaLnBrk="1" hangingPunct="1" lvl="1">
              <a:lnSpc>
                <a:spcPct val="80000"/>
              </a:lnSpc>
            </a:pPr>
            <a:r>
              <a:rPr sz="2000" lang="en-US" smtClean="0"/>
              <a:t>Verapamil, diltiazem, nifedipine, felodipine, amlodipine, nimodipine etc.</a:t>
            </a:r>
          </a:p>
          <a:p>
            <a:pPr eaLnBrk="1" hangingPunct="1">
              <a:lnSpc>
                <a:spcPct val="80000"/>
              </a:lnSpc>
              <a:buFont typeface="Wingdings" pitchFamily="2" charset="2"/>
              <a:buNone/>
            </a:pPr>
            <a:r>
              <a:rPr sz="2400" lang="en-US" smtClean="0">
                <a:solidFill>
                  <a:srgbClr val="000099"/>
                </a:solidFill>
              </a:rPr>
              <a:t>MOA: Blocks influx of Ca++ in smooth muscle cells – relaxation of SMCs – decrease BP</a:t>
            </a:r>
          </a:p>
          <a:p>
            <a:pPr eaLnBrk="1" hangingPunct="1">
              <a:lnSpc>
                <a:spcPct val="80000"/>
              </a:lnSpc>
            </a:pPr>
            <a:r>
              <a:rPr sz="2400" lang="en-US" smtClean="0">
                <a:solidFill>
                  <a:srgbClr val="A50021"/>
                </a:solidFill>
              </a:rPr>
              <a:t>K+ Channel activators:</a:t>
            </a:r>
          </a:p>
          <a:p>
            <a:pPr eaLnBrk="1" hangingPunct="1" lvl="1">
              <a:lnSpc>
                <a:spcPct val="80000"/>
              </a:lnSpc>
            </a:pPr>
            <a:r>
              <a:rPr sz="2000" lang="en-US" smtClean="0"/>
              <a:t>Diazoxide, minoxidil, pinacidil and nicorandil</a:t>
            </a:r>
          </a:p>
          <a:p>
            <a:pPr eaLnBrk="1" hangingPunct="1">
              <a:lnSpc>
                <a:spcPct val="80000"/>
              </a:lnSpc>
              <a:buFont typeface="Wingdings" pitchFamily="2" charset="2"/>
              <a:buNone/>
            </a:pPr>
            <a:r>
              <a:rPr sz="2400" lang="en-US" smtClean="0">
                <a:solidFill>
                  <a:srgbClr val="000099"/>
                </a:solidFill>
              </a:rPr>
              <a:t>MOA: Leaking of K+ due to opening – hyper polarization of SMCs – relaxation of SMCs</a:t>
            </a:r>
          </a:p>
          <a:p>
            <a:pPr eaLnBrk="1" hangingPunct="1">
              <a:lnSpc>
                <a:spcPct val="80000"/>
              </a:lnSpc>
            </a:pPr>
            <a:r>
              <a:rPr sz="2400" lang="en-US" smtClean="0">
                <a:solidFill>
                  <a:srgbClr val="A50021"/>
                </a:solidFill>
              </a:rPr>
              <a:t>Vasodilators:</a:t>
            </a:r>
          </a:p>
          <a:p>
            <a:pPr eaLnBrk="1" hangingPunct="1" lvl="1">
              <a:lnSpc>
                <a:spcPct val="80000"/>
              </a:lnSpc>
            </a:pPr>
            <a:r>
              <a:rPr sz="2000" lang="en-US" smtClean="0"/>
              <a:t>Arteriolar – Hydralazine (also CCBs and K+ channel activators)</a:t>
            </a:r>
          </a:p>
          <a:p>
            <a:pPr eaLnBrk="1" hangingPunct="1" lvl="1">
              <a:lnSpc>
                <a:spcPct val="80000"/>
              </a:lnSpc>
            </a:pPr>
            <a:r>
              <a:rPr sz="2000" lang="en-US" smtClean="0"/>
              <a:t>Arterio-venular: Sodium Nitroprusside </a:t>
            </a: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234" name=""/>
        <p:cNvGrpSpPr/>
        <p:nvPr/>
      </p:nvGrpSpPr>
      <p:grpSpPr>
        <a:xfrm>
          <a:off x="0" y="0"/>
          <a:ext cx="0" cy="0"/>
          <a:chOff x="0" y="0"/>
          <a:chExt cx="0" cy="0"/>
        </a:xfrm>
      </p:grpSpPr>
      <p:sp>
        <p:nvSpPr>
          <p:cNvPr id="1050063" name="Rectangle 2"/>
          <p:cNvSpPr>
            <a:spLocks noGrp="1" noChangeArrowheads="1"/>
          </p:cNvSpPr>
          <p:nvPr>
            <p:ph type="title"/>
          </p:nvPr>
        </p:nvSpPr>
        <p:spPr/>
        <p:txBody>
          <a:bodyPr/>
          <a:p>
            <a:pPr eaLnBrk="1" hangingPunct="1"/>
            <a:r>
              <a:rPr lang="en-US" smtClean="0"/>
              <a:t>Diuretics</a:t>
            </a:r>
          </a:p>
        </p:txBody>
      </p:sp>
      <p:sp>
        <p:nvSpPr>
          <p:cNvPr id="1050064" name="Rectangle 3"/>
          <p:cNvSpPr>
            <a:spLocks noGrp="1" noChangeArrowheads="1"/>
          </p:cNvSpPr>
          <p:nvPr>
            <p:ph type="body" idx="1"/>
          </p:nvPr>
        </p:nvSpPr>
        <p:spPr/>
        <p:txBody>
          <a:bodyPr/>
          <a:p>
            <a:pPr eaLnBrk="1" hangingPunct="1"/>
            <a:r>
              <a:rPr sz="2400" lang="en-US" smtClean="0"/>
              <a:t>Drugs causing net loss of Na+  and water in urine</a:t>
            </a:r>
          </a:p>
          <a:p>
            <a:pPr eaLnBrk="1" hangingPunct="1"/>
            <a:r>
              <a:rPr sz="2400" lang="en-US" smtClean="0"/>
              <a:t>Mechanism of antihypertensive action:</a:t>
            </a:r>
          </a:p>
          <a:p>
            <a:pPr eaLnBrk="1" hangingPunct="1" lvl="1"/>
            <a:r>
              <a:rPr sz="2200" lang="en-US" smtClean="0"/>
              <a:t>Initially: diuresis – depletion of Na+ and body fluid volume – decrease in cardiac output</a:t>
            </a:r>
          </a:p>
          <a:p>
            <a:pPr eaLnBrk="1" hangingPunct="1" lvl="1"/>
            <a:r>
              <a:rPr sz="2200" lang="en-US" smtClean="0"/>
              <a:t>Subsequently after 4 - 6 weeks, Na+ balance and CO is regained by 95%, but </a:t>
            </a:r>
            <a:r>
              <a:rPr sz="2200" lang="en-US" smtClean="0">
                <a:solidFill>
                  <a:srgbClr val="A50021"/>
                </a:solidFill>
              </a:rPr>
              <a:t>BP remains low!</a:t>
            </a:r>
          </a:p>
          <a:p>
            <a:pPr eaLnBrk="1" hangingPunct="1" lvl="1"/>
            <a:r>
              <a:rPr sz="2200" lang="en-US" smtClean="0"/>
              <a:t>Q: Why? Answer: reduction in total peripheral resistance (TPR) due to deficit of little amount of Na+ and water (Na+ causes vascular stiffness)</a:t>
            </a:r>
          </a:p>
          <a:p>
            <a:pPr eaLnBrk="1" hangingPunct="1" lvl="1"/>
            <a:r>
              <a:rPr sz="2200" lang="en-US" smtClean="0"/>
              <a:t>Similar effect is seen with sodium restriction (low sodium diet)</a:t>
            </a:r>
          </a:p>
          <a:p>
            <a:pPr eaLnBrk="1" hangingPunct="1" lvl="1">
              <a:buFont typeface="Wingdings" pitchFamily="2" charset="2"/>
              <a:buNone/>
            </a:pPr>
            <a:endParaRPr sz="2200" lang="en-US" smtClean="0"/>
          </a:p>
          <a:p>
            <a:pPr eaLnBrk="1" hangingPunct="1" lvl="1"/>
            <a:endParaRPr sz="2200" lang="en-US" smtClean="0"/>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235" name=""/>
        <p:cNvGrpSpPr/>
        <p:nvPr/>
      </p:nvGrpSpPr>
      <p:grpSpPr>
        <a:xfrm>
          <a:off x="0" y="0"/>
          <a:ext cx="0" cy="0"/>
          <a:chOff x="0" y="0"/>
          <a:chExt cx="0" cy="0"/>
        </a:xfrm>
      </p:grpSpPr>
      <p:sp>
        <p:nvSpPr>
          <p:cNvPr id="1050065" name="Rectangle 2"/>
          <p:cNvSpPr>
            <a:spLocks noGrp="1" noChangeArrowheads="1"/>
          </p:cNvSpPr>
          <p:nvPr>
            <p:ph type="title"/>
          </p:nvPr>
        </p:nvSpPr>
        <p:spPr/>
        <p:txBody>
          <a:bodyPr/>
          <a:p>
            <a:pPr eaLnBrk="1" hangingPunct="1"/>
            <a:r>
              <a:rPr lang="en-US" smtClean="0"/>
              <a:t>Thiazide diuretics – adverse effects</a:t>
            </a:r>
          </a:p>
        </p:txBody>
      </p:sp>
      <p:sp>
        <p:nvSpPr>
          <p:cNvPr id="1050066" name="Rectangle 3"/>
          <p:cNvSpPr>
            <a:spLocks noGrp="1" noChangeArrowheads="1"/>
          </p:cNvSpPr>
          <p:nvPr>
            <p:ph type="body" idx="1"/>
          </p:nvPr>
        </p:nvSpPr>
        <p:spPr/>
        <p:txBody>
          <a:bodyPr/>
          <a:p>
            <a:pPr eaLnBrk="1" hangingPunct="1">
              <a:lnSpc>
                <a:spcPct val="80000"/>
              </a:lnSpc>
            </a:pPr>
            <a:r>
              <a:rPr sz="2400" lang="en-US" smtClean="0"/>
              <a:t>Adverse Effects:</a:t>
            </a:r>
          </a:p>
          <a:p>
            <a:pPr eaLnBrk="1" hangingPunct="1" lvl="1">
              <a:lnSpc>
                <a:spcPct val="80000"/>
              </a:lnSpc>
            </a:pPr>
            <a:r>
              <a:rPr sz="2200" lang="en-US" smtClean="0"/>
              <a:t>Hypokalaemia – muscle pain and fatigue</a:t>
            </a:r>
          </a:p>
          <a:p>
            <a:pPr eaLnBrk="1" hangingPunct="1" lvl="1">
              <a:lnSpc>
                <a:spcPct val="80000"/>
              </a:lnSpc>
            </a:pPr>
            <a:r>
              <a:rPr sz="2200" lang="en-US" smtClean="0"/>
              <a:t>Hyperglycemia: Inhibition of insulin release due to K+ depletion (proinsulin to insulin) – precipitation of diabetes</a:t>
            </a:r>
          </a:p>
          <a:p>
            <a:pPr eaLnBrk="1" hangingPunct="1" lvl="1">
              <a:lnSpc>
                <a:spcPct val="80000"/>
              </a:lnSpc>
            </a:pPr>
            <a:r>
              <a:rPr sz="2200" lang="en-US" smtClean="0"/>
              <a:t>Hyperlipidemia: rise in total LDL level – risk of stroke</a:t>
            </a:r>
          </a:p>
          <a:p>
            <a:pPr eaLnBrk="1" hangingPunct="1" lvl="1">
              <a:lnSpc>
                <a:spcPct val="80000"/>
              </a:lnSpc>
            </a:pPr>
            <a:r>
              <a:rPr sz="2200" lang="en-US" smtClean="0"/>
              <a:t>Hyperurecaemia: inhibition of urate excretion</a:t>
            </a:r>
          </a:p>
          <a:p>
            <a:pPr eaLnBrk="1" hangingPunct="1" lvl="1">
              <a:lnSpc>
                <a:spcPct val="80000"/>
              </a:lnSpc>
            </a:pPr>
            <a:r>
              <a:rPr sz="2200" lang="en-US" smtClean="0"/>
              <a:t>Sudden cardiac death – tosades de pointes (hypokalaemia)</a:t>
            </a:r>
          </a:p>
          <a:p>
            <a:pPr eaLnBrk="1" hangingPunct="1" lvl="1">
              <a:lnSpc>
                <a:spcPct val="80000"/>
              </a:lnSpc>
            </a:pPr>
            <a:r>
              <a:rPr sz="2200" lang="en-US" smtClean="0"/>
              <a:t>All the above metabolic side effects – higher doses (50 – 100 mg per day)</a:t>
            </a:r>
          </a:p>
          <a:p>
            <a:pPr eaLnBrk="1" hangingPunct="1" lvl="1">
              <a:lnSpc>
                <a:spcPct val="80000"/>
              </a:lnSpc>
            </a:pPr>
            <a:r>
              <a:rPr sz="2200" lang="en-US" smtClean="0"/>
              <a:t>But, its observed that these adverse effects are minimal with low doses (12.5 to 25 mg) - Average fall in BP is 10 mm of Hg</a:t>
            </a: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238" name=""/>
        <p:cNvGrpSpPr/>
        <p:nvPr/>
      </p:nvGrpSpPr>
      <p:grpSpPr>
        <a:xfrm>
          <a:off x="0" y="0"/>
          <a:ext cx="0" cy="0"/>
          <a:chOff x="0" y="0"/>
          <a:chExt cx="0" cy="0"/>
        </a:xfrm>
      </p:grpSpPr>
      <p:sp>
        <p:nvSpPr>
          <p:cNvPr id="1050070" name="Rectangle 2"/>
          <p:cNvSpPr>
            <a:spLocks noGrp="1" noChangeArrowheads="1"/>
          </p:cNvSpPr>
          <p:nvPr>
            <p:ph type="title"/>
          </p:nvPr>
        </p:nvSpPr>
        <p:spPr/>
        <p:txBody>
          <a:bodyPr/>
          <a:p>
            <a:pPr eaLnBrk="1" hangingPunct="1"/>
            <a:r>
              <a:rPr lang="en-US" smtClean="0"/>
              <a:t>Thiazide diuretics – current status</a:t>
            </a:r>
          </a:p>
        </p:txBody>
      </p:sp>
      <p:sp>
        <p:nvSpPr>
          <p:cNvPr id="1050071" name="Rectangle 3"/>
          <p:cNvSpPr>
            <a:spLocks noGrp="1" noChangeArrowheads="1"/>
          </p:cNvSpPr>
          <p:nvPr>
            <p:ph type="body" idx="1"/>
          </p:nvPr>
        </p:nvSpPr>
        <p:spPr/>
        <p:txBody>
          <a:bodyPr>
            <a:normAutofit lnSpcReduction="10000"/>
          </a:bodyPr>
          <a:p>
            <a:pPr eaLnBrk="1" hangingPunct="1">
              <a:lnSpc>
                <a:spcPct val="80000"/>
              </a:lnSpc>
            </a:pPr>
            <a:r>
              <a:rPr sz="2000" lang="en-US" smtClean="0"/>
              <a:t>Effects of low dose:</a:t>
            </a:r>
          </a:p>
          <a:p>
            <a:pPr eaLnBrk="1" hangingPunct="1" lvl="1">
              <a:lnSpc>
                <a:spcPct val="80000"/>
              </a:lnSpc>
            </a:pPr>
            <a:r>
              <a:rPr sz="2000" lang="en-US" smtClean="0"/>
              <a:t>No significant hypokalaemia</a:t>
            </a:r>
          </a:p>
          <a:p>
            <a:pPr eaLnBrk="1" hangingPunct="1" lvl="1">
              <a:lnSpc>
                <a:spcPct val="80000"/>
              </a:lnSpc>
            </a:pPr>
            <a:r>
              <a:rPr sz="2000" lang="en-US" smtClean="0"/>
              <a:t>Low incidence of arrhythmia</a:t>
            </a:r>
          </a:p>
          <a:p>
            <a:pPr eaLnBrk="1" hangingPunct="1" lvl="1">
              <a:lnSpc>
                <a:spcPct val="80000"/>
              </a:lnSpc>
            </a:pPr>
            <a:r>
              <a:rPr sz="2000" lang="en-US" smtClean="0"/>
              <a:t>Lower incidence of hyperglycaemia, hyperlipidemia and hyperuricaemia</a:t>
            </a:r>
          </a:p>
          <a:p>
            <a:pPr eaLnBrk="1" hangingPunct="1" lvl="1">
              <a:lnSpc>
                <a:spcPct val="80000"/>
              </a:lnSpc>
            </a:pPr>
            <a:r>
              <a:rPr sz="2000" lang="en-US" smtClean="0"/>
              <a:t>Reduction in MI incidence</a:t>
            </a:r>
          </a:p>
          <a:p>
            <a:pPr eaLnBrk="1" hangingPunct="1" lvl="1">
              <a:lnSpc>
                <a:spcPct val="80000"/>
              </a:lnSpc>
            </a:pPr>
            <a:r>
              <a:rPr sz="2000" lang="en-US" smtClean="0"/>
              <a:t>Reduction in mortality and morbidity</a:t>
            </a:r>
          </a:p>
          <a:p>
            <a:pPr eaLnBrk="1" hangingPunct="1">
              <a:lnSpc>
                <a:spcPct val="80000"/>
              </a:lnSpc>
            </a:pPr>
            <a:r>
              <a:rPr sz="2000" lang="en-US" smtClean="0"/>
              <a:t>JNC recommendation:</a:t>
            </a:r>
          </a:p>
          <a:p>
            <a:pPr eaLnBrk="1" hangingPunct="1" lvl="1">
              <a:lnSpc>
                <a:spcPct val="80000"/>
              </a:lnSpc>
            </a:pPr>
            <a:r>
              <a:rPr sz="2000" lang="en-US" smtClean="0"/>
              <a:t>JNC recommends low dose of thiazide therapy (12.5 – 25 mg per day) in essential hypertension</a:t>
            </a:r>
          </a:p>
          <a:p>
            <a:pPr eaLnBrk="1" hangingPunct="1" lvl="1">
              <a:lnSpc>
                <a:spcPct val="80000"/>
              </a:lnSpc>
            </a:pPr>
            <a:r>
              <a:rPr sz="2000" lang="en-US" smtClean="0"/>
              <a:t>Preferably should be used with a potassium sparing diuretic as first choice in elderly</a:t>
            </a:r>
          </a:p>
          <a:p>
            <a:pPr eaLnBrk="1" hangingPunct="1" lvl="1">
              <a:lnSpc>
                <a:spcPct val="80000"/>
              </a:lnSpc>
            </a:pPr>
            <a:r>
              <a:rPr sz="2000" lang="en-US" smtClean="0"/>
              <a:t>If therapy fails – another antihypertensive but do not increase the thiazide dose</a:t>
            </a:r>
          </a:p>
          <a:p>
            <a:pPr eaLnBrk="1" hangingPunct="1" lvl="1">
              <a:lnSpc>
                <a:spcPct val="80000"/>
              </a:lnSpc>
            </a:pPr>
            <a:r>
              <a:rPr sz="2000" lang="en-US" smtClean="0"/>
              <a:t>Loop diuretics are to be given when there is severe hypertension with retention of body fluids</a:t>
            </a:r>
          </a:p>
          <a:p>
            <a:pPr eaLnBrk="1" hangingPunct="1">
              <a:lnSpc>
                <a:spcPct val="80000"/>
              </a:lnSpc>
              <a:buFont typeface="Wingdings" pitchFamily="2" charset="2"/>
              <a:buNone/>
            </a:pPr>
            <a:endParaRPr sz="2000" lang="en-US" smtClean="0"/>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239" name=""/>
        <p:cNvGrpSpPr/>
        <p:nvPr/>
      </p:nvGrpSpPr>
      <p:grpSpPr>
        <a:xfrm>
          <a:off x="0" y="0"/>
          <a:ext cx="0" cy="0"/>
          <a:chOff x="0" y="0"/>
          <a:chExt cx="0" cy="0"/>
        </a:xfrm>
      </p:grpSpPr>
      <p:sp>
        <p:nvSpPr>
          <p:cNvPr id="1050072" name="Rectangle 2"/>
          <p:cNvSpPr>
            <a:spLocks noGrp="1" noChangeArrowheads="1"/>
          </p:cNvSpPr>
          <p:nvPr>
            <p:ph type="title"/>
          </p:nvPr>
        </p:nvSpPr>
        <p:spPr/>
        <p:txBody>
          <a:bodyPr/>
          <a:p>
            <a:pPr eaLnBrk="1" hangingPunct="1"/>
            <a:r>
              <a:rPr lang="en-US" smtClean="0"/>
              <a:t>Diuretics</a:t>
            </a:r>
          </a:p>
        </p:txBody>
      </p:sp>
      <p:sp>
        <p:nvSpPr>
          <p:cNvPr id="1050073" name="Rectangle 3"/>
          <p:cNvSpPr>
            <a:spLocks noGrp="1" noChangeArrowheads="1"/>
          </p:cNvSpPr>
          <p:nvPr>
            <p:ph type="body" idx="1"/>
          </p:nvPr>
        </p:nvSpPr>
        <p:spPr/>
        <p:txBody>
          <a:bodyPr/>
          <a:p>
            <a:pPr eaLnBrk="1" hangingPunct="1">
              <a:lnSpc>
                <a:spcPct val="80000"/>
              </a:lnSpc>
            </a:pPr>
            <a:r>
              <a:rPr sz="2400" lang="en-US" smtClean="0"/>
              <a:t>K+ sparing diuretics: </a:t>
            </a:r>
          </a:p>
          <a:p>
            <a:pPr eaLnBrk="1" hangingPunct="1" lvl="1">
              <a:lnSpc>
                <a:spcPct val="80000"/>
              </a:lnSpc>
            </a:pPr>
            <a:r>
              <a:rPr sz="2200" lang="en-US" smtClean="0"/>
              <a:t>Thiazide and K sparing diuretics are combined therapeutically – DITIDE (triamterene + benzthiazide) is popular one</a:t>
            </a:r>
          </a:p>
          <a:p>
            <a:pPr eaLnBrk="1" hangingPunct="1">
              <a:lnSpc>
                <a:spcPct val="80000"/>
              </a:lnSpc>
            </a:pPr>
            <a:r>
              <a:rPr sz="2400" lang="en-US" smtClean="0"/>
              <a:t>Modified thiazide: indapamide</a:t>
            </a:r>
          </a:p>
          <a:p>
            <a:pPr eaLnBrk="1" hangingPunct="1" lvl="1">
              <a:lnSpc>
                <a:spcPct val="80000"/>
              </a:lnSpc>
            </a:pPr>
            <a:r>
              <a:rPr sz="2200" lang="en-US" smtClean="0"/>
              <a:t>Indole derivative and long duration of  action (18 Hrs) – orally 2.5 mg dose</a:t>
            </a:r>
          </a:p>
          <a:p>
            <a:pPr eaLnBrk="1" hangingPunct="1" lvl="1">
              <a:lnSpc>
                <a:spcPct val="80000"/>
              </a:lnSpc>
            </a:pPr>
            <a:r>
              <a:rPr sz="2200" lang="en-US" smtClean="0"/>
              <a:t>It is a lipid neutral i.e. does not alter blood lipid concentration, but other adverse effects may remain</a:t>
            </a:r>
          </a:p>
          <a:p>
            <a:pPr eaLnBrk="1" hangingPunct="1">
              <a:lnSpc>
                <a:spcPct val="80000"/>
              </a:lnSpc>
            </a:pPr>
            <a:r>
              <a:rPr sz="2400" lang="en-US" smtClean="0"/>
              <a:t>Loop diuretics: </a:t>
            </a:r>
          </a:p>
          <a:p>
            <a:pPr eaLnBrk="1" hangingPunct="1" lvl="1">
              <a:lnSpc>
                <a:spcPct val="80000"/>
              </a:lnSpc>
            </a:pPr>
            <a:r>
              <a:rPr sz="2200" lang="en-US" smtClean="0"/>
              <a:t>Na+ deficient state is temporary, not maintained round –the-clock and t.p.r not reduced </a:t>
            </a:r>
          </a:p>
          <a:p>
            <a:pPr eaLnBrk="1" hangingPunct="1" lvl="1">
              <a:lnSpc>
                <a:spcPct val="80000"/>
              </a:lnSpc>
            </a:pPr>
            <a:r>
              <a:rPr sz="2200" lang="en-US" smtClean="0"/>
              <a:t>Used only in complicated cases – CRF, CHF marked fluid retention cases </a:t>
            </a:r>
          </a:p>
          <a:p>
            <a:pPr eaLnBrk="1" hangingPunct="1" lvl="1">
              <a:lnSpc>
                <a:spcPct val="80000"/>
              </a:lnSpc>
            </a:pPr>
            <a:endParaRPr sz="2200" lang="en-US" smtClean="0"/>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240" name=""/>
        <p:cNvGrpSpPr/>
        <p:nvPr/>
      </p:nvGrpSpPr>
      <p:grpSpPr>
        <a:xfrm>
          <a:off x="0" y="0"/>
          <a:ext cx="0" cy="0"/>
          <a:chOff x="0" y="0"/>
          <a:chExt cx="0" cy="0"/>
        </a:xfrm>
      </p:grpSpPr>
      <p:sp>
        <p:nvSpPr>
          <p:cNvPr id="1050074" name="Rectangle 2"/>
          <p:cNvSpPr>
            <a:spLocks noGrp="1" noChangeArrowheads="1"/>
          </p:cNvSpPr>
          <p:nvPr>
            <p:ph type="title"/>
          </p:nvPr>
        </p:nvSpPr>
        <p:spPr/>
        <p:txBody>
          <a:bodyPr>
            <a:normAutofit fontScale="90000"/>
          </a:bodyPr>
          <a:p>
            <a:pPr eaLnBrk="1" hangingPunct="1"/>
            <a:r>
              <a:rPr sz="3800" lang="en-US" smtClean="0"/>
              <a:t>Angiotensin Converting Enzyme (ACE) Inhibitors</a:t>
            </a:r>
          </a:p>
        </p:txBody>
      </p:sp>
      <p:sp>
        <p:nvSpPr>
          <p:cNvPr id="1050075" name="Rectangle 3"/>
          <p:cNvSpPr>
            <a:spLocks noGrp="1" noChangeArrowheads="1"/>
          </p:cNvSpPr>
          <p:nvPr>
            <p:ph type="body" idx="1"/>
          </p:nvPr>
        </p:nvSpPr>
        <p:spPr>
          <a:xfrm>
            <a:off x="838200" y="2327275"/>
            <a:ext cx="7772400" cy="2397125"/>
          </a:xfrm>
        </p:spPr>
        <p:txBody>
          <a:bodyPr/>
          <a:p>
            <a:pPr eaLnBrk="1" hangingPunct="1">
              <a:buFont typeface="Wingdings" pitchFamily="2" charset="2"/>
              <a:buNone/>
            </a:pPr>
            <a:r>
              <a:rPr sz="4400" lang="en-US" smtClean="0"/>
              <a:t>What is Renin - Angiotensin?</a:t>
            </a:r>
          </a:p>
          <a:p>
            <a:pPr eaLnBrk="1" hangingPunct="1">
              <a:buFont typeface="Wingdings" pitchFamily="2" charset="2"/>
              <a:buNone/>
            </a:pPr>
            <a:r>
              <a:rPr sz="4400" lang="en-US" smtClean="0"/>
              <a:t>   </a:t>
            </a:r>
            <a:r>
              <a:rPr sz="3600" lang="en-US" smtClean="0"/>
              <a:t>(Physiological Background) </a:t>
            </a: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241" name=""/>
        <p:cNvGrpSpPr/>
        <p:nvPr/>
      </p:nvGrpSpPr>
      <p:grpSpPr>
        <a:xfrm>
          <a:off x="0" y="0"/>
          <a:ext cx="0" cy="0"/>
          <a:chOff x="0" y="0"/>
          <a:chExt cx="0" cy="0"/>
        </a:xfrm>
      </p:grpSpPr>
      <p:sp>
        <p:nvSpPr>
          <p:cNvPr id="1050076" name="Rectangle 2"/>
          <p:cNvSpPr>
            <a:spLocks noGrp="1" noChangeArrowheads="1"/>
          </p:cNvSpPr>
          <p:nvPr>
            <p:ph type="title"/>
          </p:nvPr>
        </p:nvSpPr>
        <p:spPr/>
        <p:txBody>
          <a:bodyPr/>
          <a:p>
            <a:pPr eaLnBrk="1" hangingPunct="1"/>
            <a:r>
              <a:rPr lang="en-US" smtClean="0"/>
              <a:t>RAS - Introduction</a:t>
            </a:r>
          </a:p>
        </p:txBody>
      </p:sp>
      <p:sp>
        <p:nvSpPr>
          <p:cNvPr id="1050077" name="Rectangle 3"/>
          <p:cNvSpPr>
            <a:spLocks noGrp="1" noChangeArrowheads="1"/>
          </p:cNvSpPr>
          <p:nvPr>
            <p:ph type="body" idx="1"/>
          </p:nvPr>
        </p:nvSpPr>
        <p:spPr>
          <a:xfrm>
            <a:off x="914400" y="1600200"/>
            <a:ext cx="7772400" cy="4953000"/>
          </a:xfrm>
        </p:spPr>
        <p:txBody>
          <a:bodyPr/>
          <a:p>
            <a:pPr eaLnBrk="1" hangingPunct="1">
              <a:lnSpc>
                <a:spcPct val="80000"/>
              </a:lnSpc>
            </a:pPr>
            <a:r>
              <a:rPr sz="2000" lang="en-US" smtClean="0">
                <a:solidFill>
                  <a:schemeClr val="accent2"/>
                </a:solidFill>
              </a:rPr>
              <a:t>Renin</a:t>
            </a:r>
            <a:r>
              <a:rPr sz="2000" lang="en-US" smtClean="0">
                <a:solidFill>
                  <a:srgbClr val="000099"/>
                </a:solidFill>
              </a:rPr>
              <a:t> </a:t>
            </a:r>
            <a:r>
              <a:rPr sz="2000" lang="en-US" smtClean="0"/>
              <a:t>is a proteolytic enzyme and also called </a:t>
            </a:r>
            <a:r>
              <a:rPr sz="2000" lang="en-US" smtClean="0">
                <a:solidFill>
                  <a:schemeClr val="accent2"/>
                </a:solidFill>
              </a:rPr>
              <a:t>angiotensinogenase</a:t>
            </a:r>
          </a:p>
          <a:p>
            <a:pPr eaLnBrk="1" hangingPunct="1">
              <a:lnSpc>
                <a:spcPct val="80000"/>
              </a:lnSpc>
            </a:pPr>
            <a:r>
              <a:rPr sz="2000" lang="en-US" smtClean="0"/>
              <a:t>It is produced by juxtaglomerular cells of kidney</a:t>
            </a:r>
          </a:p>
          <a:p>
            <a:pPr eaLnBrk="1" hangingPunct="1">
              <a:lnSpc>
                <a:spcPct val="80000"/>
              </a:lnSpc>
            </a:pPr>
            <a:r>
              <a:rPr sz="2000" lang="en-US" smtClean="0"/>
              <a:t>It is secreted in response to:</a:t>
            </a:r>
          </a:p>
          <a:p>
            <a:pPr eaLnBrk="1" hangingPunct="1" lvl="1">
              <a:lnSpc>
                <a:spcPct val="80000"/>
              </a:lnSpc>
            </a:pPr>
            <a:r>
              <a:rPr sz="1800" lang="en-US" smtClean="0"/>
              <a:t>Decrease in arterial blood pressure</a:t>
            </a:r>
          </a:p>
          <a:p>
            <a:pPr eaLnBrk="1" hangingPunct="1" lvl="1">
              <a:lnSpc>
                <a:spcPct val="80000"/>
              </a:lnSpc>
            </a:pPr>
            <a:r>
              <a:rPr sz="1800" lang="en-US" smtClean="0"/>
              <a:t>Decrease Na+ in macula densa</a:t>
            </a:r>
          </a:p>
          <a:p>
            <a:pPr eaLnBrk="1" hangingPunct="1" lvl="1">
              <a:lnSpc>
                <a:spcPct val="80000"/>
              </a:lnSpc>
            </a:pPr>
            <a:r>
              <a:rPr sz="1800" lang="en-US" smtClean="0"/>
              <a:t>Increased sympathetic nervous activity</a:t>
            </a:r>
          </a:p>
          <a:p>
            <a:pPr eaLnBrk="1" hangingPunct="1">
              <a:lnSpc>
                <a:spcPct val="80000"/>
              </a:lnSpc>
            </a:pPr>
            <a:r>
              <a:rPr sz="2000" lang="en-US" smtClean="0"/>
              <a:t>Renin acts on a plasma protein – </a:t>
            </a:r>
            <a:r>
              <a:rPr sz="2000" lang="en-US" smtClean="0">
                <a:solidFill>
                  <a:schemeClr val="accent2"/>
                </a:solidFill>
              </a:rPr>
              <a:t>Angiotensinogen </a:t>
            </a:r>
            <a:r>
              <a:rPr sz="2000" lang="en-US" smtClean="0"/>
              <a:t>(a glycoprotein synthesized and secreted into the bloodstream by the liver) and cleaves to  produce a decapeptide </a:t>
            </a:r>
            <a:r>
              <a:rPr sz="2000" lang="en-US" smtClean="0">
                <a:solidFill>
                  <a:schemeClr val="accent2"/>
                </a:solidFill>
              </a:rPr>
              <a:t>Angiotensin-I</a:t>
            </a:r>
          </a:p>
          <a:p>
            <a:pPr eaLnBrk="1" hangingPunct="1">
              <a:lnSpc>
                <a:spcPct val="80000"/>
              </a:lnSpc>
            </a:pPr>
            <a:r>
              <a:rPr sz="2000" lang="en-US" smtClean="0">
                <a:solidFill>
                  <a:schemeClr val="accent2"/>
                </a:solidFill>
              </a:rPr>
              <a:t>Angiotensin-I</a:t>
            </a:r>
            <a:r>
              <a:rPr sz="2000" lang="en-US" smtClean="0"/>
              <a:t> is rapidly converted to </a:t>
            </a:r>
            <a:r>
              <a:rPr sz="2000" lang="en-US" smtClean="0">
                <a:solidFill>
                  <a:schemeClr val="accent2"/>
                </a:solidFill>
              </a:rPr>
              <a:t>Angiotensin-II (octapeptide)</a:t>
            </a:r>
            <a:r>
              <a:rPr sz="2000" lang="en-US" smtClean="0"/>
              <a:t> by ACE (present in luminal surface of vascular endothelium)</a:t>
            </a:r>
          </a:p>
          <a:p>
            <a:pPr eaLnBrk="1" hangingPunct="1">
              <a:lnSpc>
                <a:spcPct val="80000"/>
              </a:lnSpc>
            </a:pPr>
            <a:r>
              <a:rPr sz="2000" lang="en-US" smtClean="0"/>
              <a:t>Furthermore degradation of  </a:t>
            </a:r>
            <a:r>
              <a:rPr sz="2000" lang="en-US" smtClean="0">
                <a:solidFill>
                  <a:schemeClr val="accent2"/>
                </a:solidFill>
              </a:rPr>
              <a:t>Angiotensin-II</a:t>
            </a:r>
            <a:r>
              <a:rPr sz="2000" lang="en-US" smtClean="0"/>
              <a:t> by peptidases produce  </a:t>
            </a:r>
            <a:r>
              <a:rPr sz="2000" lang="en-US" smtClean="0">
                <a:solidFill>
                  <a:schemeClr val="accent2"/>
                </a:solidFill>
              </a:rPr>
              <a:t>Angiotensin-III</a:t>
            </a:r>
          </a:p>
          <a:p>
            <a:pPr eaLnBrk="1" hangingPunct="1">
              <a:lnSpc>
                <a:spcPct val="80000"/>
              </a:lnSpc>
            </a:pPr>
            <a:r>
              <a:rPr sz="2000" lang="en-US" smtClean="0"/>
              <a:t>Both </a:t>
            </a:r>
            <a:r>
              <a:rPr sz="2000" lang="en-US" smtClean="0">
                <a:solidFill>
                  <a:schemeClr val="accent2"/>
                </a:solidFill>
              </a:rPr>
              <a:t>Angiotensin-II</a:t>
            </a:r>
            <a:r>
              <a:rPr sz="2000" lang="en-US" smtClean="0"/>
              <a:t> and </a:t>
            </a:r>
            <a:r>
              <a:rPr sz="2000" lang="en-US" smtClean="0">
                <a:solidFill>
                  <a:schemeClr val="accent2"/>
                </a:solidFill>
              </a:rPr>
              <a:t>Angiotensin-III</a:t>
            </a:r>
            <a:r>
              <a:rPr sz="2000" lang="en-US" smtClean="0"/>
              <a:t> stimulates </a:t>
            </a:r>
            <a:r>
              <a:rPr sz="2000" lang="en-US" smtClean="0">
                <a:solidFill>
                  <a:schemeClr val="accent2"/>
                </a:solidFill>
              </a:rPr>
              <a:t>Aldosterone</a:t>
            </a:r>
            <a:r>
              <a:rPr sz="2000" lang="en-US" smtClean="0"/>
              <a:t> secretion from Adrenal Cortex (equipotent)</a:t>
            </a:r>
          </a:p>
          <a:p>
            <a:pPr eaLnBrk="1" hangingPunct="1">
              <a:lnSpc>
                <a:spcPct val="80000"/>
              </a:lnSpc>
            </a:pPr>
            <a:r>
              <a:rPr sz="2000" lang="en-US" smtClean="0"/>
              <a:t>AT-II has very short half life – 1 min </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242" name=""/>
        <p:cNvGrpSpPr/>
        <p:nvPr/>
      </p:nvGrpSpPr>
      <p:grpSpPr>
        <a:xfrm>
          <a:off x="0" y="0"/>
          <a:ext cx="0" cy="0"/>
          <a:chOff x="0" y="0"/>
          <a:chExt cx="0" cy="0"/>
        </a:xfrm>
      </p:grpSpPr>
      <p:sp>
        <p:nvSpPr>
          <p:cNvPr id="1050078" name="Rectangle 4"/>
          <p:cNvSpPr>
            <a:spLocks noGrp="1" noChangeArrowheads="1"/>
          </p:cNvSpPr>
          <p:nvPr>
            <p:ph type="title"/>
          </p:nvPr>
        </p:nvSpPr>
        <p:spPr/>
        <p:txBody>
          <a:bodyPr/>
          <a:p>
            <a:pPr eaLnBrk="1" hangingPunct="1"/>
            <a:r>
              <a:rPr lang="en-US" smtClean="0"/>
              <a:t>RAS - Physiology</a:t>
            </a:r>
          </a:p>
        </p:txBody>
      </p:sp>
      <p:pic>
        <p:nvPicPr>
          <p:cNvPr id="2097255" name="Picture 6" descr="figure2a"/>
          <p:cNvPicPr>
            <a:picLocks noChangeAspect="1" noChangeArrowheads="1"/>
          </p:cNvPicPr>
          <p:nvPr/>
        </p:nvPicPr>
        <p:blipFill>
          <a:blip xmlns:r="http://schemas.openxmlformats.org/officeDocument/2006/relationships" r:embed="rId1"/>
          <a:srcRect/>
          <a:stretch>
            <a:fillRect/>
          </a:stretch>
        </p:blipFill>
        <p:spPr bwMode="auto">
          <a:xfrm>
            <a:off x="685800" y="1524000"/>
            <a:ext cx="5486400" cy="5029200"/>
          </a:xfrm>
          <a:prstGeom prst="rect"/>
          <a:noFill/>
          <a:ln>
            <a:noFill/>
          </a:ln>
        </p:spPr>
      </p:pic>
      <p:sp>
        <p:nvSpPr>
          <p:cNvPr id="1050079" name="Line 7"/>
          <p:cNvSpPr>
            <a:spLocks noChangeShapeType="1"/>
          </p:cNvSpPr>
          <p:nvPr/>
        </p:nvSpPr>
        <p:spPr bwMode="auto">
          <a:xfrm flipV="1">
            <a:off x="6019800" y="4191000"/>
            <a:ext cx="1371600" cy="152400"/>
          </a:xfrm>
          <a:prstGeom prst="line"/>
          <a:noFill/>
          <a:ln w="9525">
            <a:solidFill>
              <a:schemeClr val="tx1"/>
            </a:solidFill>
            <a:round/>
            <a:headEnd/>
            <a:tailEnd type="triangle" w="med" len="med"/>
          </a:ln>
        </p:spPr>
        <p:txBody>
          <a:bodyPr/>
          <a:p>
            <a:endParaRPr lang="en-US"/>
          </a:p>
        </p:txBody>
      </p:sp>
      <p:sp>
        <p:nvSpPr>
          <p:cNvPr id="1050080" name="Line 8"/>
          <p:cNvSpPr>
            <a:spLocks noChangeShapeType="1"/>
          </p:cNvSpPr>
          <p:nvPr/>
        </p:nvSpPr>
        <p:spPr bwMode="auto">
          <a:xfrm>
            <a:off x="6019800" y="4343400"/>
            <a:ext cx="1447800" cy="304800"/>
          </a:xfrm>
          <a:prstGeom prst="line"/>
          <a:noFill/>
          <a:ln w="9525">
            <a:solidFill>
              <a:schemeClr val="tx1"/>
            </a:solidFill>
            <a:round/>
            <a:headEnd/>
            <a:tailEnd type="triangle" w="med" len="med"/>
          </a:ln>
        </p:spPr>
        <p:txBody>
          <a:bodyPr/>
          <a:p>
            <a:endParaRPr lang="en-US"/>
          </a:p>
        </p:txBody>
      </p:sp>
      <p:sp>
        <p:nvSpPr>
          <p:cNvPr id="1050081" name="Line 9"/>
          <p:cNvSpPr>
            <a:spLocks noChangeShapeType="1"/>
          </p:cNvSpPr>
          <p:nvPr/>
        </p:nvSpPr>
        <p:spPr bwMode="auto">
          <a:xfrm flipH="1">
            <a:off x="5562600" y="4343400"/>
            <a:ext cx="457200" cy="1752600"/>
          </a:xfrm>
          <a:prstGeom prst="line"/>
          <a:noFill/>
          <a:ln w="9525">
            <a:solidFill>
              <a:schemeClr val="tx1"/>
            </a:solidFill>
            <a:round/>
            <a:headEnd/>
            <a:tailEnd type="triangle" w="med" len="med"/>
          </a:ln>
        </p:spPr>
        <p:txBody>
          <a:bodyPr/>
          <a:p>
            <a:endParaRPr lang="en-US"/>
          </a:p>
        </p:txBody>
      </p:sp>
      <p:sp>
        <p:nvSpPr>
          <p:cNvPr id="1050082" name="Text Box 10"/>
          <p:cNvSpPr txBox="1">
            <a:spLocks noChangeArrowheads="1"/>
          </p:cNvSpPr>
          <p:nvPr/>
        </p:nvSpPr>
        <p:spPr bwMode="auto">
          <a:xfrm>
            <a:off x="7239000" y="3962400"/>
            <a:ext cx="1905000" cy="1069975"/>
          </a:xfrm>
          <a:prstGeom prst="rect"/>
          <a:noFill/>
          <a:ln>
            <a:noFill/>
          </a:ln>
        </p:spPr>
        <p:txBody>
          <a:bodyPr>
            <a:spAutoFit/>
          </a:bodyPr>
          <a:lstStyle>
            <a:lvl1pPr eaLnBrk="0" hangingPunct="0">
              <a:defRPr>
                <a:solidFill>
                  <a:schemeClr val="tx1"/>
                </a:solidFill>
                <a:latin typeface="Arial" charset="0"/>
              </a:defRPr>
            </a:lvl1pPr>
            <a:lvl2pPr eaLnBrk="0" hangingPunct="0" indent="-285750" marL="742950">
              <a:defRPr>
                <a:solidFill>
                  <a:schemeClr val="tx1"/>
                </a:solidFill>
                <a:latin typeface="Arial" charset="0"/>
              </a:defRPr>
            </a:lvl2pPr>
            <a:lvl3pPr eaLnBrk="0" hangingPunct="0" indent="-228600" marL="1143000">
              <a:defRPr>
                <a:solidFill>
                  <a:schemeClr val="tx1"/>
                </a:solidFill>
                <a:latin typeface="Arial" charset="0"/>
              </a:defRPr>
            </a:lvl3pPr>
            <a:lvl4pPr eaLnBrk="0" hangingPunct="0" indent="-228600" marL="1600200">
              <a:defRPr>
                <a:solidFill>
                  <a:schemeClr val="tx1"/>
                </a:solidFill>
                <a:latin typeface="Arial" charset="0"/>
              </a:defRPr>
            </a:lvl4pPr>
            <a:lvl5pPr eaLnBrk="0" hangingPunct="0" indent="-228600" marL="2057400">
              <a:defRPr>
                <a:solidFill>
                  <a:schemeClr val="tx1"/>
                </a:solidFill>
                <a:latin typeface="Arial" charset="0"/>
              </a:defRPr>
            </a:lvl5pPr>
            <a:lvl6pPr eaLnBrk="0" fontAlgn="base" hangingPunct="0" indent="-228600" marL="2514600">
              <a:spcBef>
                <a:spcPct val="0"/>
              </a:spcBef>
              <a:spcAft>
                <a:spcPct val="0"/>
              </a:spcAft>
              <a:defRPr>
                <a:solidFill>
                  <a:schemeClr val="tx1"/>
                </a:solidFill>
                <a:latin typeface="Arial" charset="0"/>
              </a:defRPr>
            </a:lvl6pPr>
            <a:lvl7pPr eaLnBrk="0" fontAlgn="base" hangingPunct="0" indent="-228600" marL="2971800">
              <a:spcBef>
                <a:spcPct val="0"/>
              </a:spcBef>
              <a:spcAft>
                <a:spcPct val="0"/>
              </a:spcAft>
              <a:defRPr>
                <a:solidFill>
                  <a:schemeClr val="tx1"/>
                </a:solidFill>
                <a:latin typeface="Arial" charset="0"/>
              </a:defRPr>
            </a:lvl7pPr>
            <a:lvl8pPr eaLnBrk="0" fontAlgn="base" hangingPunct="0" indent="-228600" marL="3429000">
              <a:spcBef>
                <a:spcPct val="0"/>
              </a:spcBef>
              <a:spcAft>
                <a:spcPct val="0"/>
              </a:spcAft>
              <a:defRPr>
                <a:solidFill>
                  <a:schemeClr val="tx1"/>
                </a:solidFill>
                <a:latin typeface="Arial" charset="0"/>
              </a:defRPr>
            </a:lvl8pPr>
            <a:lvl9pPr eaLnBrk="0" fontAlgn="base" hangingPunct="0" indent="-228600" marL="3886200">
              <a:spcBef>
                <a:spcPct val="0"/>
              </a:spcBef>
              <a:spcAft>
                <a:spcPct val="0"/>
              </a:spcAft>
              <a:defRPr>
                <a:solidFill>
                  <a:schemeClr val="tx1"/>
                </a:solidFill>
                <a:latin typeface="Arial" charset="0"/>
              </a:defRPr>
            </a:lvl9pPr>
          </a:lstStyle>
          <a:p>
            <a:pPr eaLnBrk="1" hangingPunct="1"/>
            <a:r>
              <a:rPr sz="1600" lang="en-US"/>
              <a:t>  Vasoconstriction</a:t>
            </a:r>
          </a:p>
          <a:p>
            <a:pPr eaLnBrk="1" hangingPunct="1"/>
            <a:endParaRPr sz="1600" lang="en-US"/>
          </a:p>
          <a:p>
            <a:pPr eaLnBrk="1" hangingPunct="1"/>
            <a:r>
              <a:rPr sz="1600" lang="en-US"/>
              <a:t>  Na+ &amp; water     </a:t>
            </a:r>
          </a:p>
          <a:p>
            <a:pPr eaLnBrk="1" hangingPunct="1"/>
            <a:r>
              <a:rPr sz="1600" lang="en-US"/>
              <a:t>  retention</a:t>
            </a:r>
          </a:p>
        </p:txBody>
      </p:sp>
      <p:sp>
        <p:nvSpPr>
          <p:cNvPr id="1050083" name="Line 11"/>
          <p:cNvSpPr>
            <a:spLocks noChangeShapeType="1"/>
          </p:cNvSpPr>
          <p:nvPr/>
        </p:nvSpPr>
        <p:spPr bwMode="auto">
          <a:xfrm flipV="1">
            <a:off x="5486400" y="5029200"/>
            <a:ext cx="1981200" cy="1219200"/>
          </a:xfrm>
          <a:prstGeom prst="line"/>
          <a:noFill/>
          <a:ln w="9525">
            <a:solidFill>
              <a:schemeClr val="tx1"/>
            </a:solidFill>
            <a:round/>
            <a:headEnd/>
            <a:tailEnd type="triangle" w="med" len="med"/>
          </a:ln>
        </p:spPr>
        <p:txBody>
          <a:bodyPr/>
          <a:p>
            <a:endParaRPr lang="en-US"/>
          </a:p>
        </p:txBody>
      </p:sp>
      <p:sp>
        <p:nvSpPr>
          <p:cNvPr id="1050084" name="Text Box 12"/>
          <p:cNvSpPr txBox="1">
            <a:spLocks noChangeArrowheads="1"/>
          </p:cNvSpPr>
          <p:nvPr/>
        </p:nvSpPr>
        <p:spPr bwMode="auto">
          <a:xfrm>
            <a:off x="3946525" y="6248400"/>
            <a:ext cx="1809750" cy="366713"/>
          </a:xfrm>
          <a:prstGeom prst="rect"/>
          <a:noFill/>
          <a:ln>
            <a:noFill/>
          </a:ln>
        </p:spPr>
        <p:txBody>
          <a:bodyPr>
            <a:spAutoFit/>
          </a:bodyPr>
          <a:lstStyle>
            <a:lvl1pPr eaLnBrk="0" hangingPunct="0">
              <a:defRPr>
                <a:solidFill>
                  <a:schemeClr val="tx1"/>
                </a:solidFill>
                <a:latin typeface="Arial" charset="0"/>
              </a:defRPr>
            </a:lvl1pPr>
            <a:lvl2pPr eaLnBrk="0" hangingPunct="0" indent="-285750" marL="742950">
              <a:defRPr>
                <a:solidFill>
                  <a:schemeClr val="tx1"/>
                </a:solidFill>
                <a:latin typeface="Arial" charset="0"/>
              </a:defRPr>
            </a:lvl2pPr>
            <a:lvl3pPr eaLnBrk="0" hangingPunct="0" indent="-228600" marL="1143000">
              <a:defRPr>
                <a:solidFill>
                  <a:schemeClr val="tx1"/>
                </a:solidFill>
                <a:latin typeface="Arial" charset="0"/>
              </a:defRPr>
            </a:lvl3pPr>
            <a:lvl4pPr eaLnBrk="0" hangingPunct="0" indent="-228600" marL="1600200">
              <a:defRPr>
                <a:solidFill>
                  <a:schemeClr val="tx1"/>
                </a:solidFill>
                <a:latin typeface="Arial" charset="0"/>
              </a:defRPr>
            </a:lvl4pPr>
            <a:lvl5pPr eaLnBrk="0" hangingPunct="0" indent="-228600" marL="2057400">
              <a:defRPr>
                <a:solidFill>
                  <a:schemeClr val="tx1"/>
                </a:solidFill>
                <a:latin typeface="Arial" charset="0"/>
              </a:defRPr>
            </a:lvl5pPr>
            <a:lvl6pPr eaLnBrk="0" fontAlgn="base" hangingPunct="0" indent="-228600" marL="2514600">
              <a:spcBef>
                <a:spcPct val="0"/>
              </a:spcBef>
              <a:spcAft>
                <a:spcPct val="0"/>
              </a:spcAft>
              <a:defRPr>
                <a:solidFill>
                  <a:schemeClr val="tx1"/>
                </a:solidFill>
                <a:latin typeface="Arial" charset="0"/>
              </a:defRPr>
            </a:lvl6pPr>
            <a:lvl7pPr eaLnBrk="0" fontAlgn="base" hangingPunct="0" indent="-228600" marL="2971800">
              <a:spcBef>
                <a:spcPct val="0"/>
              </a:spcBef>
              <a:spcAft>
                <a:spcPct val="0"/>
              </a:spcAft>
              <a:defRPr>
                <a:solidFill>
                  <a:schemeClr val="tx1"/>
                </a:solidFill>
                <a:latin typeface="Arial" charset="0"/>
              </a:defRPr>
            </a:lvl7pPr>
            <a:lvl8pPr eaLnBrk="0" fontAlgn="base" hangingPunct="0" indent="-228600" marL="3429000">
              <a:spcBef>
                <a:spcPct val="0"/>
              </a:spcBef>
              <a:spcAft>
                <a:spcPct val="0"/>
              </a:spcAft>
              <a:defRPr>
                <a:solidFill>
                  <a:schemeClr val="tx1"/>
                </a:solidFill>
                <a:latin typeface="Arial" charset="0"/>
              </a:defRPr>
            </a:lvl8pPr>
            <a:lvl9pPr eaLnBrk="0" fontAlgn="base" hangingPunct="0" indent="-228600" marL="3886200">
              <a:spcBef>
                <a:spcPct val="0"/>
              </a:spcBef>
              <a:spcAft>
                <a:spcPct val="0"/>
              </a:spcAft>
              <a:defRPr>
                <a:solidFill>
                  <a:schemeClr val="tx1"/>
                </a:solidFill>
                <a:latin typeface="Arial" charset="0"/>
              </a:defRPr>
            </a:lvl9pPr>
          </a:lstStyle>
          <a:p>
            <a:pPr eaLnBrk="1" hangingPunct="1"/>
            <a:r>
              <a:rPr lang="en-US"/>
              <a:t>(Adrenal cortex)</a:t>
            </a:r>
          </a:p>
        </p:txBody>
      </p:sp>
      <p:sp>
        <p:nvSpPr>
          <p:cNvPr id="1050085" name="Text Box 13"/>
          <p:cNvSpPr txBox="1">
            <a:spLocks noChangeArrowheads="1"/>
          </p:cNvSpPr>
          <p:nvPr/>
        </p:nvSpPr>
        <p:spPr bwMode="auto">
          <a:xfrm>
            <a:off x="6461125" y="5599113"/>
            <a:ext cx="882650" cy="366712"/>
          </a:xfrm>
          <a:prstGeom prst="rect"/>
          <a:noFill/>
          <a:ln>
            <a:noFill/>
          </a:ln>
        </p:spPr>
        <p:txBody>
          <a:bodyPr wrap="none">
            <a:spAutoFit/>
          </a:bodyPr>
          <a:lstStyle>
            <a:lvl1pPr eaLnBrk="0" hangingPunct="0">
              <a:defRPr>
                <a:solidFill>
                  <a:schemeClr val="tx1"/>
                </a:solidFill>
                <a:latin typeface="Arial" charset="0"/>
              </a:defRPr>
            </a:lvl1pPr>
            <a:lvl2pPr eaLnBrk="0" hangingPunct="0" indent="-285750" marL="742950">
              <a:defRPr>
                <a:solidFill>
                  <a:schemeClr val="tx1"/>
                </a:solidFill>
                <a:latin typeface="Arial" charset="0"/>
              </a:defRPr>
            </a:lvl2pPr>
            <a:lvl3pPr eaLnBrk="0" hangingPunct="0" indent="-228600" marL="1143000">
              <a:defRPr>
                <a:solidFill>
                  <a:schemeClr val="tx1"/>
                </a:solidFill>
                <a:latin typeface="Arial" charset="0"/>
              </a:defRPr>
            </a:lvl3pPr>
            <a:lvl4pPr eaLnBrk="0" hangingPunct="0" indent="-228600" marL="1600200">
              <a:defRPr>
                <a:solidFill>
                  <a:schemeClr val="tx1"/>
                </a:solidFill>
                <a:latin typeface="Arial" charset="0"/>
              </a:defRPr>
            </a:lvl4pPr>
            <a:lvl5pPr eaLnBrk="0" hangingPunct="0" indent="-228600" marL="2057400">
              <a:defRPr>
                <a:solidFill>
                  <a:schemeClr val="tx1"/>
                </a:solidFill>
                <a:latin typeface="Arial" charset="0"/>
              </a:defRPr>
            </a:lvl5pPr>
            <a:lvl6pPr eaLnBrk="0" fontAlgn="base" hangingPunct="0" indent="-228600" marL="2514600">
              <a:spcBef>
                <a:spcPct val="0"/>
              </a:spcBef>
              <a:spcAft>
                <a:spcPct val="0"/>
              </a:spcAft>
              <a:defRPr>
                <a:solidFill>
                  <a:schemeClr val="tx1"/>
                </a:solidFill>
                <a:latin typeface="Arial" charset="0"/>
              </a:defRPr>
            </a:lvl6pPr>
            <a:lvl7pPr eaLnBrk="0" fontAlgn="base" hangingPunct="0" indent="-228600" marL="2971800">
              <a:spcBef>
                <a:spcPct val="0"/>
              </a:spcBef>
              <a:spcAft>
                <a:spcPct val="0"/>
              </a:spcAft>
              <a:defRPr>
                <a:solidFill>
                  <a:schemeClr val="tx1"/>
                </a:solidFill>
                <a:latin typeface="Arial" charset="0"/>
              </a:defRPr>
            </a:lvl7pPr>
            <a:lvl8pPr eaLnBrk="0" fontAlgn="base" hangingPunct="0" indent="-228600" marL="3429000">
              <a:spcBef>
                <a:spcPct val="0"/>
              </a:spcBef>
              <a:spcAft>
                <a:spcPct val="0"/>
              </a:spcAft>
              <a:defRPr>
                <a:solidFill>
                  <a:schemeClr val="tx1"/>
                </a:solidFill>
                <a:latin typeface="Arial" charset="0"/>
              </a:defRPr>
            </a:lvl8pPr>
            <a:lvl9pPr eaLnBrk="0" fontAlgn="base" hangingPunct="0" indent="-228600" marL="3886200">
              <a:spcBef>
                <a:spcPct val="0"/>
              </a:spcBef>
              <a:spcAft>
                <a:spcPct val="0"/>
              </a:spcAft>
              <a:defRPr>
                <a:solidFill>
                  <a:schemeClr val="tx1"/>
                </a:solidFill>
                <a:latin typeface="Arial" charset="0"/>
              </a:defRPr>
            </a:lvl9pPr>
          </a:lstStyle>
          <a:p>
            <a:pPr eaLnBrk="1" hangingPunct="1"/>
            <a:r>
              <a:rPr lang="en-US"/>
              <a:t>Kidney</a:t>
            </a:r>
          </a:p>
        </p:txBody>
      </p:sp>
      <p:sp>
        <p:nvSpPr>
          <p:cNvPr id="1050086" name="Line 14"/>
          <p:cNvSpPr>
            <a:spLocks noChangeShapeType="1"/>
          </p:cNvSpPr>
          <p:nvPr/>
        </p:nvSpPr>
        <p:spPr bwMode="auto">
          <a:xfrm flipV="1">
            <a:off x="7620000" y="3200400"/>
            <a:ext cx="0" cy="762000"/>
          </a:xfrm>
          <a:prstGeom prst="line"/>
          <a:noFill/>
          <a:ln w="9525">
            <a:solidFill>
              <a:schemeClr val="tx1"/>
            </a:solidFill>
            <a:round/>
            <a:headEnd/>
            <a:tailEnd type="triangle" w="med" len="med"/>
          </a:ln>
        </p:spPr>
        <p:txBody>
          <a:bodyPr/>
          <a:p>
            <a:endParaRPr lang="en-US"/>
          </a:p>
        </p:txBody>
      </p:sp>
      <p:sp>
        <p:nvSpPr>
          <p:cNvPr id="1050087" name="Line 15"/>
          <p:cNvSpPr>
            <a:spLocks noChangeShapeType="1"/>
          </p:cNvSpPr>
          <p:nvPr/>
        </p:nvSpPr>
        <p:spPr bwMode="auto">
          <a:xfrm flipV="1">
            <a:off x="8458200" y="2590800"/>
            <a:ext cx="0" cy="1828800"/>
          </a:xfrm>
          <a:prstGeom prst="line"/>
          <a:noFill/>
          <a:ln w="9525">
            <a:solidFill>
              <a:schemeClr val="tx1"/>
            </a:solidFill>
            <a:round/>
            <a:headEnd/>
            <a:tailEnd type="triangle" w="med" len="med"/>
          </a:ln>
        </p:spPr>
        <p:txBody>
          <a:bodyPr/>
          <a:p>
            <a:endParaRPr lang="en-US"/>
          </a:p>
        </p:txBody>
      </p:sp>
      <p:sp>
        <p:nvSpPr>
          <p:cNvPr id="1050088" name="Text Box 16"/>
          <p:cNvSpPr txBox="1">
            <a:spLocks noChangeArrowheads="1"/>
          </p:cNvSpPr>
          <p:nvPr/>
        </p:nvSpPr>
        <p:spPr bwMode="auto">
          <a:xfrm>
            <a:off x="7832725" y="1905000"/>
            <a:ext cx="1250950" cy="641350"/>
          </a:xfrm>
          <a:prstGeom prst="rect"/>
          <a:noFill/>
          <a:ln>
            <a:noFill/>
          </a:ln>
        </p:spPr>
        <p:txBody>
          <a:bodyPr>
            <a:spAutoFit/>
          </a:bodyPr>
          <a:lstStyle>
            <a:lvl1pPr eaLnBrk="0" hangingPunct="0">
              <a:defRPr>
                <a:solidFill>
                  <a:schemeClr val="tx1"/>
                </a:solidFill>
                <a:latin typeface="Arial" charset="0"/>
              </a:defRPr>
            </a:lvl1pPr>
            <a:lvl2pPr eaLnBrk="0" hangingPunct="0" indent="-285750" marL="742950">
              <a:defRPr>
                <a:solidFill>
                  <a:schemeClr val="tx1"/>
                </a:solidFill>
                <a:latin typeface="Arial" charset="0"/>
              </a:defRPr>
            </a:lvl2pPr>
            <a:lvl3pPr eaLnBrk="0" hangingPunct="0" indent="-228600" marL="1143000">
              <a:defRPr>
                <a:solidFill>
                  <a:schemeClr val="tx1"/>
                </a:solidFill>
                <a:latin typeface="Arial" charset="0"/>
              </a:defRPr>
            </a:lvl3pPr>
            <a:lvl4pPr eaLnBrk="0" hangingPunct="0" indent="-228600" marL="1600200">
              <a:defRPr>
                <a:solidFill>
                  <a:schemeClr val="tx1"/>
                </a:solidFill>
                <a:latin typeface="Arial" charset="0"/>
              </a:defRPr>
            </a:lvl4pPr>
            <a:lvl5pPr eaLnBrk="0" hangingPunct="0" indent="-228600" marL="2057400">
              <a:defRPr>
                <a:solidFill>
                  <a:schemeClr val="tx1"/>
                </a:solidFill>
                <a:latin typeface="Arial" charset="0"/>
              </a:defRPr>
            </a:lvl5pPr>
            <a:lvl6pPr eaLnBrk="0" fontAlgn="base" hangingPunct="0" indent="-228600" marL="2514600">
              <a:spcBef>
                <a:spcPct val="0"/>
              </a:spcBef>
              <a:spcAft>
                <a:spcPct val="0"/>
              </a:spcAft>
              <a:defRPr>
                <a:solidFill>
                  <a:schemeClr val="tx1"/>
                </a:solidFill>
                <a:latin typeface="Arial" charset="0"/>
              </a:defRPr>
            </a:lvl6pPr>
            <a:lvl7pPr eaLnBrk="0" fontAlgn="base" hangingPunct="0" indent="-228600" marL="2971800">
              <a:spcBef>
                <a:spcPct val="0"/>
              </a:spcBef>
              <a:spcAft>
                <a:spcPct val="0"/>
              </a:spcAft>
              <a:defRPr>
                <a:solidFill>
                  <a:schemeClr val="tx1"/>
                </a:solidFill>
                <a:latin typeface="Arial" charset="0"/>
              </a:defRPr>
            </a:lvl7pPr>
            <a:lvl8pPr eaLnBrk="0" fontAlgn="base" hangingPunct="0" indent="-228600" marL="3429000">
              <a:spcBef>
                <a:spcPct val="0"/>
              </a:spcBef>
              <a:spcAft>
                <a:spcPct val="0"/>
              </a:spcAft>
              <a:defRPr>
                <a:solidFill>
                  <a:schemeClr val="tx1"/>
                </a:solidFill>
                <a:latin typeface="Arial" charset="0"/>
              </a:defRPr>
            </a:lvl8pPr>
            <a:lvl9pPr eaLnBrk="0" fontAlgn="base" hangingPunct="0" indent="-228600" marL="3886200">
              <a:spcBef>
                <a:spcPct val="0"/>
              </a:spcBef>
              <a:spcAft>
                <a:spcPct val="0"/>
              </a:spcAft>
              <a:defRPr>
                <a:solidFill>
                  <a:schemeClr val="tx1"/>
                </a:solidFill>
                <a:latin typeface="Arial" charset="0"/>
              </a:defRPr>
            </a:lvl9pPr>
          </a:lstStyle>
          <a:p>
            <a:pPr eaLnBrk="1" hangingPunct="1"/>
            <a:r>
              <a:rPr lang="en-US"/>
              <a:t>Increased </a:t>
            </a:r>
          </a:p>
          <a:p>
            <a:pPr eaLnBrk="1" hangingPunct="1"/>
            <a:r>
              <a:rPr lang="en-US"/>
              <a:t>Blood Vol.</a:t>
            </a:r>
          </a:p>
        </p:txBody>
      </p:sp>
      <p:sp>
        <p:nvSpPr>
          <p:cNvPr id="1050089" name="Text Box 17"/>
          <p:cNvSpPr txBox="1">
            <a:spLocks noChangeArrowheads="1"/>
          </p:cNvSpPr>
          <p:nvPr/>
        </p:nvSpPr>
        <p:spPr bwMode="auto">
          <a:xfrm>
            <a:off x="6705600" y="2743200"/>
            <a:ext cx="1447800" cy="366713"/>
          </a:xfrm>
          <a:prstGeom prst="rect"/>
          <a:noFill/>
          <a:ln>
            <a:noFill/>
          </a:ln>
        </p:spPr>
        <p:txBody>
          <a:bodyPr>
            <a:spAutoFit/>
          </a:bodyPr>
          <a:lstStyle>
            <a:lvl1pPr eaLnBrk="0" hangingPunct="0">
              <a:defRPr>
                <a:solidFill>
                  <a:schemeClr val="tx1"/>
                </a:solidFill>
                <a:latin typeface="Arial" charset="0"/>
              </a:defRPr>
            </a:lvl1pPr>
            <a:lvl2pPr eaLnBrk="0" hangingPunct="0" indent="-285750" marL="742950">
              <a:defRPr>
                <a:solidFill>
                  <a:schemeClr val="tx1"/>
                </a:solidFill>
                <a:latin typeface="Arial" charset="0"/>
              </a:defRPr>
            </a:lvl2pPr>
            <a:lvl3pPr eaLnBrk="0" hangingPunct="0" indent="-228600" marL="1143000">
              <a:defRPr>
                <a:solidFill>
                  <a:schemeClr val="tx1"/>
                </a:solidFill>
                <a:latin typeface="Arial" charset="0"/>
              </a:defRPr>
            </a:lvl3pPr>
            <a:lvl4pPr eaLnBrk="0" hangingPunct="0" indent="-228600" marL="1600200">
              <a:defRPr>
                <a:solidFill>
                  <a:schemeClr val="tx1"/>
                </a:solidFill>
                <a:latin typeface="Arial" charset="0"/>
              </a:defRPr>
            </a:lvl4pPr>
            <a:lvl5pPr eaLnBrk="0" hangingPunct="0" indent="-228600" marL="2057400">
              <a:defRPr>
                <a:solidFill>
                  <a:schemeClr val="tx1"/>
                </a:solidFill>
                <a:latin typeface="Arial" charset="0"/>
              </a:defRPr>
            </a:lvl5pPr>
            <a:lvl6pPr eaLnBrk="0" fontAlgn="base" hangingPunct="0" indent="-228600" marL="2514600">
              <a:spcBef>
                <a:spcPct val="0"/>
              </a:spcBef>
              <a:spcAft>
                <a:spcPct val="0"/>
              </a:spcAft>
              <a:defRPr>
                <a:solidFill>
                  <a:schemeClr val="tx1"/>
                </a:solidFill>
                <a:latin typeface="Arial" charset="0"/>
              </a:defRPr>
            </a:lvl6pPr>
            <a:lvl7pPr eaLnBrk="0" fontAlgn="base" hangingPunct="0" indent="-228600" marL="2971800">
              <a:spcBef>
                <a:spcPct val="0"/>
              </a:spcBef>
              <a:spcAft>
                <a:spcPct val="0"/>
              </a:spcAft>
              <a:defRPr>
                <a:solidFill>
                  <a:schemeClr val="tx1"/>
                </a:solidFill>
                <a:latin typeface="Arial" charset="0"/>
              </a:defRPr>
            </a:lvl7pPr>
            <a:lvl8pPr eaLnBrk="0" fontAlgn="base" hangingPunct="0" indent="-228600" marL="3429000">
              <a:spcBef>
                <a:spcPct val="0"/>
              </a:spcBef>
              <a:spcAft>
                <a:spcPct val="0"/>
              </a:spcAft>
              <a:defRPr>
                <a:solidFill>
                  <a:schemeClr val="tx1"/>
                </a:solidFill>
                <a:latin typeface="Arial" charset="0"/>
              </a:defRPr>
            </a:lvl8pPr>
            <a:lvl9pPr eaLnBrk="0" fontAlgn="base" hangingPunct="0" indent="-228600" marL="3886200">
              <a:spcBef>
                <a:spcPct val="0"/>
              </a:spcBef>
              <a:spcAft>
                <a:spcPct val="0"/>
              </a:spcAft>
              <a:defRPr>
                <a:solidFill>
                  <a:schemeClr val="tx1"/>
                </a:solidFill>
                <a:latin typeface="Arial" charset="0"/>
              </a:defRPr>
            </a:lvl9pPr>
          </a:lstStyle>
          <a:p>
            <a:pPr eaLnBrk="1" hangingPunct="1"/>
            <a:r>
              <a:rPr lang="en-US"/>
              <a:t>   Rise in BP</a:t>
            </a:r>
          </a:p>
        </p:txBody>
      </p:sp>
      <p:sp>
        <p:nvSpPr>
          <p:cNvPr id="1050090" name="Line 18"/>
          <p:cNvSpPr>
            <a:spLocks noChangeShapeType="1"/>
          </p:cNvSpPr>
          <p:nvPr/>
        </p:nvSpPr>
        <p:spPr bwMode="auto">
          <a:xfrm flipH="1" flipV="1">
            <a:off x="3733800" y="2743200"/>
            <a:ext cx="3048000" cy="228600"/>
          </a:xfrm>
          <a:prstGeom prst="line"/>
          <a:noFill/>
          <a:ln w="9525">
            <a:solidFill>
              <a:srgbClr val="CC0000"/>
            </a:solidFill>
            <a:round/>
            <a:headEnd/>
            <a:tailEnd type="triangle" w="med" len="med"/>
          </a:ln>
        </p:spPr>
        <p:txBody>
          <a:bodyPr/>
          <a:p>
            <a:endParaRPr lang="en-US"/>
          </a:p>
        </p:txBody>
      </p:sp>
      <p:sp>
        <p:nvSpPr>
          <p:cNvPr id="1050091" name="Line 20"/>
          <p:cNvSpPr>
            <a:spLocks noChangeShapeType="1"/>
          </p:cNvSpPr>
          <p:nvPr/>
        </p:nvSpPr>
        <p:spPr bwMode="auto">
          <a:xfrm flipH="1">
            <a:off x="3657600" y="2286000"/>
            <a:ext cx="4114800" cy="152400"/>
          </a:xfrm>
          <a:prstGeom prst="line"/>
          <a:noFill/>
          <a:ln w="9525">
            <a:solidFill>
              <a:srgbClr val="FF0000"/>
            </a:solidFill>
            <a:round/>
            <a:headEnd/>
            <a:tailEnd type="triangle" w="med" len="med"/>
          </a:ln>
        </p:spPr>
        <p:txBody>
          <a:bodyPr/>
          <a:p>
            <a:endParaRPr lang="en-US"/>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243" name=""/>
        <p:cNvGrpSpPr/>
        <p:nvPr/>
      </p:nvGrpSpPr>
      <p:grpSpPr>
        <a:xfrm>
          <a:off x="0" y="0"/>
          <a:ext cx="0" cy="0"/>
          <a:chOff x="0" y="0"/>
          <a:chExt cx="0" cy="0"/>
        </a:xfrm>
      </p:grpSpPr>
      <p:sp>
        <p:nvSpPr>
          <p:cNvPr id="1050092" name="Rectangle 2"/>
          <p:cNvSpPr>
            <a:spLocks noGrp="1" noChangeArrowheads="1"/>
          </p:cNvSpPr>
          <p:nvPr>
            <p:ph type="title"/>
          </p:nvPr>
        </p:nvSpPr>
        <p:spPr/>
        <p:txBody>
          <a:bodyPr/>
          <a:p>
            <a:pPr eaLnBrk="1" hangingPunct="1"/>
            <a:r>
              <a:rPr lang="en-US" smtClean="0"/>
              <a:t>RAS – actions of Angiotensin-II. </a:t>
            </a:r>
          </a:p>
        </p:txBody>
      </p:sp>
      <p:sp>
        <p:nvSpPr>
          <p:cNvPr id="1050093" name="Rectangle 3"/>
          <p:cNvSpPr>
            <a:spLocks noGrp="1" noChangeArrowheads="1"/>
          </p:cNvSpPr>
          <p:nvPr>
            <p:ph type="body" idx="1"/>
          </p:nvPr>
        </p:nvSpPr>
        <p:spPr/>
        <p:txBody>
          <a:bodyPr/>
          <a:p>
            <a:pPr eaLnBrk="1" hangingPunct="1" indent="-533400" marL="533400">
              <a:lnSpc>
                <a:spcPct val="80000"/>
              </a:lnSpc>
              <a:buFont typeface="Wingdings" pitchFamily="2" charset="2"/>
              <a:buAutoNum type="arabicPeriod"/>
            </a:pPr>
            <a:r>
              <a:rPr sz="1800" lang="en-US" smtClean="0"/>
              <a:t>Powerful vasoconstrictor  particularly arteriolar – direct action and release of Adr/NA release</a:t>
            </a:r>
          </a:p>
          <a:p>
            <a:pPr eaLnBrk="1" hangingPunct="1" indent="-495300" lvl="1" marL="952500">
              <a:lnSpc>
                <a:spcPct val="80000"/>
              </a:lnSpc>
            </a:pPr>
            <a:r>
              <a:rPr sz="1700" lang="en-US" smtClean="0"/>
              <a:t>Promotes movement of fluid from vascular to extravascular</a:t>
            </a:r>
          </a:p>
          <a:p>
            <a:pPr eaLnBrk="1" hangingPunct="1" indent="-495300" lvl="1" marL="952500">
              <a:lnSpc>
                <a:spcPct val="80000"/>
              </a:lnSpc>
            </a:pPr>
            <a:r>
              <a:rPr sz="1700" lang="en-US" smtClean="0"/>
              <a:t>More potent vasopressor agent than NA – promotes Na+ and water reabsorption</a:t>
            </a:r>
          </a:p>
          <a:p>
            <a:pPr eaLnBrk="1" hangingPunct="1" indent="-495300" lvl="1" marL="952500">
              <a:lnSpc>
                <a:spcPct val="80000"/>
              </a:lnSpc>
            </a:pPr>
            <a:r>
              <a:rPr sz="1700" lang="en-US" smtClean="0"/>
              <a:t>It increases myocardial force of contraction (CA++ influx promotion) and increases heart rate by sympathetic activity, but reflex bradycardia occurs</a:t>
            </a:r>
          </a:p>
          <a:p>
            <a:pPr eaLnBrk="1" hangingPunct="1" indent="-495300" lvl="1" marL="952500">
              <a:lnSpc>
                <a:spcPct val="80000"/>
              </a:lnSpc>
            </a:pPr>
            <a:r>
              <a:rPr sz="1700" lang="en-US" smtClean="0"/>
              <a:t>Cardiac output is reduced and cardiac work increases</a:t>
            </a:r>
          </a:p>
          <a:p>
            <a:pPr eaLnBrk="1" hangingPunct="1" indent="-533400" marL="533400">
              <a:lnSpc>
                <a:spcPct val="80000"/>
              </a:lnSpc>
              <a:buFont typeface="Wingdings" pitchFamily="2" charset="2"/>
              <a:buAutoNum type="arabicPeriod"/>
            </a:pPr>
            <a:r>
              <a:rPr sz="1800" lang="en-US" smtClean="0"/>
              <a:t>Aldosterone secretion stimulation – retention of Na++ in body</a:t>
            </a:r>
          </a:p>
          <a:p>
            <a:pPr eaLnBrk="1" hangingPunct="1" indent="-533400" marL="533400">
              <a:lnSpc>
                <a:spcPct val="80000"/>
              </a:lnSpc>
              <a:buFont typeface="Wingdings" pitchFamily="2" charset="2"/>
              <a:buAutoNum type="arabicPeriod"/>
            </a:pPr>
            <a:r>
              <a:rPr sz="1800" lang="en-US" smtClean="0"/>
              <a:t>Vasoconstriction of renal arterioles – rise in IGP – glomerular damage</a:t>
            </a:r>
          </a:p>
          <a:p>
            <a:pPr eaLnBrk="1" hangingPunct="1" indent="-533400" marL="533400">
              <a:lnSpc>
                <a:spcPct val="80000"/>
              </a:lnSpc>
              <a:buFont typeface="Wingdings" pitchFamily="2" charset="2"/>
              <a:buAutoNum type="arabicPeriod"/>
            </a:pPr>
            <a:r>
              <a:rPr sz="1800" lang="en-US" smtClean="0"/>
              <a:t>Decreases NO release</a:t>
            </a:r>
          </a:p>
          <a:p>
            <a:pPr eaLnBrk="1" hangingPunct="1" indent="-533400" marL="533400">
              <a:lnSpc>
                <a:spcPct val="80000"/>
              </a:lnSpc>
              <a:buFont typeface="Wingdings" pitchFamily="2" charset="2"/>
              <a:buAutoNum type="arabicPeriod"/>
            </a:pPr>
            <a:r>
              <a:rPr sz="1800" lang="en-US" smtClean="0"/>
              <a:t>Decreases Fibrinolysis in blood</a:t>
            </a:r>
          </a:p>
          <a:p>
            <a:pPr eaLnBrk="1" hangingPunct="1" indent="-533400" marL="533400">
              <a:lnSpc>
                <a:spcPct val="80000"/>
              </a:lnSpc>
              <a:buFont typeface="Wingdings" pitchFamily="2" charset="2"/>
              <a:buAutoNum type="arabicPeriod"/>
            </a:pPr>
            <a:r>
              <a:rPr sz="1800" lang="en-US" smtClean="0"/>
              <a:t>Induces drinking behaviour and ADH release by acting in CNS – increase thirst</a:t>
            </a:r>
          </a:p>
          <a:p>
            <a:pPr eaLnBrk="1" hangingPunct="1" indent="-533400" marL="533400">
              <a:lnSpc>
                <a:spcPct val="80000"/>
              </a:lnSpc>
              <a:buFont typeface="Wingdings" pitchFamily="2" charset="2"/>
              <a:buAutoNum type="arabicPeriod"/>
            </a:pPr>
            <a:r>
              <a:rPr sz="1800" lang="en-US" smtClean="0">
                <a:solidFill>
                  <a:schemeClr val="accent2"/>
                </a:solidFill>
              </a:rPr>
              <a:t>Mitogenic effect – cell proliferation </a:t>
            </a:r>
            <a:r>
              <a:rPr sz="1800" lang="en-US" smtClean="0"/>
              <a:t> </a:t>
            </a: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244" name=""/>
        <p:cNvGrpSpPr/>
        <p:nvPr/>
      </p:nvGrpSpPr>
      <p:grpSpPr>
        <a:xfrm>
          <a:off x="0" y="0"/>
          <a:ext cx="0" cy="0"/>
          <a:chOff x="0" y="0"/>
          <a:chExt cx="0" cy="0"/>
        </a:xfrm>
      </p:grpSpPr>
      <p:sp>
        <p:nvSpPr>
          <p:cNvPr id="1050094" name="Rectangle 2"/>
          <p:cNvSpPr>
            <a:spLocks noGrp="1" noChangeArrowheads="1"/>
          </p:cNvSpPr>
          <p:nvPr>
            <p:ph type="title"/>
          </p:nvPr>
        </p:nvSpPr>
        <p:spPr/>
        <p:txBody>
          <a:bodyPr/>
          <a:p>
            <a:pPr eaLnBrk="1" hangingPunct="1"/>
            <a:r>
              <a:rPr lang="en-US" smtClean="0"/>
              <a:t>Angiotensin-II </a:t>
            </a:r>
          </a:p>
        </p:txBody>
      </p:sp>
      <p:sp>
        <p:nvSpPr>
          <p:cNvPr id="1050095" name="Rectangle 3"/>
          <p:cNvSpPr>
            <a:spLocks noGrp="1" noChangeArrowheads="1"/>
          </p:cNvSpPr>
          <p:nvPr>
            <p:ph type="body" idx="1"/>
          </p:nvPr>
        </p:nvSpPr>
        <p:spPr/>
        <p:txBody>
          <a:bodyPr/>
          <a:p>
            <a:pPr eaLnBrk="1" hangingPunct="1">
              <a:lnSpc>
                <a:spcPct val="90000"/>
              </a:lnSpc>
            </a:pPr>
            <a:r>
              <a:rPr sz="2400" lang="en-US" smtClean="0">
                <a:solidFill>
                  <a:schemeClr val="accent2"/>
                </a:solidFill>
              </a:rPr>
              <a:t>What are the ill effects on chronic ?</a:t>
            </a:r>
          </a:p>
          <a:p>
            <a:pPr eaLnBrk="1" hangingPunct="1" lvl="1">
              <a:lnSpc>
                <a:spcPct val="90000"/>
              </a:lnSpc>
            </a:pPr>
            <a:r>
              <a:rPr sz="2200" lang="en-US" smtClean="0"/>
              <a:t>Volume overload and increased t.p.r</a:t>
            </a:r>
          </a:p>
          <a:p>
            <a:pPr eaLnBrk="1" hangingPunct="1" lvl="2">
              <a:lnSpc>
                <a:spcPct val="90000"/>
              </a:lnSpc>
            </a:pPr>
            <a:r>
              <a:rPr sz="2100" lang="en-US" smtClean="0"/>
              <a:t>Cardiac hypertrophy and remodeling</a:t>
            </a:r>
          </a:p>
          <a:p>
            <a:pPr eaLnBrk="1" hangingPunct="1" lvl="2">
              <a:lnSpc>
                <a:spcPct val="90000"/>
              </a:lnSpc>
            </a:pPr>
            <a:r>
              <a:rPr sz="2100" lang="en-US" smtClean="0"/>
              <a:t>Coronary vascular damage and remodeling</a:t>
            </a:r>
          </a:p>
          <a:p>
            <a:pPr eaLnBrk="1" hangingPunct="1" lvl="1">
              <a:lnSpc>
                <a:spcPct val="90000"/>
              </a:lnSpc>
            </a:pPr>
            <a:r>
              <a:rPr sz="2200" lang="en-US" smtClean="0"/>
              <a:t>Hypertension – long standing will cause ventricular hypertrophy</a:t>
            </a:r>
          </a:p>
          <a:p>
            <a:pPr eaLnBrk="1" hangingPunct="1" lvl="1">
              <a:lnSpc>
                <a:spcPct val="90000"/>
              </a:lnSpc>
            </a:pPr>
            <a:r>
              <a:rPr sz="2200" lang="en-US" smtClean="0"/>
              <a:t>Myocardial infarction – hypertrophy of non-infarcted area of ventricles</a:t>
            </a:r>
          </a:p>
          <a:p>
            <a:pPr eaLnBrk="1" hangingPunct="1" lvl="1">
              <a:lnSpc>
                <a:spcPct val="90000"/>
              </a:lnSpc>
            </a:pPr>
            <a:r>
              <a:rPr sz="2200" lang="en-US" smtClean="0"/>
              <a:t>Renal damage</a:t>
            </a:r>
          </a:p>
          <a:p>
            <a:pPr eaLnBrk="1" hangingPunct="1" lvl="1">
              <a:lnSpc>
                <a:spcPct val="90000"/>
              </a:lnSpc>
            </a:pPr>
            <a:r>
              <a:rPr sz="2200" lang="en-US" smtClean="0"/>
              <a:t>Risk of increased CVS related morbidity and mortality</a:t>
            </a:r>
          </a:p>
          <a:p>
            <a:pPr eaLnBrk="1" hangingPunct="1">
              <a:lnSpc>
                <a:spcPct val="90000"/>
              </a:lnSpc>
            </a:pPr>
            <a:r>
              <a:rPr sz="2400" lang="en-US" smtClean="0">
                <a:solidFill>
                  <a:schemeClr val="accent2"/>
                </a:solidFill>
              </a:rPr>
              <a:t>ACE inhibitors reverse cardiac and vascular hypertrophy and remodeling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598" name=""/>
        <p:cNvGrpSpPr/>
        <p:nvPr/>
      </p:nvGrpSpPr>
      <p:grpSpPr>
        <a:xfrm>
          <a:off x="0" y="0"/>
          <a:ext cx="0" cy="0"/>
          <a:chOff x="0" y="0"/>
          <a:chExt cx="0" cy="0"/>
        </a:xfrm>
      </p:grpSpPr>
      <p:sp>
        <p:nvSpPr>
          <p:cNvPr id="1048739" name="Title 1"/>
          <p:cNvSpPr>
            <a:spLocks noGrp="1"/>
          </p:cNvSpPr>
          <p:nvPr>
            <p:ph type="title"/>
          </p:nvPr>
        </p:nvSpPr>
        <p:spPr/>
        <p:txBody>
          <a:bodyPr>
            <a:normAutofit fontScale="90000"/>
          </a:bodyPr>
          <a:p>
            <a:r>
              <a:rPr altLang="en-US" dirty="0" lang="en-US" err="1"/>
              <a:t>Antibacterials</a:t>
            </a:r>
            <a:r>
              <a:rPr altLang="en-US" dirty="0" lang="en-US"/>
              <a:t/>
            </a:r>
            <a:br>
              <a:rPr altLang="en-US" dirty="0" lang="en-US"/>
            </a:br>
            <a:r>
              <a:rPr altLang="en-US" dirty="0" sz="3600" lang="en-US" err="1"/>
              <a:t>Penicillins</a:t>
            </a:r>
            <a:endParaRPr dirty="0" lang="en-US"/>
          </a:p>
        </p:txBody>
      </p:sp>
      <p:sp>
        <p:nvSpPr>
          <p:cNvPr id="1048740" name="Content Placeholder 2"/>
          <p:cNvSpPr>
            <a:spLocks noGrp="1"/>
          </p:cNvSpPr>
          <p:nvPr>
            <p:ph idx="1"/>
          </p:nvPr>
        </p:nvSpPr>
        <p:spPr/>
        <p:txBody>
          <a:bodyPr>
            <a:normAutofit fontScale="96875" lnSpcReduction="20000"/>
          </a:bodyPr>
          <a:p>
            <a:r>
              <a:rPr altLang="en-US" dirty="0" lang="en-US" err="1" u="sng"/>
              <a:t>Penicillinase</a:t>
            </a:r>
            <a:r>
              <a:rPr altLang="en-US" dirty="0" lang="en-US" u="sng"/>
              <a:t> - Resistant </a:t>
            </a:r>
            <a:r>
              <a:rPr altLang="en-US" dirty="0" lang="en-US" err="1" u="sng"/>
              <a:t>Penicillins</a:t>
            </a:r>
            <a:endParaRPr altLang="en-US" dirty="0" lang="en-US"/>
          </a:p>
          <a:p>
            <a:pPr>
              <a:buFontTx/>
              <a:buNone/>
            </a:pPr>
            <a:r>
              <a:rPr altLang="en-US" dirty="0" lang="en-US"/>
              <a:t>   Methicillin (</a:t>
            </a:r>
            <a:r>
              <a:rPr altLang="en-US" dirty="0" lang="en-US" err="1"/>
              <a:t>Staphcillin</a:t>
            </a:r>
            <a:r>
              <a:rPr altLang="en-US" dirty="0" lang="en-US"/>
              <a:t>), </a:t>
            </a:r>
            <a:r>
              <a:rPr altLang="en-US" dirty="0" lang="en-US" err="1"/>
              <a:t>Nafcillin</a:t>
            </a:r>
            <a:r>
              <a:rPr altLang="en-US" dirty="0" lang="en-US"/>
              <a:t> (</a:t>
            </a:r>
            <a:r>
              <a:rPr altLang="en-US" dirty="0" lang="en-US" err="1"/>
              <a:t>Unipen</a:t>
            </a:r>
            <a:r>
              <a:rPr altLang="en-US" dirty="0" lang="en-US"/>
              <a:t>), </a:t>
            </a:r>
            <a:r>
              <a:rPr altLang="en-US" dirty="0" lang="en-US" err="1"/>
              <a:t>Oxacillin</a:t>
            </a:r>
            <a:r>
              <a:rPr altLang="en-US" dirty="0" lang="en-US"/>
              <a:t> (</a:t>
            </a:r>
            <a:r>
              <a:rPr altLang="en-US" dirty="0" lang="en-US" err="1"/>
              <a:t>Bactocil</a:t>
            </a:r>
            <a:r>
              <a:rPr altLang="en-US" dirty="0" lang="en-US"/>
              <a:t>)</a:t>
            </a:r>
          </a:p>
          <a:p>
            <a:pPr>
              <a:buFontTx/>
              <a:buNone/>
            </a:pPr>
            <a:r>
              <a:rPr altLang="en-US" dirty="0" lang="en-US"/>
              <a:t> - Used to treat </a:t>
            </a:r>
            <a:r>
              <a:rPr altLang="en-US" dirty="0" lang="en-US" err="1"/>
              <a:t>penicillinase</a:t>
            </a:r>
            <a:r>
              <a:rPr altLang="en-US" dirty="0" lang="en-US"/>
              <a:t>-producing </a:t>
            </a:r>
            <a:r>
              <a:rPr altLang="en-US" dirty="0" i="1" lang="en-US"/>
              <a:t>Staph A.</a:t>
            </a:r>
            <a:endParaRPr altLang="en-US" dirty="0" lang="en-US"/>
          </a:p>
          <a:p>
            <a:pPr>
              <a:buFontTx/>
              <a:buNone/>
            </a:pPr>
            <a:r>
              <a:rPr altLang="en-US" dirty="0" lang="en-US"/>
              <a:t> - Gram + , not effective against Gram -</a:t>
            </a:r>
          </a:p>
          <a:p>
            <a:pPr>
              <a:buFontTx/>
              <a:buNone/>
            </a:pPr>
            <a:r>
              <a:rPr altLang="en-US" dirty="0" lang="en-US"/>
              <a:t> - IV &amp; PO</a:t>
            </a:r>
          </a:p>
          <a:p>
            <a:endParaRPr dirty="0" lang="en-US"/>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245" name=""/>
        <p:cNvGrpSpPr/>
        <p:nvPr/>
      </p:nvGrpSpPr>
      <p:grpSpPr>
        <a:xfrm>
          <a:off x="0" y="0"/>
          <a:ext cx="0" cy="0"/>
          <a:chOff x="0" y="0"/>
          <a:chExt cx="0" cy="0"/>
        </a:xfrm>
      </p:grpSpPr>
      <p:sp>
        <p:nvSpPr>
          <p:cNvPr id="1050096" name="Rectangle 2"/>
          <p:cNvSpPr>
            <a:spLocks noGrp="1" noChangeArrowheads="1"/>
          </p:cNvSpPr>
          <p:nvPr>
            <p:ph type="title" idx="4294967295"/>
          </p:nvPr>
        </p:nvSpPr>
        <p:spPr/>
        <p:txBody>
          <a:bodyPr/>
          <a:p>
            <a:pPr eaLnBrk="1" hangingPunct="1"/>
            <a:r>
              <a:rPr sz="3800" lang="en-US" smtClean="0"/>
              <a:t>Angiotensin-II – Pathophysiological Roles</a:t>
            </a:r>
          </a:p>
        </p:txBody>
      </p:sp>
      <p:sp>
        <p:nvSpPr>
          <p:cNvPr id="1050097" name="Rectangle 3"/>
          <p:cNvSpPr>
            <a:spLocks noGrp="1" noChangeArrowheads="1"/>
          </p:cNvSpPr>
          <p:nvPr>
            <p:ph type="body" idx="4294967295"/>
          </p:nvPr>
        </p:nvSpPr>
        <p:spPr/>
        <p:txBody>
          <a:bodyPr>
            <a:normAutofit lnSpcReduction="10000"/>
          </a:bodyPr>
          <a:p>
            <a:pPr eaLnBrk="1" hangingPunct="1" indent="-533400" marL="533400">
              <a:lnSpc>
                <a:spcPct val="80000"/>
              </a:lnSpc>
              <a:buFont typeface="Wingdings" pitchFamily="2" charset="2"/>
              <a:buAutoNum type="arabicPeriod"/>
            </a:pPr>
            <a:r>
              <a:rPr sz="2000" lang="en-US" smtClean="0"/>
              <a:t>Mineraocorticoid secretion</a:t>
            </a:r>
          </a:p>
          <a:p>
            <a:pPr eaLnBrk="1" hangingPunct="1" indent="-533400" marL="533400">
              <a:lnSpc>
                <a:spcPct val="80000"/>
              </a:lnSpc>
              <a:buFont typeface="Wingdings" pitchFamily="2" charset="2"/>
              <a:buAutoNum type="arabicPeriod"/>
            </a:pPr>
            <a:r>
              <a:rPr sz="2000" lang="en-US" smtClean="0"/>
              <a:t>Electrolyte, blood volume and pressure homeostasis: Renin is released when there is changes in blood volume or pressure or decreased Na+ content</a:t>
            </a:r>
          </a:p>
          <a:p>
            <a:pPr eaLnBrk="1" hangingPunct="1" indent="-495300" lvl="1" marL="952500">
              <a:lnSpc>
                <a:spcPct val="80000"/>
              </a:lnSpc>
            </a:pPr>
            <a:r>
              <a:rPr sz="1800" lang="en-US" smtClean="0"/>
              <a:t>Intrarenal baroreceptor pathway – reduce tension in the afferent glomerular arterioles by local production of Prostaglandin – intrarenal regulator of blood flow and reabsorption</a:t>
            </a:r>
          </a:p>
          <a:p>
            <a:pPr eaLnBrk="1" hangingPunct="1" indent="-495300" lvl="1" marL="952500">
              <a:lnSpc>
                <a:spcPct val="80000"/>
              </a:lnSpc>
            </a:pPr>
            <a:r>
              <a:rPr sz="1800" lang="en-US" smtClean="0"/>
              <a:t>Low Na+ conc. in tubular fluid – macula densa pathway – COX-2 and nNOS are induced – release of PGE2 and PGI2 – more renin release</a:t>
            </a:r>
          </a:p>
          <a:p>
            <a:pPr eaLnBrk="1" hangingPunct="1" indent="-495300" lvl="1" marL="952500">
              <a:lnSpc>
                <a:spcPct val="80000"/>
              </a:lnSpc>
            </a:pPr>
            <a:r>
              <a:rPr sz="1800" lang="en-US" smtClean="0"/>
              <a:t>Baroreceptor stimulation increases sympathetic impulse – via beta-1 pathway – renin release</a:t>
            </a:r>
          </a:p>
          <a:p>
            <a:pPr eaLnBrk="1" hangingPunct="1" indent="-533400" marL="533400">
              <a:lnSpc>
                <a:spcPct val="80000"/>
              </a:lnSpc>
            </a:pPr>
            <a:r>
              <a:rPr sz="2000" lang="en-US" smtClean="0"/>
              <a:t>Renin release – increased Angiotensin II production – vasoconstriction and increased Na+ and water reabsorption</a:t>
            </a:r>
          </a:p>
          <a:p>
            <a:pPr eaLnBrk="1" hangingPunct="1" indent="-533400" marL="533400">
              <a:lnSpc>
                <a:spcPct val="80000"/>
              </a:lnSpc>
            </a:pPr>
            <a:r>
              <a:rPr sz="2000" lang="en-US" smtClean="0"/>
              <a:t>Long term stabilization of BP is achieved – </a:t>
            </a:r>
            <a:r>
              <a:rPr sz="2000" lang="en-US" smtClean="0">
                <a:solidFill>
                  <a:srgbClr val="A50021"/>
                </a:solidFill>
              </a:rPr>
              <a:t>long-loop negative feedback and short-loop negative feedback</a:t>
            </a:r>
            <a:r>
              <a:rPr sz="2000" lang="en-US" smtClean="0"/>
              <a:t> mechanism </a:t>
            </a:r>
          </a:p>
          <a:p>
            <a:pPr eaLnBrk="1" hangingPunct="1" indent="-533400" marL="533400">
              <a:lnSpc>
                <a:spcPct val="80000"/>
              </a:lnSpc>
              <a:buFont typeface="Wingdings" pitchFamily="2" charset="2"/>
              <a:buAutoNum type="arabicPeriod" startAt="3"/>
            </a:pPr>
            <a:r>
              <a:rPr sz="2000" lang="en-US" smtClean="0"/>
              <a:t>Hypertension</a:t>
            </a:r>
          </a:p>
          <a:p>
            <a:pPr eaLnBrk="1" hangingPunct="1" indent="-533400" marL="533400">
              <a:lnSpc>
                <a:spcPct val="80000"/>
              </a:lnSpc>
              <a:buFont typeface="Wingdings" pitchFamily="2" charset="2"/>
              <a:buAutoNum type="arabicPeriod" startAt="3"/>
            </a:pPr>
            <a:r>
              <a:rPr sz="2000" lang="en-US" smtClean="0"/>
              <a:t>Secondary hyperaldosteronism</a:t>
            </a: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246" name=""/>
        <p:cNvGrpSpPr/>
        <p:nvPr/>
      </p:nvGrpSpPr>
      <p:grpSpPr>
        <a:xfrm>
          <a:off x="0" y="0"/>
          <a:ext cx="0" cy="0"/>
          <a:chOff x="0" y="0"/>
          <a:chExt cx="0" cy="0"/>
        </a:xfrm>
      </p:grpSpPr>
      <p:sp>
        <p:nvSpPr>
          <p:cNvPr id="1050098" name="Rectangle 2"/>
          <p:cNvSpPr>
            <a:spLocks noGrp="1" noChangeArrowheads="1"/>
          </p:cNvSpPr>
          <p:nvPr>
            <p:ph type="title"/>
          </p:nvPr>
        </p:nvSpPr>
        <p:spPr/>
        <p:txBody>
          <a:bodyPr/>
          <a:p>
            <a:pPr eaLnBrk="1" hangingPunct="1"/>
            <a:r>
              <a:rPr lang="en-US" smtClean="0"/>
              <a:t>ACE inhibitors</a:t>
            </a:r>
          </a:p>
        </p:txBody>
      </p:sp>
      <p:sp>
        <p:nvSpPr>
          <p:cNvPr id="1050099" name="Rectangle 3"/>
          <p:cNvSpPr>
            <a:spLocks noGrp="1" noChangeArrowheads="1"/>
          </p:cNvSpPr>
          <p:nvPr>
            <p:ph type="body" idx="1"/>
          </p:nvPr>
        </p:nvSpPr>
        <p:spPr/>
        <p:txBody>
          <a:bodyPr/>
          <a:p>
            <a:pPr eaLnBrk="1" hangingPunct="1"/>
            <a:r>
              <a:rPr sz="3100" lang="en-US" smtClean="0">
                <a:solidFill>
                  <a:srgbClr val="CC0000"/>
                </a:solidFill>
              </a:rPr>
              <a:t>Captopril, lisinopril., enalapril, ramipril and fosinopril etc.</a:t>
            </a:r>
          </a:p>
          <a:p>
            <a:pPr eaLnBrk="1" hangingPunct="1">
              <a:buFont typeface="Wingdings" pitchFamily="2" charset="2"/>
              <a:buNone/>
            </a:pPr>
            <a:endParaRPr lang="en-US" smtClean="0"/>
          </a:p>
          <a:p>
            <a:pPr eaLnBrk="1" hangingPunct="1">
              <a:buFont typeface="Wingdings" pitchFamily="2" charset="2"/>
              <a:buNone/>
            </a:pPr>
            <a:endParaRPr lang="en-US" smtClean="0">
              <a:solidFill>
                <a:srgbClr val="CC0000"/>
              </a:solidFill>
            </a:endParaRPr>
          </a:p>
        </p:txBody>
      </p:sp>
      <p:pic>
        <p:nvPicPr>
          <p:cNvPr id="2097256" name="Picture 5" descr="Renin_ang_pathway_2"/>
          <p:cNvPicPr>
            <a:picLocks noChangeAspect="1" noChangeArrowheads="1"/>
          </p:cNvPicPr>
          <p:nvPr/>
        </p:nvPicPr>
        <p:blipFill>
          <a:blip xmlns:r="http://schemas.openxmlformats.org/officeDocument/2006/relationships" r:embed="rId1"/>
          <a:srcRect/>
          <a:stretch>
            <a:fillRect/>
          </a:stretch>
        </p:blipFill>
        <p:spPr bwMode="auto">
          <a:xfrm>
            <a:off x="2133600" y="2743200"/>
            <a:ext cx="4800600" cy="3667125"/>
          </a:xfrm>
          <a:prstGeom prst="rect"/>
          <a:noFill/>
          <a:ln>
            <a:noFill/>
          </a:ln>
        </p:spPr>
      </p:pic>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247" name=""/>
        <p:cNvGrpSpPr/>
        <p:nvPr/>
      </p:nvGrpSpPr>
      <p:grpSpPr>
        <a:xfrm>
          <a:off x="0" y="0"/>
          <a:ext cx="0" cy="0"/>
          <a:chOff x="0" y="0"/>
          <a:chExt cx="0" cy="0"/>
        </a:xfrm>
      </p:grpSpPr>
      <p:sp>
        <p:nvSpPr>
          <p:cNvPr id="1050100" name="Rectangle 2"/>
          <p:cNvSpPr>
            <a:spLocks noGrp="1" noChangeArrowheads="1"/>
          </p:cNvSpPr>
          <p:nvPr>
            <p:ph type="title"/>
          </p:nvPr>
        </p:nvSpPr>
        <p:spPr/>
        <p:txBody>
          <a:bodyPr/>
          <a:p>
            <a:pPr eaLnBrk="1" hangingPunct="1"/>
            <a:r>
              <a:rPr sz="3800" lang="en-US" smtClean="0"/>
              <a:t>ACE inhibitors in Hypertension Captopril</a:t>
            </a:r>
          </a:p>
        </p:txBody>
      </p:sp>
      <p:sp>
        <p:nvSpPr>
          <p:cNvPr id="1050101" name="Rectangle 3"/>
          <p:cNvSpPr>
            <a:spLocks noGrp="1" noChangeArrowheads="1"/>
          </p:cNvSpPr>
          <p:nvPr>
            <p:ph type="body" idx="1"/>
          </p:nvPr>
        </p:nvSpPr>
        <p:spPr/>
        <p:txBody>
          <a:bodyPr/>
          <a:p>
            <a:pPr eaLnBrk="1" hangingPunct="1">
              <a:lnSpc>
                <a:spcPct val="90000"/>
              </a:lnSpc>
            </a:pPr>
            <a:r>
              <a:rPr lang="en-US" smtClean="0"/>
              <a:t>Sulfhydryl containing dipeptide and abolishes pressor action of Angiotensin-I and not Angiotensin-II and does not block AT receptors</a:t>
            </a:r>
          </a:p>
          <a:p>
            <a:pPr eaLnBrk="1" hangingPunct="1">
              <a:lnSpc>
                <a:spcPct val="90000"/>
              </a:lnSpc>
            </a:pPr>
            <a:r>
              <a:rPr lang="en-US" smtClean="0"/>
              <a:t>Pharmacokinetics: </a:t>
            </a:r>
          </a:p>
          <a:p>
            <a:pPr eaLnBrk="1" hangingPunct="1" lvl="1">
              <a:lnSpc>
                <a:spcPct val="90000"/>
              </a:lnSpc>
            </a:pPr>
            <a:r>
              <a:rPr lang="en-US" smtClean="0"/>
              <a:t>Available only orally, 70% - 75% is absorbed</a:t>
            </a:r>
          </a:p>
          <a:p>
            <a:pPr eaLnBrk="1" hangingPunct="1" lvl="1">
              <a:lnSpc>
                <a:spcPct val="90000"/>
              </a:lnSpc>
            </a:pPr>
            <a:r>
              <a:rPr lang="en-US" smtClean="0"/>
              <a:t>Partly absorbed and partly excreted unchanged in urine</a:t>
            </a:r>
          </a:p>
          <a:p>
            <a:pPr eaLnBrk="1" hangingPunct="1" lvl="1">
              <a:lnSpc>
                <a:spcPct val="90000"/>
              </a:lnSpc>
            </a:pPr>
            <a:r>
              <a:rPr lang="en-US" smtClean="0"/>
              <a:t>Food interferes with its absorption</a:t>
            </a:r>
          </a:p>
          <a:p>
            <a:pPr eaLnBrk="1" hangingPunct="1" lvl="1">
              <a:lnSpc>
                <a:spcPct val="90000"/>
              </a:lnSpc>
            </a:pPr>
            <a:r>
              <a:rPr lang="en-US" smtClean="0"/>
              <a:t>Half life: 2 Hrs, but action stays for 6-12 Hrs</a:t>
            </a:r>
          </a:p>
          <a:p>
            <a:pPr eaLnBrk="1" hangingPunct="1" lvl="1">
              <a:lnSpc>
                <a:spcPct val="90000"/>
              </a:lnSpc>
            </a:pPr>
            <a:endParaRPr lang="en-US" smtClean="0"/>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248" name=""/>
        <p:cNvGrpSpPr/>
        <p:nvPr/>
      </p:nvGrpSpPr>
      <p:grpSpPr>
        <a:xfrm>
          <a:off x="0" y="0"/>
          <a:ext cx="0" cy="0"/>
          <a:chOff x="0" y="0"/>
          <a:chExt cx="0" cy="0"/>
        </a:xfrm>
      </p:grpSpPr>
      <p:sp>
        <p:nvSpPr>
          <p:cNvPr id="1050102" name="Rectangle 2"/>
          <p:cNvSpPr>
            <a:spLocks noGrp="1" noChangeArrowheads="1"/>
          </p:cNvSpPr>
          <p:nvPr>
            <p:ph type="title"/>
          </p:nvPr>
        </p:nvSpPr>
        <p:spPr/>
        <p:txBody>
          <a:bodyPr/>
          <a:p>
            <a:pPr eaLnBrk="1" hangingPunct="1"/>
            <a:r>
              <a:rPr sz="3800" lang="en-US" smtClean="0"/>
              <a:t>Captopril – Pharmacological actions</a:t>
            </a:r>
          </a:p>
        </p:txBody>
      </p:sp>
      <p:sp>
        <p:nvSpPr>
          <p:cNvPr id="1050103" name="Rectangle 3"/>
          <p:cNvSpPr>
            <a:spLocks noGrp="1" noChangeArrowheads="1"/>
          </p:cNvSpPr>
          <p:nvPr>
            <p:ph type="body" idx="1"/>
          </p:nvPr>
        </p:nvSpPr>
        <p:spPr/>
        <p:txBody>
          <a:bodyPr/>
          <a:p>
            <a:pPr eaLnBrk="1" hangingPunct="1" indent="-533400" marL="533400">
              <a:lnSpc>
                <a:spcPct val="90000"/>
              </a:lnSpc>
              <a:buFont typeface="Wingdings" pitchFamily="2" charset="2"/>
              <a:buAutoNum type="arabicPeriod"/>
            </a:pPr>
            <a:r>
              <a:rPr sz="1800" lang="en-US" smtClean="0"/>
              <a:t>In Normal: </a:t>
            </a:r>
          </a:p>
          <a:p>
            <a:pPr eaLnBrk="1" hangingPunct="1" indent="-495300" lvl="1" marL="952500">
              <a:lnSpc>
                <a:spcPct val="90000"/>
              </a:lnSpc>
            </a:pPr>
            <a:r>
              <a:rPr sz="1800" lang="en-US" smtClean="0"/>
              <a:t>Depends on Na+ status – lowers BP marginally on single dose</a:t>
            </a:r>
          </a:p>
          <a:p>
            <a:pPr eaLnBrk="1" hangingPunct="1" indent="-495300" lvl="1" marL="952500">
              <a:lnSpc>
                <a:spcPct val="90000"/>
              </a:lnSpc>
            </a:pPr>
            <a:r>
              <a:rPr sz="1800" lang="en-US" smtClean="0"/>
              <a:t>When Na+ depletion – marked lowering of BP</a:t>
            </a:r>
          </a:p>
          <a:p>
            <a:pPr eaLnBrk="1" hangingPunct="1" indent="-533400" marL="533400">
              <a:lnSpc>
                <a:spcPct val="90000"/>
              </a:lnSpc>
              <a:buFont typeface="Wingdings" pitchFamily="2" charset="2"/>
              <a:buAutoNum type="arabicPeriod"/>
            </a:pPr>
            <a:r>
              <a:rPr sz="1800" lang="en-US" smtClean="0"/>
              <a:t>In hypertensive:</a:t>
            </a:r>
          </a:p>
          <a:p>
            <a:pPr eaLnBrk="1" hangingPunct="1" indent="-495300" lvl="1" marL="952500">
              <a:lnSpc>
                <a:spcPct val="90000"/>
              </a:lnSpc>
            </a:pPr>
            <a:r>
              <a:rPr sz="1800" lang="en-US" smtClean="0"/>
              <a:t>Lowers PVR and  thereby mean, systolic and  diastolic BP</a:t>
            </a:r>
          </a:p>
          <a:p>
            <a:pPr eaLnBrk="1" hangingPunct="1" indent="-495300" lvl="1" marL="952500">
              <a:lnSpc>
                <a:spcPct val="90000"/>
              </a:lnSpc>
            </a:pPr>
            <a:r>
              <a:rPr sz="1800" lang="en-US" smtClean="0"/>
              <a:t>RAS is overactive in 80% of hypertensive cases and contributes to the maintenance of vascular tone – inhibition causes lowering of BP</a:t>
            </a:r>
          </a:p>
          <a:p>
            <a:pPr eaLnBrk="1" hangingPunct="1" indent="-495300" lvl="1" marL="952500">
              <a:lnSpc>
                <a:spcPct val="90000"/>
              </a:lnSpc>
            </a:pPr>
            <a:r>
              <a:rPr sz="1800" lang="en-US" smtClean="0"/>
              <a:t>Initially correlates with renin-angiotensin status but chronic administration is independent of renin activity</a:t>
            </a:r>
          </a:p>
          <a:p>
            <a:pPr eaLnBrk="1" hangingPunct="1" indent="-495300" lvl="1" marL="952500">
              <a:lnSpc>
                <a:spcPct val="90000"/>
              </a:lnSpc>
            </a:pPr>
            <a:r>
              <a:rPr sz="1800" lang="en-US" smtClean="0"/>
              <a:t>Captopril decreases t.p.r on long term – arterioles dilate – fall in systolic and diastolic BP</a:t>
            </a:r>
          </a:p>
          <a:p>
            <a:pPr eaLnBrk="1" hangingPunct="1" indent="-495300" lvl="1" marL="952500">
              <a:lnSpc>
                <a:spcPct val="90000"/>
              </a:lnSpc>
            </a:pPr>
            <a:r>
              <a:rPr sz="1800" lang="en-US" smtClean="0"/>
              <a:t>No effect on Cardiac output</a:t>
            </a:r>
          </a:p>
          <a:p>
            <a:pPr eaLnBrk="1" hangingPunct="1" indent="-495300" lvl="1" marL="952500">
              <a:lnSpc>
                <a:spcPct val="90000"/>
              </a:lnSpc>
            </a:pPr>
            <a:r>
              <a:rPr sz="1800" lang="en-US" smtClean="0"/>
              <a:t>Postural hypotension is not a problem - reflex sympathetic stimulation does not occur</a:t>
            </a:r>
          </a:p>
          <a:p>
            <a:pPr eaLnBrk="1" hangingPunct="1" indent="-495300" lvl="1" marL="952500">
              <a:lnSpc>
                <a:spcPct val="90000"/>
              </a:lnSpc>
            </a:pPr>
            <a:r>
              <a:rPr sz="1800" lang="en-US" smtClean="0"/>
              <a:t>Renal blood flow is maintained – greater dilatation of vessels</a:t>
            </a:r>
          </a:p>
          <a:p>
            <a:pPr eaLnBrk="1" hangingPunct="1" indent="-495300" lvl="1" marL="952500">
              <a:lnSpc>
                <a:spcPct val="90000"/>
              </a:lnSpc>
            </a:pPr>
            <a:endParaRPr sz="1800" lang="en-US" smtClean="0"/>
          </a:p>
          <a:p>
            <a:pPr eaLnBrk="1" hangingPunct="1" indent="-495300" lvl="1" marL="952500">
              <a:lnSpc>
                <a:spcPct val="90000"/>
              </a:lnSpc>
            </a:pPr>
            <a:endParaRPr sz="2000" lang="en-US" smtClean="0"/>
          </a:p>
          <a:p>
            <a:pPr eaLnBrk="1" hangingPunct="1" indent="-495300" lvl="1" marL="952500">
              <a:lnSpc>
                <a:spcPct val="90000"/>
              </a:lnSpc>
            </a:pPr>
            <a:endParaRPr sz="2000" lang="en-US" smtClean="0"/>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249" name=""/>
        <p:cNvGrpSpPr/>
        <p:nvPr/>
      </p:nvGrpSpPr>
      <p:grpSpPr>
        <a:xfrm>
          <a:off x="0" y="0"/>
          <a:ext cx="0" cy="0"/>
          <a:chOff x="0" y="0"/>
          <a:chExt cx="0" cy="0"/>
        </a:xfrm>
      </p:grpSpPr>
      <p:sp>
        <p:nvSpPr>
          <p:cNvPr id="1050104" name="Title 1"/>
          <p:cNvSpPr>
            <a:spLocks noGrp="1"/>
          </p:cNvSpPr>
          <p:nvPr>
            <p:ph type="title"/>
          </p:nvPr>
        </p:nvSpPr>
        <p:spPr/>
        <p:txBody>
          <a:bodyPr/>
          <a:p>
            <a:pPr eaLnBrk="1" hangingPunct="1" indent="-342900" marL="342900"/>
            <a:r>
              <a:rPr sz="4400" lang="en-US" smtClean="0"/>
              <a:t>Captopril – Adverse effects</a:t>
            </a:r>
            <a:endParaRPr lang="en-US" smtClean="0"/>
          </a:p>
        </p:txBody>
      </p:sp>
      <p:sp>
        <p:nvSpPr>
          <p:cNvPr id="1050105" name="Content Placeholder 2"/>
          <p:cNvSpPr>
            <a:spLocks noGrp="1"/>
          </p:cNvSpPr>
          <p:nvPr>
            <p:ph idx="1"/>
          </p:nvPr>
        </p:nvSpPr>
        <p:spPr/>
        <p:txBody>
          <a:bodyPr>
            <a:normAutofit lnSpcReduction="10000"/>
          </a:bodyPr>
          <a:p>
            <a:pPr eaLnBrk="1" hangingPunct="1"/>
            <a:r>
              <a:rPr sz="2000" lang="en-US" smtClean="0"/>
              <a:t>Cough – persistent brassy cough in 20% cases – inhibition of bradykinin and substanceP breakdown in lungs</a:t>
            </a:r>
          </a:p>
          <a:p>
            <a:pPr eaLnBrk="1" hangingPunct="1"/>
            <a:r>
              <a:rPr sz="2000" lang="en-US" smtClean="0"/>
              <a:t>Hyperkalemia in renal failure patients with K+ sparing diuretics, NSAID and beta blockers (routine check of K+ level)</a:t>
            </a:r>
          </a:p>
          <a:p>
            <a:pPr eaLnBrk="1" hangingPunct="1"/>
            <a:r>
              <a:rPr sz="2000" lang="en-US" smtClean="0"/>
              <a:t>Hypotension – sharp fall may occur – 1</a:t>
            </a:r>
            <a:r>
              <a:rPr baseline="30000" sz="2000" lang="en-US" smtClean="0"/>
              <a:t>st</a:t>
            </a:r>
            <a:r>
              <a:rPr sz="2000" lang="en-US" smtClean="0"/>
              <a:t> dose</a:t>
            </a:r>
          </a:p>
          <a:p>
            <a:pPr eaLnBrk="1" hangingPunct="1"/>
            <a:r>
              <a:rPr sz="2000" lang="en-US" smtClean="0"/>
              <a:t>Acute renal failure: CHF and bilateral renal artery stenosis</a:t>
            </a:r>
          </a:p>
          <a:p>
            <a:pPr eaLnBrk="1" hangingPunct="1"/>
            <a:r>
              <a:rPr sz="2000" lang="en-US" smtClean="0"/>
              <a:t>Angioedema: swelling of lips, mouth, nose etc.</a:t>
            </a:r>
          </a:p>
          <a:p>
            <a:pPr eaLnBrk="1" hangingPunct="1"/>
            <a:r>
              <a:rPr sz="2000" lang="en-US" smtClean="0"/>
              <a:t>Rashes, urticaria etc</a:t>
            </a:r>
          </a:p>
          <a:p>
            <a:pPr eaLnBrk="1" hangingPunct="1"/>
            <a:r>
              <a:rPr sz="2000" lang="en-US" smtClean="0"/>
              <a:t>Dysgeusia: loss or alteration of taste</a:t>
            </a:r>
          </a:p>
          <a:p>
            <a:pPr eaLnBrk="1" hangingPunct="1"/>
            <a:r>
              <a:rPr sz="2000" lang="en-US" smtClean="0"/>
              <a:t>Foetopathic: hypoplasia of organs, growth retardation etc</a:t>
            </a:r>
          </a:p>
          <a:p>
            <a:pPr eaLnBrk="1" hangingPunct="1"/>
            <a:r>
              <a:rPr sz="2000" lang="en-US" smtClean="0"/>
              <a:t>Neutripenia</a:t>
            </a:r>
          </a:p>
          <a:p>
            <a:pPr eaLnBrk="1" hangingPunct="1"/>
            <a:r>
              <a:rPr sz="2000" lang="en-US" smtClean="0">
                <a:solidFill>
                  <a:srgbClr val="A50021"/>
                </a:solidFill>
              </a:rPr>
              <a:t>Contraindications:</a:t>
            </a:r>
            <a:r>
              <a:rPr sz="2000" lang="en-US" smtClean="0"/>
              <a:t> Pregnancy, bilateral renal artery stenosis, hypersensitivity and hyperkalaemia </a:t>
            </a:r>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250" name=""/>
        <p:cNvGrpSpPr/>
        <p:nvPr/>
      </p:nvGrpSpPr>
      <p:grpSpPr>
        <a:xfrm>
          <a:off x="0" y="0"/>
          <a:ext cx="0" cy="0"/>
          <a:chOff x="0" y="0"/>
          <a:chExt cx="0" cy="0"/>
        </a:xfrm>
      </p:grpSpPr>
      <p:sp>
        <p:nvSpPr>
          <p:cNvPr id="1050106" name="Title 1"/>
          <p:cNvSpPr>
            <a:spLocks noGrp="1"/>
          </p:cNvSpPr>
          <p:nvPr>
            <p:ph type="title"/>
          </p:nvPr>
        </p:nvSpPr>
        <p:spPr/>
        <p:txBody>
          <a:bodyPr>
            <a:normAutofit fontScale="90000"/>
          </a:bodyPr>
          <a:p>
            <a:pPr eaLnBrk="1" hangingPunct="1"/>
            <a:r>
              <a:rPr sz="4000" lang="en-US" smtClean="0"/>
              <a:t>ACE inhibitors - </a:t>
            </a:r>
            <a:r>
              <a:rPr lang="en-US" smtClean="0"/>
              <a:t>Enalapril</a:t>
            </a:r>
            <a:br>
              <a:rPr lang="en-US" smtClean="0"/>
            </a:br>
            <a:endParaRPr lang="en-US" smtClean="0"/>
          </a:p>
        </p:txBody>
      </p:sp>
      <p:sp>
        <p:nvSpPr>
          <p:cNvPr id="1050107" name="Content Placeholder 2"/>
          <p:cNvSpPr>
            <a:spLocks noGrp="1"/>
          </p:cNvSpPr>
          <p:nvPr>
            <p:ph idx="1"/>
          </p:nvPr>
        </p:nvSpPr>
        <p:spPr/>
        <p:txBody>
          <a:bodyPr/>
          <a:p>
            <a:pPr eaLnBrk="1" hangingPunct="1"/>
            <a:r>
              <a:rPr lang="en-US" smtClean="0"/>
              <a:t>It’s a prodrug – converted to enalaprilate</a:t>
            </a:r>
          </a:p>
          <a:p>
            <a:pPr eaLnBrk="1" hangingPunct="1"/>
            <a:r>
              <a:rPr lang="en-US" smtClean="0"/>
              <a:t>Advantages over captopril:</a:t>
            </a:r>
          </a:p>
          <a:p>
            <a:pPr eaLnBrk="1" hangingPunct="1" lvl="1"/>
            <a:r>
              <a:rPr lang="en-US" smtClean="0"/>
              <a:t>Longer half life – OD (5-20 mg OD)</a:t>
            </a:r>
          </a:p>
          <a:p>
            <a:pPr eaLnBrk="1" hangingPunct="1" lvl="1"/>
            <a:r>
              <a:rPr lang="en-US" smtClean="0"/>
              <a:t>Absorption not affected by food</a:t>
            </a:r>
          </a:p>
          <a:p>
            <a:pPr eaLnBrk="1" hangingPunct="1" lvl="1"/>
            <a:r>
              <a:rPr lang="en-US" smtClean="0"/>
              <a:t>Rash and loss of taste are less frequent</a:t>
            </a:r>
          </a:p>
          <a:p>
            <a:pPr eaLnBrk="1" hangingPunct="1" lvl="1"/>
            <a:r>
              <a:rPr lang="en-US" smtClean="0"/>
              <a:t>Longer onset of action</a:t>
            </a:r>
          </a:p>
          <a:p>
            <a:pPr eaLnBrk="1" hangingPunct="1" lvl="1"/>
            <a:r>
              <a:rPr lang="en-US" smtClean="0"/>
              <a:t>Less side effects</a:t>
            </a:r>
          </a:p>
          <a:p>
            <a:pPr eaLnBrk="1" hangingPunct="1"/>
            <a:endParaRPr lang="en-US" smtClean="0"/>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251" name=""/>
        <p:cNvGrpSpPr/>
        <p:nvPr/>
      </p:nvGrpSpPr>
      <p:grpSpPr>
        <a:xfrm>
          <a:off x="0" y="0"/>
          <a:ext cx="0" cy="0"/>
          <a:chOff x="0" y="0"/>
          <a:chExt cx="0" cy="0"/>
        </a:xfrm>
      </p:grpSpPr>
      <p:sp>
        <p:nvSpPr>
          <p:cNvPr id="1050108" name="Title 1"/>
          <p:cNvSpPr>
            <a:spLocks noGrp="1"/>
          </p:cNvSpPr>
          <p:nvPr>
            <p:ph type="title"/>
          </p:nvPr>
        </p:nvSpPr>
        <p:spPr/>
        <p:txBody>
          <a:bodyPr/>
          <a:p>
            <a:pPr eaLnBrk="1" hangingPunct="1"/>
            <a:r>
              <a:rPr sz="4400" lang="en-US" smtClean="0"/>
              <a:t>ACE inhibitors – Ramipril</a:t>
            </a:r>
            <a:endParaRPr lang="en-US" smtClean="0"/>
          </a:p>
        </p:txBody>
      </p:sp>
      <p:sp>
        <p:nvSpPr>
          <p:cNvPr id="1050109" name="Content Placeholder 2"/>
          <p:cNvSpPr>
            <a:spLocks noGrp="1"/>
          </p:cNvSpPr>
          <p:nvPr>
            <p:ph idx="1"/>
          </p:nvPr>
        </p:nvSpPr>
        <p:spPr/>
        <p:txBody>
          <a:bodyPr/>
          <a:p>
            <a:pPr eaLnBrk="1" hangingPunct="1"/>
            <a:r>
              <a:rPr lang="en-US" smtClean="0"/>
              <a:t>It’s a popular ACEI now</a:t>
            </a:r>
          </a:p>
          <a:p>
            <a:pPr eaLnBrk="1" hangingPunct="1"/>
            <a:r>
              <a:rPr lang="en-US" smtClean="0"/>
              <a:t>It is also a prodrug with long half life</a:t>
            </a:r>
          </a:p>
          <a:p>
            <a:pPr eaLnBrk="1" hangingPunct="1"/>
            <a:r>
              <a:rPr i="1" lang="en-US" smtClean="0"/>
              <a:t>Tissue specific – </a:t>
            </a:r>
            <a:r>
              <a:rPr lang="en-US" smtClean="0"/>
              <a:t>Protective of heart and kidney</a:t>
            </a:r>
          </a:p>
          <a:p>
            <a:pPr eaLnBrk="1" hangingPunct="1"/>
            <a:r>
              <a:rPr lang="en-US" smtClean="0"/>
              <a:t>Uses: Diabetes with hypertension, CHF, AMI and cardio protective in angina pectoris</a:t>
            </a:r>
          </a:p>
          <a:p>
            <a:pPr eaLnBrk="1" hangingPunct="1"/>
            <a:r>
              <a:rPr lang="en-US" smtClean="0"/>
              <a:t>Blacks in USA are resistant to Ramipril – addition of diuretics help</a:t>
            </a:r>
          </a:p>
          <a:p>
            <a:pPr eaLnBrk="1" hangingPunct="1"/>
            <a:r>
              <a:rPr lang="en-US" smtClean="0"/>
              <a:t>Dose: Start with low dose; 2.5 to 10 mg daily</a:t>
            </a: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252" name=""/>
        <p:cNvGrpSpPr/>
        <p:nvPr/>
      </p:nvGrpSpPr>
      <p:grpSpPr>
        <a:xfrm>
          <a:off x="0" y="0"/>
          <a:ext cx="0" cy="0"/>
          <a:chOff x="0" y="0"/>
          <a:chExt cx="0" cy="0"/>
        </a:xfrm>
      </p:grpSpPr>
      <p:sp>
        <p:nvSpPr>
          <p:cNvPr id="1050110" name="Title 1"/>
          <p:cNvSpPr>
            <a:spLocks noGrp="1"/>
          </p:cNvSpPr>
          <p:nvPr>
            <p:ph type="title"/>
          </p:nvPr>
        </p:nvSpPr>
        <p:spPr/>
        <p:txBody>
          <a:bodyPr/>
          <a:p>
            <a:pPr eaLnBrk="1" hangingPunct="1"/>
            <a:r>
              <a:rPr sz="4000" lang="en-US" smtClean="0"/>
              <a:t>ACE inhibitors – Lisinopril</a:t>
            </a:r>
            <a:endParaRPr lang="en-US" smtClean="0"/>
          </a:p>
        </p:txBody>
      </p:sp>
      <p:sp>
        <p:nvSpPr>
          <p:cNvPr id="1050111" name="Content Placeholder 2"/>
          <p:cNvSpPr>
            <a:spLocks noGrp="1"/>
          </p:cNvSpPr>
          <p:nvPr>
            <p:ph idx="1"/>
          </p:nvPr>
        </p:nvSpPr>
        <p:spPr/>
        <p:txBody>
          <a:bodyPr>
            <a:normAutofit fontScale="92500" lnSpcReduction="10000"/>
          </a:bodyPr>
          <a:p>
            <a:pPr eaLnBrk="1" hangingPunct="1"/>
            <a:r>
              <a:rPr lang="en-US" smtClean="0"/>
              <a:t>It’s a lysine derivative</a:t>
            </a:r>
          </a:p>
          <a:p>
            <a:pPr eaLnBrk="1" hangingPunct="1"/>
            <a:r>
              <a:rPr lang="en-US" smtClean="0"/>
              <a:t>Not a prodrug</a:t>
            </a:r>
          </a:p>
          <a:p>
            <a:pPr eaLnBrk="1" hangingPunct="1"/>
            <a:r>
              <a:rPr lang="en-US" smtClean="0"/>
              <a:t>Slow oral absorption – less chance of 1</a:t>
            </a:r>
            <a:r>
              <a:rPr baseline="30000" lang="en-US" smtClean="0"/>
              <a:t>st</a:t>
            </a:r>
            <a:r>
              <a:rPr lang="en-US" smtClean="0"/>
              <a:t> dose phenomenon</a:t>
            </a:r>
          </a:p>
          <a:p>
            <a:pPr eaLnBrk="1" hangingPunct="1"/>
            <a:r>
              <a:rPr lang="en-US" smtClean="0"/>
              <a:t>Absorption not affected by food and not metabolized – excrete unchanged in urine</a:t>
            </a:r>
          </a:p>
          <a:p>
            <a:pPr eaLnBrk="1" hangingPunct="1"/>
            <a:r>
              <a:rPr lang="en-US" smtClean="0"/>
              <a:t>Long duration of action – single daily dose</a:t>
            </a:r>
          </a:p>
          <a:p>
            <a:pPr eaLnBrk="1" hangingPunct="1"/>
            <a:r>
              <a:rPr lang="en-US" smtClean="0"/>
              <a:t>Doses: available as 1.25, 2.5, 5, 10 1nd 20 mg tab – start with low dose </a:t>
            </a:r>
          </a:p>
          <a:p>
            <a:pPr eaLnBrk="1" hangingPunct="1"/>
            <a:endParaRPr lang="en-US" smtClean="0"/>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255" name=""/>
        <p:cNvGrpSpPr/>
        <p:nvPr/>
      </p:nvGrpSpPr>
      <p:grpSpPr>
        <a:xfrm>
          <a:off x="0" y="0"/>
          <a:ext cx="0" cy="0"/>
          <a:chOff x="0" y="0"/>
          <a:chExt cx="0" cy="0"/>
        </a:xfrm>
      </p:grpSpPr>
      <p:sp>
        <p:nvSpPr>
          <p:cNvPr id="1050114" name="Rectangle 2"/>
          <p:cNvSpPr>
            <a:spLocks noGrp="1" noChangeArrowheads="1"/>
          </p:cNvSpPr>
          <p:nvPr>
            <p:ph type="title"/>
          </p:nvPr>
        </p:nvSpPr>
        <p:spPr/>
        <p:txBody>
          <a:bodyPr/>
          <a:p>
            <a:r>
              <a:rPr lang="en-US" smtClean="0"/>
              <a:t>ACE inhibitors and hypertension</a:t>
            </a:r>
          </a:p>
        </p:txBody>
      </p:sp>
      <p:sp>
        <p:nvSpPr>
          <p:cNvPr id="1050115" name="Rectangle 3"/>
          <p:cNvSpPr>
            <a:spLocks noGrp="1" noChangeArrowheads="1"/>
          </p:cNvSpPr>
          <p:nvPr>
            <p:ph type="body" idx="1"/>
          </p:nvPr>
        </p:nvSpPr>
        <p:spPr/>
        <p:txBody>
          <a:bodyPr/>
          <a:p>
            <a:pPr>
              <a:lnSpc>
                <a:spcPct val="80000"/>
              </a:lnSpc>
            </a:pPr>
            <a:r>
              <a:rPr sz="2400" lang="en-US" smtClean="0">
                <a:solidFill>
                  <a:srgbClr val="CC0000"/>
                </a:solidFill>
              </a:rPr>
              <a:t>1</a:t>
            </a:r>
            <a:r>
              <a:rPr baseline="30000" sz="2400" lang="en-US" smtClean="0">
                <a:solidFill>
                  <a:srgbClr val="CC0000"/>
                </a:solidFill>
              </a:rPr>
              <a:t>st</a:t>
            </a:r>
            <a:r>
              <a:rPr sz="2400" lang="en-US" smtClean="0">
                <a:solidFill>
                  <a:srgbClr val="CC0000"/>
                </a:solidFill>
              </a:rPr>
              <a:t> line of Drug:</a:t>
            </a:r>
          </a:p>
          <a:p>
            <a:pPr lvl="1">
              <a:lnSpc>
                <a:spcPct val="80000"/>
              </a:lnSpc>
            </a:pPr>
            <a:r>
              <a:rPr sz="2200" lang="en-US" smtClean="0"/>
              <a:t>No postural hypotension or electrolyte imbalance (no fatigue or weakness)</a:t>
            </a:r>
          </a:p>
          <a:p>
            <a:pPr lvl="1">
              <a:lnSpc>
                <a:spcPct val="80000"/>
              </a:lnSpc>
            </a:pPr>
            <a:r>
              <a:rPr sz="2200" lang="en-US" smtClean="0"/>
              <a:t>Safe in asthmatics and diabetics</a:t>
            </a:r>
          </a:p>
          <a:p>
            <a:pPr lvl="1">
              <a:lnSpc>
                <a:spcPct val="80000"/>
              </a:lnSpc>
            </a:pPr>
            <a:r>
              <a:rPr sz="2200" lang="en-US" smtClean="0"/>
              <a:t>Prevention of secondary hyperaldosteronism and K+ loss</a:t>
            </a:r>
          </a:p>
          <a:p>
            <a:pPr lvl="1">
              <a:lnSpc>
                <a:spcPct val="80000"/>
              </a:lnSpc>
            </a:pPr>
            <a:r>
              <a:rPr sz="2200" lang="en-US" smtClean="0"/>
              <a:t>Renal perfusion well maintained</a:t>
            </a:r>
          </a:p>
          <a:p>
            <a:pPr lvl="1">
              <a:lnSpc>
                <a:spcPct val="80000"/>
              </a:lnSpc>
            </a:pPr>
            <a:r>
              <a:rPr sz="2200" lang="en-US" smtClean="0"/>
              <a:t>Reverse the ventricular hypertrophy and increase in lumen size of vessel</a:t>
            </a:r>
          </a:p>
          <a:p>
            <a:pPr lvl="1">
              <a:lnSpc>
                <a:spcPct val="80000"/>
              </a:lnSpc>
            </a:pPr>
            <a:r>
              <a:rPr sz="2200" lang="en-US" smtClean="0"/>
              <a:t>No hyperuraecemia or deleterious effect on plasma lipid profile</a:t>
            </a:r>
          </a:p>
          <a:p>
            <a:pPr lvl="1">
              <a:lnSpc>
                <a:spcPct val="80000"/>
              </a:lnSpc>
            </a:pPr>
            <a:r>
              <a:rPr sz="2200" lang="en-US" smtClean="0"/>
              <a:t>No rebound hypertension</a:t>
            </a:r>
          </a:p>
          <a:p>
            <a:pPr lvl="1">
              <a:lnSpc>
                <a:spcPct val="80000"/>
              </a:lnSpc>
            </a:pPr>
            <a:r>
              <a:rPr sz="2200" lang="en-US" smtClean="0"/>
              <a:t>Minimal worsening of quality of life – general wellbeing, sleep and work performance etc.</a:t>
            </a: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258" name=""/>
        <p:cNvGrpSpPr/>
        <p:nvPr/>
      </p:nvGrpSpPr>
      <p:grpSpPr>
        <a:xfrm>
          <a:off x="0" y="0"/>
          <a:ext cx="0" cy="0"/>
          <a:chOff x="0" y="0"/>
          <a:chExt cx="0" cy="0"/>
        </a:xfrm>
      </p:grpSpPr>
      <p:sp>
        <p:nvSpPr>
          <p:cNvPr id="1050118" name="Rectangle 2"/>
          <p:cNvSpPr>
            <a:spLocks noGrp="1" noChangeArrowheads="1"/>
          </p:cNvSpPr>
          <p:nvPr>
            <p:ph type="title"/>
          </p:nvPr>
        </p:nvSpPr>
        <p:spPr/>
        <p:txBody>
          <a:bodyPr/>
          <a:p>
            <a:r>
              <a:rPr sz="4000" lang="en-US" smtClean="0"/>
              <a:t>ACE inhibitors – other uses</a:t>
            </a:r>
          </a:p>
        </p:txBody>
      </p:sp>
      <p:sp>
        <p:nvSpPr>
          <p:cNvPr id="1050119" name="Rectangle 3"/>
          <p:cNvSpPr>
            <a:spLocks noGrp="1" noChangeArrowheads="1"/>
          </p:cNvSpPr>
          <p:nvPr>
            <p:ph type="body" idx="1"/>
          </p:nvPr>
        </p:nvSpPr>
        <p:spPr/>
        <p:txBody>
          <a:bodyPr/>
          <a:p>
            <a:r>
              <a:rPr lang="en-US" smtClean="0"/>
              <a:t>Hypertension</a:t>
            </a:r>
          </a:p>
          <a:p>
            <a:r>
              <a:rPr lang="en-US" smtClean="0"/>
              <a:t>Congestive Heart Failure</a:t>
            </a:r>
          </a:p>
          <a:p>
            <a:r>
              <a:rPr lang="en-US" smtClean="0"/>
              <a:t>Myocardial Infarction</a:t>
            </a:r>
          </a:p>
          <a:p>
            <a:r>
              <a:rPr lang="en-US" smtClean="0"/>
              <a:t>Prophylaxis of high CVS risk subjects</a:t>
            </a:r>
          </a:p>
          <a:p>
            <a:r>
              <a:rPr lang="en-US" smtClean="0"/>
              <a:t>Diabetic Nephropathy</a:t>
            </a:r>
          </a:p>
          <a:p>
            <a:r>
              <a:rPr lang="en-US" smtClean="0"/>
              <a:t>Schleroderma crisis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57" name=""/>
        <p:cNvGrpSpPr/>
        <p:nvPr/>
      </p:nvGrpSpPr>
      <p:grpSpPr>
        <a:xfrm>
          <a:off x="0" y="0"/>
          <a:ext cx="0" cy="0"/>
          <a:chOff x="0" y="0"/>
          <a:chExt cx="0" cy="0"/>
        </a:xfrm>
      </p:grpSpPr>
      <p:sp>
        <p:nvSpPr>
          <p:cNvPr id="1048618" name="Title 1"/>
          <p:cNvSpPr>
            <a:spLocks noGrp="1"/>
          </p:cNvSpPr>
          <p:nvPr>
            <p:ph type="title"/>
          </p:nvPr>
        </p:nvSpPr>
        <p:spPr/>
        <p:txBody>
          <a:bodyPr/>
          <a:p>
            <a:r>
              <a:rPr dirty="0" lang="en-US" smtClean="0"/>
              <a:t>Drugs names</a:t>
            </a:r>
            <a:endParaRPr dirty="0" lang="en-US"/>
          </a:p>
        </p:txBody>
      </p:sp>
      <p:sp>
        <p:nvSpPr>
          <p:cNvPr id="1048619" name="Content Placeholder 2"/>
          <p:cNvSpPr>
            <a:spLocks noGrp="1"/>
          </p:cNvSpPr>
          <p:nvPr>
            <p:ph idx="1"/>
          </p:nvPr>
        </p:nvSpPr>
        <p:spPr/>
        <p:txBody>
          <a:bodyPr>
            <a:normAutofit fontScale="90625" lnSpcReduction="10000"/>
          </a:bodyPr>
          <a:p>
            <a:pPr algn="just" defTabSz="800100" indent="-287338" marL="287338">
              <a:lnSpc>
                <a:spcPct val="120000"/>
              </a:lnSpc>
              <a:spcBef>
                <a:spcPct val="30000"/>
              </a:spcBef>
              <a:buClr>
                <a:srgbClr val="0000FF"/>
              </a:buClr>
              <a:buFontTx/>
              <a:buChar char="•"/>
            </a:pPr>
            <a:r>
              <a:rPr altLang="en-US" dirty="0" lang="en-US">
                <a:solidFill>
                  <a:srgbClr val="3333FF"/>
                </a:solidFill>
                <a:cs typeface="Arial" pitchFamily="34" charset="0"/>
              </a:rPr>
              <a:t>Chemical</a:t>
            </a:r>
            <a:r>
              <a:rPr altLang="en-US" dirty="0" lang="en-US">
                <a:solidFill>
                  <a:srgbClr val="000000"/>
                </a:solidFill>
                <a:cs typeface="Arial" pitchFamily="34" charset="0"/>
              </a:rPr>
              <a:t>…states its chemical composition and molecular structure.</a:t>
            </a:r>
          </a:p>
          <a:p>
            <a:pPr algn="just" defTabSz="800100" indent="-287338" marL="287338">
              <a:lnSpc>
                <a:spcPct val="120000"/>
              </a:lnSpc>
              <a:spcBef>
                <a:spcPct val="30000"/>
              </a:spcBef>
              <a:buClr>
                <a:srgbClr val="0000FF"/>
              </a:buClr>
              <a:buFontTx/>
              <a:buChar char="•"/>
            </a:pPr>
            <a:r>
              <a:rPr altLang="en-US" dirty="0" lang="en-US">
                <a:solidFill>
                  <a:srgbClr val="3333FF"/>
                </a:solidFill>
                <a:cs typeface="Arial" pitchFamily="34" charset="0"/>
              </a:rPr>
              <a:t>Generic</a:t>
            </a:r>
            <a:r>
              <a:rPr altLang="en-US" dirty="0" lang="en-US">
                <a:solidFill>
                  <a:srgbClr val="000000"/>
                </a:solidFill>
                <a:cs typeface="Arial" pitchFamily="34" charset="0"/>
              </a:rPr>
              <a:t>…usually suggested by the manufacturer.</a:t>
            </a:r>
          </a:p>
          <a:p>
            <a:pPr algn="just" defTabSz="800100" indent="-287338" marL="287338">
              <a:lnSpc>
                <a:spcPct val="120000"/>
              </a:lnSpc>
              <a:spcBef>
                <a:spcPct val="30000"/>
              </a:spcBef>
              <a:buClr>
                <a:srgbClr val="0000FF"/>
              </a:buClr>
              <a:buFontTx/>
              <a:buChar char="•"/>
            </a:pPr>
            <a:r>
              <a:rPr altLang="en-US" dirty="0" lang="en-US">
                <a:solidFill>
                  <a:srgbClr val="3333FF"/>
                </a:solidFill>
                <a:cs typeface="Arial" pitchFamily="34" charset="0"/>
              </a:rPr>
              <a:t>Official</a:t>
            </a:r>
            <a:r>
              <a:rPr altLang="en-US" dirty="0" lang="en-US">
                <a:solidFill>
                  <a:srgbClr val="000000"/>
                </a:solidFill>
                <a:cs typeface="Arial" pitchFamily="34" charset="0"/>
              </a:rPr>
              <a:t>…as listed in the Pharmacopoeia. (I.P., B.P., U.S.P.)</a:t>
            </a:r>
          </a:p>
          <a:p>
            <a:pPr algn="just" defTabSz="800100" indent="-287338" marL="287338">
              <a:lnSpc>
                <a:spcPct val="120000"/>
              </a:lnSpc>
              <a:spcBef>
                <a:spcPct val="30000"/>
              </a:spcBef>
              <a:buClr>
                <a:srgbClr val="0000FF"/>
              </a:buClr>
              <a:buFontTx/>
              <a:buChar char="•"/>
            </a:pPr>
            <a:r>
              <a:rPr altLang="en-US" dirty="0" lang="en-US">
                <a:solidFill>
                  <a:srgbClr val="3333FF"/>
                </a:solidFill>
                <a:cs typeface="Arial" pitchFamily="34" charset="0"/>
              </a:rPr>
              <a:t>Brand</a:t>
            </a:r>
            <a:r>
              <a:rPr altLang="en-US" dirty="0" lang="en-US">
                <a:solidFill>
                  <a:srgbClr val="000000"/>
                </a:solidFill>
                <a:cs typeface="Arial" pitchFamily="34" charset="0"/>
              </a:rPr>
              <a:t>…the trade or proprietary name</a:t>
            </a:r>
            <a:endParaRPr dirty="0" lang="en-US"/>
          </a:p>
        </p:txBody>
      </p:sp>
      <p:sp>
        <p:nvSpPr>
          <p:cNvPr id="1048620" name="TextBox 3"/>
          <p:cNvSpPr txBox="1"/>
          <p:nvPr/>
        </p:nvSpPr>
        <p:spPr>
          <a:xfrm>
            <a:off x="7886700" y="5562600"/>
            <a:ext cx="1028700" cy="369332"/>
          </a:xfrm>
          <a:prstGeom prst="rect"/>
          <a:noFill/>
        </p:spPr>
        <p:txBody>
          <a:bodyPr rtlCol="0" wrap="square">
            <a:spAutoFit/>
          </a:bodyPr>
          <a:p>
            <a:endParaRPr dirty="0"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599" name=""/>
        <p:cNvGrpSpPr/>
        <p:nvPr/>
      </p:nvGrpSpPr>
      <p:grpSpPr>
        <a:xfrm>
          <a:off x="0" y="0"/>
          <a:ext cx="0" cy="0"/>
          <a:chOff x="0" y="0"/>
          <a:chExt cx="0" cy="0"/>
        </a:xfrm>
      </p:grpSpPr>
      <p:sp>
        <p:nvSpPr>
          <p:cNvPr id="1048741" name="Title 1"/>
          <p:cNvSpPr>
            <a:spLocks noGrp="1"/>
          </p:cNvSpPr>
          <p:nvPr>
            <p:ph type="title"/>
          </p:nvPr>
        </p:nvSpPr>
        <p:spPr/>
        <p:txBody>
          <a:bodyPr>
            <a:normAutofit fontScale="90000"/>
          </a:bodyPr>
          <a:p>
            <a:r>
              <a:rPr altLang="en-US" dirty="0" lang="en-US" err="1"/>
              <a:t>Antibacterials</a:t>
            </a:r>
            <a:r>
              <a:rPr altLang="en-US" dirty="0" lang="en-US"/>
              <a:t/>
            </a:r>
            <a:br>
              <a:rPr altLang="en-US" dirty="0" lang="en-US"/>
            </a:br>
            <a:r>
              <a:rPr altLang="en-US" dirty="0" sz="3600" lang="en-US" err="1"/>
              <a:t>Penicillins</a:t>
            </a:r>
            <a:endParaRPr dirty="0" lang="en-US"/>
          </a:p>
        </p:txBody>
      </p:sp>
      <p:sp>
        <p:nvSpPr>
          <p:cNvPr id="1048742" name="Content Placeholder 2"/>
          <p:cNvSpPr>
            <a:spLocks noGrp="1"/>
          </p:cNvSpPr>
          <p:nvPr>
            <p:ph idx="1"/>
          </p:nvPr>
        </p:nvSpPr>
        <p:spPr/>
        <p:txBody>
          <a:bodyPr>
            <a:normAutofit fontScale="96875" lnSpcReduction="20000"/>
          </a:bodyPr>
          <a:p>
            <a:r>
              <a:rPr altLang="en-US" dirty="0" lang="en-US" u="sng"/>
              <a:t>Extended - Spectrum </a:t>
            </a:r>
            <a:r>
              <a:rPr altLang="en-US" dirty="0" lang="en-US" err="1" u="sng"/>
              <a:t>Penicillins</a:t>
            </a:r>
            <a:endParaRPr altLang="en-US" dirty="0" lang="en-US" u="sng"/>
          </a:p>
          <a:p>
            <a:pPr>
              <a:buFontTx/>
              <a:buNone/>
            </a:pPr>
            <a:r>
              <a:rPr altLang="en-US" dirty="0" lang="en-US"/>
              <a:t>   </a:t>
            </a:r>
            <a:r>
              <a:rPr altLang="en-US" dirty="0" lang="en-US" err="1"/>
              <a:t>Carbenicillin</a:t>
            </a:r>
            <a:r>
              <a:rPr altLang="en-US" dirty="0" lang="en-US"/>
              <a:t> (PO), </a:t>
            </a:r>
            <a:r>
              <a:rPr altLang="en-US" dirty="0" lang="en-US" err="1"/>
              <a:t>Mezlocillin</a:t>
            </a:r>
            <a:r>
              <a:rPr altLang="en-US" dirty="0" lang="en-US"/>
              <a:t>, </a:t>
            </a:r>
            <a:r>
              <a:rPr altLang="en-US" dirty="0" lang="en-US" err="1"/>
              <a:t>Piperacillin</a:t>
            </a:r>
            <a:r>
              <a:rPr altLang="en-US" dirty="0" lang="en-US"/>
              <a:t>, </a:t>
            </a:r>
            <a:r>
              <a:rPr altLang="en-US" dirty="0" lang="en-US" err="1"/>
              <a:t>Ticarcillin</a:t>
            </a:r>
            <a:r>
              <a:rPr altLang="en-US" dirty="0" lang="en-US"/>
              <a:t>, </a:t>
            </a:r>
            <a:r>
              <a:rPr altLang="en-US" dirty="0" lang="en-US" err="1"/>
              <a:t>Ticarcillin-clavulanate</a:t>
            </a:r>
            <a:r>
              <a:rPr altLang="en-US" dirty="0" lang="en-US"/>
              <a:t> (</a:t>
            </a:r>
            <a:r>
              <a:rPr altLang="en-US" dirty="0" lang="en-US" err="1"/>
              <a:t>Timentin</a:t>
            </a:r>
            <a:r>
              <a:rPr altLang="en-US" dirty="0" lang="en-US"/>
              <a:t>) - IM &amp; IV</a:t>
            </a:r>
          </a:p>
          <a:p>
            <a:pPr>
              <a:buFontTx/>
              <a:buNone/>
            </a:pPr>
            <a:r>
              <a:rPr altLang="en-US" dirty="0" lang="en-US"/>
              <a:t>  - Broad spectrum - good gram (-), fair gram (+)</a:t>
            </a:r>
          </a:p>
          <a:p>
            <a:pPr>
              <a:buFontTx/>
              <a:buNone/>
            </a:pPr>
            <a:r>
              <a:rPr altLang="en-US" dirty="0" lang="en-US"/>
              <a:t>  - Good against </a:t>
            </a:r>
            <a:r>
              <a:rPr altLang="en-US" dirty="0" i="1" lang="en-US"/>
              <a:t>Pseudomonas </a:t>
            </a:r>
            <a:r>
              <a:rPr altLang="en-US" dirty="0" i="1" lang="en-US" err="1"/>
              <a:t>aeruginosa</a:t>
            </a:r>
            <a:r>
              <a:rPr altLang="en-US" dirty="0" i="1" lang="en-US"/>
              <a:t> </a:t>
            </a:r>
          </a:p>
          <a:p>
            <a:pPr>
              <a:buFontTx/>
              <a:buNone/>
            </a:pPr>
            <a:r>
              <a:rPr altLang="en-US" dirty="0" lang="en-US"/>
              <a:t>  - Not </a:t>
            </a:r>
            <a:r>
              <a:rPr altLang="en-US" dirty="0" lang="en-US" err="1"/>
              <a:t>penicillinase</a:t>
            </a:r>
            <a:r>
              <a:rPr altLang="en-US" dirty="0" lang="en-US"/>
              <a:t> resistant</a:t>
            </a:r>
          </a:p>
          <a:p>
            <a:endParaRPr dirty="0" lang="en-US"/>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259" name=""/>
        <p:cNvGrpSpPr/>
        <p:nvPr/>
      </p:nvGrpSpPr>
      <p:grpSpPr>
        <a:xfrm>
          <a:off x="0" y="0"/>
          <a:ext cx="0" cy="0"/>
          <a:chOff x="0" y="0"/>
          <a:chExt cx="0" cy="0"/>
        </a:xfrm>
      </p:grpSpPr>
      <p:sp>
        <p:nvSpPr>
          <p:cNvPr id="1050120" name="Rectangle 2"/>
          <p:cNvSpPr>
            <a:spLocks noGrp="1" noChangeArrowheads="1"/>
          </p:cNvSpPr>
          <p:nvPr>
            <p:ph type="title" idx="4294967295"/>
          </p:nvPr>
        </p:nvSpPr>
        <p:spPr/>
        <p:txBody>
          <a:bodyPr/>
          <a:p>
            <a:pPr eaLnBrk="1" hangingPunct="1"/>
            <a:r>
              <a:rPr sz="3800" lang="en-US" smtClean="0"/>
              <a:t>Angiotensin Receptor Blockers (ARBs) - </a:t>
            </a:r>
          </a:p>
        </p:txBody>
      </p:sp>
      <p:sp>
        <p:nvSpPr>
          <p:cNvPr id="1050121" name="Rectangle 3"/>
          <p:cNvSpPr>
            <a:spLocks noGrp="1" noChangeArrowheads="1"/>
          </p:cNvSpPr>
          <p:nvPr>
            <p:ph type="body" idx="4294967295"/>
          </p:nvPr>
        </p:nvSpPr>
        <p:spPr/>
        <p:txBody>
          <a:bodyPr/>
          <a:p>
            <a:pPr eaLnBrk="1" hangingPunct="1">
              <a:lnSpc>
                <a:spcPct val="90000"/>
              </a:lnSpc>
              <a:buFont typeface="Wingdings" pitchFamily="2" charset="2"/>
              <a:buNone/>
            </a:pPr>
            <a:r>
              <a:rPr sz="2400" lang="en-US" smtClean="0">
                <a:solidFill>
                  <a:srgbClr val="CC0000"/>
                </a:solidFill>
              </a:rPr>
              <a:t>Angiotensin Receptors:</a:t>
            </a:r>
          </a:p>
          <a:p>
            <a:pPr eaLnBrk="1" hangingPunct="1">
              <a:lnSpc>
                <a:spcPct val="90000"/>
              </a:lnSpc>
            </a:pPr>
            <a:r>
              <a:rPr sz="2000" lang="en-US" smtClean="0"/>
              <a:t>Specific angiotensin receptors have been discovered, grouped and abbreviated as – AT1 and AT2</a:t>
            </a:r>
          </a:p>
          <a:p>
            <a:pPr eaLnBrk="1" hangingPunct="1">
              <a:lnSpc>
                <a:spcPct val="90000"/>
              </a:lnSpc>
            </a:pPr>
            <a:r>
              <a:rPr sz="2000" lang="en-US" smtClean="0"/>
              <a:t>They are present on the surface of the target cells</a:t>
            </a:r>
          </a:p>
          <a:p>
            <a:pPr eaLnBrk="1" hangingPunct="1">
              <a:lnSpc>
                <a:spcPct val="90000"/>
              </a:lnSpc>
            </a:pPr>
            <a:r>
              <a:rPr sz="2000" lang="en-US" smtClean="0"/>
              <a:t>Most of the physiological actions of angiotensin are mediated via AT1 receptor</a:t>
            </a:r>
          </a:p>
          <a:p>
            <a:pPr eaLnBrk="1" hangingPunct="1">
              <a:lnSpc>
                <a:spcPct val="90000"/>
              </a:lnSpc>
            </a:pPr>
            <a:r>
              <a:rPr sz="2000" lang="en-US" smtClean="0"/>
              <a:t>Transducer mechanisms of AT1 inhibitors: In different tissues show different mechanisms. For example -</a:t>
            </a:r>
          </a:p>
          <a:p>
            <a:pPr eaLnBrk="1" hangingPunct="1" lvl="1">
              <a:lnSpc>
                <a:spcPct val="90000"/>
              </a:lnSpc>
            </a:pPr>
            <a:r>
              <a:rPr sz="2000" lang="en-US" smtClean="0"/>
              <a:t>PhospholipaseC-IP3/DAG-intracellular Ca++ release mechanism – vascular and visceral smooth muscle contraction</a:t>
            </a:r>
          </a:p>
          <a:p>
            <a:pPr eaLnBrk="1" hangingPunct="1" lvl="1">
              <a:lnSpc>
                <a:spcPct val="90000"/>
              </a:lnSpc>
            </a:pPr>
            <a:r>
              <a:rPr sz="2000" lang="en-US" smtClean="0"/>
              <a:t>In myocardium and vascular smooth muscles AT1 receptor mediates long term effects by MAP kinase and others</a:t>
            </a:r>
          </a:p>
          <a:p>
            <a:pPr eaLnBrk="1" hangingPunct="1">
              <a:lnSpc>
                <a:spcPct val="90000"/>
              </a:lnSpc>
            </a:pPr>
            <a:r>
              <a:rPr sz="2000" i="1" lang="en-US" smtClean="0">
                <a:solidFill>
                  <a:srgbClr val="CC0000"/>
                </a:solidFill>
              </a:rPr>
              <a:t>Losartan</a:t>
            </a:r>
            <a:r>
              <a:rPr sz="2000" lang="en-US" smtClean="0">
                <a:solidFill>
                  <a:srgbClr val="CC0000"/>
                </a:solidFill>
              </a:rPr>
              <a:t> </a:t>
            </a:r>
            <a:r>
              <a:rPr sz="2000" lang="en-US" smtClean="0"/>
              <a:t>is the specific AT1 blocker</a:t>
            </a:r>
          </a:p>
          <a:p>
            <a:pPr eaLnBrk="1" hangingPunct="1">
              <a:lnSpc>
                <a:spcPct val="90000"/>
              </a:lnSpc>
            </a:pPr>
            <a:endParaRPr sz="2000" lang="en-US" smtClean="0"/>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262" name=""/>
        <p:cNvGrpSpPr/>
        <p:nvPr/>
      </p:nvGrpSpPr>
      <p:grpSpPr>
        <a:xfrm>
          <a:off x="0" y="0"/>
          <a:ext cx="0" cy="0"/>
          <a:chOff x="0" y="0"/>
          <a:chExt cx="0" cy="0"/>
        </a:xfrm>
      </p:grpSpPr>
      <p:sp>
        <p:nvSpPr>
          <p:cNvPr id="1050125" name="Rectangle 2"/>
          <p:cNvSpPr>
            <a:spLocks noGrp="1" noChangeArrowheads="1"/>
          </p:cNvSpPr>
          <p:nvPr>
            <p:ph type="title"/>
          </p:nvPr>
        </p:nvSpPr>
        <p:spPr/>
        <p:txBody>
          <a:bodyPr>
            <a:normAutofit fontScale="90000"/>
          </a:bodyPr>
          <a:p>
            <a:r>
              <a:rPr sz="3800" lang="en-US" smtClean="0"/>
              <a:t>Angiotensin Receptor Blockers (ARBs) - Losartan</a:t>
            </a:r>
          </a:p>
        </p:txBody>
      </p:sp>
      <p:sp>
        <p:nvSpPr>
          <p:cNvPr id="1050126" name="Rectangle 3"/>
          <p:cNvSpPr>
            <a:spLocks noGrp="1" noChangeArrowheads="1"/>
          </p:cNvSpPr>
          <p:nvPr>
            <p:ph type="body" idx="1"/>
          </p:nvPr>
        </p:nvSpPr>
        <p:spPr/>
        <p:txBody>
          <a:bodyPr>
            <a:normAutofit lnSpcReduction="10000"/>
          </a:bodyPr>
          <a:p>
            <a:r>
              <a:rPr lang="en-US" smtClean="0"/>
              <a:t>Competitive antagonist and inverse agonist of AT1 receptor</a:t>
            </a:r>
          </a:p>
          <a:p>
            <a:r>
              <a:rPr lang="en-US" smtClean="0"/>
              <a:t>Does not interfere with other receptors except TXA2</a:t>
            </a:r>
          </a:p>
          <a:p>
            <a:r>
              <a:rPr lang="en-US" smtClean="0"/>
              <a:t>Blocks all the actions of A-II - vasoconstriction, sympathetic stimulation, aldosterone release and renal actions of salt and water reabsorption</a:t>
            </a:r>
          </a:p>
          <a:p>
            <a:r>
              <a:rPr lang="en-US" smtClean="0"/>
              <a:t>No inhibition of ACE</a:t>
            </a:r>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263" name=""/>
        <p:cNvGrpSpPr/>
        <p:nvPr/>
      </p:nvGrpSpPr>
      <p:grpSpPr>
        <a:xfrm>
          <a:off x="0" y="0"/>
          <a:ext cx="0" cy="0"/>
          <a:chOff x="0" y="0"/>
          <a:chExt cx="0" cy="0"/>
        </a:xfrm>
      </p:grpSpPr>
      <p:sp>
        <p:nvSpPr>
          <p:cNvPr id="1050127" name="Rectangle 2"/>
          <p:cNvSpPr>
            <a:spLocks noGrp="1" noChangeArrowheads="1"/>
          </p:cNvSpPr>
          <p:nvPr>
            <p:ph type="title"/>
          </p:nvPr>
        </p:nvSpPr>
        <p:spPr/>
        <p:txBody>
          <a:bodyPr/>
          <a:p>
            <a:r>
              <a:rPr lang="en-US" smtClean="0"/>
              <a:t>Losartan</a:t>
            </a:r>
          </a:p>
        </p:txBody>
      </p:sp>
      <p:sp>
        <p:nvSpPr>
          <p:cNvPr id="1050128" name="Rectangle 3"/>
          <p:cNvSpPr>
            <a:spLocks noGrp="1" noChangeArrowheads="1"/>
          </p:cNvSpPr>
          <p:nvPr>
            <p:ph type="body" idx="1"/>
          </p:nvPr>
        </p:nvSpPr>
        <p:spPr/>
        <p:txBody>
          <a:bodyPr/>
          <a:p>
            <a:pPr>
              <a:lnSpc>
                <a:spcPct val="90000"/>
              </a:lnSpc>
            </a:pPr>
            <a:r>
              <a:rPr sz="2000" lang="en-US" smtClean="0"/>
              <a:t>Theoretical superiority over ACEIs:</a:t>
            </a:r>
          </a:p>
          <a:p>
            <a:pPr lvl="1">
              <a:lnSpc>
                <a:spcPct val="90000"/>
              </a:lnSpc>
            </a:pPr>
            <a:r>
              <a:rPr sz="2000" lang="en-US" smtClean="0"/>
              <a:t>Cough is rare – no interference with bradykinin and other ACE substrates</a:t>
            </a:r>
          </a:p>
          <a:p>
            <a:pPr lvl="1">
              <a:lnSpc>
                <a:spcPct val="90000"/>
              </a:lnSpc>
            </a:pPr>
            <a:r>
              <a:rPr sz="2000" lang="en-US" smtClean="0"/>
              <a:t>Complete inhibition of AT1 – </a:t>
            </a:r>
            <a:r>
              <a:rPr sz="2000" lang="en-US" smtClean="0">
                <a:solidFill>
                  <a:srgbClr val="CC0000"/>
                </a:solidFill>
              </a:rPr>
              <a:t>alternative remains with ACEs</a:t>
            </a:r>
          </a:p>
          <a:p>
            <a:pPr lvl="1">
              <a:lnSpc>
                <a:spcPct val="90000"/>
              </a:lnSpc>
            </a:pPr>
            <a:r>
              <a:rPr sz="2000" lang="en-US" smtClean="0"/>
              <a:t>Result in indirect activation of AT2 – vasodilatation (additional benefit)</a:t>
            </a:r>
          </a:p>
          <a:p>
            <a:pPr lvl="1">
              <a:lnSpc>
                <a:spcPct val="90000"/>
              </a:lnSpc>
            </a:pPr>
            <a:r>
              <a:rPr sz="2000" lang="en-US" smtClean="0"/>
              <a:t>Clinical benefit of ARBs over ACEIs – not known</a:t>
            </a:r>
          </a:p>
          <a:p>
            <a:pPr>
              <a:lnSpc>
                <a:spcPct val="90000"/>
              </a:lnSpc>
            </a:pPr>
            <a:r>
              <a:rPr sz="2000" lang="en-US" smtClean="0"/>
              <a:t>However, losartan decreases BP in hypertensive which  is for long period (24 Hrs)</a:t>
            </a:r>
          </a:p>
          <a:p>
            <a:pPr lvl="1">
              <a:lnSpc>
                <a:spcPct val="90000"/>
              </a:lnSpc>
            </a:pPr>
            <a:r>
              <a:rPr sz="2000" lang="en-US" smtClean="0"/>
              <a:t>heart rate remains unchanged and cvs reflxes are not interfered </a:t>
            </a:r>
          </a:p>
          <a:p>
            <a:pPr lvl="1">
              <a:lnSpc>
                <a:spcPct val="90000"/>
              </a:lnSpc>
            </a:pPr>
            <a:r>
              <a:rPr sz="2000" lang="en-US" smtClean="0"/>
              <a:t>no significant effect in plasma lipid profile, insulin sensitivity and carbohydrate tolerance etc</a:t>
            </a:r>
          </a:p>
          <a:p>
            <a:pPr lvl="1">
              <a:lnSpc>
                <a:spcPct val="90000"/>
              </a:lnSpc>
            </a:pPr>
            <a:r>
              <a:rPr sz="2000" lang="en-US" smtClean="0"/>
              <a:t>Mild uricosuric effect</a:t>
            </a:r>
          </a:p>
          <a:p>
            <a:pPr lvl="1">
              <a:lnSpc>
                <a:spcPct val="90000"/>
              </a:lnSpc>
            </a:pPr>
            <a:endParaRPr sz="2000" lang="en-US" smtClean="0"/>
          </a:p>
          <a:p>
            <a:pPr lvl="1">
              <a:lnSpc>
                <a:spcPct val="90000"/>
              </a:lnSpc>
            </a:pPr>
            <a:endParaRPr sz="2000" lang="en-US" smtClean="0"/>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264" name=""/>
        <p:cNvGrpSpPr/>
        <p:nvPr/>
      </p:nvGrpSpPr>
      <p:grpSpPr>
        <a:xfrm>
          <a:off x="0" y="0"/>
          <a:ext cx="0" cy="0"/>
          <a:chOff x="0" y="0"/>
          <a:chExt cx="0" cy="0"/>
        </a:xfrm>
      </p:grpSpPr>
      <p:sp>
        <p:nvSpPr>
          <p:cNvPr id="1050129" name="Rectangle 2"/>
          <p:cNvSpPr>
            <a:spLocks noGrp="1" noChangeArrowheads="1"/>
          </p:cNvSpPr>
          <p:nvPr>
            <p:ph type="title"/>
          </p:nvPr>
        </p:nvSpPr>
        <p:spPr/>
        <p:txBody>
          <a:bodyPr/>
          <a:p>
            <a:r>
              <a:rPr lang="en-US" smtClean="0"/>
              <a:t>Losartan</a:t>
            </a:r>
          </a:p>
        </p:txBody>
      </p:sp>
      <p:sp>
        <p:nvSpPr>
          <p:cNvPr id="1050130" name="Rectangle 3"/>
          <p:cNvSpPr>
            <a:spLocks noGrp="1" noChangeArrowheads="1"/>
          </p:cNvSpPr>
          <p:nvPr>
            <p:ph type="body" idx="1"/>
          </p:nvPr>
        </p:nvSpPr>
        <p:spPr/>
        <p:txBody>
          <a:bodyPr/>
          <a:p>
            <a:pPr>
              <a:lnSpc>
                <a:spcPct val="80000"/>
              </a:lnSpc>
            </a:pPr>
            <a:r>
              <a:rPr sz="2000" lang="en-US" smtClean="0"/>
              <a:t>Pharmacokinetic:</a:t>
            </a:r>
          </a:p>
          <a:p>
            <a:pPr lvl="1">
              <a:lnSpc>
                <a:spcPct val="80000"/>
              </a:lnSpc>
            </a:pPr>
            <a:r>
              <a:rPr sz="2000" lang="en-US" smtClean="0"/>
              <a:t>Absorption not affected by food but unlike ACEIs its bioavailability is low</a:t>
            </a:r>
          </a:p>
          <a:p>
            <a:pPr lvl="1">
              <a:lnSpc>
                <a:spcPct val="80000"/>
              </a:lnSpc>
            </a:pPr>
            <a:r>
              <a:rPr sz="2000" lang="en-US" smtClean="0"/>
              <a:t>High first pass metabolism</a:t>
            </a:r>
          </a:p>
          <a:p>
            <a:pPr lvl="1">
              <a:lnSpc>
                <a:spcPct val="80000"/>
              </a:lnSpc>
            </a:pPr>
            <a:r>
              <a:rPr sz="2000" lang="en-US" smtClean="0"/>
              <a:t>Carboxylated to active metabolite E3174 </a:t>
            </a:r>
          </a:p>
          <a:p>
            <a:pPr lvl="1">
              <a:lnSpc>
                <a:spcPct val="80000"/>
              </a:lnSpc>
            </a:pPr>
            <a:r>
              <a:rPr sz="2000" lang="en-US" smtClean="0"/>
              <a:t>Highly bound to plasma protein</a:t>
            </a:r>
          </a:p>
          <a:p>
            <a:pPr lvl="1">
              <a:lnSpc>
                <a:spcPct val="80000"/>
              </a:lnSpc>
            </a:pPr>
            <a:r>
              <a:rPr sz="2000" lang="en-US" smtClean="0"/>
              <a:t>Do not enter brain</a:t>
            </a:r>
          </a:p>
          <a:p>
            <a:pPr>
              <a:lnSpc>
                <a:spcPct val="80000"/>
              </a:lnSpc>
            </a:pPr>
            <a:r>
              <a:rPr sz="2000" lang="en-US" smtClean="0"/>
              <a:t>Adverse effects:</a:t>
            </a:r>
          </a:p>
          <a:p>
            <a:pPr lvl="1">
              <a:lnSpc>
                <a:spcPct val="80000"/>
              </a:lnSpc>
            </a:pPr>
            <a:r>
              <a:rPr sz="2000" lang="en-US" smtClean="0"/>
              <a:t>Foetopathic like ACEIs – not to be administered in pregnancy</a:t>
            </a:r>
          </a:p>
          <a:p>
            <a:pPr lvl="1">
              <a:lnSpc>
                <a:spcPct val="80000"/>
              </a:lnSpc>
            </a:pPr>
            <a:r>
              <a:rPr sz="2000" lang="en-US" smtClean="0"/>
              <a:t>Rare 1</a:t>
            </a:r>
            <a:r>
              <a:rPr baseline="30000" sz="2000" lang="en-US" smtClean="0"/>
              <a:t>st</a:t>
            </a:r>
            <a:r>
              <a:rPr sz="2000" lang="en-US" smtClean="0"/>
              <a:t> dose effect hypotension</a:t>
            </a:r>
          </a:p>
          <a:p>
            <a:pPr lvl="1">
              <a:lnSpc>
                <a:spcPct val="80000"/>
              </a:lnSpc>
            </a:pPr>
            <a:r>
              <a:rPr sz="2000" lang="en-US" smtClean="0"/>
              <a:t>Low dysgeusia and dry cough</a:t>
            </a:r>
          </a:p>
          <a:p>
            <a:pPr lvl="1">
              <a:lnSpc>
                <a:spcPct val="80000"/>
              </a:lnSpc>
            </a:pPr>
            <a:r>
              <a:rPr sz="2000" lang="en-US" smtClean="0"/>
              <a:t>Lower incidence of angioedema</a:t>
            </a:r>
          </a:p>
          <a:p>
            <a:pPr>
              <a:lnSpc>
                <a:spcPct val="80000"/>
              </a:lnSpc>
            </a:pPr>
            <a:r>
              <a:rPr sz="2000" lang="en-US" smtClean="0"/>
              <a:t>Available as 25 and 50 mg tablets</a:t>
            </a:r>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265" name=""/>
        <p:cNvGrpSpPr/>
        <p:nvPr/>
      </p:nvGrpSpPr>
      <p:grpSpPr>
        <a:xfrm>
          <a:off x="0" y="0"/>
          <a:ext cx="0" cy="0"/>
          <a:chOff x="0" y="0"/>
          <a:chExt cx="0" cy="0"/>
        </a:xfrm>
      </p:grpSpPr>
      <p:sp>
        <p:nvSpPr>
          <p:cNvPr id="1050131" name="Rectangle 2"/>
          <p:cNvSpPr>
            <a:spLocks noGrp="1" noChangeArrowheads="1"/>
          </p:cNvSpPr>
          <p:nvPr>
            <p:ph type="title"/>
          </p:nvPr>
        </p:nvSpPr>
        <p:spPr/>
        <p:txBody>
          <a:bodyPr/>
          <a:p>
            <a:pPr eaLnBrk="1" hangingPunct="1"/>
            <a:r>
              <a:rPr sz="4000" lang="en-US" smtClean="0">
                <a:solidFill>
                  <a:srgbClr val="A50021"/>
                </a:solidFill>
                <a:cs typeface="Arial" charset="0"/>
              </a:rPr>
              <a:t>Beta-adrenergic blockers</a:t>
            </a:r>
          </a:p>
        </p:txBody>
      </p:sp>
      <p:sp>
        <p:nvSpPr>
          <p:cNvPr id="1050132" name="Rectangle 3"/>
          <p:cNvSpPr>
            <a:spLocks noGrp="1" noChangeArrowheads="1"/>
          </p:cNvSpPr>
          <p:nvPr>
            <p:ph type="body" idx="1"/>
          </p:nvPr>
        </p:nvSpPr>
        <p:spPr/>
        <p:txBody>
          <a:bodyPr/>
          <a:p>
            <a:pPr eaLnBrk="1" hangingPunct="1">
              <a:lnSpc>
                <a:spcPct val="80000"/>
              </a:lnSpc>
            </a:pPr>
            <a:r>
              <a:rPr b="1" sz="2000" lang="en-US" smtClean="0"/>
              <a:t>Non selective:</a:t>
            </a:r>
            <a:r>
              <a:rPr sz="2000" lang="en-US" smtClean="0"/>
              <a:t> </a:t>
            </a:r>
            <a:r>
              <a:rPr b="1" sz="2000" lang="en-US" smtClean="0"/>
              <a:t>Propranolol</a:t>
            </a:r>
            <a:r>
              <a:rPr sz="2000" lang="en-US" smtClean="0"/>
              <a:t> (others: nadolol, timolol, </a:t>
            </a:r>
            <a:r>
              <a:rPr sz="2000" i="1" lang="en-US" smtClean="0"/>
              <a:t>pindolol</a:t>
            </a:r>
            <a:r>
              <a:rPr sz="2000" lang="en-US" smtClean="0"/>
              <a:t>, labetolol)</a:t>
            </a:r>
          </a:p>
          <a:p>
            <a:pPr eaLnBrk="1" hangingPunct="1">
              <a:lnSpc>
                <a:spcPct val="80000"/>
              </a:lnSpc>
            </a:pPr>
            <a:r>
              <a:rPr b="1" sz="2000" lang="en-US" smtClean="0"/>
              <a:t>Cardioselective: Metoprolol</a:t>
            </a:r>
            <a:r>
              <a:rPr sz="2000" lang="en-US" smtClean="0"/>
              <a:t> (others: atenolol, esmolol, betaxolol)</a:t>
            </a:r>
          </a:p>
          <a:p>
            <a:pPr eaLnBrk="1" hangingPunct="1">
              <a:lnSpc>
                <a:spcPct val="80000"/>
              </a:lnSpc>
              <a:buFont typeface="Wingdings" pitchFamily="2" charset="2"/>
              <a:buNone/>
            </a:pPr>
            <a:endParaRPr sz="2000" lang="en-US" smtClean="0"/>
          </a:p>
          <a:p>
            <a:pPr eaLnBrk="1" hangingPunct="1">
              <a:lnSpc>
                <a:spcPct val="80000"/>
              </a:lnSpc>
            </a:pPr>
            <a:r>
              <a:rPr sz="1800" lang="en-US" smtClean="0"/>
              <a:t>All beta-blockers similar antihypertensive effects – irrespective of additional properties</a:t>
            </a:r>
          </a:p>
          <a:p>
            <a:pPr eaLnBrk="1" hangingPunct="1">
              <a:lnSpc>
                <a:spcPct val="80000"/>
              </a:lnSpc>
              <a:buFont typeface="Wingdings" pitchFamily="2" charset="2"/>
              <a:buNone/>
            </a:pPr>
            <a:endParaRPr sz="1800" lang="en-US" smtClean="0"/>
          </a:p>
          <a:p>
            <a:pPr eaLnBrk="1" hangingPunct="1" lvl="1">
              <a:lnSpc>
                <a:spcPct val="80000"/>
              </a:lnSpc>
            </a:pPr>
            <a:r>
              <a:rPr sz="1800" lang="en-US" smtClean="0"/>
              <a:t>Reduction in CO but no change in BP initially but slowly</a:t>
            </a:r>
          </a:p>
          <a:p>
            <a:pPr eaLnBrk="1" hangingPunct="1" lvl="1">
              <a:lnSpc>
                <a:spcPct val="80000"/>
              </a:lnSpc>
            </a:pPr>
            <a:r>
              <a:rPr sz="1800" lang="en-US" smtClean="0"/>
              <a:t>Adaptation by resistance vessels to chronically reduced CO – antihypertensive action</a:t>
            </a:r>
          </a:p>
          <a:p>
            <a:pPr eaLnBrk="1" hangingPunct="1" lvl="1">
              <a:lnSpc>
                <a:spcPct val="80000"/>
              </a:lnSpc>
            </a:pPr>
            <a:r>
              <a:rPr sz="1800" lang="en-US" smtClean="0"/>
              <a:t>Other mechanisms – decreased renin release from kidney (beta-1 mediated)</a:t>
            </a:r>
          </a:p>
          <a:p>
            <a:pPr eaLnBrk="1" hangingPunct="1" lvl="1">
              <a:lnSpc>
                <a:spcPct val="80000"/>
              </a:lnSpc>
            </a:pPr>
            <a:r>
              <a:rPr sz="1800" lang="en-US" smtClean="0"/>
              <a:t>Reduced NA release and central sympathetic outflow reduction</a:t>
            </a:r>
          </a:p>
          <a:p>
            <a:pPr eaLnBrk="1" hangingPunct="1" lvl="1">
              <a:lnSpc>
                <a:spcPct val="80000"/>
              </a:lnSpc>
            </a:pPr>
            <a:r>
              <a:rPr sz="1800" lang="en-US" smtClean="0"/>
              <a:t>Non-selective ones – reduction in g.f.r but not with selective ones</a:t>
            </a:r>
          </a:p>
          <a:p>
            <a:pPr eaLnBrk="1" hangingPunct="1" lvl="1">
              <a:lnSpc>
                <a:spcPct val="80000"/>
              </a:lnSpc>
            </a:pPr>
            <a:r>
              <a:rPr sz="1800" lang="en-US" smtClean="0"/>
              <a:t>Drugs with intrinsic sympathomimetic activity may cause less reduction in HR and CO   </a:t>
            </a:r>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266" name=""/>
        <p:cNvGrpSpPr/>
        <p:nvPr/>
      </p:nvGrpSpPr>
      <p:grpSpPr>
        <a:xfrm>
          <a:off x="0" y="0"/>
          <a:ext cx="0" cy="0"/>
          <a:chOff x="0" y="0"/>
          <a:chExt cx="0" cy="0"/>
        </a:xfrm>
      </p:grpSpPr>
      <p:sp>
        <p:nvSpPr>
          <p:cNvPr id="1050133" name="Rectangle 2"/>
          <p:cNvSpPr>
            <a:spLocks noGrp="1" noChangeArrowheads="1"/>
          </p:cNvSpPr>
          <p:nvPr>
            <p:ph type="title"/>
          </p:nvPr>
        </p:nvSpPr>
        <p:spPr/>
        <p:txBody>
          <a:bodyPr/>
          <a:p>
            <a:pPr eaLnBrk="1" hangingPunct="1"/>
            <a:r>
              <a:rPr sz="4400" lang="en-US" smtClean="0">
                <a:solidFill>
                  <a:srgbClr val="A50021"/>
                </a:solidFill>
                <a:cs typeface="Arial" charset="0"/>
              </a:rPr>
              <a:t>Beta-adrenergic blockers</a:t>
            </a:r>
          </a:p>
        </p:txBody>
      </p:sp>
      <p:sp>
        <p:nvSpPr>
          <p:cNvPr id="1050134" name="Rectangle 3"/>
          <p:cNvSpPr>
            <a:spLocks noGrp="1" noChangeArrowheads="1"/>
          </p:cNvSpPr>
          <p:nvPr>
            <p:ph type="body" idx="1"/>
          </p:nvPr>
        </p:nvSpPr>
        <p:spPr/>
        <p:txBody>
          <a:bodyPr/>
          <a:p>
            <a:pPr eaLnBrk="1" hangingPunct="1">
              <a:lnSpc>
                <a:spcPct val="80000"/>
              </a:lnSpc>
            </a:pPr>
            <a:r>
              <a:rPr sz="2000" lang="en-US" smtClean="0"/>
              <a:t>Advantages:</a:t>
            </a:r>
          </a:p>
          <a:p>
            <a:pPr eaLnBrk="1" hangingPunct="1" lvl="1">
              <a:lnSpc>
                <a:spcPct val="80000"/>
              </a:lnSpc>
            </a:pPr>
            <a:r>
              <a:rPr sz="2000" lang="en-US" smtClean="0"/>
              <a:t>No postural hypotension</a:t>
            </a:r>
          </a:p>
          <a:p>
            <a:pPr eaLnBrk="1" hangingPunct="1" lvl="1">
              <a:lnSpc>
                <a:spcPct val="80000"/>
              </a:lnSpc>
            </a:pPr>
            <a:r>
              <a:rPr sz="2000" lang="en-US" smtClean="0"/>
              <a:t>No salt and water retention</a:t>
            </a:r>
          </a:p>
          <a:p>
            <a:pPr eaLnBrk="1" hangingPunct="1" lvl="1">
              <a:lnSpc>
                <a:spcPct val="80000"/>
              </a:lnSpc>
            </a:pPr>
            <a:r>
              <a:rPr sz="2000" lang="en-US" smtClean="0"/>
              <a:t>Low incidence of side effects</a:t>
            </a:r>
          </a:p>
          <a:p>
            <a:pPr eaLnBrk="1" hangingPunct="1" lvl="1">
              <a:lnSpc>
                <a:spcPct val="80000"/>
              </a:lnSpc>
            </a:pPr>
            <a:r>
              <a:rPr sz="2000" lang="en-US" smtClean="0"/>
              <a:t>Low cost</a:t>
            </a:r>
          </a:p>
          <a:p>
            <a:pPr eaLnBrk="1" hangingPunct="1" lvl="1">
              <a:lnSpc>
                <a:spcPct val="80000"/>
              </a:lnSpc>
            </a:pPr>
            <a:r>
              <a:rPr sz="2000" lang="en-US" smtClean="0"/>
              <a:t>Once a day regime</a:t>
            </a:r>
          </a:p>
          <a:p>
            <a:pPr eaLnBrk="1" hangingPunct="1" lvl="1">
              <a:lnSpc>
                <a:spcPct val="80000"/>
              </a:lnSpc>
            </a:pPr>
            <a:r>
              <a:rPr sz="2000" lang="en-US" smtClean="0"/>
              <a:t>Preferred in young non-obese patients, prevention of sudden cardiac death in post infarction patients and progression of CHF</a:t>
            </a:r>
          </a:p>
          <a:p>
            <a:pPr eaLnBrk="1" hangingPunct="1">
              <a:lnSpc>
                <a:spcPct val="80000"/>
              </a:lnSpc>
            </a:pPr>
            <a:r>
              <a:rPr sz="2000" lang="en-US" smtClean="0"/>
              <a:t>Drawbacks (side effects):</a:t>
            </a:r>
          </a:p>
          <a:p>
            <a:pPr eaLnBrk="1" hangingPunct="1" lvl="1">
              <a:lnSpc>
                <a:spcPct val="80000"/>
              </a:lnSpc>
            </a:pPr>
            <a:r>
              <a:rPr sz="2000" lang="en-US" smtClean="0"/>
              <a:t>Fatigue, lethargy (low CO?) – decreased work capacity</a:t>
            </a:r>
          </a:p>
          <a:p>
            <a:pPr eaLnBrk="1" hangingPunct="1" lvl="1">
              <a:lnSpc>
                <a:spcPct val="80000"/>
              </a:lnSpc>
            </a:pPr>
            <a:r>
              <a:rPr sz="2000" lang="en-US" smtClean="0"/>
              <a:t>Loss of libido – impotence</a:t>
            </a:r>
          </a:p>
          <a:p>
            <a:pPr eaLnBrk="1" hangingPunct="1" lvl="1">
              <a:lnSpc>
                <a:spcPct val="80000"/>
              </a:lnSpc>
            </a:pPr>
            <a:r>
              <a:rPr sz="2000" lang="en-US" smtClean="0"/>
              <a:t>Cognitive defects – forgetfulness</a:t>
            </a:r>
          </a:p>
          <a:p>
            <a:pPr eaLnBrk="1" hangingPunct="1" lvl="1">
              <a:lnSpc>
                <a:spcPct val="80000"/>
              </a:lnSpc>
            </a:pPr>
            <a:r>
              <a:rPr sz="2000" lang="en-US" smtClean="0"/>
              <a:t>Difficult to stop suddenly</a:t>
            </a:r>
          </a:p>
          <a:p>
            <a:pPr eaLnBrk="1" hangingPunct="1" lvl="1">
              <a:lnSpc>
                <a:spcPct val="80000"/>
              </a:lnSpc>
            </a:pPr>
            <a:r>
              <a:rPr sz="2000" lang="en-US" smtClean="0">
                <a:solidFill>
                  <a:srgbClr val="CC0000"/>
                </a:solidFill>
              </a:rPr>
              <a:t>Therefore cardio-selective drugs are preferred now</a:t>
            </a:r>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267" name=""/>
        <p:cNvGrpSpPr/>
        <p:nvPr/>
      </p:nvGrpSpPr>
      <p:grpSpPr>
        <a:xfrm>
          <a:off x="0" y="0"/>
          <a:ext cx="0" cy="0"/>
          <a:chOff x="0" y="0"/>
          <a:chExt cx="0" cy="0"/>
        </a:xfrm>
      </p:grpSpPr>
      <p:sp>
        <p:nvSpPr>
          <p:cNvPr id="1050135" name="Rectangle 2"/>
          <p:cNvSpPr>
            <a:spLocks noGrp="1" noChangeArrowheads="1"/>
          </p:cNvSpPr>
          <p:nvPr>
            <p:ph type="title"/>
          </p:nvPr>
        </p:nvSpPr>
        <p:spPr/>
        <p:txBody>
          <a:bodyPr/>
          <a:p>
            <a:pPr eaLnBrk="1" hangingPunct="1"/>
            <a:r>
              <a:rPr sz="4400" lang="en-US" smtClean="0">
                <a:solidFill>
                  <a:srgbClr val="A50021"/>
                </a:solidFill>
                <a:cs typeface="Arial" charset="0"/>
              </a:rPr>
              <a:t>Beta-adrenergic blockers</a:t>
            </a:r>
          </a:p>
        </p:txBody>
      </p:sp>
      <p:sp>
        <p:nvSpPr>
          <p:cNvPr id="1050136" name="Rectangle 3"/>
          <p:cNvSpPr>
            <a:spLocks noGrp="1" noChangeArrowheads="1"/>
          </p:cNvSpPr>
          <p:nvPr>
            <p:ph type="body" idx="1"/>
          </p:nvPr>
        </p:nvSpPr>
        <p:spPr/>
        <p:txBody>
          <a:bodyPr/>
          <a:p>
            <a:pPr eaLnBrk="1" hangingPunct="1">
              <a:lnSpc>
                <a:spcPct val="90000"/>
              </a:lnSpc>
            </a:pPr>
            <a:r>
              <a:rPr sz="2400" lang="en-US" smtClean="0"/>
              <a:t>Advantages of cardio-selective over non-selective:</a:t>
            </a:r>
          </a:p>
          <a:p>
            <a:pPr eaLnBrk="1" hangingPunct="1" lvl="1">
              <a:lnSpc>
                <a:spcPct val="90000"/>
              </a:lnSpc>
            </a:pPr>
            <a:r>
              <a:rPr sz="2200" lang="en-US" smtClean="0"/>
              <a:t>In asthma</a:t>
            </a:r>
          </a:p>
          <a:p>
            <a:pPr eaLnBrk="1" hangingPunct="1" lvl="1">
              <a:lnSpc>
                <a:spcPct val="90000"/>
              </a:lnSpc>
            </a:pPr>
            <a:r>
              <a:rPr sz="2200" lang="en-US" smtClean="0"/>
              <a:t>In diabetes mellitus</a:t>
            </a:r>
          </a:p>
          <a:p>
            <a:pPr eaLnBrk="1" hangingPunct="1" lvl="1">
              <a:lnSpc>
                <a:spcPct val="90000"/>
              </a:lnSpc>
            </a:pPr>
            <a:r>
              <a:rPr sz="2200" lang="en-US" smtClean="0"/>
              <a:t>In peripheral vascular disease</a:t>
            </a:r>
          </a:p>
          <a:p>
            <a:pPr eaLnBrk="1" hangingPunct="1">
              <a:lnSpc>
                <a:spcPct val="90000"/>
              </a:lnSpc>
            </a:pPr>
            <a:r>
              <a:rPr sz="2400" lang="en-US" smtClean="0"/>
              <a:t>Current status:</a:t>
            </a:r>
          </a:p>
          <a:p>
            <a:pPr eaLnBrk="1" hangingPunct="1" lvl="1">
              <a:lnSpc>
                <a:spcPct val="90000"/>
              </a:lnSpc>
            </a:pPr>
            <a:r>
              <a:rPr sz="2200" lang="en-US" smtClean="0"/>
              <a:t>JNC 7 recommends - 1</a:t>
            </a:r>
            <a:r>
              <a:rPr baseline="30000" sz="2200" lang="en-US" smtClean="0"/>
              <a:t>st</a:t>
            </a:r>
            <a:r>
              <a:rPr sz="2200" lang="en-US" smtClean="0"/>
              <a:t> line of antihypertensive along with diuretics and ACEIs</a:t>
            </a:r>
          </a:p>
          <a:p>
            <a:pPr eaLnBrk="1" hangingPunct="1" lvl="1">
              <a:lnSpc>
                <a:spcPct val="90000"/>
              </a:lnSpc>
            </a:pPr>
            <a:r>
              <a:rPr sz="2200" lang="en-US" smtClean="0"/>
              <a:t>Preferred in young  non-obese hypertensive</a:t>
            </a:r>
          </a:p>
          <a:p>
            <a:pPr eaLnBrk="1" hangingPunct="1" lvl="1">
              <a:lnSpc>
                <a:spcPct val="90000"/>
              </a:lnSpc>
            </a:pPr>
            <a:r>
              <a:rPr sz="2200" lang="en-US" smtClean="0"/>
              <a:t>Angina pectoris and post angina patients</a:t>
            </a:r>
          </a:p>
          <a:p>
            <a:pPr eaLnBrk="1" hangingPunct="1" lvl="1">
              <a:lnSpc>
                <a:spcPct val="90000"/>
              </a:lnSpc>
            </a:pPr>
            <a:r>
              <a:rPr sz="2200" lang="en-US" smtClean="0"/>
              <a:t>Post MI patients – useful in preventing mortality</a:t>
            </a:r>
          </a:p>
          <a:p>
            <a:pPr eaLnBrk="1" hangingPunct="1" lvl="1">
              <a:lnSpc>
                <a:spcPct val="90000"/>
              </a:lnSpc>
            </a:pPr>
            <a:r>
              <a:rPr sz="2200" lang="en-US" smtClean="0"/>
              <a:t>In old persons, carvedilol – vasodilatory action can be given</a:t>
            </a:r>
          </a:p>
          <a:p>
            <a:pPr eaLnBrk="1" hangingPunct="1" lvl="1">
              <a:lnSpc>
                <a:spcPct val="90000"/>
              </a:lnSpc>
              <a:buFont typeface="Wingdings" pitchFamily="2" charset="2"/>
              <a:buNone/>
            </a:pPr>
            <a:endParaRPr sz="2200" lang="en-US" smtClean="0"/>
          </a:p>
          <a:p>
            <a:pPr eaLnBrk="1" hangingPunct="1" lvl="1">
              <a:lnSpc>
                <a:spcPct val="90000"/>
              </a:lnSpc>
            </a:pPr>
            <a:endParaRPr sz="2200" lang="en-US" smtClean="0"/>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268" name=""/>
        <p:cNvGrpSpPr/>
        <p:nvPr/>
      </p:nvGrpSpPr>
      <p:grpSpPr>
        <a:xfrm>
          <a:off x="0" y="0"/>
          <a:ext cx="0" cy="0"/>
          <a:chOff x="0" y="0"/>
          <a:chExt cx="0" cy="0"/>
        </a:xfrm>
      </p:grpSpPr>
      <p:sp>
        <p:nvSpPr>
          <p:cNvPr id="1050137" name="Title 1"/>
          <p:cNvSpPr>
            <a:spLocks noGrp="1"/>
          </p:cNvSpPr>
          <p:nvPr>
            <p:ph type="title"/>
          </p:nvPr>
        </p:nvSpPr>
        <p:spPr/>
        <p:txBody>
          <a:bodyPr/>
          <a:p>
            <a:endParaRPr lang="en-US"/>
          </a:p>
        </p:txBody>
      </p:sp>
      <p:sp>
        <p:nvSpPr>
          <p:cNvPr id="1050138" name="Content Placeholder 2"/>
          <p:cNvSpPr>
            <a:spLocks noGrp="1"/>
          </p:cNvSpPr>
          <p:nvPr>
            <p:ph idx="1"/>
          </p:nvPr>
        </p:nvSpPr>
        <p:spPr/>
        <p:txBody>
          <a:bodyPr/>
          <a:p>
            <a:endParaRPr lang="en-US"/>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269" name=""/>
        <p:cNvGrpSpPr/>
        <p:nvPr/>
      </p:nvGrpSpPr>
      <p:grpSpPr>
        <a:xfrm>
          <a:off x="0" y="0"/>
          <a:ext cx="0" cy="0"/>
          <a:chOff x="0" y="0"/>
          <a:chExt cx="0" cy="0"/>
        </a:xfrm>
      </p:grpSpPr>
      <p:sp>
        <p:nvSpPr>
          <p:cNvPr id="1050139" name="Rectangle 2"/>
          <p:cNvSpPr>
            <a:spLocks noGrp="1" noChangeArrowheads="1"/>
          </p:cNvSpPr>
          <p:nvPr>
            <p:ph type="title"/>
          </p:nvPr>
        </p:nvSpPr>
        <p:spPr/>
        <p:txBody>
          <a:bodyPr/>
          <a:p>
            <a:r>
              <a:rPr sz="4400" lang="el-GR" smtClean="0">
                <a:solidFill>
                  <a:srgbClr val="A50021"/>
                </a:solidFill>
                <a:cs typeface="Times New Roman" pitchFamily="18" charset="0"/>
              </a:rPr>
              <a:t>Α</a:t>
            </a:r>
            <a:r>
              <a:rPr sz="4400" lang="en-US" smtClean="0">
                <a:solidFill>
                  <a:srgbClr val="A50021"/>
                </a:solidFill>
                <a:cs typeface="Times New Roman" pitchFamily="18" charset="0"/>
              </a:rPr>
              <a:t>lpha-adrenergic blockers</a:t>
            </a:r>
            <a:endParaRPr sz="4400" lang="el-GR" smtClean="0">
              <a:solidFill>
                <a:srgbClr val="A50021"/>
              </a:solidFill>
              <a:cs typeface="Times New Roman" pitchFamily="18" charset="0"/>
            </a:endParaRPr>
          </a:p>
        </p:txBody>
      </p:sp>
      <p:sp>
        <p:nvSpPr>
          <p:cNvPr id="1050140" name="Rectangle 3"/>
          <p:cNvSpPr>
            <a:spLocks noGrp="1" noChangeArrowheads="1"/>
          </p:cNvSpPr>
          <p:nvPr>
            <p:ph type="body" idx="1"/>
          </p:nvPr>
        </p:nvSpPr>
        <p:spPr/>
        <p:txBody>
          <a:bodyPr/>
          <a:p>
            <a:pPr>
              <a:lnSpc>
                <a:spcPct val="80000"/>
              </a:lnSpc>
            </a:pPr>
            <a:r>
              <a:rPr sz="2400" lang="en-US" smtClean="0"/>
              <a:t>Non selective alpha blockers are not used in chronic essential hypertension (phenoxybenzamine, phentolamine), only used sometimes as in phaechromocytoma</a:t>
            </a:r>
          </a:p>
          <a:p>
            <a:pPr>
              <a:lnSpc>
                <a:spcPct val="80000"/>
              </a:lnSpc>
            </a:pPr>
            <a:r>
              <a:rPr sz="2400" lang="en-US" smtClean="0"/>
              <a:t>Specific alpha-1 blockers like prazosin, terazosin and doxazosine are used</a:t>
            </a:r>
          </a:p>
          <a:p>
            <a:pPr>
              <a:lnSpc>
                <a:spcPct val="80000"/>
              </a:lnSpc>
            </a:pPr>
            <a:r>
              <a:rPr sz="2400" lang="en-US" smtClean="0">
                <a:solidFill>
                  <a:srgbClr val="CC0000"/>
                </a:solidFill>
              </a:rPr>
              <a:t>PRAZOSIN </a:t>
            </a:r>
            <a:r>
              <a:rPr sz="2400" lang="en-US" smtClean="0"/>
              <a:t>is the prototype of the alpha-blockers</a:t>
            </a:r>
          </a:p>
          <a:p>
            <a:pPr>
              <a:lnSpc>
                <a:spcPct val="80000"/>
              </a:lnSpc>
            </a:pPr>
            <a:r>
              <a:rPr sz="2400" lang="en-US" smtClean="0"/>
              <a:t>Reduction in t.p.r and mean BP – also reduction in venomotor tone and pooling of blood – reduction in CO</a:t>
            </a:r>
          </a:p>
          <a:p>
            <a:pPr>
              <a:lnSpc>
                <a:spcPct val="80000"/>
              </a:lnSpc>
            </a:pPr>
            <a:r>
              <a:rPr sz="2400" lang="en-US" smtClean="0"/>
              <a:t>Does not produce tachycardia as presynaptic auto (alpha-2) receptors are not inhibited – autoregulation of NA release remains intact</a:t>
            </a: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270" name=""/>
        <p:cNvGrpSpPr/>
        <p:nvPr/>
      </p:nvGrpSpPr>
      <p:grpSpPr>
        <a:xfrm>
          <a:off x="0" y="0"/>
          <a:ext cx="0" cy="0"/>
          <a:chOff x="0" y="0"/>
          <a:chExt cx="0" cy="0"/>
        </a:xfrm>
      </p:grpSpPr>
      <p:sp>
        <p:nvSpPr>
          <p:cNvPr id="1050141" name="Rectangle 2"/>
          <p:cNvSpPr>
            <a:spLocks noGrp="1" noChangeArrowheads="1"/>
          </p:cNvSpPr>
          <p:nvPr>
            <p:ph type="title"/>
          </p:nvPr>
        </p:nvSpPr>
        <p:spPr/>
        <p:txBody>
          <a:bodyPr/>
          <a:p>
            <a:r>
              <a:rPr sz="4000" lang="el-GR" smtClean="0">
                <a:solidFill>
                  <a:srgbClr val="A50021"/>
                </a:solidFill>
                <a:cs typeface="Times New Roman" pitchFamily="18" charset="0"/>
              </a:rPr>
              <a:t>Α</a:t>
            </a:r>
            <a:r>
              <a:rPr sz="4000" lang="en-US" smtClean="0">
                <a:solidFill>
                  <a:srgbClr val="A50021"/>
                </a:solidFill>
                <a:cs typeface="Times New Roman" pitchFamily="18" charset="0"/>
              </a:rPr>
              <a:t>lpha-adrenergic blockers. </a:t>
            </a:r>
          </a:p>
        </p:txBody>
      </p:sp>
      <p:sp>
        <p:nvSpPr>
          <p:cNvPr id="1050142" name="Rectangle 3"/>
          <p:cNvSpPr>
            <a:spLocks noGrp="1" noChangeArrowheads="1"/>
          </p:cNvSpPr>
          <p:nvPr>
            <p:ph type="body" idx="1"/>
          </p:nvPr>
        </p:nvSpPr>
        <p:spPr/>
        <p:txBody>
          <a:bodyPr/>
          <a:p>
            <a:pPr>
              <a:lnSpc>
                <a:spcPct val="80000"/>
              </a:lnSpc>
            </a:pPr>
            <a:r>
              <a:rPr sz="2000" lang="en-US" smtClean="0"/>
              <a:t>Adverse effects:</a:t>
            </a:r>
          </a:p>
          <a:p>
            <a:pPr lvl="1">
              <a:lnSpc>
                <a:spcPct val="80000"/>
              </a:lnSpc>
            </a:pPr>
            <a:r>
              <a:rPr sz="2000" lang="en-US" smtClean="0"/>
              <a:t>Prazosin causes postural hypotension – start 0.5 mg at bed time with increasing dose and upto 10 mg daily</a:t>
            </a:r>
          </a:p>
          <a:p>
            <a:pPr lvl="1">
              <a:lnSpc>
                <a:spcPct val="80000"/>
              </a:lnSpc>
            </a:pPr>
            <a:r>
              <a:rPr sz="2000" lang="en-US" smtClean="0"/>
              <a:t>Fluid retention in monotherapy</a:t>
            </a:r>
          </a:p>
          <a:p>
            <a:pPr lvl="1">
              <a:lnSpc>
                <a:spcPct val="80000"/>
              </a:lnSpc>
            </a:pPr>
            <a:r>
              <a:rPr sz="2000" lang="en-US" smtClean="0"/>
              <a:t>Headache, dry mouth, weakness, dry mouth, blurred vision, rash, drowsiness and failure of ejaculation in males</a:t>
            </a:r>
          </a:p>
          <a:p>
            <a:pPr>
              <a:lnSpc>
                <a:spcPct val="80000"/>
              </a:lnSpc>
            </a:pPr>
            <a:r>
              <a:rPr sz="2000" lang="en-US" smtClean="0"/>
              <a:t>Current status:</a:t>
            </a:r>
          </a:p>
          <a:p>
            <a:pPr lvl="1">
              <a:lnSpc>
                <a:spcPct val="80000"/>
              </a:lnSpc>
            </a:pPr>
            <a:r>
              <a:rPr sz="2000" lang="en-US" smtClean="0"/>
              <a:t>Several advantages – improvement of carbohydrate metabolism – diabetics, lowers LDL and increases HDL, symptomatic improvement in BHP</a:t>
            </a:r>
          </a:p>
          <a:p>
            <a:pPr lvl="1">
              <a:lnSpc>
                <a:spcPct val="80000"/>
              </a:lnSpc>
            </a:pPr>
            <a:r>
              <a:rPr sz="2000" lang="en-US" smtClean="0"/>
              <a:t>But not used as first line agent, used in addition with other conventional drugs which are failing – diuretic or beta blocker</a:t>
            </a:r>
          </a:p>
          <a:p>
            <a:pPr>
              <a:lnSpc>
                <a:spcPct val="80000"/>
              </a:lnSpc>
            </a:pPr>
            <a:r>
              <a:rPr sz="2000" lang="en-US" smtClean="0"/>
              <a:t>Doses: Available as 0.5 mg, 1 mg, 2.5 mg, 5 mg etc. dose:1-4 mg thrice daily (Minipress/Prazopress)</a:t>
            </a:r>
          </a:p>
          <a:p>
            <a:pPr lvl="1">
              <a:lnSpc>
                <a:spcPct val="80000"/>
              </a:lnSpc>
              <a:buFont typeface="Wingdings" pitchFamily="2" charset="2"/>
              <a:buNone/>
            </a:pPr>
            <a:endParaRPr sz="2000" lang="en-US" smtClean="0"/>
          </a:p>
          <a:p>
            <a:pPr lvl="1">
              <a:lnSpc>
                <a:spcPct val="80000"/>
              </a:lnSpc>
            </a:pPr>
            <a:endParaRPr sz="2000" lang="en-US" smtClean="0"/>
          </a:p>
          <a:p>
            <a:pPr lvl="1">
              <a:lnSpc>
                <a:spcPct val="80000"/>
              </a:lnSpc>
            </a:pPr>
            <a:endParaRPr sz="2000"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600" name=""/>
        <p:cNvGrpSpPr/>
        <p:nvPr/>
      </p:nvGrpSpPr>
      <p:grpSpPr>
        <a:xfrm>
          <a:off x="0" y="0"/>
          <a:ext cx="0" cy="0"/>
          <a:chOff x="0" y="0"/>
          <a:chExt cx="0" cy="0"/>
        </a:xfrm>
      </p:grpSpPr>
      <p:sp>
        <p:nvSpPr>
          <p:cNvPr id="1048743" name="Title 1"/>
          <p:cNvSpPr>
            <a:spLocks noGrp="1"/>
          </p:cNvSpPr>
          <p:nvPr>
            <p:ph type="title"/>
          </p:nvPr>
        </p:nvSpPr>
        <p:spPr/>
        <p:txBody>
          <a:bodyPr>
            <a:normAutofit fontScale="90000"/>
          </a:bodyPr>
          <a:p>
            <a:r>
              <a:rPr altLang="en-US" dirty="0" lang="en-US" err="1"/>
              <a:t>Antibacterials</a:t>
            </a:r>
            <a:r>
              <a:rPr altLang="en-US" dirty="0" lang="en-US"/>
              <a:t/>
            </a:r>
            <a:br>
              <a:rPr altLang="en-US" dirty="0" lang="en-US"/>
            </a:br>
            <a:r>
              <a:rPr altLang="en-US" dirty="0" sz="3600" lang="en-US" err="1"/>
              <a:t>Penicillins</a:t>
            </a:r>
            <a:endParaRPr dirty="0" lang="en-US"/>
          </a:p>
        </p:txBody>
      </p:sp>
      <p:sp>
        <p:nvSpPr>
          <p:cNvPr id="1048744" name="Content Placeholder 2"/>
          <p:cNvSpPr>
            <a:spLocks noGrp="1"/>
          </p:cNvSpPr>
          <p:nvPr>
            <p:ph idx="1"/>
          </p:nvPr>
        </p:nvSpPr>
        <p:spPr/>
        <p:txBody>
          <a:bodyPr>
            <a:normAutofit fontScale="89286" lnSpcReduction="20000"/>
          </a:bodyPr>
          <a:p>
            <a:pPr>
              <a:lnSpc>
                <a:spcPct val="90000"/>
              </a:lnSpc>
            </a:pPr>
            <a:r>
              <a:rPr altLang="en-US" dirty="0" lang="en-US" u="sng"/>
              <a:t>SE &amp; adverse reactions of </a:t>
            </a:r>
            <a:r>
              <a:rPr altLang="en-US" dirty="0" lang="en-US" err="1" u="sng"/>
              <a:t>Penicillins</a:t>
            </a:r>
            <a:endParaRPr altLang="en-US" dirty="0" lang="en-US" u="sng"/>
          </a:p>
          <a:p>
            <a:pPr>
              <a:lnSpc>
                <a:spcPct val="90000"/>
              </a:lnSpc>
              <a:buFontTx/>
              <a:buNone/>
            </a:pPr>
            <a:r>
              <a:rPr altLang="en-US" dirty="0" lang="en-US"/>
              <a:t>1. Hypersensitivity - mild or severe</a:t>
            </a:r>
          </a:p>
          <a:p>
            <a:pPr>
              <a:lnSpc>
                <a:spcPct val="90000"/>
              </a:lnSpc>
              <a:buFontTx/>
              <a:buNone/>
            </a:pPr>
            <a:r>
              <a:rPr altLang="en-US" dirty="0" lang="en-US"/>
              <a:t>    Mild = rash, pruritus, &amp; hives - Rx w/     antihistamines</a:t>
            </a:r>
          </a:p>
          <a:p>
            <a:pPr>
              <a:lnSpc>
                <a:spcPct val="90000"/>
              </a:lnSpc>
              <a:buFontTx/>
              <a:buNone/>
            </a:pPr>
            <a:r>
              <a:rPr altLang="en-US" dirty="0" lang="en-US"/>
              <a:t>    Severe = anaphylactic shock - occurs w/ in 20 min. - Rx w/ epinephrine</a:t>
            </a:r>
          </a:p>
          <a:p>
            <a:pPr>
              <a:lnSpc>
                <a:spcPct val="90000"/>
              </a:lnSpc>
              <a:buFontTx/>
              <a:buNone/>
            </a:pPr>
            <a:r>
              <a:rPr altLang="en-US" dirty="0" lang="en-US"/>
              <a:t>2. </a:t>
            </a:r>
            <a:r>
              <a:rPr altLang="en-US" dirty="0" lang="en-US" err="1"/>
              <a:t>Superinfection</a:t>
            </a:r>
            <a:r>
              <a:rPr altLang="en-US" dirty="0" lang="en-US"/>
              <a:t> - secondary infection when normal microbial flora of the body disturbed during antibiotic Rx</a:t>
            </a:r>
          </a:p>
          <a:p>
            <a:pPr>
              <a:lnSpc>
                <a:spcPct val="90000"/>
              </a:lnSpc>
              <a:buFontTx/>
              <a:buNone/>
            </a:pPr>
            <a:r>
              <a:rPr altLang="en-US" dirty="0" lang="en-US"/>
              <a:t>    </a:t>
            </a:r>
            <a:r>
              <a:rPr altLang="en-US" dirty="0" sz="2800" lang="en-US"/>
              <a:t>Mouth, resp. tract, GI, GU or skin - usually fungus</a:t>
            </a:r>
          </a:p>
          <a:p>
            <a:pPr>
              <a:lnSpc>
                <a:spcPct val="90000"/>
              </a:lnSpc>
              <a:buFontTx/>
              <a:buNone/>
            </a:pPr>
            <a:r>
              <a:rPr altLang="en-US" dirty="0" lang="en-US"/>
              <a:t>3. Organ toxicity - esp. liver &amp; kidneys where drugs metabolized &amp; excreted (aminoglycosides)</a:t>
            </a:r>
          </a:p>
          <a:p>
            <a:endParaRPr dirty="0" lang="en-US"/>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271" name=""/>
        <p:cNvGrpSpPr/>
        <p:nvPr/>
      </p:nvGrpSpPr>
      <p:grpSpPr>
        <a:xfrm>
          <a:off x="0" y="0"/>
          <a:ext cx="0" cy="0"/>
          <a:chOff x="0" y="0"/>
          <a:chExt cx="0" cy="0"/>
        </a:xfrm>
      </p:grpSpPr>
      <p:sp>
        <p:nvSpPr>
          <p:cNvPr id="1050143" name="Title 1"/>
          <p:cNvSpPr>
            <a:spLocks noGrp="1"/>
          </p:cNvSpPr>
          <p:nvPr>
            <p:ph type="title"/>
          </p:nvPr>
        </p:nvSpPr>
        <p:spPr/>
        <p:txBody>
          <a:bodyPr>
            <a:normAutofit fontScale="90000"/>
          </a:bodyPr>
          <a:p>
            <a:r>
              <a:rPr lang="en-US" smtClean="0"/>
              <a:t>Calcium Channel Blockers - Classification</a:t>
            </a:r>
          </a:p>
        </p:txBody>
      </p:sp>
      <p:pic>
        <p:nvPicPr>
          <p:cNvPr id="2097257" name="Picture 5"/>
          <p:cNvPicPr>
            <a:picLocks noChangeAspect="1" noChangeArrowheads="1"/>
          </p:cNvPicPr>
          <p:nvPr/>
        </p:nvPicPr>
        <p:blipFill>
          <a:blip xmlns:r="http://schemas.openxmlformats.org/officeDocument/2006/relationships" r:embed="rId1"/>
          <a:srcRect/>
          <a:stretch>
            <a:fillRect/>
          </a:stretch>
        </p:blipFill>
        <p:spPr bwMode="auto">
          <a:xfrm>
            <a:off x="1066800" y="1600200"/>
            <a:ext cx="6324600" cy="4533900"/>
          </a:xfrm>
          <a:prstGeom prst="rect"/>
          <a:noFill/>
          <a:ln>
            <a:noFill/>
          </a:ln>
        </p:spPr>
      </p:pic>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272" name=""/>
        <p:cNvGrpSpPr/>
        <p:nvPr/>
      </p:nvGrpSpPr>
      <p:grpSpPr>
        <a:xfrm>
          <a:off x="0" y="0"/>
          <a:ext cx="0" cy="0"/>
          <a:chOff x="0" y="0"/>
          <a:chExt cx="0" cy="0"/>
        </a:xfrm>
      </p:grpSpPr>
      <p:sp>
        <p:nvSpPr>
          <p:cNvPr id="1050144" name="Title 1"/>
          <p:cNvSpPr>
            <a:spLocks noGrp="1"/>
          </p:cNvSpPr>
          <p:nvPr>
            <p:ph type="title"/>
          </p:nvPr>
        </p:nvSpPr>
        <p:spPr/>
        <p:txBody>
          <a:bodyPr>
            <a:normAutofit fontScale="90000"/>
          </a:bodyPr>
          <a:p>
            <a:r>
              <a:rPr lang="en-US" smtClean="0"/>
              <a:t>Calcium Channel Blockers – Mechanism of action</a:t>
            </a:r>
          </a:p>
        </p:txBody>
      </p:sp>
      <p:sp>
        <p:nvSpPr>
          <p:cNvPr id="1050145" name="Content Placeholder 2"/>
          <p:cNvSpPr>
            <a:spLocks noGrp="1"/>
          </p:cNvSpPr>
          <p:nvPr>
            <p:ph idx="1"/>
          </p:nvPr>
        </p:nvSpPr>
        <p:spPr/>
        <p:txBody>
          <a:bodyPr/>
          <a:p>
            <a:r>
              <a:rPr sz="2000" lang="en-US" smtClean="0"/>
              <a:t>Three types Ca+ channels in smooth muscles – Voltage sensitive, receptor operated and leak channel</a:t>
            </a:r>
          </a:p>
          <a:p>
            <a:r>
              <a:rPr sz="2000" lang="en-US" smtClean="0"/>
              <a:t>Voltage sensitive are again 3 types – L-Type, T-Type and N-Type</a:t>
            </a:r>
          </a:p>
          <a:p>
            <a:r>
              <a:rPr sz="2000" lang="en-US" smtClean="0"/>
              <a:t>Normally, L-Type of channels admit Ca+ and causes depolarization – excitation-contraction coupling through phosphorylation of myosin light chain – contraction of vascular smooth muscle – elevation of BP</a:t>
            </a:r>
          </a:p>
          <a:p>
            <a:r>
              <a:rPr sz="2000" lang="en-US" smtClean="0"/>
              <a:t>CCBs block L-Type channel:</a:t>
            </a:r>
          </a:p>
          <a:p>
            <a:pPr lvl="1"/>
            <a:r>
              <a:rPr sz="1800" lang="en-US" smtClean="0"/>
              <a:t>Smooth Muscle relaxation</a:t>
            </a:r>
          </a:p>
          <a:p>
            <a:pPr lvl="1"/>
            <a:r>
              <a:rPr sz="1800" lang="en-US" smtClean="0"/>
              <a:t>Negative chronotropic, ionotropic and chronotropic effects in heart</a:t>
            </a:r>
          </a:p>
          <a:p>
            <a:r>
              <a:rPr sz="2000" lang="en-US" smtClean="0"/>
              <a:t>DHPs have highest smooth muscle relaxation and vasodilator action followed by verapamil and diltiazem</a:t>
            </a:r>
          </a:p>
          <a:p>
            <a:r>
              <a:rPr sz="2000" lang="en-US" smtClean="0"/>
              <a:t>Other actions: DHPs have diuretic action</a:t>
            </a:r>
          </a:p>
          <a:p>
            <a:pPr lvl="1"/>
            <a:endParaRPr lang="en-US" smtClean="0"/>
          </a:p>
          <a:p>
            <a:pPr lvl="1"/>
            <a:endParaRPr sz="1800" lang="en-US" smtClean="0"/>
          </a:p>
          <a:p>
            <a:endParaRPr lang="en-US" smtClean="0"/>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273" name=""/>
        <p:cNvGrpSpPr/>
        <p:nvPr/>
      </p:nvGrpSpPr>
      <p:grpSpPr>
        <a:xfrm>
          <a:off x="0" y="0"/>
          <a:ext cx="0" cy="0"/>
          <a:chOff x="0" y="0"/>
          <a:chExt cx="0" cy="0"/>
        </a:xfrm>
      </p:grpSpPr>
      <p:sp>
        <p:nvSpPr>
          <p:cNvPr id="1050146" name="Title 1"/>
          <p:cNvSpPr>
            <a:spLocks noGrp="1"/>
          </p:cNvSpPr>
          <p:nvPr>
            <p:ph type="title"/>
          </p:nvPr>
        </p:nvSpPr>
        <p:spPr/>
        <p:txBody>
          <a:bodyPr/>
          <a:p>
            <a:r>
              <a:rPr lang="en-US" smtClean="0"/>
              <a:t>Calcium Channel Blockers </a:t>
            </a:r>
          </a:p>
        </p:txBody>
      </p:sp>
      <p:sp>
        <p:nvSpPr>
          <p:cNvPr id="1050147" name="Content Placeholder 2"/>
          <p:cNvSpPr>
            <a:spLocks noGrp="1"/>
          </p:cNvSpPr>
          <p:nvPr>
            <p:ph idx="1"/>
          </p:nvPr>
        </p:nvSpPr>
        <p:spPr/>
        <p:txBody>
          <a:bodyPr/>
          <a:p>
            <a:r>
              <a:rPr sz="2400" lang="en-US" smtClean="0"/>
              <a:t>Advantages:</a:t>
            </a:r>
          </a:p>
          <a:p>
            <a:pPr lvl="1"/>
            <a:r>
              <a:rPr sz="2400" lang="en-US" smtClean="0"/>
              <a:t>Unlike diuretics no adverse metabolic effects but mild adverse effects like – dizziness, fatigue etc.</a:t>
            </a:r>
          </a:p>
          <a:p>
            <a:pPr lvl="1"/>
            <a:r>
              <a:rPr sz="2400" lang="en-US" smtClean="0"/>
              <a:t>Do not compromise haemodynamics – no impairment of work capacity</a:t>
            </a:r>
          </a:p>
          <a:p>
            <a:pPr lvl="1"/>
            <a:r>
              <a:rPr sz="2400" lang="en-US" smtClean="0"/>
              <a:t>No sedation or CNS effect</a:t>
            </a:r>
          </a:p>
          <a:p>
            <a:pPr lvl="1"/>
            <a:r>
              <a:rPr sz="2400" lang="en-US" smtClean="0"/>
              <a:t>Can be given to asthma, angina and PVD patients</a:t>
            </a:r>
          </a:p>
          <a:p>
            <a:pPr lvl="1"/>
            <a:r>
              <a:rPr sz="2400" lang="en-US" smtClean="0"/>
              <a:t>No renal and male sexual function impairment</a:t>
            </a:r>
          </a:p>
          <a:p>
            <a:pPr lvl="1"/>
            <a:r>
              <a:rPr sz="2400" lang="en-US" smtClean="0"/>
              <a:t>No adverse fetal effects and can be given in pregnancy</a:t>
            </a:r>
          </a:p>
          <a:p>
            <a:pPr lvl="1"/>
            <a:r>
              <a:rPr sz="2400" lang="en-US" smtClean="0"/>
              <a:t>Minimal effect on quality of life</a:t>
            </a:r>
          </a:p>
          <a:p>
            <a:pPr lvl="1"/>
            <a:endParaRPr sz="2400" lang="en-US" smtClean="0"/>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274" name=""/>
        <p:cNvGrpSpPr/>
        <p:nvPr/>
      </p:nvGrpSpPr>
      <p:grpSpPr>
        <a:xfrm>
          <a:off x="0" y="0"/>
          <a:ext cx="0" cy="0"/>
          <a:chOff x="0" y="0"/>
          <a:chExt cx="0" cy="0"/>
        </a:xfrm>
      </p:grpSpPr>
      <p:sp>
        <p:nvSpPr>
          <p:cNvPr id="1050148" name="Title 1"/>
          <p:cNvSpPr>
            <a:spLocks noGrp="1"/>
          </p:cNvSpPr>
          <p:nvPr>
            <p:ph type="title"/>
          </p:nvPr>
        </p:nvSpPr>
        <p:spPr/>
        <p:txBody>
          <a:bodyPr>
            <a:normAutofit fontScale="90000"/>
          </a:bodyPr>
          <a:p>
            <a:r>
              <a:rPr lang="en-US" smtClean="0"/>
              <a:t>Calcium Channel Blockers – current status</a:t>
            </a:r>
          </a:p>
        </p:txBody>
      </p:sp>
      <p:sp>
        <p:nvSpPr>
          <p:cNvPr id="1050149" name="Content Placeholder 2"/>
          <p:cNvSpPr>
            <a:spLocks noGrp="1"/>
          </p:cNvSpPr>
          <p:nvPr>
            <p:ph idx="1"/>
          </p:nvPr>
        </p:nvSpPr>
        <p:spPr/>
        <p:txBody>
          <a:bodyPr/>
          <a:p>
            <a:r>
              <a:rPr sz="2400" lang="en-US" smtClean="0"/>
              <a:t>As per JNC 7 CCBs are not 1</a:t>
            </a:r>
            <a:r>
              <a:rPr baseline="30000" sz="2400" lang="en-US" smtClean="0"/>
              <a:t>st</a:t>
            </a:r>
            <a:r>
              <a:rPr sz="2400" lang="en-US" smtClean="0"/>
              <a:t> line of antihypertensive unless indicated – ACEI/diuretics/beta blockers</a:t>
            </a:r>
          </a:p>
          <a:p>
            <a:r>
              <a:rPr sz="2400" lang="en-US" smtClean="0"/>
              <a:t>However its been used as 1</a:t>
            </a:r>
            <a:r>
              <a:rPr baseline="30000" sz="2400" lang="en-US" smtClean="0"/>
              <a:t>st</a:t>
            </a:r>
            <a:r>
              <a:rPr sz="2400" lang="en-US" smtClean="0"/>
              <a:t> line by many because of excellent tolerability and high efficacy</a:t>
            </a:r>
          </a:p>
          <a:p>
            <a:r>
              <a:rPr sz="2400" lang="en-US" smtClean="0"/>
              <a:t>Preferred in elderly and prevents stroke</a:t>
            </a:r>
          </a:p>
          <a:p>
            <a:r>
              <a:rPr sz="2400" lang="en-US" smtClean="0"/>
              <a:t>CCBs are effective in low Renin hypertension</a:t>
            </a:r>
          </a:p>
          <a:p>
            <a:r>
              <a:rPr sz="2400" lang="en-US" smtClean="0"/>
              <a:t>They are next to ACE inhibitors in inhibition of albuminuria and prevention of diabetic nephropathy</a:t>
            </a:r>
          </a:p>
          <a:p>
            <a:r>
              <a:rPr sz="2400" lang="en-US" smtClean="0"/>
              <a:t>Immediate acting Nifedipine is not encouraged anymore</a:t>
            </a:r>
          </a:p>
          <a:p>
            <a:endParaRPr sz="2400" lang="en-US" smtClean="0"/>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275" name=""/>
        <p:cNvGrpSpPr/>
        <p:nvPr/>
      </p:nvGrpSpPr>
      <p:grpSpPr>
        <a:xfrm>
          <a:off x="0" y="0"/>
          <a:ext cx="0" cy="0"/>
          <a:chOff x="0" y="0"/>
          <a:chExt cx="0" cy="0"/>
        </a:xfrm>
      </p:grpSpPr>
      <p:sp>
        <p:nvSpPr>
          <p:cNvPr id="1050150" name="Title 1"/>
          <p:cNvSpPr>
            <a:spLocks noGrp="1"/>
          </p:cNvSpPr>
          <p:nvPr>
            <p:ph type="title"/>
          </p:nvPr>
        </p:nvSpPr>
        <p:spPr/>
        <p:txBody>
          <a:bodyPr/>
          <a:p>
            <a:r>
              <a:rPr lang="en-US" smtClean="0"/>
              <a:t>Calcium Channel Blockers </a:t>
            </a:r>
          </a:p>
        </p:txBody>
      </p:sp>
      <p:sp>
        <p:nvSpPr>
          <p:cNvPr id="1050151" name="Content Placeholder 2"/>
          <p:cNvSpPr>
            <a:spLocks noGrp="1"/>
          </p:cNvSpPr>
          <p:nvPr>
            <p:ph idx="1"/>
          </p:nvPr>
        </p:nvSpPr>
        <p:spPr/>
        <p:txBody>
          <a:bodyPr>
            <a:normAutofit lnSpcReduction="10000"/>
          </a:bodyPr>
          <a:p>
            <a:r>
              <a:rPr sz="2400" lang="en-US" smtClean="0"/>
              <a:t>Contraindications:</a:t>
            </a:r>
          </a:p>
          <a:p>
            <a:pPr lvl="1"/>
            <a:r>
              <a:rPr sz="2400" lang="en-US" smtClean="0"/>
              <a:t>Unstable angina</a:t>
            </a:r>
          </a:p>
          <a:p>
            <a:pPr lvl="1"/>
            <a:r>
              <a:rPr sz="2400" lang="en-US" smtClean="0"/>
              <a:t>Heart failure</a:t>
            </a:r>
          </a:p>
          <a:p>
            <a:pPr lvl="1"/>
            <a:r>
              <a:rPr sz="2400" lang="en-US" smtClean="0"/>
              <a:t>Hypotension</a:t>
            </a:r>
          </a:p>
          <a:p>
            <a:pPr lvl="1"/>
            <a:r>
              <a:rPr sz="2400" lang="en-US" smtClean="0"/>
              <a:t>Post infarct cases</a:t>
            </a:r>
          </a:p>
          <a:p>
            <a:pPr lvl="1"/>
            <a:r>
              <a:rPr sz="2400" lang="en-US" smtClean="0"/>
              <a:t>Severe aortic stenosis</a:t>
            </a:r>
          </a:p>
          <a:p>
            <a:r>
              <a:rPr sz="2400" lang="en-US" smtClean="0"/>
              <a:t>Preparation and dosage:</a:t>
            </a:r>
          </a:p>
          <a:p>
            <a:pPr lvl="1"/>
            <a:r>
              <a:rPr sz="2400" lang="en-US" smtClean="0"/>
              <a:t>Amlodipine – 2.5, 5 and 10 mg tablets (5-10 mg OD) – Stamlo, Amlopres, Amlopin etc.</a:t>
            </a:r>
          </a:p>
          <a:p>
            <a:pPr lvl="1"/>
            <a:r>
              <a:rPr sz="2400" lang="en-US" smtClean="0"/>
              <a:t>Nimodipine – 30 mg tab and 10 mg/50 ml injection – Vasotop, Nimodip, Nimotide etc.</a:t>
            </a: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276" name=""/>
        <p:cNvGrpSpPr/>
        <p:nvPr/>
      </p:nvGrpSpPr>
      <p:grpSpPr>
        <a:xfrm>
          <a:off x="0" y="0"/>
          <a:ext cx="0" cy="0"/>
          <a:chOff x="0" y="0"/>
          <a:chExt cx="0" cy="0"/>
        </a:xfrm>
      </p:grpSpPr>
      <p:sp>
        <p:nvSpPr>
          <p:cNvPr id="1050152" name="Title 1"/>
          <p:cNvSpPr>
            <a:spLocks noGrp="1"/>
          </p:cNvSpPr>
          <p:nvPr>
            <p:ph type="title"/>
          </p:nvPr>
        </p:nvSpPr>
        <p:spPr/>
        <p:txBody>
          <a:bodyPr/>
          <a:p>
            <a:r>
              <a:rPr lang="en-US" smtClean="0"/>
              <a:t>Vasodilators - Hydralazine</a:t>
            </a:r>
          </a:p>
        </p:txBody>
      </p:sp>
      <p:sp>
        <p:nvSpPr>
          <p:cNvPr id="1050153" name="Content Placeholder 2"/>
          <p:cNvSpPr>
            <a:spLocks noGrp="1"/>
          </p:cNvSpPr>
          <p:nvPr>
            <p:ph idx="1"/>
          </p:nvPr>
        </p:nvSpPr>
        <p:spPr/>
        <p:txBody>
          <a:bodyPr/>
          <a:p>
            <a:r>
              <a:rPr sz="1800" lang="en-US" smtClean="0"/>
              <a:t>Directly acting vasodilator</a:t>
            </a:r>
          </a:p>
          <a:p>
            <a:r>
              <a:rPr sz="1800" lang="en-US" smtClean="0"/>
              <a:t>MOA: hydralazine molecules combine with receptors in the endothelium of arterioles – NO release – relaxation of vascular smooth muscle – fall in BP</a:t>
            </a:r>
          </a:p>
          <a:p>
            <a:r>
              <a:rPr sz="1800" lang="en-US" smtClean="0"/>
              <a:t>Subsequenly fall in BP – stimulation of adrenergic system leading to </a:t>
            </a:r>
          </a:p>
          <a:p>
            <a:pPr lvl="1"/>
            <a:r>
              <a:rPr sz="1800" lang="en-US" smtClean="0"/>
              <a:t>Cardiac stimulation producing palpitation and rise in CO even in IHD and patients – anginal attack</a:t>
            </a:r>
          </a:p>
          <a:p>
            <a:pPr lvl="1"/>
            <a:r>
              <a:rPr sz="1800" lang="en-US" smtClean="0"/>
              <a:t>Tachycardia</a:t>
            </a:r>
          </a:p>
          <a:p>
            <a:pPr lvl="1"/>
            <a:r>
              <a:rPr sz="1800" lang="en-US" smtClean="0"/>
              <a:t>Increased Renin secretion – Na+ retention</a:t>
            </a:r>
          </a:p>
          <a:p>
            <a:pPr lvl="1"/>
            <a:r>
              <a:rPr sz="1800" lang="en-US" smtClean="0"/>
              <a:t>These effects are countered by administration of beta blockers and diuretics</a:t>
            </a:r>
          </a:p>
          <a:p>
            <a:r>
              <a:rPr sz="1800" lang="en-US" smtClean="0"/>
              <a:t>However many do not agree to this theory</a:t>
            </a:r>
          </a:p>
          <a:p>
            <a:r>
              <a:rPr sz="1800" lang="en-US" smtClean="0"/>
              <a:t>Uses: 1) Moderate hypertension when 1</a:t>
            </a:r>
            <a:r>
              <a:rPr baseline="30000" sz="1800" lang="en-US" smtClean="0"/>
              <a:t>st</a:t>
            </a:r>
            <a:r>
              <a:rPr sz="1800" lang="en-US" smtClean="0"/>
              <a:t> line fails – with beta-blockers and diuretics  2) Hypertension in Pregnancy, Dose 25-50 mg OD</a:t>
            </a: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277" name=""/>
        <p:cNvGrpSpPr/>
        <p:nvPr/>
      </p:nvGrpSpPr>
      <p:grpSpPr>
        <a:xfrm>
          <a:off x="0" y="0"/>
          <a:ext cx="0" cy="0"/>
          <a:chOff x="0" y="0"/>
          <a:chExt cx="0" cy="0"/>
        </a:xfrm>
      </p:grpSpPr>
      <p:sp>
        <p:nvSpPr>
          <p:cNvPr id="1050154" name="Title 1"/>
          <p:cNvSpPr>
            <a:spLocks noGrp="1"/>
          </p:cNvSpPr>
          <p:nvPr>
            <p:ph type="title"/>
          </p:nvPr>
        </p:nvSpPr>
        <p:spPr/>
        <p:txBody>
          <a:bodyPr/>
          <a:p>
            <a:r>
              <a:rPr lang="en-US" smtClean="0"/>
              <a:t>Vasodilators - Minoxidil</a:t>
            </a:r>
          </a:p>
        </p:txBody>
      </p:sp>
      <p:sp>
        <p:nvSpPr>
          <p:cNvPr id="1050155" name="Content Placeholder 2"/>
          <p:cNvSpPr>
            <a:spLocks noGrp="1"/>
          </p:cNvSpPr>
          <p:nvPr>
            <p:ph idx="1"/>
          </p:nvPr>
        </p:nvSpPr>
        <p:spPr/>
        <p:txBody>
          <a:bodyPr/>
          <a:p>
            <a:r>
              <a:rPr sz="2000" lang="en-US" smtClean="0"/>
              <a:t>Powerful vasodilator, mainly 2 major uses – antihypertensive and alopecia</a:t>
            </a:r>
          </a:p>
          <a:p>
            <a:r>
              <a:rPr sz="2000" lang="en-US" smtClean="0"/>
              <a:t>Prodrug and converted to an active metabolite which acts by hyperpolarization of smooth muscles and thereby relaxation of SM – leading to hydralazine like effects</a:t>
            </a:r>
          </a:p>
          <a:p>
            <a:r>
              <a:rPr sz="2000" lang="en-US" smtClean="0"/>
              <a:t>Rarely indicated in hypertension especially in life threatening ones</a:t>
            </a:r>
          </a:p>
          <a:p>
            <a:r>
              <a:rPr sz="2000" lang="en-US" smtClean="0"/>
              <a:t>More often in alopecia to promote hair growth</a:t>
            </a:r>
          </a:p>
          <a:p>
            <a:r>
              <a:rPr sz="2000" lang="en-US" smtClean="0"/>
              <a:t>Orally not used any more</a:t>
            </a:r>
          </a:p>
          <a:p>
            <a:r>
              <a:rPr sz="2000" lang="en-US" smtClean="0"/>
              <a:t>Topically as 2-5% lotion/gel and takes months to get effects</a:t>
            </a:r>
          </a:p>
          <a:p>
            <a:r>
              <a:rPr sz="2000" lang="en-US" smtClean="0"/>
              <a:t> MOA of hair growth:</a:t>
            </a:r>
          </a:p>
          <a:p>
            <a:pPr lvl="1"/>
            <a:r>
              <a:rPr sz="1800" lang="en-US" smtClean="0"/>
              <a:t>Enhanced microcirculation around hair follicles and also by direct stimulation of follicles</a:t>
            </a:r>
          </a:p>
          <a:p>
            <a:pPr lvl="1"/>
            <a:r>
              <a:rPr sz="1800" lang="en-US" smtClean="0"/>
              <a:t>Alteration of androgen effect of hair follicles</a:t>
            </a:r>
          </a:p>
          <a:p>
            <a:endParaRPr sz="2000" lang="en-US" smtClean="0"/>
          </a:p>
          <a:p>
            <a:endParaRPr sz="2000" lang="en-US" smtClean="0"/>
          </a:p>
          <a:p>
            <a:endParaRPr lang="en-US" smtClean="0"/>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278" name=""/>
        <p:cNvGrpSpPr/>
        <p:nvPr/>
      </p:nvGrpSpPr>
      <p:grpSpPr>
        <a:xfrm>
          <a:off x="0" y="0"/>
          <a:ext cx="0" cy="0"/>
          <a:chOff x="0" y="0"/>
          <a:chExt cx="0" cy="0"/>
        </a:xfrm>
      </p:grpSpPr>
      <p:sp>
        <p:nvSpPr>
          <p:cNvPr id="1050156" name="Title 1"/>
          <p:cNvSpPr>
            <a:spLocks noGrp="1"/>
          </p:cNvSpPr>
          <p:nvPr>
            <p:ph type="title"/>
          </p:nvPr>
        </p:nvSpPr>
        <p:spPr/>
        <p:txBody>
          <a:bodyPr/>
          <a:p>
            <a:r>
              <a:rPr lang="en-US" smtClean="0"/>
              <a:t>Sodium Nitroprusside</a:t>
            </a:r>
          </a:p>
        </p:txBody>
      </p:sp>
      <p:sp>
        <p:nvSpPr>
          <p:cNvPr id="1050157" name="Content Placeholder 2"/>
          <p:cNvSpPr>
            <a:spLocks noGrp="1"/>
          </p:cNvSpPr>
          <p:nvPr>
            <p:ph idx="1"/>
          </p:nvPr>
        </p:nvSpPr>
        <p:spPr/>
        <p:txBody>
          <a:bodyPr/>
          <a:p>
            <a:r>
              <a:rPr sz="2000" lang="en-US" smtClean="0"/>
              <a:t>Rapidly and consistently acting vasodilator</a:t>
            </a:r>
          </a:p>
          <a:p>
            <a:r>
              <a:rPr sz="2000" lang="en-US" smtClean="0"/>
              <a:t>Relaxes both resistance and capacitance vessels and reduces t.p.r and CO (decrease in venous return)</a:t>
            </a:r>
          </a:p>
          <a:p>
            <a:r>
              <a:rPr sz="2000" lang="en-US" smtClean="0"/>
              <a:t>Unlike hydralazine it produces decrease in cardiac work and no reflex tachycardia.</a:t>
            </a:r>
          </a:p>
          <a:p>
            <a:r>
              <a:rPr sz="2000" lang="en-US" smtClean="0"/>
              <a:t>Improves ventricular function in heart failure by reducing preload</a:t>
            </a:r>
          </a:p>
          <a:p>
            <a:r>
              <a:rPr sz="2000" lang="en-US" smtClean="0">
                <a:solidFill>
                  <a:srgbClr val="FF0000"/>
                </a:solidFill>
              </a:rPr>
              <a:t>MOA:</a:t>
            </a:r>
            <a:r>
              <a:rPr sz="2000" lang="en-US" smtClean="0"/>
              <a:t> RBCs convert nitroprusside to NO – relaxation also by non-enzymatically to NO by glutathione</a:t>
            </a:r>
          </a:p>
          <a:p>
            <a:r>
              <a:rPr sz="2000" lang="en-US" smtClean="0">
                <a:solidFill>
                  <a:srgbClr val="FF0000"/>
                </a:solidFill>
              </a:rPr>
              <a:t>Uses: H</a:t>
            </a:r>
            <a:r>
              <a:rPr sz="2000" lang="en-US" smtClean="0"/>
              <a:t>ypertensive Emergencies, 50 mg is added to 500 ml of saline/glucose and infused slowly with 0.02 mg/min initially and later on titrated with response (wrap with black paper)</a:t>
            </a:r>
          </a:p>
          <a:p>
            <a:r>
              <a:rPr sz="2000" lang="en-US" smtClean="0"/>
              <a:t>Adverse effects: All are due release of cyanides (thiocyanate) – palpitation, pain abdomen, disorientation, psychosis, weakness and lactic acidosis.</a:t>
            </a:r>
          </a:p>
          <a:p>
            <a:endParaRPr sz="2000" lang="en-US" smtClean="0"/>
          </a:p>
          <a:p>
            <a:endParaRPr sz="2000" lang="en-US" smtClean="0"/>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279" name=""/>
        <p:cNvGrpSpPr/>
        <p:nvPr/>
      </p:nvGrpSpPr>
      <p:grpSpPr>
        <a:xfrm>
          <a:off x="0" y="0"/>
          <a:ext cx="0" cy="0"/>
          <a:chOff x="0" y="0"/>
          <a:chExt cx="0" cy="0"/>
        </a:xfrm>
      </p:grpSpPr>
      <p:sp>
        <p:nvSpPr>
          <p:cNvPr id="1050158" name="Title 1"/>
          <p:cNvSpPr>
            <a:spLocks noGrp="1"/>
          </p:cNvSpPr>
          <p:nvPr>
            <p:ph type="title"/>
          </p:nvPr>
        </p:nvSpPr>
        <p:spPr/>
        <p:txBody>
          <a:bodyPr/>
          <a:p>
            <a:r>
              <a:rPr lang="en-US" smtClean="0"/>
              <a:t>Centrally acting Drugs</a:t>
            </a:r>
          </a:p>
        </p:txBody>
      </p:sp>
      <p:sp>
        <p:nvSpPr>
          <p:cNvPr id="1050159" name="Content Placeholder 2"/>
          <p:cNvSpPr>
            <a:spLocks noGrp="1"/>
          </p:cNvSpPr>
          <p:nvPr>
            <p:ph idx="1"/>
          </p:nvPr>
        </p:nvSpPr>
        <p:spPr/>
        <p:txBody>
          <a:bodyPr/>
          <a:p>
            <a:r>
              <a:rPr sz="2000" lang="en-US" smtClean="0">
                <a:solidFill>
                  <a:srgbClr val="FF0000"/>
                </a:solidFill>
              </a:rPr>
              <a:t>Alpha-Methyldopa: a prodrug </a:t>
            </a:r>
          </a:p>
          <a:p>
            <a:pPr lvl="1"/>
            <a:r>
              <a:rPr sz="2000" lang="en-US" smtClean="0"/>
              <a:t>Precursor of Dopamine and NA</a:t>
            </a:r>
          </a:p>
          <a:p>
            <a:pPr lvl="1"/>
            <a:r>
              <a:rPr sz="2000" lang="en-US" smtClean="0"/>
              <a:t>MOA: Converted to alpha methyl noradrenaline which acts on alpha-2 receptors in brain and causes inhibition of adrenergic discharge in medulla – fall in PVR and fall in BP</a:t>
            </a:r>
          </a:p>
          <a:p>
            <a:pPr lvl="1"/>
            <a:r>
              <a:rPr sz="2000" lang="en-US" smtClean="0"/>
              <a:t>Various adverse effects – cognitive impairement, postural hypotension, positive coomb`s test etc. – Not used therapeutically now except in </a:t>
            </a:r>
            <a:r>
              <a:rPr sz="2000" lang="en-US" smtClean="0">
                <a:solidFill>
                  <a:srgbClr val="FF0000"/>
                </a:solidFill>
              </a:rPr>
              <a:t>Hypertension during pregnancy</a:t>
            </a:r>
          </a:p>
          <a:p>
            <a:r>
              <a:rPr sz="2000" lang="en-US" smtClean="0">
                <a:solidFill>
                  <a:srgbClr val="FF0000"/>
                </a:solidFill>
              </a:rPr>
              <a:t>Clonidine:</a:t>
            </a:r>
            <a:r>
              <a:rPr sz="2000" lang="en-US" smtClean="0"/>
              <a:t> Imidazoline derivative, partial agonist of central alpha-2 receptor</a:t>
            </a:r>
          </a:p>
          <a:p>
            <a:pPr lvl="1"/>
            <a:r>
              <a:rPr sz="2000" lang="en-US" smtClean="0"/>
              <a:t>Not frequently used now because of tolerance and withdrawal hypertension</a:t>
            </a:r>
          </a:p>
          <a:p>
            <a:pPr lvl="1"/>
            <a:r>
              <a:rPr sz="2000" lang="en-US" smtClean="0"/>
              <a:t>Read it yourself </a:t>
            </a:r>
          </a:p>
          <a:p>
            <a:pPr lvl="1"/>
            <a:endParaRPr lang="en-US" smtClean="0"/>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280" name=""/>
        <p:cNvGrpSpPr/>
        <p:nvPr/>
      </p:nvGrpSpPr>
      <p:grpSpPr>
        <a:xfrm>
          <a:off x="0" y="0"/>
          <a:ext cx="0" cy="0"/>
          <a:chOff x="0" y="0"/>
          <a:chExt cx="0" cy="0"/>
        </a:xfrm>
      </p:grpSpPr>
      <p:sp>
        <p:nvSpPr>
          <p:cNvPr id="1050160" name="Title 1"/>
          <p:cNvSpPr>
            <a:spLocks noGrp="1"/>
          </p:cNvSpPr>
          <p:nvPr>
            <p:ph type="title"/>
          </p:nvPr>
        </p:nvSpPr>
        <p:spPr/>
        <p:txBody>
          <a:bodyPr/>
          <a:p>
            <a:r>
              <a:rPr lang="en-US" smtClean="0"/>
              <a:t>Treatment of hypertension</a:t>
            </a:r>
          </a:p>
        </p:txBody>
      </p:sp>
      <p:pic>
        <p:nvPicPr>
          <p:cNvPr id="2097258" name="Picture 2" descr="http://www.kurdlaw.net/index/images/stories/kurdlaw3/pulmonary-hypertension-disease11.jpg"/>
          <p:cNvPicPr>
            <a:picLocks noChangeAspect="1" noChangeArrowheads="1"/>
          </p:cNvPicPr>
          <p:nvPr/>
        </p:nvPicPr>
        <p:blipFill>
          <a:blip xmlns:r="http://schemas.openxmlformats.org/officeDocument/2006/relationships" r:embed="rId1"/>
          <a:srcRect/>
          <a:stretch>
            <a:fillRect/>
          </a:stretch>
        </p:blipFill>
        <p:spPr bwMode="auto">
          <a:xfrm>
            <a:off x="762000" y="4038600"/>
            <a:ext cx="2819400" cy="2667000"/>
          </a:xfrm>
          <a:prstGeom prst="rect"/>
          <a:noFill/>
          <a:ln>
            <a:noFill/>
          </a:ln>
        </p:spPr>
      </p:pic>
      <p:pic>
        <p:nvPicPr>
          <p:cNvPr id="2097259" name="Picture 4" descr="http://www.downloadheart.us/images/Six/Hypertension-and-How-it-Can-Affect-You.jpg"/>
          <p:cNvPicPr>
            <a:picLocks noChangeAspect="1" noChangeArrowheads="1"/>
          </p:cNvPicPr>
          <p:nvPr/>
        </p:nvPicPr>
        <p:blipFill>
          <a:blip xmlns:r="http://schemas.openxmlformats.org/officeDocument/2006/relationships" r:embed="rId2"/>
          <a:srcRect/>
          <a:stretch>
            <a:fillRect/>
          </a:stretch>
        </p:blipFill>
        <p:spPr bwMode="auto">
          <a:xfrm>
            <a:off x="4800600" y="1676400"/>
            <a:ext cx="3810000" cy="3048000"/>
          </a:xfrm>
          <a:prstGeom prst="rect"/>
          <a:noFill/>
          <a:ln>
            <a:noFill/>
          </a:ln>
        </p:spPr>
      </p:pic>
      <p:pic>
        <p:nvPicPr>
          <p:cNvPr id="2097260" name="heart.wmv">
            <a:hlinkClick r:id="" action="ppaction://media"/>
          </p:cNvPr>
          <p:cNvPicPr>
            <a:picLocks noChangeAspect="1" noRot="1" noChangeArrowheads="1"/>
          </p:cNvPicPr>
          <p:nvPr>
            <a:videoFile r:link="rId3"/>
            <p:extLst>
              <p:ext uri="{DAA4B4D4-6D71-4841-9C94-3DE7FCFB9230}">
                <p14:media xmlns:p14="http://schemas.microsoft.com/office/powerpoint/2010/main" r:link="rId4"/>
              </p:ext>
            </p:extLst>
          </p:nvPr>
        </p:nvPicPr>
        <p:blipFill>
          <a:blip xmlns:r="http://schemas.openxmlformats.org/officeDocument/2006/relationships" r:embed="rId5"/>
          <a:srcRect/>
          <a:stretch>
            <a:fillRect/>
          </a:stretch>
        </p:blipFill>
        <p:spPr bwMode="auto">
          <a:xfrm>
            <a:off x="685800" y="1600200"/>
            <a:ext cx="3048000" cy="2286000"/>
          </a:xfrm>
          <a:prstGeom prst="rect"/>
          <a:noFill/>
          <a:ln>
            <a:noFill/>
          </a:ln>
        </p:spPr>
      </p:pic>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id="5" nodeType="afterEffect" presetClass="mediacall" presetID="1" presetSubtype="0">
                                  <p:stCondLst>
                                    <p:cond delay="0"/>
                                  </p:stCondLst>
                                  <p:childTnLst>
                                    <p:cmd type="call" cmd="playFrom(0.0)">
                                      <p:cBhvr>
                                        <p:cTn dur="14446" fill="hold" id="6"/>
                                        <p:tgtEl>
                                          <p:spTgt spid="209726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display="0" fill="hold" id="7">
                  <p:stCondLst>
                    <p:cond delay="indefinite"/>
                  </p:stCondLst>
                  <p:endCondLst>
                    <p:cond evt="onNext" delay="0">
                      <p:tgtEl>
                        <p:sldTgt/>
                      </p:tgtEl>
                    </p:cond>
                    <p:cond evt="onPrev" delay="0">
                      <p:tgtEl>
                        <p:sldTgt/>
                      </p:tgtEl>
                    </p:cond>
                  </p:endCondLst>
                </p:cTn>
                <p:tgtEl>
                  <p:spTgt spid="2097260"/>
                </p:tgtEl>
              </p:cMediaNode>
            </p:video>
            <p:seq concurrent="1" nextAc="seek">
              <p:cTn evtFilter="cancelBubble" fill="hold" id="8" nodeType="interactiveSeq" restart="whenNotActive">
                <p:stCondLst>
                  <p:cond evt="onClick" delay="0">
                    <p:tgtEl>
                      <p:spTgt spid="2097260"/>
                    </p:tgtEl>
                  </p:cond>
                </p:stCondLst>
                <p:endSync evt="end" delay="0">
                  <p:rtn val="all"/>
                </p:endSync>
                <p:childTnLst>
                  <p:par>
                    <p:cTn fill="hold" id="9" nodeType="clickPar">
                      <p:stCondLst>
                        <p:cond delay="0"/>
                      </p:stCondLst>
                      <p:childTnLst>
                        <p:par>
                          <p:cTn fill="hold" id="10" nodeType="withGroup">
                            <p:stCondLst>
                              <p:cond delay="0"/>
                            </p:stCondLst>
                            <p:childTnLst>
                              <p:par>
                                <p:cTn fill="hold" id="11" nodeType="clickEffect" presetClass="mediacall" presetID="2" presetSubtype="0">
                                  <p:stCondLst>
                                    <p:cond delay="0"/>
                                  </p:stCondLst>
                                  <p:childTnLst>
                                    <p:cmd type="call" cmd="togglePause">
                                      <p:cBhvr>
                                        <p:cTn dur="1" fill="hold" id="12"/>
                                        <p:tgtEl>
                                          <p:spTgt spid="2097260"/>
                                        </p:tgtEl>
                                      </p:cBhvr>
                                    </p:cmd>
                                  </p:childTnLst>
                                </p:cTn>
                              </p:par>
                            </p:childTnLst>
                          </p:cTn>
                        </p:par>
                      </p:childTnLst>
                    </p:cTn>
                  </p:par>
                </p:childTnLst>
              </p:cTn>
              <p:nextCondLst>
                <p:cond evt="onClick" delay="0">
                  <p:tgtEl>
                    <p:spTgt spid="2097260"/>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601" name=""/>
        <p:cNvGrpSpPr/>
        <p:nvPr/>
      </p:nvGrpSpPr>
      <p:grpSpPr>
        <a:xfrm>
          <a:off x="0" y="0"/>
          <a:ext cx="0" cy="0"/>
          <a:chOff x="0" y="0"/>
          <a:chExt cx="0" cy="0"/>
        </a:xfrm>
      </p:grpSpPr>
      <p:sp>
        <p:nvSpPr>
          <p:cNvPr id="1048745" name="Title 1"/>
          <p:cNvSpPr>
            <a:spLocks noGrp="1"/>
          </p:cNvSpPr>
          <p:nvPr>
            <p:ph type="title"/>
          </p:nvPr>
        </p:nvSpPr>
        <p:spPr/>
        <p:txBody>
          <a:bodyPr>
            <a:normAutofit fontScale="90000"/>
          </a:bodyPr>
          <a:p>
            <a:r>
              <a:rPr altLang="en-US" dirty="0" lang="en-US" err="1"/>
              <a:t>Antibacterials</a:t>
            </a:r>
            <a:r>
              <a:rPr altLang="en-US" dirty="0" lang="en-US"/>
              <a:t/>
            </a:r>
            <a:br>
              <a:rPr altLang="en-US" dirty="0" lang="en-US"/>
            </a:br>
            <a:r>
              <a:rPr altLang="en-US" dirty="0" sz="3600" lang="en-US" err="1"/>
              <a:t>Cephalosporins</a:t>
            </a:r>
            <a:endParaRPr dirty="0" lang="en-US"/>
          </a:p>
        </p:txBody>
      </p:sp>
      <p:sp>
        <p:nvSpPr>
          <p:cNvPr id="1048746" name="Content Placeholder 2"/>
          <p:cNvSpPr>
            <a:spLocks noGrp="1"/>
          </p:cNvSpPr>
          <p:nvPr>
            <p:ph idx="1"/>
          </p:nvPr>
        </p:nvSpPr>
        <p:spPr/>
        <p:txBody>
          <a:bodyPr>
            <a:normAutofit fontScale="84375" lnSpcReduction="10000"/>
          </a:bodyPr>
          <a:p>
            <a:pPr>
              <a:lnSpc>
                <a:spcPct val="90000"/>
              </a:lnSpc>
            </a:pPr>
            <a:r>
              <a:rPr altLang="en-US" dirty="0" lang="en-US"/>
              <a:t>From a fungus </a:t>
            </a:r>
            <a:r>
              <a:rPr altLang="en-US" dirty="0" i="1" lang="en-US" err="1"/>
              <a:t>Cephalosperium</a:t>
            </a:r>
            <a:r>
              <a:rPr altLang="en-US" dirty="0" i="1" lang="en-US"/>
              <a:t> </a:t>
            </a:r>
            <a:r>
              <a:rPr altLang="en-US" dirty="0" i="1" lang="en-US" err="1"/>
              <a:t>acremonium</a:t>
            </a:r>
            <a:endParaRPr altLang="en-US" dirty="0" lang="en-US"/>
          </a:p>
          <a:p>
            <a:pPr>
              <a:lnSpc>
                <a:spcPct val="90000"/>
              </a:lnSpc>
              <a:buFontTx/>
              <a:buNone/>
            </a:pPr>
            <a:r>
              <a:rPr altLang="en-US" dirty="0" lang="en-US"/>
              <a:t> - Gram (+) &amp; gram (-)</a:t>
            </a:r>
          </a:p>
          <a:p>
            <a:pPr>
              <a:lnSpc>
                <a:spcPct val="90000"/>
              </a:lnSpc>
              <a:buFontTx/>
              <a:buNone/>
            </a:pPr>
            <a:r>
              <a:rPr altLang="en-US" dirty="0" lang="en-US"/>
              <a:t> - Resistant to beta - lactamase</a:t>
            </a:r>
          </a:p>
          <a:p>
            <a:pPr>
              <a:lnSpc>
                <a:spcPct val="90000"/>
              </a:lnSpc>
              <a:buFontTx/>
              <a:buNone/>
            </a:pPr>
            <a:r>
              <a:rPr altLang="en-US" dirty="0" lang="en-US"/>
              <a:t> - Bactericidal - action similar to PCN’s</a:t>
            </a:r>
          </a:p>
          <a:p>
            <a:pPr>
              <a:lnSpc>
                <a:spcPct val="90000"/>
              </a:lnSpc>
              <a:buFontTx/>
              <a:buNone/>
            </a:pPr>
            <a:r>
              <a:rPr altLang="en-US" dirty="0" lang="en-US"/>
              <a:t> - 4 groups (generations) - each effective against a broader spectrum of bacteria</a:t>
            </a:r>
          </a:p>
          <a:p>
            <a:pPr>
              <a:lnSpc>
                <a:spcPct val="90000"/>
              </a:lnSpc>
              <a:buFontTx/>
              <a:buNone/>
            </a:pPr>
            <a:r>
              <a:rPr altLang="en-US" dirty="0" lang="en-US"/>
              <a:t> - about 10% of people allergic to PCN also to allergic to </a:t>
            </a:r>
            <a:r>
              <a:rPr altLang="en-US" dirty="0" lang="en-US" err="1"/>
              <a:t>cephalosporins</a:t>
            </a:r>
            <a:endParaRPr altLang="en-US" dirty="0" lang="en-US"/>
          </a:p>
          <a:p>
            <a:pPr>
              <a:lnSpc>
                <a:spcPct val="90000"/>
              </a:lnSpc>
              <a:buFontTx/>
              <a:buNone/>
            </a:pPr>
            <a:r>
              <a:rPr altLang="en-US" dirty="0" lang="en-US"/>
              <a:t> - Action - inhibits bacterial cell wall synthesis</a:t>
            </a:r>
          </a:p>
          <a:p>
            <a:pPr>
              <a:lnSpc>
                <a:spcPct val="90000"/>
              </a:lnSpc>
              <a:buFontTx/>
              <a:buNone/>
            </a:pPr>
            <a:r>
              <a:rPr altLang="en-US" dirty="0" lang="en-US"/>
              <a:t> - IM &amp; IV - onset = almost immediate</a:t>
            </a:r>
          </a:p>
          <a:p>
            <a:endParaRPr dirty="0" lang="en-US"/>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281" name=""/>
        <p:cNvGrpSpPr/>
        <p:nvPr/>
      </p:nvGrpSpPr>
      <p:grpSpPr>
        <a:xfrm>
          <a:off x="0" y="0"/>
          <a:ext cx="0" cy="0"/>
          <a:chOff x="0" y="0"/>
          <a:chExt cx="0" cy="0"/>
        </a:xfrm>
      </p:grpSpPr>
      <p:sp>
        <p:nvSpPr>
          <p:cNvPr id="1050161" name="Title 1"/>
          <p:cNvSpPr>
            <a:spLocks noGrp="1"/>
          </p:cNvSpPr>
          <p:nvPr>
            <p:ph type="title"/>
          </p:nvPr>
        </p:nvSpPr>
        <p:spPr/>
        <p:txBody>
          <a:bodyPr>
            <a:normAutofit fontScale="90000"/>
          </a:bodyPr>
          <a:p>
            <a:r>
              <a:rPr sz="3600" lang="en-US" smtClean="0"/>
              <a:t/>
            </a:r>
            <a:br>
              <a:rPr sz="3600" lang="en-US" smtClean="0"/>
            </a:br>
            <a:r>
              <a:rPr sz="4000" lang="en-US" smtClean="0"/>
              <a:t>Treatment of</a:t>
            </a:r>
            <a:r>
              <a:rPr sz="3600" lang="en-US" smtClean="0"/>
              <a:t> </a:t>
            </a:r>
            <a:r>
              <a:rPr sz="4000" lang="en-US" smtClean="0"/>
              <a:t>Hypertension: 7 classification</a:t>
            </a:r>
            <a:br>
              <a:rPr sz="4000" lang="en-US" smtClean="0"/>
            </a:br>
            <a:endParaRPr sz="4000" lang="en-US" smtClean="0"/>
          </a:p>
        </p:txBody>
      </p:sp>
      <p:sp>
        <p:nvSpPr>
          <p:cNvPr id="1050162" name="Text Placeholder 2"/>
          <p:cNvSpPr>
            <a:spLocks noGrp="1"/>
          </p:cNvSpPr>
          <p:nvPr>
            <p:ph type="body" idx="1"/>
          </p:nvPr>
        </p:nvSpPr>
        <p:spPr/>
        <p:txBody>
          <a:bodyPr/>
          <a:p>
            <a:r>
              <a:rPr lang="en-US" smtClean="0"/>
              <a:t>Categories</a:t>
            </a:r>
          </a:p>
        </p:txBody>
      </p:sp>
      <p:graphicFrame>
        <p:nvGraphicFramePr>
          <p:cNvPr id="4194316" name="Group 39"/>
          <p:cNvGraphicFramePr>
            <a:graphicFrameLocks noGrp="1"/>
          </p:cNvGraphicFramePr>
          <p:nvPr>
            <p:ph sz="half" idx="2"/>
          </p:nvPr>
        </p:nvGraphicFramePr>
        <p:xfrm>
          <a:off x="304800" y="2174875"/>
          <a:ext cx="4343400" cy="2138368"/>
        </p:xfrm>
        <a:graphic>
          <a:graphicData uri="http://schemas.openxmlformats.org/drawingml/2006/table">
            <a:tbl>
              <a:tblPr/>
              <a:tblGrid>
                <a:gridCol w="1885950"/>
                <a:gridCol w="1130300"/>
                <a:gridCol w="1327150"/>
              </a:tblGrid>
              <a:tr h="371402">
                <a:tc>
                  <a:txBody>
                    <a:bodyPr/>
                    <a:p>
                      <a:pPr algn="l" defTabSz="914400" eaLnBrk="1" fontAlgn="base" hangingPunct="1" indent="0" latinLnBrk="0" lvl="0" marL="0" marR="0" rtl="0">
                        <a:lnSpc>
                          <a:spcPct val="100000"/>
                        </a:lnSpc>
                        <a:spcBef>
                          <a:spcPct val="0"/>
                        </a:spcBef>
                        <a:spcAft>
                          <a:spcPct val="0"/>
                        </a:spcAft>
                        <a:buClrTx/>
                        <a:buSzTx/>
                        <a:buFontTx/>
                        <a:buNone/>
                      </a:pPr>
                      <a:r>
                        <a:rPr baseline="0" b="1" cap="none" sz="1800" i="0" kumimoji="0" lang="en-US" normalizeH="0" strike="noStrike" u="none" smtClean="0">
                          <a:ln>
                            <a:noFill/>
                          </a:ln>
                          <a:solidFill>
                            <a:srgbClr val="A50021"/>
                          </a:solidFill>
                          <a:effectLst/>
                          <a:latin typeface="Arial" pitchFamily="34" charset="0"/>
                        </a:rPr>
                        <a:t>BP</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chemeClr val="accent1"/>
                    </a:solidFill>
                  </a:tcPr>
                </a:tc>
                <a:tc>
                  <a:txBody>
                    <a:bodyPr/>
                    <a:p>
                      <a:pPr algn="l" defTabSz="914400" eaLnBrk="1" fontAlgn="base" hangingPunct="1" indent="0" latinLnBrk="0" lvl="0" marL="0" marR="0" rtl="0">
                        <a:lnSpc>
                          <a:spcPct val="100000"/>
                        </a:lnSpc>
                        <a:spcBef>
                          <a:spcPct val="0"/>
                        </a:spcBef>
                        <a:spcAft>
                          <a:spcPct val="0"/>
                        </a:spcAft>
                        <a:buClrTx/>
                        <a:buSzTx/>
                        <a:buFontTx/>
                        <a:buNone/>
                      </a:pPr>
                      <a:r>
                        <a:rPr baseline="0" b="1" cap="none" sz="1800" i="0" kumimoji="0" lang="en-US" normalizeH="0" strike="noStrike" u="none" smtClean="0">
                          <a:ln>
                            <a:noFill/>
                          </a:ln>
                          <a:solidFill>
                            <a:srgbClr val="A50021"/>
                          </a:solidFill>
                          <a:effectLst/>
                          <a:latin typeface="Arial" pitchFamily="34" charset="0"/>
                        </a:rPr>
                        <a:t>Systolic</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chemeClr val="accent1"/>
                    </a:solidFill>
                  </a:tcPr>
                </a:tc>
                <a:tc>
                  <a:txBody>
                    <a:bodyPr/>
                    <a:p>
                      <a:pPr algn="l" defTabSz="914400" eaLnBrk="1" fontAlgn="base" hangingPunct="1" indent="0" latinLnBrk="0" lvl="0" marL="0" marR="0" rtl="0">
                        <a:lnSpc>
                          <a:spcPct val="100000"/>
                        </a:lnSpc>
                        <a:spcBef>
                          <a:spcPct val="0"/>
                        </a:spcBef>
                        <a:spcAft>
                          <a:spcPct val="0"/>
                        </a:spcAft>
                        <a:buClrTx/>
                        <a:buSzTx/>
                        <a:buFontTx/>
                        <a:buNone/>
                      </a:pPr>
                      <a:r>
                        <a:rPr baseline="0" b="1" cap="none" sz="1800" i="0" kumimoji="0" lang="en-US" normalizeH="0" strike="noStrike" u="none" smtClean="0">
                          <a:ln>
                            <a:noFill/>
                          </a:ln>
                          <a:solidFill>
                            <a:srgbClr val="A50021"/>
                          </a:solidFill>
                          <a:effectLst/>
                          <a:latin typeface="Arial" pitchFamily="34" charset="0"/>
                        </a:rPr>
                        <a:t>Diastolic</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chemeClr val="accent1"/>
                    </a:solidFill>
                  </a:tcPr>
                </a:tc>
              </a:tr>
              <a:tr h="385687">
                <a:tc>
                  <a:txBody>
                    <a:bodyPr/>
                    <a:p>
                      <a:pPr algn="l" defTabSz="914400" eaLnBrk="1" fontAlgn="base" hangingPunct="1" indent="0" latinLnBrk="0" lvl="0" marL="0" marR="0" rtl="0">
                        <a:lnSpc>
                          <a:spcPct val="100000"/>
                        </a:lnSpc>
                        <a:spcBef>
                          <a:spcPct val="0"/>
                        </a:spcBef>
                        <a:spcAft>
                          <a:spcPct val="0"/>
                        </a:spcAft>
                        <a:buClrTx/>
                        <a:buSzTx/>
                        <a:buFontTx/>
                        <a:buNone/>
                      </a:pPr>
                      <a:r>
                        <a:rPr baseline="0" b="0" cap="none" sz="1800" i="0" kumimoji="0" lang="en-US" normalizeH="0" strike="noStrike" u="none" smtClean="0">
                          <a:ln>
                            <a:noFill/>
                          </a:ln>
                          <a:solidFill>
                            <a:srgbClr val="000000"/>
                          </a:solidFill>
                          <a:effectLst/>
                          <a:latin typeface="Arial" pitchFamily="34" charset="0"/>
                        </a:rPr>
                        <a:t>Normal</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CECDE"/>
                    </a:solidFill>
                  </a:tcPr>
                </a:tc>
                <a:tc>
                  <a:txBody>
                    <a:bodyPr/>
                    <a:p>
                      <a:pPr algn="l" defTabSz="914400" eaLnBrk="1" fontAlgn="base" hangingPunct="1" indent="0" latinLnBrk="0" lvl="0" marL="0" marR="0" rtl="0">
                        <a:lnSpc>
                          <a:spcPct val="100000"/>
                        </a:lnSpc>
                        <a:spcBef>
                          <a:spcPct val="0"/>
                        </a:spcBef>
                        <a:spcAft>
                          <a:spcPct val="0"/>
                        </a:spcAft>
                        <a:buClrTx/>
                        <a:buSzTx/>
                        <a:buFontTx/>
                        <a:buNone/>
                      </a:pPr>
                      <a:r>
                        <a:rPr baseline="0" b="0" cap="none" sz="1800" i="0" kumimoji="0" lang="en-US" normalizeH="0" strike="noStrike" u="none" smtClean="0">
                          <a:ln>
                            <a:noFill/>
                          </a:ln>
                          <a:solidFill>
                            <a:srgbClr val="000000"/>
                          </a:solidFill>
                          <a:effectLst/>
                          <a:latin typeface="Arial" pitchFamily="34" charset="0"/>
                        </a:rPr>
                        <a:t>&gt;120</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CECDE"/>
                    </a:solidFill>
                  </a:tcPr>
                </a:tc>
                <a:tc>
                  <a:txBody>
                    <a:bodyPr/>
                    <a:p>
                      <a:pPr algn="l" defTabSz="914400" eaLnBrk="1" fontAlgn="base" hangingPunct="1" indent="0" latinLnBrk="0" lvl="0" marL="0" marR="0" rtl="0">
                        <a:lnSpc>
                          <a:spcPct val="100000"/>
                        </a:lnSpc>
                        <a:spcBef>
                          <a:spcPct val="0"/>
                        </a:spcBef>
                        <a:spcAft>
                          <a:spcPct val="0"/>
                        </a:spcAft>
                        <a:buClrTx/>
                        <a:buSzTx/>
                        <a:buFontTx/>
                        <a:buNone/>
                      </a:pPr>
                      <a:r>
                        <a:rPr baseline="0" b="0" cap="none" sz="1800" i="0" kumimoji="0" lang="en-US" normalizeH="0" strike="noStrike" u="none" smtClean="0">
                          <a:ln>
                            <a:noFill/>
                          </a:ln>
                          <a:solidFill>
                            <a:srgbClr val="000000"/>
                          </a:solidFill>
                          <a:effectLst/>
                          <a:latin typeface="Arial" pitchFamily="34" charset="0"/>
                        </a:rPr>
                        <a:t>&lt;80</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CECDE"/>
                    </a:solidFill>
                  </a:tcPr>
                </a:tc>
              </a:tr>
              <a:tr h="371402">
                <a:tc>
                  <a:txBody>
                    <a:bodyPr/>
                    <a:p>
                      <a:pPr algn="l" defTabSz="914400" eaLnBrk="1" fontAlgn="base" hangingPunct="1" indent="0" latinLnBrk="0" lvl="0" marL="0" marR="0" rtl="0">
                        <a:lnSpc>
                          <a:spcPct val="100000"/>
                        </a:lnSpc>
                        <a:spcBef>
                          <a:spcPct val="0"/>
                        </a:spcBef>
                        <a:spcAft>
                          <a:spcPct val="0"/>
                        </a:spcAft>
                        <a:buClrTx/>
                        <a:buSzTx/>
                        <a:buFontTx/>
                        <a:buNone/>
                      </a:pPr>
                      <a:r>
                        <a:rPr baseline="0" b="0" cap="none" sz="1800" i="0" kumimoji="0" lang="en-US" normalizeH="0" strike="noStrike" u="none" smtClean="0">
                          <a:ln>
                            <a:noFill/>
                          </a:ln>
                          <a:solidFill>
                            <a:srgbClr val="000000"/>
                          </a:solidFill>
                          <a:effectLst/>
                          <a:latin typeface="Arial" pitchFamily="34" charset="0"/>
                        </a:rPr>
                        <a:t>Prehypertension</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6F6EF"/>
                    </a:solidFill>
                  </a:tcPr>
                </a:tc>
                <a:tc>
                  <a:txBody>
                    <a:bodyPr/>
                    <a:p>
                      <a:pPr algn="l" defTabSz="914400" eaLnBrk="1" fontAlgn="base" hangingPunct="1" indent="0" latinLnBrk="0" lvl="0" marL="0" marR="0" rtl="0">
                        <a:lnSpc>
                          <a:spcPct val="100000"/>
                        </a:lnSpc>
                        <a:spcBef>
                          <a:spcPct val="0"/>
                        </a:spcBef>
                        <a:spcAft>
                          <a:spcPct val="0"/>
                        </a:spcAft>
                        <a:buClrTx/>
                        <a:buSzTx/>
                        <a:buFontTx/>
                        <a:buNone/>
                      </a:pPr>
                      <a:r>
                        <a:rPr baseline="0" b="0" cap="none" sz="1800" i="0" kumimoji="0" lang="en-US" normalizeH="0" strike="noStrike" u="none" smtClean="0">
                          <a:ln>
                            <a:noFill/>
                          </a:ln>
                          <a:solidFill>
                            <a:srgbClr val="000000"/>
                          </a:solidFill>
                          <a:effectLst/>
                          <a:latin typeface="Arial" pitchFamily="34" charset="0"/>
                        </a:rPr>
                        <a:t>120-139</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6F6EF"/>
                    </a:solidFill>
                  </a:tcPr>
                </a:tc>
                <a:tc>
                  <a:txBody>
                    <a:bodyPr/>
                    <a:p>
                      <a:pPr algn="l" defTabSz="914400" eaLnBrk="1" fontAlgn="base" hangingPunct="1" indent="0" latinLnBrk="0" lvl="0" marL="0" marR="0" rtl="0">
                        <a:lnSpc>
                          <a:spcPct val="100000"/>
                        </a:lnSpc>
                        <a:spcBef>
                          <a:spcPct val="0"/>
                        </a:spcBef>
                        <a:spcAft>
                          <a:spcPct val="0"/>
                        </a:spcAft>
                        <a:buClrTx/>
                        <a:buSzTx/>
                        <a:buFontTx/>
                        <a:buNone/>
                      </a:pPr>
                      <a:r>
                        <a:rPr baseline="0" b="0" cap="none" sz="1800" i="0" kumimoji="0" lang="en-US" normalizeH="0" strike="noStrike" u="none" smtClean="0">
                          <a:ln>
                            <a:noFill/>
                          </a:ln>
                          <a:solidFill>
                            <a:srgbClr val="000000"/>
                          </a:solidFill>
                          <a:effectLst/>
                          <a:latin typeface="Arial" pitchFamily="34" charset="0"/>
                        </a:rPr>
                        <a:t>80-89</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6F6EF"/>
                    </a:solidFill>
                  </a:tcPr>
                </a:tc>
              </a:tr>
              <a:tr h="369815">
                <a:tc>
                  <a:txBody>
                    <a:bodyPr/>
                    <a:p>
                      <a:pPr algn="l" defTabSz="914400" eaLnBrk="1" fontAlgn="base" hangingPunct="1" indent="0" latinLnBrk="0" lvl="0" marL="0" marR="0" rtl="0">
                        <a:lnSpc>
                          <a:spcPct val="100000"/>
                        </a:lnSpc>
                        <a:spcBef>
                          <a:spcPct val="0"/>
                        </a:spcBef>
                        <a:spcAft>
                          <a:spcPct val="0"/>
                        </a:spcAft>
                        <a:buClrTx/>
                        <a:buSzTx/>
                        <a:buFontTx/>
                        <a:buNone/>
                      </a:pPr>
                      <a:r>
                        <a:rPr baseline="0" b="0" cap="none" sz="1800" i="0" kumimoji="0" lang="en-US" normalizeH="0" strike="noStrike" u="none" smtClean="0">
                          <a:ln>
                            <a:noFill/>
                          </a:ln>
                          <a:solidFill>
                            <a:srgbClr val="000000"/>
                          </a:solidFill>
                          <a:effectLst/>
                          <a:latin typeface="Arial" pitchFamily="34" charset="0"/>
                        </a:rPr>
                        <a:t>Stage1</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CECDE"/>
                    </a:solidFill>
                  </a:tcPr>
                </a:tc>
                <a:tc>
                  <a:txBody>
                    <a:bodyPr/>
                    <a:p>
                      <a:pPr algn="l" defTabSz="914400" eaLnBrk="1" fontAlgn="base" hangingPunct="1" indent="0" latinLnBrk="0" lvl="0" marL="0" marR="0" rtl="0">
                        <a:lnSpc>
                          <a:spcPct val="100000"/>
                        </a:lnSpc>
                        <a:spcBef>
                          <a:spcPct val="0"/>
                        </a:spcBef>
                        <a:spcAft>
                          <a:spcPct val="0"/>
                        </a:spcAft>
                        <a:buClrTx/>
                        <a:buSzTx/>
                        <a:buFontTx/>
                        <a:buNone/>
                      </a:pPr>
                      <a:r>
                        <a:rPr baseline="0" b="0" cap="none" sz="1800" i="0" kumimoji="0" lang="en-US" normalizeH="0" strike="noStrike" u="none" smtClean="0">
                          <a:ln>
                            <a:noFill/>
                          </a:ln>
                          <a:solidFill>
                            <a:srgbClr val="000000"/>
                          </a:solidFill>
                          <a:effectLst/>
                          <a:latin typeface="Arial" pitchFamily="34" charset="0"/>
                        </a:rPr>
                        <a:t>149-159</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CECDE"/>
                    </a:solidFill>
                  </a:tcPr>
                </a:tc>
                <a:tc>
                  <a:txBody>
                    <a:bodyPr/>
                    <a:p>
                      <a:pPr algn="l" defTabSz="914400" eaLnBrk="1" fontAlgn="base" hangingPunct="1" indent="0" latinLnBrk="0" lvl="0" marL="0" marR="0" rtl="0">
                        <a:lnSpc>
                          <a:spcPct val="100000"/>
                        </a:lnSpc>
                        <a:spcBef>
                          <a:spcPct val="0"/>
                        </a:spcBef>
                        <a:spcAft>
                          <a:spcPct val="0"/>
                        </a:spcAft>
                        <a:buClrTx/>
                        <a:buSzTx/>
                        <a:buFontTx/>
                        <a:buNone/>
                      </a:pPr>
                      <a:r>
                        <a:rPr baseline="0" b="0" cap="none" sz="1800" i="0" kumimoji="0" lang="en-US" normalizeH="0" strike="noStrike" u="none" smtClean="0">
                          <a:ln>
                            <a:noFill/>
                          </a:ln>
                          <a:solidFill>
                            <a:srgbClr val="000000"/>
                          </a:solidFill>
                          <a:effectLst/>
                          <a:latin typeface="Arial" pitchFamily="34" charset="0"/>
                        </a:rPr>
                        <a:t>90-99</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CECDE"/>
                    </a:solidFill>
                  </a:tcPr>
                </a:tc>
              </a:tr>
              <a:tr h="640056">
                <a:tc>
                  <a:txBody>
                    <a:bodyPr/>
                    <a:p>
                      <a:pPr algn="l" defTabSz="914400" eaLnBrk="1" fontAlgn="base" hangingPunct="1" indent="0" latinLnBrk="0" lvl="0" marL="0" marR="0" rtl="0">
                        <a:lnSpc>
                          <a:spcPct val="100000"/>
                        </a:lnSpc>
                        <a:spcBef>
                          <a:spcPct val="0"/>
                        </a:spcBef>
                        <a:spcAft>
                          <a:spcPct val="0"/>
                        </a:spcAft>
                        <a:buClrTx/>
                        <a:buSzTx/>
                        <a:buFontTx/>
                        <a:buNone/>
                      </a:pPr>
                      <a:r>
                        <a:rPr baseline="0" b="0" cap="none" sz="1800" i="0" kumimoji="0" lang="en-US" normalizeH="0" strike="noStrike" u="none" smtClean="0">
                          <a:ln>
                            <a:noFill/>
                          </a:ln>
                          <a:solidFill>
                            <a:srgbClr val="000000"/>
                          </a:solidFill>
                          <a:effectLst/>
                          <a:latin typeface="Arial" pitchFamily="34" charset="0"/>
                        </a:rPr>
                        <a:t>Stage2</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6F6EF"/>
                    </a:solidFill>
                  </a:tcPr>
                </a:tc>
                <a:tc>
                  <a:txBody>
                    <a:bodyPr/>
                    <a:p>
                      <a:pPr algn="l" defTabSz="914400" eaLnBrk="1" fontAlgn="base" hangingPunct="1" indent="0" latinLnBrk="0" lvl="0" marL="0" marR="0" rtl="0">
                        <a:lnSpc>
                          <a:spcPct val="100000"/>
                        </a:lnSpc>
                        <a:spcBef>
                          <a:spcPct val="0"/>
                        </a:spcBef>
                        <a:spcAft>
                          <a:spcPct val="0"/>
                        </a:spcAft>
                        <a:buClrTx/>
                        <a:buSzTx/>
                        <a:buFontTx/>
                        <a:buNone/>
                      </a:pPr>
                      <a:r>
                        <a:rPr baseline="0" b="0" cap="none" sz="1800" i="0" kumimoji="0" lang="en-US" normalizeH="0" strike="noStrike" u="none" smtClean="0">
                          <a:ln>
                            <a:noFill/>
                          </a:ln>
                          <a:solidFill>
                            <a:srgbClr val="000000"/>
                          </a:solidFill>
                          <a:effectLst/>
                          <a:latin typeface="Arial" pitchFamily="34" charset="0"/>
                        </a:rPr>
                        <a:t>&gt;160</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6F6EF"/>
                    </a:solidFill>
                  </a:tcPr>
                </a:tc>
                <a:tc>
                  <a:txBody>
                    <a:bodyPr/>
                    <a:p>
                      <a:pPr algn="l" defTabSz="914400" eaLnBrk="1" fontAlgn="base" hangingPunct="1" indent="0" latinLnBrk="0" lvl="0" marL="0" marR="0" rtl="0">
                        <a:lnSpc>
                          <a:spcPct val="100000"/>
                        </a:lnSpc>
                        <a:spcBef>
                          <a:spcPct val="0"/>
                        </a:spcBef>
                        <a:spcAft>
                          <a:spcPct val="0"/>
                        </a:spcAft>
                        <a:buClrTx/>
                        <a:buSzTx/>
                        <a:buFontTx/>
                        <a:buNone/>
                      </a:pPr>
                      <a:r>
                        <a:rPr baseline="0" b="0" cap="none" sz="1800" i="0" kumimoji="0" lang="en-US" normalizeH="0" strike="noStrike" u="none" smtClean="0">
                          <a:ln>
                            <a:noFill/>
                          </a:ln>
                          <a:solidFill>
                            <a:srgbClr val="000000"/>
                          </a:solidFill>
                          <a:effectLst/>
                          <a:latin typeface="Arial" pitchFamily="34" charset="0"/>
                        </a:rPr>
                        <a:t>&gt;100</a:t>
                      </a:r>
                    </a:p>
                    <a:p>
                      <a:pPr algn="l" defTabSz="914400" eaLnBrk="1" fontAlgn="base" hangingPunct="1" indent="0" latinLnBrk="0" lvl="0" marL="0" marR="0" rtl="0">
                        <a:lnSpc>
                          <a:spcPct val="100000"/>
                        </a:lnSpc>
                        <a:spcBef>
                          <a:spcPct val="0"/>
                        </a:spcBef>
                        <a:spcAft>
                          <a:spcPct val="0"/>
                        </a:spcAft>
                        <a:buClrTx/>
                        <a:buSzTx/>
                        <a:buFontTx/>
                        <a:buNone/>
                      </a:pPr>
                      <a:endParaRPr baseline="0" b="0" cap="none" sz="1800" i="0" kumimoji="0" lang="en-US" normalizeH="0" strike="noStrike" u="none" smtClean="0">
                        <a:ln>
                          <a:noFill/>
                        </a:ln>
                        <a:solidFill>
                          <a:srgbClr val="000000"/>
                        </a:solidFill>
                        <a:effectLst/>
                        <a:latin typeface="Arial"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6F6EF"/>
                    </a:solidFill>
                  </a:tcPr>
                </a:tc>
              </a:tr>
            </a:tbl>
          </a:graphicData>
        </a:graphic>
      </p:graphicFrame>
      <p:sp>
        <p:nvSpPr>
          <p:cNvPr id="1050163" name="Text Placeholder 4"/>
          <p:cNvSpPr>
            <a:spLocks noGrp="1"/>
          </p:cNvSpPr>
          <p:nvPr>
            <p:ph type="body" sz="quarter" idx="3"/>
          </p:nvPr>
        </p:nvSpPr>
        <p:spPr/>
        <p:txBody>
          <a:bodyPr/>
          <a:p>
            <a:r>
              <a:rPr lang="en-US" smtClean="0"/>
              <a:t>Risk factors</a:t>
            </a:r>
          </a:p>
        </p:txBody>
      </p:sp>
      <p:sp>
        <p:nvSpPr>
          <p:cNvPr id="1050164" name="Content Placeholder 5"/>
          <p:cNvSpPr>
            <a:spLocks noGrp="1"/>
          </p:cNvSpPr>
          <p:nvPr>
            <p:ph sz="quarter" idx="4"/>
          </p:nvPr>
        </p:nvSpPr>
        <p:spPr/>
        <p:txBody>
          <a:bodyPr/>
          <a:p>
            <a:pPr indent="-457200" marL="457200">
              <a:buFont typeface="Times New Roman" pitchFamily="18" charset="0"/>
              <a:buAutoNum type="arabicPeriod"/>
            </a:pPr>
            <a:r>
              <a:rPr lang="en-US" smtClean="0"/>
              <a:t>Age above 55 and 65 in Men and Woman respectively</a:t>
            </a:r>
          </a:p>
          <a:p>
            <a:pPr indent="-457200" marL="457200">
              <a:buFont typeface="Times New Roman" pitchFamily="18" charset="0"/>
              <a:buAutoNum type="arabicPeriod"/>
            </a:pPr>
            <a:r>
              <a:rPr lang="en-US" smtClean="0"/>
              <a:t>Family History</a:t>
            </a:r>
          </a:p>
          <a:p>
            <a:pPr indent="-457200" marL="457200">
              <a:buFont typeface="Times New Roman" pitchFamily="18" charset="0"/>
              <a:buAutoNum type="arabicPeriod"/>
            </a:pPr>
            <a:r>
              <a:rPr lang="en-US" smtClean="0"/>
              <a:t>Smoking</a:t>
            </a:r>
          </a:p>
          <a:p>
            <a:pPr indent="-457200" marL="457200">
              <a:buFont typeface="Times New Roman" pitchFamily="18" charset="0"/>
              <a:buAutoNum type="arabicPeriod"/>
            </a:pPr>
            <a:r>
              <a:rPr lang="en-US" smtClean="0"/>
              <a:t>DM and Dyslipidemia</a:t>
            </a:r>
          </a:p>
          <a:p>
            <a:pPr indent="-457200" marL="457200">
              <a:buFont typeface="Times New Roman" pitchFamily="18" charset="0"/>
              <a:buAutoNum type="arabicPeriod"/>
            </a:pPr>
            <a:r>
              <a:rPr lang="en-US" smtClean="0"/>
              <a:t>Hypertension</a:t>
            </a:r>
          </a:p>
          <a:p>
            <a:pPr indent="-457200" marL="457200">
              <a:buFont typeface="Times New Roman" pitchFamily="18" charset="0"/>
              <a:buAutoNum type="arabicPeriod"/>
            </a:pPr>
            <a:r>
              <a:rPr lang="en-US" smtClean="0"/>
              <a:t>Obesity</a:t>
            </a:r>
          </a:p>
          <a:p>
            <a:pPr indent="-457200" marL="457200">
              <a:buFont typeface="Times New Roman" pitchFamily="18" charset="0"/>
              <a:buAutoNum type="arabicPeriod"/>
            </a:pPr>
            <a:r>
              <a:rPr lang="en-US" smtClean="0"/>
              <a:t>Microalbuminuria</a:t>
            </a: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282" name=""/>
        <p:cNvGrpSpPr/>
        <p:nvPr/>
      </p:nvGrpSpPr>
      <p:grpSpPr>
        <a:xfrm>
          <a:off x="0" y="0"/>
          <a:ext cx="0" cy="0"/>
          <a:chOff x="0" y="0"/>
          <a:chExt cx="0" cy="0"/>
        </a:xfrm>
      </p:grpSpPr>
      <p:sp>
        <p:nvSpPr>
          <p:cNvPr id="1050165" name="Title 1"/>
          <p:cNvSpPr>
            <a:spLocks noGrp="1"/>
          </p:cNvSpPr>
          <p:nvPr>
            <p:ph type="title"/>
          </p:nvPr>
        </p:nvSpPr>
        <p:spPr/>
        <p:txBody>
          <a:bodyPr/>
          <a:p>
            <a:r>
              <a:rPr lang="en-US" smtClean="0"/>
              <a:t>Treatment of Hypertension – </a:t>
            </a:r>
          </a:p>
        </p:txBody>
      </p:sp>
      <p:sp>
        <p:nvSpPr>
          <p:cNvPr id="1050166" name="Content Placeholder 2"/>
          <p:cNvSpPr>
            <a:spLocks noGrp="1"/>
          </p:cNvSpPr>
          <p:nvPr>
            <p:ph idx="1"/>
          </p:nvPr>
        </p:nvSpPr>
        <p:spPr/>
        <p:txBody>
          <a:bodyPr/>
          <a:p>
            <a:r>
              <a:rPr lang="en-US" smtClean="0"/>
              <a:t>7 </a:t>
            </a:r>
            <a:r>
              <a:rPr i="1" lang="en-US" smtClean="0"/>
              <a:t>compelling Indications</a:t>
            </a:r>
            <a:r>
              <a:rPr lang="en-US" smtClean="0"/>
              <a:t>:</a:t>
            </a:r>
          </a:p>
          <a:p>
            <a:pPr lvl="1"/>
            <a:r>
              <a:rPr lang="en-US" smtClean="0"/>
              <a:t>Heart failure</a:t>
            </a:r>
          </a:p>
          <a:p>
            <a:pPr lvl="1"/>
            <a:r>
              <a:rPr lang="en-US" smtClean="0"/>
              <a:t>Coronary artery disease</a:t>
            </a:r>
          </a:p>
          <a:p>
            <a:pPr lvl="1"/>
            <a:r>
              <a:rPr lang="en-US" smtClean="0"/>
              <a:t>H/o MI</a:t>
            </a:r>
          </a:p>
          <a:p>
            <a:pPr lvl="1"/>
            <a:r>
              <a:rPr lang="en-US" smtClean="0"/>
              <a:t>H/o stroke</a:t>
            </a:r>
          </a:p>
          <a:p>
            <a:pPr lvl="1"/>
            <a:r>
              <a:rPr lang="en-US" smtClean="0"/>
              <a:t>Diabetes</a:t>
            </a:r>
          </a:p>
          <a:p>
            <a:pPr lvl="1"/>
            <a:r>
              <a:rPr lang="en-US" smtClean="0"/>
              <a:t>Chronic Renal failure</a:t>
            </a:r>
          </a:p>
        </p:txBody>
      </p:sp>
      <p:pic>
        <p:nvPicPr>
          <p:cNvPr id="2097261" name="Picture 5" descr="MCj03037030000[1]"/>
          <p:cNvPicPr>
            <a:picLocks noChangeAspect="1" noChangeArrowheads="1"/>
          </p:cNvPicPr>
          <p:nvPr/>
        </p:nvPicPr>
        <p:blipFill>
          <a:blip xmlns:r="http://schemas.openxmlformats.org/officeDocument/2006/relationships" r:embed="rId1" cstate="print"/>
          <a:srcRect/>
          <a:stretch>
            <a:fillRect/>
          </a:stretch>
        </p:blipFill>
        <p:spPr bwMode="auto">
          <a:xfrm>
            <a:off x="6858000" y="1676400"/>
            <a:ext cx="1790700" cy="1827213"/>
          </a:xfrm>
          <a:prstGeom prst="rect"/>
          <a:noFill/>
          <a:ln>
            <a:noFill/>
          </a:ln>
        </p:spPr>
      </p:pic>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283" name=""/>
        <p:cNvGrpSpPr/>
        <p:nvPr/>
      </p:nvGrpSpPr>
      <p:grpSpPr>
        <a:xfrm>
          <a:off x="0" y="0"/>
          <a:ext cx="0" cy="0"/>
          <a:chOff x="0" y="0"/>
          <a:chExt cx="0" cy="0"/>
        </a:xfrm>
      </p:grpSpPr>
      <p:sp>
        <p:nvSpPr>
          <p:cNvPr id="1050167" name="Title 1"/>
          <p:cNvSpPr>
            <a:spLocks noGrp="1"/>
          </p:cNvSpPr>
          <p:nvPr>
            <p:ph type="title"/>
          </p:nvPr>
        </p:nvSpPr>
        <p:spPr/>
        <p:txBody>
          <a:bodyPr/>
          <a:p>
            <a:r>
              <a:rPr sz="3800" lang="en-US" smtClean="0"/>
              <a:t>Treatment of Hypertension </a:t>
            </a:r>
          </a:p>
        </p:txBody>
      </p:sp>
      <p:pic>
        <p:nvPicPr>
          <p:cNvPr id="2097262" name="Picture 2" descr="http://4.bp.blogspot.com/_a1jtZ_c_vPU/SxTlaPYlFbI/AAAAAAAABcc/2S9buqa4aHQ/s1600/jnc7.GIF"/>
          <p:cNvPicPr>
            <a:picLocks noChangeAspect="1" noChangeArrowheads="1"/>
          </p:cNvPicPr>
          <p:nvPr/>
        </p:nvPicPr>
        <p:blipFill>
          <a:blip xmlns:r="http://schemas.openxmlformats.org/officeDocument/2006/relationships" r:embed="rId1"/>
          <a:srcRect/>
          <a:stretch>
            <a:fillRect/>
          </a:stretch>
        </p:blipFill>
        <p:spPr bwMode="auto">
          <a:xfrm>
            <a:off x="838200" y="1600200"/>
            <a:ext cx="7924800" cy="5029200"/>
          </a:xfrm>
          <a:prstGeom prst="rect"/>
          <a:noFill/>
          <a:ln>
            <a:noFill/>
          </a:ln>
        </p:spPr>
      </p:pic>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284" name=""/>
        <p:cNvGrpSpPr/>
        <p:nvPr/>
      </p:nvGrpSpPr>
      <p:grpSpPr>
        <a:xfrm>
          <a:off x="0" y="0"/>
          <a:ext cx="0" cy="0"/>
          <a:chOff x="0" y="0"/>
          <a:chExt cx="0" cy="0"/>
        </a:xfrm>
      </p:grpSpPr>
      <p:sp>
        <p:nvSpPr>
          <p:cNvPr id="1050168" name="Rectangle 2"/>
          <p:cNvSpPr>
            <a:spLocks noGrp="1" noChangeArrowheads="1"/>
          </p:cNvSpPr>
          <p:nvPr>
            <p:ph type="title"/>
          </p:nvPr>
        </p:nvSpPr>
        <p:spPr/>
        <p:txBody>
          <a:bodyPr>
            <a:normAutofit fontScale="90000"/>
          </a:bodyPr>
          <a:p>
            <a:r>
              <a:rPr sz="3800" lang="en-US" smtClean="0"/>
              <a:t>Treatment of Hypertension – General principles</a:t>
            </a:r>
          </a:p>
        </p:txBody>
      </p:sp>
      <p:sp>
        <p:nvSpPr>
          <p:cNvPr id="1050169" name="Rectangle 3"/>
          <p:cNvSpPr>
            <a:spLocks noGrp="1" noChangeArrowheads="1"/>
          </p:cNvSpPr>
          <p:nvPr>
            <p:ph type="body" idx="1"/>
          </p:nvPr>
        </p:nvSpPr>
        <p:spPr/>
        <p:txBody>
          <a:bodyPr/>
          <a:p>
            <a:pPr>
              <a:lnSpc>
                <a:spcPct val="80000"/>
              </a:lnSpc>
            </a:pPr>
            <a:r>
              <a:rPr sz="2400" lang="en-US" smtClean="0"/>
              <a:t>Stage I:</a:t>
            </a:r>
          </a:p>
          <a:p>
            <a:pPr lvl="1">
              <a:lnSpc>
                <a:spcPct val="80000"/>
              </a:lnSpc>
            </a:pPr>
            <a:r>
              <a:rPr sz="2200" lang="en-US" smtClean="0"/>
              <a:t>Start with a single most appropriate drug with a low dose. Preferably start with Thiazides. Others like beta-blockers, CCBs, ARBs and ACE inhibitors may also be considered. CCB – in case of elderly and stroke prevention. If required increase the dose moderately</a:t>
            </a:r>
          </a:p>
          <a:p>
            <a:pPr lvl="1">
              <a:lnSpc>
                <a:spcPct val="80000"/>
              </a:lnSpc>
            </a:pPr>
            <a:r>
              <a:rPr sz="2200" lang="en-US" smtClean="0"/>
              <a:t>Partial response or no response – add from another group of drug, but remember it should be a low dose combination</a:t>
            </a:r>
          </a:p>
          <a:p>
            <a:pPr lvl="1">
              <a:lnSpc>
                <a:spcPct val="80000"/>
              </a:lnSpc>
            </a:pPr>
            <a:r>
              <a:rPr sz="2200" lang="en-US" smtClean="0"/>
              <a:t>If not controlled – change to another low dose combination</a:t>
            </a:r>
          </a:p>
          <a:p>
            <a:pPr lvl="1">
              <a:lnSpc>
                <a:spcPct val="80000"/>
              </a:lnSpc>
            </a:pPr>
            <a:r>
              <a:rPr sz="2200" lang="en-US" smtClean="0"/>
              <a:t>In case of side effects lower the dose or substitute with other group</a:t>
            </a:r>
          </a:p>
          <a:p>
            <a:pPr>
              <a:lnSpc>
                <a:spcPct val="80000"/>
              </a:lnSpc>
            </a:pPr>
            <a:r>
              <a:rPr sz="2400" lang="en-US" smtClean="0"/>
              <a:t>Stage 2: Start with 2 drug combination – one should be diuretic  </a:t>
            </a:r>
          </a:p>
          <a:p>
            <a:pPr lvl="1">
              <a:lnSpc>
                <a:spcPct val="80000"/>
              </a:lnSpc>
            </a:pPr>
            <a:endParaRPr sz="2200" lang="en-US" smtClean="0"/>
          </a:p>
          <a:p>
            <a:pPr>
              <a:lnSpc>
                <a:spcPct val="80000"/>
              </a:lnSpc>
            </a:pPr>
            <a:endParaRPr sz="2400" lang="en-US" smtClean="0"/>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285" name=""/>
        <p:cNvGrpSpPr/>
        <p:nvPr/>
      </p:nvGrpSpPr>
      <p:grpSpPr>
        <a:xfrm>
          <a:off x="0" y="0"/>
          <a:ext cx="0" cy="0"/>
          <a:chOff x="0" y="0"/>
          <a:chExt cx="0" cy="0"/>
        </a:xfrm>
      </p:grpSpPr>
      <p:sp>
        <p:nvSpPr>
          <p:cNvPr id="1050170" name="Rectangle 2"/>
          <p:cNvSpPr>
            <a:spLocks noGrp="1" noChangeArrowheads="1"/>
          </p:cNvSpPr>
          <p:nvPr>
            <p:ph type="title"/>
          </p:nvPr>
        </p:nvSpPr>
        <p:spPr/>
        <p:txBody>
          <a:bodyPr>
            <a:normAutofit fontScale="90000"/>
          </a:bodyPr>
          <a:p>
            <a:r>
              <a:rPr sz="3800" lang="en-US" smtClean="0"/>
              <a:t>Treatment of Hypertension – combination therapy</a:t>
            </a:r>
          </a:p>
        </p:txBody>
      </p:sp>
      <p:sp>
        <p:nvSpPr>
          <p:cNvPr id="1050171" name="Rectangle 3"/>
          <p:cNvSpPr>
            <a:spLocks noGrp="1" noChangeArrowheads="1"/>
          </p:cNvSpPr>
          <p:nvPr>
            <p:ph type="body" idx="1"/>
          </p:nvPr>
        </p:nvSpPr>
        <p:spPr/>
        <p:txBody>
          <a:bodyPr/>
          <a:p>
            <a:pPr>
              <a:lnSpc>
                <a:spcPct val="80000"/>
              </a:lnSpc>
            </a:pPr>
            <a:r>
              <a:rPr sz="2400" lang="en-US" smtClean="0"/>
              <a:t>In clinical practice a large number of patients require combination therapy – the combination should be rational and from different patterns of haemodynamic effects</a:t>
            </a:r>
          </a:p>
          <a:p>
            <a:pPr lvl="1">
              <a:lnSpc>
                <a:spcPct val="80000"/>
              </a:lnSpc>
            </a:pPr>
            <a:r>
              <a:rPr sz="2200" lang="en-US" smtClean="0"/>
              <a:t>Sympathetic inhibitors (not beta-blockers) and vasodilators + diuretics</a:t>
            </a:r>
          </a:p>
          <a:p>
            <a:pPr lvl="1">
              <a:lnSpc>
                <a:spcPct val="80000"/>
              </a:lnSpc>
            </a:pPr>
            <a:r>
              <a:rPr sz="2200" lang="en-US" smtClean="0"/>
              <a:t>Diuretics, CCBs, ACE inhibitors and vasodilators + beta blockers (blocks renin release)</a:t>
            </a:r>
          </a:p>
          <a:p>
            <a:pPr lvl="1">
              <a:lnSpc>
                <a:spcPct val="80000"/>
              </a:lnSpc>
            </a:pPr>
            <a:r>
              <a:rPr sz="2200" lang="en-US" smtClean="0"/>
              <a:t>Hydralazine and CCBs + beta-blockers (tachycardia countered)</a:t>
            </a:r>
          </a:p>
          <a:p>
            <a:pPr lvl="1">
              <a:lnSpc>
                <a:spcPct val="80000"/>
              </a:lnSpc>
            </a:pPr>
            <a:r>
              <a:rPr sz="2200" lang="en-US" smtClean="0"/>
              <a:t>ACE inhibitors + diuretics</a:t>
            </a:r>
          </a:p>
          <a:p>
            <a:pPr>
              <a:lnSpc>
                <a:spcPct val="80000"/>
              </a:lnSpc>
            </a:pPr>
            <a:r>
              <a:rPr sz="2400" lang="en-US" smtClean="0">
                <a:solidFill>
                  <a:srgbClr val="CC0000"/>
                </a:solidFill>
              </a:rPr>
              <a:t>3 (three) Drug combinations:</a:t>
            </a:r>
            <a:r>
              <a:rPr sz="2400" lang="en-US" smtClean="0"/>
              <a:t> CCB+ACE/ARB+diuretic; CCB+Beta blocker+ diuretic; ACEI/ARB+ beta blocker+diuretic</a:t>
            </a: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286" name=""/>
        <p:cNvGrpSpPr/>
        <p:nvPr/>
      </p:nvGrpSpPr>
      <p:grpSpPr>
        <a:xfrm>
          <a:off x="0" y="0"/>
          <a:ext cx="0" cy="0"/>
          <a:chOff x="0" y="0"/>
          <a:chExt cx="0" cy="0"/>
        </a:xfrm>
      </p:grpSpPr>
      <p:sp>
        <p:nvSpPr>
          <p:cNvPr id="1050172" name="Rectangle 2"/>
          <p:cNvSpPr>
            <a:spLocks noGrp="1" noChangeArrowheads="1"/>
          </p:cNvSpPr>
          <p:nvPr>
            <p:ph type="title"/>
          </p:nvPr>
        </p:nvSpPr>
        <p:spPr/>
        <p:txBody>
          <a:bodyPr/>
          <a:p>
            <a:r>
              <a:rPr sz="3800" lang="en-US" smtClean="0"/>
              <a:t>Treatment of Hypertension.</a:t>
            </a:r>
          </a:p>
        </p:txBody>
      </p:sp>
      <p:sp>
        <p:nvSpPr>
          <p:cNvPr id="1050173" name="Rectangle 3"/>
          <p:cNvSpPr>
            <a:spLocks noGrp="1" noChangeArrowheads="1"/>
          </p:cNvSpPr>
          <p:nvPr>
            <p:ph type="body" idx="1"/>
          </p:nvPr>
        </p:nvSpPr>
        <p:spPr/>
        <p:txBody>
          <a:bodyPr/>
          <a:p>
            <a:pPr>
              <a:lnSpc>
                <a:spcPct val="80000"/>
              </a:lnSpc>
            </a:pPr>
            <a:r>
              <a:rPr sz="2400" lang="en-US" smtClean="0"/>
              <a:t>Never combine:</a:t>
            </a:r>
          </a:p>
          <a:p>
            <a:pPr lvl="1">
              <a:lnSpc>
                <a:spcPct val="80000"/>
              </a:lnSpc>
            </a:pPr>
            <a:r>
              <a:rPr sz="2200" lang="en-US" smtClean="0"/>
              <a:t>Alpha or beta blocker and clonidine - antagonism</a:t>
            </a:r>
          </a:p>
          <a:p>
            <a:pPr lvl="1">
              <a:lnSpc>
                <a:spcPct val="80000"/>
              </a:lnSpc>
            </a:pPr>
            <a:r>
              <a:rPr sz="2200" lang="en-US" smtClean="0"/>
              <a:t>Nifedepine and diuretic synergism</a:t>
            </a:r>
          </a:p>
          <a:p>
            <a:pPr lvl="1">
              <a:lnSpc>
                <a:spcPct val="80000"/>
              </a:lnSpc>
            </a:pPr>
            <a:r>
              <a:rPr sz="2200" lang="en-US" smtClean="0"/>
              <a:t>Hydralazine with DHP or prazosin – same type of action</a:t>
            </a:r>
          </a:p>
          <a:p>
            <a:pPr lvl="1">
              <a:lnSpc>
                <a:spcPct val="80000"/>
              </a:lnSpc>
            </a:pPr>
            <a:r>
              <a:rPr sz="2200" lang="en-US" smtClean="0"/>
              <a:t>Diltiazem and verapamil with beta blocker – bradycardia</a:t>
            </a:r>
          </a:p>
          <a:p>
            <a:pPr lvl="1">
              <a:lnSpc>
                <a:spcPct val="80000"/>
              </a:lnSpc>
            </a:pPr>
            <a:r>
              <a:rPr sz="2200" lang="en-US" smtClean="0"/>
              <a:t>Methyldopa and clonidine</a:t>
            </a:r>
          </a:p>
          <a:p>
            <a:pPr>
              <a:lnSpc>
                <a:spcPct val="80000"/>
              </a:lnSpc>
            </a:pPr>
            <a:r>
              <a:rPr sz="2400" lang="en-US" smtClean="0"/>
              <a:t>Hypertension and pregnancy:</a:t>
            </a:r>
          </a:p>
          <a:p>
            <a:pPr lvl="1">
              <a:lnSpc>
                <a:spcPct val="80000"/>
              </a:lnSpc>
            </a:pPr>
            <a:r>
              <a:rPr sz="2200" lang="en-US" smtClean="0"/>
              <a:t>No drug is safe in pregnancy</a:t>
            </a:r>
          </a:p>
          <a:p>
            <a:pPr lvl="1">
              <a:lnSpc>
                <a:spcPct val="80000"/>
              </a:lnSpc>
            </a:pPr>
            <a:r>
              <a:rPr sz="2200" lang="en-US" smtClean="0"/>
              <a:t>Avoid diuretics, propranolol, ACE inhibitors, Sodium nitroprusside etc</a:t>
            </a:r>
          </a:p>
          <a:p>
            <a:pPr lvl="1">
              <a:lnSpc>
                <a:spcPct val="80000"/>
              </a:lnSpc>
            </a:pPr>
            <a:r>
              <a:rPr sz="2200" lang="en-US" smtClean="0"/>
              <a:t>Safer drugs: Hydralazine, Methyldopa, cardioselective beta blockers and prazosin</a:t>
            </a:r>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287" name=""/>
        <p:cNvGrpSpPr/>
        <p:nvPr/>
      </p:nvGrpSpPr>
      <p:grpSpPr>
        <a:xfrm>
          <a:off x="0" y="0"/>
          <a:ext cx="0" cy="0"/>
          <a:chOff x="0" y="0"/>
          <a:chExt cx="0" cy="0"/>
        </a:xfrm>
      </p:grpSpPr>
      <p:sp>
        <p:nvSpPr>
          <p:cNvPr id="1050174" name="Rectangle 2"/>
          <p:cNvSpPr>
            <a:spLocks noGrp="1" noChangeArrowheads="1"/>
          </p:cNvSpPr>
          <p:nvPr>
            <p:ph type="title"/>
          </p:nvPr>
        </p:nvSpPr>
        <p:spPr/>
        <p:txBody>
          <a:bodyPr/>
          <a:p>
            <a:r>
              <a:rPr lang="en-US" smtClean="0"/>
              <a:t>Hypertensive Emergencies</a:t>
            </a:r>
          </a:p>
        </p:txBody>
      </p:sp>
      <p:sp>
        <p:nvSpPr>
          <p:cNvPr id="1050175" name="Rectangle 3"/>
          <p:cNvSpPr>
            <a:spLocks noGrp="1" noChangeArrowheads="1"/>
          </p:cNvSpPr>
          <p:nvPr>
            <p:ph type="body" idx="1"/>
          </p:nvPr>
        </p:nvSpPr>
        <p:spPr/>
        <p:txBody>
          <a:bodyPr/>
          <a:p>
            <a:pPr>
              <a:lnSpc>
                <a:spcPct val="80000"/>
              </a:lnSpc>
            </a:pPr>
            <a:r>
              <a:rPr sz="2000" lang="en-US" smtClean="0">
                <a:solidFill>
                  <a:srgbClr val="CC0000"/>
                </a:solidFill>
              </a:rPr>
              <a:t>Cerebrovascular accident or head injury with high BP</a:t>
            </a:r>
          </a:p>
          <a:p>
            <a:pPr>
              <a:lnSpc>
                <a:spcPct val="80000"/>
              </a:lnSpc>
            </a:pPr>
            <a:r>
              <a:rPr sz="2000" lang="en-US" smtClean="0">
                <a:solidFill>
                  <a:srgbClr val="CC0000"/>
                </a:solidFill>
              </a:rPr>
              <a:t>Left ventricular failure with pulmonary edema due to hypertension</a:t>
            </a:r>
          </a:p>
          <a:p>
            <a:pPr>
              <a:lnSpc>
                <a:spcPct val="80000"/>
              </a:lnSpc>
            </a:pPr>
            <a:r>
              <a:rPr sz="2000" lang="en-US" smtClean="0">
                <a:solidFill>
                  <a:srgbClr val="CC0000"/>
                </a:solidFill>
              </a:rPr>
              <a:t>Hypertensive encephalopathy</a:t>
            </a:r>
          </a:p>
          <a:p>
            <a:pPr>
              <a:lnSpc>
                <a:spcPct val="80000"/>
              </a:lnSpc>
            </a:pPr>
            <a:r>
              <a:rPr sz="2000" lang="en-US" smtClean="0">
                <a:solidFill>
                  <a:srgbClr val="CC0000"/>
                </a:solidFill>
              </a:rPr>
              <a:t>Angina or MI with raised BP</a:t>
            </a:r>
          </a:p>
          <a:p>
            <a:pPr>
              <a:lnSpc>
                <a:spcPct val="80000"/>
              </a:lnSpc>
            </a:pPr>
            <a:r>
              <a:rPr sz="2000" lang="en-US" smtClean="0">
                <a:solidFill>
                  <a:srgbClr val="CC0000"/>
                </a:solidFill>
              </a:rPr>
              <a:t>Acute renal failure with high BP</a:t>
            </a:r>
          </a:p>
          <a:p>
            <a:pPr>
              <a:lnSpc>
                <a:spcPct val="80000"/>
              </a:lnSpc>
            </a:pPr>
            <a:r>
              <a:rPr sz="2000" lang="en-US" smtClean="0">
                <a:solidFill>
                  <a:srgbClr val="CC0000"/>
                </a:solidFill>
              </a:rPr>
              <a:t>Eclampsia</a:t>
            </a:r>
          </a:p>
          <a:p>
            <a:pPr>
              <a:lnSpc>
                <a:spcPct val="80000"/>
              </a:lnSpc>
            </a:pPr>
            <a:r>
              <a:rPr sz="2000" lang="en-US" smtClean="0">
                <a:solidFill>
                  <a:srgbClr val="CC0000"/>
                </a:solidFill>
              </a:rPr>
              <a:t>Pheochromocytoma, cheese reaction and clonidine withdrawal</a:t>
            </a:r>
          </a:p>
          <a:p>
            <a:pPr>
              <a:lnSpc>
                <a:spcPct val="80000"/>
              </a:lnSpc>
            </a:pPr>
            <a:r>
              <a:rPr sz="2000" lang="en-US" smtClean="0">
                <a:solidFill>
                  <a:srgbClr val="CC0000"/>
                </a:solidFill>
              </a:rPr>
              <a:t>Drugs:</a:t>
            </a:r>
          </a:p>
          <a:p>
            <a:pPr lvl="1">
              <a:lnSpc>
                <a:spcPct val="80000"/>
              </a:lnSpc>
            </a:pPr>
            <a:r>
              <a:rPr sz="1800" lang="en-US" smtClean="0"/>
              <a:t>Sodium Nitroprusside (20-300 mcg/min) – dose titration and monitoring</a:t>
            </a:r>
          </a:p>
          <a:p>
            <a:pPr lvl="1">
              <a:lnSpc>
                <a:spcPct val="80000"/>
              </a:lnSpc>
            </a:pPr>
            <a:r>
              <a:rPr sz="1800" lang="en-US" smtClean="0"/>
              <a:t>GTN (5-20 mcg/min) – cardiac surgery, LVF, MI and angina</a:t>
            </a:r>
          </a:p>
          <a:p>
            <a:pPr lvl="1">
              <a:lnSpc>
                <a:spcPct val="80000"/>
              </a:lnSpc>
            </a:pPr>
            <a:r>
              <a:rPr sz="1800" lang="en-US" smtClean="0"/>
              <a:t>Esmolol (0.5 mg/kg bolus) and 50-200mcg/kg/min -  useful in reducing cardiac work</a:t>
            </a:r>
          </a:p>
          <a:p>
            <a:pPr lvl="1">
              <a:lnSpc>
                <a:spcPct val="80000"/>
              </a:lnSpc>
            </a:pPr>
            <a:r>
              <a:rPr sz="1800" lang="en-US" smtClean="0"/>
              <a:t>Phentolamine – pheochromocytoma, cheese reaction nd clonidine withdrawal (5-10 mg IV)</a:t>
            </a: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288" name=""/>
        <p:cNvGrpSpPr/>
        <p:nvPr/>
      </p:nvGrpSpPr>
      <p:grpSpPr>
        <a:xfrm>
          <a:off x="0" y="0"/>
          <a:ext cx="0" cy="0"/>
          <a:chOff x="0" y="0"/>
          <a:chExt cx="0" cy="0"/>
        </a:xfrm>
      </p:grpSpPr>
      <p:sp>
        <p:nvSpPr>
          <p:cNvPr id="1050176" name="Rectangle 2"/>
          <p:cNvSpPr>
            <a:spLocks noGrp="1" noChangeArrowheads="1"/>
          </p:cNvSpPr>
          <p:nvPr>
            <p:ph type="title"/>
          </p:nvPr>
        </p:nvSpPr>
        <p:spPr/>
        <p:txBody>
          <a:bodyPr/>
          <a:p>
            <a:r>
              <a:rPr lang="en-US" smtClean="0"/>
              <a:t>Desirable to know/learn</a:t>
            </a:r>
          </a:p>
        </p:txBody>
      </p:sp>
      <p:sp>
        <p:nvSpPr>
          <p:cNvPr id="1050177" name="Rectangle 3"/>
          <p:cNvSpPr>
            <a:spLocks noGrp="1" noChangeArrowheads="1"/>
          </p:cNvSpPr>
          <p:nvPr>
            <p:ph type="body" idx="1"/>
          </p:nvPr>
        </p:nvSpPr>
        <p:spPr/>
        <p:txBody>
          <a:bodyPr/>
          <a:p>
            <a:r>
              <a:rPr sz="2400" lang="en-US" smtClean="0"/>
              <a:t>Classification of Antihypertensive</a:t>
            </a:r>
          </a:p>
          <a:p>
            <a:r>
              <a:rPr sz="2400" lang="en-US" smtClean="0"/>
              <a:t>Antihypertensive mechanisms: Diuretics, ACE inhibitors, ARBs, Beta-blockers, alpha-blockers, CCBs, Vasodilators and central sympatholytics</a:t>
            </a:r>
          </a:p>
          <a:p>
            <a:r>
              <a:rPr sz="2400" lang="en-US" smtClean="0"/>
              <a:t>Present status of above mentioned group of Drugs</a:t>
            </a:r>
          </a:p>
          <a:p>
            <a:r>
              <a:rPr sz="2400" lang="en-US" smtClean="0"/>
              <a:t>Common Adverse effects of above groups of Drugs</a:t>
            </a:r>
          </a:p>
          <a:p>
            <a:r>
              <a:rPr sz="2400" lang="en-US" smtClean="0"/>
              <a:t>Pharmacotherapy of Hypertension</a:t>
            </a:r>
          </a:p>
          <a:p>
            <a:r>
              <a:rPr sz="2400" lang="en-US" smtClean="0"/>
              <a:t>Pharmacotherapy of hypertensive emergencies</a:t>
            </a:r>
          </a:p>
          <a:p>
            <a:r>
              <a:rPr sz="2400" lang="en-US" smtClean="0"/>
              <a:t>Preparation and dosage of commonly used drugs of above mentioned groups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602" name=""/>
        <p:cNvGrpSpPr/>
        <p:nvPr/>
      </p:nvGrpSpPr>
      <p:grpSpPr>
        <a:xfrm>
          <a:off x="0" y="0"/>
          <a:ext cx="0" cy="0"/>
          <a:chOff x="0" y="0"/>
          <a:chExt cx="0" cy="0"/>
        </a:xfrm>
      </p:grpSpPr>
      <p:sp>
        <p:nvSpPr>
          <p:cNvPr id="1048747" name="Title 1"/>
          <p:cNvSpPr>
            <a:spLocks noGrp="1"/>
          </p:cNvSpPr>
          <p:nvPr>
            <p:ph type="title"/>
          </p:nvPr>
        </p:nvSpPr>
        <p:spPr/>
        <p:txBody>
          <a:bodyPr>
            <a:normAutofit fontScale="90000"/>
          </a:bodyPr>
          <a:p>
            <a:r>
              <a:rPr altLang="en-US" dirty="0" lang="en-US" err="1"/>
              <a:t>Antibacterials</a:t>
            </a:r>
            <a:r>
              <a:rPr altLang="en-US" dirty="0" lang="en-US"/>
              <a:t/>
            </a:r>
            <a:br>
              <a:rPr altLang="en-US" dirty="0" lang="en-US"/>
            </a:br>
            <a:r>
              <a:rPr altLang="en-US" dirty="0" sz="3600" lang="en-US" err="1"/>
              <a:t>Cephalosporins</a:t>
            </a:r>
            <a:endParaRPr dirty="0" lang="en-US"/>
          </a:p>
        </p:txBody>
      </p:sp>
      <p:sp>
        <p:nvSpPr>
          <p:cNvPr id="1048748" name="Content Placeholder 2"/>
          <p:cNvSpPr>
            <a:spLocks noGrp="1"/>
          </p:cNvSpPr>
          <p:nvPr>
            <p:ph idx="1"/>
          </p:nvPr>
        </p:nvSpPr>
        <p:spPr/>
        <p:txBody>
          <a:bodyPr>
            <a:normAutofit fontScale="96429" lnSpcReduction="20000"/>
          </a:bodyPr>
          <a:p>
            <a:r>
              <a:rPr altLang="en-US" dirty="0" lang="en-US" u="sng"/>
              <a:t>1st Generation </a:t>
            </a:r>
            <a:r>
              <a:rPr altLang="en-US" dirty="0" lang="en-US" err="1" u="sng"/>
              <a:t>Cephalosporins</a:t>
            </a:r>
            <a:r>
              <a:rPr altLang="en-US" dirty="0" lang="en-US"/>
              <a:t> - </a:t>
            </a:r>
            <a:r>
              <a:rPr altLang="en-US" b="1" dirty="0" sz="2800" lang="en-US" err="1"/>
              <a:t>cefadroxil</a:t>
            </a:r>
            <a:r>
              <a:rPr altLang="en-US" b="1" dirty="0" sz="2800" lang="en-US"/>
              <a:t> (</a:t>
            </a:r>
            <a:r>
              <a:rPr altLang="en-US" b="1" dirty="0" sz="2800" lang="en-US" err="1"/>
              <a:t>Duricef</a:t>
            </a:r>
            <a:r>
              <a:rPr altLang="en-US" b="1" dirty="0" sz="2800" lang="en-US"/>
              <a:t>) &amp; cephalexin (Keflex) - PO; </a:t>
            </a:r>
            <a:r>
              <a:rPr altLang="en-US" b="1" dirty="0" sz="2800" lang="en-US" err="1"/>
              <a:t>Cefazolin</a:t>
            </a:r>
            <a:r>
              <a:rPr altLang="en-US" b="1" dirty="0" sz="2800" lang="en-US"/>
              <a:t> (</a:t>
            </a:r>
            <a:r>
              <a:rPr altLang="en-US" b="1" dirty="0" sz="2800" lang="en-US" err="1"/>
              <a:t>Ancef</a:t>
            </a:r>
            <a:r>
              <a:rPr altLang="en-US" b="1" dirty="0" sz="2800" lang="en-US"/>
              <a:t>)  &amp; </a:t>
            </a:r>
            <a:r>
              <a:rPr altLang="en-US" b="1" dirty="0" sz="2800" lang="en-US" err="1"/>
              <a:t>cephalothin</a:t>
            </a:r>
            <a:r>
              <a:rPr altLang="en-US" b="1" dirty="0" sz="2800" lang="en-US"/>
              <a:t> (</a:t>
            </a:r>
            <a:r>
              <a:rPr altLang="en-US" b="1" dirty="0" sz="2800" lang="en-US" err="1"/>
              <a:t>Keflin</a:t>
            </a:r>
            <a:r>
              <a:rPr altLang="en-US" b="1" dirty="0" sz="2800" lang="en-US"/>
              <a:t>) - IM</a:t>
            </a:r>
          </a:p>
          <a:p>
            <a:pPr>
              <a:buFontTx/>
              <a:buNone/>
            </a:pPr>
            <a:r>
              <a:rPr altLang="en-US" b="1" dirty="0" sz="2800" lang="en-US"/>
              <a:t>  </a:t>
            </a:r>
            <a:r>
              <a:rPr altLang="en-US" dirty="0" lang="en-US"/>
              <a:t>- Gram (+), &amp; gram (-)</a:t>
            </a:r>
          </a:p>
          <a:p>
            <a:pPr>
              <a:buFontTx/>
              <a:buNone/>
            </a:pPr>
            <a:r>
              <a:rPr altLang="en-US" dirty="0" lang="en-US"/>
              <a:t>  - Esp. used for skin/skin structure infections</a:t>
            </a:r>
          </a:p>
          <a:p>
            <a:pPr>
              <a:buFontTx/>
              <a:buNone/>
            </a:pPr>
            <a:r>
              <a:rPr altLang="en-US" dirty="0" lang="en-US"/>
              <a:t>  - </a:t>
            </a:r>
            <a:r>
              <a:rPr altLang="en-US" dirty="0" lang="en-US" err="1"/>
              <a:t>Keflin</a:t>
            </a:r>
            <a:r>
              <a:rPr altLang="en-US" dirty="0" lang="en-US"/>
              <a:t> used for </a:t>
            </a:r>
            <a:r>
              <a:rPr altLang="en-US" dirty="0" lang="en-US" err="1"/>
              <a:t>resp</a:t>
            </a:r>
            <a:r>
              <a:rPr altLang="en-US" dirty="0" lang="en-US"/>
              <a:t>, GI, GU, bone, &amp; joint infections</a:t>
            </a:r>
          </a:p>
          <a:p>
            <a:endParaRPr dirty="0"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603" name=""/>
        <p:cNvGrpSpPr/>
        <p:nvPr/>
      </p:nvGrpSpPr>
      <p:grpSpPr>
        <a:xfrm>
          <a:off x="0" y="0"/>
          <a:ext cx="0" cy="0"/>
          <a:chOff x="0" y="0"/>
          <a:chExt cx="0" cy="0"/>
        </a:xfrm>
      </p:grpSpPr>
      <p:sp>
        <p:nvSpPr>
          <p:cNvPr id="1048749" name="Title 1"/>
          <p:cNvSpPr>
            <a:spLocks noGrp="1"/>
          </p:cNvSpPr>
          <p:nvPr>
            <p:ph type="title"/>
          </p:nvPr>
        </p:nvSpPr>
        <p:spPr/>
        <p:txBody>
          <a:bodyPr>
            <a:normAutofit fontScale="90000"/>
          </a:bodyPr>
          <a:p>
            <a:r>
              <a:rPr altLang="en-US" dirty="0" lang="en-US" err="1"/>
              <a:t>Antibacterials</a:t>
            </a:r>
            <a:r>
              <a:rPr altLang="en-US" dirty="0" lang="en-US"/>
              <a:t/>
            </a:r>
            <a:br>
              <a:rPr altLang="en-US" dirty="0" lang="en-US"/>
            </a:br>
            <a:r>
              <a:rPr altLang="en-US" dirty="0" sz="3600" lang="en-US" err="1"/>
              <a:t>Cephalosporins</a:t>
            </a:r>
            <a:endParaRPr dirty="0" lang="en-US"/>
          </a:p>
        </p:txBody>
      </p:sp>
      <p:sp>
        <p:nvSpPr>
          <p:cNvPr id="1048750" name="Content Placeholder 2"/>
          <p:cNvSpPr>
            <a:spLocks noGrp="1"/>
          </p:cNvSpPr>
          <p:nvPr>
            <p:ph idx="1"/>
          </p:nvPr>
        </p:nvSpPr>
        <p:spPr/>
        <p:txBody>
          <a:bodyPr/>
          <a:p>
            <a:r>
              <a:rPr altLang="en-US" dirty="0" lang="en-US" u="sng"/>
              <a:t>2nd Generation </a:t>
            </a:r>
            <a:r>
              <a:rPr altLang="en-US" dirty="0" lang="en-US" err="1" u="sng"/>
              <a:t>Cephalosporins</a:t>
            </a:r>
            <a:r>
              <a:rPr altLang="en-US" dirty="0" lang="en-US"/>
              <a:t> -</a:t>
            </a:r>
            <a:r>
              <a:rPr altLang="en-US" dirty="0" sz="2800" lang="en-US"/>
              <a:t> </a:t>
            </a:r>
            <a:r>
              <a:rPr altLang="en-US" b="1" dirty="0" sz="2800" lang="en-US" err="1"/>
              <a:t>cefaclor</a:t>
            </a:r>
            <a:r>
              <a:rPr altLang="en-US" b="1" dirty="0" sz="2800" lang="en-US"/>
              <a:t> (</a:t>
            </a:r>
            <a:r>
              <a:rPr altLang="en-US" b="1" dirty="0" sz="2800" lang="en-US" err="1"/>
              <a:t>ceclor</a:t>
            </a:r>
            <a:r>
              <a:rPr altLang="en-US" b="1" dirty="0" sz="2800" lang="en-US"/>
              <a:t>) - PO, </a:t>
            </a:r>
            <a:r>
              <a:rPr altLang="en-US" b="1" dirty="0" sz="2800" lang="en-US" err="1"/>
              <a:t>cefoxitin</a:t>
            </a:r>
            <a:r>
              <a:rPr altLang="en-US" b="1" dirty="0" sz="2800" lang="en-US"/>
              <a:t> (</a:t>
            </a:r>
            <a:r>
              <a:rPr altLang="en-US" b="1" dirty="0" sz="2800" lang="en-US" err="1"/>
              <a:t>Mefoxin</a:t>
            </a:r>
            <a:r>
              <a:rPr altLang="en-US" b="1" dirty="0" sz="2800" lang="en-US"/>
              <a:t>), cefuroxime (</a:t>
            </a:r>
            <a:r>
              <a:rPr altLang="en-US" b="1" dirty="0" sz="2800" lang="en-US" err="1"/>
              <a:t>Zinacef</a:t>
            </a:r>
            <a:r>
              <a:rPr altLang="en-US" b="1" dirty="0" sz="2800" lang="en-US"/>
              <a:t>), </a:t>
            </a:r>
            <a:r>
              <a:rPr altLang="en-US" b="1" dirty="0" sz="2800" lang="en-US" err="1"/>
              <a:t>cefotetan</a:t>
            </a:r>
            <a:r>
              <a:rPr altLang="en-US" b="1" dirty="0" sz="2800" lang="en-US"/>
              <a:t> (</a:t>
            </a:r>
            <a:r>
              <a:rPr altLang="en-US" b="1" dirty="0" sz="2800" lang="en-US" err="1"/>
              <a:t>Cefotan</a:t>
            </a:r>
            <a:r>
              <a:rPr altLang="en-US" b="1" dirty="0" sz="2800" lang="en-US"/>
              <a:t>) - IM &amp; IV</a:t>
            </a:r>
            <a:endParaRPr altLang="en-US" dirty="0" sz="2800" lang="en-US"/>
          </a:p>
          <a:p>
            <a:pPr>
              <a:buFontTx/>
              <a:buNone/>
            </a:pPr>
            <a:r>
              <a:rPr altLang="en-US" dirty="0" sz="2800" lang="en-US"/>
              <a:t> </a:t>
            </a:r>
            <a:r>
              <a:rPr altLang="en-US" dirty="0" lang="en-US"/>
              <a:t>- Gram (+), slightly boarder gram (-) effect than 1st generation</a:t>
            </a:r>
          </a:p>
          <a:p>
            <a:pPr>
              <a:buFontTx/>
              <a:buNone/>
            </a:pPr>
            <a:r>
              <a:rPr altLang="en-US" dirty="0" lang="en-US"/>
              <a:t> - for harder to treat infections</a:t>
            </a:r>
          </a:p>
          <a:p>
            <a:endParaRPr dirty="0"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604" name=""/>
        <p:cNvGrpSpPr/>
        <p:nvPr/>
      </p:nvGrpSpPr>
      <p:grpSpPr>
        <a:xfrm>
          <a:off x="0" y="0"/>
          <a:ext cx="0" cy="0"/>
          <a:chOff x="0" y="0"/>
          <a:chExt cx="0" cy="0"/>
        </a:xfrm>
      </p:grpSpPr>
      <p:sp>
        <p:nvSpPr>
          <p:cNvPr id="1048751" name="Title 1"/>
          <p:cNvSpPr>
            <a:spLocks noGrp="1"/>
          </p:cNvSpPr>
          <p:nvPr>
            <p:ph type="title"/>
          </p:nvPr>
        </p:nvSpPr>
        <p:spPr/>
        <p:txBody>
          <a:bodyPr>
            <a:normAutofit fontScale="90000"/>
          </a:bodyPr>
          <a:p>
            <a:r>
              <a:rPr altLang="en-US" dirty="0" lang="en-US" err="1"/>
              <a:t>Antibacterials</a:t>
            </a:r>
            <a:r>
              <a:rPr altLang="en-US" dirty="0" lang="en-US"/>
              <a:t/>
            </a:r>
            <a:br>
              <a:rPr altLang="en-US" dirty="0" lang="en-US"/>
            </a:br>
            <a:r>
              <a:rPr altLang="en-US" dirty="0" sz="3600" lang="en-US" err="1"/>
              <a:t>Cephalosporins</a:t>
            </a:r>
            <a:endParaRPr dirty="0" lang="en-US"/>
          </a:p>
        </p:txBody>
      </p:sp>
      <p:sp>
        <p:nvSpPr>
          <p:cNvPr id="1048752" name="Content Placeholder 2"/>
          <p:cNvSpPr>
            <a:spLocks noGrp="1"/>
          </p:cNvSpPr>
          <p:nvPr>
            <p:ph idx="1"/>
          </p:nvPr>
        </p:nvSpPr>
        <p:spPr/>
        <p:txBody>
          <a:bodyPr>
            <a:normAutofit fontScale="87500" lnSpcReduction="20000"/>
          </a:bodyPr>
          <a:p>
            <a:r>
              <a:rPr altLang="en-US" dirty="0" lang="en-US" u="sng"/>
              <a:t>3rd Generation </a:t>
            </a:r>
            <a:r>
              <a:rPr altLang="en-US" dirty="0" lang="en-US" err="1" u="sng"/>
              <a:t>Cephalosporins</a:t>
            </a:r>
            <a:r>
              <a:rPr altLang="en-US" dirty="0" lang="en-US"/>
              <a:t> - </a:t>
            </a:r>
            <a:r>
              <a:rPr altLang="en-US" b="1" dirty="0" lang="en-US" err="1"/>
              <a:t>cefotaxime</a:t>
            </a:r>
            <a:r>
              <a:rPr altLang="en-US" b="1" dirty="0" lang="en-US"/>
              <a:t> (</a:t>
            </a:r>
            <a:r>
              <a:rPr altLang="en-US" b="1" dirty="0" lang="en-US" err="1"/>
              <a:t>Claforan</a:t>
            </a:r>
            <a:r>
              <a:rPr altLang="en-US" b="1" dirty="0" lang="en-US"/>
              <a:t>), </a:t>
            </a:r>
            <a:r>
              <a:rPr altLang="en-US" b="1" dirty="0" lang="en-US" err="1"/>
              <a:t>ceftazidime</a:t>
            </a:r>
            <a:r>
              <a:rPr altLang="en-US" b="1" dirty="0" lang="en-US"/>
              <a:t> (</a:t>
            </a:r>
            <a:r>
              <a:rPr altLang="en-US" b="1" dirty="0" lang="en-US" err="1"/>
              <a:t>Fortaz</a:t>
            </a:r>
            <a:r>
              <a:rPr altLang="en-US" b="1" dirty="0" lang="en-US"/>
              <a:t>), ceftriaxone (</a:t>
            </a:r>
            <a:r>
              <a:rPr altLang="en-US" b="1" dirty="0" lang="en-US" err="1"/>
              <a:t>Rocephin</a:t>
            </a:r>
            <a:r>
              <a:rPr altLang="en-US" b="1" dirty="0" lang="en-US"/>
              <a:t>), </a:t>
            </a:r>
            <a:r>
              <a:rPr altLang="en-US" b="1" dirty="0" lang="en-US" err="1"/>
              <a:t>cefixime</a:t>
            </a:r>
            <a:r>
              <a:rPr altLang="en-US" b="1" dirty="0" lang="en-US"/>
              <a:t> (</a:t>
            </a:r>
            <a:r>
              <a:rPr altLang="en-US" b="1" dirty="0" lang="en-US" err="1"/>
              <a:t>Suprax</a:t>
            </a:r>
            <a:r>
              <a:rPr altLang="en-US" b="1" dirty="0" lang="en-US"/>
              <a:t>) - IM or IV</a:t>
            </a:r>
          </a:p>
          <a:p>
            <a:pPr>
              <a:buFontTx/>
              <a:buNone/>
            </a:pPr>
            <a:r>
              <a:rPr altLang="en-US" b="1" dirty="0" lang="en-US"/>
              <a:t> - </a:t>
            </a:r>
            <a:r>
              <a:rPr altLang="en-US" dirty="0" lang="en-US"/>
              <a:t>More effective against gram (-), less effective against gram (+)</a:t>
            </a:r>
          </a:p>
          <a:p>
            <a:pPr>
              <a:buFontTx/>
              <a:buNone/>
            </a:pPr>
            <a:r>
              <a:rPr altLang="en-US" dirty="0" lang="en-US"/>
              <a:t> - for harder yet to treat infections</a:t>
            </a:r>
          </a:p>
          <a:p>
            <a:r>
              <a:rPr altLang="en-US" dirty="0" lang="en-US" u="sng"/>
              <a:t>4th Generation </a:t>
            </a:r>
            <a:r>
              <a:rPr altLang="en-US" dirty="0" lang="en-US" err="1" u="sng"/>
              <a:t>Cephalosporins</a:t>
            </a:r>
            <a:r>
              <a:rPr altLang="en-US" dirty="0" lang="en-US"/>
              <a:t> - </a:t>
            </a:r>
            <a:r>
              <a:rPr altLang="en-US" b="1" dirty="0" lang="en-US" err="1"/>
              <a:t>cefepime</a:t>
            </a:r>
            <a:r>
              <a:rPr altLang="en-US" b="1" dirty="0" lang="en-US"/>
              <a:t> (</a:t>
            </a:r>
            <a:r>
              <a:rPr altLang="en-US" b="1" dirty="0" lang="en-US" err="1"/>
              <a:t>Maxipime</a:t>
            </a:r>
            <a:r>
              <a:rPr altLang="en-US" b="1" dirty="0" lang="en-US"/>
              <a:t>) - IV or IM</a:t>
            </a:r>
            <a:endParaRPr altLang="en-US" dirty="0" lang="en-US"/>
          </a:p>
          <a:p>
            <a:pPr>
              <a:buFontTx/>
              <a:buNone/>
            </a:pPr>
            <a:r>
              <a:rPr altLang="en-US" dirty="0" lang="en-US"/>
              <a:t> - Resistant to most beta-lactamase bacteria</a:t>
            </a:r>
          </a:p>
          <a:p>
            <a:pPr>
              <a:buFontTx/>
              <a:buNone/>
            </a:pPr>
            <a:r>
              <a:rPr altLang="en-US" dirty="0" lang="en-US"/>
              <a:t> - greater gram (+) coverage than 3rd generation</a:t>
            </a:r>
          </a:p>
          <a:p>
            <a:endParaRPr dirty="0"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605" name=""/>
        <p:cNvGrpSpPr/>
        <p:nvPr/>
      </p:nvGrpSpPr>
      <p:grpSpPr>
        <a:xfrm>
          <a:off x="0" y="0"/>
          <a:ext cx="0" cy="0"/>
          <a:chOff x="0" y="0"/>
          <a:chExt cx="0" cy="0"/>
        </a:xfrm>
      </p:grpSpPr>
      <p:sp>
        <p:nvSpPr>
          <p:cNvPr id="1048753" name="Title 1"/>
          <p:cNvSpPr>
            <a:spLocks noGrp="1"/>
          </p:cNvSpPr>
          <p:nvPr>
            <p:ph type="title"/>
          </p:nvPr>
        </p:nvSpPr>
        <p:spPr/>
        <p:txBody>
          <a:bodyPr/>
          <a:p>
            <a:r>
              <a:rPr dirty="0" lang="en-US" smtClean="0"/>
              <a:t>MACROLIDES</a:t>
            </a:r>
            <a:endParaRPr dirty="0" lang="en-US"/>
          </a:p>
        </p:txBody>
      </p:sp>
      <p:sp>
        <p:nvSpPr>
          <p:cNvPr id="1048754" name="Content Placeholder 2"/>
          <p:cNvSpPr>
            <a:spLocks noGrp="1"/>
          </p:cNvSpPr>
          <p:nvPr>
            <p:ph idx="1"/>
          </p:nvPr>
        </p:nvSpPr>
        <p:spPr/>
        <p:txBody>
          <a:bodyPr>
            <a:normAutofit fontScale="95833" lnSpcReduction="20000"/>
          </a:bodyPr>
          <a:p>
            <a:r>
              <a:rPr altLang="en-US" dirty="0" sz="2800" lang="en-US">
                <a:ea typeface="ＭＳ Ｐゴシック" pitchFamily="34" charset="-128"/>
              </a:rPr>
              <a:t>Erythromycin is a naturally-occurring macrolide derived from </a:t>
            </a:r>
            <a:r>
              <a:rPr altLang="en-US" dirty="0" sz="2800" i="1" lang="en-US">
                <a:ea typeface="ＭＳ Ｐゴシック" pitchFamily="34" charset="-128"/>
              </a:rPr>
              <a:t>Streptomyces </a:t>
            </a:r>
            <a:r>
              <a:rPr altLang="en-US" dirty="0" sz="2800" i="1" lang="en-US" err="1">
                <a:ea typeface="ＭＳ Ｐゴシック" pitchFamily="34" charset="-128"/>
              </a:rPr>
              <a:t>erythreus</a:t>
            </a:r>
            <a:r>
              <a:rPr altLang="en-US" dirty="0" sz="2800" i="1" lang="en-US">
                <a:ea typeface="ＭＳ Ｐゴシック" pitchFamily="34" charset="-128"/>
              </a:rPr>
              <a:t> – </a:t>
            </a:r>
            <a:r>
              <a:rPr altLang="en-US" dirty="0" sz="2800" lang="en-US">
                <a:ea typeface="ＭＳ Ｐゴシック" pitchFamily="34" charset="-128"/>
              </a:rPr>
              <a:t>problems with acid </a:t>
            </a:r>
            <a:r>
              <a:rPr altLang="en-US" dirty="0" sz="2800" lang="en-US" err="1">
                <a:ea typeface="ＭＳ Ｐゴシック" pitchFamily="34" charset="-128"/>
              </a:rPr>
              <a:t>lability</a:t>
            </a:r>
            <a:r>
              <a:rPr altLang="en-US" dirty="0" sz="2800" lang="en-US">
                <a:ea typeface="ＭＳ Ｐゴシック" pitchFamily="34" charset="-128"/>
              </a:rPr>
              <a:t>, narrow spectrum, poor GI intolerance, short elimination half-life</a:t>
            </a:r>
            <a:endParaRPr altLang="en-US" dirty="0" sz="2800" i="1" lang="en-US">
              <a:ea typeface="ＭＳ Ｐゴシック" pitchFamily="34" charset="-128"/>
            </a:endParaRPr>
          </a:p>
          <a:p>
            <a:r>
              <a:rPr altLang="en-US" dirty="0" sz="2800" lang="en-US">
                <a:ea typeface="ＭＳ Ｐゴシック" pitchFamily="34" charset="-128"/>
              </a:rPr>
              <a:t>Structural derivatives include clarithromycin and azithromycin: </a:t>
            </a:r>
          </a:p>
          <a:p>
            <a:pPr lvl="1">
              <a:buClr>
                <a:srgbClr val="66FFFF"/>
              </a:buClr>
              <a:buSzPct val="70000"/>
              <a:buFont typeface="Wingdings" pitchFamily="2" charset="2"/>
              <a:buChar char="Ø"/>
            </a:pPr>
            <a:r>
              <a:rPr altLang="en-US" dirty="0" sz="2400" lang="en-US">
                <a:ea typeface="ＭＳ Ｐゴシック" pitchFamily="34" charset="-128"/>
              </a:rPr>
              <a:t>Broader spectrum of activity</a:t>
            </a:r>
          </a:p>
          <a:p>
            <a:pPr lvl="1">
              <a:buClr>
                <a:srgbClr val="66FFFF"/>
              </a:buClr>
              <a:buSzPct val="70000"/>
              <a:buFont typeface="Wingdings" pitchFamily="2" charset="2"/>
              <a:buChar char="Ø"/>
            </a:pPr>
            <a:r>
              <a:rPr altLang="en-US" dirty="0" sz="2400" lang="en-US">
                <a:ea typeface="ＭＳ Ｐゴシック" pitchFamily="34" charset="-128"/>
              </a:rPr>
              <a:t>Improved PK properties – better bioavailability, better tissue penetration, prolonged half-lives</a:t>
            </a:r>
          </a:p>
          <a:p>
            <a:pPr lvl="1">
              <a:buClr>
                <a:srgbClr val="66FFFF"/>
              </a:buClr>
              <a:buSzPct val="70000"/>
              <a:buFont typeface="Wingdings" pitchFamily="2" charset="2"/>
              <a:buChar char="Ø"/>
            </a:pPr>
            <a:r>
              <a:rPr altLang="en-US" dirty="0" sz="2400" lang="en-US">
                <a:ea typeface="ＭＳ Ｐゴシック" pitchFamily="34" charset="-128"/>
              </a:rPr>
              <a:t>Improved tolerability</a:t>
            </a:r>
          </a:p>
          <a:p>
            <a:pPr indent="0" marL="0">
              <a:buNone/>
            </a:pPr>
            <a:endParaRPr dirty="0"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606" name=""/>
        <p:cNvGrpSpPr/>
        <p:nvPr/>
      </p:nvGrpSpPr>
      <p:grpSpPr>
        <a:xfrm>
          <a:off x="0" y="0"/>
          <a:ext cx="0" cy="0"/>
          <a:chOff x="0" y="0"/>
          <a:chExt cx="0" cy="0"/>
        </a:xfrm>
      </p:grpSpPr>
      <p:sp>
        <p:nvSpPr>
          <p:cNvPr id="1048755" name="Title 1"/>
          <p:cNvSpPr>
            <a:spLocks noGrp="1"/>
          </p:cNvSpPr>
          <p:nvPr>
            <p:ph type="title"/>
          </p:nvPr>
        </p:nvSpPr>
        <p:spPr/>
        <p:txBody>
          <a:bodyPr/>
          <a:p>
            <a:endParaRPr lang="en-US"/>
          </a:p>
        </p:txBody>
      </p:sp>
      <p:sp>
        <p:nvSpPr>
          <p:cNvPr id="1048756" name="Content Placeholder 2"/>
          <p:cNvSpPr>
            <a:spLocks noGrp="1"/>
          </p:cNvSpPr>
          <p:nvPr>
            <p:ph idx="1"/>
          </p:nvPr>
        </p:nvSpPr>
        <p:spPr/>
        <p:txBody>
          <a:bodyPr>
            <a:normAutofit fontScale="92308" lnSpcReduction="10000"/>
          </a:bodyPr>
          <a:p>
            <a:pPr>
              <a:buSzPct val="110000"/>
              <a:buNone/>
            </a:pPr>
            <a:r>
              <a:rPr altLang="en-US" dirty="0" lang="en-US">
                <a:ea typeface="ＭＳ Ｐゴシック" pitchFamily="34" charset="-128"/>
              </a:rPr>
              <a:t>Mechanism of Action</a:t>
            </a:r>
          </a:p>
          <a:p>
            <a:pPr lvl="1">
              <a:buClr>
                <a:srgbClr val="66FFFF"/>
              </a:buClr>
              <a:buSzPct val="80000"/>
              <a:buFont typeface="Wingdings" pitchFamily="2" charset="2"/>
              <a:buChar char="Ø"/>
            </a:pPr>
            <a:r>
              <a:rPr altLang="en-US" dirty="0" sz="3000" lang="en-US">
                <a:ea typeface="ＭＳ Ｐゴシック" pitchFamily="34" charset="-128"/>
              </a:rPr>
              <a:t>Inhibits protein synthesis by reversibly binding to the 50S ribosomal subunit </a:t>
            </a:r>
          </a:p>
          <a:p>
            <a:pPr lvl="2">
              <a:buClr>
                <a:srgbClr val="00FF00"/>
              </a:buClr>
              <a:buSzPct val="80000"/>
              <a:buFont typeface="Wingdings" pitchFamily="2" charset="2"/>
              <a:buChar char="§"/>
            </a:pPr>
            <a:r>
              <a:rPr altLang="en-US" dirty="0" sz="2600" lang="en-US">
                <a:ea typeface="ＭＳ Ｐゴシック" pitchFamily="34" charset="-128"/>
              </a:rPr>
              <a:t>Suppression of RNA-dependent protein synthesis</a:t>
            </a:r>
          </a:p>
          <a:p>
            <a:pPr lvl="1">
              <a:buClr>
                <a:srgbClr val="66FFFF"/>
              </a:buClr>
              <a:buSzPct val="80000"/>
              <a:buFont typeface="Wingdings" pitchFamily="2" charset="2"/>
              <a:buChar char="Ø"/>
            </a:pPr>
            <a:r>
              <a:rPr altLang="en-US" dirty="0" sz="3000" lang="en-US">
                <a:ea typeface="ＭＳ Ｐゴシック" pitchFamily="34" charset="-128"/>
              </a:rPr>
              <a:t>Macrolides typically display </a:t>
            </a:r>
            <a:r>
              <a:rPr altLang="en-US" dirty="0" sz="3000" lang="en-US" u="sng">
                <a:ea typeface="ＭＳ Ｐゴシック" pitchFamily="34" charset="-128"/>
              </a:rPr>
              <a:t>bacteriostatic</a:t>
            </a:r>
            <a:r>
              <a:rPr altLang="en-US" dirty="0" sz="3000" lang="en-US">
                <a:ea typeface="ＭＳ Ｐゴシック" pitchFamily="34" charset="-128"/>
              </a:rPr>
              <a:t> activity, but may be </a:t>
            </a:r>
            <a:r>
              <a:rPr altLang="en-US" dirty="0" sz="3000" lang="en-US" u="sng">
                <a:ea typeface="ＭＳ Ｐゴシック" pitchFamily="34" charset="-128"/>
              </a:rPr>
              <a:t>bactericidal</a:t>
            </a:r>
            <a:r>
              <a:rPr altLang="en-US" dirty="0" sz="3000" lang="en-US">
                <a:ea typeface="ＭＳ Ｐゴシック" pitchFamily="34" charset="-128"/>
              </a:rPr>
              <a:t> when present at high concentrations against very susceptible organisms</a:t>
            </a:r>
          </a:p>
          <a:p>
            <a:pPr lvl="1">
              <a:buClr>
                <a:srgbClr val="66FFFF"/>
              </a:buClr>
              <a:buSzPct val="80000"/>
              <a:buFont typeface="Wingdings" pitchFamily="2" charset="2"/>
              <a:buChar char="Ø"/>
            </a:pPr>
            <a:r>
              <a:rPr altLang="en-US" dirty="0" sz="3000" lang="en-US">
                <a:ea typeface="ＭＳ Ｐゴシック" pitchFamily="34" charset="-128"/>
              </a:rPr>
              <a:t>Time-dependent activity</a:t>
            </a:r>
          </a:p>
          <a:p>
            <a:endParaRPr dirty="0"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607" name=""/>
        <p:cNvGrpSpPr/>
        <p:nvPr/>
      </p:nvGrpSpPr>
      <p:grpSpPr>
        <a:xfrm>
          <a:off x="0" y="0"/>
          <a:ext cx="0" cy="0"/>
          <a:chOff x="0" y="0"/>
          <a:chExt cx="0" cy="0"/>
        </a:xfrm>
      </p:grpSpPr>
      <p:sp>
        <p:nvSpPr>
          <p:cNvPr id="1048757" name="Title 1"/>
          <p:cNvSpPr>
            <a:spLocks noGrp="1"/>
          </p:cNvSpPr>
          <p:nvPr>
            <p:ph type="title"/>
          </p:nvPr>
        </p:nvSpPr>
        <p:spPr/>
        <p:txBody>
          <a:bodyPr>
            <a:normAutofit fontScale="90000"/>
          </a:bodyPr>
          <a:p>
            <a:r>
              <a:rPr altLang="en-US" dirty="0" lang="en-US">
                <a:ea typeface="ＭＳ Ｐゴシック" pitchFamily="34" charset="-128"/>
              </a:rPr>
              <a:t>Macrolides</a:t>
            </a:r>
            <a:br>
              <a:rPr altLang="en-US" dirty="0" lang="en-US">
                <a:ea typeface="ＭＳ Ｐゴシック" pitchFamily="34" charset="-128"/>
              </a:rPr>
            </a:br>
            <a:r>
              <a:rPr altLang="en-US" dirty="0" lang="en-US">
                <a:ea typeface="ＭＳ Ｐゴシック" pitchFamily="34" charset="-128"/>
              </a:rPr>
              <a:t>Pharmacology</a:t>
            </a:r>
            <a:endParaRPr dirty="0" lang="en-US"/>
          </a:p>
        </p:txBody>
      </p:sp>
      <p:sp>
        <p:nvSpPr>
          <p:cNvPr id="1048758" name="Content Placeholder 2"/>
          <p:cNvSpPr>
            <a:spLocks noGrp="1"/>
          </p:cNvSpPr>
          <p:nvPr>
            <p:ph idx="1"/>
          </p:nvPr>
        </p:nvSpPr>
        <p:spPr/>
        <p:txBody>
          <a:bodyPr>
            <a:normAutofit fontScale="95833" lnSpcReduction="20000"/>
          </a:bodyPr>
          <a:p>
            <a:pPr>
              <a:buSzPct val="110000"/>
              <a:buNone/>
            </a:pPr>
            <a:r>
              <a:rPr altLang="en-US" dirty="0" sz="3600" lang="en-US">
                <a:ea typeface="ＭＳ Ｐゴシック" pitchFamily="34" charset="-128"/>
              </a:rPr>
              <a:t>Absorption</a:t>
            </a:r>
          </a:p>
          <a:p>
            <a:pPr lvl="1">
              <a:buClr>
                <a:srgbClr val="66FFFF"/>
              </a:buClr>
              <a:buSzPct val="80000"/>
              <a:buFont typeface="Wingdings" pitchFamily="2" charset="2"/>
              <a:buChar char="Ø"/>
            </a:pPr>
            <a:r>
              <a:rPr altLang="en-US" dirty="0" lang="en-US">
                <a:solidFill>
                  <a:srgbClr val="66FFFF"/>
                </a:solidFill>
                <a:ea typeface="ＭＳ Ｐゴシック" pitchFamily="34" charset="-128"/>
              </a:rPr>
              <a:t>Erythromycin</a:t>
            </a:r>
            <a:r>
              <a:rPr altLang="en-US" dirty="0" lang="en-US">
                <a:ea typeface="ＭＳ Ｐゴシック" pitchFamily="34" charset="-128"/>
              </a:rPr>
              <a:t> – variable absorption (15-45%); food may decrease the absorption </a:t>
            </a:r>
          </a:p>
          <a:p>
            <a:pPr lvl="2">
              <a:buSzPct val="80000"/>
            </a:pPr>
            <a:r>
              <a:rPr altLang="en-US" dirty="0" lang="en-US">
                <a:ea typeface="ＭＳ Ｐゴシック" pitchFamily="34" charset="-128"/>
              </a:rPr>
              <a:t>Base: destroyed by gastric acid; enteric coated</a:t>
            </a:r>
          </a:p>
          <a:p>
            <a:pPr lvl="2">
              <a:buSzPct val="80000"/>
            </a:pPr>
            <a:r>
              <a:rPr altLang="en-US" dirty="0" lang="en-US">
                <a:ea typeface="ＭＳ Ｐゴシック" pitchFamily="34" charset="-128"/>
              </a:rPr>
              <a:t>Esters and ester salts: more acid stable</a:t>
            </a:r>
          </a:p>
          <a:p>
            <a:pPr lvl="1">
              <a:buClr>
                <a:srgbClr val="66FFFF"/>
              </a:buClr>
              <a:buSzPct val="80000"/>
              <a:buFont typeface="Wingdings" pitchFamily="2" charset="2"/>
              <a:buChar char="Ø"/>
            </a:pPr>
            <a:r>
              <a:rPr altLang="en-US" dirty="0" lang="en-US">
                <a:solidFill>
                  <a:srgbClr val="66FFFF"/>
                </a:solidFill>
                <a:ea typeface="ＭＳ Ｐゴシック" pitchFamily="34" charset="-128"/>
              </a:rPr>
              <a:t>Clarithromycin</a:t>
            </a:r>
            <a:r>
              <a:rPr altLang="en-US" dirty="0" lang="en-US">
                <a:ea typeface="ＭＳ Ｐゴシック" pitchFamily="34" charset="-128"/>
              </a:rPr>
              <a:t> – acid stable and well-absorbed, 55% bioavailable regardless of presence of food</a:t>
            </a:r>
          </a:p>
          <a:p>
            <a:pPr lvl="1">
              <a:buClr>
                <a:srgbClr val="66FFFF"/>
              </a:buClr>
              <a:buSzPct val="80000"/>
              <a:buFont typeface="Wingdings" pitchFamily="2" charset="2"/>
              <a:buChar char="Ø"/>
            </a:pPr>
            <a:r>
              <a:rPr altLang="en-US" dirty="0" lang="en-US">
                <a:solidFill>
                  <a:srgbClr val="66FFFF"/>
                </a:solidFill>
                <a:ea typeface="ＭＳ Ｐゴシック" pitchFamily="34" charset="-128"/>
              </a:rPr>
              <a:t>Azithromycin </a:t>
            </a:r>
            <a:r>
              <a:rPr altLang="en-US" dirty="0" lang="en-US">
                <a:ea typeface="ＭＳ Ｐゴシック" pitchFamily="34" charset="-128"/>
              </a:rPr>
              <a:t>–acid stable; 38% bioavailable; food decreases absorption of capsules</a:t>
            </a:r>
          </a:p>
          <a:p>
            <a:endParaRPr dirty="0"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608" name=""/>
        <p:cNvGrpSpPr/>
        <p:nvPr/>
      </p:nvGrpSpPr>
      <p:grpSpPr>
        <a:xfrm>
          <a:off x="0" y="0"/>
          <a:ext cx="0" cy="0"/>
          <a:chOff x="0" y="0"/>
          <a:chExt cx="0" cy="0"/>
        </a:xfrm>
      </p:grpSpPr>
      <p:sp>
        <p:nvSpPr>
          <p:cNvPr id="1048759" name="Title 1"/>
          <p:cNvSpPr>
            <a:spLocks noGrp="1"/>
          </p:cNvSpPr>
          <p:nvPr>
            <p:ph type="title"/>
          </p:nvPr>
        </p:nvSpPr>
        <p:spPr/>
        <p:txBody>
          <a:bodyPr>
            <a:normAutofit fontScale="90000"/>
          </a:bodyPr>
          <a:p>
            <a:r>
              <a:rPr altLang="en-US" dirty="0" lang="en-US">
                <a:ea typeface="ＭＳ Ｐゴシック" pitchFamily="34" charset="-128"/>
              </a:rPr>
              <a:t>Macrolides</a:t>
            </a:r>
            <a:br>
              <a:rPr altLang="en-US" dirty="0" lang="en-US">
                <a:ea typeface="ＭＳ Ｐゴシック" pitchFamily="34" charset="-128"/>
              </a:rPr>
            </a:br>
            <a:r>
              <a:rPr altLang="en-US" dirty="0" lang="en-US">
                <a:ea typeface="ＭＳ Ｐゴシック" pitchFamily="34" charset="-128"/>
              </a:rPr>
              <a:t>Pharmacology</a:t>
            </a:r>
            <a:endParaRPr dirty="0" lang="en-US"/>
          </a:p>
        </p:txBody>
      </p:sp>
      <p:sp>
        <p:nvSpPr>
          <p:cNvPr id="1048760" name="Content Placeholder 2"/>
          <p:cNvSpPr>
            <a:spLocks noGrp="1"/>
          </p:cNvSpPr>
          <p:nvPr>
            <p:ph idx="1"/>
          </p:nvPr>
        </p:nvSpPr>
        <p:spPr/>
        <p:txBody>
          <a:bodyPr>
            <a:normAutofit fontScale="91667" lnSpcReduction="10000"/>
          </a:bodyPr>
          <a:p>
            <a:pPr>
              <a:lnSpc>
                <a:spcPct val="90000"/>
              </a:lnSpc>
              <a:buSzPct val="110000"/>
              <a:buNone/>
            </a:pPr>
            <a:r>
              <a:rPr altLang="en-US" dirty="0" sz="2800" lang="en-US">
                <a:ea typeface="ＭＳ Ｐゴシック" pitchFamily="34" charset="-128"/>
              </a:rPr>
              <a:t>Distribution</a:t>
            </a:r>
          </a:p>
          <a:p>
            <a:pPr lvl="1">
              <a:lnSpc>
                <a:spcPct val="90000"/>
              </a:lnSpc>
              <a:buClr>
                <a:srgbClr val="66FFFF"/>
              </a:buClr>
              <a:buSzPct val="80000"/>
              <a:buFont typeface="Wingdings" pitchFamily="2" charset="2"/>
              <a:buChar char="Ø"/>
            </a:pPr>
            <a:r>
              <a:rPr altLang="en-US" dirty="0" sz="2400" lang="en-US">
                <a:ea typeface="ＭＳ Ｐゴシック" pitchFamily="34" charset="-128"/>
              </a:rPr>
              <a:t>Extensive tissue and cellular distribution – clarithromycin and azithromycin with extensive penetration</a:t>
            </a:r>
          </a:p>
          <a:p>
            <a:pPr lvl="1">
              <a:lnSpc>
                <a:spcPct val="90000"/>
              </a:lnSpc>
              <a:buClr>
                <a:srgbClr val="66FFFF"/>
              </a:buClr>
              <a:buSzPct val="80000"/>
              <a:buFont typeface="Wingdings" pitchFamily="2" charset="2"/>
              <a:buChar char="Ø"/>
            </a:pPr>
            <a:r>
              <a:rPr altLang="en-US" dirty="0" sz="2400" lang="en-US">
                <a:ea typeface="ＭＳ Ｐゴシック" pitchFamily="34" charset="-128"/>
              </a:rPr>
              <a:t>Minimal CSF penetration </a:t>
            </a:r>
          </a:p>
          <a:p>
            <a:pPr>
              <a:lnSpc>
                <a:spcPct val="90000"/>
              </a:lnSpc>
              <a:buSzPct val="110000"/>
              <a:buNone/>
            </a:pPr>
            <a:r>
              <a:rPr altLang="en-US" dirty="0" sz="2800" lang="en-US">
                <a:ea typeface="ＭＳ Ｐゴシック" pitchFamily="34" charset="-128"/>
              </a:rPr>
              <a:t>Elimination</a:t>
            </a:r>
          </a:p>
          <a:p>
            <a:pPr lvl="1">
              <a:lnSpc>
                <a:spcPct val="90000"/>
              </a:lnSpc>
              <a:buClr>
                <a:srgbClr val="66FFFF"/>
              </a:buClr>
              <a:buSzPct val="80000"/>
              <a:buFont typeface="Wingdings" pitchFamily="2" charset="2"/>
              <a:buChar char="Ø"/>
            </a:pPr>
            <a:r>
              <a:rPr altLang="en-US" dirty="0" sz="2400" lang="en-US">
                <a:ea typeface="ＭＳ Ｐゴシック" pitchFamily="34" charset="-128"/>
              </a:rPr>
              <a:t>Clarithromycin is the only macrolide partially eliminated by the kidney (18% of parent and all metabolites); requires dose adjustment when </a:t>
            </a:r>
            <a:r>
              <a:rPr altLang="en-US" dirty="0" sz="2400" lang="en-US" err="1">
                <a:ea typeface="ＭＳ Ｐゴシック" pitchFamily="34" charset="-128"/>
              </a:rPr>
              <a:t>CrCl</a:t>
            </a:r>
            <a:r>
              <a:rPr altLang="en-US" dirty="0" sz="2400" lang="en-US">
                <a:ea typeface="ＭＳ Ｐゴシック" pitchFamily="34" charset="-128"/>
              </a:rPr>
              <a:t> &lt; 30 ml/min</a:t>
            </a:r>
          </a:p>
          <a:p>
            <a:pPr lvl="1">
              <a:lnSpc>
                <a:spcPct val="90000"/>
              </a:lnSpc>
              <a:buClr>
                <a:srgbClr val="66FFFF"/>
              </a:buClr>
              <a:buSzPct val="80000"/>
              <a:buFont typeface="Wingdings" pitchFamily="2" charset="2"/>
              <a:buChar char="Ø"/>
            </a:pPr>
            <a:r>
              <a:rPr altLang="en-US" dirty="0" sz="2400" lang="en-US" err="1">
                <a:solidFill>
                  <a:srgbClr val="66FFFF"/>
                </a:solidFill>
                <a:ea typeface="ＭＳ Ｐゴシック" pitchFamily="34" charset="-128"/>
              </a:rPr>
              <a:t>Hepatically</a:t>
            </a:r>
            <a:r>
              <a:rPr altLang="en-US" dirty="0" sz="2400" lang="en-US">
                <a:solidFill>
                  <a:srgbClr val="66FFFF"/>
                </a:solidFill>
                <a:ea typeface="ＭＳ Ｐゴシック" pitchFamily="34" charset="-128"/>
              </a:rPr>
              <a:t> eliminated:</a:t>
            </a:r>
            <a:r>
              <a:rPr altLang="en-US" dirty="0" sz="2400" lang="en-US">
                <a:ea typeface="ＭＳ Ｐゴシック" pitchFamily="34" charset="-128"/>
              </a:rPr>
              <a:t> ALL</a:t>
            </a:r>
          </a:p>
          <a:p>
            <a:pPr lvl="1">
              <a:lnSpc>
                <a:spcPct val="90000"/>
              </a:lnSpc>
              <a:buClr>
                <a:srgbClr val="66FFFF"/>
              </a:buClr>
              <a:buSzPct val="80000"/>
              <a:buFont typeface="Wingdings" pitchFamily="2" charset="2"/>
              <a:buChar char="Ø"/>
            </a:pPr>
            <a:r>
              <a:rPr altLang="en-US" dirty="0" sz="2400" lang="en-US">
                <a:ea typeface="ＭＳ Ｐゴシック" pitchFamily="34" charset="-128"/>
              </a:rPr>
              <a:t>NONE of the macrolides are removed during hemodialysis!</a:t>
            </a:r>
          </a:p>
          <a:p>
            <a:pPr lvl="1">
              <a:lnSpc>
                <a:spcPct val="90000"/>
              </a:lnSpc>
              <a:buClr>
                <a:srgbClr val="66FFFF"/>
              </a:buClr>
              <a:buSzPct val="80000"/>
              <a:buFont typeface="Wingdings" pitchFamily="2" charset="2"/>
              <a:buChar char="Ø"/>
            </a:pPr>
            <a:r>
              <a:rPr altLang="en-US" dirty="0" sz="2400" lang="en-US">
                <a:ea typeface="ＭＳ Ｐゴシック" pitchFamily="34" charset="-128"/>
              </a:rPr>
              <a:t>Variable elimination half-lives (1.4 hours for </a:t>
            </a:r>
            <a:r>
              <a:rPr altLang="en-US" dirty="0" sz="2400" lang="en-US" err="1">
                <a:ea typeface="ＭＳ Ｐゴシック" pitchFamily="34" charset="-128"/>
              </a:rPr>
              <a:t>erythro</a:t>
            </a:r>
            <a:r>
              <a:rPr altLang="en-US" dirty="0" sz="2400" lang="en-US">
                <a:ea typeface="ＭＳ Ｐゴシック" pitchFamily="34" charset="-128"/>
              </a:rPr>
              <a:t>; 3 to 7 hours for </a:t>
            </a:r>
            <a:r>
              <a:rPr altLang="en-US" dirty="0" sz="2400" lang="en-US" err="1">
                <a:ea typeface="ＭＳ Ｐゴシック" pitchFamily="34" charset="-128"/>
              </a:rPr>
              <a:t>clarithro</a:t>
            </a:r>
            <a:r>
              <a:rPr altLang="en-US" dirty="0" sz="2400" lang="en-US">
                <a:ea typeface="ＭＳ Ｐゴシック" pitchFamily="34" charset="-128"/>
              </a:rPr>
              <a:t>; </a:t>
            </a:r>
            <a:r>
              <a:rPr altLang="en-US" dirty="0" sz="2400" lang="en-US">
                <a:solidFill>
                  <a:srgbClr val="00FF00"/>
                </a:solidFill>
                <a:ea typeface="ＭＳ Ｐゴシック" pitchFamily="34" charset="-128"/>
              </a:rPr>
              <a:t>68 hours for </a:t>
            </a:r>
            <a:r>
              <a:rPr altLang="en-US" dirty="0" sz="2400" lang="en-US" err="1">
                <a:solidFill>
                  <a:srgbClr val="00FF00"/>
                </a:solidFill>
                <a:ea typeface="ＭＳ Ｐゴシック" pitchFamily="34" charset="-128"/>
              </a:rPr>
              <a:t>azithro</a:t>
            </a:r>
            <a:r>
              <a:rPr altLang="en-US" dirty="0" sz="2400" lang="en-US">
                <a:ea typeface="ＭＳ Ｐゴシック" pitchFamily="34" charset="-128"/>
              </a:rPr>
              <a:t>)</a:t>
            </a:r>
          </a:p>
          <a:p>
            <a:endParaRPr dirty="0"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58" name=""/>
        <p:cNvGrpSpPr/>
        <p:nvPr/>
      </p:nvGrpSpPr>
      <p:grpSpPr>
        <a:xfrm>
          <a:off x="0" y="0"/>
          <a:ext cx="0" cy="0"/>
          <a:chOff x="0" y="0"/>
          <a:chExt cx="0" cy="0"/>
        </a:xfrm>
      </p:grpSpPr>
      <p:sp>
        <p:nvSpPr>
          <p:cNvPr id="1048621" name="Title 1"/>
          <p:cNvSpPr>
            <a:spLocks noGrp="1"/>
          </p:cNvSpPr>
          <p:nvPr>
            <p:ph type="title"/>
          </p:nvPr>
        </p:nvSpPr>
        <p:spPr/>
        <p:txBody>
          <a:bodyPr/>
          <a:p>
            <a:endParaRPr lang="en-US"/>
          </a:p>
        </p:txBody>
      </p:sp>
      <p:graphicFrame>
        <p:nvGraphicFramePr>
          <p:cNvPr id="4194304" name="Content Placeholder 3"/>
          <p:cNvGraphicFramePr>
            <a:graphicFrameLocks noGrp="1"/>
          </p:cNvGraphicFramePr>
          <p:nvPr>
            <p:ph idx="1"/>
          </p:nvPr>
        </p:nvGraphicFramePr>
        <p:xfrm>
          <a:off x="457200" y="1600200"/>
          <a:ext cx="8229600" cy="3139440"/>
        </p:xfrm>
        <a:graphic>
          <a:graphicData uri="http://schemas.openxmlformats.org/drawingml/2006/table">
            <a:tbl>
              <a:tblPr firstRow="1" bandRow="1">
                <a:tableStyleId>{5C22544A-7EE6-4342-B048-85BDC9FD1C3A}</a:tableStyleId>
              </a:tblPr>
              <a:tblGrid>
                <a:gridCol w="3429000"/>
                <a:gridCol w="4800600"/>
              </a:tblGrid>
              <a:tr h="370840">
                <a:tc>
                  <a:txBody>
                    <a:bodyPr/>
                    <a:p>
                      <a:endParaRPr dirty="0" lang="en-US"/>
                    </a:p>
                  </a:txBody>
                  <a:tcPr horzOverflow="overflow"/>
                </a:tc>
                <a:tc>
                  <a:txBody>
                    <a:bodyPr/>
                    <a:p>
                      <a:pPr algn="l" defTabSz="800100" eaLnBrk="1" fontAlgn="base" hangingPunct="1" indent="0" latinLnBrk="0" lvl="0" marL="0" marR="0" rtl="0">
                        <a:lnSpc>
                          <a:spcPct val="70000"/>
                        </a:lnSpc>
                        <a:spcBef>
                          <a:spcPct val="30000"/>
                        </a:spcBef>
                        <a:spcAft>
                          <a:spcPct val="0"/>
                        </a:spcAft>
                        <a:buClr>
                          <a:srgbClr val="0000FF"/>
                        </a:buClr>
                        <a:buSzTx/>
                        <a:buFontTx/>
                        <a:buNone/>
                      </a:pPr>
                      <a:r>
                        <a:rPr altLang="en-US" baseline="0" b="0" cap="none" sz="2800" i="0" kumimoji="0" lang="en-US" normalizeH="0" strike="noStrike" u="none" smtClean="0">
                          <a:ln>
                            <a:noFill/>
                          </a:ln>
                          <a:solidFill>
                            <a:srgbClr val="000000"/>
                          </a:solidFill>
                          <a:effectLst/>
                          <a:latin typeface="Verdana" pitchFamily="34" charset="0"/>
                          <a:cs typeface="Arial" pitchFamily="34" charset="0"/>
                        </a:rPr>
                        <a:t>1,4 benzodiazepine analog </a:t>
                      </a:r>
                    </a:p>
                  </a:txBody>
                  <a:tcPr anchor="ctr" horzOverflow="overflow"/>
                </a:tc>
              </a:tr>
              <a:tr h="370840">
                <a:tc>
                  <a:txBody>
                    <a:bodyPr/>
                    <a:p>
                      <a:pPr algn="ctr" defTabSz="800100" eaLnBrk="1" fontAlgn="base" hangingPunct="1" indent="0" latinLnBrk="0" lvl="0" marL="0" marR="0" rtl="0">
                        <a:lnSpc>
                          <a:spcPct val="70000"/>
                        </a:lnSpc>
                        <a:spcBef>
                          <a:spcPct val="30000"/>
                        </a:spcBef>
                        <a:spcAft>
                          <a:spcPct val="0"/>
                        </a:spcAft>
                        <a:buClr>
                          <a:srgbClr val="0000FF"/>
                        </a:buClr>
                        <a:buSzTx/>
                        <a:buFontTx/>
                        <a:buNone/>
                      </a:pPr>
                      <a:endParaRPr altLang="en-US" baseline="0" b="0" cap="none" dirty="0" sz="2800" i="0" kumimoji="0" lang="en-US" normalizeH="0" strike="noStrike" u="none" smtClean="0">
                        <a:ln>
                          <a:noFill/>
                        </a:ln>
                        <a:solidFill>
                          <a:srgbClr val="3333FF"/>
                        </a:solidFill>
                        <a:effectLst/>
                        <a:latin typeface="Verdana" pitchFamily="34" charset="0"/>
                        <a:cs typeface="Arial" pitchFamily="34" charset="0"/>
                      </a:endParaRPr>
                    </a:p>
                    <a:p>
                      <a:pPr algn="l" defTabSz="800100" eaLnBrk="1" fontAlgn="base" hangingPunct="1" indent="0" latinLnBrk="0" lvl="0" marL="0" marR="0" rtl="0">
                        <a:lnSpc>
                          <a:spcPct val="70000"/>
                        </a:lnSpc>
                        <a:spcBef>
                          <a:spcPct val="30000"/>
                        </a:spcBef>
                        <a:spcAft>
                          <a:spcPct val="0"/>
                        </a:spcAft>
                        <a:buClr>
                          <a:srgbClr val="0000FF"/>
                        </a:buClr>
                        <a:buSzTx/>
                        <a:buFontTx/>
                        <a:buNone/>
                      </a:pPr>
                      <a:r>
                        <a:rPr altLang="en-US" baseline="0" b="0" cap="none" dirty="0" sz="2800" i="0" kumimoji="0" lang="en-US" normalizeH="0" strike="noStrike" u="none" smtClean="0">
                          <a:ln>
                            <a:noFill/>
                          </a:ln>
                          <a:solidFill>
                            <a:srgbClr val="3333FF"/>
                          </a:solidFill>
                          <a:effectLst/>
                          <a:latin typeface="Verdana" pitchFamily="34" charset="0"/>
                          <a:cs typeface="Arial" pitchFamily="34" charset="0"/>
                        </a:rPr>
                        <a:t>  Generic Name</a:t>
                      </a:r>
                    </a:p>
                  </a:txBody>
                  <a:tcPr horzOverflow="overflow"/>
                </a:tc>
                <a:tc>
                  <a:txBody>
                    <a:bodyPr/>
                    <a:p>
                      <a:pPr algn="l" defTabSz="800100" eaLnBrk="1" fontAlgn="base" hangingPunct="1" indent="0" latinLnBrk="0" lvl="0" marL="0" marR="0" rtl="0">
                        <a:lnSpc>
                          <a:spcPct val="70000"/>
                        </a:lnSpc>
                        <a:spcBef>
                          <a:spcPct val="30000"/>
                        </a:spcBef>
                        <a:spcAft>
                          <a:spcPct val="0"/>
                        </a:spcAft>
                        <a:buClr>
                          <a:srgbClr val="0000FF"/>
                        </a:buClr>
                        <a:buSzTx/>
                        <a:buFontTx/>
                        <a:buNone/>
                      </a:pPr>
                      <a:endParaRPr altLang="en-US" baseline="0" b="0" cap="none" sz="2800" i="0" kumimoji="0" lang="en-US" normalizeH="0" strike="noStrike" u="none" smtClean="0">
                        <a:ln>
                          <a:noFill/>
                        </a:ln>
                        <a:solidFill>
                          <a:srgbClr val="000000"/>
                        </a:solidFill>
                        <a:effectLst/>
                        <a:latin typeface="Verdana" pitchFamily="34" charset="0"/>
                        <a:cs typeface="Arial" pitchFamily="34" charset="0"/>
                      </a:endParaRPr>
                    </a:p>
                    <a:p>
                      <a:pPr algn="l" defTabSz="800100" eaLnBrk="1" fontAlgn="base" hangingPunct="1" indent="0" latinLnBrk="0" lvl="0" marL="0" marR="0" rtl="0">
                        <a:lnSpc>
                          <a:spcPct val="70000"/>
                        </a:lnSpc>
                        <a:spcBef>
                          <a:spcPct val="30000"/>
                        </a:spcBef>
                        <a:spcAft>
                          <a:spcPct val="0"/>
                        </a:spcAft>
                        <a:buClr>
                          <a:srgbClr val="0000FF"/>
                        </a:buClr>
                        <a:buSzTx/>
                        <a:buFontTx/>
                        <a:buNone/>
                      </a:pPr>
                      <a:r>
                        <a:rPr altLang="en-US" baseline="0" b="0" cap="none" sz="2800" i="0" kumimoji="0" lang="en-US" normalizeH="0" strike="noStrike" u="none" smtClean="0">
                          <a:ln>
                            <a:noFill/>
                          </a:ln>
                          <a:solidFill>
                            <a:srgbClr val="000000"/>
                          </a:solidFill>
                          <a:effectLst/>
                          <a:latin typeface="Verdana" pitchFamily="34" charset="0"/>
                          <a:cs typeface="Arial" pitchFamily="34" charset="0"/>
                        </a:rPr>
                        <a:t>Alprazolam </a:t>
                      </a:r>
                    </a:p>
                  </a:txBody>
                  <a:tcPr horzOverflow="overflow"/>
                </a:tc>
              </a:tr>
              <a:tr h="370840">
                <a:tc>
                  <a:txBody>
                    <a:bodyPr/>
                    <a:p>
                      <a:pPr algn="l" defTabSz="800100" eaLnBrk="1" fontAlgn="base" hangingPunct="1" indent="0" latinLnBrk="0" lvl="0" marL="0" marR="0" rtl="0">
                        <a:lnSpc>
                          <a:spcPct val="70000"/>
                        </a:lnSpc>
                        <a:spcBef>
                          <a:spcPct val="30000"/>
                        </a:spcBef>
                        <a:spcAft>
                          <a:spcPct val="0"/>
                        </a:spcAft>
                        <a:buClr>
                          <a:srgbClr val="0000FF"/>
                        </a:buClr>
                        <a:buSzTx/>
                        <a:buFontTx/>
                        <a:buNone/>
                      </a:pPr>
                      <a:endParaRPr altLang="en-US" baseline="0" b="0" cap="none" dirty="0" sz="2800" i="0" kumimoji="0" lang="en-US" normalizeH="0" strike="noStrike" u="none" smtClean="0">
                        <a:ln>
                          <a:noFill/>
                        </a:ln>
                        <a:solidFill>
                          <a:srgbClr val="3333FF"/>
                        </a:solidFill>
                        <a:effectLst/>
                        <a:latin typeface="Verdana" pitchFamily="34" charset="0"/>
                        <a:cs typeface="Arial" pitchFamily="34" charset="0"/>
                      </a:endParaRPr>
                    </a:p>
                    <a:p>
                      <a:pPr algn="l" defTabSz="800100" eaLnBrk="1" fontAlgn="base" hangingPunct="1" indent="0" latinLnBrk="0" lvl="0" marL="0" marR="0" rtl="0">
                        <a:lnSpc>
                          <a:spcPct val="70000"/>
                        </a:lnSpc>
                        <a:spcBef>
                          <a:spcPct val="30000"/>
                        </a:spcBef>
                        <a:spcAft>
                          <a:spcPct val="0"/>
                        </a:spcAft>
                        <a:buClr>
                          <a:srgbClr val="0000FF"/>
                        </a:buClr>
                        <a:buSzTx/>
                        <a:buFontTx/>
                        <a:buNone/>
                      </a:pPr>
                      <a:r>
                        <a:rPr altLang="en-US" baseline="0" b="0" cap="none" dirty="0" sz="2800" i="0" kumimoji="0" lang="en-US" normalizeH="0" strike="noStrike" u="none" smtClean="0">
                          <a:ln>
                            <a:noFill/>
                          </a:ln>
                          <a:solidFill>
                            <a:srgbClr val="3333FF"/>
                          </a:solidFill>
                          <a:effectLst/>
                          <a:latin typeface="Verdana" pitchFamily="34" charset="0"/>
                          <a:cs typeface="Arial" pitchFamily="34" charset="0"/>
                        </a:rPr>
                        <a:t>  Chemical Name</a:t>
                      </a:r>
                    </a:p>
                  </a:txBody>
                  <a:tcPr horzOverflow="overflow"/>
                </a:tc>
                <a:tc>
                  <a:txBody>
                    <a:bodyPr/>
                    <a:p>
                      <a:pPr algn="l" defTabSz="800100" eaLnBrk="1" fontAlgn="base" hangingPunct="1" indent="0" latinLnBrk="0" lvl="0" marL="0" marR="0" rtl="0">
                        <a:lnSpc>
                          <a:spcPct val="70000"/>
                        </a:lnSpc>
                        <a:spcBef>
                          <a:spcPct val="30000"/>
                        </a:spcBef>
                        <a:spcAft>
                          <a:spcPct val="0"/>
                        </a:spcAft>
                        <a:buClr>
                          <a:srgbClr val="0000FF"/>
                        </a:buClr>
                        <a:buSzTx/>
                        <a:buFontTx/>
                        <a:buNone/>
                      </a:pPr>
                      <a:endParaRPr altLang="en-US" baseline="0" b="0" cap="none" sz="2800" i="0" kumimoji="0" lang="en-US" normalizeH="0" strike="noStrike" u="none" smtClean="0">
                        <a:ln>
                          <a:noFill/>
                        </a:ln>
                        <a:solidFill>
                          <a:srgbClr val="000000"/>
                        </a:solidFill>
                        <a:effectLst/>
                        <a:latin typeface="Verdana" pitchFamily="34" charset="0"/>
                        <a:cs typeface="Arial" pitchFamily="34" charset="0"/>
                      </a:endParaRPr>
                    </a:p>
                    <a:p>
                      <a:pPr algn="l" defTabSz="800100" eaLnBrk="1" fontAlgn="base" hangingPunct="1" indent="0" latinLnBrk="0" lvl="0" marL="0" marR="0" rtl="0">
                        <a:lnSpc>
                          <a:spcPct val="70000"/>
                        </a:lnSpc>
                        <a:spcBef>
                          <a:spcPct val="30000"/>
                        </a:spcBef>
                        <a:spcAft>
                          <a:spcPct val="0"/>
                        </a:spcAft>
                        <a:buClr>
                          <a:srgbClr val="0000FF"/>
                        </a:buClr>
                        <a:buSzTx/>
                        <a:buFontTx/>
                        <a:buNone/>
                      </a:pPr>
                      <a:r>
                        <a:rPr altLang="en-US" baseline="0" b="0" cap="none" sz="2800" i="0" kumimoji="0" lang="en-US" normalizeH="0" strike="noStrike" u="none" smtClean="0">
                          <a:ln>
                            <a:noFill/>
                          </a:ln>
                          <a:solidFill>
                            <a:srgbClr val="000000"/>
                          </a:solidFill>
                          <a:effectLst/>
                          <a:latin typeface="Verdana" pitchFamily="34" charset="0"/>
                          <a:cs typeface="Arial" pitchFamily="34" charset="0"/>
                        </a:rPr>
                        <a:t>Alprazolam, USP</a:t>
                      </a:r>
                    </a:p>
                  </a:txBody>
                  <a:tcPr horzOverflow="overflow"/>
                </a:tc>
              </a:tr>
              <a:tr h="370840">
                <a:tc>
                  <a:txBody>
                    <a:bodyPr/>
                    <a:p>
                      <a:pPr algn="l" defTabSz="800100" eaLnBrk="1" fontAlgn="base" hangingPunct="1" indent="0" latinLnBrk="0" lvl="0" marL="0" marR="0" rtl="0">
                        <a:lnSpc>
                          <a:spcPct val="70000"/>
                        </a:lnSpc>
                        <a:spcBef>
                          <a:spcPct val="30000"/>
                        </a:spcBef>
                        <a:spcAft>
                          <a:spcPct val="0"/>
                        </a:spcAft>
                        <a:buClr>
                          <a:srgbClr val="0000FF"/>
                        </a:buClr>
                        <a:buSzTx/>
                        <a:buFontTx/>
                        <a:buNone/>
                      </a:pPr>
                      <a:r>
                        <a:rPr altLang="en-US" baseline="0" b="0" cap="none" dirty="0" sz="2800" i="0" kumimoji="0" lang="en-US" normalizeH="0" strike="noStrike" u="none" smtClean="0">
                          <a:ln>
                            <a:noFill/>
                          </a:ln>
                          <a:solidFill>
                            <a:srgbClr val="3333FF"/>
                          </a:solidFill>
                          <a:effectLst/>
                          <a:latin typeface="Verdana" pitchFamily="34" charset="0"/>
                          <a:cs typeface="Arial" pitchFamily="34" charset="0"/>
                        </a:rPr>
                        <a:t> </a:t>
                      </a:r>
                    </a:p>
                    <a:p>
                      <a:pPr algn="l" defTabSz="800100" eaLnBrk="1" fontAlgn="base" hangingPunct="1" indent="0" latinLnBrk="0" lvl="0" marL="0" marR="0" rtl="0">
                        <a:lnSpc>
                          <a:spcPct val="70000"/>
                        </a:lnSpc>
                        <a:spcBef>
                          <a:spcPct val="30000"/>
                        </a:spcBef>
                        <a:spcAft>
                          <a:spcPct val="0"/>
                        </a:spcAft>
                        <a:buClr>
                          <a:srgbClr val="0000FF"/>
                        </a:buClr>
                        <a:buSzTx/>
                        <a:buFontTx/>
                        <a:buNone/>
                      </a:pPr>
                      <a:r>
                        <a:rPr altLang="en-US" baseline="0" b="0" cap="none" dirty="0" sz="2800" i="0" kumimoji="0" lang="en-US" normalizeH="0" strike="noStrike" u="none" smtClean="0">
                          <a:ln>
                            <a:noFill/>
                          </a:ln>
                          <a:solidFill>
                            <a:srgbClr val="3333FF"/>
                          </a:solidFill>
                          <a:effectLst/>
                          <a:latin typeface="Verdana" pitchFamily="34" charset="0"/>
                          <a:cs typeface="Arial" pitchFamily="34" charset="0"/>
                        </a:rPr>
                        <a:t>  Brand Name</a:t>
                      </a:r>
                    </a:p>
                  </a:txBody>
                  <a:tcPr horzOverflow="overflow"/>
                </a:tc>
                <a:tc>
                  <a:txBody>
                    <a:bodyPr/>
                    <a:p>
                      <a:pPr algn="l" defTabSz="800100" eaLnBrk="1" fontAlgn="base" hangingPunct="1" indent="0" latinLnBrk="0" lvl="0" marL="0" marR="0" rtl="0">
                        <a:lnSpc>
                          <a:spcPct val="70000"/>
                        </a:lnSpc>
                        <a:spcBef>
                          <a:spcPct val="30000"/>
                        </a:spcBef>
                        <a:spcAft>
                          <a:spcPct val="0"/>
                        </a:spcAft>
                        <a:buClr>
                          <a:srgbClr val="0000FF"/>
                        </a:buClr>
                        <a:buSzTx/>
                        <a:buFontTx/>
                        <a:buNone/>
                      </a:pPr>
                      <a:endParaRPr altLang="en-US" baseline="0" b="0" cap="none" dirty="0" sz="2800" i="0" kumimoji="0" lang="en-US" normalizeH="0" strike="noStrike" u="none" smtClean="0">
                        <a:ln>
                          <a:noFill/>
                        </a:ln>
                        <a:solidFill>
                          <a:srgbClr val="000000"/>
                        </a:solidFill>
                        <a:effectLst/>
                        <a:latin typeface="Verdana" pitchFamily="34" charset="0"/>
                        <a:cs typeface="Arial" pitchFamily="34" charset="0"/>
                      </a:endParaRPr>
                    </a:p>
                    <a:p>
                      <a:pPr algn="l" defTabSz="800100" eaLnBrk="1" fontAlgn="base" hangingPunct="1" indent="0" latinLnBrk="0" lvl="0" marL="0" marR="0" rtl="0">
                        <a:lnSpc>
                          <a:spcPct val="70000"/>
                        </a:lnSpc>
                        <a:spcBef>
                          <a:spcPct val="30000"/>
                        </a:spcBef>
                        <a:spcAft>
                          <a:spcPct val="0"/>
                        </a:spcAft>
                        <a:buClr>
                          <a:srgbClr val="0000FF"/>
                        </a:buClr>
                        <a:buSzTx/>
                        <a:buFontTx/>
                        <a:buNone/>
                      </a:pPr>
                      <a:r>
                        <a:rPr altLang="en-US" baseline="0" b="0" cap="none" dirty="0" sz="2800" i="0" kumimoji="0" lang="en-US" normalizeH="0" err="1" strike="noStrike" u="none" smtClean="0">
                          <a:ln>
                            <a:noFill/>
                          </a:ln>
                          <a:solidFill>
                            <a:srgbClr val="000000"/>
                          </a:solidFill>
                          <a:effectLst/>
                          <a:latin typeface="Verdana" pitchFamily="34" charset="0"/>
                          <a:cs typeface="Arial" pitchFamily="34" charset="0"/>
                        </a:rPr>
                        <a:t>Alprax</a:t>
                      </a:r>
                      <a:r>
                        <a:rPr altLang="en-US" baseline="0" b="0" cap="none" dirty="0" sz="2800" i="0" kumimoji="0" lang="en-US" normalizeH="0" strike="noStrike" u="none" smtClean="0">
                          <a:ln>
                            <a:noFill/>
                          </a:ln>
                          <a:solidFill>
                            <a:srgbClr val="000000"/>
                          </a:solidFill>
                          <a:effectLst/>
                          <a:latin typeface="Verdana" pitchFamily="34" charset="0"/>
                          <a:cs typeface="Arial" pitchFamily="34" charset="0"/>
                        </a:rPr>
                        <a:t>®</a:t>
                      </a:r>
                    </a:p>
                  </a:txBody>
                  <a:tcPr horzOverflow="overflow"/>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609" name=""/>
        <p:cNvGrpSpPr/>
        <p:nvPr/>
      </p:nvGrpSpPr>
      <p:grpSpPr>
        <a:xfrm>
          <a:off x="0" y="0"/>
          <a:ext cx="0" cy="0"/>
          <a:chOff x="0" y="0"/>
          <a:chExt cx="0" cy="0"/>
        </a:xfrm>
      </p:grpSpPr>
      <p:sp>
        <p:nvSpPr>
          <p:cNvPr id="1048761" name="Title 1"/>
          <p:cNvSpPr>
            <a:spLocks noGrp="1"/>
          </p:cNvSpPr>
          <p:nvPr>
            <p:ph type="title"/>
          </p:nvPr>
        </p:nvSpPr>
        <p:spPr/>
        <p:txBody>
          <a:bodyPr>
            <a:normAutofit fontScale="90000"/>
          </a:bodyPr>
          <a:p>
            <a:r>
              <a:rPr altLang="en-US" dirty="0" sz="6600" lang="en-US">
                <a:ea typeface="ＭＳ Ｐゴシック" pitchFamily="34" charset="-128"/>
              </a:rPr>
              <a:t>Macrolides</a:t>
            </a:r>
            <a:br>
              <a:rPr altLang="en-US" dirty="0" sz="6600" lang="en-US">
                <a:ea typeface="ＭＳ Ｐゴシック" pitchFamily="34" charset="-128"/>
              </a:rPr>
            </a:br>
            <a:r>
              <a:rPr altLang="en-US" dirty="0" lang="en-US">
                <a:ea typeface="ＭＳ Ｐゴシック" pitchFamily="34" charset="-128"/>
              </a:rPr>
              <a:t>Adverse Effects</a:t>
            </a:r>
            <a:endParaRPr dirty="0" lang="en-US"/>
          </a:p>
        </p:txBody>
      </p:sp>
      <p:sp>
        <p:nvSpPr>
          <p:cNvPr id="1048762" name="Content Placeholder 2"/>
          <p:cNvSpPr>
            <a:spLocks noGrp="1"/>
          </p:cNvSpPr>
          <p:nvPr>
            <p:ph idx="1"/>
          </p:nvPr>
        </p:nvSpPr>
        <p:spPr/>
        <p:txBody>
          <a:bodyPr>
            <a:normAutofit fontScale="96429" lnSpcReduction="20000"/>
          </a:bodyPr>
          <a:p>
            <a:pPr>
              <a:lnSpc>
                <a:spcPct val="90000"/>
              </a:lnSpc>
              <a:buSzPct val="110000"/>
            </a:pPr>
            <a:r>
              <a:rPr altLang="en-US" dirty="0" lang="en-US">
                <a:ea typeface="ＭＳ Ｐゴシック" pitchFamily="34" charset="-128"/>
              </a:rPr>
              <a:t>Gastrointestinal – up to 33 %</a:t>
            </a:r>
          </a:p>
          <a:p>
            <a:pPr lvl="1">
              <a:lnSpc>
                <a:spcPct val="90000"/>
              </a:lnSpc>
              <a:buClr>
                <a:srgbClr val="66FFFF"/>
              </a:buClr>
              <a:buSzPct val="80000"/>
              <a:buFont typeface="Wingdings" pitchFamily="2" charset="2"/>
              <a:buChar char="Ø"/>
            </a:pPr>
            <a:r>
              <a:rPr altLang="en-US" dirty="0" lang="en-US">
                <a:ea typeface="ＭＳ Ｐゴシック" pitchFamily="34" charset="-128"/>
              </a:rPr>
              <a:t>Nausea, vomiting, diarrhea, dyspepsia</a:t>
            </a:r>
          </a:p>
          <a:p>
            <a:pPr lvl="1">
              <a:lnSpc>
                <a:spcPct val="90000"/>
              </a:lnSpc>
              <a:buClr>
                <a:srgbClr val="66FFFF"/>
              </a:buClr>
              <a:buSzPct val="80000"/>
              <a:buFont typeface="Wingdings" pitchFamily="2" charset="2"/>
              <a:buChar char="Ø"/>
            </a:pPr>
            <a:r>
              <a:rPr altLang="en-US" dirty="0" lang="en-US">
                <a:ea typeface="ＭＳ Ｐゴシック" pitchFamily="34" charset="-128"/>
              </a:rPr>
              <a:t>Most common with </a:t>
            </a:r>
            <a:r>
              <a:rPr altLang="en-US" dirty="0" lang="en-US" err="1">
                <a:ea typeface="ＭＳ Ｐゴシック" pitchFamily="34" charset="-128"/>
              </a:rPr>
              <a:t>erythro</a:t>
            </a:r>
            <a:r>
              <a:rPr altLang="en-US" dirty="0" lang="en-US">
                <a:ea typeface="ＭＳ Ｐゴシック" pitchFamily="34" charset="-128"/>
              </a:rPr>
              <a:t>; less with new agents</a:t>
            </a:r>
          </a:p>
          <a:p>
            <a:pPr>
              <a:lnSpc>
                <a:spcPct val="90000"/>
              </a:lnSpc>
            </a:pPr>
            <a:r>
              <a:rPr altLang="en-US" dirty="0" lang="en-US" err="1">
                <a:ea typeface="ＭＳ Ｐゴシック" pitchFamily="34" charset="-128"/>
              </a:rPr>
              <a:t>Cholestatic</a:t>
            </a:r>
            <a:r>
              <a:rPr altLang="en-US" dirty="0" lang="en-US">
                <a:ea typeface="ＭＳ Ｐゴシック" pitchFamily="34" charset="-128"/>
              </a:rPr>
              <a:t> hepatitis - rare</a:t>
            </a:r>
          </a:p>
          <a:p>
            <a:pPr lvl="1">
              <a:lnSpc>
                <a:spcPct val="90000"/>
              </a:lnSpc>
              <a:buClr>
                <a:srgbClr val="66FFFF"/>
              </a:buClr>
              <a:buSzPct val="80000"/>
              <a:buFont typeface="Wingdings" pitchFamily="2" charset="2"/>
              <a:buChar char="Ø"/>
            </a:pPr>
            <a:r>
              <a:rPr altLang="en-US" dirty="0" lang="en-US">
                <a:ea typeface="ＭＳ Ｐゴシック" pitchFamily="34" charset="-128"/>
              </a:rPr>
              <a:t>&gt; 1 to 2 weeks of erythromycin </a:t>
            </a:r>
            <a:r>
              <a:rPr altLang="en-US" dirty="0" lang="en-US" err="1">
                <a:ea typeface="ＭＳ Ｐゴシック" pitchFamily="34" charset="-128"/>
              </a:rPr>
              <a:t>estolate</a:t>
            </a:r>
            <a:endParaRPr altLang="en-US" dirty="0" lang="en-US">
              <a:ea typeface="ＭＳ Ｐゴシック" pitchFamily="34" charset="-128"/>
            </a:endParaRPr>
          </a:p>
          <a:p>
            <a:pPr>
              <a:lnSpc>
                <a:spcPct val="90000"/>
              </a:lnSpc>
            </a:pPr>
            <a:r>
              <a:rPr altLang="en-US" dirty="0" lang="en-US">
                <a:ea typeface="ＭＳ Ｐゴシック" pitchFamily="34" charset="-128"/>
              </a:rPr>
              <a:t>Thrombophlebitis – IV </a:t>
            </a:r>
            <a:r>
              <a:rPr altLang="en-US" dirty="0" lang="en-US" err="1">
                <a:ea typeface="ＭＳ Ｐゴシック" pitchFamily="34" charset="-128"/>
              </a:rPr>
              <a:t>Erythro</a:t>
            </a:r>
            <a:r>
              <a:rPr altLang="en-US" dirty="0" lang="en-US">
                <a:ea typeface="ＭＳ Ｐゴシック" pitchFamily="34" charset="-128"/>
              </a:rPr>
              <a:t> and </a:t>
            </a:r>
            <a:r>
              <a:rPr altLang="en-US" dirty="0" lang="en-US" err="1">
                <a:ea typeface="ＭＳ Ｐゴシック" pitchFamily="34" charset="-128"/>
              </a:rPr>
              <a:t>Azithro</a:t>
            </a:r>
            <a:endParaRPr altLang="en-US" dirty="0" lang="en-US">
              <a:ea typeface="ＭＳ Ｐゴシック" pitchFamily="34" charset="-128"/>
            </a:endParaRPr>
          </a:p>
          <a:p>
            <a:pPr lvl="1">
              <a:lnSpc>
                <a:spcPct val="90000"/>
              </a:lnSpc>
              <a:buClr>
                <a:srgbClr val="66FFFF"/>
              </a:buClr>
              <a:buSzPct val="80000"/>
              <a:buFont typeface="Wingdings" pitchFamily="2" charset="2"/>
              <a:buChar char="Ø"/>
            </a:pPr>
            <a:r>
              <a:rPr altLang="en-US" dirty="0" lang="en-US">
                <a:ea typeface="ＭＳ Ｐゴシック" pitchFamily="34" charset="-128"/>
              </a:rPr>
              <a:t>Dilution of dose; slow administration</a:t>
            </a:r>
          </a:p>
          <a:p>
            <a:pPr>
              <a:lnSpc>
                <a:spcPct val="90000"/>
              </a:lnSpc>
            </a:pPr>
            <a:r>
              <a:rPr altLang="en-US" dirty="0" lang="en-US">
                <a:ea typeface="ＭＳ Ｐゴシック" pitchFamily="34" charset="-128"/>
              </a:rPr>
              <a:t>Other: ototoxicity (high dose </a:t>
            </a:r>
            <a:r>
              <a:rPr altLang="en-US" dirty="0" lang="en-US" err="1">
                <a:ea typeface="ＭＳ Ｐゴシック" pitchFamily="34" charset="-128"/>
              </a:rPr>
              <a:t>erythro</a:t>
            </a:r>
            <a:r>
              <a:rPr altLang="en-US" dirty="0" lang="en-US">
                <a:ea typeface="ＭＳ Ｐゴシック" pitchFamily="34" charset="-128"/>
              </a:rPr>
              <a:t> in patients with RI); </a:t>
            </a:r>
            <a:r>
              <a:rPr altLang="en-US" dirty="0" lang="en-US" err="1">
                <a:ea typeface="ＭＳ Ｐゴシック" pitchFamily="34" charset="-128"/>
              </a:rPr>
              <a:t>QTc</a:t>
            </a:r>
            <a:r>
              <a:rPr altLang="en-US" dirty="0" lang="en-US">
                <a:ea typeface="ＭＳ Ｐゴシック" pitchFamily="34" charset="-128"/>
              </a:rPr>
              <a:t> prolongation; allergy</a:t>
            </a:r>
          </a:p>
          <a:p>
            <a:endParaRPr dirty="0"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610" name=""/>
        <p:cNvGrpSpPr/>
        <p:nvPr/>
      </p:nvGrpSpPr>
      <p:grpSpPr>
        <a:xfrm>
          <a:off x="0" y="0"/>
          <a:ext cx="0" cy="0"/>
          <a:chOff x="0" y="0"/>
          <a:chExt cx="0" cy="0"/>
        </a:xfrm>
      </p:grpSpPr>
      <p:sp>
        <p:nvSpPr>
          <p:cNvPr id="1048763" name="Title 1"/>
          <p:cNvSpPr>
            <a:spLocks noGrp="1"/>
          </p:cNvSpPr>
          <p:nvPr>
            <p:ph type="title"/>
          </p:nvPr>
        </p:nvSpPr>
        <p:spPr/>
        <p:txBody>
          <a:bodyPr>
            <a:normAutofit fontScale="90000"/>
          </a:bodyPr>
          <a:p>
            <a:r>
              <a:rPr altLang="en-US" dirty="0" sz="5400" lang="en-US">
                <a:ea typeface="ＭＳ Ｐゴシック" pitchFamily="34" charset="-128"/>
              </a:rPr>
              <a:t>Macrolides</a:t>
            </a:r>
            <a:br>
              <a:rPr altLang="en-US" dirty="0" sz="5400" lang="en-US">
                <a:ea typeface="ＭＳ Ｐゴシック" pitchFamily="34" charset="-128"/>
              </a:rPr>
            </a:br>
            <a:r>
              <a:rPr altLang="en-US" dirty="0" lang="en-US">
                <a:ea typeface="ＭＳ Ｐゴシック" pitchFamily="34" charset="-128"/>
              </a:rPr>
              <a:t>Drug Interactions</a:t>
            </a:r>
            <a:endParaRPr dirty="0" lang="en-US"/>
          </a:p>
        </p:txBody>
      </p:sp>
      <p:sp>
        <p:nvSpPr>
          <p:cNvPr id="1048764" name="Content Placeholder 2"/>
          <p:cNvSpPr>
            <a:spLocks noGrp="1"/>
          </p:cNvSpPr>
          <p:nvPr>
            <p:ph idx="1"/>
          </p:nvPr>
        </p:nvSpPr>
        <p:spPr/>
        <p:txBody>
          <a:bodyPr>
            <a:normAutofit fontScale="96429" lnSpcReduction="20000"/>
          </a:bodyPr>
          <a:p>
            <a:pPr>
              <a:lnSpc>
                <a:spcPct val="90000"/>
              </a:lnSpc>
              <a:buSzPct val="110000"/>
              <a:buNone/>
            </a:pPr>
            <a:r>
              <a:rPr altLang="en-US" dirty="0" lang="en-US">
                <a:solidFill>
                  <a:srgbClr val="66FFFF"/>
                </a:solidFill>
                <a:ea typeface="ＭＳ Ｐゴシック" pitchFamily="34" charset="-128"/>
              </a:rPr>
              <a:t>Erythromycin</a:t>
            </a:r>
            <a:r>
              <a:rPr altLang="en-US" dirty="0" lang="en-US">
                <a:ea typeface="ＭＳ Ｐゴシック" pitchFamily="34" charset="-128"/>
              </a:rPr>
              <a:t> and </a:t>
            </a:r>
            <a:r>
              <a:rPr altLang="en-US" dirty="0" lang="en-US">
                <a:solidFill>
                  <a:srgbClr val="66FFFF"/>
                </a:solidFill>
                <a:ea typeface="ＭＳ Ｐゴシック" pitchFamily="34" charset="-128"/>
              </a:rPr>
              <a:t>Clarithromycin</a:t>
            </a:r>
            <a:r>
              <a:rPr altLang="en-US" dirty="0" lang="en-US">
                <a:ea typeface="ＭＳ Ｐゴシック" pitchFamily="34" charset="-128"/>
              </a:rPr>
              <a:t> ONLY– are</a:t>
            </a:r>
            <a:r>
              <a:rPr altLang="en-US" b="1" dirty="0" i="1" lang="en-US">
                <a:solidFill>
                  <a:srgbClr val="00FF00"/>
                </a:solidFill>
                <a:ea typeface="ＭＳ Ｐゴシック" pitchFamily="34" charset="-128"/>
              </a:rPr>
              <a:t> inhibitors</a:t>
            </a:r>
            <a:r>
              <a:rPr altLang="en-US" dirty="0" lang="en-US">
                <a:ea typeface="ＭＳ Ｐゴシック" pitchFamily="34" charset="-128"/>
              </a:rPr>
              <a:t> of cytochrome p450 system in the liver; may increase concentrations of:</a:t>
            </a:r>
          </a:p>
          <a:p>
            <a:pPr>
              <a:lnSpc>
                <a:spcPct val="90000"/>
              </a:lnSpc>
              <a:buSzPct val="110000"/>
              <a:buNone/>
            </a:pPr>
            <a:r>
              <a:rPr altLang="en-US" dirty="0" lang="en-US">
                <a:ea typeface="ＭＳ Ｐゴシック" pitchFamily="34" charset="-128"/>
              </a:rPr>
              <a:t>  </a:t>
            </a:r>
            <a:endParaRPr altLang="en-US" dirty="0" lang="en-US">
              <a:solidFill>
                <a:srgbClr val="66FFFF"/>
              </a:solidFill>
              <a:ea typeface="ＭＳ Ｐゴシック" pitchFamily="34" charset="-128"/>
            </a:endParaRPr>
          </a:p>
          <a:p>
            <a:pPr lvl="1">
              <a:lnSpc>
                <a:spcPct val="90000"/>
              </a:lnSpc>
              <a:buClr>
                <a:srgbClr val="66FFFF"/>
              </a:buClr>
              <a:buSzPct val="80000"/>
              <a:buNone/>
            </a:pPr>
            <a:r>
              <a:rPr altLang="en-US" dirty="0" lang="en-US">
                <a:ea typeface="ＭＳ Ｐゴシック" pitchFamily="34" charset="-128"/>
              </a:rPr>
              <a:t>	Theophylline		Digoxin, </a:t>
            </a:r>
            <a:r>
              <a:rPr altLang="en-US" dirty="0" lang="en-US" err="1">
                <a:ea typeface="ＭＳ Ｐゴシック" pitchFamily="34" charset="-128"/>
              </a:rPr>
              <a:t>Disopyramide</a:t>
            </a:r>
            <a:r>
              <a:rPr altLang="en-US" dirty="0" lang="en-US">
                <a:ea typeface="ＭＳ Ｐゴシック" pitchFamily="34" charset="-128"/>
              </a:rPr>
              <a:t>	</a:t>
            </a:r>
          </a:p>
          <a:p>
            <a:pPr lvl="1">
              <a:lnSpc>
                <a:spcPct val="90000"/>
              </a:lnSpc>
              <a:buClr>
                <a:srgbClr val="66FFFF"/>
              </a:buClr>
              <a:buSzPct val="80000"/>
              <a:buNone/>
            </a:pPr>
            <a:r>
              <a:rPr altLang="en-US" dirty="0" lang="en-US">
                <a:ea typeface="ＭＳ Ｐゴシック" pitchFamily="34" charset="-128"/>
              </a:rPr>
              <a:t>	Carbamazepine	</a:t>
            </a:r>
            <a:r>
              <a:rPr altLang="en-US" dirty="0" lang="en-US" err="1">
                <a:ea typeface="ＭＳ Ｐゴシック" pitchFamily="34" charset="-128"/>
              </a:rPr>
              <a:t>Valproic</a:t>
            </a:r>
            <a:r>
              <a:rPr altLang="en-US" dirty="0" lang="en-US">
                <a:ea typeface="ＭＳ Ｐゴシック" pitchFamily="34" charset="-128"/>
              </a:rPr>
              <a:t> acid</a:t>
            </a:r>
          </a:p>
          <a:p>
            <a:pPr lvl="1">
              <a:lnSpc>
                <a:spcPct val="90000"/>
              </a:lnSpc>
              <a:buClr>
                <a:srgbClr val="66FFFF"/>
              </a:buClr>
              <a:buSzPct val="80000"/>
              <a:buNone/>
            </a:pPr>
            <a:r>
              <a:rPr altLang="en-US" dirty="0" lang="en-US">
                <a:ea typeface="ＭＳ Ｐゴシック" pitchFamily="34" charset="-128"/>
              </a:rPr>
              <a:t>	Cyclosporine		</a:t>
            </a:r>
            <a:r>
              <a:rPr altLang="en-US" dirty="0" lang="en-US" err="1">
                <a:ea typeface="ＭＳ Ｐゴシック" pitchFamily="34" charset="-128"/>
              </a:rPr>
              <a:t>Terfenadine</a:t>
            </a:r>
            <a:r>
              <a:rPr altLang="en-US" dirty="0" lang="en-US">
                <a:ea typeface="ＭＳ Ｐゴシック" pitchFamily="34" charset="-128"/>
              </a:rPr>
              <a:t>, </a:t>
            </a:r>
            <a:r>
              <a:rPr altLang="en-US" dirty="0" lang="en-US" err="1">
                <a:ea typeface="ＭＳ Ｐゴシック" pitchFamily="34" charset="-128"/>
              </a:rPr>
              <a:t>Astemizole</a:t>
            </a:r>
            <a:endParaRPr altLang="en-US" dirty="0" lang="en-US">
              <a:ea typeface="ＭＳ Ｐゴシック" pitchFamily="34" charset="-128"/>
            </a:endParaRPr>
          </a:p>
          <a:p>
            <a:pPr lvl="1">
              <a:lnSpc>
                <a:spcPct val="90000"/>
              </a:lnSpc>
              <a:buClr>
                <a:srgbClr val="66FFFF"/>
              </a:buClr>
              <a:buSzPct val="80000"/>
              <a:buNone/>
            </a:pPr>
            <a:r>
              <a:rPr altLang="en-US" dirty="0" lang="en-US">
                <a:ea typeface="ＭＳ Ｐゴシック" pitchFamily="34" charset="-128"/>
              </a:rPr>
              <a:t>	Phenytoin		</a:t>
            </a:r>
            <a:r>
              <a:rPr altLang="en-US" dirty="0" lang="en-US" err="1">
                <a:ea typeface="ＭＳ Ｐゴシック" pitchFamily="34" charset="-128"/>
              </a:rPr>
              <a:t>Cisapride</a:t>
            </a:r>
            <a:endParaRPr altLang="en-US" dirty="0" lang="en-US">
              <a:ea typeface="ＭＳ Ｐゴシック" pitchFamily="34" charset="-128"/>
            </a:endParaRPr>
          </a:p>
          <a:p>
            <a:pPr lvl="1">
              <a:lnSpc>
                <a:spcPct val="90000"/>
              </a:lnSpc>
              <a:buClr>
                <a:srgbClr val="66FFFF"/>
              </a:buClr>
              <a:buSzPct val="80000"/>
              <a:buNone/>
            </a:pPr>
            <a:r>
              <a:rPr altLang="en-US" dirty="0" lang="en-US">
                <a:ea typeface="ＭＳ Ｐゴシック" pitchFamily="34" charset="-128"/>
              </a:rPr>
              <a:t>	Warfarin		Ergot alkaloids</a:t>
            </a:r>
          </a:p>
          <a:p>
            <a:endParaRPr dirty="0"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611" name=""/>
        <p:cNvGrpSpPr/>
        <p:nvPr/>
      </p:nvGrpSpPr>
      <p:grpSpPr>
        <a:xfrm>
          <a:off x="0" y="0"/>
          <a:ext cx="0" cy="0"/>
          <a:chOff x="0" y="0"/>
          <a:chExt cx="0" cy="0"/>
        </a:xfrm>
      </p:grpSpPr>
      <p:sp>
        <p:nvSpPr>
          <p:cNvPr id="1048765" name="Title 1"/>
          <p:cNvSpPr>
            <a:spLocks noGrp="1"/>
          </p:cNvSpPr>
          <p:nvPr>
            <p:ph type="title"/>
          </p:nvPr>
        </p:nvSpPr>
        <p:spPr/>
        <p:txBody>
          <a:bodyPr/>
          <a:p>
            <a:r>
              <a:rPr altLang="en-US" dirty="0" lang="en-US">
                <a:ea typeface="ＭＳ Ｐゴシック" pitchFamily="34" charset="-128"/>
              </a:rPr>
              <a:t>Macrolide Spectrum of Activity</a:t>
            </a:r>
            <a:endParaRPr dirty="0" lang="en-US"/>
          </a:p>
        </p:txBody>
      </p:sp>
      <p:sp>
        <p:nvSpPr>
          <p:cNvPr id="1048766" name="Content Placeholder 2"/>
          <p:cNvSpPr>
            <a:spLocks noGrp="1"/>
          </p:cNvSpPr>
          <p:nvPr>
            <p:ph idx="1"/>
          </p:nvPr>
        </p:nvSpPr>
        <p:spPr/>
        <p:txBody>
          <a:bodyPr>
            <a:normAutofit fontScale="95833" lnSpcReduction="20000"/>
          </a:bodyPr>
          <a:p>
            <a:pPr>
              <a:buNone/>
            </a:pPr>
            <a:r>
              <a:rPr altLang="en-US" b="1" dirty="0" lang="en-US" u="sng">
                <a:ea typeface="ＭＳ Ｐゴシック" pitchFamily="34" charset="-128"/>
              </a:rPr>
              <a:t>Gram-Positive Aerobes</a:t>
            </a:r>
            <a:r>
              <a:rPr altLang="en-US" dirty="0" lang="en-US">
                <a:ea typeface="ＭＳ Ｐゴシック" pitchFamily="34" charset="-128"/>
              </a:rPr>
              <a:t> – erythromycin and clarithromycin display the best activity </a:t>
            </a:r>
          </a:p>
          <a:p>
            <a:pPr>
              <a:buNone/>
            </a:pPr>
            <a:r>
              <a:rPr altLang="en-US" dirty="0" lang="en-US">
                <a:ea typeface="ＭＳ Ｐゴシック" pitchFamily="34" charset="-128"/>
              </a:rPr>
              <a:t>			</a:t>
            </a:r>
            <a:r>
              <a:rPr altLang="en-US" dirty="0" sz="2800" lang="en-US">
                <a:ea typeface="ＭＳ Ｐゴシック" pitchFamily="34" charset="-128"/>
              </a:rPr>
              <a:t>(</a:t>
            </a:r>
            <a:r>
              <a:rPr altLang="en-US" dirty="0" sz="2800" lang="en-US" err="1">
                <a:ea typeface="ＭＳ Ｐゴシック" pitchFamily="34" charset="-128"/>
              </a:rPr>
              <a:t>Clarithro</a:t>
            </a:r>
            <a:r>
              <a:rPr altLang="en-US" dirty="0" sz="2800" lang="en-US">
                <a:ea typeface="ＭＳ Ｐゴシック" pitchFamily="34" charset="-128"/>
              </a:rPr>
              <a:t>&gt;</a:t>
            </a:r>
            <a:r>
              <a:rPr altLang="en-US" dirty="0" sz="2800" lang="en-US" err="1">
                <a:ea typeface="ＭＳ Ｐゴシック" pitchFamily="34" charset="-128"/>
              </a:rPr>
              <a:t>Erythro</a:t>
            </a:r>
            <a:r>
              <a:rPr altLang="en-US" dirty="0" sz="2800" lang="en-US">
                <a:ea typeface="ＭＳ Ｐゴシック" pitchFamily="34" charset="-128"/>
              </a:rPr>
              <a:t>&gt;</a:t>
            </a:r>
            <a:r>
              <a:rPr altLang="en-US" dirty="0" sz="2800" lang="en-US" err="1">
                <a:ea typeface="ＭＳ Ｐゴシック" pitchFamily="34" charset="-128"/>
              </a:rPr>
              <a:t>Azithro</a:t>
            </a:r>
            <a:r>
              <a:rPr altLang="en-US" dirty="0" sz="2800" lang="en-US">
                <a:ea typeface="ＭＳ Ｐゴシック" pitchFamily="34" charset="-128"/>
              </a:rPr>
              <a:t>)</a:t>
            </a:r>
          </a:p>
          <a:p>
            <a:pPr lvl="2"/>
            <a:r>
              <a:rPr altLang="en-US" dirty="0" lang="en-US">
                <a:ea typeface="ＭＳ Ｐゴシック" pitchFamily="34" charset="-128"/>
              </a:rPr>
              <a:t>Methicillin-susceptible </a:t>
            </a:r>
            <a:r>
              <a:rPr altLang="en-US" dirty="0" i="1" lang="en-US">
                <a:ea typeface="ＭＳ Ｐゴシック" pitchFamily="34" charset="-128"/>
              </a:rPr>
              <a:t>Staphylococcus </a:t>
            </a:r>
            <a:r>
              <a:rPr altLang="en-US" dirty="0" i="1" lang="en-US" err="1">
                <a:ea typeface="ＭＳ Ｐゴシック" pitchFamily="34" charset="-128"/>
              </a:rPr>
              <a:t>aureus</a:t>
            </a:r>
            <a:endParaRPr altLang="en-US" dirty="0" i="1" lang="en-US">
              <a:ea typeface="ＭＳ Ｐゴシック" pitchFamily="34" charset="-128"/>
            </a:endParaRPr>
          </a:p>
          <a:p>
            <a:pPr lvl="2"/>
            <a:r>
              <a:rPr altLang="en-US" dirty="0" i="1" lang="en-US">
                <a:ea typeface="ＭＳ Ｐゴシック" pitchFamily="34" charset="-128"/>
              </a:rPr>
              <a:t>Streptococcus </a:t>
            </a:r>
            <a:r>
              <a:rPr altLang="en-US" dirty="0" i="1" lang="en-US" err="1">
                <a:ea typeface="ＭＳ Ｐゴシック" pitchFamily="34" charset="-128"/>
              </a:rPr>
              <a:t>pneumoniae</a:t>
            </a:r>
            <a:r>
              <a:rPr altLang="en-US" dirty="0" i="1" lang="en-US">
                <a:ea typeface="ＭＳ Ｐゴシック" pitchFamily="34" charset="-128"/>
              </a:rPr>
              <a:t> </a:t>
            </a:r>
            <a:r>
              <a:rPr altLang="en-US" dirty="0" lang="en-US">
                <a:ea typeface="ＭＳ Ｐゴシック" pitchFamily="34" charset="-128"/>
              </a:rPr>
              <a:t>(only PSSP) – resistance is developing</a:t>
            </a:r>
          </a:p>
          <a:p>
            <a:pPr lvl="2"/>
            <a:r>
              <a:rPr altLang="en-US" dirty="0" lang="en-US">
                <a:ea typeface="ＭＳ Ｐゴシック" pitchFamily="34" charset="-128"/>
              </a:rPr>
              <a:t>Group A/B/C/G and </a:t>
            </a:r>
            <a:r>
              <a:rPr altLang="en-US" dirty="0" lang="en-US" err="1">
                <a:ea typeface="ＭＳ Ｐゴシック" pitchFamily="34" charset="-128"/>
              </a:rPr>
              <a:t>viridans</a:t>
            </a:r>
            <a:r>
              <a:rPr altLang="en-US" dirty="0" lang="en-US">
                <a:ea typeface="ＭＳ Ｐゴシック" pitchFamily="34" charset="-128"/>
              </a:rPr>
              <a:t> streptococci</a:t>
            </a:r>
          </a:p>
          <a:p>
            <a:pPr lvl="2"/>
            <a:r>
              <a:rPr altLang="en-US" dirty="0" i="1" lang="en-US">
                <a:ea typeface="ＭＳ Ｐゴシック" pitchFamily="34" charset="-128"/>
              </a:rPr>
              <a:t>Bacillus sp., </a:t>
            </a:r>
            <a:r>
              <a:rPr altLang="en-US" dirty="0" i="1" lang="en-US" err="1">
                <a:ea typeface="ＭＳ Ｐゴシック" pitchFamily="34" charset="-128"/>
              </a:rPr>
              <a:t>Corynebacterium</a:t>
            </a:r>
            <a:r>
              <a:rPr altLang="en-US" dirty="0" i="1" lang="en-US">
                <a:ea typeface="ＭＳ Ｐゴシック" pitchFamily="34" charset="-128"/>
              </a:rPr>
              <a:t> sp.</a:t>
            </a:r>
            <a:r>
              <a:rPr altLang="en-US" dirty="0" lang="en-US">
                <a:ea typeface="ＭＳ Ｐゴシック" pitchFamily="34" charset="-128"/>
              </a:rPr>
              <a:t> 	</a:t>
            </a:r>
          </a:p>
          <a:p>
            <a:pPr lvl="2">
              <a:buNone/>
            </a:pPr>
            <a:r>
              <a:rPr altLang="en-US" b="1" dirty="0" sz="2800" lang="en-US">
                <a:ea typeface="ＭＳ Ｐゴシック" pitchFamily="34" charset="-128"/>
              </a:rPr>
              <a:t>	 		</a:t>
            </a:r>
            <a:r>
              <a:rPr altLang="en-US" dirty="0" lang="en-US">
                <a:ea typeface="ＭＳ Ｐゴシック" pitchFamily="34" charset="-128"/>
              </a:rPr>
              <a:t>	</a:t>
            </a:r>
            <a:r>
              <a:rPr altLang="en-US" b="1" dirty="0" lang="en-US">
                <a:ea typeface="ＭＳ Ｐゴシック" pitchFamily="34" charset="-128"/>
              </a:rPr>
              <a:t>     		</a:t>
            </a:r>
          </a:p>
          <a:p>
            <a:endParaRPr dirty="0"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612" name=""/>
        <p:cNvGrpSpPr/>
        <p:nvPr/>
      </p:nvGrpSpPr>
      <p:grpSpPr>
        <a:xfrm>
          <a:off x="0" y="0"/>
          <a:ext cx="0" cy="0"/>
          <a:chOff x="0" y="0"/>
          <a:chExt cx="0" cy="0"/>
        </a:xfrm>
      </p:grpSpPr>
      <p:sp>
        <p:nvSpPr>
          <p:cNvPr id="1048767" name="Title 1"/>
          <p:cNvSpPr>
            <a:spLocks noGrp="1"/>
          </p:cNvSpPr>
          <p:nvPr>
            <p:ph type="title"/>
          </p:nvPr>
        </p:nvSpPr>
        <p:spPr/>
        <p:txBody>
          <a:bodyPr/>
          <a:p>
            <a:r>
              <a:rPr altLang="en-US" dirty="0" lang="en-US">
                <a:ea typeface="ＭＳ Ｐゴシック" pitchFamily="34" charset="-128"/>
              </a:rPr>
              <a:t>Macrolide Spectrum of Activity</a:t>
            </a:r>
            <a:endParaRPr dirty="0" lang="en-US"/>
          </a:p>
        </p:txBody>
      </p:sp>
      <p:sp>
        <p:nvSpPr>
          <p:cNvPr id="1048768" name="Content Placeholder 2"/>
          <p:cNvSpPr>
            <a:spLocks noGrp="1"/>
          </p:cNvSpPr>
          <p:nvPr>
            <p:ph idx="1"/>
          </p:nvPr>
        </p:nvSpPr>
        <p:spPr/>
        <p:txBody>
          <a:bodyPr>
            <a:normAutofit fontScale="96429" lnSpcReduction="20000"/>
          </a:bodyPr>
          <a:p>
            <a:pPr>
              <a:buNone/>
            </a:pPr>
            <a:r>
              <a:rPr altLang="en-US" b="1" dirty="0" lang="en-US" u="sng">
                <a:solidFill>
                  <a:srgbClr val="00FF00"/>
                </a:solidFill>
                <a:ea typeface="ＭＳ Ｐゴシック" pitchFamily="34" charset="-128"/>
              </a:rPr>
              <a:t>Gram-Negative Aerobes</a:t>
            </a:r>
            <a:r>
              <a:rPr altLang="en-US" dirty="0" lang="en-US">
                <a:ea typeface="ＭＳ Ｐゴシック" pitchFamily="34" charset="-128"/>
              </a:rPr>
              <a:t> – newer macrolides with enhanced activity 						</a:t>
            </a:r>
            <a:r>
              <a:rPr altLang="en-US" dirty="0" lang="en-US">
                <a:solidFill>
                  <a:srgbClr val="00FF00"/>
                </a:solidFill>
                <a:ea typeface="ＭＳ Ｐゴシック" pitchFamily="34" charset="-128"/>
              </a:rPr>
              <a:t>(</a:t>
            </a:r>
            <a:r>
              <a:rPr altLang="en-US" dirty="0" lang="en-US" err="1">
                <a:solidFill>
                  <a:srgbClr val="00FF00"/>
                </a:solidFill>
                <a:ea typeface="ＭＳ Ｐゴシック" pitchFamily="34" charset="-128"/>
              </a:rPr>
              <a:t>Azithro</a:t>
            </a:r>
            <a:r>
              <a:rPr altLang="en-US" dirty="0" lang="en-US">
                <a:solidFill>
                  <a:srgbClr val="00FF00"/>
                </a:solidFill>
                <a:ea typeface="ＭＳ Ｐゴシック" pitchFamily="34" charset="-128"/>
              </a:rPr>
              <a:t>&gt;</a:t>
            </a:r>
            <a:r>
              <a:rPr altLang="en-US" dirty="0" lang="en-US" err="1">
                <a:solidFill>
                  <a:srgbClr val="00FF00"/>
                </a:solidFill>
                <a:ea typeface="ＭＳ Ｐゴシック" pitchFamily="34" charset="-128"/>
              </a:rPr>
              <a:t>Clarithro</a:t>
            </a:r>
            <a:r>
              <a:rPr altLang="en-US" dirty="0" lang="en-US">
                <a:solidFill>
                  <a:srgbClr val="00FF00"/>
                </a:solidFill>
                <a:ea typeface="ＭＳ Ｐゴシック" pitchFamily="34" charset="-128"/>
              </a:rPr>
              <a:t>&gt;</a:t>
            </a:r>
            <a:r>
              <a:rPr altLang="en-US" dirty="0" lang="en-US" err="1">
                <a:solidFill>
                  <a:srgbClr val="00FF00"/>
                </a:solidFill>
                <a:ea typeface="ＭＳ Ｐゴシック" pitchFamily="34" charset="-128"/>
              </a:rPr>
              <a:t>Erythro</a:t>
            </a:r>
            <a:r>
              <a:rPr altLang="en-US" dirty="0" lang="en-US">
                <a:solidFill>
                  <a:srgbClr val="00FF00"/>
                </a:solidFill>
                <a:ea typeface="ＭＳ Ｐゴシック" pitchFamily="34" charset="-128"/>
              </a:rPr>
              <a:t>)</a:t>
            </a:r>
          </a:p>
          <a:p>
            <a:pPr>
              <a:buNone/>
            </a:pPr>
            <a:endParaRPr altLang="en-US" dirty="0" lang="en-US">
              <a:solidFill>
                <a:srgbClr val="00FF00"/>
              </a:solidFill>
              <a:ea typeface="ＭＳ Ｐゴシック" pitchFamily="34" charset="-128"/>
            </a:endParaRPr>
          </a:p>
          <a:p>
            <a:pPr lvl="1">
              <a:buFontTx/>
              <a:buChar char="•"/>
            </a:pPr>
            <a:r>
              <a:rPr altLang="en-US" dirty="0" i="1" lang="en-US">
                <a:ea typeface="ＭＳ Ｐゴシック" pitchFamily="34" charset="-128"/>
              </a:rPr>
              <a:t>H. </a:t>
            </a:r>
            <a:r>
              <a:rPr altLang="en-US" dirty="0" i="1" lang="en-US" err="1">
                <a:ea typeface="ＭＳ Ｐゴシック" pitchFamily="34" charset="-128"/>
              </a:rPr>
              <a:t>influenzae</a:t>
            </a:r>
            <a:r>
              <a:rPr altLang="en-US" dirty="0" i="1" lang="en-US">
                <a:ea typeface="ＭＳ Ｐゴシック" pitchFamily="34" charset="-128"/>
              </a:rPr>
              <a:t> </a:t>
            </a:r>
            <a:r>
              <a:rPr altLang="en-US" dirty="0" lang="en-US">
                <a:ea typeface="ＭＳ Ｐゴシック" pitchFamily="34" charset="-128"/>
              </a:rPr>
              <a:t>(not </a:t>
            </a:r>
            <a:r>
              <a:rPr altLang="en-US" dirty="0" lang="en-US" err="1">
                <a:ea typeface="ＭＳ Ｐゴシック" pitchFamily="34" charset="-128"/>
              </a:rPr>
              <a:t>erythro</a:t>
            </a:r>
            <a:r>
              <a:rPr altLang="en-US" dirty="0" lang="en-US">
                <a:ea typeface="ＭＳ Ｐゴシック" pitchFamily="34" charset="-128"/>
              </a:rPr>
              <a:t>)</a:t>
            </a:r>
            <a:r>
              <a:rPr altLang="en-US" dirty="0" i="1" lang="en-US">
                <a:ea typeface="ＭＳ Ｐゴシック" pitchFamily="34" charset="-128"/>
              </a:rPr>
              <a:t>, M. </a:t>
            </a:r>
            <a:r>
              <a:rPr altLang="en-US" dirty="0" i="1" lang="en-US" err="1">
                <a:ea typeface="ＭＳ Ｐゴシック" pitchFamily="34" charset="-128"/>
              </a:rPr>
              <a:t>catarrhalis</a:t>
            </a:r>
            <a:r>
              <a:rPr altLang="en-US" dirty="0" i="1" lang="en-US">
                <a:ea typeface="ＭＳ Ｐゴシック" pitchFamily="34" charset="-128"/>
              </a:rPr>
              <a:t>, Neisseria sp., Campylobacter </a:t>
            </a:r>
            <a:r>
              <a:rPr altLang="en-US" dirty="0" i="1" lang="en-US" err="1">
                <a:ea typeface="ＭＳ Ｐゴシック" pitchFamily="34" charset="-128"/>
              </a:rPr>
              <a:t>jejuni</a:t>
            </a:r>
            <a:r>
              <a:rPr altLang="en-US" dirty="0" i="1" lang="en-US">
                <a:ea typeface="ＭＳ Ｐゴシック" pitchFamily="34" charset="-128"/>
              </a:rPr>
              <a:t>, </a:t>
            </a:r>
            <a:r>
              <a:rPr altLang="en-US" dirty="0" i="1" lang="en-US" err="1">
                <a:ea typeface="ＭＳ Ｐゴシック" pitchFamily="34" charset="-128"/>
              </a:rPr>
              <a:t>Bordetella</a:t>
            </a:r>
            <a:r>
              <a:rPr altLang="en-US" dirty="0" i="1" lang="en-US">
                <a:ea typeface="ＭＳ Ｐゴシック" pitchFamily="34" charset="-128"/>
              </a:rPr>
              <a:t> pertussis</a:t>
            </a:r>
          </a:p>
          <a:p>
            <a:pPr lvl="1">
              <a:buFontTx/>
              <a:buChar char="•"/>
            </a:pPr>
            <a:r>
              <a:rPr altLang="en-US" dirty="0" lang="en-US">
                <a:ea typeface="ＭＳ Ｐゴシック" pitchFamily="34" charset="-128"/>
              </a:rPr>
              <a:t>Do NOT have activity against any </a:t>
            </a:r>
            <a:r>
              <a:rPr altLang="en-US" dirty="0" i="1" lang="en-US" err="1">
                <a:ea typeface="ＭＳ Ｐゴシック" pitchFamily="34" charset="-128"/>
              </a:rPr>
              <a:t>Enterobacteriaceae</a:t>
            </a:r>
            <a:r>
              <a:rPr altLang="en-US" dirty="0" i="1" lang="en-US">
                <a:ea typeface="ＭＳ Ｐゴシック" pitchFamily="34" charset="-128"/>
              </a:rPr>
              <a:t> </a:t>
            </a:r>
            <a:r>
              <a:rPr altLang="en-US" dirty="0" lang="en-US">
                <a:ea typeface="ＭＳ Ｐゴシック" pitchFamily="34" charset="-128"/>
              </a:rPr>
              <a:t>or </a:t>
            </a:r>
            <a:r>
              <a:rPr altLang="en-US" dirty="0" i="1" lang="en-US">
                <a:ea typeface="ＭＳ Ｐゴシック" pitchFamily="34" charset="-128"/>
              </a:rPr>
              <a:t>Pseudomonas</a:t>
            </a:r>
            <a:endParaRPr altLang="en-US" b="1" dirty="0" lang="en-US" u="sng">
              <a:solidFill>
                <a:srgbClr val="00FF00"/>
              </a:solidFill>
              <a:ea typeface="ＭＳ Ｐゴシック" pitchFamily="34" charset="-128"/>
            </a:endParaRPr>
          </a:p>
          <a:p>
            <a:endParaRPr dirty="0"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613" name=""/>
        <p:cNvGrpSpPr/>
        <p:nvPr/>
      </p:nvGrpSpPr>
      <p:grpSpPr>
        <a:xfrm>
          <a:off x="0" y="0"/>
          <a:ext cx="0" cy="0"/>
          <a:chOff x="0" y="0"/>
          <a:chExt cx="0" cy="0"/>
        </a:xfrm>
      </p:grpSpPr>
      <p:sp>
        <p:nvSpPr>
          <p:cNvPr id="1048769" name="Title 1"/>
          <p:cNvSpPr>
            <a:spLocks noGrp="1"/>
          </p:cNvSpPr>
          <p:nvPr>
            <p:ph type="title"/>
          </p:nvPr>
        </p:nvSpPr>
        <p:spPr/>
        <p:txBody>
          <a:bodyPr/>
          <a:p>
            <a:r>
              <a:rPr altLang="en-US" dirty="0" lang="en-US">
                <a:ea typeface="ＭＳ Ｐゴシック" pitchFamily="34" charset="-128"/>
              </a:rPr>
              <a:t>Macrolide Spectrum of Activity</a:t>
            </a:r>
            <a:endParaRPr dirty="0" lang="en-US"/>
          </a:p>
        </p:txBody>
      </p:sp>
      <p:sp>
        <p:nvSpPr>
          <p:cNvPr id="1048770" name="Content Placeholder 2"/>
          <p:cNvSpPr>
            <a:spLocks noGrp="1"/>
          </p:cNvSpPr>
          <p:nvPr>
            <p:ph idx="1"/>
          </p:nvPr>
        </p:nvSpPr>
        <p:spPr/>
        <p:txBody>
          <a:bodyPr>
            <a:normAutofit fontScale="90000" lnSpcReduction="10000"/>
          </a:bodyPr>
          <a:p>
            <a:pPr>
              <a:buNone/>
            </a:pPr>
            <a:r>
              <a:rPr altLang="en-US" b="1" dirty="0" sz="2800" lang="en-US" u="sng">
                <a:solidFill>
                  <a:srgbClr val="00FF00"/>
                </a:solidFill>
                <a:ea typeface="ＭＳ Ｐゴシック" pitchFamily="34" charset="-128"/>
              </a:rPr>
              <a:t>Anaerobes</a:t>
            </a:r>
            <a:r>
              <a:rPr altLang="en-US" dirty="0" sz="2800" lang="en-US">
                <a:ea typeface="ＭＳ Ｐゴシック" pitchFamily="34" charset="-128"/>
              </a:rPr>
              <a:t> – activity against upper airway anaerobes</a:t>
            </a:r>
            <a:endParaRPr altLang="en-US" dirty="0" sz="2800" i="1" lang="en-US">
              <a:ea typeface="ＭＳ Ｐゴシック" pitchFamily="34" charset="-128"/>
            </a:endParaRPr>
          </a:p>
          <a:p>
            <a:pPr>
              <a:buNone/>
            </a:pPr>
            <a:r>
              <a:rPr altLang="en-US" b="1" dirty="0" sz="2800" lang="en-US" u="sng">
                <a:solidFill>
                  <a:srgbClr val="00FF00"/>
                </a:solidFill>
                <a:ea typeface="ＭＳ Ｐゴシック" pitchFamily="34" charset="-128"/>
              </a:rPr>
              <a:t>Atypical Bacteria</a:t>
            </a:r>
            <a:r>
              <a:rPr altLang="en-US" dirty="0" sz="2800" lang="en-US">
                <a:ea typeface="ＭＳ Ｐゴシック" pitchFamily="34" charset="-128"/>
              </a:rPr>
              <a:t> – all macrolides have excellent activity against atypical bacteria including:</a:t>
            </a:r>
          </a:p>
          <a:p>
            <a:pPr lvl="2"/>
            <a:r>
              <a:rPr altLang="en-US" dirty="0" sz="2000" i="1" lang="en-US">
                <a:solidFill>
                  <a:srgbClr val="66FFFF"/>
                </a:solidFill>
                <a:ea typeface="ＭＳ Ｐゴシック" pitchFamily="34" charset="-128"/>
              </a:rPr>
              <a:t>Legionella </a:t>
            </a:r>
            <a:r>
              <a:rPr altLang="en-US" dirty="0" sz="2000" i="1" lang="en-US" err="1">
                <a:solidFill>
                  <a:srgbClr val="66FFFF"/>
                </a:solidFill>
                <a:ea typeface="ＭＳ Ｐゴシック" pitchFamily="34" charset="-128"/>
              </a:rPr>
              <a:t>pneumophila</a:t>
            </a:r>
            <a:r>
              <a:rPr altLang="en-US" dirty="0" sz="2000" i="1" lang="en-US">
                <a:solidFill>
                  <a:srgbClr val="66FFFF"/>
                </a:solidFill>
                <a:ea typeface="ＭＳ Ｐゴシック" pitchFamily="34" charset="-128"/>
              </a:rPr>
              <a:t> - </a:t>
            </a:r>
            <a:r>
              <a:rPr altLang="en-US" dirty="0" sz="2000" lang="en-US">
                <a:solidFill>
                  <a:srgbClr val="66FFFF"/>
                </a:solidFill>
                <a:ea typeface="ＭＳ Ｐゴシック" pitchFamily="34" charset="-128"/>
              </a:rPr>
              <a:t>DOC</a:t>
            </a:r>
          </a:p>
          <a:p>
            <a:pPr lvl="2"/>
            <a:r>
              <a:rPr altLang="en-US" dirty="0" sz="2000" i="1" lang="en-US">
                <a:ea typeface="ＭＳ Ｐゴシック" pitchFamily="34" charset="-128"/>
              </a:rPr>
              <a:t>Chlamydia sp.</a:t>
            </a:r>
          </a:p>
          <a:p>
            <a:pPr lvl="2"/>
            <a:r>
              <a:rPr altLang="en-US" dirty="0" sz="2000" i="1" lang="en-US">
                <a:ea typeface="ＭＳ Ｐゴシック" pitchFamily="34" charset="-128"/>
              </a:rPr>
              <a:t>Mycoplasma sp.</a:t>
            </a:r>
          </a:p>
          <a:p>
            <a:pPr lvl="2"/>
            <a:r>
              <a:rPr altLang="en-US" dirty="0" sz="2000" i="1" lang="en-US" err="1">
                <a:ea typeface="ＭＳ Ｐゴシック" pitchFamily="34" charset="-128"/>
              </a:rPr>
              <a:t>Ureaplasma</a:t>
            </a:r>
            <a:r>
              <a:rPr altLang="en-US" dirty="0" sz="2000" i="1" lang="en-US">
                <a:ea typeface="ＭＳ Ｐゴシック" pitchFamily="34" charset="-128"/>
              </a:rPr>
              <a:t> </a:t>
            </a:r>
            <a:r>
              <a:rPr altLang="en-US" dirty="0" sz="2000" i="1" lang="en-US" err="1">
                <a:ea typeface="ＭＳ Ｐゴシック" pitchFamily="34" charset="-128"/>
              </a:rPr>
              <a:t>urealyticum</a:t>
            </a:r>
            <a:r>
              <a:rPr altLang="en-US" dirty="0" sz="2000" lang="en-US">
                <a:ea typeface="ＭＳ Ｐゴシック" pitchFamily="34" charset="-128"/>
              </a:rPr>
              <a:t>		</a:t>
            </a:r>
          </a:p>
          <a:p>
            <a:pPr>
              <a:buNone/>
            </a:pPr>
            <a:r>
              <a:rPr altLang="en-US" b="1" dirty="0" sz="2800" lang="en-US" u="sng">
                <a:solidFill>
                  <a:srgbClr val="00FF00"/>
                </a:solidFill>
                <a:ea typeface="ＭＳ Ｐゴシック" pitchFamily="34" charset="-128"/>
              </a:rPr>
              <a:t>Other Bacteria</a:t>
            </a:r>
            <a:r>
              <a:rPr altLang="en-US" dirty="0" sz="2800" lang="en-US">
                <a:ea typeface="ＭＳ Ｐゴシック" pitchFamily="34" charset="-128"/>
              </a:rPr>
              <a:t> – </a:t>
            </a:r>
            <a:r>
              <a:rPr altLang="en-US" dirty="0" sz="2800" i="1" lang="en-US">
                <a:ea typeface="ＭＳ Ｐゴシック" pitchFamily="34" charset="-128"/>
              </a:rPr>
              <a:t>Mycobacterium </a:t>
            </a:r>
            <a:r>
              <a:rPr altLang="en-US" dirty="0" sz="2800" i="1" lang="en-US" err="1">
                <a:ea typeface="ＭＳ Ｐゴシック" pitchFamily="34" charset="-128"/>
              </a:rPr>
              <a:t>avium</a:t>
            </a:r>
            <a:r>
              <a:rPr altLang="en-US" dirty="0" sz="2800" i="1" lang="en-US">
                <a:ea typeface="ＭＳ Ｐゴシック" pitchFamily="34" charset="-128"/>
              </a:rPr>
              <a:t> complex </a:t>
            </a:r>
            <a:r>
              <a:rPr altLang="en-US" dirty="0" sz="2800" lang="en-US">
                <a:ea typeface="ＭＳ Ｐゴシック" pitchFamily="34" charset="-128"/>
              </a:rPr>
              <a:t>(MAC – only A and C),  </a:t>
            </a:r>
            <a:r>
              <a:rPr altLang="en-US" dirty="0" sz="2800" i="1" lang="en-US" err="1">
                <a:ea typeface="ＭＳ Ｐゴシック" pitchFamily="34" charset="-128"/>
              </a:rPr>
              <a:t>Treponema</a:t>
            </a:r>
            <a:r>
              <a:rPr altLang="en-US" dirty="0" sz="2800" i="1" lang="en-US">
                <a:ea typeface="ＭＳ Ｐゴシック" pitchFamily="34" charset="-128"/>
              </a:rPr>
              <a:t> </a:t>
            </a:r>
            <a:r>
              <a:rPr altLang="en-US" dirty="0" sz="2800" i="1" lang="en-US" err="1">
                <a:ea typeface="ＭＳ Ｐゴシック" pitchFamily="34" charset="-128"/>
              </a:rPr>
              <a:t>pallidum</a:t>
            </a:r>
            <a:r>
              <a:rPr altLang="en-US" dirty="0" sz="2800" i="1" lang="en-US">
                <a:ea typeface="ＭＳ Ｐゴシック" pitchFamily="34" charset="-128"/>
              </a:rPr>
              <a:t>, Campylobacter, </a:t>
            </a:r>
            <a:r>
              <a:rPr altLang="en-US" dirty="0" sz="2800" i="1" lang="en-US" err="1">
                <a:ea typeface="ＭＳ Ｐゴシック" pitchFamily="34" charset="-128"/>
              </a:rPr>
              <a:t>Borrelia</a:t>
            </a:r>
            <a:r>
              <a:rPr altLang="en-US" dirty="0" sz="2800" i="1" lang="en-US">
                <a:ea typeface="ＭＳ Ｐゴシック" pitchFamily="34" charset="-128"/>
              </a:rPr>
              <a:t>, </a:t>
            </a:r>
            <a:r>
              <a:rPr altLang="en-US" dirty="0" sz="2800" i="1" lang="en-US" err="1">
                <a:ea typeface="ＭＳ Ｐゴシック" pitchFamily="34" charset="-128"/>
              </a:rPr>
              <a:t>Bordetella</a:t>
            </a:r>
            <a:r>
              <a:rPr altLang="en-US" dirty="0" sz="2800" i="1" lang="en-US">
                <a:ea typeface="ＭＳ Ｐゴシック" pitchFamily="34" charset="-128"/>
              </a:rPr>
              <a:t>, </a:t>
            </a:r>
            <a:r>
              <a:rPr altLang="en-US" dirty="0" sz="2800" i="1" lang="en-US" err="1">
                <a:ea typeface="ＭＳ Ｐゴシック" pitchFamily="34" charset="-128"/>
              </a:rPr>
              <a:t>Brucella</a:t>
            </a:r>
            <a:r>
              <a:rPr altLang="en-US" dirty="0" sz="2800" i="1" lang="en-US">
                <a:ea typeface="ＭＳ Ｐゴシック" pitchFamily="34" charset="-128"/>
              </a:rPr>
              <a:t>. </a:t>
            </a:r>
            <a:r>
              <a:rPr altLang="en-US" dirty="0" sz="2800" i="1" lang="en-US" err="1">
                <a:ea typeface="ＭＳ Ｐゴシック" pitchFamily="34" charset="-128"/>
              </a:rPr>
              <a:t>Pasteurella</a:t>
            </a:r>
            <a:r>
              <a:rPr altLang="en-US" dirty="0" sz="2800" lang="en-US">
                <a:ea typeface="ＭＳ Ｐゴシック" pitchFamily="34" charset="-128"/>
              </a:rPr>
              <a:t>		</a:t>
            </a:r>
            <a:endParaRPr altLang="en-US" b="1" dirty="0" sz="2800" lang="en-US" u="sng">
              <a:solidFill>
                <a:srgbClr val="00FF00"/>
              </a:solidFill>
              <a:ea typeface="ＭＳ Ｐゴシック" pitchFamily="34" charset="-128"/>
            </a:endParaRPr>
          </a:p>
          <a:p>
            <a:endParaRPr dirty="0"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614" name=""/>
        <p:cNvGrpSpPr/>
        <p:nvPr/>
      </p:nvGrpSpPr>
      <p:grpSpPr>
        <a:xfrm>
          <a:off x="0" y="0"/>
          <a:ext cx="0" cy="0"/>
          <a:chOff x="0" y="0"/>
          <a:chExt cx="0" cy="0"/>
        </a:xfrm>
      </p:grpSpPr>
      <p:sp>
        <p:nvSpPr>
          <p:cNvPr id="1048771" name="Title 1"/>
          <p:cNvSpPr>
            <a:spLocks noGrp="1"/>
          </p:cNvSpPr>
          <p:nvPr>
            <p:ph type="title"/>
          </p:nvPr>
        </p:nvSpPr>
        <p:spPr/>
        <p:txBody>
          <a:bodyPr>
            <a:normAutofit fontScale="90000"/>
          </a:bodyPr>
          <a:p>
            <a:r>
              <a:rPr altLang="en-US" dirty="0" lang="en-US" err="1"/>
              <a:t>Antibacterials</a:t>
            </a:r>
            <a:r>
              <a:rPr altLang="en-US" dirty="0" lang="en-US"/>
              <a:t/>
            </a:r>
            <a:br>
              <a:rPr altLang="en-US" dirty="0" lang="en-US"/>
            </a:br>
            <a:r>
              <a:rPr altLang="en-US" dirty="0" lang="en-US" err="1"/>
              <a:t>Fluoroquinolones</a:t>
            </a:r>
            <a:r>
              <a:rPr altLang="en-US" dirty="0" lang="en-US"/>
              <a:t> (Quinolones)</a:t>
            </a:r>
            <a:endParaRPr dirty="0" lang="en-US"/>
          </a:p>
        </p:txBody>
      </p:sp>
      <p:sp>
        <p:nvSpPr>
          <p:cNvPr id="1048772" name="Content Placeholder 2"/>
          <p:cNvSpPr>
            <a:spLocks noGrp="1"/>
          </p:cNvSpPr>
          <p:nvPr>
            <p:ph idx="1"/>
          </p:nvPr>
        </p:nvSpPr>
        <p:spPr/>
        <p:txBody>
          <a:bodyPr>
            <a:normAutofit fontScale="84375" lnSpcReduction="20000"/>
          </a:bodyPr>
          <a:p>
            <a:r>
              <a:rPr altLang="en-US" b="1" dirty="0" lang="en-US" err="1"/>
              <a:t>Ciproflaxacin</a:t>
            </a:r>
            <a:r>
              <a:rPr altLang="en-US" b="1" dirty="0" lang="en-US"/>
              <a:t> (</a:t>
            </a:r>
            <a:r>
              <a:rPr altLang="en-US" b="1" dirty="0" lang="en-US" err="1"/>
              <a:t>Cipro</a:t>
            </a:r>
            <a:r>
              <a:rPr altLang="en-US" b="1" dirty="0" lang="en-US"/>
              <a:t>), Levofloxacin (</a:t>
            </a:r>
            <a:r>
              <a:rPr altLang="en-US" b="1" dirty="0" lang="en-US" err="1"/>
              <a:t>Levaquin</a:t>
            </a:r>
            <a:r>
              <a:rPr altLang="en-US" b="1" dirty="0" lang="en-US"/>
              <a:t>), </a:t>
            </a:r>
            <a:r>
              <a:rPr altLang="en-US" b="1" dirty="0" lang="en-US" err="1"/>
              <a:t>Ofloxacin</a:t>
            </a:r>
            <a:r>
              <a:rPr altLang="en-US" b="1" dirty="0" lang="en-US"/>
              <a:t> (</a:t>
            </a:r>
            <a:r>
              <a:rPr altLang="en-US" b="1" dirty="0" lang="en-US" err="1"/>
              <a:t>Floxin</a:t>
            </a:r>
            <a:r>
              <a:rPr altLang="en-US" b="1" dirty="0" lang="en-US"/>
              <a:t>), </a:t>
            </a:r>
            <a:r>
              <a:rPr altLang="en-US" b="1" dirty="0" lang="en-US" err="1"/>
              <a:t>Norfloxacin</a:t>
            </a:r>
            <a:r>
              <a:rPr altLang="en-US" b="1" dirty="0" lang="en-US"/>
              <a:t> (</a:t>
            </a:r>
            <a:r>
              <a:rPr altLang="en-US" b="1" dirty="0" lang="en-US" err="1"/>
              <a:t>Noroxin</a:t>
            </a:r>
            <a:r>
              <a:rPr altLang="en-US" b="1" dirty="0" lang="en-US"/>
              <a:t>) - IV or PO</a:t>
            </a:r>
          </a:p>
          <a:p>
            <a:pPr>
              <a:buFontTx/>
              <a:buNone/>
            </a:pPr>
            <a:r>
              <a:rPr altLang="en-US" dirty="0" lang="en-US"/>
              <a:t>  - Interferes w/ synthesis of bacterial DNA</a:t>
            </a:r>
          </a:p>
          <a:p>
            <a:pPr>
              <a:buFontTx/>
              <a:buNone/>
            </a:pPr>
            <a:r>
              <a:rPr altLang="en-US" dirty="0" lang="en-US"/>
              <a:t>  - Bactericidal</a:t>
            </a:r>
          </a:p>
          <a:p>
            <a:pPr>
              <a:buFontTx/>
              <a:buNone/>
            </a:pPr>
            <a:r>
              <a:rPr altLang="en-US" dirty="0" lang="en-US"/>
              <a:t>  - Broad spectrum - gram (-) &amp; gram (+)</a:t>
            </a:r>
          </a:p>
          <a:p>
            <a:pPr>
              <a:buFontTx/>
              <a:buNone/>
            </a:pPr>
            <a:r>
              <a:rPr altLang="en-US" dirty="0" lang="en-US"/>
              <a:t>  - Rx - UTI’s, lower resp. infections, bone &amp; joint infections, GI, skin</a:t>
            </a:r>
          </a:p>
          <a:p>
            <a:pPr>
              <a:buFontTx/>
              <a:buNone/>
            </a:pPr>
            <a:r>
              <a:rPr altLang="en-US" dirty="0" lang="en-US"/>
              <a:t>  - Wide safety margin</a:t>
            </a:r>
          </a:p>
          <a:p>
            <a:pPr>
              <a:buFontTx/>
              <a:buNone/>
            </a:pPr>
            <a:r>
              <a:rPr altLang="en-US" dirty="0" lang="en-US"/>
              <a:t>  - CI - Children &lt; 14 </a:t>
            </a:r>
            <a:r>
              <a:rPr altLang="en-US" dirty="0" lang="en-US" err="1"/>
              <a:t>yrs</a:t>
            </a:r>
            <a:endParaRPr altLang="en-US" dirty="0" lang="en-US"/>
          </a:p>
          <a:p>
            <a:endParaRPr dirty="0"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615" name=""/>
        <p:cNvGrpSpPr/>
        <p:nvPr/>
      </p:nvGrpSpPr>
      <p:grpSpPr>
        <a:xfrm>
          <a:off x="0" y="0"/>
          <a:ext cx="0" cy="0"/>
          <a:chOff x="0" y="0"/>
          <a:chExt cx="0" cy="0"/>
        </a:xfrm>
      </p:grpSpPr>
      <p:sp>
        <p:nvSpPr>
          <p:cNvPr id="1048773" name="Title 1"/>
          <p:cNvSpPr>
            <a:spLocks noGrp="1"/>
          </p:cNvSpPr>
          <p:nvPr>
            <p:ph type="title"/>
          </p:nvPr>
        </p:nvSpPr>
        <p:spPr/>
        <p:txBody>
          <a:bodyPr>
            <a:normAutofit fontScale="90000"/>
          </a:bodyPr>
          <a:p>
            <a:r>
              <a:rPr altLang="en-US" dirty="0" lang="en-US" err="1"/>
              <a:t>Antibacterials</a:t>
            </a:r>
            <a:r>
              <a:rPr altLang="en-US" dirty="0" lang="en-US"/>
              <a:t/>
            </a:r>
            <a:br>
              <a:rPr altLang="en-US" dirty="0" lang="en-US"/>
            </a:br>
            <a:r>
              <a:rPr altLang="en-US" dirty="0" lang="en-US" err="1"/>
              <a:t>Fluoroquinolones</a:t>
            </a:r>
            <a:r>
              <a:rPr altLang="en-US" dirty="0" lang="en-US"/>
              <a:t> (Quinolones)</a:t>
            </a:r>
            <a:endParaRPr dirty="0" lang="en-US"/>
          </a:p>
        </p:txBody>
      </p:sp>
      <p:sp>
        <p:nvSpPr>
          <p:cNvPr id="1048774" name="Content Placeholder 2"/>
          <p:cNvSpPr>
            <a:spLocks noGrp="1"/>
          </p:cNvSpPr>
          <p:nvPr>
            <p:ph idx="1"/>
          </p:nvPr>
        </p:nvSpPr>
        <p:spPr/>
        <p:txBody>
          <a:bodyPr>
            <a:normAutofit fontScale="87500" lnSpcReduction="10000"/>
          </a:bodyPr>
          <a:p>
            <a:pPr>
              <a:lnSpc>
                <a:spcPct val="90000"/>
              </a:lnSpc>
              <a:buSzPct val="110000"/>
            </a:pPr>
            <a:r>
              <a:rPr altLang="en-US" dirty="0" sz="2800" lang="en-US">
                <a:ea typeface="ＭＳ Ｐゴシック" pitchFamily="34" charset="-128"/>
              </a:rPr>
              <a:t>Gastrointestinal – 5 % </a:t>
            </a:r>
          </a:p>
          <a:p>
            <a:pPr lvl="1">
              <a:lnSpc>
                <a:spcPct val="90000"/>
              </a:lnSpc>
              <a:buClr>
                <a:srgbClr val="66FFFF"/>
              </a:buClr>
              <a:buSzPct val="80000"/>
              <a:buFont typeface="Wingdings" pitchFamily="2" charset="2"/>
              <a:buChar char="Ø"/>
            </a:pPr>
            <a:r>
              <a:rPr altLang="en-US" dirty="0" sz="2400" lang="en-US">
                <a:ea typeface="ＭＳ Ｐゴシック" pitchFamily="34" charset="-128"/>
              </a:rPr>
              <a:t>Nausea, vomiting, diarrhea, dyspepsia</a:t>
            </a:r>
          </a:p>
          <a:p>
            <a:pPr>
              <a:lnSpc>
                <a:spcPct val="90000"/>
              </a:lnSpc>
            </a:pPr>
            <a:r>
              <a:rPr altLang="en-US" dirty="0" sz="2800" lang="en-US">
                <a:ea typeface="ＭＳ Ｐゴシック" pitchFamily="34" charset="-128"/>
              </a:rPr>
              <a:t>Central Nervous System</a:t>
            </a:r>
          </a:p>
          <a:p>
            <a:pPr lvl="1">
              <a:lnSpc>
                <a:spcPct val="90000"/>
              </a:lnSpc>
              <a:buClr>
                <a:srgbClr val="66FFFF"/>
              </a:buClr>
              <a:buSzPct val="80000"/>
              <a:buFont typeface="Wingdings" pitchFamily="2" charset="2"/>
              <a:buChar char="Ø"/>
            </a:pPr>
            <a:r>
              <a:rPr altLang="en-US" dirty="0" sz="2400" lang="en-US">
                <a:ea typeface="ＭＳ Ｐゴシック" pitchFamily="34" charset="-128"/>
              </a:rPr>
              <a:t>Headache, agitation, insomnia, dizziness, rarely, hallucinations and seizures (elderly)</a:t>
            </a:r>
          </a:p>
          <a:p>
            <a:pPr>
              <a:lnSpc>
                <a:spcPct val="90000"/>
              </a:lnSpc>
            </a:pPr>
            <a:r>
              <a:rPr altLang="en-US" dirty="0" sz="2800" lang="en-US">
                <a:ea typeface="ＭＳ Ｐゴシック" pitchFamily="34" charset="-128"/>
              </a:rPr>
              <a:t>Hepatotoxicity</a:t>
            </a:r>
          </a:p>
          <a:p>
            <a:pPr lvl="1">
              <a:lnSpc>
                <a:spcPct val="90000"/>
              </a:lnSpc>
              <a:buClr>
                <a:srgbClr val="66FFFF"/>
              </a:buClr>
              <a:buSzPct val="80000"/>
              <a:buFont typeface="Wingdings" pitchFamily="2" charset="2"/>
              <a:buChar char="Ø"/>
            </a:pPr>
            <a:r>
              <a:rPr altLang="en-US" dirty="0" sz="2400" lang="en-US">
                <a:ea typeface="ＭＳ Ｐゴシック" pitchFamily="34" charset="-128"/>
              </a:rPr>
              <a:t>LFT elevation (led to withdrawal of </a:t>
            </a:r>
            <a:r>
              <a:rPr altLang="en-US" dirty="0" sz="2400" lang="en-US" err="1">
                <a:solidFill>
                  <a:srgbClr val="66FFFF"/>
                </a:solidFill>
                <a:ea typeface="ＭＳ Ｐゴシック" pitchFamily="34" charset="-128"/>
              </a:rPr>
              <a:t>trovafloxacin</a:t>
            </a:r>
            <a:r>
              <a:rPr altLang="en-US" dirty="0" sz="2400" lang="en-US">
                <a:ea typeface="ＭＳ Ｐゴシック" pitchFamily="34" charset="-128"/>
              </a:rPr>
              <a:t>) </a:t>
            </a:r>
          </a:p>
          <a:p>
            <a:pPr>
              <a:lnSpc>
                <a:spcPct val="90000"/>
              </a:lnSpc>
              <a:buSzPct val="110000"/>
            </a:pPr>
            <a:r>
              <a:rPr altLang="en-US" dirty="0" sz="2800" lang="en-US" err="1">
                <a:ea typeface="ＭＳ Ｐゴシック" pitchFamily="34" charset="-128"/>
              </a:rPr>
              <a:t>Phototoxicity</a:t>
            </a:r>
            <a:r>
              <a:rPr altLang="en-US" dirty="0" sz="2800" lang="en-US">
                <a:ea typeface="ＭＳ Ｐゴシック" pitchFamily="34" charset="-128"/>
              </a:rPr>
              <a:t> (uncommon with current FQs)</a:t>
            </a:r>
          </a:p>
          <a:p>
            <a:pPr lvl="1">
              <a:lnSpc>
                <a:spcPct val="90000"/>
              </a:lnSpc>
              <a:buClr>
                <a:srgbClr val="66FFFF"/>
              </a:buClr>
              <a:buSzPct val="80000"/>
              <a:buFont typeface="Wingdings" pitchFamily="2" charset="2"/>
              <a:buChar char="Ø"/>
            </a:pPr>
            <a:r>
              <a:rPr altLang="en-US" dirty="0" sz="2400" lang="en-US">
                <a:ea typeface="ＭＳ Ｐゴシック" pitchFamily="34" charset="-128"/>
              </a:rPr>
              <a:t>More common with older FQs (halogen at position 8)</a:t>
            </a:r>
          </a:p>
          <a:p>
            <a:pPr>
              <a:lnSpc>
                <a:spcPct val="90000"/>
              </a:lnSpc>
            </a:pPr>
            <a:r>
              <a:rPr altLang="en-US" dirty="0" sz="2800" lang="en-US">
                <a:ea typeface="ＭＳ Ｐゴシック" pitchFamily="34" charset="-128"/>
              </a:rPr>
              <a:t>Cardiac</a:t>
            </a:r>
          </a:p>
          <a:p>
            <a:pPr lvl="1">
              <a:lnSpc>
                <a:spcPct val="90000"/>
              </a:lnSpc>
              <a:buClr>
                <a:srgbClr val="66FFFF"/>
              </a:buClr>
              <a:buSzPct val="80000"/>
              <a:buFont typeface="Wingdings" pitchFamily="2" charset="2"/>
              <a:buChar char="Ø"/>
            </a:pPr>
            <a:r>
              <a:rPr altLang="en-US" dirty="0" sz="2400" lang="en-US">
                <a:ea typeface="ＭＳ Ｐゴシック" pitchFamily="34" charset="-128"/>
              </a:rPr>
              <a:t>Variable prolongation in </a:t>
            </a:r>
            <a:r>
              <a:rPr altLang="en-US" dirty="0" sz="2400" lang="en-US" err="1">
                <a:ea typeface="ＭＳ Ｐゴシック" pitchFamily="34" charset="-128"/>
              </a:rPr>
              <a:t>QTc</a:t>
            </a:r>
            <a:r>
              <a:rPr altLang="en-US" dirty="0" sz="2400" lang="en-US">
                <a:ea typeface="ＭＳ Ｐゴシック" pitchFamily="34" charset="-128"/>
              </a:rPr>
              <a:t> interval </a:t>
            </a:r>
          </a:p>
          <a:p>
            <a:pPr lvl="1">
              <a:lnSpc>
                <a:spcPct val="90000"/>
              </a:lnSpc>
              <a:buClr>
                <a:srgbClr val="66FFFF"/>
              </a:buClr>
              <a:buSzPct val="80000"/>
              <a:buFont typeface="Wingdings" pitchFamily="2" charset="2"/>
              <a:buChar char="Ø"/>
            </a:pPr>
            <a:r>
              <a:rPr altLang="en-US" dirty="0" sz="2400" lang="en-US">
                <a:ea typeface="ＭＳ Ｐゴシック" pitchFamily="34" charset="-128"/>
              </a:rPr>
              <a:t>Led to withdrawal of </a:t>
            </a:r>
            <a:r>
              <a:rPr altLang="en-US" dirty="0" sz="2400" lang="en-US" err="1">
                <a:solidFill>
                  <a:srgbClr val="66FFFF"/>
                </a:solidFill>
                <a:ea typeface="ＭＳ Ｐゴシック" pitchFamily="34" charset="-128"/>
              </a:rPr>
              <a:t>grepafloxacin</a:t>
            </a:r>
            <a:r>
              <a:rPr altLang="en-US" dirty="0" sz="2400" lang="en-US">
                <a:solidFill>
                  <a:srgbClr val="66FFFF"/>
                </a:solidFill>
                <a:ea typeface="ＭＳ Ｐゴシック" pitchFamily="34" charset="-128"/>
              </a:rPr>
              <a:t>, </a:t>
            </a:r>
            <a:r>
              <a:rPr altLang="en-US" dirty="0" sz="2400" lang="en-US" err="1">
                <a:solidFill>
                  <a:srgbClr val="66FFFF"/>
                </a:solidFill>
                <a:ea typeface="ＭＳ Ｐゴシック" pitchFamily="34" charset="-128"/>
              </a:rPr>
              <a:t>sparfloxacin</a:t>
            </a:r>
            <a:endParaRPr altLang="en-US" dirty="0" sz="2400" lang="en-US">
              <a:solidFill>
                <a:srgbClr val="66FFFF"/>
              </a:solidFill>
              <a:ea typeface="ＭＳ Ｐゴシック" pitchFamily="34" charset="-128"/>
            </a:endParaRPr>
          </a:p>
          <a:p>
            <a:endParaRPr dirty="0"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616" name=""/>
        <p:cNvGrpSpPr/>
        <p:nvPr/>
      </p:nvGrpSpPr>
      <p:grpSpPr>
        <a:xfrm>
          <a:off x="0" y="0"/>
          <a:ext cx="0" cy="0"/>
          <a:chOff x="0" y="0"/>
          <a:chExt cx="0" cy="0"/>
        </a:xfrm>
      </p:grpSpPr>
      <p:sp>
        <p:nvSpPr>
          <p:cNvPr id="1048775" name="Title 1"/>
          <p:cNvSpPr>
            <a:spLocks noGrp="1"/>
          </p:cNvSpPr>
          <p:nvPr>
            <p:ph type="title"/>
          </p:nvPr>
        </p:nvSpPr>
        <p:spPr/>
        <p:txBody>
          <a:bodyPr>
            <a:normAutofit fontScale="90000"/>
          </a:bodyPr>
          <a:p>
            <a:r>
              <a:rPr altLang="en-US" dirty="0" lang="en-US" err="1"/>
              <a:t>Antibacterials</a:t>
            </a:r>
            <a:r>
              <a:rPr altLang="en-US" dirty="0" lang="en-US"/>
              <a:t/>
            </a:r>
            <a:br>
              <a:rPr altLang="en-US" dirty="0" lang="en-US"/>
            </a:br>
            <a:r>
              <a:rPr altLang="en-US" dirty="0" lang="en-US" err="1"/>
              <a:t>Fluoroquinolones</a:t>
            </a:r>
            <a:r>
              <a:rPr altLang="en-US" dirty="0" lang="en-US"/>
              <a:t> (Quinolones)</a:t>
            </a:r>
            <a:endParaRPr dirty="0" lang="en-US"/>
          </a:p>
        </p:txBody>
      </p:sp>
      <p:sp>
        <p:nvSpPr>
          <p:cNvPr id="1048776" name="Content Placeholder 2"/>
          <p:cNvSpPr>
            <a:spLocks noGrp="1"/>
          </p:cNvSpPr>
          <p:nvPr>
            <p:ph idx="1"/>
          </p:nvPr>
        </p:nvSpPr>
        <p:spPr/>
        <p:txBody>
          <a:bodyPr>
            <a:normAutofit fontScale="92857" lnSpcReduction="10000"/>
          </a:bodyPr>
          <a:p>
            <a:pPr>
              <a:buSzPct val="110000"/>
            </a:pPr>
            <a:r>
              <a:rPr altLang="en-US" dirty="0" lang="en-US">
                <a:ea typeface="ＭＳ Ｐゴシック" pitchFamily="34" charset="-128"/>
              </a:rPr>
              <a:t>Articular Damage</a:t>
            </a:r>
          </a:p>
          <a:p>
            <a:pPr lvl="1">
              <a:buClr>
                <a:srgbClr val="66FFFF"/>
              </a:buClr>
              <a:buSzPct val="80000"/>
              <a:buFont typeface="Wingdings" pitchFamily="2" charset="2"/>
              <a:buChar char="Ø"/>
            </a:pPr>
            <a:r>
              <a:rPr altLang="en-US" dirty="0" lang="en-US" err="1">
                <a:ea typeface="ＭＳ Ｐゴシック" pitchFamily="34" charset="-128"/>
              </a:rPr>
              <a:t>Arthopathy</a:t>
            </a:r>
            <a:r>
              <a:rPr altLang="en-US" dirty="0" lang="en-US">
                <a:ea typeface="ＭＳ Ｐゴシック" pitchFamily="34" charset="-128"/>
              </a:rPr>
              <a:t> including articular cartilage damage, </a:t>
            </a:r>
            <a:r>
              <a:rPr altLang="en-US" dirty="0" lang="en-US" err="1">
                <a:ea typeface="ＭＳ Ｐゴシック" pitchFamily="34" charset="-128"/>
              </a:rPr>
              <a:t>arthralgias</a:t>
            </a:r>
            <a:r>
              <a:rPr altLang="en-US" dirty="0" lang="en-US">
                <a:ea typeface="ＭＳ Ｐゴシック" pitchFamily="34" charset="-128"/>
              </a:rPr>
              <a:t>, and joint swelling</a:t>
            </a:r>
          </a:p>
          <a:p>
            <a:pPr lvl="1">
              <a:buClr>
                <a:srgbClr val="66FFFF"/>
              </a:buClr>
              <a:buSzPct val="80000"/>
              <a:buFont typeface="Wingdings" pitchFamily="2" charset="2"/>
              <a:buChar char="Ø"/>
            </a:pPr>
            <a:r>
              <a:rPr altLang="en-US" dirty="0" lang="en-US">
                <a:ea typeface="ＭＳ Ｐゴシック" pitchFamily="34" charset="-128"/>
              </a:rPr>
              <a:t>Observed in toxicology studies in immature dogs</a:t>
            </a:r>
          </a:p>
          <a:p>
            <a:pPr lvl="1">
              <a:buClr>
                <a:srgbClr val="66FFFF"/>
              </a:buClr>
              <a:buSzPct val="80000"/>
              <a:buFont typeface="Wingdings" pitchFamily="2" charset="2"/>
              <a:buChar char="Ø"/>
            </a:pPr>
            <a:r>
              <a:rPr altLang="en-US" dirty="0" lang="en-US">
                <a:solidFill>
                  <a:srgbClr val="99FF33"/>
                </a:solidFill>
                <a:ea typeface="ＭＳ Ｐゴシック" pitchFamily="34" charset="-128"/>
              </a:rPr>
              <a:t>Led to contraindication in </a:t>
            </a:r>
            <a:r>
              <a:rPr altLang="en-US" b="1" dirty="0" lang="en-US">
                <a:solidFill>
                  <a:srgbClr val="99FF33"/>
                </a:solidFill>
                <a:ea typeface="ＭＳ Ｐゴシック" pitchFamily="34" charset="-128"/>
              </a:rPr>
              <a:t>pediatric patients</a:t>
            </a:r>
            <a:r>
              <a:rPr altLang="en-US" dirty="0" lang="en-US">
                <a:solidFill>
                  <a:srgbClr val="99FF33"/>
                </a:solidFill>
                <a:ea typeface="ＭＳ Ｐゴシック" pitchFamily="34" charset="-128"/>
              </a:rPr>
              <a:t> and  pregnant or breastfeeding women</a:t>
            </a:r>
          </a:p>
          <a:p>
            <a:pPr lvl="1">
              <a:buClr>
                <a:srgbClr val="66FFFF"/>
              </a:buClr>
              <a:buSzPct val="80000"/>
              <a:buFont typeface="Wingdings" pitchFamily="2" charset="2"/>
              <a:buChar char="Ø"/>
            </a:pPr>
            <a:r>
              <a:rPr altLang="en-US" dirty="0" lang="en-US">
                <a:ea typeface="ＭＳ Ｐゴシック" pitchFamily="34" charset="-128"/>
              </a:rPr>
              <a:t>Risk versus benefit</a:t>
            </a:r>
          </a:p>
          <a:p>
            <a:r>
              <a:rPr altLang="en-US" dirty="0" lang="en-US">
                <a:ea typeface="ＭＳ Ｐゴシック" pitchFamily="34" charset="-128"/>
              </a:rPr>
              <a:t>Other adverse reactions: tendon rupture, </a:t>
            </a:r>
            <a:r>
              <a:rPr altLang="en-US" dirty="0" lang="en-US" err="1">
                <a:ea typeface="ＭＳ Ｐゴシック" pitchFamily="34" charset="-128"/>
              </a:rPr>
              <a:t>dysglycemias</a:t>
            </a:r>
            <a:r>
              <a:rPr altLang="en-US" dirty="0" lang="en-US">
                <a:ea typeface="ＭＳ Ｐゴシック" pitchFamily="34" charset="-128"/>
              </a:rPr>
              <a:t>, hypersensitivity</a:t>
            </a:r>
          </a:p>
          <a:p>
            <a:pPr lvl="1">
              <a:buClr>
                <a:srgbClr val="66FFFF"/>
              </a:buClr>
              <a:buSzPct val="80000"/>
              <a:buFont typeface="Wingdings" pitchFamily="2" charset="2"/>
              <a:buChar char="Ø"/>
            </a:pPr>
            <a:endParaRPr altLang="en-US" dirty="0" lang="en-US">
              <a:ea typeface="ＭＳ Ｐゴシック" pitchFamily="34" charset="-128"/>
            </a:endParaRPr>
          </a:p>
          <a:p>
            <a:endParaRPr dirty="0"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617" name=""/>
        <p:cNvGrpSpPr/>
        <p:nvPr/>
      </p:nvGrpSpPr>
      <p:grpSpPr>
        <a:xfrm>
          <a:off x="0" y="0"/>
          <a:ext cx="0" cy="0"/>
          <a:chOff x="0" y="0"/>
          <a:chExt cx="0" cy="0"/>
        </a:xfrm>
      </p:grpSpPr>
      <p:sp>
        <p:nvSpPr>
          <p:cNvPr id="1048777" name="Title 1"/>
          <p:cNvSpPr>
            <a:spLocks noGrp="1"/>
          </p:cNvSpPr>
          <p:nvPr>
            <p:ph type="title"/>
          </p:nvPr>
        </p:nvSpPr>
        <p:spPr/>
        <p:txBody>
          <a:bodyPr>
            <a:normAutofit fontScale="90000"/>
          </a:bodyPr>
          <a:p>
            <a:r>
              <a:rPr altLang="en-US" dirty="0" lang="en-US" err="1"/>
              <a:t>Antibacterials</a:t>
            </a:r>
            <a:r>
              <a:rPr altLang="en-US" dirty="0" lang="en-US"/>
              <a:t/>
            </a:r>
            <a:br>
              <a:rPr altLang="en-US" dirty="0" lang="en-US"/>
            </a:br>
            <a:r>
              <a:rPr altLang="en-US" dirty="0" lang="en-US"/>
              <a:t>Sulfonamides</a:t>
            </a:r>
            <a:endParaRPr dirty="0" lang="en-US"/>
          </a:p>
        </p:txBody>
      </p:sp>
      <p:sp>
        <p:nvSpPr>
          <p:cNvPr id="1048778" name="Content Placeholder 2"/>
          <p:cNvSpPr>
            <a:spLocks noGrp="1"/>
          </p:cNvSpPr>
          <p:nvPr>
            <p:ph idx="1"/>
          </p:nvPr>
        </p:nvSpPr>
        <p:spPr/>
        <p:txBody>
          <a:bodyPr>
            <a:normAutofit fontScale="81250" lnSpcReduction="10000"/>
          </a:bodyPr>
          <a:p>
            <a:r>
              <a:rPr altLang="en-US" dirty="0" lang="en-US"/>
              <a:t>One of the oldest - broad spectrum - gram - &amp; gram +</a:t>
            </a:r>
          </a:p>
          <a:p>
            <a:r>
              <a:rPr altLang="en-US" dirty="0" lang="en-US"/>
              <a:t>First group of drugs used against bacteria</a:t>
            </a:r>
          </a:p>
          <a:p>
            <a:r>
              <a:rPr altLang="en-US" dirty="0" lang="en-US"/>
              <a:t>Bacteriostatic - inhibits bacterial synthesis of folic acid, essential for bacterial growth</a:t>
            </a:r>
          </a:p>
          <a:p>
            <a:r>
              <a:rPr altLang="en-US" dirty="0" lang="en-US"/>
              <a:t>Alt. for people allergic to PCN</a:t>
            </a:r>
          </a:p>
          <a:p>
            <a:r>
              <a:rPr altLang="en-US" dirty="0" lang="en-US"/>
              <a:t>Use - UTI’s, ear infections, newborn eye prophylaxis</a:t>
            </a:r>
          </a:p>
          <a:p>
            <a:pPr>
              <a:buFontTx/>
              <a:buNone/>
            </a:pPr>
            <a:r>
              <a:rPr altLang="en-US" dirty="0" lang="en-US"/>
              <a:t>    - Not effective against viruses or fungi</a:t>
            </a:r>
          </a:p>
          <a:p>
            <a:r>
              <a:rPr altLang="en-US" dirty="0" lang="en-US"/>
              <a:t>PO, </a:t>
            </a:r>
            <a:r>
              <a:rPr altLang="en-US" dirty="0" lang="en-US" err="1"/>
              <a:t>sol’n</a:t>
            </a:r>
            <a:r>
              <a:rPr altLang="en-US" dirty="0" lang="en-US"/>
              <a:t> &amp; ointment for ophthalmic use &amp; cream</a:t>
            </a:r>
          </a:p>
          <a:p>
            <a:pPr>
              <a:buFontTx/>
              <a:buNone/>
            </a:pPr>
            <a:r>
              <a:rPr altLang="en-US" dirty="0" lang="en-US"/>
              <a:t>    - Silver sulfadiazine (</a:t>
            </a:r>
            <a:r>
              <a:rPr altLang="en-US" dirty="0" lang="en-US" err="1"/>
              <a:t>Silvadene</a:t>
            </a:r>
            <a:r>
              <a:rPr altLang="en-US" dirty="0" lang="en-US"/>
              <a:t>) - for burns</a:t>
            </a:r>
          </a:p>
          <a:p>
            <a:endParaRPr dirty="0"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618" name=""/>
        <p:cNvGrpSpPr/>
        <p:nvPr/>
      </p:nvGrpSpPr>
      <p:grpSpPr>
        <a:xfrm>
          <a:off x="0" y="0"/>
          <a:ext cx="0" cy="0"/>
          <a:chOff x="0" y="0"/>
          <a:chExt cx="0" cy="0"/>
        </a:xfrm>
      </p:grpSpPr>
      <p:sp>
        <p:nvSpPr>
          <p:cNvPr id="1048779" name="Title 1"/>
          <p:cNvSpPr>
            <a:spLocks noGrp="1"/>
          </p:cNvSpPr>
          <p:nvPr>
            <p:ph type="title"/>
          </p:nvPr>
        </p:nvSpPr>
        <p:spPr/>
        <p:txBody>
          <a:bodyPr>
            <a:normAutofit fontScale="90000"/>
          </a:bodyPr>
          <a:p>
            <a:r>
              <a:rPr altLang="en-US" dirty="0" lang="en-US" err="1"/>
              <a:t>Antibacterials</a:t>
            </a:r>
            <a:r>
              <a:rPr altLang="en-US" dirty="0" lang="en-US"/>
              <a:t/>
            </a:r>
            <a:br>
              <a:rPr altLang="en-US" dirty="0" lang="en-US"/>
            </a:br>
            <a:r>
              <a:rPr altLang="en-US" dirty="0" lang="en-US"/>
              <a:t>Sulfonamides</a:t>
            </a:r>
            <a:endParaRPr dirty="0" lang="en-US"/>
          </a:p>
        </p:txBody>
      </p:sp>
      <p:sp>
        <p:nvSpPr>
          <p:cNvPr id="1048780" name="Content Placeholder 2"/>
          <p:cNvSpPr>
            <a:spLocks noGrp="1"/>
          </p:cNvSpPr>
          <p:nvPr>
            <p:ph idx="1"/>
          </p:nvPr>
        </p:nvSpPr>
        <p:spPr/>
        <p:txBody>
          <a:bodyPr>
            <a:normAutofit fontScale="84375" lnSpcReduction="10000"/>
          </a:bodyPr>
          <a:p>
            <a:r>
              <a:rPr altLang="en-US" dirty="0" lang="en-US" u="sng"/>
              <a:t>Special consideration</a:t>
            </a:r>
            <a:r>
              <a:rPr altLang="en-US" dirty="0" lang="en-US"/>
              <a:t> - Drink fluids to prevent </a:t>
            </a:r>
            <a:r>
              <a:rPr altLang="en-US" dirty="0" lang="en-US" err="1"/>
              <a:t>crystalluria</a:t>
            </a:r>
            <a:r>
              <a:rPr altLang="en-US" dirty="0" lang="en-US"/>
              <a:t> (d/t poor water solubility) &amp; hematuria</a:t>
            </a:r>
          </a:p>
          <a:p>
            <a:r>
              <a:rPr altLang="en-US" dirty="0" lang="en-US"/>
              <a:t>SE - </a:t>
            </a:r>
          </a:p>
          <a:p>
            <a:pPr>
              <a:buFontTx/>
              <a:buNone/>
            </a:pPr>
            <a:r>
              <a:rPr altLang="en-US" dirty="0" lang="en-US"/>
              <a:t>   - allergic response - skin rash &amp; itching</a:t>
            </a:r>
          </a:p>
          <a:p>
            <a:pPr>
              <a:buFontTx/>
              <a:buNone/>
            </a:pPr>
            <a:r>
              <a:rPr altLang="en-US" dirty="0" lang="en-US"/>
              <a:t>   - Anaphylaxis not common</a:t>
            </a:r>
          </a:p>
          <a:p>
            <a:pPr>
              <a:buFontTx/>
              <a:buNone/>
            </a:pPr>
            <a:r>
              <a:rPr altLang="en-US" dirty="0" lang="en-US"/>
              <a:t>   - </a:t>
            </a:r>
            <a:r>
              <a:rPr altLang="en-US" dirty="0" lang="en-US" err="1"/>
              <a:t>Bld</a:t>
            </a:r>
            <a:r>
              <a:rPr altLang="en-US" dirty="0" lang="en-US"/>
              <a:t> disorders w/ prolonged use &amp; high doses</a:t>
            </a:r>
          </a:p>
          <a:p>
            <a:pPr>
              <a:buFontTx/>
              <a:buNone/>
            </a:pPr>
            <a:r>
              <a:rPr altLang="en-US" dirty="0" lang="en-US"/>
              <a:t>   - GI disturbances</a:t>
            </a:r>
          </a:p>
          <a:p>
            <a:pPr>
              <a:buFontTx/>
              <a:buNone/>
            </a:pPr>
            <a:r>
              <a:rPr altLang="en-US" dirty="0" lang="en-US"/>
              <a:t>   - Photosensitivity</a:t>
            </a:r>
          </a:p>
          <a:p>
            <a:endParaRPr dirty="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59" name=""/>
        <p:cNvGrpSpPr/>
        <p:nvPr/>
      </p:nvGrpSpPr>
      <p:grpSpPr>
        <a:xfrm>
          <a:off x="0" y="0"/>
          <a:ext cx="0" cy="0"/>
          <a:chOff x="0" y="0"/>
          <a:chExt cx="0" cy="0"/>
        </a:xfrm>
      </p:grpSpPr>
      <p:sp>
        <p:nvSpPr>
          <p:cNvPr id="1048622" name="Title 1"/>
          <p:cNvSpPr>
            <a:spLocks noGrp="1"/>
          </p:cNvSpPr>
          <p:nvPr>
            <p:ph type="title"/>
          </p:nvPr>
        </p:nvSpPr>
        <p:spPr/>
        <p:txBody>
          <a:bodyPr/>
          <a:p>
            <a:r>
              <a:rPr dirty="0" lang="en-US" smtClean="0"/>
              <a:t>The sources of drugs</a:t>
            </a:r>
            <a:endParaRPr dirty="0" lang="en-US"/>
          </a:p>
        </p:txBody>
      </p:sp>
      <p:graphicFrame>
        <p:nvGraphicFramePr>
          <p:cNvPr id="4194305" name="Content Placeholder 3"/>
          <p:cNvGraphicFramePr>
            <a:graphicFrameLocks noGrp="1"/>
          </p:cNvGraphicFramePr>
          <p:nvPr>
            <p:ph idx="1"/>
          </p:nvPr>
        </p:nvGraphicFramePr>
        <p:xfrm>
          <a:off x="533400" y="1676400"/>
          <a:ext cx="8229600" cy="5070856"/>
        </p:xfrm>
        <a:graphic>
          <a:graphicData uri="http://schemas.openxmlformats.org/drawingml/2006/table">
            <a:tbl>
              <a:tblPr firstRow="1" bandRow="1">
                <a:tableStyleId>{5C22544A-7EE6-4342-B048-85BDC9FD1C3A}</a:tableStyleId>
              </a:tblPr>
              <a:tblGrid>
                <a:gridCol w="2971800"/>
                <a:gridCol w="5257800"/>
              </a:tblGrid>
              <a:tr h="370840">
                <a:tc>
                  <a:txBody>
                    <a:bodyPr/>
                    <a:p>
                      <a:r>
                        <a:rPr dirty="0" lang="en-US" smtClean="0"/>
                        <a:t>Source </a:t>
                      </a:r>
                      <a:endParaRPr dirty="0" lang="en-US"/>
                    </a:p>
                  </a:txBody>
                </a:tc>
                <a:tc>
                  <a:txBody>
                    <a:bodyPr/>
                    <a:p>
                      <a:r>
                        <a:rPr dirty="0" lang="en-US" smtClean="0"/>
                        <a:t>example</a:t>
                      </a:r>
                      <a:endParaRPr dirty="0" lang="en-US"/>
                    </a:p>
                  </a:txBody>
                </a:tc>
              </a:tr>
              <a:tr h="370840">
                <a:tc>
                  <a:txBody>
                    <a:bodyPr/>
                    <a:p>
                      <a:pPr algn="l" defTabSz="800100" indent="-287338" marL="287338">
                        <a:spcBef>
                          <a:spcPct val="30000"/>
                        </a:spcBef>
                        <a:buClr>
                          <a:srgbClr val="0000FF"/>
                        </a:buClr>
                        <a:buFontTx/>
                        <a:buChar char="•"/>
                      </a:pPr>
                      <a:r>
                        <a:rPr dirty="0" sz="2800" lang="en-US" smtClean="0">
                          <a:solidFill>
                            <a:srgbClr val="000000"/>
                          </a:solidFill>
                          <a:cs typeface="Arial" pitchFamily="34" charset="0"/>
                        </a:rPr>
                        <a:t>Mineral</a:t>
                      </a:r>
                    </a:p>
                    <a:p>
                      <a:pPr algn="l" defTabSz="800100" indent="0" marL="0">
                        <a:spcBef>
                          <a:spcPct val="30000"/>
                        </a:spcBef>
                        <a:buClr>
                          <a:srgbClr val="0000FF"/>
                        </a:buClr>
                        <a:buFontTx/>
                        <a:buNone/>
                      </a:pPr>
                      <a:endParaRPr dirty="0" sz="2800" lang="en-US" smtClean="0">
                        <a:solidFill>
                          <a:srgbClr val="000000"/>
                        </a:solidFill>
                        <a:cs typeface="Arial" pitchFamily="34" charset="0"/>
                      </a:endParaRPr>
                    </a:p>
                    <a:p>
                      <a:pPr algn="l" defTabSz="800100" indent="-287338" marL="287338">
                        <a:spcBef>
                          <a:spcPct val="30000"/>
                        </a:spcBef>
                        <a:buClr>
                          <a:srgbClr val="0000FF"/>
                        </a:buClr>
                        <a:buFontTx/>
                        <a:buChar char="•"/>
                      </a:pPr>
                      <a:r>
                        <a:rPr dirty="0" sz="2800" lang="en-US" smtClean="0">
                          <a:solidFill>
                            <a:srgbClr val="000000"/>
                          </a:solidFill>
                          <a:cs typeface="Arial" pitchFamily="34" charset="0"/>
                        </a:rPr>
                        <a:t>Animal</a:t>
                      </a:r>
                    </a:p>
                    <a:p>
                      <a:pPr algn="l" defTabSz="800100" indent="-287338" marL="287338">
                        <a:spcBef>
                          <a:spcPct val="30000"/>
                        </a:spcBef>
                        <a:buClr>
                          <a:srgbClr val="0000FF"/>
                        </a:buClr>
                        <a:buFontTx/>
                        <a:buChar char="•"/>
                      </a:pPr>
                      <a:r>
                        <a:rPr dirty="0" sz="2800" lang="en-US" smtClean="0">
                          <a:solidFill>
                            <a:srgbClr val="000000"/>
                          </a:solidFill>
                          <a:cs typeface="Arial" pitchFamily="34" charset="0"/>
                        </a:rPr>
                        <a:t>Plant</a:t>
                      </a:r>
                    </a:p>
                    <a:p>
                      <a:pPr algn="l" defTabSz="800100" indent="-287338" marL="287338">
                        <a:spcBef>
                          <a:spcPct val="30000"/>
                        </a:spcBef>
                        <a:buClr>
                          <a:srgbClr val="0000FF"/>
                        </a:buClr>
                        <a:buFontTx/>
                        <a:buChar char="•"/>
                      </a:pPr>
                      <a:r>
                        <a:rPr dirty="0" sz="2800" lang="en-US" smtClean="0">
                          <a:solidFill>
                            <a:srgbClr val="000000"/>
                          </a:solidFill>
                          <a:cs typeface="Arial" pitchFamily="34" charset="0"/>
                        </a:rPr>
                        <a:t>Synthetic</a:t>
                      </a:r>
                    </a:p>
                    <a:p>
                      <a:pPr algn="l" defTabSz="800100" indent="-287338" marL="287338">
                        <a:spcBef>
                          <a:spcPct val="30000"/>
                        </a:spcBef>
                        <a:buClr>
                          <a:srgbClr val="0000FF"/>
                        </a:buClr>
                        <a:buFontTx/>
                        <a:buChar char="•"/>
                      </a:pPr>
                      <a:r>
                        <a:rPr dirty="0" sz="2800" lang="en-US" smtClean="0">
                          <a:solidFill>
                            <a:srgbClr val="000000"/>
                          </a:solidFill>
                          <a:cs typeface="Arial" pitchFamily="34" charset="0"/>
                        </a:rPr>
                        <a:t>Micro-organisms</a:t>
                      </a:r>
                    </a:p>
                    <a:p>
                      <a:pPr algn="l" defTabSz="800100" indent="-287338" marL="287338">
                        <a:spcBef>
                          <a:spcPct val="30000"/>
                        </a:spcBef>
                        <a:buClr>
                          <a:srgbClr val="0000FF"/>
                        </a:buClr>
                        <a:buFontTx/>
                        <a:buChar char="•"/>
                      </a:pPr>
                      <a:r>
                        <a:rPr dirty="0" sz="2800" lang="en-US" smtClean="0">
                          <a:solidFill>
                            <a:srgbClr val="000000"/>
                          </a:solidFill>
                          <a:cs typeface="Arial" pitchFamily="34" charset="0"/>
                        </a:rPr>
                        <a:t>Drugs produced by genetic  engineering </a:t>
                      </a:r>
                      <a:endParaRPr dirty="0" sz="2800" lang="en-US">
                        <a:solidFill>
                          <a:srgbClr val="000000"/>
                        </a:solidFill>
                        <a:cs typeface="Arial" pitchFamily="34" charset="0"/>
                      </a:endParaRPr>
                    </a:p>
                  </a:txBody>
                </a:tc>
                <a:tc>
                  <a:txBody>
                    <a:bodyPr/>
                    <a:p>
                      <a:pPr algn="l" defTabSz="800100" indent="-287338" marL="287338">
                        <a:spcBef>
                          <a:spcPct val="30000"/>
                        </a:spcBef>
                        <a:buClr>
                          <a:srgbClr val="0000FF"/>
                        </a:buClr>
                        <a:buFontTx/>
                        <a:buChar char="•"/>
                      </a:pPr>
                      <a:r>
                        <a:rPr dirty="0" sz="2800" lang="en-US" smtClean="0">
                          <a:solidFill>
                            <a:srgbClr val="000000"/>
                          </a:solidFill>
                          <a:cs typeface="Arial" pitchFamily="34" charset="0"/>
                        </a:rPr>
                        <a:t>Liquid paraffin, magnesium sulfate, </a:t>
                      </a:r>
                      <a:r>
                        <a:rPr dirty="0" sz="2800" lang="en-US" err="1" smtClean="0">
                          <a:solidFill>
                            <a:srgbClr val="000000"/>
                          </a:solidFill>
                          <a:cs typeface="Arial" pitchFamily="34" charset="0"/>
                        </a:rPr>
                        <a:t>etc</a:t>
                      </a:r>
                      <a:endParaRPr dirty="0" sz="2800" lang="en-US" smtClean="0">
                        <a:solidFill>
                          <a:srgbClr val="000000"/>
                        </a:solidFill>
                        <a:cs typeface="Arial" pitchFamily="34" charset="0"/>
                      </a:endParaRPr>
                    </a:p>
                    <a:p>
                      <a:pPr algn="l" defTabSz="800100" indent="-287338" marL="287338">
                        <a:spcBef>
                          <a:spcPct val="30000"/>
                        </a:spcBef>
                        <a:buClr>
                          <a:srgbClr val="0000FF"/>
                        </a:buClr>
                        <a:buFontTx/>
                        <a:buChar char="•"/>
                      </a:pPr>
                      <a:r>
                        <a:rPr dirty="0" sz="2800" lang="en-US" smtClean="0">
                          <a:solidFill>
                            <a:srgbClr val="000000"/>
                          </a:solidFill>
                          <a:cs typeface="Arial" pitchFamily="34" charset="0"/>
                        </a:rPr>
                        <a:t>Insulin, Thyroid, etc.</a:t>
                      </a:r>
                    </a:p>
                    <a:p>
                      <a:pPr algn="l" defTabSz="800100" indent="-287338" marL="287338">
                        <a:spcBef>
                          <a:spcPct val="30000"/>
                        </a:spcBef>
                        <a:buClr>
                          <a:srgbClr val="0000FF"/>
                        </a:buClr>
                        <a:buFontTx/>
                        <a:buChar char="•"/>
                      </a:pPr>
                      <a:r>
                        <a:rPr dirty="0" sz="2800" lang="en-US" smtClean="0">
                          <a:solidFill>
                            <a:srgbClr val="000000"/>
                          </a:solidFill>
                          <a:cs typeface="Arial" pitchFamily="34" charset="0"/>
                        </a:rPr>
                        <a:t>Morphine, Quinine  </a:t>
                      </a:r>
                      <a:r>
                        <a:rPr dirty="0" sz="2800" lang="en-US" err="1" smtClean="0">
                          <a:solidFill>
                            <a:srgbClr val="000000"/>
                          </a:solidFill>
                          <a:cs typeface="Arial" pitchFamily="34" charset="0"/>
                        </a:rPr>
                        <a:t>etc</a:t>
                      </a:r>
                      <a:endParaRPr dirty="0" sz="2800" lang="en-US" smtClean="0">
                        <a:solidFill>
                          <a:srgbClr val="000000"/>
                        </a:solidFill>
                        <a:cs typeface="Arial" pitchFamily="34" charset="0"/>
                      </a:endParaRPr>
                    </a:p>
                    <a:p>
                      <a:pPr algn="l" defTabSz="800100" indent="-287338" marL="287338">
                        <a:spcBef>
                          <a:spcPct val="30000"/>
                        </a:spcBef>
                        <a:buClr>
                          <a:srgbClr val="0000FF"/>
                        </a:buClr>
                        <a:buFontTx/>
                        <a:buChar char="•"/>
                      </a:pPr>
                      <a:r>
                        <a:rPr dirty="0" sz="2800" lang="en-US" smtClean="0">
                          <a:solidFill>
                            <a:srgbClr val="000000"/>
                          </a:solidFill>
                          <a:cs typeface="Arial" pitchFamily="34" charset="0"/>
                        </a:rPr>
                        <a:t>Aspirin, Sulfonamides, etc.</a:t>
                      </a:r>
                    </a:p>
                    <a:p>
                      <a:pPr algn="l" defTabSz="800100" indent="-287338" marL="287338">
                        <a:spcBef>
                          <a:spcPct val="30000"/>
                        </a:spcBef>
                        <a:buClr>
                          <a:srgbClr val="0000FF"/>
                        </a:buClr>
                        <a:buFontTx/>
                        <a:buChar char="•"/>
                      </a:pPr>
                      <a:r>
                        <a:rPr dirty="0" sz="2800" lang="en-US" smtClean="0">
                          <a:solidFill>
                            <a:srgbClr val="000000"/>
                          </a:solidFill>
                          <a:cs typeface="Arial" pitchFamily="34" charset="0"/>
                        </a:rPr>
                        <a:t>Penicillin &amp; other antibiotics.</a:t>
                      </a:r>
                    </a:p>
                    <a:p>
                      <a:pPr algn="l" defTabSz="800100" indent="-287338" marL="287338">
                        <a:spcBef>
                          <a:spcPct val="30000"/>
                        </a:spcBef>
                        <a:buClr>
                          <a:srgbClr val="0000FF"/>
                        </a:buClr>
                        <a:buFontTx/>
                        <a:buChar char="•"/>
                      </a:pPr>
                      <a:r>
                        <a:rPr dirty="0" sz="2800" lang="en-US" smtClean="0">
                          <a:solidFill>
                            <a:srgbClr val="000000"/>
                          </a:solidFill>
                          <a:cs typeface="Arial" pitchFamily="34" charset="0"/>
                        </a:rPr>
                        <a:t>Human insulin,  human  growth, hormone etc.</a:t>
                      </a:r>
                    </a:p>
                    <a:p>
                      <a:endParaRPr dirty="0" sz="2800" lang="en-US"/>
                    </a:p>
                  </a:txBody>
                </a:tc>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619" name=""/>
        <p:cNvGrpSpPr/>
        <p:nvPr/>
      </p:nvGrpSpPr>
      <p:grpSpPr>
        <a:xfrm>
          <a:off x="0" y="0"/>
          <a:ext cx="0" cy="0"/>
          <a:chOff x="0" y="0"/>
          <a:chExt cx="0" cy="0"/>
        </a:xfrm>
      </p:grpSpPr>
      <p:sp>
        <p:nvSpPr>
          <p:cNvPr id="1048781" name="Title 1"/>
          <p:cNvSpPr>
            <a:spLocks noGrp="1"/>
          </p:cNvSpPr>
          <p:nvPr>
            <p:ph type="title"/>
          </p:nvPr>
        </p:nvSpPr>
        <p:spPr>
          <a:xfrm>
            <a:off x="457200" y="152400"/>
            <a:ext cx="8229600" cy="914400"/>
          </a:xfrm>
        </p:spPr>
        <p:txBody>
          <a:bodyPr>
            <a:normAutofit fontScale="90000"/>
          </a:bodyPr>
          <a:p>
            <a:r>
              <a:rPr altLang="en-US" dirty="0" lang="en-US">
                <a:ea typeface="ＭＳ Ｐゴシック" pitchFamily="34" charset="-128"/>
              </a:rPr>
              <a:t>Aminoglycosides</a:t>
            </a:r>
            <a:br>
              <a:rPr altLang="en-US" dirty="0" lang="en-US">
                <a:ea typeface="ＭＳ Ｐゴシック" pitchFamily="34" charset="-128"/>
              </a:rPr>
            </a:br>
            <a:r>
              <a:rPr altLang="en-US" dirty="0" lang="en-US">
                <a:ea typeface="ＭＳ Ｐゴシック" pitchFamily="34" charset="-128"/>
              </a:rPr>
              <a:t>Mechanism of Action</a:t>
            </a:r>
            <a:endParaRPr dirty="0" lang="en-US"/>
          </a:p>
        </p:txBody>
      </p:sp>
      <p:sp>
        <p:nvSpPr>
          <p:cNvPr id="1048782" name="Content Placeholder 2"/>
          <p:cNvSpPr>
            <a:spLocks noGrp="1"/>
          </p:cNvSpPr>
          <p:nvPr>
            <p:ph idx="1"/>
          </p:nvPr>
        </p:nvSpPr>
        <p:spPr>
          <a:xfrm>
            <a:off x="457200" y="1295400"/>
            <a:ext cx="8229600" cy="5334000"/>
          </a:xfrm>
        </p:spPr>
        <p:txBody>
          <a:bodyPr>
            <a:normAutofit fontScale="96429" lnSpcReduction="20000"/>
          </a:bodyPr>
          <a:p>
            <a:pPr>
              <a:lnSpc>
                <a:spcPct val="90000"/>
              </a:lnSpc>
            </a:pPr>
            <a:r>
              <a:rPr altLang="en-US" b="1" dirty="0" lang="en-US" err="1"/>
              <a:t>Amikacin</a:t>
            </a:r>
            <a:r>
              <a:rPr altLang="en-US" b="1" dirty="0" lang="en-US"/>
              <a:t> (</a:t>
            </a:r>
            <a:r>
              <a:rPr altLang="en-US" b="1" dirty="0" lang="en-US" err="1"/>
              <a:t>Amikin</a:t>
            </a:r>
            <a:r>
              <a:rPr altLang="en-US" b="1" dirty="0" lang="en-US"/>
              <a:t>), Gentamicin (</a:t>
            </a:r>
            <a:r>
              <a:rPr altLang="en-US" b="1" dirty="0" lang="en-US" err="1"/>
              <a:t>Garamycin</a:t>
            </a:r>
            <a:r>
              <a:rPr altLang="en-US" b="1" dirty="0" lang="en-US"/>
              <a:t>), Tobramycin (</a:t>
            </a:r>
            <a:r>
              <a:rPr altLang="en-US" b="1" dirty="0" lang="en-US" err="1"/>
              <a:t>Nebcin</a:t>
            </a:r>
            <a:r>
              <a:rPr altLang="en-US" b="1" dirty="0" lang="en-US"/>
              <a:t>), </a:t>
            </a:r>
            <a:r>
              <a:rPr altLang="en-US" b="1" dirty="0" lang="en-US" err="1"/>
              <a:t>Netilmicin</a:t>
            </a:r>
            <a:r>
              <a:rPr altLang="en-US" b="1" dirty="0" lang="en-US"/>
              <a:t> (</a:t>
            </a:r>
            <a:r>
              <a:rPr altLang="en-US" b="1" dirty="0" lang="en-US" err="1"/>
              <a:t>Netromycin</a:t>
            </a:r>
            <a:r>
              <a:rPr altLang="en-US" b="1" dirty="0" lang="en-US" smtClean="0"/>
              <a:t>)</a:t>
            </a:r>
            <a:endParaRPr altLang="en-US" dirty="0" lang="en-US" smtClean="0">
              <a:ea typeface="ＭＳ Ｐゴシック" pitchFamily="34" charset="-128"/>
            </a:endParaRPr>
          </a:p>
          <a:p>
            <a:pPr>
              <a:lnSpc>
                <a:spcPct val="90000"/>
              </a:lnSpc>
            </a:pPr>
            <a:r>
              <a:rPr altLang="en-US" dirty="0" lang="en-US" smtClean="0">
                <a:ea typeface="ＭＳ Ｐゴシック" pitchFamily="34" charset="-128"/>
              </a:rPr>
              <a:t>Multifactorial</a:t>
            </a:r>
            <a:r>
              <a:rPr altLang="en-US" dirty="0" lang="en-US">
                <a:ea typeface="ＭＳ Ｐゴシック" pitchFamily="34" charset="-128"/>
              </a:rPr>
              <a:t>, but ultimately involves </a:t>
            </a:r>
            <a:r>
              <a:rPr altLang="en-US" dirty="0" lang="en-US">
                <a:solidFill>
                  <a:srgbClr val="66FFFF"/>
                </a:solidFill>
                <a:ea typeface="ＭＳ Ｐゴシック" pitchFamily="34" charset="-128"/>
              </a:rPr>
              <a:t>inhibition of protein synthesis</a:t>
            </a:r>
          </a:p>
          <a:p>
            <a:pPr>
              <a:lnSpc>
                <a:spcPct val="90000"/>
              </a:lnSpc>
            </a:pPr>
            <a:r>
              <a:rPr altLang="en-US" dirty="0" lang="en-US">
                <a:ea typeface="ＭＳ Ｐゴシック" pitchFamily="34" charset="-128"/>
              </a:rPr>
              <a:t>Irreversibly bind to </a:t>
            </a:r>
            <a:r>
              <a:rPr altLang="en-US" dirty="0" lang="en-US">
                <a:solidFill>
                  <a:srgbClr val="66FFFF"/>
                </a:solidFill>
                <a:ea typeface="ＭＳ Ｐゴシック" pitchFamily="34" charset="-128"/>
              </a:rPr>
              <a:t>30S ribosomes</a:t>
            </a:r>
          </a:p>
          <a:p>
            <a:pPr lvl="1">
              <a:lnSpc>
                <a:spcPct val="80000"/>
              </a:lnSpc>
            </a:pPr>
            <a:r>
              <a:rPr altLang="en-US" dirty="0" lang="en-US">
                <a:ea typeface="ＭＳ Ｐゴシック" pitchFamily="34" charset="-128"/>
              </a:rPr>
              <a:t>must bind to and diffuse through outer membrane and cytoplasmic membrane and bind to the ribosome</a:t>
            </a:r>
          </a:p>
          <a:p>
            <a:pPr lvl="1">
              <a:lnSpc>
                <a:spcPct val="80000"/>
              </a:lnSpc>
            </a:pPr>
            <a:r>
              <a:rPr altLang="en-US" dirty="0" lang="en-US">
                <a:ea typeface="ＭＳ Ｐゴシック" pitchFamily="34" charset="-128"/>
              </a:rPr>
              <a:t>disrupt the initiation of protein synthesis, decreases overall protein synthesis, and produces misreading of mRNA</a:t>
            </a:r>
          </a:p>
          <a:p>
            <a:pPr>
              <a:lnSpc>
                <a:spcPct val="90000"/>
              </a:lnSpc>
            </a:pPr>
            <a:r>
              <a:rPr altLang="en-US" dirty="0" lang="en-US">
                <a:ea typeface="ＭＳ Ｐゴシック" pitchFamily="34" charset="-128"/>
              </a:rPr>
              <a:t>Are bactericidal</a:t>
            </a:r>
          </a:p>
          <a:p>
            <a:endParaRPr dirty="0"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620" name=""/>
        <p:cNvGrpSpPr/>
        <p:nvPr/>
      </p:nvGrpSpPr>
      <p:grpSpPr>
        <a:xfrm>
          <a:off x="0" y="0"/>
          <a:ext cx="0" cy="0"/>
          <a:chOff x="0" y="0"/>
          <a:chExt cx="0" cy="0"/>
        </a:xfrm>
      </p:grpSpPr>
      <p:sp>
        <p:nvSpPr>
          <p:cNvPr id="1048783" name="Title 1"/>
          <p:cNvSpPr>
            <a:spLocks noGrp="1"/>
          </p:cNvSpPr>
          <p:nvPr>
            <p:ph type="title"/>
          </p:nvPr>
        </p:nvSpPr>
        <p:spPr/>
        <p:txBody>
          <a:bodyPr>
            <a:normAutofit fontScale="90000"/>
          </a:bodyPr>
          <a:p>
            <a:r>
              <a:rPr altLang="en-US" dirty="0" lang="en-US">
                <a:ea typeface="ＭＳ Ｐゴシック" pitchFamily="34" charset="-128"/>
              </a:rPr>
              <a:t>Aminoglycosides</a:t>
            </a:r>
            <a:br>
              <a:rPr altLang="en-US" dirty="0" lang="en-US">
                <a:ea typeface="ＭＳ Ｐゴシック" pitchFamily="34" charset="-128"/>
              </a:rPr>
            </a:br>
            <a:r>
              <a:rPr altLang="en-US" dirty="0" lang="en-US">
                <a:ea typeface="ＭＳ Ｐゴシック" pitchFamily="34" charset="-128"/>
              </a:rPr>
              <a:t>Spectrum of Activity</a:t>
            </a:r>
            <a:endParaRPr dirty="0" lang="en-US"/>
          </a:p>
        </p:txBody>
      </p:sp>
      <p:sp>
        <p:nvSpPr>
          <p:cNvPr id="1048784" name="Content Placeholder 2"/>
          <p:cNvSpPr>
            <a:spLocks noGrp="1"/>
          </p:cNvSpPr>
          <p:nvPr>
            <p:ph idx="1"/>
          </p:nvPr>
        </p:nvSpPr>
        <p:spPr/>
        <p:txBody>
          <a:bodyPr>
            <a:normAutofit fontScale="90000" lnSpcReduction="10000"/>
          </a:bodyPr>
          <a:p>
            <a:pPr>
              <a:lnSpc>
                <a:spcPct val="90000"/>
              </a:lnSpc>
              <a:buNone/>
            </a:pPr>
            <a:r>
              <a:rPr altLang="en-US" b="1" dirty="0" i="1" lang="en-US">
                <a:solidFill>
                  <a:srgbClr val="99FF66"/>
                </a:solidFill>
                <a:ea typeface="ＭＳ Ｐゴシック" pitchFamily="34" charset="-128"/>
              </a:rPr>
              <a:t>Gram-Positive Aerobes </a:t>
            </a:r>
          </a:p>
          <a:p>
            <a:pPr>
              <a:lnSpc>
                <a:spcPct val="90000"/>
              </a:lnSpc>
              <a:buNone/>
            </a:pPr>
            <a:r>
              <a:rPr altLang="en-US" dirty="0" sz="2400" lang="en-US">
                <a:ea typeface="ＭＳ Ｐゴシック" pitchFamily="34" charset="-128"/>
              </a:rPr>
              <a:t>most </a:t>
            </a:r>
            <a:r>
              <a:rPr altLang="en-US" dirty="0" sz="2400" i="1" lang="en-US">
                <a:ea typeface="ＭＳ Ｐゴシック" pitchFamily="34" charset="-128"/>
              </a:rPr>
              <a:t>S. </a:t>
            </a:r>
            <a:r>
              <a:rPr altLang="en-US" dirty="0" sz="2400" i="1" lang="en-US" err="1">
                <a:ea typeface="ＭＳ Ｐゴシック" pitchFamily="34" charset="-128"/>
              </a:rPr>
              <a:t>aureus</a:t>
            </a:r>
            <a:r>
              <a:rPr altLang="en-US" dirty="0" sz="2400" lang="en-US">
                <a:ea typeface="ＭＳ Ｐゴシック" pitchFamily="34" charset="-128"/>
              </a:rPr>
              <a:t> and coagulase-negative staph (but not DOC)</a:t>
            </a:r>
          </a:p>
          <a:p>
            <a:pPr>
              <a:lnSpc>
                <a:spcPct val="90000"/>
              </a:lnSpc>
              <a:buNone/>
            </a:pPr>
            <a:r>
              <a:rPr altLang="en-US" dirty="0" sz="2400" lang="en-US" err="1">
                <a:ea typeface="ＭＳ Ｐゴシック" pitchFamily="34" charset="-128"/>
              </a:rPr>
              <a:t>viridans</a:t>
            </a:r>
            <a:r>
              <a:rPr altLang="en-US" dirty="0" sz="2400" lang="en-US">
                <a:ea typeface="ＭＳ Ｐゴシック" pitchFamily="34" charset="-128"/>
              </a:rPr>
              <a:t> streptococci (in combination with a cell-wall agent)</a:t>
            </a:r>
          </a:p>
          <a:p>
            <a:pPr>
              <a:lnSpc>
                <a:spcPct val="90000"/>
              </a:lnSpc>
              <a:buNone/>
            </a:pPr>
            <a:r>
              <a:rPr altLang="en-US" dirty="0" sz="2400" i="1" lang="en-US">
                <a:ea typeface="ＭＳ Ｐゴシック" pitchFamily="34" charset="-128"/>
              </a:rPr>
              <a:t>Enterococcus</a:t>
            </a:r>
            <a:r>
              <a:rPr altLang="en-US" dirty="0" sz="2400" lang="en-US">
                <a:ea typeface="ＭＳ Ｐゴシック" pitchFamily="34" charset="-128"/>
              </a:rPr>
              <a:t> </a:t>
            </a:r>
            <a:r>
              <a:rPr altLang="en-US" dirty="0" sz="2400" i="1" lang="en-US">
                <a:ea typeface="ＭＳ Ｐゴシック" pitchFamily="34" charset="-128"/>
              </a:rPr>
              <a:t>sp. </a:t>
            </a:r>
            <a:r>
              <a:rPr altLang="en-US" dirty="0" sz="2400" lang="en-US">
                <a:ea typeface="ＭＳ Ｐゴシック" pitchFamily="34" charset="-128"/>
              </a:rPr>
              <a:t>(only in combination with a cell-wall agent)</a:t>
            </a:r>
            <a:endParaRPr altLang="en-US" dirty="0" sz="2400" i="1" lang="en-US">
              <a:ea typeface="ＭＳ Ｐゴシック" pitchFamily="34" charset="-128"/>
            </a:endParaRPr>
          </a:p>
          <a:p>
            <a:pPr>
              <a:lnSpc>
                <a:spcPct val="90000"/>
              </a:lnSpc>
              <a:buNone/>
            </a:pPr>
            <a:r>
              <a:rPr altLang="en-US" b="1" dirty="0" i="1" lang="en-US">
                <a:solidFill>
                  <a:srgbClr val="99FF66"/>
                </a:solidFill>
                <a:ea typeface="ＭＳ Ｐゴシック" pitchFamily="34" charset="-128"/>
              </a:rPr>
              <a:t>Gram-Negative Aerobes </a:t>
            </a:r>
            <a:r>
              <a:rPr altLang="en-US" b="1" dirty="0" lang="en-US">
                <a:ea typeface="ＭＳ Ｐゴシック" pitchFamily="34" charset="-128"/>
              </a:rPr>
              <a:t>(not streptomycin)</a:t>
            </a:r>
            <a:endParaRPr altLang="en-US" dirty="0" sz="2800" lang="en-US">
              <a:ea typeface="ＭＳ Ｐゴシック" pitchFamily="34" charset="-128"/>
            </a:endParaRPr>
          </a:p>
          <a:p>
            <a:pPr>
              <a:lnSpc>
                <a:spcPct val="90000"/>
              </a:lnSpc>
              <a:buNone/>
            </a:pPr>
            <a:r>
              <a:rPr altLang="en-US" dirty="0" sz="2400" i="1" lang="en-US">
                <a:ea typeface="ＭＳ Ｐゴシック" pitchFamily="34" charset="-128"/>
              </a:rPr>
              <a:t>E. coli, K. </a:t>
            </a:r>
            <a:r>
              <a:rPr altLang="en-US" dirty="0" sz="2400" i="1" lang="en-US" err="1">
                <a:ea typeface="ＭＳ Ｐゴシック" pitchFamily="34" charset="-128"/>
              </a:rPr>
              <a:t>pneumoniae</a:t>
            </a:r>
            <a:r>
              <a:rPr altLang="en-US" dirty="0" sz="2400" i="1" lang="en-US">
                <a:ea typeface="ＭＳ Ｐゴシック" pitchFamily="34" charset="-128"/>
              </a:rPr>
              <a:t>, Proteus</a:t>
            </a:r>
            <a:r>
              <a:rPr altLang="en-US" dirty="0" sz="2400" lang="en-US">
                <a:ea typeface="ＭＳ Ｐゴシック" pitchFamily="34" charset="-128"/>
              </a:rPr>
              <a:t> </a:t>
            </a:r>
            <a:r>
              <a:rPr altLang="en-US" dirty="0" sz="2400" i="1" lang="en-US">
                <a:ea typeface="ＭＳ Ｐゴシック" pitchFamily="34" charset="-128"/>
              </a:rPr>
              <a:t>sp.</a:t>
            </a:r>
          </a:p>
          <a:p>
            <a:pPr>
              <a:lnSpc>
                <a:spcPct val="90000"/>
              </a:lnSpc>
              <a:buNone/>
            </a:pPr>
            <a:r>
              <a:rPr altLang="en-US" dirty="0" sz="2400" i="1" lang="en-US" err="1">
                <a:ea typeface="ＭＳ Ｐゴシック" pitchFamily="34" charset="-128"/>
              </a:rPr>
              <a:t>Acinetobacter</a:t>
            </a:r>
            <a:r>
              <a:rPr altLang="en-US" dirty="0" sz="2400" i="1" lang="en-US">
                <a:ea typeface="ＭＳ Ｐゴシック" pitchFamily="34" charset="-128"/>
              </a:rPr>
              <a:t>, </a:t>
            </a:r>
            <a:r>
              <a:rPr altLang="en-US" dirty="0" sz="2400" i="1" lang="en-US" err="1">
                <a:ea typeface="ＭＳ Ｐゴシック" pitchFamily="34" charset="-128"/>
              </a:rPr>
              <a:t>Citrobacter</a:t>
            </a:r>
            <a:r>
              <a:rPr altLang="en-US" dirty="0" sz="2400" i="1" lang="en-US">
                <a:ea typeface="ＭＳ Ｐゴシック" pitchFamily="34" charset="-128"/>
              </a:rPr>
              <a:t>, </a:t>
            </a:r>
            <a:r>
              <a:rPr altLang="en-US" dirty="0" sz="2400" i="1" lang="en-US" err="1">
                <a:ea typeface="ＭＳ Ｐゴシック" pitchFamily="34" charset="-128"/>
              </a:rPr>
              <a:t>Enterobacter</a:t>
            </a:r>
            <a:r>
              <a:rPr altLang="en-US" dirty="0" sz="2400" lang="en-US">
                <a:ea typeface="ＭＳ Ｐゴシック" pitchFamily="34" charset="-128"/>
              </a:rPr>
              <a:t> </a:t>
            </a:r>
            <a:r>
              <a:rPr altLang="en-US" dirty="0" sz="2400" i="1" lang="en-US">
                <a:ea typeface="ＭＳ Ｐゴシック" pitchFamily="34" charset="-128"/>
              </a:rPr>
              <a:t>sp.</a:t>
            </a:r>
          </a:p>
          <a:p>
            <a:pPr>
              <a:lnSpc>
                <a:spcPct val="90000"/>
              </a:lnSpc>
              <a:buNone/>
            </a:pPr>
            <a:r>
              <a:rPr altLang="en-US" dirty="0" sz="2400" i="1" lang="en-US" err="1">
                <a:ea typeface="ＭＳ Ｐゴシック" pitchFamily="34" charset="-128"/>
              </a:rPr>
              <a:t>Morganella</a:t>
            </a:r>
            <a:r>
              <a:rPr altLang="en-US" dirty="0" sz="2400" i="1" lang="en-US">
                <a:ea typeface="ＭＳ Ｐゴシック" pitchFamily="34" charset="-128"/>
              </a:rPr>
              <a:t>, </a:t>
            </a:r>
            <a:r>
              <a:rPr altLang="en-US" dirty="0" sz="2400" i="1" lang="en-US" err="1">
                <a:ea typeface="ＭＳ Ｐゴシック" pitchFamily="34" charset="-128"/>
              </a:rPr>
              <a:t>Providencia</a:t>
            </a:r>
            <a:r>
              <a:rPr altLang="en-US" dirty="0" sz="2400" i="1" lang="en-US">
                <a:ea typeface="ＭＳ Ｐゴシック" pitchFamily="34" charset="-128"/>
              </a:rPr>
              <a:t>, </a:t>
            </a:r>
            <a:r>
              <a:rPr altLang="en-US" dirty="0" sz="2400" i="1" lang="en-US" err="1">
                <a:ea typeface="ＭＳ Ｐゴシック" pitchFamily="34" charset="-128"/>
              </a:rPr>
              <a:t>Serratia</a:t>
            </a:r>
            <a:r>
              <a:rPr altLang="en-US" dirty="0" sz="2400" i="1" lang="en-US">
                <a:ea typeface="ＭＳ Ｐゴシック" pitchFamily="34" charset="-128"/>
              </a:rPr>
              <a:t>, Salmonella, </a:t>
            </a:r>
            <a:r>
              <a:rPr altLang="en-US" dirty="0" sz="2400" i="1" lang="en-US" err="1">
                <a:ea typeface="ＭＳ Ｐゴシック" pitchFamily="34" charset="-128"/>
              </a:rPr>
              <a:t>Shigella</a:t>
            </a:r>
            <a:endParaRPr altLang="en-US" dirty="0" sz="2400" i="1" lang="en-US">
              <a:ea typeface="ＭＳ Ｐゴシック" pitchFamily="34" charset="-128"/>
            </a:endParaRPr>
          </a:p>
          <a:p>
            <a:pPr>
              <a:lnSpc>
                <a:spcPct val="90000"/>
              </a:lnSpc>
              <a:buNone/>
            </a:pPr>
            <a:r>
              <a:rPr altLang="en-US" dirty="0" sz="2400" i="1" lang="en-US">
                <a:ea typeface="ＭＳ Ｐゴシック" pitchFamily="34" charset="-128"/>
              </a:rPr>
              <a:t>Pseudomonas </a:t>
            </a:r>
            <a:r>
              <a:rPr altLang="en-US" dirty="0" sz="2400" i="1" lang="en-US" err="1">
                <a:ea typeface="ＭＳ Ｐゴシック" pitchFamily="34" charset="-128"/>
              </a:rPr>
              <a:t>aeruginosa</a:t>
            </a:r>
            <a:r>
              <a:rPr altLang="en-US" dirty="0" sz="2400" i="1" lang="en-US">
                <a:ea typeface="ＭＳ Ｐゴシック" pitchFamily="34" charset="-128"/>
              </a:rPr>
              <a:t> </a:t>
            </a:r>
            <a:r>
              <a:rPr altLang="en-US" dirty="0" sz="2400" lang="en-US">
                <a:ea typeface="ＭＳ Ｐゴシック" pitchFamily="34" charset="-128"/>
              </a:rPr>
              <a:t>(</a:t>
            </a:r>
            <a:r>
              <a:rPr altLang="en-US" dirty="0" sz="2400" lang="en-US" err="1">
                <a:ea typeface="ＭＳ Ｐゴシック" pitchFamily="34" charset="-128"/>
              </a:rPr>
              <a:t>amik</a:t>
            </a:r>
            <a:r>
              <a:rPr altLang="en-US" dirty="0" sz="2400" lang="en-US">
                <a:ea typeface="ＭＳ Ｐゴシック" pitchFamily="34" charset="-128"/>
              </a:rPr>
              <a:t>&gt;</a:t>
            </a:r>
            <a:r>
              <a:rPr altLang="en-US" dirty="0" sz="2400" lang="en-US" err="1">
                <a:ea typeface="ＭＳ Ｐゴシック" pitchFamily="34" charset="-128"/>
              </a:rPr>
              <a:t>tobra</a:t>
            </a:r>
            <a:r>
              <a:rPr altLang="en-US" dirty="0" sz="2400" lang="en-US">
                <a:ea typeface="ＭＳ Ｐゴシック" pitchFamily="34" charset="-128"/>
              </a:rPr>
              <a:t>&gt;gent) </a:t>
            </a:r>
          </a:p>
          <a:p>
            <a:pPr>
              <a:lnSpc>
                <a:spcPct val="90000"/>
              </a:lnSpc>
              <a:buNone/>
            </a:pPr>
            <a:r>
              <a:rPr altLang="en-US" b="1" dirty="0" i="1" lang="en-US">
                <a:solidFill>
                  <a:srgbClr val="99FF33"/>
                </a:solidFill>
                <a:ea typeface="ＭＳ Ｐゴシック" pitchFamily="34" charset="-128"/>
              </a:rPr>
              <a:t>Mycobacteria</a:t>
            </a:r>
          </a:p>
          <a:p>
            <a:pPr lvl="1">
              <a:lnSpc>
                <a:spcPct val="85000"/>
              </a:lnSpc>
            </a:pPr>
            <a:r>
              <a:rPr altLang="en-US" dirty="0" sz="2400" lang="en-US">
                <a:ea typeface="ＭＳ Ｐゴシック" pitchFamily="34" charset="-128"/>
              </a:rPr>
              <a:t>tuberculosis - streptomycin</a:t>
            </a:r>
          </a:p>
          <a:p>
            <a:pPr lvl="1">
              <a:lnSpc>
                <a:spcPct val="85000"/>
              </a:lnSpc>
            </a:pPr>
            <a:r>
              <a:rPr altLang="en-US" dirty="0" sz="2400" lang="en-US">
                <a:ea typeface="ＭＳ Ｐゴシック" pitchFamily="34" charset="-128"/>
              </a:rPr>
              <a:t>atypical - streptomycin or </a:t>
            </a:r>
            <a:r>
              <a:rPr altLang="en-US" dirty="0" sz="2400" lang="en-US" err="1">
                <a:ea typeface="ＭＳ Ｐゴシック" pitchFamily="34" charset="-128"/>
              </a:rPr>
              <a:t>amikacin</a:t>
            </a:r>
            <a:endParaRPr altLang="en-US" dirty="0" sz="2000" lang="en-US">
              <a:ea typeface="ＭＳ Ｐゴシック" pitchFamily="34" charset="-128"/>
            </a:endParaRPr>
          </a:p>
          <a:p>
            <a:pPr>
              <a:lnSpc>
                <a:spcPct val="90000"/>
              </a:lnSpc>
              <a:buNone/>
            </a:pPr>
            <a:endParaRPr altLang="en-US" dirty="0" sz="2400" lang="en-US">
              <a:ea typeface="ＭＳ Ｐゴシック" pitchFamily="34" charset="-128"/>
            </a:endParaRPr>
          </a:p>
          <a:p>
            <a:endParaRPr dirty="0"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621" name=""/>
        <p:cNvGrpSpPr/>
        <p:nvPr/>
      </p:nvGrpSpPr>
      <p:grpSpPr>
        <a:xfrm>
          <a:off x="0" y="0"/>
          <a:ext cx="0" cy="0"/>
          <a:chOff x="0" y="0"/>
          <a:chExt cx="0" cy="0"/>
        </a:xfrm>
      </p:grpSpPr>
      <p:sp>
        <p:nvSpPr>
          <p:cNvPr id="1048785" name="Title 1"/>
          <p:cNvSpPr>
            <a:spLocks noGrp="1"/>
          </p:cNvSpPr>
          <p:nvPr>
            <p:ph type="title"/>
          </p:nvPr>
        </p:nvSpPr>
        <p:spPr/>
        <p:txBody>
          <a:bodyPr>
            <a:normAutofit fontScale="90000"/>
          </a:bodyPr>
          <a:p>
            <a:r>
              <a:rPr altLang="en-US" dirty="0" lang="en-US">
                <a:ea typeface="ＭＳ Ｐゴシック" pitchFamily="34" charset="-128"/>
              </a:rPr>
              <a:t>Aminoglycosides</a:t>
            </a:r>
            <a:br>
              <a:rPr altLang="en-US" dirty="0" lang="en-US">
                <a:ea typeface="ＭＳ Ｐゴシック" pitchFamily="34" charset="-128"/>
              </a:rPr>
            </a:br>
            <a:r>
              <a:rPr altLang="en-US" dirty="0" sz="3200" lang="en-US">
                <a:ea typeface="ＭＳ Ｐゴシック" pitchFamily="34" charset="-128"/>
              </a:rPr>
              <a:t>Pharmacology</a:t>
            </a:r>
            <a:endParaRPr dirty="0" lang="en-US"/>
          </a:p>
        </p:txBody>
      </p:sp>
      <p:sp>
        <p:nvSpPr>
          <p:cNvPr id="1048786" name="Content Placeholder 2"/>
          <p:cNvSpPr>
            <a:spLocks noGrp="1"/>
          </p:cNvSpPr>
          <p:nvPr>
            <p:ph idx="1"/>
          </p:nvPr>
        </p:nvSpPr>
        <p:spPr/>
        <p:txBody>
          <a:bodyPr>
            <a:normAutofit fontScale="95000" lnSpcReduction="20000"/>
          </a:bodyPr>
          <a:p>
            <a:pPr>
              <a:lnSpc>
                <a:spcPct val="90000"/>
              </a:lnSpc>
            </a:pPr>
            <a:r>
              <a:rPr altLang="en-US" dirty="0" sz="2800" lang="en-US">
                <a:ea typeface="ＭＳ Ｐゴシック" pitchFamily="34" charset="-128"/>
              </a:rPr>
              <a:t>Absorption - poorly absorbed from </a:t>
            </a:r>
            <a:r>
              <a:rPr altLang="en-US" dirty="0" sz="2800" lang="en-US" err="1">
                <a:ea typeface="ＭＳ Ｐゴシック" pitchFamily="34" charset="-128"/>
              </a:rPr>
              <a:t>gi</a:t>
            </a:r>
            <a:r>
              <a:rPr altLang="en-US" dirty="0" sz="2800" lang="en-US">
                <a:ea typeface="ＭＳ Ｐゴシック" pitchFamily="34" charset="-128"/>
              </a:rPr>
              <a:t> tract</a:t>
            </a:r>
          </a:p>
          <a:p>
            <a:pPr>
              <a:lnSpc>
                <a:spcPct val="90000"/>
              </a:lnSpc>
            </a:pPr>
            <a:r>
              <a:rPr altLang="en-US" dirty="0" sz="2800" lang="en-US">
                <a:ea typeface="ＭＳ Ｐゴシック" pitchFamily="34" charset="-128"/>
              </a:rPr>
              <a:t>Distribution</a:t>
            </a:r>
          </a:p>
          <a:p>
            <a:pPr lvl="1">
              <a:lnSpc>
                <a:spcPct val="85000"/>
              </a:lnSpc>
            </a:pPr>
            <a:r>
              <a:rPr altLang="en-US" dirty="0" sz="2400" lang="en-US">
                <a:ea typeface="ＭＳ Ｐゴシック" pitchFamily="34" charset="-128"/>
              </a:rPr>
              <a:t>primarily in extracellular fluid volume; are widely distributed into body fluids but NOT the CSF</a:t>
            </a:r>
          </a:p>
          <a:p>
            <a:pPr lvl="1">
              <a:lnSpc>
                <a:spcPct val="85000"/>
              </a:lnSpc>
            </a:pPr>
            <a:r>
              <a:rPr altLang="en-US" dirty="0" sz="2400" lang="en-US">
                <a:ea typeface="ＭＳ Ｐゴシック" pitchFamily="34" charset="-128"/>
              </a:rPr>
              <a:t>distribute poorly into adipose tissue, use LBW for dosing</a:t>
            </a:r>
          </a:p>
          <a:p>
            <a:pPr>
              <a:lnSpc>
                <a:spcPct val="90000"/>
              </a:lnSpc>
            </a:pPr>
            <a:r>
              <a:rPr altLang="en-US" dirty="0" sz="2800" lang="en-US">
                <a:ea typeface="ＭＳ Ｐゴシック" pitchFamily="34" charset="-128"/>
              </a:rPr>
              <a:t>Elimination</a:t>
            </a:r>
          </a:p>
          <a:p>
            <a:pPr lvl="1">
              <a:lnSpc>
                <a:spcPct val="90000"/>
              </a:lnSpc>
            </a:pPr>
            <a:r>
              <a:rPr altLang="en-US" dirty="0" sz="2400" lang="en-US">
                <a:ea typeface="ＭＳ Ｐゴシック" pitchFamily="34" charset="-128"/>
              </a:rPr>
              <a:t>eliminated unchanged by the kidney via glomerular filtration; 85-95% of dose</a:t>
            </a:r>
          </a:p>
          <a:p>
            <a:pPr lvl="1">
              <a:lnSpc>
                <a:spcPct val="90000"/>
              </a:lnSpc>
            </a:pPr>
            <a:r>
              <a:rPr altLang="en-US" dirty="0" sz="2400" lang="en-US">
                <a:ea typeface="ＭＳ Ｐゴシック" pitchFamily="34" charset="-128"/>
              </a:rPr>
              <a:t>elimination half-life dependent on renal </a:t>
            </a:r>
            <a:r>
              <a:rPr altLang="en-US" dirty="0" sz="2400" lang="en-US" err="1">
                <a:ea typeface="ＭＳ Ｐゴシック" pitchFamily="34" charset="-128"/>
              </a:rPr>
              <a:t>fxn</a:t>
            </a:r>
            <a:endParaRPr altLang="en-US" dirty="0" sz="2400" lang="en-US">
              <a:ea typeface="ＭＳ Ｐゴシック" pitchFamily="34" charset="-128"/>
            </a:endParaRPr>
          </a:p>
          <a:p>
            <a:pPr lvl="2">
              <a:lnSpc>
                <a:spcPct val="90000"/>
              </a:lnSpc>
              <a:buSzPct val="75000"/>
              <a:buFont typeface="Wingdings" pitchFamily="2" charset="2"/>
              <a:buChar char="w"/>
            </a:pPr>
            <a:r>
              <a:rPr altLang="en-US" dirty="0" sz="2000" lang="en-US">
                <a:ea typeface="ＭＳ Ｐゴシック" pitchFamily="34" charset="-128"/>
              </a:rPr>
              <a:t>normal renal function - 2.5 to 4 hours</a:t>
            </a:r>
          </a:p>
          <a:p>
            <a:pPr lvl="2">
              <a:lnSpc>
                <a:spcPct val="90000"/>
              </a:lnSpc>
              <a:buSzPct val="75000"/>
              <a:buFont typeface="Wingdings" pitchFamily="2" charset="2"/>
              <a:buChar char="w"/>
            </a:pPr>
            <a:r>
              <a:rPr altLang="en-US" dirty="0" sz="2000" lang="en-US">
                <a:ea typeface="ＭＳ Ｐゴシック" pitchFamily="34" charset="-128"/>
              </a:rPr>
              <a:t>impaired renal function - prolonged</a:t>
            </a:r>
          </a:p>
          <a:p>
            <a:pPr>
              <a:lnSpc>
                <a:spcPct val="85000"/>
              </a:lnSpc>
            </a:pPr>
            <a:endParaRPr altLang="en-US" dirty="0" sz="2800" lang="en-US">
              <a:ea typeface="ＭＳ Ｐゴシック" pitchFamily="34" charset="-128"/>
            </a:endParaRPr>
          </a:p>
          <a:p>
            <a:endParaRPr dirty="0"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622" name=""/>
        <p:cNvGrpSpPr/>
        <p:nvPr/>
      </p:nvGrpSpPr>
      <p:grpSpPr>
        <a:xfrm>
          <a:off x="0" y="0"/>
          <a:ext cx="0" cy="0"/>
          <a:chOff x="0" y="0"/>
          <a:chExt cx="0" cy="0"/>
        </a:xfrm>
      </p:grpSpPr>
      <p:sp>
        <p:nvSpPr>
          <p:cNvPr id="1048787" name="Title 1"/>
          <p:cNvSpPr>
            <a:spLocks noGrp="1"/>
          </p:cNvSpPr>
          <p:nvPr>
            <p:ph type="title"/>
          </p:nvPr>
        </p:nvSpPr>
        <p:spPr/>
        <p:txBody>
          <a:bodyPr>
            <a:normAutofit fontScale="90000"/>
          </a:bodyPr>
          <a:p>
            <a:r>
              <a:rPr altLang="en-US" dirty="0" lang="en-US">
                <a:ea typeface="ＭＳ Ｐゴシック" pitchFamily="34" charset="-128"/>
              </a:rPr>
              <a:t>Aminoglycosides</a:t>
            </a:r>
            <a:br>
              <a:rPr altLang="en-US" dirty="0" lang="en-US">
                <a:ea typeface="ＭＳ Ｐゴシック" pitchFamily="34" charset="-128"/>
              </a:rPr>
            </a:br>
            <a:r>
              <a:rPr altLang="en-US" dirty="0" sz="3600" lang="en-US">
                <a:ea typeface="ＭＳ Ｐゴシック" pitchFamily="34" charset="-128"/>
              </a:rPr>
              <a:t>Adverse Effects</a:t>
            </a:r>
            <a:endParaRPr dirty="0" lang="en-US"/>
          </a:p>
        </p:txBody>
      </p:sp>
      <p:sp>
        <p:nvSpPr>
          <p:cNvPr id="1048788" name="Content Placeholder 2"/>
          <p:cNvSpPr>
            <a:spLocks noGrp="1"/>
          </p:cNvSpPr>
          <p:nvPr>
            <p:ph idx="1"/>
          </p:nvPr>
        </p:nvSpPr>
        <p:spPr/>
        <p:txBody>
          <a:bodyPr>
            <a:normAutofit fontScale="95833" lnSpcReduction="10000"/>
          </a:bodyPr>
          <a:p>
            <a:pPr>
              <a:lnSpc>
                <a:spcPct val="90000"/>
              </a:lnSpc>
              <a:buNone/>
            </a:pPr>
            <a:r>
              <a:rPr altLang="en-US" dirty="0" lang="en-US">
                <a:ea typeface="ＭＳ Ｐゴシック" pitchFamily="34" charset="-128"/>
              </a:rPr>
              <a:t>Nephrotoxicity</a:t>
            </a:r>
          </a:p>
          <a:p>
            <a:pPr lvl="1">
              <a:lnSpc>
                <a:spcPct val="90000"/>
              </a:lnSpc>
            </a:pPr>
            <a:r>
              <a:rPr altLang="en-US" dirty="0" sz="2400" lang="en-US" err="1">
                <a:ea typeface="ＭＳ Ｐゴシック" pitchFamily="34" charset="-128"/>
              </a:rPr>
              <a:t>nonoliguric</a:t>
            </a:r>
            <a:r>
              <a:rPr altLang="en-US" dirty="0" sz="2400" lang="en-US">
                <a:ea typeface="ＭＳ Ｐゴシック" pitchFamily="34" charset="-128"/>
              </a:rPr>
              <a:t> azotemia due to proximal tubule damage; increase in BUN and serum Cr; reversible if caught early</a:t>
            </a:r>
          </a:p>
          <a:p>
            <a:pPr lvl="1">
              <a:lnSpc>
                <a:spcPct val="90000"/>
              </a:lnSpc>
            </a:pPr>
            <a:r>
              <a:rPr altLang="en-US" dirty="0" sz="2400" lang="en-US">
                <a:ea typeface="ＭＳ Ｐゴシック" pitchFamily="34" charset="-128"/>
              </a:rPr>
              <a:t>risk factors: prolonged high troughs, long duration of therapy (&gt; 2 weeks), underlying renal dysfunction, elderly, other </a:t>
            </a:r>
            <a:r>
              <a:rPr altLang="en-US" dirty="0" sz="2400" lang="en-US" err="1">
                <a:ea typeface="ＭＳ Ｐゴシック" pitchFamily="34" charset="-128"/>
              </a:rPr>
              <a:t>nephrotoxins</a:t>
            </a:r>
            <a:endParaRPr altLang="en-US" dirty="0" sz="2400" lang="en-US">
              <a:ea typeface="ＭＳ Ｐゴシック" pitchFamily="34" charset="-128"/>
            </a:endParaRPr>
          </a:p>
          <a:p>
            <a:pPr>
              <a:lnSpc>
                <a:spcPct val="85000"/>
              </a:lnSpc>
              <a:buNone/>
            </a:pPr>
            <a:r>
              <a:rPr altLang="en-US" dirty="0" lang="en-US">
                <a:ea typeface="ＭＳ Ｐゴシック" pitchFamily="34" charset="-128"/>
              </a:rPr>
              <a:t>Ototoxicity</a:t>
            </a:r>
          </a:p>
          <a:p>
            <a:pPr lvl="1">
              <a:lnSpc>
                <a:spcPct val="85000"/>
              </a:lnSpc>
            </a:pPr>
            <a:r>
              <a:rPr altLang="en-US" dirty="0" sz="2400" lang="en-US">
                <a:ea typeface="ＭＳ Ｐゴシック" pitchFamily="34" charset="-128"/>
              </a:rPr>
              <a:t>8th cranial nerve damage - vestibular and auditory toxicity; irreversible and </a:t>
            </a:r>
            <a:r>
              <a:rPr altLang="en-US" dirty="0" sz="2400" lang="en-US" err="1">
                <a:ea typeface="ＭＳ Ｐゴシック" pitchFamily="34" charset="-128"/>
              </a:rPr>
              <a:t>saturable</a:t>
            </a:r>
            <a:endParaRPr altLang="en-US" dirty="0" sz="2400" lang="en-US">
              <a:ea typeface="ＭＳ Ｐゴシック" pitchFamily="34" charset="-128"/>
            </a:endParaRPr>
          </a:p>
          <a:p>
            <a:pPr lvl="1">
              <a:lnSpc>
                <a:spcPct val="85000"/>
              </a:lnSpc>
            </a:pPr>
            <a:r>
              <a:rPr altLang="en-US" dirty="0" sz="2400" lang="en-US">
                <a:ea typeface="ＭＳ Ｐゴシック" pitchFamily="34" charset="-128"/>
              </a:rPr>
              <a:t>vestibular: dizziness, vertigo, ataxia </a:t>
            </a:r>
          </a:p>
          <a:p>
            <a:pPr lvl="1">
              <a:lnSpc>
                <a:spcPct val="85000"/>
              </a:lnSpc>
            </a:pPr>
            <a:r>
              <a:rPr altLang="en-US" dirty="0" sz="2400" lang="en-US">
                <a:ea typeface="ＭＳ Ｐゴシック" pitchFamily="34" charset="-128"/>
              </a:rPr>
              <a:t>auditory: tinnitus, decreased hearing </a:t>
            </a:r>
          </a:p>
          <a:p>
            <a:pPr lvl="1">
              <a:lnSpc>
                <a:spcPct val="85000"/>
              </a:lnSpc>
            </a:pPr>
            <a:r>
              <a:rPr altLang="en-US" dirty="0" sz="2400" lang="en-US">
                <a:ea typeface="ＭＳ Ｐゴシック" pitchFamily="34" charset="-128"/>
              </a:rPr>
              <a:t>risk factors: same as for nephrotoxicity</a:t>
            </a:r>
          </a:p>
          <a:p>
            <a:endParaRPr dirty="0"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623" name=""/>
        <p:cNvGrpSpPr/>
        <p:nvPr/>
      </p:nvGrpSpPr>
      <p:grpSpPr>
        <a:xfrm>
          <a:off x="0" y="0"/>
          <a:ext cx="0" cy="0"/>
          <a:chOff x="0" y="0"/>
          <a:chExt cx="0" cy="0"/>
        </a:xfrm>
      </p:grpSpPr>
      <p:sp>
        <p:nvSpPr>
          <p:cNvPr id="1048789" name="Title 1"/>
          <p:cNvSpPr>
            <a:spLocks noGrp="1"/>
          </p:cNvSpPr>
          <p:nvPr>
            <p:ph type="title"/>
          </p:nvPr>
        </p:nvSpPr>
        <p:spPr/>
        <p:txBody>
          <a:bodyPr>
            <a:normAutofit fontScale="90000"/>
          </a:bodyPr>
          <a:p>
            <a:r>
              <a:rPr altLang="en-US" dirty="0" lang="en-US" err="1"/>
              <a:t>Antibacterials</a:t>
            </a:r>
            <a:r>
              <a:rPr altLang="en-US" dirty="0" lang="en-US"/>
              <a:t/>
            </a:r>
            <a:br>
              <a:rPr altLang="en-US" dirty="0" lang="en-US"/>
            </a:br>
            <a:r>
              <a:rPr altLang="en-US" dirty="0" sz="3600" lang="en-US" err="1"/>
              <a:t>Tetracyclines</a:t>
            </a:r>
            <a:endParaRPr dirty="0" lang="en-US"/>
          </a:p>
        </p:txBody>
      </p:sp>
      <p:sp>
        <p:nvSpPr>
          <p:cNvPr id="1048790" name="Content Placeholder 2"/>
          <p:cNvSpPr>
            <a:spLocks noGrp="1"/>
          </p:cNvSpPr>
          <p:nvPr>
            <p:ph idx="1"/>
          </p:nvPr>
        </p:nvSpPr>
        <p:spPr/>
        <p:txBody>
          <a:bodyPr>
            <a:normAutofit fontScale="84375" lnSpcReduction="20000"/>
          </a:bodyPr>
          <a:p>
            <a:r>
              <a:rPr altLang="en-US" b="1" dirty="0" lang="en-US"/>
              <a:t>Tetracycline, Doxycycline (</a:t>
            </a:r>
            <a:r>
              <a:rPr altLang="en-US" b="1" dirty="0" lang="en-US" err="1"/>
              <a:t>Vivbamycin</a:t>
            </a:r>
            <a:r>
              <a:rPr altLang="en-US" b="1" dirty="0" lang="en-US"/>
              <a:t>), Minocycline (</a:t>
            </a:r>
            <a:r>
              <a:rPr altLang="en-US" b="1" dirty="0" lang="en-US" err="1"/>
              <a:t>Minocin</a:t>
            </a:r>
            <a:r>
              <a:rPr altLang="en-US" b="1" dirty="0" lang="en-US"/>
              <a:t>)</a:t>
            </a:r>
            <a:endParaRPr altLang="en-US" dirty="0" lang="en-US"/>
          </a:p>
          <a:p>
            <a:pPr>
              <a:buFontTx/>
              <a:buNone/>
            </a:pPr>
            <a:r>
              <a:rPr altLang="en-US" dirty="0" lang="en-US"/>
              <a:t>  - Broad spectrum - Gram (+) &amp; gram (-) bacteria</a:t>
            </a:r>
          </a:p>
          <a:p>
            <a:pPr>
              <a:buFontTx/>
              <a:buNone/>
            </a:pPr>
            <a:r>
              <a:rPr altLang="en-US" dirty="0" lang="en-US"/>
              <a:t>  - Bacteriostatic</a:t>
            </a:r>
          </a:p>
          <a:p>
            <a:pPr>
              <a:buFontTx/>
              <a:buNone/>
            </a:pPr>
            <a:r>
              <a:rPr altLang="en-US" dirty="0" lang="en-US"/>
              <a:t>  - Wide safety margin, but many side effects</a:t>
            </a:r>
          </a:p>
          <a:p>
            <a:pPr>
              <a:buFontTx/>
              <a:buNone/>
            </a:pPr>
            <a:r>
              <a:rPr altLang="en-US" dirty="0" lang="en-US"/>
              <a:t>  - Primarily used for skin/skin structure infections</a:t>
            </a:r>
          </a:p>
          <a:p>
            <a:pPr>
              <a:buFontTx/>
              <a:buNone/>
            </a:pPr>
            <a:r>
              <a:rPr altLang="en-US" dirty="0" lang="en-US"/>
              <a:t>  - Also used to treat </a:t>
            </a:r>
            <a:r>
              <a:rPr altLang="en-US" dirty="0" i="1" lang="en-US"/>
              <a:t>Helicobacter pylori (H. pylori)</a:t>
            </a:r>
            <a:r>
              <a:rPr altLang="en-US" dirty="0" lang="en-US"/>
              <a:t> - bacterium in stomach that can cause peptic ulcers</a:t>
            </a:r>
          </a:p>
          <a:p>
            <a:pPr>
              <a:buFontTx/>
              <a:buNone/>
            </a:pPr>
            <a:r>
              <a:rPr altLang="en-US" dirty="0" lang="en-US"/>
              <a:t>    - Tetracycline mostly</a:t>
            </a:r>
          </a:p>
          <a:p>
            <a:endParaRPr dirty="0"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624" name=""/>
        <p:cNvGrpSpPr/>
        <p:nvPr/>
      </p:nvGrpSpPr>
      <p:grpSpPr>
        <a:xfrm>
          <a:off x="0" y="0"/>
          <a:ext cx="0" cy="0"/>
          <a:chOff x="0" y="0"/>
          <a:chExt cx="0" cy="0"/>
        </a:xfrm>
      </p:grpSpPr>
      <p:sp>
        <p:nvSpPr>
          <p:cNvPr id="1048791" name="Title 1"/>
          <p:cNvSpPr>
            <a:spLocks noGrp="1"/>
          </p:cNvSpPr>
          <p:nvPr>
            <p:ph type="title"/>
          </p:nvPr>
        </p:nvSpPr>
        <p:spPr/>
        <p:txBody>
          <a:bodyPr>
            <a:normAutofit fontScale="90000"/>
          </a:bodyPr>
          <a:p>
            <a:r>
              <a:rPr altLang="en-US" dirty="0" lang="en-US" err="1"/>
              <a:t>Antibacterials</a:t>
            </a:r>
            <a:r>
              <a:rPr altLang="en-US" dirty="0" lang="en-US"/>
              <a:t/>
            </a:r>
            <a:br>
              <a:rPr altLang="en-US" dirty="0" lang="en-US"/>
            </a:br>
            <a:r>
              <a:rPr altLang="en-US" dirty="0" sz="3600" lang="en-US" err="1"/>
              <a:t>Tetracyclines</a:t>
            </a:r>
            <a:endParaRPr dirty="0" lang="en-US"/>
          </a:p>
        </p:txBody>
      </p:sp>
      <p:sp>
        <p:nvSpPr>
          <p:cNvPr id="1048792" name="Content Placeholder 2"/>
          <p:cNvSpPr>
            <a:spLocks noGrp="1"/>
          </p:cNvSpPr>
          <p:nvPr>
            <p:ph idx="1"/>
          </p:nvPr>
        </p:nvSpPr>
        <p:spPr/>
        <p:txBody>
          <a:bodyPr>
            <a:normAutofit fontScale="96875" lnSpcReduction="20000"/>
          </a:bodyPr>
          <a:p>
            <a:pPr>
              <a:lnSpc>
                <a:spcPct val="90000"/>
              </a:lnSpc>
            </a:pPr>
            <a:r>
              <a:rPr altLang="en-US" dirty="0" lang="en-US" u="sng"/>
              <a:t>Considerations</a:t>
            </a:r>
          </a:p>
          <a:p>
            <a:pPr>
              <a:lnSpc>
                <a:spcPct val="90000"/>
              </a:lnSpc>
              <a:buFontTx/>
              <a:buNone/>
            </a:pPr>
            <a:r>
              <a:rPr altLang="en-US" dirty="0" lang="en-US"/>
              <a:t>  - SE = Photosensitivity - sunburn </a:t>
            </a:r>
            <a:r>
              <a:rPr altLang="en-US" dirty="0" lang="en-US" err="1"/>
              <a:t>rxn</a:t>
            </a:r>
            <a:endParaRPr altLang="en-US" dirty="0" lang="en-US"/>
          </a:p>
          <a:p>
            <a:pPr>
              <a:lnSpc>
                <a:spcPct val="90000"/>
              </a:lnSpc>
              <a:buFontTx/>
              <a:buNone/>
            </a:pPr>
            <a:r>
              <a:rPr altLang="en-US" dirty="0" lang="en-US"/>
              <a:t>  - Should not be given to children &lt; 8 </a:t>
            </a:r>
            <a:r>
              <a:rPr altLang="en-US" dirty="0" lang="en-US" err="1"/>
              <a:t>yrs</a:t>
            </a:r>
            <a:r>
              <a:rPr altLang="en-US" dirty="0" lang="en-US"/>
              <a:t> or to women in last trimester of pregnancy - Irreversibly discolors permanent teeth</a:t>
            </a:r>
          </a:p>
          <a:p>
            <a:pPr>
              <a:lnSpc>
                <a:spcPct val="90000"/>
              </a:lnSpc>
              <a:buFontTx/>
              <a:buNone/>
            </a:pPr>
            <a:r>
              <a:rPr altLang="en-US" dirty="0" lang="en-US"/>
              <a:t>  - Tetracycline during 1st trimester of pregnancy can cause birth defects</a:t>
            </a:r>
          </a:p>
          <a:p>
            <a:pPr>
              <a:lnSpc>
                <a:spcPct val="90000"/>
              </a:lnSpc>
              <a:buFontTx/>
              <a:buNone/>
            </a:pPr>
            <a:r>
              <a:rPr altLang="en-US" dirty="0" lang="en-US"/>
              <a:t>  - Take on an empty stomach - antacids &amp; dairy products prevent absorption of the drug</a:t>
            </a:r>
          </a:p>
          <a:p>
            <a:endParaRPr dirty="0"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625" name=""/>
        <p:cNvGrpSpPr/>
        <p:nvPr/>
      </p:nvGrpSpPr>
      <p:grpSpPr>
        <a:xfrm>
          <a:off x="0" y="0"/>
          <a:ext cx="0" cy="0"/>
          <a:chOff x="0" y="0"/>
          <a:chExt cx="0" cy="0"/>
        </a:xfrm>
      </p:grpSpPr>
      <p:sp>
        <p:nvSpPr>
          <p:cNvPr id="1048793" name="Title 1"/>
          <p:cNvSpPr>
            <a:spLocks noGrp="1"/>
          </p:cNvSpPr>
          <p:nvPr>
            <p:ph type="title"/>
          </p:nvPr>
        </p:nvSpPr>
        <p:spPr/>
        <p:txBody>
          <a:bodyPr>
            <a:normAutofit fontScale="90000"/>
          </a:bodyPr>
          <a:p>
            <a:r>
              <a:rPr altLang="en-US" dirty="0" lang="en-US" err="1"/>
              <a:t>Antibacterials</a:t>
            </a:r>
            <a:r>
              <a:rPr altLang="en-US" dirty="0" lang="en-US"/>
              <a:t/>
            </a:r>
            <a:br>
              <a:rPr altLang="en-US" dirty="0" lang="en-US"/>
            </a:br>
            <a:r>
              <a:rPr altLang="en-US" b="1" dirty="0" sz="3600" lang="en-US" err="1"/>
              <a:t>Vancomycin</a:t>
            </a:r>
            <a:endParaRPr dirty="0" lang="en-US"/>
          </a:p>
        </p:txBody>
      </p:sp>
      <p:sp>
        <p:nvSpPr>
          <p:cNvPr id="1048794" name="Content Placeholder 2"/>
          <p:cNvSpPr>
            <a:spLocks noGrp="1"/>
          </p:cNvSpPr>
          <p:nvPr>
            <p:ph idx="1"/>
          </p:nvPr>
        </p:nvSpPr>
        <p:spPr/>
        <p:txBody>
          <a:bodyPr>
            <a:normAutofit fontScale="93750" lnSpcReduction="20000"/>
          </a:bodyPr>
          <a:p>
            <a:r>
              <a:rPr altLang="en-US" dirty="0" lang="en-US" err="1"/>
              <a:t>Glycopeptide</a:t>
            </a:r>
            <a:r>
              <a:rPr altLang="en-US" dirty="0" lang="en-US"/>
              <a:t> bactericidal antibiotic - IV</a:t>
            </a:r>
          </a:p>
          <a:p>
            <a:pPr>
              <a:buFontTx/>
              <a:buNone/>
            </a:pPr>
            <a:r>
              <a:rPr altLang="en-US" dirty="0" lang="en-US"/>
              <a:t>   - Use: Drug resistant </a:t>
            </a:r>
            <a:r>
              <a:rPr altLang="en-US" dirty="0" i="1" lang="en-US"/>
              <a:t>Staph A.</a:t>
            </a:r>
            <a:r>
              <a:rPr altLang="en-US" dirty="0" lang="en-US"/>
              <a:t>, cardiac surgery -</a:t>
            </a:r>
          </a:p>
          <a:p>
            <a:pPr>
              <a:buFontTx/>
              <a:buNone/>
            </a:pPr>
            <a:r>
              <a:rPr altLang="en-US" dirty="0" lang="en-US"/>
              <a:t>              prophylaxis for clients w/ PCN allergies</a:t>
            </a:r>
          </a:p>
          <a:p>
            <a:pPr>
              <a:buFontTx/>
              <a:buNone/>
            </a:pPr>
            <a:r>
              <a:rPr altLang="en-US" dirty="0" lang="en-US"/>
              <a:t>   - SE = Ototoxicity - damage to auditory branch of 8th cranial nerve     permanent hearing loss or loss of balance &amp; Nephrotoxicity</a:t>
            </a:r>
          </a:p>
          <a:p>
            <a:pPr>
              <a:buFontTx/>
              <a:buNone/>
            </a:pPr>
            <a:r>
              <a:rPr altLang="en-US" dirty="0" lang="en-US"/>
              <a:t>   - Serum </a:t>
            </a:r>
            <a:r>
              <a:rPr altLang="en-US" dirty="0" lang="en-US" err="1"/>
              <a:t>Vanco</a:t>
            </a:r>
            <a:r>
              <a:rPr altLang="en-US" dirty="0" lang="en-US"/>
              <a:t> levels drawn to minimize toxic effects</a:t>
            </a:r>
          </a:p>
          <a:p>
            <a:endParaRPr dirty="0"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626" name=""/>
        <p:cNvGrpSpPr/>
        <p:nvPr/>
      </p:nvGrpSpPr>
      <p:grpSpPr>
        <a:xfrm>
          <a:off x="0" y="0"/>
          <a:ext cx="0" cy="0"/>
          <a:chOff x="0" y="0"/>
          <a:chExt cx="0" cy="0"/>
        </a:xfrm>
      </p:grpSpPr>
      <p:sp>
        <p:nvSpPr>
          <p:cNvPr id="1048795" name="Title 1"/>
          <p:cNvSpPr>
            <a:spLocks noGrp="1"/>
          </p:cNvSpPr>
          <p:nvPr>
            <p:ph type="title"/>
          </p:nvPr>
        </p:nvSpPr>
        <p:spPr/>
        <p:txBody>
          <a:bodyPr>
            <a:normAutofit fontScale="90000"/>
          </a:bodyPr>
          <a:p>
            <a:r>
              <a:rPr altLang="en-US" dirty="0" lang="en-US" err="1">
                <a:ea typeface="ＭＳ Ｐゴシック" pitchFamily="34" charset="-128"/>
              </a:rPr>
              <a:t>Vancomycin</a:t>
            </a:r>
            <a:r>
              <a:rPr altLang="en-US" dirty="0" lang="en-US">
                <a:ea typeface="ＭＳ Ｐゴシック" pitchFamily="34" charset="-128"/>
              </a:rPr>
              <a:t/>
            </a:r>
            <a:br>
              <a:rPr altLang="en-US" dirty="0" lang="en-US">
                <a:ea typeface="ＭＳ Ｐゴシック" pitchFamily="34" charset="-128"/>
              </a:rPr>
            </a:br>
            <a:r>
              <a:rPr altLang="en-US" dirty="0" lang="en-US">
                <a:ea typeface="ＭＳ Ｐゴシック" pitchFamily="34" charset="-128"/>
              </a:rPr>
              <a:t>Clinical Uses</a:t>
            </a:r>
            <a:endParaRPr dirty="0" lang="en-US"/>
          </a:p>
        </p:txBody>
      </p:sp>
      <p:sp>
        <p:nvSpPr>
          <p:cNvPr id="1048796" name="Content Placeholder 2"/>
          <p:cNvSpPr>
            <a:spLocks noGrp="1"/>
          </p:cNvSpPr>
          <p:nvPr>
            <p:ph idx="1"/>
          </p:nvPr>
        </p:nvSpPr>
        <p:spPr/>
        <p:txBody>
          <a:bodyPr>
            <a:normAutofit fontScale="96875" lnSpcReduction="20000"/>
          </a:bodyPr>
          <a:p>
            <a:pPr>
              <a:lnSpc>
                <a:spcPct val="85000"/>
              </a:lnSpc>
            </a:pPr>
            <a:r>
              <a:rPr altLang="en-US" dirty="0" lang="en-US">
                <a:ea typeface="ＭＳ Ｐゴシック" pitchFamily="34" charset="-128"/>
              </a:rPr>
              <a:t>Infections due to </a:t>
            </a:r>
            <a:r>
              <a:rPr altLang="en-US" dirty="0" lang="en-US">
                <a:solidFill>
                  <a:srgbClr val="00FFFF"/>
                </a:solidFill>
                <a:ea typeface="ＭＳ Ｐゴシック" pitchFamily="34" charset="-128"/>
              </a:rPr>
              <a:t>methicillin-resistant staph</a:t>
            </a:r>
            <a:r>
              <a:rPr altLang="en-US" dirty="0" lang="en-US">
                <a:ea typeface="ＭＳ Ｐゴシック" pitchFamily="34" charset="-128"/>
              </a:rPr>
              <a:t>  including bacteremia, empyema, endocarditis, peritonitis, pneumonia, skin and soft tissue infections, osteomyelitis</a:t>
            </a:r>
          </a:p>
          <a:p>
            <a:pPr>
              <a:lnSpc>
                <a:spcPct val="85000"/>
              </a:lnSpc>
            </a:pPr>
            <a:r>
              <a:rPr altLang="en-US" dirty="0" lang="en-US">
                <a:ea typeface="ＭＳ Ｐゴシック" pitchFamily="34" charset="-128"/>
              </a:rPr>
              <a:t>Serious gram-positive infections in </a:t>
            </a:r>
            <a:r>
              <a:rPr altLang="en-US" dirty="0" lang="en-US">
                <a:solidFill>
                  <a:srgbClr val="00FFFF"/>
                </a:solidFill>
                <a:ea typeface="ＭＳ Ｐゴシック" pitchFamily="34" charset="-128"/>
                <a:sym typeface="Symbol" pitchFamily="18" charset="2"/>
              </a:rPr>
              <a:t></a:t>
            </a:r>
            <a:r>
              <a:rPr altLang="en-US" dirty="0" lang="en-US">
                <a:solidFill>
                  <a:srgbClr val="00FFFF"/>
                </a:solidFill>
                <a:ea typeface="ＭＳ Ｐゴシック" pitchFamily="34" charset="-128"/>
              </a:rPr>
              <a:t>-lactam allergic patients</a:t>
            </a:r>
          </a:p>
          <a:p>
            <a:pPr>
              <a:lnSpc>
                <a:spcPct val="85000"/>
              </a:lnSpc>
            </a:pPr>
            <a:r>
              <a:rPr altLang="en-US" dirty="0" lang="en-US">
                <a:ea typeface="ＭＳ Ｐゴシック" pitchFamily="34" charset="-128"/>
              </a:rPr>
              <a:t>Infections caused by multidrug resistant bacteria</a:t>
            </a:r>
          </a:p>
          <a:p>
            <a:pPr>
              <a:lnSpc>
                <a:spcPct val="85000"/>
              </a:lnSpc>
            </a:pPr>
            <a:r>
              <a:rPr altLang="en-US" dirty="0" lang="en-US">
                <a:ea typeface="ＭＳ Ｐゴシック" pitchFamily="34" charset="-128"/>
              </a:rPr>
              <a:t>Endocarditis or surgical prophylaxis in select cases</a:t>
            </a:r>
          </a:p>
          <a:p>
            <a:pPr>
              <a:lnSpc>
                <a:spcPct val="85000"/>
              </a:lnSpc>
            </a:pPr>
            <a:r>
              <a:rPr altLang="en-US" dirty="0" lang="en-US">
                <a:ea typeface="ＭＳ Ｐゴシック" pitchFamily="34" charset="-128"/>
              </a:rPr>
              <a:t>Oral </a:t>
            </a:r>
            <a:r>
              <a:rPr altLang="en-US" dirty="0" lang="en-US" err="1">
                <a:ea typeface="ＭＳ Ｐゴシック" pitchFamily="34" charset="-128"/>
              </a:rPr>
              <a:t>vancomycin</a:t>
            </a:r>
            <a:r>
              <a:rPr altLang="en-US" dirty="0" lang="en-US">
                <a:ea typeface="ＭＳ Ｐゴシック" pitchFamily="34" charset="-128"/>
              </a:rPr>
              <a:t> for </a:t>
            </a:r>
            <a:r>
              <a:rPr altLang="en-US" dirty="0" lang="en-US">
                <a:solidFill>
                  <a:srgbClr val="00FFFF"/>
                </a:solidFill>
                <a:ea typeface="ＭＳ Ｐゴシック" pitchFamily="34" charset="-128"/>
              </a:rPr>
              <a:t>refractory </a:t>
            </a:r>
            <a:r>
              <a:rPr altLang="en-US" dirty="0" i="1" lang="en-US">
                <a:solidFill>
                  <a:srgbClr val="00FFFF"/>
                </a:solidFill>
                <a:ea typeface="ＭＳ Ｐゴシック" pitchFamily="34" charset="-128"/>
              </a:rPr>
              <a:t>C. </a:t>
            </a:r>
            <a:r>
              <a:rPr altLang="en-US" dirty="0" i="1" lang="en-US" err="1">
                <a:solidFill>
                  <a:srgbClr val="00FFFF"/>
                </a:solidFill>
                <a:ea typeface="ＭＳ Ｐゴシック" pitchFamily="34" charset="-128"/>
              </a:rPr>
              <a:t>difficile</a:t>
            </a:r>
            <a:r>
              <a:rPr altLang="en-US" dirty="0" lang="en-US">
                <a:solidFill>
                  <a:srgbClr val="00FFFF"/>
                </a:solidFill>
                <a:ea typeface="ＭＳ Ｐゴシック" pitchFamily="34" charset="-128"/>
              </a:rPr>
              <a:t> colitis</a:t>
            </a:r>
          </a:p>
          <a:p>
            <a:endParaRPr dirty="0"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627" name=""/>
        <p:cNvGrpSpPr/>
        <p:nvPr/>
      </p:nvGrpSpPr>
      <p:grpSpPr>
        <a:xfrm>
          <a:off x="0" y="0"/>
          <a:ext cx="0" cy="0"/>
          <a:chOff x="0" y="0"/>
          <a:chExt cx="0" cy="0"/>
        </a:xfrm>
      </p:grpSpPr>
      <p:sp>
        <p:nvSpPr>
          <p:cNvPr id="1048797" name="Title 1"/>
          <p:cNvSpPr>
            <a:spLocks noGrp="1"/>
          </p:cNvSpPr>
          <p:nvPr>
            <p:ph type="title"/>
          </p:nvPr>
        </p:nvSpPr>
        <p:spPr/>
        <p:txBody>
          <a:bodyPr>
            <a:normAutofit fontScale="90000"/>
          </a:bodyPr>
          <a:p>
            <a:r>
              <a:rPr altLang="en-US" dirty="0" lang="en-US" err="1"/>
              <a:t>Antibacterials</a:t>
            </a:r>
            <a:r>
              <a:rPr altLang="en-US" dirty="0" lang="en-US"/>
              <a:t/>
            </a:r>
            <a:br>
              <a:rPr altLang="en-US" dirty="0" lang="en-US"/>
            </a:br>
            <a:r>
              <a:rPr altLang="en-US" dirty="0" sz="3600" lang="en-US" err="1"/>
              <a:t>Lincosamides</a:t>
            </a:r>
            <a:endParaRPr dirty="0" lang="en-US"/>
          </a:p>
        </p:txBody>
      </p:sp>
      <p:sp>
        <p:nvSpPr>
          <p:cNvPr id="1048798" name="Content Placeholder 2"/>
          <p:cNvSpPr>
            <a:spLocks noGrp="1"/>
          </p:cNvSpPr>
          <p:nvPr>
            <p:ph idx="1"/>
          </p:nvPr>
        </p:nvSpPr>
        <p:spPr/>
        <p:txBody>
          <a:bodyPr>
            <a:normAutofit fontScale="96875" lnSpcReduction="20000"/>
          </a:bodyPr>
          <a:p>
            <a:r>
              <a:rPr altLang="en-US" b="1" dirty="0" lang="en-US"/>
              <a:t>Clindamycin (</a:t>
            </a:r>
            <a:r>
              <a:rPr altLang="en-US" b="1" dirty="0" lang="en-US" err="1"/>
              <a:t>Cleosin</a:t>
            </a:r>
            <a:r>
              <a:rPr altLang="en-US" b="1" dirty="0" lang="en-US"/>
              <a:t>), </a:t>
            </a:r>
            <a:r>
              <a:rPr altLang="en-US" b="1" dirty="0" lang="en-US" err="1"/>
              <a:t>Lincomycin</a:t>
            </a:r>
            <a:r>
              <a:rPr altLang="en-US" b="1" dirty="0" lang="en-US"/>
              <a:t> (</a:t>
            </a:r>
            <a:r>
              <a:rPr altLang="en-US" b="1" dirty="0" lang="en-US" err="1"/>
              <a:t>Lincorex</a:t>
            </a:r>
            <a:r>
              <a:rPr altLang="en-US" b="1" dirty="0" lang="en-US"/>
              <a:t>) - PO, IM, IV</a:t>
            </a:r>
          </a:p>
          <a:p>
            <a:pPr>
              <a:buFontTx/>
              <a:buNone/>
            </a:pPr>
            <a:r>
              <a:rPr altLang="en-US" dirty="0" lang="en-US"/>
              <a:t>   - Inhibit bacterial protein synthesis</a:t>
            </a:r>
          </a:p>
          <a:p>
            <a:pPr>
              <a:buFontTx/>
              <a:buNone/>
            </a:pPr>
            <a:r>
              <a:rPr altLang="en-US" dirty="0" lang="en-US"/>
              <a:t>   - ‘Static’ &amp; ‘</a:t>
            </a:r>
            <a:r>
              <a:rPr altLang="en-US" dirty="0" lang="en-US" err="1"/>
              <a:t>cidal</a:t>
            </a:r>
            <a:r>
              <a:rPr altLang="en-US" dirty="0" lang="en-US"/>
              <a:t>’ actions depending on drug dosage</a:t>
            </a:r>
          </a:p>
          <a:p>
            <a:pPr>
              <a:buFontTx/>
              <a:buNone/>
            </a:pPr>
            <a:r>
              <a:rPr altLang="en-US" dirty="0" lang="en-US"/>
              <a:t>   - effective against most gram (+), no gram (-)</a:t>
            </a:r>
          </a:p>
          <a:p>
            <a:pPr>
              <a:buFontTx/>
              <a:buNone/>
            </a:pPr>
            <a:r>
              <a:rPr altLang="en-US" dirty="0" lang="en-US"/>
              <a:t>   - Clindamycin more effective than </a:t>
            </a:r>
            <a:r>
              <a:rPr altLang="en-US" dirty="0" lang="en-US" err="1"/>
              <a:t>lincomycin</a:t>
            </a:r>
            <a:endParaRPr altLang="en-US" dirty="0" lang="en-US"/>
          </a:p>
          <a:p>
            <a:endParaRPr dirty="0"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628" name=""/>
        <p:cNvGrpSpPr/>
        <p:nvPr/>
      </p:nvGrpSpPr>
      <p:grpSpPr>
        <a:xfrm>
          <a:off x="0" y="0"/>
          <a:ext cx="0" cy="0"/>
          <a:chOff x="0" y="0"/>
          <a:chExt cx="0" cy="0"/>
        </a:xfrm>
      </p:grpSpPr>
      <p:sp>
        <p:nvSpPr>
          <p:cNvPr id="1048799" name="Title 1"/>
          <p:cNvSpPr>
            <a:spLocks noGrp="1"/>
          </p:cNvSpPr>
          <p:nvPr>
            <p:ph type="title"/>
          </p:nvPr>
        </p:nvSpPr>
        <p:spPr>
          <a:xfrm>
            <a:off x="457200" y="274638"/>
            <a:ext cx="8229600" cy="487362"/>
          </a:xfrm>
        </p:spPr>
        <p:txBody>
          <a:bodyPr>
            <a:normAutofit fontScale="90000"/>
          </a:bodyPr>
          <a:p>
            <a:r>
              <a:rPr dirty="0" lang="en-US" smtClean="0"/>
              <a:t>Antibiotics and pregnancy</a:t>
            </a:r>
            <a:endParaRPr dirty="0" lang="en-US"/>
          </a:p>
        </p:txBody>
      </p:sp>
      <p:graphicFrame>
        <p:nvGraphicFramePr>
          <p:cNvPr id="4194307" name="Content Placeholder 4"/>
          <p:cNvGraphicFramePr>
            <a:graphicFrameLocks noGrp="1"/>
          </p:cNvGraphicFramePr>
          <p:nvPr>
            <p:ph idx="1"/>
          </p:nvPr>
        </p:nvGraphicFramePr>
        <p:xfrm>
          <a:off x="457200" y="990601"/>
          <a:ext cx="8229600" cy="4018303"/>
        </p:xfrm>
        <a:graphic>
          <a:graphicData uri="http://schemas.openxmlformats.org/drawingml/2006/table">
            <a:tbl>
              <a:tblPr firstRow="1" bandRow="1">
                <a:tableStyleId>{5C22544A-7EE6-4342-B048-85BDC9FD1C3A}</a:tableStyleId>
              </a:tblPr>
              <a:tblGrid>
                <a:gridCol w="1676400"/>
                <a:gridCol w="6553200"/>
              </a:tblGrid>
              <a:tr h="533399">
                <a:tc>
                  <a:txBody>
                    <a:bodyPr/>
                    <a:lstStyle>
                      <a:lvl1pPr defTabSz="457200" eaLnBrk="0" hangingPunct="0">
                        <a:spcBef>
                          <a:spcPct val="20000"/>
                        </a:spcBef>
                        <a:defRPr sz="2800">
                          <a:solidFill>
                            <a:schemeClr val="bg1"/>
                          </a:solidFill>
                          <a:latin typeface="Times New Roman" pitchFamily="35" charset="0"/>
                          <a:ea typeface="ＭＳ Ｐゴシック" pitchFamily="35" charset="-128"/>
                        </a:defRPr>
                      </a:lvl1pPr>
                      <a:lvl2pPr defTabSz="457200" eaLnBrk="0" hangingPunct="0" indent="-37474525" marL="37931725">
                        <a:spcBef>
                          <a:spcPct val="20000"/>
                        </a:spcBef>
                        <a:defRPr sz="2400">
                          <a:solidFill>
                            <a:schemeClr val="bg1"/>
                          </a:solidFill>
                          <a:latin typeface="Times New Roman" pitchFamily="35" charset="0"/>
                          <a:ea typeface="ＭＳ Ｐゴシック" pitchFamily="35" charset="-128"/>
                        </a:defRPr>
                      </a:lvl2pPr>
                      <a:lvl3pPr eaLnBrk="0" hangingPunct="0">
                        <a:spcBef>
                          <a:spcPct val="20000"/>
                        </a:spcBef>
                        <a:defRPr sz="2000">
                          <a:solidFill>
                            <a:schemeClr val="bg1"/>
                          </a:solidFill>
                          <a:latin typeface="Times New Roman" pitchFamily="35" charset="0"/>
                          <a:ea typeface="ＭＳ Ｐゴシック" pitchFamily="35" charset="-128"/>
                        </a:defRPr>
                      </a:lvl3pPr>
                      <a:lvl4pPr eaLnBrk="0" hangingPunct="0">
                        <a:spcBef>
                          <a:spcPct val="20000"/>
                        </a:spcBef>
                        <a:defRPr>
                          <a:solidFill>
                            <a:schemeClr val="bg1"/>
                          </a:solidFill>
                          <a:latin typeface="Times New Roman" pitchFamily="35" charset="0"/>
                          <a:ea typeface="ＭＳ Ｐゴシック" pitchFamily="35" charset="-128"/>
                        </a:defRPr>
                      </a:lvl4pPr>
                      <a:lvl5pPr eaLnBrk="0" hangingPunct="0">
                        <a:spcBef>
                          <a:spcPct val="20000"/>
                        </a:spcBef>
                        <a:defRPr>
                          <a:solidFill>
                            <a:schemeClr val="bg1"/>
                          </a:solidFill>
                          <a:latin typeface="Times New Roman" pitchFamily="35" charset="0"/>
                          <a:ea typeface="ＭＳ Ｐゴシック" pitchFamily="35" charset="-128"/>
                        </a:defRPr>
                      </a:lvl5pPr>
                      <a:lvl6pPr eaLnBrk="0" fontAlgn="base" hangingPunct="0" marL="457200">
                        <a:spcBef>
                          <a:spcPct val="20000"/>
                        </a:spcBef>
                        <a:spcAft>
                          <a:spcPct val="0"/>
                        </a:spcAft>
                        <a:defRPr>
                          <a:solidFill>
                            <a:schemeClr val="bg1"/>
                          </a:solidFill>
                          <a:latin typeface="Times New Roman" pitchFamily="35" charset="0"/>
                          <a:ea typeface="ＭＳ Ｐゴシック" pitchFamily="35" charset="-128"/>
                        </a:defRPr>
                      </a:lvl6pPr>
                      <a:lvl7pPr eaLnBrk="0" fontAlgn="base" hangingPunct="0" marL="914400">
                        <a:spcBef>
                          <a:spcPct val="20000"/>
                        </a:spcBef>
                        <a:spcAft>
                          <a:spcPct val="0"/>
                        </a:spcAft>
                        <a:defRPr>
                          <a:solidFill>
                            <a:schemeClr val="bg1"/>
                          </a:solidFill>
                          <a:latin typeface="Times New Roman" pitchFamily="35" charset="0"/>
                          <a:ea typeface="ＭＳ Ｐゴシック" pitchFamily="35" charset="-128"/>
                        </a:defRPr>
                      </a:lvl7pPr>
                      <a:lvl8pPr eaLnBrk="0" fontAlgn="base" hangingPunct="0" marL="1371600">
                        <a:spcBef>
                          <a:spcPct val="20000"/>
                        </a:spcBef>
                        <a:spcAft>
                          <a:spcPct val="0"/>
                        </a:spcAft>
                        <a:defRPr>
                          <a:solidFill>
                            <a:schemeClr val="bg1"/>
                          </a:solidFill>
                          <a:latin typeface="Times New Roman" pitchFamily="35" charset="0"/>
                          <a:ea typeface="ＭＳ Ｐゴシック" pitchFamily="35" charset="-128"/>
                        </a:defRPr>
                      </a:lvl8pPr>
                      <a:lvl9pPr eaLnBrk="0" fontAlgn="base" hangingPunct="0" marL="1828800">
                        <a:spcBef>
                          <a:spcPct val="20000"/>
                        </a:spcBef>
                        <a:spcAft>
                          <a:spcPct val="0"/>
                        </a:spcAft>
                        <a:defRPr>
                          <a:solidFill>
                            <a:schemeClr val="bg1"/>
                          </a:solidFill>
                          <a:latin typeface="Times New Roman" pitchFamily="35" charset="0"/>
                          <a:ea typeface="ＭＳ Ｐゴシック" pitchFamily="35" charset="-128"/>
                        </a:defRPr>
                      </a:lvl9pPr>
                    </a:lstStyle>
                    <a:p>
                      <a:pPr algn="l" defTabSz="457200" eaLnBrk="1" fontAlgn="base" hangingPunct="1" indent="0" latinLnBrk="0" lvl="0" marL="0" marR="0" rtl="0">
                        <a:lnSpc>
                          <a:spcPct val="100000"/>
                        </a:lnSpc>
                        <a:spcBef>
                          <a:spcPct val="0"/>
                        </a:spcBef>
                        <a:spcAft>
                          <a:spcPct val="0"/>
                        </a:spcAft>
                        <a:buClrTx/>
                        <a:buSzTx/>
                        <a:buFontTx/>
                        <a:buNone/>
                      </a:pPr>
                      <a:r>
                        <a:rPr altLang="en-US" baseline="0" b="1" cap="none" dirty="0" sz="1800" i="0" kumimoji="0" lang="en-US" normalizeH="0" strike="noStrike" u="none" smtClean="0">
                          <a:ln>
                            <a:noFill/>
                          </a:ln>
                          <a:solidFill>
                            <a:srgbClr val="FFFFFF"/>
                          </a:solidFill>
                          <a:effectLst/>
                          <a:latin typeface="Times New Roman" pitchFamily="35" charset="0"/>
                          <a:ea typeface="ＭＳ Ｐゴシック" pitchFamily="35" charset="-128"/>
                        </a:rPr>
                        <a:t>FDA Category</a:t>
                      </a:r>
                    </a:p>
                  </a:txBody>
                  <a:tcPr marT="45724" marB="45724" horzOverflow="overflow"/>
                </a:tc>
                <a:tc>
                  <a:txBody>
                    <a:bodyPr/>
                    <a:lstStyle>
                      <a:lvl1pPr defTabSz="457200" eaLnBrk="0" hangingPunct="0">
                        <a:spcBef>
                          <a:spcPct val="20000"/>
                        </a:spcBef>
                        <a:defRPr sz="2800">
                          <a:solidFill>
                            <a:schemeClr val="bg1"/>
                          </a:solidFill>
                          <a:latin typeface="Times New Roman" pitchFamily="35" charset="0"/>
                          <a:ea typeface="ＭＳ Ｐゴシック" pitchFamily="35" charset="-128"/>
                        </a:defRPr>
                      </a:lvl1pPr>
                      <a:lvl2pPr defTabSz="457200" eaLnBrk="0" hangingPunct="0" indent="-37474525" marL="37931725">
                        <a:spcBef>
                          <a:spcPct val="20000"/>
                        </a:spcBef>
                        <a:defRPr sz="2400">
                          <a:solidFill>
                            <a:schemeClr val="bg1"/>
                          </a:solidFill>
                          <a:latin typeface="Times New Roman" pitchFamily="35" charset="0"/>
                          <a:ea typeface="ＭＳ Ｐゴシック" pitchFamily="35" charset="-128"/>
                        </a:defRPr>
                      </a:lvl2pPr>
                      <a:lvl3pPr eaLnBrk="0" hangingPunct="0">
                        <a:spcBef>
                          <a:spcPct val="20000"/>
                        </a:spcBef>
                        <a:defRPr sz="2000">
                          <a:solidFill>
                            <a:schemeClr val="bg1"/>
                          </a:solidFill>
                          <a:latin typeface="Times New Roman" pitchFamily="35" charset="0"/>
                          <a:ea typeface="ＭＳ Ｐゴシック" pitchFamily="35" charset="-128"/>
                        </a:defRPr>
                      </a:lvl3pPr>
                      <a:lvl4pPr eaLnBrk="0" hangingPunct="0">
                        <a:spcBef>
                          <a:spcPct val="20000"/>
                        </a:spcBef>
                        <a:defRPr>
                          <a:solidFill>
                            <a:schemeClr val="bg1"/>
                          </a:solidFill>
                          <a:latin typeface="Times New Roman" pitchFamily="35" charset="0"/>
                          <a:ea typeface="ＭＳ Ｐゴシック" pitchFamily="35" charset="-128"/>
                        </a:defRPr>
                      </a:lvl4pPr>
                      <a:lvl5pPr eaLnBrk="0" hangingPunct="0">
                        <a:spcBef>
                          <a:spcPct val="20000"/>
                        </a:spcBef>
                        <a:defRPr>
                          <a:solidFill>
                            <a:schemeClr val="bg1"/>
                          </a:solidFill>
                          <a:latin typeface="Times New Roman" pitchFamily="35" charset="0"/>
                          <a:ea typeface="ＭＳ Ｐゴシック" pitchFamily="35" charset="-128"/>
                        </a:defRPr>
                      </a:lvl5pPr>
                      <a:lvl6pPr eaLnBrk="0" fontAlgn="base" hangingPunct="0" marL="457200">
                        <a:spcBef>
                          <a:spcPct val="20000"/>
                        </a:spcBef>
                        <a:spcAft>
                          <a:spcPct val="0"/>
                        </a:spcAft>
                        <a:defRPr>
                          <a:solidFill>
                            <a:schemeClr val="bg1"/>
                          </a:solidFill>
                          <a:latin typeface="Times New Roman" pitchFamily="35" charset="0"/>
                          <a:ea typeface="ＭＳ Ｐゴシック" pitchFamily="35" charset="-128"/>
                        </a:defRPr>
                      </a:lvl6pPr>
                      <a:lvl7pPr eaLnBrk="0" fontAlgn="base" hangingPunct="0" marL="914400">
                        <a:spcBef>
                          <a:spcPct val="20000"/>
                        </a:spcBef>
                        <a:spcAft>
                          <a:spcPct val="0"/>
                        </a:spcAft>
                        <a:defRPr>
                          <a:solidFill>
                            <a:schemeClr val="bg1"/>
                          </a:solidFill>
                          <a:latin typeface="Times New Roman" pitchFamily="35" charset="0"/>
                          <a:ea typeface="ＭＳ Ｐゴシック" pitchFamily="35" charset="-128"/>
                        </a:defRPr>
                      </a:lvl7pPr>
                      <a:lvl8pPr eaLnBrk="0" fontAlgn="base" hangingPunct="0" marL="1371600">
                        <a:spcBef>
                          <a:spcPct val="20000"/>
                        </a:spcBef>
                        <a:spcAft>
                          <a:spcPct val="0"/>
                        </a:spcAft>
                        <a:defRPr>
                          <a:solidFill>
                            <a:schemeClr val="bg1"/>
                          </a:solidFill>
                          <a:latin typeface="Times New Roman" pitchFamily="35" charset="0"/>
                          <a:ea typeface="ＭＳ Ｐゴシック" pitchFamily="35" charset="-128"/>
                        </a:defRPr>
                      </a:lvl8pPr>
                      <a:lvl9pPr eaLnBrk="0" fontAlgn="base" hangingPunct="0" marL="1828800">
                        <a:spcBef>
                          <a:spcPct val="20000"/>
                        </a:spcBef>
                        <a:spcAft>
                          <a:spcPct val="0"/>
                        </a:spcAft>
                        <a:defRPr>
                          <a:solidFill>
                            <a:schemeClr val="bg1"/>
                          </a:solidFill>
                          <a:latin typeface="Times New Roman" pitchFamily="35" charset="0"/>
                          <a:ea typeface="ＭＳ Ｐゴシック" pitchFamily="35" charset="-128"/>
                        </a:defRPr>
                      </a:lvl9pPr>
                    </a:lstStyle>
                    <a:p>
                      <a:pPr algn="l" defTabSz="457200" eaLnBrk="1" fontAlgn="base" hangingPunct="1" indent="0" latinLnBrk="0" lvl="0" marL="0" marR="0" rtl="0">
                        <a:lnSpc>
                          <a:spcPct val="100000"/>
                        </a:lnSpc>
                        <a:spcBef>
                          <a:spcPct val="0"/>
                        </a:spcBef>
                        <a:spcAft>
                          <a:spcPct val="0"/>
                        </a:spcAft>
                        <a:buClrTx/>
                        <a:buSzTx/>
                        <a:buFontTx/>
                        <a:buNone/>
                      </a:pPr>
                      <a:r>
                        <a:rPr altLang="en-US" baseline="0" b="1" cap="none" sz="1800" i="0" kumimoji="0" lang="en-US" normalizeH="0" strike="noStrike" u="none" smtClean="0">
                          <a:ln>
                            <a:noFill/>
                          </a:ln>
                          <a:solidFill>
                            <a:srgbClr val="FFFFFF"/>
                          </a:solidFill>
                          <a:effectLst/>
                          <a:latin typeface="Times New Roman" pitchFamily="35" charset="0"/>
                          <a:ea typeface="ＭＳ Ｐゴシック" pitchFamily="35" charset="-128"/>
                        </a:rPr>
                        <a:t>Antibiotics in Category</a:t>
                      </a:r>
                    </a:p>
                  </a:txBody>
                  <a:tcPr marT="45724" marB="45724" horzOverflow="overflow"/>
                </a:tc>
              </a:tr>
              <a:tr h="370840">
                <a:tc>
                  <a:txBody>
                    <a:bodyPr/>
                    <a:lstStyle>
                      <a:lvl1pPr defTabSz="457200" eaLnBrk="0" hangingPunct="0">
                        <a:spcBef>
                          <a:spcPct val="20000"/>
                        </a:spcBef>
                        <a:defRPr sz="2800">
                          <a:solidFill>
                            <a:schemeClr val="bg1"/>
                          </a:solidFill>
                          <a:latin typeface="Times New Roman" pitchFamily="35" charset="0"/>
                          <a:ea typeface="ＭＳ Ｐゴシック" pitchFamily="35" charset="-128"/>
                        </a:defRPr>
                      </a:lvl1pPr>
                      <a:lvl2pPr defTabSz="457200" eaLnBrk="0" hangingPunct="0" indent="-37474525" marL="37931725">
                        <a:spcBef>
                          <a:spcPct val="20000"/>
                        </a:spcBef>
                        <a:defRPr sz="2400">
                          <a:solidFill>
                            <a:schemeClr val="bg1"/>
                          </a:solidFill>
                          <a:latin typeface="Times New Roman" pitchFamily="35" charset="0"/>
                          <a:ea typeface="ＭＳ Ｐゴシック" pitchFamily="35" charset="-128"/>
                        </a:defRPr>
                      </a:lvl2pPr>
                      <a:lvl3pPr eaLnBrk="0" hangingPunct="0">
                        <a:spcBef>
                          <a:spcPct val="20000"/>
                        </a:spcBef>
                        <a:defRPr sz="2000">
                          <a:solidFill>
                            <a:schemeClr val="bg1"/>
                          </a:solidFill>
                          <a:latin typeface="Times New Roman" pitchFamily="35" charset="0"/>
                          <a:ea typeface="ＭＳ Ｐゴシック" pitchFamily="35" charset="-128"/>
                        </a:defRPr>
                      </a:lvl3pPr>
                      <a:lvl4pPr eaLnBrk="0" hangingPunct="0">
                        <a:spcBef>
                          <a:spcPct val="20000"/>
                        </a:spcBef>
                        <a:defRPr>
                          <a:solidFill>
                            <a:schemeClr val="bg1"/>
                          </a:solidFill>
                          <a:latin typeface="Times New Roman" pitchFamily="35" charset="0"/>
                          <a:ea typeface="ＭＳ Ｐゴシック" pitchFamily="35" charset="-128"/>
                        </a:defRPr>
                      </a:lvl4pPr>
                      <a:lvl5pPr eaLnBrk="0" hangingPunct="0">
                        <a:spcBef>
                          <a:spcPct val="20000"/>
                        </a:spcBef>
                        <a:defRPr>
                          <a:solidFill>
                            <a:schemeClr val="bg1"/>
                          </a:solidFill>
                          <a:latin typeface="Times New Roman" pitchFamily="35" charset="0"/>
                          <a:ea typeface="ＭＳ Ｐゴシック" pitchFamily="35" charset="-128"/>
                        </a:defRPr>
                      </a:lvl5pPr>
                      <a:lvl6pPr eaLnBrk="0" fontAlgn="base" hangingPunct="0" marL="457200">
                        <a:spcBef>
                          <a:spcPct val="20000"/>
                        </a:spcBef>
                        <a:spcAft>
                          <a:spcPct val="0"/>
                        </a:spcAft>
                        <a:defRPr>
                          <a:solidFill>
                            <a:schemeClr val="bg1"/>
                          </a:solidFill>
                          <a:latin typeface="Times New Roman" pitchFamily="35" charset="0"/>
                          <a:ea typeface="ＭＳ Ｐゴシック" pitchFamily="35" charset="-128"/>
                        </a:defRPr>
                      </a:lvl6pPr>
                      <a:lvl7pPr eaLnBrk="0" fontAlgn="base" hangingPunct="0" marL="914400">
                        <a:spcBef>
                          <a:spcPct val="20000"/>
                        </a:spcBef>
                        <a:spcAft>
                          <a:spcPct val="0"/>
                        </a:spcAft>
                        <a:defRPr>
                          <a:solidFill>
                            <a:schemeClr val="bg1"/>
                          </a:solidFill>
                          <a:latin typeface="Times New Roman" pitchFamily="35" charset="0"/>
                          <a:ea typeface="ＭＳ Ｐゴシック" pitchFamily="35" charset="-128"/>
                        </a:defRPr>
                      </a:lvl7pPr>
                      <a:lvl8pPr eaLnBrk="0" fontAlgn="base" hangingPunct="0" marL="1371600">
                        <a:spcBef>
                          <a:spcPct val="20000"/>
                        </a:spcBef>
                        <a:spcAft>
                          <a:spcPct val="0"/>
                        </a:spcAft>
                        <a:defRPr>
                          <a:solidFill>
                            <a:schemeClr val="bg1"/>
                          </a:solidFill>
                          <a:latin typeface="Times New Roman" pitchFamily="35" charset="0"/>
                          <a:ea typeface="ＭＳ Ｐゴシック" pitchFamily="35" charset="-128"/>
                        </a:defRPr>
                      </a:lvl8pPr>
                      <a:lvl9pPr eaLnBrk="0" fontAlgn="base" hangingPunct="0" marL="1828800">
                        <a:spcBef>
                          <a:spcPct val="20000"/>
                        </a:spcBef>
                        <a:spcAft>
                          <a:spcPct val="0"/>
                        </a:spcAft>
                        <a:defRPr>
                          <a:solidFill>
                            <a:schemeClr val="bg1"/>
                          </a:solidFill>
                          <a:latin typeface="Times New Roman" pitchFamily="35" charset="0"/>
                          <a:ea typeface="ＭＳ Ｐゴシック" pitchFamily="35" charset="-128"/>
                        </a:defRPr>
                      </a:lvl9pPr>
                    </a:lstStyle>
                    <a:p>
                      <a:pPr algn="l" defTabSz="457200" eaLnBrk="1" fontAlgn="base" hangingPunct="1" indent="0" latinLnBrk="0" lvl="0" marL="0" marR="0" rtl="0">
                        <a:lnSpc>
                          <a:spcPct val="100000"/>
                        </a:lnSpc>
                        <a:spcBef>
                          <a:spcPct val="0"/>
                        </a:spcBef>
                        <a:spcAft>
                          <a:spcPct val="0"/>
                        </a:spcAft>
                        <a:buClrTx/>
                        <a:buSzTx/>
                        <a:buFontTx/>
                        <a:buNone/>
                      </a:pPr>
                      <a:r>
                        <a:rPr altLang="en-US" baseline="0" b="0" cap="none" dirty="0" sz="1800" i="0" kumimoji="0" lang="en-US" normalizeH="0" strike="noStrike" u="none" smtClean="0">
                          <a:ln>
                            <a:noFill/>
                          </a:ln>
                          <a:solidFill>
                            <a:srgbClr val="000000"/>
                          </a:solidFill>
                          <a:effectLst/>
                          <a:latin typeface="Times New Roman" pitchFamily="35" charset="0"/>
                          <a:ea typeface="ＭＳ Ｐゴシック" pitchFamily="35" charset="-128"/>
                        </a:rPr>
                        <a:t>A</a:t>
                      </a:r>
                    </a:p>
                  </a:txBody>
                  <a:tcPr marT="45724" marB="45724" horzOverflow="overflow"/>
                </a:tc>
                <a:tc>
                  <a:txBody>
                    <a:bodyPr/>
                    <a:lstStyle>
                      <a:lvl1pPr defTabSz="457200" eaLnBrk="0" hangingPunct="0">
                        <a:spcBef>
                          <a:spcPct val="20000"/>
                        </a:spcBef>
                        <a:defRPr sz="2800">
                          <a:solidFill>
                            <a:schemeClr val="bg1"/>
                          </a:solidFill>
                          <a:latin typeface="Times New Roman" pitchFamily="35" charset="0"/>
                          <a:ea typeface="ＭＳ Ｐゴシック" pitchFamily="35" charset="-128"/>
                        </a:defRPr>
                      </a:lvl1pPr>
                      <a:lvl2pPr defTabSz="457200" eaLnBrk="0" hangingPunct="0" indent="-37474525" marL="37931725">
                        <a:spcBef>
                          <a:spcPct val="20000"/>
                        </a:spcBef>
                        <a:defRPr sz="2400">
                          <a:solidFill>
                            <a:schemeClr val="bg1"/>
                          </a:solidFill>
                          <a:latin typeface="Times New Roman" pitchFamily="35" charset="0"/>
                          <a:ea typeface="ＭＳ Ｐゴシック" pitchFamily="35" charset="-128"/>
                        </a:defRPr>
                      </a:lvl2pPr>
                      <a:lvl3pPr eaLnBrk="0" hangingPunct="0">
                        <a:spcBef>
                          <a:spcPct val="20000"/>
                        </a:spcBef>
                        <a:defRPr sz="2000">
                          <a:solidFill>
                            <a:schemeClr val="bg1"/>
                          </a:solidFill>
                          <a:latin typeface="Times New Roman" pitchFamily="35" charset="0"/>
                          <a:ea typeface="ＭＳ Ｐゴシック" pitchFamily="35" charset="-128"/>
                        </a:defRPr>
                      </a:lvl3pPr>
                      <a:lvl4pPr eaLnBrk="0" hangingPunct="0">
                        <a:spcBef>
                          <a:spcPct val="20000"/>
                        </a:spcBef>
                        <a:defRPr>
                          <a:solidFill>
                            <a:schemeClr val="bg1"/>
                          </a:solidFill>
                          <a:latin typeface="Times New Roman" pitchFamily="35" charset="0"/>
                          <a:ea typeface="ＭＳ Ｐゴシック" pitchFamily="35" charset="-128"/>
                        </a:defRPr>
                      </a:lvl4pPr>
                      <a:lvl5pPr eaLnBrk="0" hangingPunct="0">
                        <a:spcBef>
                          <a:spcPct val="20000"/>
                        </a:spcBef>
                        <a:defRPr>
                          <a:solidFill>
                            <a:schemeClr val="bg1"/>
                          </a:solidFill>
                          <a:latin typeface="Times New Roman" pitchFamily="35" charset="0"/>
                          <a:ea typeface="ＭＳ Ｐゴシック" pitchFamily="35" charset="-128"/>
                        </a:defRPr>
                      </a:lvl5pPr>
                      <a:lvl6pPr eaLnBrk="0" fontAlgn="base" hangingPunct="0" marL="457200">
                        <a:spcBef>
                          <a:spcPct val="20000"/>
                        </a:spcBef>
                        <a:spcAft>
                          <a:spcPct val="0"/>
                        </a:spcAft>
                        <a:defRPr>
                          <a:solidFill>
                            <a:schemeClr val="bg1"/>
                          </a:solidFill>
                          <a:latin typeface="Times New Roman" pitchFamily="35" charset="0"/>
                          <a:ea typeface="ＭＳ Ｐゴシック" pitchFamily="35" charset="-128"/>
                        </a:defRPr>
                      </a:lvl6pPr>
                      <a:lvl7pPr eaLnBrk="0" fontAlgn="base" hangingPunct="0" marL="914400">
                        <a:spcBef>
                          <a:spcPct val="20000"/>
                        </a:spcBef>
                        <a:spcAft>
                          <a:spcPct val="0"/>
                        </a:spcAft>
                        <a:defRPr>
                          <a:solidFill>
                            <a:schemeClr val="bg1"/>
                          </a:solidFill>
                          <a:latin typeface="Times New Roman" pitchFamily="35" charset="0"/>
                          <a:ea typeface="ＭＳ Ｐゴシック" pitchFamily="35" charset="-128"/>
                        </a:defRPr>
                      </a:lvl7pPr>
                      <a:lvl8pPr eaLnBrk="0" fontAlgn="base" hangingPunct="0" marL="1371600">
                        <a:spcBef>
                          <a:spcPct val="20000"/>
                        </a:spcBef>
                        <a:spcAft>
                          <a:spcPct val="0"/>
                        </a:spcAft>
                        <a:defRPr>
                          <a:solidFill>
                            <a:schemeClr val="bg1"/>
                          </a:solidFill>
                          <a:latin typeface="Times New Roman" pitchFamily="35" charset="0"/>
                          <a:ea typeface="ＭＳ Ｐゴシック" pitchFamily="35" charset="-128"/>
                        </a:defRPr>
                      </a:lvl8pPr>
                      <a:lvl9pPr eaLnBrk="0" fontAlgn="base" hangingPunct="0" marL="1828800">
                        <a:spcBef>
                          <a:spcPct val="20000"/>
                        </a:spcBef>
                        <a:spcAft>
                          <a:spcPct val="0"/>
                        </a:spcAft>
                        <a:defRPr>
                          <a:solidFill>
                            <a:schemeClr val="bg1"/>
                          </a:solidFill>
                          <a:latin typeface="Times New Roman" pitchFamily="35" charset="0"/>
                          <a:ea typeface="ＭＳ Ｐゴシック" pitchFamily="35" charset="-128"/>
                        </a:defRPr>
                      </a:lvl9pPr>
                    </a:lstStyle>
                    <a:p>
                      <a:pPr algn="l" defTabSz="457200" eaLnBrk="1" fontAlgn="base" hangingPunct="1" indent="0" latinLnBrk="0" lvl="0" marL="0" marR="0" rtl="0">
                        <a:lnSpc>
                          <a:spcPct val="100000"/>
                        </a:lnSpc>
                        <a:spcBef>
                          <a:spcPct val="0"/>
                        </a:spcBef>
                        <a:spcAft>
                          <a:spcPct val="0"/>
                        </a:spcAft>
                        <a:buClrTx/>
                        <a:buSzTx/>
                        <a:buFontTx/>
                        <a:buNone/>
                      </a:pPr>
                      <a:endParaRPr altLang="en-US" baseline="0" b="0" cap="none" sz="1800" i="0" kumimoji="0" lang="en-US" normalizeH="0" strike="noStrike" u="none" smtClean="0">
                        <a:ln>
                          <a:noFill/>
                        </a:ln>
                        <a:solidFill>
                          <a:srgbClr val="000000"/>
                        </a:solidFill>
                        <a:effectLst/>
                        <a:latin typeface="Times New Roman" pitchFamily="35" charset="0"/>
                        <a:ea typeface="ＭＳ Ｐゴシック" pitchFamily="35" charset="-128"/>
                      </a:endParaRPr>
                    </a:p>
                  </a:txBody>
                  <a:tcPr marT="45724" marB="45724" horzOverflow="overflow"/>
                </a:tc>
              </a:tr>
              <a:tr h="370840">
                <a:tc>
                  <a:txBody>
                    <a:bodyPr/>
                    <a:lstStyle>
                      <a:lvl1pPr defTabSz="457200" eaLnBrk="0" hangingPunct="0">
                        <a:spcBef>
                          <a:spcPct val="20000"/>
                        </a:spcBef>
                        <a:defRPr sz="2800">
                          <a:solidFill>
                            <a:schemeClr val="bg1"/>
                          </a:solidFill>
                          <a:latin typeface="Times New Roman" pitchFamily="35" charset="0"/>
                          <a:ea typeface="ＭＳ Ｐゴシック" pitchFamily="35" charset="-128"/>
                        </a:defRPr>
                      </a:lvl1pPr>
                      <a:lvl2pPr defTabSz="457200" eaLnBrk="0" hangingPunct="0" indent="-37474525" marL="37931725">
                        <a:spcBef>
                          <a:spcPct val="20000"/>
                        </a:spcBef>
                        <a:defRPr sz="2400">
                          <a:solidFill>
                            <a:schemeClr val="bg1"/>
                          </a:solidFill>
                          <a:latin typeface="Times New Roman" pitchFamily="35" charset="0"/>
                          <a:ea typeface="ＭＳ Ｐゴシック" pitchFamily="35" charset="-128"/>
                        </a:defRPr>
                      </a:lvl2pPr>
                      <a:lvl3pPr eaLnBrk="0" hangingPunct="0">
                        <a:spcBef>
                          <a:spcPct val="20000"/>
                        </a:spcBef>
                        <a:defRPr sz="2000">
                          <a:solidFill>
                            <a:schemeClr val="bg1"/>
                          </a:solidFill>
                          <a:latin typeface="Times New Roman" pitchFamily="35" charset="0"/>
                          <a:ea typeface="ＭＳ Ｐゴシック" pitchFamily="35" charset="-128"/>
                        </a:defRPr>
                      </a:lvl3pPr>
                      <a:lvl4pPr eaLnBrk="0" hangingPunct="0">
                        <a:spcBef>
                          <a:spcPct val="20000"/>
                        </a:spcBef>
                        <a:defRPr>
                          <a:solidFill>
                            <a:schemeClr val="bg1"/>
                          </a:solidFill>
                          <a:latin typeface="Times New Roman" pitchFamily="35" charset="0"/>
                          <a:ea typeface="ＭＳ Ｐゴシック" pitchFamily="35" charset="-128"/>
                        </a:defRPr>
                      </a:lvl4pPr>
                      <a:lvl5pPr eaLnBrk="0" hangingPunct="0">
                        <a:spcBef>
                          <a:spcPct val="20000"/>
                        </a:spcBef>
                        <a:defRPr>
                          <a:solidFill>
                            <a:schemeClr val="bg1"/>
                          </a:solidFill>
                          <a:latin typeface="Times New Roman" pitchFamily="35" charset="0"/>
                          <a:ea typeface="ＭＳ Ｐゴシック" pitchFamily="35" charset="-128"/>
                        </a:defRPr>
                      </a:lvl5pPr>
                      <a:lvl6pPr eaLnBrk="0" fontAlgn="base" hangingPunct="0" marL="457200">
                        <a:spcBef>
                          <a:spcPct val="20000"/>
                        </a:spcBef>
                        <a:spcAft>
                          <a:spcPct val="0"/>
                        </a:spcAft>
                        <a:defRPr>
                          <a:solidFill>
                            <a:schemeClr val="bg1"/>
                          </a:solidFill>
                          <a:latin typeface="Times New Roman" pitchFamily="35" charset="0"/>
                          <a:ea typeface="ＭＳ Ｐゴシック" pitchFamily="35" charset="-128"/>
                        </a:defRPr>
                      </a:lvl6pPr>
                      <a:lvl7pPr eaLnBrk="0" fontAlgn="base" hangingPunct="0" marL="914400">
                        <a:spcBef>
                          <a:spcPct val="20000"/>
                        </a:spcBef>
                        <a:spcAft>
                          <a:spcPct val="0"/>
                        </a:spcAft>
                        <a:defRPr>
                          <a:solidFill>
                            <a:schemeClr val="bg1"/>
                          </a:solidFill>
                          <a:latin typeface="Times New Roman" pitchFamily="35" charset="0"/>
                          <a:ea typeface="ＭＳ Ｐゴシック" pitchFamily="35" charset="-128"/>
                        </a:defRPr>
                      </a:lvl7pPr>
                      <a:lvl8pPr eaLnBrk="0" fontAlgn="base" hangingPunct="0" marL="1371600">
                        <a:spcBef>
                          <a:spcPct val="20000"/>
                        </a:spcBef>
                        <a:spcAft>
                          <a:spcPct val="0"/>
                        </a:spcAft>
                        <a:defRPr>
                          <a:solidFill>
                            <a:schemeClr val="bg1"/>
                          </a:solidFill>
                          <a:latin typeface="Times New Roman" pitchFamily="35" charset="0"/>
                          <a:ea typeface="ＭＳ Ｐゴシック" pitchFamily="35" charset="-128"/>
                        </a:defRPr>
                      </a:lvl8pPr>
                      <a:lvl9pPr eaLnBrk="0" fontAlgn="base" hangingPunct="0" marL="1828800">
                        <a:spcBef>
                          <a:spcPct val="20000"/>
                        </a:spcBef>
                        <a:spcAft>
                          <a:spcPct val="0"/>
                        </a:spcAft>
                        <a:defRPr>
                          <a:solidFill>
                            <a:schemeClr val="bg1"/>
                          </a:solidFill>
                          <a:latin typeface="Times New Roman" pitchFamily="35" charset="0"/>
                          <a:ea typeface="ＭＳ Ｐゴシック" pitchFamily="35" charset="-128"/>
                        </a:defRPr>
                      </a:lvl9pPr>
                    </a:lstStyle>
                    <a:p>
                      <a:pPr algn="l" defTabSz="457200" eaLnBrk="1" fontAlgn="base" hangingPunct="1" indent="0" latinLnBrk="0" lvl="0" marL="0" marR="0" rtl="0">
                        <a:lnSpc>
                          <a:spcPct val="100000"/>
                        </a:lnSpc>
                        <a:spcBef>
                          <a:spcPct val="0"/>
                        </a:spcBef>
                        <a:spcAft>
                          <a:spcPct val="0"/>
                        </a:spcAft>
                        <a:buClrTx/>
                        <a:buSzTx/>
                        <a:buFontTx/>
                        <a:buNone/>
                      </a:pPr>
                      <a:r>
                        <a:rPr altLang="en-US" baseline="0" b="0" cap="none" dirty="0" sz="1800" i="0" kumimoji="0" lang="en-US" normalizeH="0" strike="noStrike" u="none" smtClean="0">
                          <a:ln>
                            <a:noFill/>
                          </a:ln>
                          <a:solidFill>
                            <a:srgbClr val="000000"/>
                          </a:solidFill>
                          <a:effectLst/>
                          <a:latin typeface="Times New Roman" pitchFamily="35" charset="0"/>
                          <a:ea typeface="ＭＳ Ｐゴシック" pitchFamily="35" charset="-128"/>
                        </a:rPr>
                        <a:t>B</a:t>
                      </a:r>
                    </a:p>
                  </a:txBody>
                  <a:tcPr marT="45724" marB="45724" horzOverflow="overflow"/>
                </a:tc>
                <a:tc>
                  <a:txBody>
                    <a:bodyPr/>
                    <a:lstStyle>
                      <a:lvl1pPr defTabSz="457200" eaLnBrk="0" hangingPunct="0">
                        <a:spcBef>
                          <a:spcPct val="20000"/>
                        </a:spcBef>
                        <a:defRPr sz="2800">
                          <a:solidFill>
                            <a:schemeClr val="bg1"/>
                          </a:solidFill>
                          <a:latin typeface="Times New Roman" pitchFamily="35" charset="0"/>
                          <a:ea typeface="ＭＳ Ｐゴシック" pitchFamily="35" charset="-128"/>
                        </a:defRPr>
                      </a:lvl1pPr>
                      <a:lvl2pPr defTabSz="457200" eaLnBrk="0" hangingPunct="0" indent="-37474525" marL="37931725">
                        <a:spcBef>
                          <a:spcPct val="20000"/>
                        </a:spcBef>
                        <a:defRPr sz="2400">
                          <a:solidFill>
                            <a:schemeClr val="bg1"/>
                          </a:solidFill>
                          <a:latin typeface="Times New Roman" pitchFamily="35" charset="0"/>
                          <a:ea typeface="ＭＳ Ｐゴシック" pitchFamily="35" charset="-128"/>
                        </a:defRPr>
                      </a:lvl2pPr>
                      <a:lvl3pPr eaLnBrk="0" hangingPunct="0">
                        <a:spcBef>
                          <a:spcPct val="20000"/>
                        </a:spcBef>
                        <a:defRPr sz="2000">
                          <a:solidFill>
                            <a:schemeClr val="bg1"/>
                          </a:solidFill>
                          <a:latin typeface="Times New Roman" pitchFamily="35" charset="0"/>
                          <a:ea typeface="ＭＳ Ｐゴシック" pitchFamily="35" charset="-128"/>
                        </a:defRPr>
                      </a:lvl3pPr>
                      <a:lvl4pPr eaLnBrk="0" hangingPunct="0">
                        <a:spcBef>
                          <a:spcPct val="20000"/>
                        </a:spcBef>
                        <a:defRPr>
                          <a:solidFill>
                            <a:schemeClr val="bg1"/>
                          </a:solidFill>
                          <a:latin typeface="Times New Roman" pitchFamily="35" charset="0"/>
                          <a:ea typeface="ＭＳ Ｐゴシック" pitchFamily="35" charset="-128"/>
                        </a:defRPr>
                      </a:lvl4pPr>
                      <a:lvl5pPr eaLnBrk="0" hangingPunct="0">
                        <a:spcBef>
                          <a:spcPct val="20000"/>
                        </a:spcBef>
                        <a:defRPr>
                          <a:solidFill>
                            <a:schemeClr val="bg1"/>
                          </a:solidFill>
                          <a:latin typeface="Times New Roman" pitchFamily="35" charset="0"/>
                          <a:ea typeface="ＭＳ Ｐゴシック" pitchFamily="35" charset="-128"/>
                        </a:defRPr>
                      </a:lvl5pPr>
                      <a:lvl6pPr eaLnBrk="0" fontAlgn="base" hangingPunct="0" marL="457200">
                        <a:spcBef>
                          <a:spcPct val="20000"/>
                        </a:spcBef>
                        <a:spcAft>
                          <a:spcPct val="0"/>
                        </a:spcAft>
                        <a:defRPr>
                          <a:solidFill>
                            <a:schemeClr val="bg1"/>
                          </a:solidFill>
                          <a:latin typeface="Times New Roman" pitchFamily="35" charset="0"/>
                          <a:ea typeface="ＭＳ Ｐゴシック" pitchFamily="35" charset="-128"/>
                        </a:defRPr>
                      </a:lvl6pPr>
                      <a:lvl7pPr eaLnBrk="0" fontAlgn="base" hangingPunct="0" marL="914400">
                        <a:spcBef>
                          <a:spcPct val="20000"/>
                        </a:spcBef>
                        <a:spcAft>
                          <a:spcPct val="0"/>
                        </a:spcAft>
                        <a:defRPr>
                          <a:solidFill>
                            <a:schemeClr val="bg1"/>
                          </a:solidFill>
                          <a:latin typeface="Times New Roman" pitchFamily="35" charset="0"/>
                          <a:ea typeface="ＭＳ Ｐゴシック" pitchFamily="35" charset="-128"/>
                        </a:defRPr>
                      </a:lvl7pPr>
                      <a:lvl8pPr eaLnBrk="0" fontAlgn="base" hangingPunct="0" marL="1371600">
                        <a:spcBef>
                          <a:spcPct val="20000"/>
                        </a:spcBef>
                        <a:spcAft>
                          <a:spcPct val="0"/>
                        </a:spcAft>
                        <a:defRPr>
                          <a:solidFill>
                            <a:schemeClr val="bg1"/>
                          </a:solidFill>
                          <a:latin typeface="Times New Roman" pitchFamily="35" charset="0"/>
                          <a:ea typeface="ＭＳ Ｐゴシック" pitchFamily="35" charset="-128"/>
                        </a:defRPr>
                      </a:lvl8pPr>
                      <a:lvl9pPr eaLnBrk="0" fontAlgn="base" hangingPunct="0" marL="1828800">
                        <a:spcBef>
                          <a:spcPct val="20000"/>
                        </a:spcBef>
                        <a:spcAft>
                          <a:spcPct val="0"/>
                        </a:spcAft>
                        <a:defRPr>
                          <a:solidFill>
                            <a:schemeClr val="bg1"/>
                          </a:solidFill>
                          <a:latin typeface="Times New Roman" pitchFamily="35" charset="0"/>
                          <a:ea typeface="ＭＳ Ｐゴシック" pitchFamily="35" charset="-128"/>
                        </a:defRPr>
                      </a:lvl9pPr>
                    </a:lstStyle>
                    <a:p>
                      <a:pPr algn="l" defTabSz="457200" eaLnBrk="1" fontAlgn="base" hangingPunct="1" indent="0" latinLnBrk="0" lvl="0" marL="0" marR="0" rtl="0">
                        <a:lnSpc>
                          <a:spcPct val="100000"/>
                        </a:lnSpc>
                        <a:spcBef>
                          <a:spcPct val="0"/>
                        </a:spcBef>
                        <a:spcAft>
                          <a:spcPct val="0"/>
                        </a:spcAft>
                        <a:buClrTx/>
                        <a:buSzTx/>
                        <a:buFontTx/>
                        <a:buNone/>
                      </a:pPr>
                      <a:r>
                        <a:rPr altLang="en-US" baseline="0" b="0" cap="none" dirty="0" sz="1800" i="0" kumimoji="0" lang="en-US" normalizeH="0" err="1" strike="noStrike" u="none" smtClean="0">
                          <a:ln>
                            <a:noFill/>
                          </a:ln>
                          <a:solidFill>
                            <a:srgbClr val="000000"/>
                          </a:solidFill>
                          <a:effectLst/>
                          <a:latin typeface="Times New Roman" pitchFamily="35" charset="0"/>
                          <a:ea typeface="ＭＳ Ｐゴシック" pitchFamily="35" charset="-128"/>
                        </a:rPr>
                        <a:t>Penicillins</a:t>
                      </a:r>
                      <a:r>
                        <a:rPr altLang="en-US" baseline="0" b="0" cap="none" dirty="0" sz="1800" i="0" kumimoji="0" lang="en-US" normalizeH="0" strike="noStrike" u="none" smtClean="0">
                          <a:ln>
                            <a:noFill/>
                          </a:ln>
                          <a:solidFill>
                            <a:srgbClr val="000000"/>
                          </a:solidFill>
                          <a:effectLst/>
                          <a:latin typeface="Times New Roman" pitchFamily="35" charset="0"/>
                          <a:ea typeface="ＭＳ Ｐゴシック" pitchFamily="35" charset="-128"/>
                        </a:rPr>
                        <a:t>, </a:t>
                      </a:r>
                      <a:r>
                        <a:rPr altLang="en-US" baseline="0" b="0" cap="none" dirty="0" sz="1800" i="0" kumimoji="0" lang="en-US" normalizeH="0" err="1" strike="noStrike" u="none" smtClean="0">
                          <a:ln>
                            <a:noFill/>
                          </a:ln>
                          <a:solidFill>
                            <a:srgbClr val="000000"/>
                          </a:solidFill>
                          <a:effectLst/>
                          <a:latin typeface="Times New Roman" pitchFamily="35" charset="0"/>
                          <a:ea typeface="ＭＳ Ｐゴシック" pitchFamily="35" charset="-128"/>
                        </a:rPr>
                        <a:t>Cephalosporins</a:t>
                      </a:r>
                      <a:r>
                        <a:rPr altLang="en-US" baseline="0" b="0" cap="none" dirty="0" sz="1800" i="0" kumimoji="0" lang="en-US" normalizeH="0" strike="noStrike" u="none" smtClean="0">
                          <a:ln>
                            <a:noFill/>
                          </a:ln>
                          <a:solidFill>
                            <a:srgbClr val="000000"/>
                          </a:solidFill>
                          <a:effectLst/>
                          <a:latin typeface="Times New Roman" pitchFamily="35" charset="0"/>
                          <a:ea typeface="ＭＳ Ｐゴシック" pitchFamily="35" charset="-128"/>
                        </a:rPr>
                        <a:t>, </a:t>
                      </a:r>
                      <a:r>
                        <a:rPr altLang="en-US" baseline="0" b="0" cap="none" dirty="0" sz="1800" i="0" kumimoji="0" lang="en-US" normalizeH="0" err="1" strike="noStrike" u="none" smtClean="0">
                          <a:ln>
                            <a:noFill/>
                          </a:ln>
                          <a:solidFill>
                            <a:srgbClr val="000000"/>
                          </a:solidFill>
                          <a:effectLst/>
                          <a:latin typeface="Times New Roman" pitchFamily="35" charset="0"/>
                          <a:ea typeface="ＭＳ Ｐゴシック" pitchFamily="35" charset="-128"/>
                        </a:rPr>
                        <a:t>Carbapenems</a:t>
                      </a:r>
                      <a:r>
                        <a:rPr altLang="en-US" baseline="0" b="0" cap="none" dirty="0" sz="1800" i="0" kumimoji="0" lang="en-US" normalizeH="0" strike="noStrike" u="none" smtClean="0">
                          <a:ln>
                            <a:noFill/>
                          </a:ln>
                          <a:solidFill>
                            <a:srgbClr val="000000"/>
                          </a:solidFill>
                          <a:effectLst/>
                          <a:latin typeface="Times New Roman" pitchFamily="35" charset="0"/>
                          <a:ea typeface="ＭＳ Ｐゴシック" pitchFamily="35" charset="-128"/>
                        </a:rPr>
                        <a:t> (except </a:t>
                      </a:r>
                      <a:r>
                        <a:rPr altLang="en-US" baseline="0" b="0" cap="none" dirty="0" sz="1800" i="0" kumimoji="0" lang="en-US" normalizeH="0" err="1" strike="noStrike" u="none" smtClean="0">
                          <a:ln>
                            <a:noFill/>
                          </a:ln>
                          <a:solidFill>
                            <a:srgbClr val="000000"/>
                          </a:solidFill>
                          <a:effectLst/>
                          <a:latin typeface="Times New Roman" pitchFamily="35" charset="0"/>
                          <a:ea typeface="ＭＳ Ｐゴシック" pitchFamily="35" charset="-128"/>
                        </a:rPr>
                        <a:t>Imipenem</a:t>
                      </a:r>
                      <a:r>
                        <a:rPr altLang="en-US" baseline="0" b="0" cap="none" dirty="0" sz="1800" i="0" kumimoji="0" lang="en-US" normalizeH="0" strike="noStrike" u="none" smtClean="0">
                          <a:ln>
                            <a:noFill/>
                          </a:ln>
                          <a:solidFill>
                            <a:srgbClr val="000000"/>
                          </a:solidFill>
                          <a:effectLst/>
                          <a:latin typeface="Times New Roman" pitchFamily="35" charset="0"/>
                          <a:ea typeface="ＭＳ Ｐゴシック" pitchFamily="35" charset="-128"/>
                        </a:rPr>
                        <a:t>), </a:t>
                      </a:r>
                      <a:r>
                        <a:rPr altLang="en-US" baseline="0" b="0" cap="none" dirty="0" sz="1800" i="0" kumimoji="0" lang="en-US" normalizeH="0" err="1" strike="noStrike" u="none" smtClean="0">
                          <a:ln>
                            <a:noFill/>
                          </a:ln>
                          <a:solidFill>
                            <a:srgbClr val="000000"/>
                          </a:solidFill>
                          <a:effectLst/>
                          <a:latin typeface="Times New Roman" pitchFamily="35" charset="0"/>
                          <a:ea typeface="ＭＳ Ｐゴシック" pitchFamily="35" charset="-128"/>
                        </a:rPr>
                        <a:t>Daptomycin</a:t>
                      </a:r>
                      <a:r>
                        <a:rPr altLang="en-US" baseline="0" b="0" cap="none" dirty="0" sz="1800" i="0" kumimoji="0" lang="en-US" normalizeH="0" strike="noStrike" u="none" smtClean="0">
                          <a:ln>
                            <a:noFill/>
                          </a:ln>
                          <a:solidFill>
                            <a:srgbClr val="000000"/>
                          </a:solidFill>
                          <a:effectLst/>
                          <a:latin typeface="Times New Roman" pitchFamily="35" charset="0"/>
                          <a:ea typeface="ＭＳ Ｐゴシック" pitchFamily="35" charset="-128"/>
                        </a:rPr>
                        <a:t>, </a:t>
                      </a:r>
                      <a:r>
                        <a:rPr altLang="en-US" baseline="0" b="0" cap="none" dirty="0" sz="1800" i="0" kumimoji="0" lang="en-US" normalizeH="0" err="1" strike="noStrike" u="none" smtClean="0">
                          <a:ln>
                            <a:noFill/>
                          </a:ln>
                          <a:solidFill>
                            <a:srgbClr val="000000"/>
                          </a:solidFill>
                          <a:effectLst/>
                          <a:latin typeface="Times New Roman" pitchFamily="35" charset="0"/>
                          <a:ea typeface="ＭＳ Ｐゴシック" pitchFamily="35" charset="-128"/>
                        </a:rPr>
                        <a:t>Vancomycin</a:t>
                      </a:r>
                      <a:r>
                        <a:rPr altLang="en-US" baseline="0" b="0" cap="none" dirty="0" sz="1800" i="0" kumimoji="0" lang="en-US" normalizeH="0" strike="noStrike" u="none" smtClean="0">
                          <a:ln>
                            <a:noFill/>
                          </a:ln>
                          <a:solidFill>
                            <a:srgbClr val="000000"/>
                          </a:solidFill>
                          <a:effectLst/>
                          <a:latin typeface="Times New Roman" pitchFamily="35" charset="0"/>
                          <a:ea typeface="ＭＳ Ｐゴシック" pitchFamily="35" charset="-128"/>
                        </a:rPr>
                        <a:t> (oral), Clindamycin, Erythromycin, Azithromycin, Metronidazole (avoid first trimester), </a:t>
                      </a:r>
                      <a:r>
                        <a:rPr altLang="en-US" baseline="0" b="0" cap="none" dirty="0" sz="1800" i="0" kumimoji="0" lang="en-US" normalizeH="0" err="1" strike="noStrike" u="none" smtClean="0">
                          <a:ln>
                            <a:noFill/>
                          </a:ln>
                          <a:solidFill>
                            <a:srgbClr val="000000"/>
                          </a:solidFill>
                          <a:effectLst/>
                          <a:latin typeface="Times New Roman" pitchFamily="35" charset="0"/>
                          <a:ea typeface="ＭＳ Ｐゴシック" pitchFamily="35" charset="-128"/>
                        </a:rPr>
                        <a:t>Nitrofurantoin</a:t>
                      </a:r>
                      <a:r>
                        <a:rPr altLang="en-US" baseline="0" b="0" cap="none" dirty="0" sz="1800" i="0" kumimoji="0" lang="en-US" normalizeH="0" strike="noStrike" u="none" smtClean="0">
                          <a:ln>
                            <a:noFill/>
                          </a:ln>
                          <a:solidFill>
                            <a:srgbClr val="000000"/>
                          </a:solidFill>
                          <a:effectLst/>
                          <a:latin typeface="Times New Roman" pitchFamily="35" charset="0"/>
                          <a:ea typeface="ＭＳ Ｐゴシック" pitchFamily="35" charset="-128"/>
                        </a:rPr>
                        <a:t>, Acyclovir, </a:t>
                      </a:r>
                      <a:r>
                        <a:rPr altLang="en-US" baseline="0" b="0" cap="none" dirty="0" sz="1800" i="0" kumimoji="0" lang="en-US" normalizeH="0" err="1" strike="noStrike" u="none" smtClean="0">
                          <a:ln>
                            <a:noFill/>
                          </a:ln>
                          <a:solidFill>
                            <a:srgbClr val="000000"/>
                          </a:solidFill>
                          <a:effectLst/>
                          <a:latin typeface="Times New Roman" pitchFamily="35" charset="0"/>
                          <a:ea typeface="ＭＳ Ｐゴシック" pitchFamily="35" charset="-128"/>
                        </a:rPr>
                        <a:t>Amphoterocin</a:t>
                      </a:r>
                      <a:r>
                        <a:rPr altLang="en-US" baseline="0" b="0" cap="none" dirty="0" sz="1800" i="0" kumimoji="0" lang="en-US" normalizeH="0" strike="noStrike" u="none" smtClean="0">
                          <a:ln>
                            <a:noFill/>
                          </a:ln>
                          <a:solidFill>
                            <a:srgbClr val="000000"/>
                          </a:solidFill>
                          <a:effectLst/>
                          <a:latin typeface="Times New Roman" pitchFamily="35" charset="0"/>
                          <a:ea typeface="ＭＳ Ｐゴシック" pitchFamily="35" charset="-128"/>
                        </a:rPr>
                        <a:t> B, </a:t>
                      </a:r>
                      <a:r>
                        <a:rPr altLang="en-US" baseline="0" b="0" cap="none" dirty="0" sz="1800" i="0" kumimoji="0" lang="en-US" normalizeH="0" err="1" strike="noStrike" u="none" smtClean="0">
                          <a:ln>
                            <a:noFill/>
                          </a:ln>
                          <a:solidFill>
                            <a:srgbClr val="000000"/>
                          </a:solidFill>
                          <a:effectLst/>
                          <a:latin typeface="Times New Roman" pitchFamily="35" charset="0"/>
                          <a:ea typeface="ＭＳ Ｐゴシック" pitchFamily="35" charset="-128"/>
                        </a:rPr>
                        <a:t>Ethambutol</a:t>
                      </a:r>
                      <a:endParaRPr altLang="en-US" baseline="0" b="0" cap="none" dirty="0" sz="1800" i="0" kumimoji="0" lang="en-US" normalizeH="0" strike="noStrike" u="none" smtClean="0">
                        <a:ln>
                          <a:noFill/>
                        </a:ln>
                        <a:solidFill>
                          <a:srgbClr val="000000"/>
                        </a:solidFill>
                        <a:effectLst/>
                        <a:latin typeface="Times New Roman" pitchFamily="35" charset="0"/>
                        <a:ea typeface="ＭＳ Ｐゴシック" pitchFamily="35" charset="-128"/>
                      </a:endParaRPr>
                    </a:p>
                  </a:txBody>
                  <a:tcPr marT="45724" marB="45724" horzOverflow="overflow"/>
                </a:tc>
              </a:tr>
              <a:tr h="370840">
                <a:tc>
                  <a:txBody>
                    <a:bodyPr/>
                    <a:lstStyle>
                      <a:lvl1pPr defTabSz="457200" eaLnBrk="0" hangingPunct="0">
                        <a:spcBef>
                          <a:spcPct val="20000"/>
                        </a:spcBef>
                        <a:defRPr sz="2800">
                          <a:solidFill>
                            <a:schemeClr val="bg1"/>
                          </a:solidFill>
                          <a:latin typeface="Times New Roman" pitchFamily="35" charset="0"/>
                          <a:ea typeface="ＭＳ Ｐゴシック" pitchFamily="35" charset="-128"/>
                        </a:defRPr>
                      </a:lvl1pPr>
                      <a:lvl2pPr defTabSz="457200" eaLnBrk="0" hangingPunct="0" indent="-37474525" marL="37931725">
                        <a:spcBef>
                          <a:spcPct val="20000"/>
                        </a:spcBef>
                        <a:defRPr sz="2400">
                          <a:solidFill>
                            <a:schemeClr val="bg1"/>
                          </a:solidFill>
                          <a:latin typeface="Times New Roman" pitchFamily="35" charset="0"/>
                          <a:ea typeface="ＭＳ Ｐゴシック" pitchFamily="35" charset="-128"/>
                        </a:defRPr>
                      </a:lvl2pPr>
                      <a:lvl3pPr eaLnBrk="0" hangingPunct="0">
                        <a:spcBef>
                          <a:spcPct val="20000"/>
                        </a:spcBef>
                        <a:defRPr sz="2000">
                          <a:solidFill>
                            <a:schemeClr val="bg1"/>
                          </a:solidFill>
                          <a:latin typeface="Times New Roman" pitchFamily="35" charset="0"/>
                          <a:ea typeface="ＭＳ Ｐゴシック" pitchFamily="35" charset="-128"/>
                        </a:defRPr>
                      </a:lvl3pPr>
                      <a:lvl4pPr eaLnBrk="0" hangingPunct="0">
                        <a:spcBef>
                          <a:spcPct val="20000"/>
                        </a:spcBef>
                        <a:defRPr>
                          <a:solidFill>
                            <a:schemeClr val="bg1"/>
                          </a:solidFill>
                          <a:latin typeface="Times New Roman" pitchFamily="35" charset="0"/>
                          <a:ea typeface="ＭＳ Ｐゴシック" pitchFamily="35" charset="-128"/>
                        </a:defRPr>
                      </a:lvl4pPr>
                      <a:lvl5pPr eaLnBrk="0" hangingPunct="0">
                        <a:spcBef>
                          <a:spcPct val="20000"/>
                        </a:spcBef>
                        <a:defRPr>
                          <a:solidFill>
                            <a:schemeClr val="bg1"/>
                          </a:solidFill>
                          <a:latin typeface="Times New Roman" pitchFamily="35" charset="0"/>
                          <a:ea typeface="ＭＳ Ｐゴシック" pitchFamily="35" charset="-128"/>
                        </a:defRPr>
                      </a:lvl5pPr>
                      <a:lvl6pPr eaLnBrk="0" fontAlgn="base" hangingPunct="0" marL="457200">
                        <a:spcBef>
                          <a:spcPct val="20000"/>
                        </a:spcBef>
                        <a:spcAft>
                          <a:spcPct val="0"/>
                        </a:spcAft>
                        <a:defRPr>
                          <a:solidFill>
                            <a:schemeClr val="bg1"/>
                          </a:solidFill>
                          <a:latin typeface="Times New Roman" pitchFamily="35" charset="0"/>
                          <a:ea typeface="ＭＳ Ｐゴシック" pitchFamily="35" charset="-128"/>
                        </a:defRPr>
                      </a:lvl6pPr>
                      <a:lvl7pPr eaLnBrk="0" fontAlgn="base" hangingPunct="0" marL="914400">
                        <a:spcBef>
                          <a:spcPct val="20000"/>
                        </a:spcBef>
                        <a:spcAft>
                          <a:spcPct val="0"/>
                        </a:spcAft>
                        <a:defRPr>
                          <a:solidFill>
                            <a:schemeClr val="bg1"/>
                          </a:solidFill>
                          <a:latin typeface="Times New Roman" pitchFamily="35" charset="0"/>
                          <a:ea typeface="ＭＳ Ｐゴシック" pitchFamily="35" charset="-128"/>
                        </a:defRPr>
                      </a:lvl7pPr>
                      <a:lvl8pPr eaLnBrk="0" fontAlgn="base" hangingPunct="0" marL="1371600">
                        <a:spcBef>
                          <a:spcPct val="20000"/>
                        </a:spcBef>
                        <a:spcAft>
                          <a:spcPct val="0"/>
                        </a:spcAft>
                        <a:defRPr>
                          <a:solidFill>
                            <a:schemeClr val="bg1"/>
                          </a:solidFill>
                          <a:latin typeface="Times New Roman" pitchFamily="35" charset="0"/>
                          <a:ea typeface="ＭＳ Ｐゴシック" pitchFamily="35" charset="-128"/>
                        </a:defRPr>
                      </a:lvl8pPr>
                      <a:lvl9pPr eaLnBrk="0" fontAlgn="base" hangingPunct="0" marL="1828800">
                        <a:spcBef>
                          <a:spcPct val="20000"/>
                        </a:spcBef>
                        <a:spcAft>
                          <a:spcPct val="0"/>
                        </a:spcAft>
                        <a:defRPr>
                          <a:solidFill>
                            <a:schemeClr val="bg1"/>
                          </a:solidFill>
                          <a:latin typeface="Times New Roman" pitchFamily="35" charset="0"/>
                          <a:ea typeface="ＭＳ Ｐゴシック" pitchFamily="35" charset="-128"/>
                        </a:defRPr>
                      </a:lvl9pPr>
                    </a:lstStyle>
                    <a:p>
                      <a:pPr algn="l" defTabSz="457200" eaLnBrk="1" fontAlgn="base" hangingPunct="1" indent="0" latinLnBrk="0" lvl="0" marL="0" marR="0" rtl="0">
                        <a:lnSpc>
                          <a:spcPct val="100000"/>
                        </a:lnSpc>
                        <a:spcBef>
                          <a:spcPct val="0"/>
                        </a:spcBef>
                        <a:spcAft>
                          <a:spcPct val="0"/>
                        </a:spcAft>
                        <a:buClrTx/>
                        <a:buSzTx/>
                        <a:buFontTx/>
                        <a:buNone/>
                      </a:pPr>
                      <a:r>
                        <a:rPr altLang="en-US" baseline="0" b="0" cap="none" dirty="0" sz="1800" i="0" kumimoji="0" lang="en-US" normalizeH="0" strike="noStrike" u="none" smtClean="0">
                          <a:ln>
                            <a:noFill/>
                          </a:ln>
                          <a:solidFill>
                            <a:srgbClr val="000000"/>
                          </a:solidFill>
                          <a:effectLst/>
                          <a:latin typeface="Times New Roman" pitchFamily="35" charset="0"/>
                          <a:ea typeface="ＭＳ Ｐゴシック" pitchFamily="35" charset="-128"/>
                        </a:rPr>
                        <a:t>C</a:t>
                      </a:r>
                    </a:p>
                  </a:txBody>
                  <a:tcPr marT="45724" marB="45724" horzOverflow="overflow"/>
                </a:tc>
                <a:tc>
                  <a:txBody>
                    <a:bodyPr/>
                    <a:lstStyle>
                      <a:lvl1pPr defTabSz="457200" eaLnBrk="0" hangingPunct="0">
                        <a:spcBef>
                          <a:spcPct val="20000"/>
                        </a:spcBef>
                        <a:defRPr sz="2800">
                          <a:solidFill>
                            <a:schemeClr val="bg1"/>
                          </a:solidFill>
                          <a:latin typeface="Times New Roman" pitchFamily="35" charset="0"/>
                          <a:ea typeface="ＭＳ Ｐゴシック" pitchFamily="35" charset="-128"/>
                        </a:defRPr>
                      </a:lvl1pPr>
                      <a:lvl2pPr defTabSz="457200" eaLnBrk="0" hangingPunct="0" indent="-37474525" marL="37931725">
                        <a:spcBef>
                          <a:spcPct val="20000"/>
                        </a:spcBef>
                        <a:defRPr sz="2400">
                          <a:solidFill>
                            <a:schemeClr val="bg1"/>
                          </a:solidFill>
                          <a:latin typeface="Times New Roman" pitchFamily="35" charset="0"/>
                          <a:ea typeface="ＭＳ Ｐゴシック" pitchFamily="35" charset="-128"/>
                        </a:defRPr>
                      </a:lvl2pPr>
                      <a:lvl3pPr eaLnBrk="0" hangingPunct="0">
                        <a:spcBef>
                          <a:spcPct val="20000"/>
                        </a:spcBef>
                        <a:defRPr sz="2000">
                          <a:solidFill>
                            <a:schemeClr val="bg1"/>
                          </a:solidFill>
                          <a:latin typeface="Times New Roman" pitchFamily="35" charset="0"/>
                          <a:ea typeface="ＭＳ Ｐゴシック" pitchFamily="35" charset="-128"/>
                        </a:defRPr>
                      </a:lvl3pPr>
                      <a:lvl4pPr eaLnBrk="0" hangingPunct="0">
                        <a:spcBef>
                          <a:spcPct val="20000"/>
                        </a:spcBef>
                        <a:defRPr>
                          <a:solidFill>
                            <a:schemeClr val="bg1"/>
                          </a:solidFill>
                          <a:latin typeface="Times New Roman" pitchFamily="35" charset="0"/>
                          <a:ea typeface="ＭＳ Ｐゴシック" pitchFamily="35" charset="-128"/>
                        </a:defRPr>
                      </a:lvl4pPr>
                      <a:lvl5pPr eaLnBrk="0" hangingPunct="0">
                        <a:spcBef>
                          <a:spcPct val="20000"/>
                        </a:spcBef>
                        <a:defRPr>
                          <a:solidFill>
                            <a:schemeClr val="bg1"/>
                          </a:solidFill>
                          <a:latin typeface="Times New Roman" pitchFamily="35" charset="0"/>
                          <a:ea typeface="ＭＳ Ｐゴシック" pitchFamily="35" charset="-128"/>
                        </a:defRPr>
                      </a:lvl5pPr>
                      <a:lvl6pPr eaLnBrk="0" fontAlgn="base" hangingPunct="0" marL="457200">
                        <a:spcBef>
                          <a:spcPct val="20000"/>
                        </a:spcBef>
                        <a:spcAft>
                          <a:spcPct val="0"/>
                        </a:spcAft>
                        <a:defRPr>
                          <a:solidFill>
                            <a:schemeClr val="bg1"/>
                          </a:solidFill>
                          <a:latin typeface="Times New Roman" pitchFamily="35" charset="0"/>
                          <a:ea typeface="ＭＳ Ｐゴシック" pitchFamily="35" charset="-128"/>
                        </a:defRPr>
                      </a:lvl6pPr>
                      <a:lvl7pPr eaLnBrk="0" fontAlgn="base" hangingPunct="0" marL="914400">
                        <a:spcBef>
                          <a:spcPct val="20000"/>
                        </a:spcBef>
                        <a:spcAft>
                          <a:spcPct val="0"/>
                        </a:spcAft>
                        <a:defRPr>
                          <a:solidFill>
                            <a:schemeClr val="bg1"/>
                          </a:solidFill>
                          <a:latin typeface="Times New Roman" pitchFamily="35" charset="0"/>
                          <a:ea typeface="ＭＳ Ｐゴシック" pitchFamily="35" charset="-128"/>
                        </a:defRPr>
                      </a:lvl7pPr>
                      <a:lvl8pPr eaLnBrk="0" fontAlgn="base" hangingPunct="0" marL="1371600">
                        <a:spcBef>
                          <a:spcPct val="20000"/>
                        </a:spcBef>
                        <a:spcAft>
                          <a:spcPct val="0"/>
                        </a:spcAft>
                        <a:defRPr>
                          <a:solidFill>
                            <a:schemeClr val="bg1"/>
                          </a:solidFill>
                          <a:latin typeface="Times New Roman" pitchFamily="35" charset="0"/>
                          <a:ea typeface="ＭＳ Ｐゴシック" pitchFamily="35" charset="-128"/>
                        </a:defRPr>
                      </a:lvl8pPr>
                      <a:lvl9pPr eaLnBrk="0" fontAlgn="base" hangingPunct="0" marL="1828800">
                        <a:spcBef>
                          <a:spcPct val="20000"/>
                        </a:spcBef>
                        <a:spcAft>
                          <a:spcPct val="0"/>
                        </a:spcAft>
                        <a:defRPr>
                          <a:solidFill>
                            <a:schemeClr val="bg1"/>
                          </a:solidFill>
                          <a:latin typeface="Times New Roman" pitchFamily="35" charset="0"/>
                          <a:ea typeface="ＭＳ Ｐゴシック" pitchFamily="35" charset="-128"/>
                        </a:defRPr>
                      </a:lvl9pPr>
                    </a:lstStyle>
                    <a:p>
                      <a:pPr algn="l" defTabSz="457200" eaLnBrk="1" fontAlgn="base" hangingPunct="1" indent="0" latinLnBrk="0" lvl="0" marL="0" marR="0" rtl="0">
                        <a:lnSpc>
                          <a:spcPct val="100000"/>
                        </a:lnSpc>
                        <a:spcBef>
                          <a:spcPct val="0"/>
                        </a:spcBef>
                        <a:spcAft>
                          <a:spcPct val="0"/>
                        </a:spcAft>
                        <a:buClrTx/>
                        <a:buSzTx/>
                        <a:buFontTx/>
                        <a:buNone/>
                      </a:pPr>
                      <a:r>
                        <a:rPr altLang="en-US" baseline="0" b="0" cap="none" sz="1800" i="0" kumimoji="0" lang="en-US" normalizeH="0" strike="noStrike" u="none" smtClean="0">
                          <a:ln>
                            <a:noFill/>
                          </a:ln>
                          <a:solidFill>
                            <a:srgbClr val="000000"/>
                          </a:solidFill>
                          <a:effectLst/>
                          <a:latin typeface="Times New Roman" pitchFamily="35" charset="0"/>
                          <a:ea typeface="ＭＳ Ｐゴシック" pitchFamily="35" charset="-128"/>
                        </a:rPr>
                        <a:t>Quinolones, Chloramphenicol, Clarithromycin, Imipenem, Linezolid, Trimethoprim/Sulfa (D if used near term), Vancomycin (IV), Rifampin, INH, PZA, PAS, Fluconazole, Caspofungin  </a:t>
                      </a:r>
                    </a:p>
                  </a:txBody>
                  <a:tcPr marT="45724" marB="45724" horzOverflow="overflow"/>
                </a:tc>
              </a:tr>
              <a:tr h="370840">
                <a:tc>
                  <a:txBody>
                    <a:bodyPr/>
                    <a:lstStyle>
                      <a:lvl1pPr defTabSz="457200" eaLnBrk="0" hangingPunct="0">
                        <a:spcBef>
                          <a:spcPct val="20000"/>
                        </a:spcBef>
                        <a:defRPr sz="2800">
                          <a:solidFill>
                            <a:schemeClr val="bg1"/>
                          </a:solidFill>
                          <a:latin typeface="Times New Roman" pitchFamily="35" charset="0"/>
                          <a:ea typeface="ＭＳ Ｐゴシック" pitchFamily="35" charset="-128"/>
                        </a:defRPr>
                      </a:lvl1pPr>
                      <a:lvl2pPr defTabSz="457200" eaLnBrk="0" hangingPunct="0" indent="-37474525" marL="37931725">
                        <a:spcBef>
                          <a:spcPct val="20000"/>
                        </a:spcBef>
                        <a:defRPr sz="2400">
                          <a:solidFill>
                            <a:schemeClr val="bg1"/>
                          </a:solidFill>
                          <a:latin typeface="Times New Roman" pitchFamily="35" charset="0"/>
                          <a:ea typeface="ＭＳ Ｐゴシック" pitchFamily="35" charset="-128"/>
                        </a:defRPr>
                      </a:lvl2pPr>
                      <a:lvl3pPr eaLnBrk="0" hangingPunct="0">
                        <a:spcBef>
                          <a:spcPct val="20000"/>
                        </a:spcBef>
                        <a:defRPr sz="2000">
                          <a:solidFill>
                            <a:schemeClr val="bg1"/>
                          </a:solidFill>
                          <a:latin typeface="Times New Roman" pitchFamily="35" charset="0"/>
                          <a:ea typeface="ＭＳ Ｐゴシック" pitchFamily="35" charset="-128"/>
                        </a:defRPr>
                      </a:lvl3pPr>
                      <a:lvl4pPr eaLnBrk="0" hangingPunct="0">
                        <a:spcBef>
                          <a:spcPct val="20000"/>
                        </a:spcBef>
                        <a:defRPr>
                          <a:solidFill>
                            <a:schemeClr val="bg1"/>
                          </a:solidFill>
                          <a:latin typeface="Times New Roman" pitchFamily="35" charset="0"/>
                          <a:ea typeface="ＭＳ Ｐゴシック" pitchFamily="35" charset="-128"/>
                        </a:defRPr>
                      </a:lvl4pPr>
                      <a:lvl5pPr eaLnBrk="0" hangingPunct="0">
                        <a:spcBef>
                          <a:spcPct val="20000"/>
                        </a:spcBef>
                        <a:defRPr>
                          <a:solidFill>
                            <a:schemeClr val="bg1"/>
                          </a:solidFill>
                          <a:latin typeface="Times New Roman" pitchFamily="35" charset="0"/>
                          <a:ea typeface="ＭＳ Ｐゴシック" pitchFamily="35" charset="-128"/>
                        </a:defRPr>
                      </a:lvl5pPr>
                      <a:lvl6pPr eaLnBrk="0" fontAlgn="base" hangingPunct="0" marL="457200">
                        <a:spcBef>
                          <a:spcPct val="20000"/>
                        </a:spcBef>
                        <a:spcAft>
                          <a:spcPct val="0"/>
                        </a:spcAft>
                        <a:defRPr>
                          <a:solidFill>
                            <a:schemeClr val="bg1"/>
                          </a:solidFill>
                          <a:latin typeface="Times New Roman" pitchFamily="35" charset="0"/>
                          <a:ea typeface="ＭＳ Ｐゴシック" pitchFamily="35" charset="-128"/>
                        </a:defRPr>
                      </a:lvl6pPr>
                      <a:lvl7pPr eaLnBrk="0" fontAlgn="base" hangingPunct="0" marL="914400">
                        <a:spcBef>
                          <a:spcPct val="20000"/>
                        </a:spcBef>
                        <a:spcAft>
                          <a:spcPct val="0"/>
                        </a:spcAft>
                        <a:defRPr>
                          <a:solidFill>
                            <a:schemeClr val="bg1"/>
                          </a:solidFill>
                          <a:latin typeface="Times New Roman" pitchFamily="35" charset="0"/>
                          <a:ea typeface="ＭＳ Ｐゴシック" pitchFamily="35" charset="-128"/>
                        </a:defRPr>
                      </a:lvl7pPr>
                      <a:lvl8pPr eaLnBrk="0" fontAlgn="base" hangingPunct="0" marL="1371600">
                        <a:spcBef>
                          <a:spcPct val="20000"/>
                        </a:spcBef>
                        <a:spcAft>
                          <a:spcPct val="0"/>
                        </a:spcAft>
                        <a:defRPr>
                          <a:solidFill>
                            <a:schemeClr val="bg1"/>
                          </a:solidFill>
                          <a:latin typeface="Times New Roman" pitchFamily="35" charset="0"/>
                          <a:ea typeface="ＭＳ Ｐゴシック" pitchFamily="35" charset="-128"/>
                        </a:defRPr>
                      </a:lvl8pPr>
                      <a:lvl9pPr eaLnBrk="0" fontAlgn="base" hangingPunct="0" marL="1828800">
                        <a:spcBef>
                          <a:spcPct val="20000"/>
                        </a:spcBef>
                        <a:spcAft>
                          <a:spcPct val="0"/>
                        </a:spcAft>
                        <a:defRPr>
                          <a:solidFill>
                            <a:schemeClr val="bg1"/>
                          </a:solidFill>
                          <a:latin typeface="Times New Roman" pitchFamily="35" charset="0"/>
                          <a:ea typeface="ＭＳ Ｐゴシック" pitchFamily="35" charset="-128"/>
                        </a:defRPr>
                      </a:lvl9pPr>
                    </a:lstStyle>
                    <a:p>
                      <a:pPr algn="l" defTabSz="457200" eaLnBrk="1" fontAlgn="base" hangingPunct="1" indent="0" latinLnBrk="0" lvl="0" marL="0" marR="0" rtl="0">
                        <a:lnSpc>
                          <a:spcPct val="100000"/>
                        </a:lnSpc>
                        <a:spcBef>
                          <a:spcPct val="0"/>
                        </a:spcBef>
                        <a:spcAft>
                          <a:spcPct val="0"/>
                        </a:spcAft>
                        <a:buClrTx/>
                        <a:buSzTx/>
                        <a:buFontTx/>
                        <a:buNone/>
                      </a:pPr>
                      <a:r>
                        <a:rPr altLang="en-US" baseline="0" b="0" cap="none" dirty="0" sz="1800" i="0" kumimoji="0" lang="en-US" normalizeH="0" strike="noStrike" u="none" smtClean="0">
                          <a:ln>
                            <a:noFill/>
                          </a:ln>
                          <a:solidFill>
                            <a:srgbClr val="000000"/>
                          </a:solidFill>
                          <a:effectLst/>
                          <a:latin typeface="Times New Roman" pitchFamily="35" charset="0"/>
                          <a:ea typeface="ＭＳ Ｐゴシック" pitchFamily="35" charset="-128"/>
                        </a:rPr>
                        <a:t>D</a:t>
                      </a:r>
                    </a:p>
                  </a:txBody>
                  <a:tcPr marT="45724" marB="45724" horzOverflow="overflow"/>
                </a:tc>
                <a:tc>
                  <a:txBody>
                    <a:bodyPr/>
                    <a:lstStyle>
                      <a:lvl1pPr defTabSz="457200" eaLnBrk="0" hangingPunct="0">
                        <a:spcBef>
                          <a:spcPct val="20000"/>
                        </a:spcBef>
                        <a:defRPr sz="2800">
                          <a:solidFill>
                            <a:schemeClr val="bg1"/>
                          </a:solidFill>
                          <a:latin typeface="Times New Roman" pitchFamily="35" charset="0"/>
                          <a:ea typeface="ＭＳ Ｐゴシック" pitchFamily="35" charset="-128"/>
                        </a:defRPr>
                      </a:lvl1pPr>
                      <a:lvl2pPr defTabSz="457200" eaLnBrk="0" hangingPunct="0" indent="-37474525" marL="37931725">
                        <a:spcBef>
                          <a:spcPct val="20000"/>
                        </a:spcBef>
                        <a:defRPr sz="2400">
                          <a:solidFill>
                            <a:schemeClr val="bg1"/>
                          </a:solidFill>
                          <a:latin typeface="Times New Roman" pitchFamily="35" charset="0"/>
                          <a:ea typeface="ＭＳ Ｐゴシック" pitchFamily="35" charset="-128"/>
                        </a:defRPr>
                      </a:lvl2pPr>
                      <a:lvl3pPr eaLnBrk="0" hangingPunct="0">
                        <a:spcBef>
                          <a:spcPct val="20000"/>
                        </a:spcBef>
                        <a:defRPr sz="2000">
                          <a:solidFill>
                            <a:schemeClr val="bg1"/>
                          </a:solidFill>
                          <a:latin typeface="Times New Roman" pitchFamily="35" charset="0"/>
                          <a:ea typeface="ＭＳ Ｐゴシック" pitchFamily="35" charset="-128"/>
                        </a:defRPr>
                      </a:lvl3pPr>
                      <a:lvl4pPr eaLnBrk="0" hangingPunct="0">
                        <a:spcBef>
                          <a:spcPct val="20000"/>
                        </a:spcBef>
                        <a:defRPr>
                          <a:solidFill>
                            <a:schemeClr val="bg1"/>
                          </a:solidFill>
                          <a:latin typeface="Times New Roman" pitchFamily="35" charset="0"/>
                          <a:ea typeface="ＭＳ Ｐゴシック" pitchFamily="35" charset="-128"/>
                        </a:defRPr>
                      </a:lvl4pPr>
                      <a:lvl5pPr eaLnBrk="0" hangingPunct="0">
                        <a:spcBef>
                          <a:spcPct val="20000"/>
                        </a:spcBef>
                        <a:defRPr>
                          <a:solidFill>
                            <a:schemeClr val="bg1"/>
                          </a:solidFill>
                          <a:latin typeface="Times New Roman" pitchFamily="35" charset="0"/>
                          <a:ea typeface="ＭＳ Ｐゴシック" pitchFamily="35" charset="-128"/>
                        </a:defRPr>
                      </a:lvl5pPr>
                      <a:lvl6pPr eaLnBrk="0" fontAlgn="base" hangingPunct="0" marL="457200">
                        <a:spcBef>
                          <a:spcPct val="20000"/>
                        </a:spcBef>
                        <a:spcAft>
                          <a:spcPct val="0"/>
                        </a:spcAft>
                        <a:defRPr>
                          <a:solidFill>
                            <a:schemeClr val="bg1"/>
                          </a:solidFill>
                          <a:latin typeface="Times New Roman" pitchFamily="35" charset="0"/>
                          <a:ea typeface="ＭＳ Ｐゴシック" pitchFamily="35" charset="-128"/>
                        </a:defRPr>
                      </a:lvl6pPr>
                      <a:lvl7pPr eaLnBrk="0" fontAlgn="base" hangingPunct="0" marL="914400">
                        <a:spcBef>
                          <a:spcPct val="20000"/>
                        </a:spcBef>
                        <a:spcAft>
                          <a:spcPct val="0"/>
                        </a:spcAft>
                        <a:defRPr>
                          <a:solidFill>
                            <a:schemeClr val="bg1"/>
                          </a:solidFill>
                          <a:latin typeface="Times New Roman" pitchFamily="35" charset="0"/>
                          <a:ea typeface="ＭＳ Ｐゴシック" pitchFamily="35" charset="-128"/>
                        </a:defRPr>
                      </a:lvl7pPr>
                      <a:lvl8pPr eaLnBrk="0" fontAlgn="base" hangingPunct="0" marL="1371600">
                        <a:spcBef>
                          <a:spcPct val="20000"/>
                        </a:spcBef>
                        <a:spcAft>
                          <a:spcPct val="0"/>
                        </a:spcAft>
                        <a:defRPr>
                          <a:solidFill>
                            <a:schemeClr val="bg1"/>
                          </a:solidFill>
                          <a:latin typeface="Times New Roman" pitchFamily="35" charset="0"/>
                          <a:ea typeface="ＭＳ Ｐゴシック" pitchFamily="35" charset="-128"/>
                        </a:defRPr>
                      </a:lvl8pPr>
                      <a:lvl9pPr eaLnBrk="0" fontAlgn="base" hangingPunct="0" marL="1828800">
                        <a:spcBef>
                          <a:spcPct val="20000"/>
                        </a:spcBef>
                        <a:spcAft>
                          <a:spcPct val="0"/>
                        </a:spcAft>
                        <a:defRPr>
                          <a:solidFill>
                            <a:schemeClr val="bg1"/>
                          </a:solidFill>
                          <a:latin typeface="Times New Roman" pitchFamily="35" charset="0"/>
                          <a:ea typeface="ＭＳ Ｐゴシック" pitchFamily="35" charset="-128"/>
                        </a:defRPr>
                      </a:lvl9pPr>
                    </a:lstStyle>
                    <a:p>
                      <a:pPr algn="l" defTabSz="457200" eaLnBrk="1" fontAlgn="base" hangingPunct="1" indent="0" latinLnBrk="0" lvl="0" marL="0" marR="0" rtl="0">
                        <a:lnSpc>
                          <a:spcPct val="100000"/>
                        </a:lnSpc>
                        <a:spcBef>
                          <a:spcPct val="0"/>
                        </a:spcBef>
                        <a:spcAft>
                          <a:spcPct val="0"/>
                        </a:spcAft>
                        <a:buClrTx/>
                        <a:buSzTx/>
                        <a:buFontTx/>
                        <a:buNone/>
                      </a:pPr>
                      <a:r>
                        <a:rPr altLang="en-US" baseline="0" b="0" cap="none" dirty="0" sz="1800" i="0" kumimoji="0" lang="en-US" normalizeH="0" err="1" strike="noStrike" u="none" smtClean="0">
                          <a:ln>
                            <a:noFill/>
                          </a:ln>
                          <a:solidFill>
                            <a:srgbClr val="000000"/>
                          </a:solidFill>
                          <a:effectLst/>
                          <a:latin typeface="Times New Roman" pitchFamily="35" charset="0"/>
                          <a:ea typeface="ＭＳ Ｐゴシック" pitchFamily="35" charset="-128"/>
                        </a:rPr>
                        <a:t>Tetracyclines</a:t>
                      </a:r>
                      <a:r>
                        <a:rPr altLang="en-US" baseline="0" b="0" cap="none" dirty="0" sz="1800" i="0" kumimoji="0" lang="en-US" normalizeH="0" strike="noStrike" u="none" smtClean="0">
                          <a:ln>
                            <a:noFill/>
                          </a:ln>
                          <a:solidFill>
                            <a:srgbClr val="000000"/>
                          </a:solidFill>
                          <a:effectLst/>
                          <a:latin typeface="Times New Roman" pitchFamily="35" charset="0"/>
                          <a:ea typeface="ＭＳ Ｐゴシック" pitchFamily="35" charset="-128"/>
                        </a:rPr>
                        <a:t> (Doxy, </a:t>
                      </a:r>
                      <a:r>
                        <a:rPr altLang="en-US" baseline="0" b="0" cap="none" dirty="0" sz="1800" i="0" kumimoji="0" lang="en-US" normalizeH="0" err="1" strike="noStrike" u="none" smtClean="0">
                          <a:ln>
                            <a:noFill/>
                          </a:ln>
                          <a:solidFill>
                            <a:srgbClr val="000000"/>
                          </a:solidFill>
                          <a:effectLst/>
                          <a:latin typeface="Times New Roman" pitchFamily="35" charset="0"/>
                          <a:ea typeface="ＭＳ Ｐゴシック" pitchFamily="35" charset="-128"/>
                        </a:rPr>
                        <a:t>Tige</a:t>
                      </a:r>
                      <a:r>
                        <a:rPr altLang="en-US" baseline="0" b="0" cap="none" dirty="0" sz="1800" i="0" kumimoji="0" lang="en-US" normalizeH="0" strike="noStrike" u="none" smtClean="0">
                          <a:ln>
                            <a:noFill/>
                          </a:ln>
                          <a:solidFill>
                            <a:srgbClr val="000000"/>
                          </a:solidFill>
                          <a:effectLst/>
                          <a:latin typeface="Times New Roman" pitchFamily="35" charset="0"/>
                          <a:ea typeface="ＭＳ Ｐゴシック" pitchFamily="35" charset="-128"/>
                        </a:rPr>
                        <a:t>, Mino), </a:t>
                      </a:r>
                      <a:r>
                        <a:rPr altLang="en-US" baseline="0" b="0" cap="none" dirty="0" sz="1800" i="0" kumimoji="0" lang="en-US" normalizeH="0" err="1" strike="noStrike" u="none" smtClean="0">
                          <a:ln>
                            <a:noFill/>
                          </a:ln>
                          <a:solidFill>
                            <a:srgbClr val="000000"/>
                          </a:solidFill>
                          <a:effectLst/>
                          <a:latin typeface="Times New Roman" pitchFamily="35" charset="0"/>
                          <a:ea typeface="ＭＳ Ｐゴシック" pitchFamily="35" charset="-128"/>
                        </a:rPr>
                        <a:t>Voriconazole</a:t>
                      </a:r>
                      <a:r>
                        <a:rPr altLang="en-US" baseline="0" b="0" cap="none" dirty="0" sz="1800" i="0" kumimoji="0" lang="en-US" normalizeH="0" strike="noStrike" u="none" smtClean="0">
                          <a:ln>
                            <a:noFill/>
                          </a:ln>
                          <a:solidFill>
                            <a:srgbClr val="000000"/>
                          </a:solidFill>
                          <a:effectLst/>
                          <a:latin typeface="Times New Roman" pitchFamily="35" charset="0"/>
                          <a:ea typeface="ＭＳ Ｐゴシック" pitchFamily="35" charset="-128"/>
                        </a:rPr>
                        <a:t>, Aminoglycosides (some put gentamicin as a category C)</a:t>
                      </a:r>
                    </a:p>
                  </a:txBody>
                  <a:tcPr marT="45724" marB="45724" horzOverflow="overflow"/>
                </a:tc>
              </a:tr>
              <a:tr h="370840">
                <a:tc>
                  <a:txBody>
                    <a:bodyPr/>
                    <a:lstStyle>
                      <a:lvl1pPr defTabSz="457200" eaLnBrk="0" hangingPunct="0">
                        <a:spcBef>
                          <a:spcPct val="20000"/>
                        </a:spcBef>
                        <a:defRPr sz="2800">
                          <a:solidFill>
                            <a:schemeClr val="bg1"/>
                          </a:solidFill>
                          <a:latin typeface="Times New Roman" pitchFamily="35" charset="0"/>
                          <a:ea typeface="ＭＳ Ｐゴシック" pitchFamily="35" charset="-128"/>
                        </a:defRPr>
                      </a:lvl1pPr>
                      <a:lvl2pPr defTabSz="457200" eaLnBrk="0" hangingPunct="0" indent="-37474525" marL="37931725">
                        <a:spcBef>
                          <a:spcPct val="20000"/>
                        </a:spcBef>
                        <a:defRPr sz="2400">
                          <a:solidFill>
                            <a:schemeClr val="bg1"/>
                          </a:solidFill>
                          <a:latin typeface="Times New Roman" pitchFamily="35" charset="0"/>
                          <a:ea typeface="ＭＳ Ｐゴシック" pitchFamily="35" charset="-128"/>
                        </a:defRPr>
                      </a:lvl2pPr>
                      <a:lvl3pPr eaLnBrk="0" hangingPunct="0">
                        <a:spcBef>
                          <a:spcPct val="20000"/>
                        </a:spcBef>
                        <a:defRPr sz="2000">
                          <a:solidFill>
                            <a:schemeClr val="bg1"/>
                          </a:solidFill>
                          <a:latin typeface="Times New Roman" pitchFamily="35" charset="0"/>
                          <a:ea typeface="ＭＳ Ｐゴシック" pitchFamily="35" charset="-128"/>
                        </a:defRPr>
                      </a:lvl3pPr>
                      <a:lvl4pPr eaLnBrk="0" hangingPunct="0">
                        <a:spcBef>
                          <a:spcPct val="20000"/>
                        </a:spcBef>
                        <a:defRPr>
                          <a:solidFill>
                            <a:schemeClr val="bg1"/>
                          </a:solidFill>
                          <a:latin typeface="Times New Roman" pitchFamily="35" charset="0"/>
                          <a:ea typeface="ＭＳ Ｐゴシック" pitchFamily="35" charset="-128"/>
                        </a:defRPr>
                      </a:lvl4pPr>
                      <a:lvl5pPr eaLnBrk="0" hangingPunct="0">
                        <a:spcBef>
                          <a:spcPct val="20000"/>
                        </a:spcBef>
                        <a:defRPr>
                          <a:solidFill>
                            <a:schemeClr val="bg1"/>
                          </a:solidFill>
                          <a:latin typeface="Times New Roman" pitchFamily="35" charset="0"/>
                          <a:ea typeface="ＭＳ Ｐゴシック" pitchFamily="35" charset="-128"/>
                        </a:defRPr>
                      </a:lvl5pPr>
                      <a:lvl6pPr eaLnBrk="0" fontAlgn="base" hangingPunct="0" marL="457200">
                        <a:spcBef>
                          <a:spcPct val="20000"/>
                        </a:spcBef>
                        <a:spcAft>
                          <a:spcPct val="0"/>
                        </a:spcAft>
                        <a:defRPr>
                          <a:solidFill>
                            <a:schemeClr val="bg1"/>
                          </a:solidFill>
                          <a:latin typeface="Times New Roman" pitchFamily="35" charset="0"/>
                          <a:ea typeface="ＭＳ Ｐゴシック" pitchFamily="35" charset="-128"/>
                        </a:defRPr>
                      </a:lvl6pPr>
                      <a:lvl7pPr eaLnBrk="0" fontAlgn="base" hangingPunct="0" marL="914400">
                        <a:spcBef>
                          <a:spcPct val="20000"/>
                        </a:spcBef>
                        <a:spcAft>
                          <a:spcPct val="0"/>
                        </a:spcAft>
                        <a:defRPr>
                          <a:solidFill>
                            <a:schemeClr val="bg1"/>
                          </a:solidFill>
                          <a:latin typeface="Times New Roman" pitchFamily="35" charset="0"/>
                          <a:ea typeface="ＭＳ Ｐゴシック" pitchFamily="35" charset="-128"/>
                        </a:defRPr>
                      </a:lvl7pPr>
                      <a:lvl8pPr eaLnBrk="0" fontAlgn="base" hangingPunct="0" marL="1371600">
                        <a:spcBef>
                          <a:spcPct val="20000"/>
                        </a:spcBef>
                        <a:spcAft>
                          <a:spcPct val="0"/>
                        </a:spcAft>
                        <a:defRPr>
                          <a:solidFill>
                            <a:schemeClr val="bg1"/>
                          </a:solidFill>
                          <a:latin typeface="Times New Roman" pitchFamily="35" charset="0"/>
                          <a:ea typeface="ＭＳ Ｐゴシック" pitchFamily="35" charset="-128"/>
                        </a:defRPr>
                      </a:lvl8pPr>
                      <a:lvl9pPr eaLnBrk="0" fontAlgn="base" hangingPunct="0" marL="1828800">
                        <a:spcBef>
                          <a:spcPct val="20000"/>
                        </a:spcBef>
                        <a:spcAft>
                          <a:spcPct val="0"/>
                        </a:spcAft>
                        <a:defRPr>
                          <a:solidFill>
                            <a:schemeClr val="bg1"/>
                          </a:solidFill>
                          <a:latin typeface="Times New Roman" pitchFamily="35" charset="0"/>
                          <a:ea typeface="ＭＳ Ｐゴシック" pitchFamily="35" charset="-128"/>
                        </a:defRPr>
                      </a:lvl9pPr>
                    </a:lstStyle>
                    <a:p>
                      <a:pPr algn="l" defTabSz="457200" eaLnBrk="1" fontAlgn="base" hangingPunct="1" indent="0" latinLnBrk="0" lvl="0" marL="0" marR="0" rtl="0">
                        <a:lnSpc>
                          <a:spcPct val="100000"/>
                        </a:lnSpc>
                        <a:spcBef>
                          <a:spcPct val="0"/>
                        </a:spcBef>
                        <a:spcAft>
                          <a:spcPct val="0"/>
                        </a:spcAft>
                        <a:buClrTx/>
                        <a:buSzTx/>
                        <a:buFontTx/>
                        <a:buNone/>
                      </a:pPr>
                      <a:r>
                        <a:rPr altLang="en-US" baseline="0" b="0" cap="none" dirty="0" sz="1800" i="0" kumimoji="0" lang="en-US" normalizeH="0" strike="noStrike" u="none" smtClean="0">
                          <a:ln>
                            <a:noFill/>
                          </a:ln>
                          <a:solidFill>
                            <a:srgbClr val="000000"/>
                          </a:solidFill>
                          <a:effectLst/>
                          <a:latin typeface="Times New Roman" pitchFamily="35" charset="0"/>
                          <a:ea typeface="ＭＳ Ｐゴシック" pitchFamily="35" charset="-128"/>
                        </a:rPr>
                        <a:t>X</a:t>
                      </a:r>
                    </a:p>
                  </a:txBody>
                  <a:tcPr marT="45724" marB="45724" horzOverflow="overflow"/>
                </a:tc>
                <a:tc>
                  <a:txBody>
                    <a:bodyPr/>
                    <a:lstStyle>
                      <a:lvl1pPr defTabSz="457200" eaLnBrk="0" hangingPunct="0">
                        <a:spcBef>
                          <a:spcPct val="20000"/>
                        </a:spcBef>
                        <a:defRPr sz="2800">
                          <a:solidFill>
                            <a:schemeClr val="bg1"/>
                          </a:solidFill>
                          <a:latin typeface="Times New Roman" pitchFamily="35" charset="0"/>
                          <a:ea typeface="ＭＳ Ｐゴシック" pitchFamily="35" charset="-128"/>
                        </a:defRPr>
                      </a:lvl1pPr>
                      <a:lvl2pPr defTabSz="457200" eaLnBrk="0" hangingPunct="0" indent="-37474525" marL="37931725">
                        <a:spcBef>
                          <a:spcPct val="20000"/>
                        </a:spcBef>
                        <a:defRPr sz="2400">
                          <a:solidFill>
                            <a:schemeClr val="bg1"/>
                          </a:solidFill>
                          <a:latin typeface="Times New Roman" pitchFamily="35" charset="0"/>
                          <a:ea typeface="ＭＳ Ｐゴシック" pitchFamily="35" charset="-128"/>
                        </a:defRPr>
                      </a:lvl2pPr>
                      <a:lvl3pPr eaLnBrk="0" hangingPunct="0">
                        <a:spcBef>
                          <a:spcPct val="20000"/>
                        </a:spcBef>
                        <a:defRPr sz="2000">
                          <a:solidFill>
                            <a:schemeClr val="bg1"/>
                          </a:solidFill>
                          <a:latin typeface="Times New Roman" pitchFamily="35" charset="0"/>
                          <a:ea typeface="ＭＳ Ｐゴシック" pitchFamily="35" charset="-128"/>
                        </a:defRPr>
                      </a:lvl3pPr>
                      <a:lvl4pPr eaLnBrk="0" hangingPunct="0">
                        <a:spcBef>
                          <a:spcPct val="20000"/>
                        </a:spcBef>
                        <a:defRPr>
                          <a:solidFill>
                            <a:schemeClr val="bg1"/>
                          </a:solidFill>
                          <a:latin typeface="Times New Roman" pitchFamily="35" charset="0"/>
                          <a:ea typeface="ＭＳ Ｐゴシック" pitchFamily="35" charset="-128"/>
                        </a:defRPr>
                      </a:lvl4pPr>
                      <a:lvl5pPr eaLnBrk="0" hangingPunct="0">
                        <a:spcBef>
                          <a:spcPct val="20000"/>
                        </a:spcBef>
                        <a:defRPr>
                          <a:solidFill>
                            <a:schemeClr val="bg1"/>
                          </a:solidFill>
                          <a:latin typeface="Times New Roman" pitchFamily="35" charset="0"/>
                          <a:ea typeface="ＭＳ Ｐゴシック" pitchFamily="35" charset="-128"/>
                        </a:defRPr>
                      </a:lvl5pPr>
                      <a:lvl6pPr eaLnBrk="0" fontAlgn="base" hangingPunct="0" marL="457200">
                        <a:spcBef>
                          <a:spcPct val="20000"/>
                        </a:spcBef>
                        <a:spcAft>
                          <a:spcPct val="0"/>
                        </a:spcAft>
                        <a:defRPr>
                          <a:solidFill>
                            <a:schemeClr val="bg1"/>
                          </a:solidFill>
                          <a:latin typeface="Times New Roman" pitchFamily="35" charset="0"/>
                          <a:ea typeface="ＭＳ Ｐゴシック" pitchFamily="35" charset="-128"/>
                        </a:defRPr>
                      </a:lvl6pPr>
                      <a:lvl7pPr eaLnBrk="0" fontAlgn="base" hangingPunct="0" marL="914400">
                        <a:spcBef>
                          <a:spcPct val="20000"/>
                        </a:spcBef>
                        <a:spcAft>
                          <a:spcPct val="0"/>
                        </a:spcAft>
                        <a:defRPr>
                          <a:solidFill>
                            <a:schemeClr val="bg1"/>
                          </a:solidFill>
                          <a:latin typeface="Times New Roman" pitchFamily="35" charset="0"/>
                          <a:ea typeface="ＭＳ Ｐゴシック" pitchFamily="35" charset="-128"/>
                        </a:defRPr>
                      </a:lvl7pPr>
                      <a:lvl8pPr eaLnBrk="0" fontAlgn="base" hangingPunct="0" marL="1371600">
                        <a:spcBef>
                          <a:spcPct val="20000"/>
                        </a:spcBef>
                        <a:spcAft>
                          <a:spcPct val="0"/>
                        </a:spcAft>
                        <a:defRPr>
                          <a:solidFill>
                            <a:schemeClr val="bg1"/>
                          </a:solidFill>
                          <a:latin typeface="Times New Roman" pitchFamily="35" charset="0"/>
                          <a:ea typeface="ＭＳ Ｐゴシック" pitchFamily="35" charset="-128"/>
                        </a:defRPr>
                      </a:lvl8pPr>
                      <a:lvl9pPr eaLnBrk="0" fontAlgn="base" hangingPunct="0" marL="1828800">
                        <a:spcBef>
                          <a:spcPct val="20000"/>
                        </a:spcBef>
                        <a:spcAft>
                          <a:spcPct val="0"/>
                        </a:spcAft>
                        <a:defRPr>
                          <a:solidFill>
                            <a:schemeClr val="bg1"/>
                          </a:solidFill>
                          <a:latin typeface="Times New Roman" pitchFamily="35" charset="0"/>
                          <a:ea typeface="ＭＳ Ｐゴシック" pitchFamily="35" charset="-128"/>
                        </a:defRPr>
                      </a:lvl9pPr>
                    </a:lstStyle>
                    <a:p>
                      <a:pPr algn="l" defTabSz="457200" eaLnBrk="1" fontAlgn="base" hangingPunct="1" indent="0" latinLnBrk="0" lvl="0" marL="0" marR="0" rtl="0">
                        <a:lnSpc>
                          <a:spcPct val="100000"/>
                        </a:lnSpc>
                        <a:spcBef>
                          <a:spcPct val="0"/>
                        </a:spcBef>
                        <a:spcAft>
                          <a:spcPct val="0"/>
                        </a:spcAft>
                        <a:buClrTx/>
                        <a:buSzTx/>
                        <a:buFontTx/>
                        <a:buNone/>
                      </a:pPr>
                      <a:r>
                        <a:rPr altLang="en-US" baseline="0" b="0" cap="none" dirty="0" sz="1800" i="0" kumimoji="0" lang="en-US" normalizeH="0" err="1" strike="noStrike" u="none" smtClean="0">
                          <a:ln>
                            <a:noFill/>
                          </a:ln>
                          <a:solidFill>
                            <a:srgbClr val="000000"/>
                          </a:solidFill>
                          <a:effectLst/>
                          <a:latin typeface="Times New Roman" pitchFamily="35" charset="0"/>
                          <a:ea typeface="ＭＳ Ｐゴシック" pitchFamily="35" charset="-128"/>
                        </a:rPr>
                        <a:t>Ribavarin</a:t>
                      </a:r>
                      <a:endParaRPr altLang="en-US" baseline="0" b="0" cap="none" dirty="0" sz="1800" i="0" kumimoji="0" lang="en-US" normalizeH="0" strike="noStrike" u="none" smtClean="0">
                        <a:ln>
                          <a:noFill/>
                        </a:ln>
                        <a:solidFill>
                          <a:srgbClr val="000000"/>
                        </a:solidFill>
                        <a:effectLst/>
                        <a:latin typeface="Times New Roman" pitchFamily="35" charset="0"/>
                        <a:ea typeface="ＭＳ Ｐゴシック" pitchFamily="35" charset="-128"/>
                      </a:endParaRPr>
                    </a:p>
                  </a:txBody>
                  <a:tcPr marT="45724" marB="45724" horzOverflow="overflow"/>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60" name=""/>
        <p:cNvGrpSpPr/>
        <p:nvPr/>
      </p:nvGrpSpPr>
      <p:grpSpPr>
        <a:xfrm>
          <a:off x="0" y="0"/>
          <a:ext cx="0" cy="0"/>
          <a:chOff x="0" y="0"/>
          <a:chExt cx="0" cy="0"/>
        </a:xfrm>
      </p:grpSpPr>
      <p:sp>
        <p:nvSpPr>
          <p:cNvPr id="1048623" name="Title 1"/>
          <p:cNvSpPr>
            <a:spLocks noGrp="1"/>
          </p:cNvSpPr>
          <p:nvPr>
            <p:ph type="title"/>
          </p:nvPr>
        </p:nvSpPr>
        <p:spPr/>
        <p:txBody>
          <a:bodyPr/>
          <a:p>
            <a:r>
              <a:rPr dirty="0" lang="en-US" smtClean="0"/>
              <a:t>Doses and dosage</a:t>
            </a:r>
            <a:endParaRPr dirty="0" lang="en-US"/>
          </a:p>
        </p:txBody>
      </p:sp>
      <p:sp>
        <p:nvSpPr>
          <p:cNvPr id="1048624" name="Content Placeholder 2"/>
          <p:cNvSpPr>
            <a:spLocks noGrp="1"/>
          </p:cNvSpPr>
          <p:nvPr>
            <p:ph idx="1"/>
          </p:nvPr>
        </p:nvSpPr>
        <p:spPr/>
        <p:txBody>
          <a:bodyPr/>
          <a:p>
            <a:pPr defTabSz="800100" indent="-398463" marL="398463">
              <a:lnSpc>
                <a:spcPct val="90000"/>
              </a:lnSpc>
              <a:spcBef>
                <a:spcPct val="30000"/>
              </a:spcBef>
              <a:buClr>
                <a:srgbClr val="0000FF"/>
              </a:buClr>
              <a:buFontTx/>
              <a:buChar char="•"/>
            </a:pPr>
            <a:r>
              <a:rPr b="1" dirty="0" sz="2800" lang="en-US">
                <a:solidFill>
                  <a:srgbClr val="FD4162"/>
                </a:solidFill>
                <a:cs typeface="Arial" pitchFamily="34" charset="0"/>
              </a:rPr>
              <a:t>Dose</a:t>
            </a:r>
            <a:r>
              <a:rPr dirty="0" sz="2800" lang="en-US">
                <a:solidFill>
                  <a:srgbClr val="FD4162"/>
                </a:solidFill>
                <a:cs typeface="Arial" pitchFamily="34" charset="0"/>
              </a:rPr>
              <a:t>:</a:t>
            </a:r>
            <a:r>
              <a:rPr dirty="0" sz="2800" lang="en-US">
                <a:solidFill>
                  <a:srgbClr val="000000"/>
                </a:solidFill>
                <a:cs typeface="Arial" pitchFamily="34" charset="0"/>
              </a:rPr>
              <a:t>  The quantity of drug administered </a:t>
            </a:r>
            <a:r>
              <a:rPr dirty="0" sz="2800" lang="en-US">
                <a:solidFill>
                  <a:srgbClr val="FF00FF"/>
                </a:solidFill>
                <a:cs typeface="Arial" pitchFamily="34" charset="0"/>
              </a:rPr>
              <a:t>at one time</a:t>
            </a:r>
          </a:p>
          <a:p>
            <a:pPr defTabSz="800100" indent="-387350" lvl="1" marL="1027113">
              <a:lnSpc>
                <a:spcPct val="90000"/>
              </a:lnSpc>
              <a:spcBef>
                <a:spcPct val="30000"/>
              </a:spcBef>
              <a:buClr>
                <a:srgbClr val="FF0000"/>
              </a:buClr>
              <a:buFontTx/>
              <a:buChar char="•"/>
            </a:pPr>
            <a:r>
              <a:rPr dirty="0" lang="en-US">
                <a:solidFill>
                  <a:srgbClr val="000000"/>
                </a:solidFill>
                <a:cs typeface="Arial" pitchFamily="34" charset="0"/>
              </a:rPr>
              <a:t>500mg of Paracetamol</a:t>
            </a:r>
            <a:r>
              <a:rPr dirty="0" sz="3200" lang="en-US">
                <a:solidFill>
                  <a:srgbClr val="000000"/>
                </a:solidFill>
                <a:cs typeface="Arial" pitchFamily="34" charset="0"/>
              </a:rPr>
              <a:t> </a:t>
            </a:r>
          </a:p>
          <a:p>
            <a:pPr defTabSz="800100" indent="-387350" lvl="1" marL="1027113">
              <a:lnSpc>
                <a:spcPct val="90000"/>
              </a:lnSpc>
              <a:spcBef>
                <a:spcPct val="30000"/>
              </a:spcBef>
              <a:buClr>
                <a:srgbClr val="FF0000"/>
              </a:buClr>
            </a:pPr>
            <a:endParaRPr b="1" dirty="0" sz="2400" lang="en-US">
              <a:solidFill>
                <a:srgbClr val="FD4162"/>
              </a:solidFill>
              <a:cs typeface="Arial" pitchFamily="34" charset="0"/>
            </a:endParaRPr>
          </a:p>
          <a:p>
            <a:pPr algn="just" defTabSz="800100" indent="-398463" marL="398463">
              <a:lnSpc>
                <a:spcPct val="120000"/>
              </a:lnSpc>
              <a:spcBef>
                <a:spcPct val="30000"/>
              </a:spcBef>
              <a:buClr>
                <a:srgbClr val="0000FF"/>
              </a:buClr>
              <a:buFontTx/>
              <a:buChar char="•"/>
            </a:pPr>
            <a:r>
              <a:rPr b="1" dirty="0" sz="2800" lang="en-US">
                <a:solidFill>
                  <a:srgbClr val="FD4162"/>
                </a:solidFill>
                <a:cs typeface="Arial" pitchFamily="34" charset="0"/>
              </a:rPr>
              <a:t>Dosage</a:t>
            </a:r>
            <a:r>
              <a:rPr dirty="0" sz="2800" lang="en-US">
                <a:solidFill>
                  <a:srgbClr val="FD4162"/>
                </a:solidFill>
                <a:cs typeface="Arial" pitchFamily="34" charset="0"/>
              </a:rPr>
              <a:t>:</a:t>
            </a:r>
            <a:r>
              <a:rPr dirty="0" sz="2800" lang="en-US">
                <a:solidFill>
                  <a:srgbClr val="000000"/>
                </a:solidFill>
                <a:cs typeface="Arial" pitchFamily="34" charset="0"/>
              </a:rPr>
              <a:t> T</a:t>
            </a:r>
            <a:r>
              <a:rPr altLang="en-US" dirty="0" sz="2800" lang="en-US">
                <a:solidFill>
                  <a:srgbClr val="000000"/>
                </a:solidFill>
                <a:cs typeface="Arial" pitchFamily="34" charset="0"/>
              </a:rPr>
              <a:t>he amount of the drug that should be </a:t>
            </a:r>
            <a:r>
              <a:rPr altLang="en-US" dirty="0" sz="2800" lang="en-US">
                <a:solidFill>
                  <a:srgbClr val="FF00FF"/>
                </a:solidFill>
                <a:cs typeface="Arial" pitchFamily="34" charset="0"/>
              </a:rPr>
              <a:t>given </a:t>
            </a:r>
            <a:r>
              <a:rPr dirty="0" sz="2800" lang="en-US">
                <a:solidFill>
                  <a:srgbClr val="FF00FF"/>
                </a:solidFill>
                <a:cs typeface="Arial" pitchFamily="34" charset="0"/>
              </a:rPr>
              <a:t>over time</a:t>
            </a:r>
          </a:p>
          <a:p>
            <a:pPr defTabSz="800100" indent="-387350" lvl="1" marL="1027113">
              <a:lnSpc>
                <a:spcPct val="120000"/>
              </a:lnSpc>
              <a:buFontTx/>
              <a:buChar char="•"/>
            </a:pPr>
            <a:r>
              <a:rPr dirty="0" lang="en-US">
                <a:solidFill>
                  <a:srgbClr val="000000"/>
                </a:solidFill>
                <a:cs typeface="Arial" pitchFamily="34" charset="0"/>
              </a:rPr>
              <a:t>500 mg Paracetamol TID for 3 days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629" name=""/>
        <p:cNvGrpSpPr/>
        <p:nvPr/>
      </p:nvGrpSpPr>
      <p:grpSpPr>
        <a:xfrm>
          <a:off x="0" y="0"/>
          <a:ext cx="0" cy="0"/>
          <a:chOff x="0" y="0"/>
          <a:chExt cx="0" cy="0"/>
        </a:xfrm>
      </p:grpSpPr>
      <p:sp>
        <p:nvSpPr>
          <p:cNvPr id="1048800" name="Title 1"/>
          <p:cNvSpPr>
            <a:spLocks noGrp="1"/>
          </p:cNvSpPr>
          <p:nvPr>
            <p:ph type="title"/>
          </p:nvPr>
        </p:nvSpPr>
        <p:spPr/>
        <p:txBody>
          <a:bodyPr/>
          <a:p>
            <a:endParaRPr lang="en-US"/>
          </a:p>
        </p:txBody>
      </p:sp>
      <p:sp>
        <p:nvSpPr>
          <p:cNvPr id="1048801" name="Content Placeholder 2"/>
          <p:cNvSpPr>
            <a:spLocks noGrp="1"/>
          </p:cNvSpPr>
          <p:nvPr>
            <p:ph idx="1"/>
          </p:nvPr>
        </p:nvSpPr>
        <p:spPr/>
        <p:txBody>
          <a:bodyPr/>
          <a:p>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630" name=""/>
        <p:cNvGrpSpPr/>
        <p:nvPr/>
      </p:nvGrpSpPr>
      <p:grpSpPr>
        <a:xfrm>
          <a:off x="0" y="0"/>
          <a:ext cx="0" cy="0"/>
          <a:chOff x="0" y="0"/>
          <a:chExt cx="0" cy="0"/>
        </a:xfrm>
      </p:grpSpPr>
      <p:sp>
        <p:nvSpPr>
          <p:cNvPr id="1048802" name="Rectangle 2"/>
          <p:cNvSpPr>
            <a:spLocks noGrp="1" noChangeArrowheads="1"/>
          </p:cNvSpPr>
          <p:nvPr>
            <p:ph type="ctrTitle"/>
          </p:nvPr>
        </p:nvSpPr>
        <p:spPr>
          <a:xfrm>
            <a:off x="685800" y="1876425"/>
            <a:ext cx="7772400" cy="1349375"/>
          </a:xfrm>
        </p:spPr>
        <p:txBody>
          <a:bodyPr>
            <a:normAutofit fontScale="90000"/>
          </a:bodyPr>
          <a:p>
            <a:pPr eaLnBrk="1" hangingPunct="1"/>
            <a:r>
              <a:rPr sz="6600" lang="en-US" smtClean="0"/>
              <a:t>Antitubercular Agents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631" name=""/>
        <p:cNvGrpSpPr/>
        <p:nvPr/>
      </p:nvGrpSpPr>
      <p:grpSpPr>
        <a:xfrm>
          <a:off x="0" y="0"/>
          <a:ext cx="0" cy="0"/>
          <a:chOff x="0" y="0"/>
          <a:chExt cx="0" cy="0"/>
        </a:xfrm>
      </p:grpSpPr>
      <p:sp>
        <p:nvSpPr>
          <p:cNvPr id="1048803" name="Rectangle 2"/>
          <p:cNvSpPr>
            <a:spLocks noGrp="1" noChangeArrowheads="1"/>
          </p:cNvSpPr>
          <p:nvPr>
            <p:ph type="title"/>
          </p:nvPr>
        </p:nvSpPr>
        <p:spPr>
          <a:xfrm>
            <a:off x="457200" y="274638"/>
            <a:ext cx="8229600" cy="792162"/>
          </a:xfrm>
        </p:spPr>
        <p:txBody>
          <a:bodyPr>
            <a:normAutofit fontScale="90000"/>
          </a:bodyPr>
          <a:p>
            <a:pPr eaLnBrk="1" hangingPunct="1"/>
            <a:r>
              <a:rPr dirty="0" lang="en-US" err="1" smtClean="0"/>
              <a:t>Antitubercular</a:t>
            </a:r>
            <a:r>
              <a:rPr dirty="0" lang="en-US" smtClean="0"/>
              <a:t> Agents</a:t>
            </a:r>
          </a:p>
        </p:txBody>
      </p:sp>
      <p:sp>
        <p:nvSpPr>
          <p:cNvPr id="1048804" name="Rectangle 3"/>
          <p:cNvSpPr>
            <a:spLocks noGrp="1" noChangeArrowheads="1"/>
          </p:cNvSpPr>
          <p:nvPr>
            <p:ph type="body" idx="1"/>
          </p:nvPr>
        </p:nvSpPr>
        <p:spPr>
          <a:xfrm>
            <a:off x="457200" y="1143000"/>
            <a:ext cx="8229600" cy="5181600"/>
          </a:xfrm>
        </p:spPr>
        <p:txBody>
          <a:bodyPr>
            <a:normAutofit fontScale="82143" lnSpcReduction="10000"/>
          </a:bodyPr>
          <a:p>
            <a:pPr eaLnBrk="1" hangingPunct="1"/>
            <a:r>
              <a:rPr dirty="0" lang="en-US" smtClean="0"/>
              <a:t>Tuberculosis, “TB” Caused by Mycobacterium is tuberculosis.</a:t>
            </a:r>
          </a:p>
          <a:p>
            <a:pPr>
              <a:buNone/>
            </a:pPr>
            <a:r>
              <a:rPr dirty="0" lang="en-US" err="1" smtClean="0"/>
              <a:t>Antitubercular</a:t>
            </a:r>
            <a:r>
              <a:rPr dirty="0" lang="en-US" smtClean="0"/>
              <a:t> agents treat all forms of mycobacterium infections.</a:t>
            </a:r>
          </a:p>
          <a:p>
            <a:pPr>
              <a:buNone/>
            </a:pPr>
            <a:r>
              <a:rPr dirty="0" lang="en-US" smtClean="0"/>
              <a:t>Common TB Infection </a:t>
            </a:r>
            <a:r>
              <a:rPr dirty="0" lang="en-US"/>
              <a:t>Sites</a:t>
            </a:r>
          </a:p>
          <a:p>
            <a:pPr lvl="1"/>
            <a:r>
              <a:rPr dirty="0" lang="en-US"/>
              <a:t>lung (primary site)</a:t>
            </a:r>
          </a:p>
          <a:p>
            <a:pPr lvl="1"/>
            <a:r>
              <a:rPr dirty="0" lang="en-US"/>
              <a:t>brain</a:t>
            </a:r>
          </a:p>
          <a:p>
            <a:pPr lvl="1"/>
            <a:r>
              <a:rPr dirty="0" lang="en-US"/>
              <a:t>bone</a:t>
            </a:r>
          </a:p>
          <a:p>
            <a:pPr lvl="1"/>
            <a:r>
              <a:rPr dirty="0" lang="en-US"/>
              <a:t>liver</a:t>
            </a:r>
          </a:p>
          <a:p>
            <a:pPr lvl="1"/>
            <a:r>
              <a:rPr dirty="0" lang="en-US" smtClean="0"/>
              <a:t>Kidney</a:t>
            </a:r>
          </a:p>
          <a:p>
            <a:pPr lvl="1"/>
            <a:r>
              <a:rPr dirty="0" lang="en-US" smtClean="0"/>
              <a:t>Spine</a:t>
            </a:r>
            <a:endParaRPr dirty="0" lang="en-US"/>
          </a:p>
          <a:p>
            <a:pPr eaLnBrk="1" hangingPunct="1"/>
            <a:endParaRPr dirty="0" lang="en-US"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632" name=""/>
        <p:cNvGrpSpPr/>
        <p:nvPr/>
      </p:nvGrpSpPr>
      <p:grpSpPr>
        <a:xfrm>
          <a:off x="0" y="0"/>
          <a:ext cx="0" cy="0"/>
          <a:chOff x="0" y="0"/>
          <a:chExt cx="0" cy="0"/>
        </a:xfrm>
      </p:grpSpPr>
      <p:sp>
        <p:nvSpPr>
          <p:cNvPr id="1048805" name="Rectangle 2"/>
          <p:cNvSpPr>
            <a:spLocks noGrp="1" noChangeArrowheads="1"/>
          </p:cNvSpPr>
          <p:nvPr>
            <p:ph type="title"/>
          </p:nvPr>
        </p:nvSpPr>
        <p:spPr/>
        <p:txBody>
          <a:bodyPr/>
          <a:p>
            <a:pPr eaLnBrk="1" hangingPunct="1"/>
            <a:r>
              <a:rPr lang="en-US" smtClean="0"/>
              <a:t>Mycobacterium Infections</a:t>
            </a:r>
          </a:p>
        </p:txBody>
      </p:sp>
      <p:sp>
        <p:nvSpPr>
          <p:cNvPr id="1048806" name="Rectangle 3"/>
          <p:cNvSpPr>
            <a:spLocks noGrp="1" noChangeArrowheads="1"/>
          </p:cNvSpPr>
          <p:nvPr>
            <p:ph type="body" idx="1"/>
          </p:nvPr>
        </p:nvSpPr>
        <p:spPr/>
        <p:txBody>
          <a:bodyPr/>
          <a:p>
            <a:pPr eaLnBrk="1" hangingPunct="1">
              <a:buFont typeface="Wingdings" pitchFamily="2" charset="2"/>
              <a:buNone/>
            </a:pPr>
            <a:r>
              <a:rPr dirty="0" lang="en-US" smtClean="0"/>
              <a:t>Common Infection Sites</a:t>
            </a:r>
          </a:p>
          <a:p>
            <a:pPr eaLnBrk="1" hangingPunct="1"/>
            <a:r>
              <a:rPr dirty="0" sz="2800" lang="en-US" smtClean="0"/>
              <a:t>lung (primary site)</a:t>
            </a:r>
          </a:p>
          <a:p>
            <a:pPr eaLnBrk="1" hangingPunct="1"/>
            <a:r>
              <a:rPr dirty="0" sz="2800" lang="en-US" smtClean="0"/>
              <a:t>brain</a:t>
            </a:r>
          </a:p>
          <a:p>
            <a:pPr eaLnBrk="1" hangingPunct="1"/>
            <a:r>
              <a:rPr dirty="0" sz="2800" lang="en-US" smtClean="0"/>
              <a:t>bone</a:t>
            </a:r>
          </a:p>
          <a:p>
            <a:pPr eaLnBrk="1" hangingPunct="1"/>
            <a:r>
              <a:rPr dirty="0" sz="2800" lang="en-US" smtClean="0"/>
              <a:t>liver</a:t>
            </a:r>
          </a:p>
          <a:p>
            <a:pPr eaLnBrk="1" hangingPunct="1"/>
            <a:r>
              <a:rPr dirty="0" sz="2800" lang="en-US" smtClean="0"/>
              <a:t>kidney</a:t>
            </a:r>
            <a:endParaRPr dirty="0" lang="en-US"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633" name=""/>
        <p:cNvGrpSpPr/>
        <p:nvPr/>
      </p:nvGrpSpPr>
      <p:grpSpPr>
        <a:xfrm>
          <a:off x="0" y="0"/>
          <a:ext cx="0" cy="0"/>
          <a:chOff x="0" y="0"/>
          <a:chExt cx="0" cy="0"/>
        </a:xfrm>
      </p:grpSpPr>
      <p:sp>
        <p:nvSpPr>
          <p:cNvPr id="1048807" name="Rectangle 2"/>
          <p:cNvSpPr>
            <a:spLocks noGrp="1" noChangeArrowheads="1"/>
          </p:cNvSpPr>
          <p:nvPr>
            <p:ph type="title"/>
          </p:nvPr>
        </p:nvSpPr>
        <p:spPr/>
        <p:txBody>
          <a:bodyPr/>
          <a:p>
            <a:pPr eaLnBrk="1" hangingPunct="1"/>
            <a:r>
              <a:rPr lang="en-US" smtClean="0"/>
              <a:t>Mycobacterium Infections</a:t>
            </a:r>
          </a:p>
        </p:txBody>
      </p:sp>
      <p:sp>
        <p:nvSpPr>
          <p:cNvPr id="1048808" name="Rectangle 3"/>
          <p:cNvSpPr>
            <a:spLocks noGrp="1" noChangeArrowheads="1"/>
          </p:cNvSpPr>
          <p:nvPr>
            <p:ph type="body" idx="1"/>
          </p:nvPr>
        </p:nvSpPr>
        <p:spPr/>
        <p:txBody>
          <a:bodyPr/>
          <a:p>
            <a:pPr eaLnBrk="1" hangingPunct="1"/>
            <a:r>
              <a:rPr lang="en-US" smtClean="0"/>
              <a:t>Aerobic bacillus</a:t>
            </a:r>
          </a:p>
          <a:p>
            <a:pPr eaLnBrk="1" hangingPunct="1"/>
            <a:r>
              <a:rPr lang="en-US" smtClean="0"/>
              <a:t>Passed from infected:</a:t>
            </a:r>
          </a:p>
          <a:p>
            <a:pPr eaLnBrk="1" hangingPunct="1" lvl="1"/>
            <a:r>
              <a:rPr lang="en-US" smtClean="0"/>
              <a:t>Humans</a:t>
            </a:r>
          </a:p>
          <a:p>
            <a:pPr eaLnBrk="1" hangingPunct="1" lvl="1"/>
            <a:r>
              <a:rPr lang="en-US" smtClean="0"/>
              <a:t>Cows (bovine)</a:t>
            </a:r>
          </a:p>
          <a:p>
            <a:pPr eaLnBrk="1" hangingPunct="1" lvl="1"/>
            <a:r>
              <a:rPr lang="en-US" smtClean="0"/>
              <a:t>Birds (avian)</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634" name=""/>
        <p:cNvGrpSpPr/>
        <p:nvPr/>
      </p:nvGrpSpPr>
      <p:grpSpPr>
        <a:xfrm>
          <a:off x="0" y="0"/>
          <a:ext cx="0" cy="0"/>
          <a:chOff x="0" y="0"/>
          <a:chExt cx="0" cy="0"/>
        </a:xfrm>
      </p:grpSpPr>
      <p:sp>
        <p:nvSpPr>
          <p:cNvPr id="1048809" name="Rectangle 2"/>
          <p:cNvSpPr>
            <a:spLocks noGrp="1" noChangeArrowheads="1"/>
          </p:cNvSpPr>
          <p:nvPr>
            <p:ph type="title"/>
          </p:nvPr>
        </p:nvSpPr>
        <p:spPr/>
        <p:txBody>
          <a:bodyPr/>
          <a:p>
            <a:pPr eaLnBrk="1" hangingPunct="1"/>
            <a:r>
              <a:rPr lang="en-US" smtClean="0"/>
              <a:t>Mycobacterium Infections</a:t>
            </a:r>
          </a:p>
        </p:txBody>
      </p:sp>
      <p:sp>
        <p:nvSpPr>
          <p:cNvPr id="1048810" name="Rectangle 3"/>
          <p:cNvSpPr>
            <a:spLocks noGrp="1" noChangeArrowheads="1"/>
          </p:cNvSpPr>
          <p:nvPr>
            <p:ph type="body" idx="1"/>
          </p:nvPr>
        </p:nvSpPr>
        <p:spPr>
          <a:xfrm>
            <a:off x="479425" y="1600200"/>
            <a:ext cx="8207375" cy="4530725"/>
          </a:xfrm>
        </p:spPr>
        <p:txBody>
          <a:bodyPr>
            <a:normAutofit fontScale="96429" lnSpcReduction="20000"/>
          </a:bodyPr>
          <a:p>
            <a:pPr eaLnBrk="1" hangingPunct="1"/>
            <a:r>
              <a:rPr sz="2800" lang="en-US" smtClean="0"/>
              <a:t>Tubercle bacilli are conveyed by droplets.</a:t>
            </a:r>
          </a:p>
          <a:p>
            <a:pPr eaLnBrk="1" hangingPunct="1"/>
            <a:r>
              <a:rPr sz="2800" lang="en-US" smtClean="0"/>
              <a:t>Droplets are expelled by coughing or sneezing, </a:t>
            </a:r>
            <a:br>
              <a:rPr sz="2800" lang="en-US" smtClean="0"/>
            </a:br>
            <a:r>
              <a:rPr sz="2800" lang="en-US" smtClean="0"/>
              <a:t>then gain entry into the body </a:t>
            </a:r>
            <a:br>
              <a:rPr sz="2800" lang="en-US" smtClean="0"/>
            </a:br>
            <a:r>
              <a:rPr sz="2800" lang="en-US" smtClean="0"/>
              <a:t>by inhalation.</a:t>
            </a:r>
          </a:p>
          <a:p>
            <a:pPr eaLnBrk="1" hangingPunct="1"/>
            <a:r>
              <a:rPr sz="2800" lang="en-US" smtClean="0"/>
              <a:t>Tubercle bacilli then spread to other body organs </a:t>
            </a:r>
            <a:br>
              <a:rPr sz="2800" lang="en-US" smtClean="0"/>
            </a:br>
            <a:r>
              <a:rPr sz="2800" lang="en-US" smtClean="0"/>
              <a:t>via blood and lymphatic systems.</a:t>
            </a:r>
          </a:p>
          <a:p>
            <a:pPr eaLnBrk="1" hangingPunct="1"/>
            <a:r>
              <a:rPr sz="2800" lang="en-US" smtClean="0"/>
              <a:t>Tubercle bacilli may become dormant, or walled </a:t>
            </a:r>
            <a:br>
              <a:rPr sz="2800" lang="en-US" smtClean="0"/>
            </a:br>
            <a:r>
              <a:rPr sz="2800" lang="en-US" smtClean="0"/>
              <a:t>off by calcified or fibrous tissue.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636" name=""/>
        <p:cNvGrpSpPr/>
        <p:nvPr/>
      </p:nvGrpSpPr>
      <p:grpSpPr>
        <a:xfrm>
          <a:off x="0" y="0"/>
          <a:ext cx="0" cy="0"/>
          <a:chOff x="0" y="0"/>
          <a:chExt cx="0" cy="0"/>
        </a:xfrm>
      </p:grpSpPr>
      <p:sp>
        <p:nvSpPr>
          <p:cNvPr id="1048815" name="Rectangle 1027"/>
          <p:cNvSpPr>
            <a:spLocks noGrp="1" noChangeArrowheads="1"/>
          </p:cNvSpPr>
          <p:nvPr>
            <p:ph type="body" sz="half" idx="4294967295"/>
          </p:nvPr>
        </p:nvSpPr>
        <p:spPr>
          <a:xfrm>
            <a:off x="936625" y="1711325"/>
            <a:ext cx="2636838" cy="4114800"/>
          </a:xfrm>
        </p:spPr>
        <p:txBody>
          <a:bodyPr/>
          <a:p>
            <a:pPr eaLnBrk="1" hangingPunct="1">
              <a:lnSpc>
                <a:spcPct val="90000"/>
              </a:lnSpc>
              <a:spcBef>
                <a:spcPct val="20000"/>
              </a:spcBef>
              <a:spcAft>
                <a:spcPct val="20000"/>
              </a:spcAft>
            </a:pPr>
            <a:r>
              <a:rPr altLang="en-US" dirty="0" sz="2400" lang="en-US" smtClean="0"/>
              <a:t>Isoniazid</a:t>
            </a:r>
          </a:p>
          <a:p>
            <a:pPr eaLnBrk="1" hangingPunct="1">
              <a:lnSpc>
                <a:spcPct val="90000"/>
              </a:lnSpc>
              <a:spcBef>
                <a:spcPct val="20000"/>
              </a:spcBef>
              <a:spcAft>
                <a:spcPct val="20000"/>
              </a:spcAft>
            </a:pPr>
            <a:r>
              <a:rPr altLang="en-US" dirty="0" sz="2400" lang="en-US" smtClean="0"/>
              <a:t>Rifampin</a:t>
            </a:r>
          </a:p>
          <a:p>
            <a:pPr eaLnBrk="1" hangingPunct="1">
              <a:lnSpc>
                <a:spcPct val="90000"/>
              </a:lnSpc>
              <a:spcBef>
                <a:spcPct val="20000"/>
              </a:spcBef>
              <a:spcAft>
                <a:spcPct val="20000"/>
              </a:spcAft>
            </a:pPr>
            <a:r>
              <a:rPr altLang="en-US" dirty="0" sz="2400" lang="en-US" smtClean="0"/>
              <a:t>Pyrazinamide</a:t>
            </a:r>
          </a:p>
          <a:p>
            <a:pPr eaLnBrk="1" hangingPunct="1">
              <a:lnSpc>
                <a:spcPct val="90000"/>
              </a:lnSpc>
              <a:spcBef>
                <a:spcPct val="20000"/>
              </a:spcBef>
              <a:spcAft>
                <a:spcPct val="20000"/>
              </a:spcAft>
            </a:pPr>
            <a:r>
              <a:rPr altLang="en-US" dirty="0" sz="2400" lang="en-US" err="1" smtClean="0"/>
              <a:t>Ethambutol</a:t>
            </a:r>
            <a:endParaRPr altLang="en-US" dirty="0" sz="2400" lang="en-US" smtClean="0"/>
          </a:p>
          <a:p>
            <a:pPr eaLnBrk="1" hangingPunct="1">
              <a:lnSpc>
                <a:spcPct val="90000"/>
              </a:lnSpc>
              <a:spcBef>
                <a:spcPct val="20000"/>
              </a:spcBef>
              <a:spcAft>
                <a:spcPct val="20000"/>
              </a:spcAft>
            </a:pPr>
            <a:r>
              <a:rPr altLang="en-US" dirty="0" sz="2400" lang="en-US" err="1" smtClean="0"/>
              <a:t>Rifabutin</a:t>
            </a:r>
            <a:r>
              <a:rPr altLang="en-US" dirty="0" sz="2400" lang="en-US" smtClean="0"/>
              <a:t>*</a:t>
            </a:r>
          </a:p>
          <a:p>
            <a:pPr eaLnBrk="1" hangingPunct="1">
              <a:lnSpc>
                <a:spcPct val="90000"/>
              </a:lnSpc>
              <a:spcBef>
                <a:spcPct val="20000"/>
              </a:spcBef>
              <a:spcAft>
                <a:spcPct val="20000"/>
              </a:spcAft>
            </a:pPr>
            <a:r>
              <a:rPr altLang="en-US" dirty="0" sz="2400" lang="en-US" err="1" smtClean="0"/>
              <a:t>Rifapentine</a:t>
            </a:r>
            <a:endParaRPr altLang="en-US" dirty="0" sz="2400" lang="en-US" smtClean="0"/>
          </a:p>
          <a:p>
            <a:pPr eaLnBrk="1" hangingPunct="1">
              <a:lnSpc>
                <a:spcPct val="90000"/>
              </a:lnSpc>
              <a:spcBef>
                <a:spcPct val="20000"/>
              </a:spcBef>
              <a:spcAft>
                <a:spcPct val="20000"/>
              </a:spcAft>
            </a:pPr>
            <a:endParaRPr altLang="en-US" dirty="0" sz="2400" lang="en-US" smtClean="0"/>
          </a:p>
        </p:txBody>
      </p:sp>
      <p:sp>
        <p:nvSpPr>
          <p:cNvPr id="1048816" name="Text Box 1033"/>
          <p:cNvSpPr txBox="1">
            <a:spLocks noChangeArrowheads="1"/>
          </p:cNvSpPr>
          <p:nvPr/>
        </p:nvSpPr>
        <p:spPr bwMode="auto">
          <a:xfrm>
            <a:off x="975679" y="1174750"/>
            <a:ext cx="2303780" cy="433544"/>
          </a:xfrm>
          <a:prstGeom prst="rect"/>
          <a:noFill/>
          <a:ln>
            <a:noFill/>
          </a:ln>
          <a:effectLst/>
        </p:spPr>
        <p:txBody>
          <a:bodyPr wrap="none">
            <a:spAutoFit/>
          </a:bodyPr>
          <a:lstStyle>
            <a:lvl1pPr>
              <a:defRPr>
                <a:solidFill>
                  <a:srgbClr val="FFFFFF"/>
                </a:solidFill>
                <a:latin typeface="Arial" pitchFamily="34" charset="0"/>
              </a:defRPr>
            </a:lvl1pPr>
            <a:lvl2pPr indent="-285750" marL="742950">
              <a:defRPr>
                <a:solidFill>
                  <a:srgbClr val="FFFFFF"/>
                </a:solidFill>
                <a:latin typeface="Arial" pitchFamily="34" charset="0"/>
              </a:defRPr>
            </a:lvl2pPr>
            <a:lvl3pPr indent="-228600" marL="1143000">
              <a:defRPr>
                <a:solidFill>
                  <a:srgbClr val="FFFFFF"/>
                </a:solidFill>
                <a:latin typeface="Arial" pitchFamily="34" charset="0"/>
              </a:defRPr>
            </a:lvl3pPr>
            <a:lvl4pPr indent="-228600" marL="1600200">
              <a:defRPr>
                <a:solidFill>
                  <a:srgbClr val="FFFFFF"/>
                </a:solidFill>
                <a:latin typeface="Arial" pitchFamily="34" charset="0"/>
              </a:defRPr>
            </a:lvl4pPr>
            <a:lvl5pPr indent="-228600" marL="2057400">
              <a:defRPr>
                <a:solidFill>
                  <a:srgbClr val="FFFFFF"/>
                </a:solidFill>
                <a:latin typeface="Arial" pitchFamily="34" charset="0"/>
              </a:defRPr>
            </a:lvl5pPr>
            <a:lvl6pPr eaLnBrk="0" fontAlgn="base" hangingPunct="0" indent="-228600" marL="2514600">
              <a:spcBef>
                <a:spcPct val="0"/>
              </a:spcBef>
              <a:spcAft>
                <a:spcPct val="0"/>
              </a:spcAft>
              <a:defRPr>
                <a:solidFill>
                  <a:srgbClr val="FFFFFF"/>
                </a:solidFill>
                <a:latin typeface="Arial" pitchFamily="34" charset="0"/>
              </a:defRPr>
            </a:lvl6pPr>
            <a:lvl7pPr eaLnBrk="0" fontAlgn="base" hangingPunct="0" indent="-228600" marL="2971800">
              <a:spcBef>
                <a:spcPct val="0"/>
              </a:spcBef>
              <a:spcAft>
                <a:spcPct val="0"/>
              </a:spcAft>
              <a:defRPr>
                <a:solidFill>
                  <a:srgbClr val="FFFFFF"/>
                </a:solidFill>
                <a:latin typeface="Arial" pitchFamily="34" charset="0"/>
              </a:defRPr>
            </a:lvl7pPr>
            <a:lvl8pPr eaLnBrk="0" fontAlgn="base" hangingPunct="0" indent="-228600" marL="3429000">
              <a:spcBef>
                <a:spcPct val="0"/>
              </a:spcBef>
              <a:spcAft>
                <a:spcPct val="0"/>
              </a:spcAft>
              <a:defRPr>
                <a:solidFill>
                  <a:srgbClr val="FFFFFF"/>
                </a:solidFill>
                <a:latin typeface="Arial" pitchFamily="34" charset="0"/>
              </a:defRPr>
            </a:lvl8pPr>
            <a:lvl9pPr eaLnBrk="0" fontAlgn="base" hangingPunct="0" indent="-228600" marL="3886200">
              <a:spcBef>
                <a:spcPct val="0"/>
              </a:spcBef>
              <a:spcAft>
                <a:spcPct val="0"/>
              </a:spcAft>
              <a:defRPr>
                <a:solidFill>
                  <a:srgbClr val="FFFFFF"/>
                </a:solidFill>
                <a:latin typeface="Arial" pitchFamily="34" charset="0"/>
              </a:defRPr>
            </a:lvl9pPr>
          </a:lstStyle>
          <a:p>
            <a:pPr algn="ctr" eaLnBrk="1" hangingPunct="1">
              <a:lnSpc>
                <a:spcPct val="90000"/>
              </a:lnSpc>
              <a:spcBef>
                <a:spcPct val="35000"/>
              </a:spcBef>
              <a:spcAft>
                <a:spcPct val="35000"/>
              </a:spcAft>
              <a:buClr>
                <a:srgbClr val="FFFF00"/>
              </a:buClr>
            </a:pPr>
            <a:r>
              <a:rPr altLang="en-US" b="1" dirty="0" sz="2400" lang="en-US" u="sng">
                <a:solidFill>
                  <a:schemeClr val="tx1"/>
                </a:solidFill>
              </a:rPr>
              <a:t>First-Line Drugs</a:t>
            </a:r>
          </a:p>
        </p:txBody>
      </p:sp>
      <p:sp>
        <p:nvSpPr>
          <p:cNvPr id="1048817" name="Text Box 1034"/>
          <p:cNvSpPr txBox="1">
            <a:spLocks noChangeArrowheads="1"/>
          </p:cNvSpPr>
          <p:nvPr/>
        </p:nvSpPr>
        <p:spPr bwMode="auto">
          <a:xfrm>
            <a:off x="4687888" y="1212850"/>
            <a:ext cx="2735580" cy="433544"/>
          </a:xfrm>
          <a:prstGeom prst="rect"/>
          <a:noFill/>
          <a:ln>
            <a:noFill/>
          </a:ln>
          <a:effectLst/>
        </p:spPr>
        <p:txBody>
          <a:bodyPr wrap="none">
            <a:spAutoFit/>
          </a:bodyPr>
          <a:lstStyle>
            <a:lvl1pPr>
              <a:defRPr>
                <a:solidFill>
                  <a:srgbClr val="FFFFFF"/>
                </a:solidFill>
                <a:latin typeface="Arial" pitchFamily="34" charset="0"/>
              </a:defRPr>
            </a:lvl1pPr>
            <a:lvl2pPr indent="-285750" marL="742950">
              <a:defRPr>
                <a:solidFill>
                  <a:srgbClr val="FFFFFF"/>
                </a:solidFill>
                <a:latin typeface="Arial" pitchFamily="34" charset="0"/>
              </a:defRPr>
            </a:lvl2pPr>
            <a:lvl3pPr indent="-228600" marL="1143000">
              <a:defRPr>
                <a:solidFill>
                  <a:srgbClr val="FFFFFF"/>
                </a:solidFill>
                <a:latin typeface="Arial" pitchFamily="34" charset="0"/>
              </a:defRPr>
            </a:lvl3pPr>
            <a:lvl4pPr indent="-228600" marL="1600200">
              <a:defRPr>
                <a:solidFill>
                  <a:srgbClr val="FFFFFF"/>
                </a:solidFill>
                <a:latin typeface="Arial" pitchFamily="34" charset="0"/>
              </a:defRPr>
            </a:lvl4pPr>
            <a:lvl5pPr indent="-228600" marL="2057400">
              <a:defRPr>
                <a:solidFill>
                  <a:srgbClr val="FFFFFF"/>
                </a:solidFill>
                <a:latin typeface="Arial" pitchFamily="34" charset="0"/>
              </a:defRPr>
            </a:lvl5pPr>
            <a:lvl6pPr eaLnBrk="0" fontAlgn="base" hangingPunct="0" indent="-228600" marL="2514600">
              <a:spcBef>
                <a:spcPct val="0"/>
              </a:spcBef>
              <a:spcAft>
                <a:spcPct val="0"/>
              </a:spcAft>
              <a:defRPr>
                <a:solidFill>
                  <a:srgbClr val="FFFFFF"/>
                </a:solidFill>
                <a:latin typeface="Arial" pitchFamily="34" charset="0"/>
              </a:defRPr>
            </a:lvl6pPr>
            <a:lvl7pPr eaLnBrk="0" fontAlgn="base" hangingPunct="0" indent="-228600" marL="2971800">
              <a:spcBef>
                <a:spcPct val="0"/>
              </a:spcBef>
              <a:spcAft>
                <a:spcPct val="0"/>
              </a:spcAft>
              <a:defRPr>
                <a:solidFill>
                  <a:srgbClr val="FFFFFF"/>
                </a:solidFill>
                <a:latin typeface="Arial" pitchFamily="34" charset="0"/>
              </a:defRPr>
            </a:lvl7pPr>
            <a:lvl8pPr eaLnBrk="0" fontAlgn="base" hangingPunct="0" indent="-228600" marL="3429000">
              <a:spcBef>
                <a:spcPct val="0"/>
              </a:spcBef>
              <a:spcAft>
                <a:spcPct val="0"/>
              </a:spcAft>
              <a:defRPr>
                <a:solidFill>
                  <a:srgbClr val="FFFFFF"/>
                </a:solidFill>
                <a:latin typeface="Arial" pitchFamily="34" charset="0"/>
              </a:defRPr>
            </a:lvl8pPr>
            <a:lvl9pPr eaLnBrk="0" fontAlgn="base" hangingPunct="0" indent="-228600" marL="3886200">
              <a:spcBef>
                <a:spcPct val="0"/>
              </a:spcBef>
              <a:spcAft>
                <a:spcPct val="0"/>
              </a:spcAft>
              <a:defRPr>
                <a:solidFill>
                  <a:srgbClr val="FFFFFF"/>
                </a:solidFill>
                <a:latin typeface="Arial" pitchFamily="34" charset="0"/>
              </a:defRPr>
            </a:lvl9pPr>
          </a:lstStyle>
          <a:p>
            <a:pPr algn="ctr" eaLnBrk="1" hangingPunct="1">
              <a:lnSpc>
                <a:spcPct val="90000"/>
              </a:lnSpc>
              <a:spcBef>
                <a:spcPct val="35000"/>
              </a:spcBef>
              <a:spcAft>
                <a:spcPct val="35000"/>
              </a:spcAft>
              <a:buClr>
                <a:srgbClr val="FFFF00"/>
              </a:buClr>
            </a:pPr>
            <a:r>
              <a:rPr altLang="en-US" b="1" dirty="0" sz="2400" lang="en-US" u="sng">
                <a:solidFill>
                  <a:schemeClr val="tx1"/>
                </a:solidFill>
              </a:rPr>
              <a:t>Second-Line Drugs</a:t>
            </a:r>
          </a:p>
        </p:txBody>
      </p:sp>
      <p:sp>
        <p:nvSpPr>
          <p:cNvPr id="1048818" name="Rectangle 1032"/>
          <p:cNvSpPr>
            <a:spLocks noGrp="1" noChangeArrowheads="1"/>
          </p:cNvSpPr>
          <p:nvPr>
            <p:ph type="title"/>
          </p:nvPr>
        </p:nvSpPr>
        <p:spPr/>
        <p:txBody>
          <a:bodyPr/>
          <a:p>
            <a:pPr eaLnBrk="1" hangingPunct="1"/>
            <a:r>
              <a:rPr altLang="en-US" lang="en-US" smtClean="0"/>
              <a:t>Antituberculosis Drugs</a:t>
            </a:r>
          </a:p>
        </p:txBody>
      </p:sp>
      <p:sp>
        <p:nvSpPr>
          <p:cNvPr id="1048819" name="Rectangle 1028"/>
          <p:cNvSpPr>
            <a:spLocks noGrp="1" noChangeArrowheads="1"/>
          </p:cNvSpPr>
          <p:nvPr>
            <p:ph type="body" sz="half" idx="4294967295"/>
          </p:nvPr>
        </p:nvSpPr>
        <p:spPr>
          <a:xfrm>
            <a:off x="4683125" y="1711325"/>
            <a:ext cx="3810000" cy="4711700"/>
          </a:xfrm>
        </p:spPr>
        <p:txBody>
          <a:bodyPr>
            <a:normAutofit fontScale="95833" lnSpcReduction="20000"/>
          </a:bodyPr>
          <a:p>
            <a:pPr eaLnBrk="1" hangingPunct="1" indent="-342900" marL="342900">
              <a:lnSpc>
                <a:spcPct val="90000"/>
              </a:lnSpc>
              <a:spcBef>
                <a:spcPct val="20000"/>
              </a:spcBef>
              <a:spcAft>
                <a:spcPct val="20000"/>
              </a:spcAft>
            </a:pPr>
            <a:r>
              <a:rPr altLang="en-US" sz="2400" lang="en-US" smtClean="0"/>
              <a:t>Streptomycin</a:t>
            </a:r>
          </a:p>
          <a:p>
            <a:pPr eaLnBrk="1" hangingPunct="1" indent="-342900" marL="342900">
              <a:lnSpc>
                <a:spcPct val="90000"/>
              </a:lnSpc>
              <a:spcBef>
                <a:spcPct val="20000"/>
              </a:spcBef>
              <a:spcAft>
                <a:spcPct val="20000"/>
              </a:spcAft>
            </a:pPr>
            <a:r>
              <a:rPr altLang="en-US" sz="2400" lang="en-US" smtClean="0"/>
              <a:t>Cycloserine</a:t>
            </a:r>
          </a:p>
          <a:p>
            <a:pPr eaLnBrk="1" hangingPunct="1" indent="-342900" marL="342900">
              <a:lnSpc>
                <a:spcPct val="90000"/>
              </a:lnSpc>
              <a:spcBef>
                <a:spcPct val="20000"/>
              </a:spcBef>
              <a:spcAft>
                <a:spcPct val="20000"/>
              </a:spcAft>
            </a:pPr>
            <a:r>
              <a:rPr altLang="en-US" sz="2400" lang="en-US" smtClean="0"/>
              <a:t>p-Aminosalicylic acid</a:t>
            </a:r>
          </a:p>
          <a:p>
            <a:pPr eaLnBrk="1" hangingPunct="1" indent="-342900" marL="342900">
              <a:lnSpc>
                <a:spcPct val="90000"/>
              </a:lnSpc>
              <a:spcBef>
                <a:spcPct val="20000"/>
              </a:spcBef>
              <a:spcAft>
                <a:spcPct val="20000"/>
              </a:spcAft>
            </a:pPr>
            <a:r>
              <a:rPr altLang="en-US" sz="2400" lang="en-US" smtClean="0"/>
              <a:t>Ethionamide</a:t>
            </a:r>
          </a:p>
          <a:p>
            <a:pPr eaLnBrk="1" hangingPunct="1" indent="-342900" marL="342900">
              <a:lnSpc>
                <a:spcPct val="90000"/>
              </a:lnSpc>
              <a:spcBef>
                <a:spcPct val="20000"/>
              </a:spcBef>
              <a:spcAft>
                <a:spcPct val="20000"/>
              </a:spcAft>
            </a:pPr>
            <a:r>
              <a:rPr altLang="en-US" sz="2400" lang="en-US" smtClean="0"/>
              <a:t>Amikacin or kanamycin*</a:t>
            </a:r>
          </a:p>
          <a:p>
            <a:pPr eaLnBrk="1" hangingPunct="1" indent="-342900" marL="342900">
              <a:lnSpc>
                <a:spcPct val="90000"/>
              </a:lnSpc>
              <a:spcBef>
                <a:spcPct val="20000"/>
              </a:spcBef>
              <a:spcAft>
                <a:spcPct val="20000"/>
              </a:spcAft>
            </a:pPr>
            <a:r>
              <a:rPr altLang="en-US" sz="2400" lang="en-US" smtClean="0"/>
              <a:t>Capreomycin</a:t>
            </a:r>
          </a:p>
          <a:p>
            <a:pPr eaLnBrk="1" hangingPunct="1" indent="-342900" marL="342900">
              <a:lnSpc>
                <a:spcPct val="90000"/>
              </a:lnSpc>
              <a:spcBef>
                <a:spcPct val="20000"/>
              </a:spcBef>
              <a:spcAft>
                <a:spcPct val="20000"/>
              </a:spcAft>
            </a:pPr>
            <a:r>
              <a:rPr altLang="en-US" sz="2400" lang="en-US" smtClean="0"/>
              <a:t>Levofloxacin*</a:t>
            </a:r>
          </a:p>
          <a:p>
            <a:pPr eaLnBrk="1" hangingPunct="1" indent="-342900" marL="342900">
              <a:lnSpc>
                <a:spcPct val="90000"/>
              </a:lnSpc>
              <a:spcBef>
                <a:spcPct val="20000"/>
              </a:spcBef>
              <a:spcAft>
                <a:spcPct val="20000"/>
              </a:spcAft>
            </a:pPr>
            <a:r>
              <a:rPr altLang="en-US" sz="2400" lang="en-US" smtClean="0"/>
              <a:t>Moxifloxacin*</a:t>
            </a:r>
          </a:p>
          <a:p>
            <a:pPr eaLnBrk="1" hangingPunct="1" indent="-342900" marL="342900">
              <a:lnSpc>
                <a:spcPct val="90000"/>
              </a:lnSpc>
              <a:spcBef>
                <a:spcPct val="20000"/>
              </a:spcBef>
              <a:spcAft>
                <a:spcPct val="20000"/>
              </a:spcAft>
            </a:pPr>
            <a:r>
              <a:rPr altLang="en-US" sz="2400" lang="en-US" smtClean="0"/>
              <a:t>Gatifloxacin*</a:t>
            </a:r>
          </a:p>
        </p:txBody>
      </p:sp>
      <p:sp>
        <p:nvSpPr>
          <p:cNvPr id="1048820" name="Text Box 1031"/>
          <p:cNvSpPr txBox="1">
            <a:spLocks noChangeArrowheads="1"/>
          </p:cNvSpPr>
          <p:nvPr/>
        </p:nvSpPr>
        <p:spPr bwMode="auto">
          <a:xfrm>
            <a:off x="133350" y="6056313"/>
            <a:ext cx="7773988" cy="587375"/>
          </a:xfrm>
          <a:prstGeom prst="rect"/>
          <a:noFill/>
          <a:ln>
            <a:noFill/>
          </a:ln>
          <a:effectLst/>
        </p:spPr>
        <p:txBody>
          <a:bodyPr>
            <a:spAutoFit/>
          </a:bodyPr>
          <a:lstStyle>
            <a:lvl1pPr indent="-168275" marL="168275">
              <a:defRPr sz="2400">
                <a:solidFill>
                  <a:schemeClr val="tx1"/>
                </a:solidFill>
                <a:latin typeface="Times New Roman" pitchFamily="35" charset="0"/>
              </a:defRPr>
            </a:lvl1pPr>
            <a:lvl2pPr>
              <a:defRPr sz="2400">
                <a:solidFill>
                  <a:schemeClr val="tx1"/>
                </a:solidFill>
                <a:latin typeface="Times New Roman" pitchFamily="35" charset="0"/>
              </a:defRPr>
            </a:lvl2pPr>
            <a:lvl3pPr>
              <a:defRPr sz="2400">
                <a:solidFill>
                  <a:schemeClr val="tx1"/>
                </a:solidFill>
                <a:latin typeface="Times New Roman" pitchFamily="35" charset="0"/>
              </a:defRPr>
            </a:lvl3pPr>
            <a:lvl4pPr>
              <a:defRPr sz="2400">
                <a:solidFill>
                  <a:schemeClr val="tx1"/>
                </a:solidFill>
                <a:latin typeface="Times New Roman" pitchFamily="35" charset="0"/>
              </a:defRPr>
            </a:lvl4pPr>
            <a:lvl5pPr>
              <a:defRPr sz="2400">
                <a:solidFill>
                  <a:schemeClr val="tx1"/>
                </a:solidFill>
                <a:latin typeface="Times New Roman" pitchFamily="35" charset="0"/>
              </a:defRPr>
            </a:lvl5pPr>
            <a:lvl6pPr eaLnBrk="0" fontAlgn="base" hangingPunct="0">
              <a:spcBef>
                <a:spcPct val="0"/>
              </a:spcBef>
              <a:spcAft>
                <a:spcPct val="0"/>
              </a:spcAft>
              <a:defRPr sz="2400">
                <a:solidFill>
                  <a:schemeClr val="tx1"/>
                </a:solidFill>
                <a:latin typeface="Times New Roman" pitchFamily="35" charset="0"/>
              </a:defRPr>
            </a:lvl6pPr>
            <a:lvl7pPr eaLnBrk="0" fontAlgn="base" hangingPunct="0">
              <a:spcBef>
                <a:spcPct val="0"/>
              </a:spcBef>
              <a:spcAft>
                <a:spcPct val="0"/>
              </a:spcAft>
              <a:defRPr sz="2400">
                <a:solidFill>
                  <a:schemeClr val="tx1"/>
                </a:solidFill>
                <a:latin typeface="Times New Roman" pitchFamily="35" charset="0"/>
              </a:defRPr>
            </a:lvl7pPr>
            <a:lvl8pPr eaLnBrk="0" fontAlgn="base" hangingPunct="0">
              <a:spcBef>
                <a:spcPct val="0"/>
              </a:spcBef>
              <a:spcAft>
                <a:spcPct val="0"/>
              </a:spcAft>
              <a:defRPr sz="2400">
                <a:solidFill>
                  <a:schemeClr val="tx1"/>
                </a:solidFill>
                <a:latin typeface="Times New Roman" pitchFamily="35" charset="0"/>
              </a:defRPr>
            </a:lvl8pPr>
            <a:lvl9pPr eaLnBrk="0" fontAlgn="base" hangingPunct="0">
              <a:spcBef>
                <a:spcPct val="0"/>
              </a:spcBef>
              <a:spcAft>
                <a:spcPct val="0"/>
              </a:spcAft>
              <a:defRPr sz="2400">
                <a:solidFill>
                  <a:schemeClr val="tx1"/>
                </a:solidFill>
                <a:latin typeface="Times New Roman" pitchFamily="35" charset="0"/>
              </a:defRPr>
            </a:lvl9pPr>
          </a:lstStyle>
          <a:p>
            <a:pPr eaLnBrk="1" hangingPunct="1">
              <a:lnSpc>
                <a:spcPct val="90000"/>
              </a:lnSpc>
              <a:spcBef>
                <a:spcPct val="20000"/>
              </a:spcBef>
              <a:buClr>
                <a:srgbClr val="FFFF00"/>
              </a:buClr>
            </a:pPr>
            <a:r>
              <a:rPr altLang="en-US" b="1" sz="1800" lang="en-US" smtClean="0">
                <a:solidFill>
                  <a:schemeClr val="bg1"/>
                </a:solidFill>
                <a:effectLst>
                  <a:outerShdw algn="tl" blurRad="38100" dir="2700000" dist="38100">
                    <a:srgbClr val="000000"/>
                  </a:outerShdw>
                </a:effectLst>
                <a:latin typeface="Arial" charset="0"/>
              </a:rPr>
              <a:t>*	</a:t>
            </a:r>
            <a:r>
              <a:rPr altLang="en-US" sz="1800" lang="en-US" smtClean="0">
                <a:solidFill>
                  <a:schemeClr val="bg1"/>
                </a:solidFill>
                <a:effectLst>
                  <a:outerShdw algn="tl" blurRad="38100" dir="2700000" dist="38100">
                    <a:srgbClr val="000000"/>
                  </a:outerShdw>
                </a:effectLst>
                <a:latin typeface="Arial" charset="0"/>
              </a:rPr>
              <a:t>Not approved by the U.S. Food and Drug Administration for use in the treatment of TB</a:t>
            </a:r>
            <a:endParaRPr altLang="en-US" sz="1800" lang="en-US" smtClean="0">
              <a:latin typeface="Arial" charset="0"/>
            </a:endParaRPr>
          </a:p>
        </p:txBody>
      </p:sp>
      <p:sp>
        <p:nvSpPr>
          <p:cNvPr id="1048821" name="Line 1035"/>
          <p:cNvSpPr>
            <a:spLocks noChangeShapeType="1"/>
          </p:cNvSpPr>
          <p:nvPr/>
        </p:nvSpPr>
        <p:spPr bwMode="auto">
          <a:xfrm>
            <a:off x="171450" y="6000750"/>
            <a:ext cx="7391400" cy="0"/>
          </a:xfrm>
          <a:prstGeom prst="line"/>
          <a:noFill/>
          <a:ln w="9525">
            <a:solidFill>
              <a:srgbClr val="FFFFFF"/>
            </a:solidFill>
            <a:round/>
            <a:headEnd/>
            <a:tailEnd/>
          </a:ln>
          <a:effectLst/>
        </p:spPr>
        <p:txBody>
          <a:bodyPr/>
          <a:p>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637" name=""/>
        <p:cNvGrpSpPr/>
        <p:nvPr/>
      </p:nvGrpSpPr>
      <p:grpSpPr>
        <a:xfrm>
          <a:off x="0" y="0"/>
          <a:ext cx="0" cy="0"/>
          <a:chOff x="0" y="0"/>
          <a:chExt cx="0" cy="0"/>
        </a:xfrm>
      </p:grpSpPr>
      <p:sp>
        <p:nvSpPr>
          <p:cNvPr id="1048822" name="Rectangle 1028"/>
          <p:cNvSpPr>
            <a:spLocks noGrp="1" noChangeArrowheads="1"/>
          </p:cNvSpPr>
          <p:nvPr>
            <p:ph type="title"/>
          </p:nvPr>
        </p:nvSpPr>
        <p:spPr/>
        <p:txBody>
          <a:bodyPr/>
          <a:p>
            <a:pPr eaLnBrk="1" hangingPunct="1"/>
            <a:r>
              <a:rPr altLang="en-US" lang="en-US" smtClean="0"/>
              <a:t>Drug Abbreviations</a:t>
            </a:r>
          </a:p>
        </p:txBody>
      </p:sp>
      <p:sp>
        <p:nvSpPr>
          <p:cNvPr id="1048823" name="Rectangle 1027"/>
          <p:cNvSpPr>
            <a:spLocks noGrp="1" noChangeArrowheads="1"/>
          </p:cNvSpPr>
          <p:nvPr>
            <p:ph type="body" idx="4294967295"/>
          </p:nvPr>
        </p:nvSpPr>
        <p:spPr>
          <a:xfrm>
            <a:off x="2286001" y="1712912"/>
            <a:ext cx="4648200" cy="4383087"/>
          </a:xfrm>
        </p:spPr>
        <p:txBody>
          <a:bodyPr>
            <a:normAutofit fontScale="96875" lnSpcReduction="20000"/>
          </a:bodyPr>
          <a:p>
            <a:pPr eaLnBrk="1" hangingPunct="1" indent="0" marL="0">
              <a:buFontTx/>
              <a:buNone/>
            </a:pPr>
            <a:r>
              <a:rPr altLang="en-US" dirty="0" lang="en-US" err="1" smtClean="0"/>
              <a:t>Ethambutol</a:t>
            </a:r>
            <a:r>
              <a:rPr altLang="en-US" dirty="0" lang="en-US" smtClean="0"/>
              <a:t>	EMB</a:t>
            </a:r>
          </a:p>
          <a:p>
            <a:pPr eaLnBrk="1" hangingPunct="1" indent="0" marL="0">
              <a:buFontTx/>
              <a:buNone/>
            </a:pPr>
            <a:r>
              <a:rPr altLang="en-US" dirty="0" lang="en-US" smtClean="0"/>
              <a:t>Isoniazid		INH</a:t>
            </a:r>
          </a:p>
          <a:p>
            <a:pPr eaLnBrk="1" hangingPunct="1" indent="0" marL="0">
              <a:buFontTx/>
              <a:buNone/>
            </a:pPr>
            <a:r>
              <a:rPr altLang="en-US" dirty="0" lang="en-US" smtClean="0"/>
              <a:t>Pyrazinamide	PZA</a:t>
            </a:r>
          </a:p>
          <a:p>
            <a:pPr eaLnBrk="1" hangingPunct="1" indent="0" marL="0">
              <a:buFontTx/>
              <a:buNone/>
            </a:pPr>
            <a:r>
              <a:rPr altLang="en-US" dirty="0" lang="en-US" smtClean="0"/>
              <a:t>Rifampin		RIF</a:t>
            </a:r>
          </a:p>
          <a:p>
            <a:pPr eaLnBrk="1" hangingPunct="1" indent="0" marL="0">
              <a:buFontTx/>
              <a:buNone/>
            </a:pPr>
            <a:r>
              <a:rPr altLang="en-US" dirty="0" lang="en-US" err="1" smtClean="0"/>
              <a:t>Rifapentine</a:t>
            </a:r>
            <a:r>
              <a:rPr altLang="en-US" dirty="0" lang="en-US" smtClean="0"/>
              <a:t>	RPT</a:t>
            </a:r>
          </a:p>
          <a:p>
            <a:pPr eaLnBrk="1" hangingPunct="1" indent="0" marL="0">
              <a:buFontTx/>
              <a:buNone/>
            </a:pPr>
            <a:r>
              <a:rPr altLang="en-US" dirty="0" lang="en-US" smtClean="0"/>
              <a:t>Streptomycin	SM</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638" name=""/>
        <p:cNvGrpSpPr/>
        <p:nvPr/>
      </p:nvGrpSpPr>
      <p:grpSpPr>
        <a:xfrm>
          <a:off x="0" y="0"/>
          <a:ext cx="0" cy="0"/>
          <a:chOff x="0" y="0"/>
          <a:chExt cx="0" cy="0"/>
        </a:xfrm>
      </p:grpSpPr>
      <p:sp>
        <p:nvSpPr>
          <p:cNvPr id="1048824" name="Rectangle 2"/>
          <p:cNvSpPr>
            <a:spLocks noGrp="1" noChangeArrowheads="1"/>
          </p:cNvSpPr>
          <p:nvPr>
            <p:ph type="title"/>
          </p:nvPr>
        </p:nvSpPr>
        <p:spPr/>
        <p:txBody>
          <a:bodyPr>
            <a:normAutofit fontScale="90000"/>
          </a:bodyPr>
          <a:p>
            <a:pPr eaLnBrk="1" hangingPunct="1"/>
            <a:r>
              <a:rPr lang="en-US" smtClean="0"/>
              <a:t>Antitubercular Agents: </a:t>
            </a:r>
            <a:br>
              <a:rPr lang="en-US" smtClean="0"/>
            </a:br>
            <a:r>
              <a:rPr lang="en-US" smtClean="0"/>
              <a:t>Mechanism of Action</a:t>
            </a:r>
          </a:p>
        </p:txBody>
      </p:sp>
      <p:sp>
        <p:nvSpPr>
          <p:cNvPr id="1048825" name="Rectangle 3"/>
          <p:cNvSpPr>
            <a:spLocks noGrp="1" noChangeArrowheads="1"/>
          </p:cNvSpPr>
          <p:nvPr>
            <p:ph type="body" idx="1"/>
          </p:nvPr>
        </p:nvSpPr>
        <p:spPr/>
        <p:txBody>
          <a:bodyPr/>
          <a:p>
            <a:pPr eaLnBrk="1" hangingPunct="1">
              <a:buFont typeface="Wingdings" pitchFamily="2" charset="2"/>
              <a:buNone/>
            </a:pPr>
            <a:r>
              <a:rPr lang="en-US" smtClean="0"/>
              <a:t>Three Groups</a:t>
            </a:r>
          </a:p>
          <a:p>
            <a:pPr eaLnBrk="1" hangingPunct="1"/>
            <a:r>
              <a:rPr sz="2800" lang="en-US" smtClean="0"/>
              <a:t>Protein wall synthesis inhibitors streptomycin, kanamycin, capreomycin, rifampin, rifabutin</a:t>
            </a:r>
          </a:p>
          <a:p>
            <a:pPr eaLnBrk="1" hangingPunct="1"/>
            <a:r>
              <a:rPr sz="2800" lang="en-US" smtClean="0"/>
              <a:t>Cell wall synthesis inhibitors cycloserine, ethionamide, isoniazid</a:t>
            </a:r>
          </a:p>
          <a:p>
            <a:pPr eaLnBrk="1" hangingPunct="1"/>
            <a:r>
              <a:rPr sz="2800" lang="en-US" smtClean="0"/>
              <a:t>Other mechanisms of action</a:t>
            </a:r>
            <a:endParaRPr lang="en-US"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639" name=""/>
        <p:cNvGrpSpPr/>
        <p:nvPr/>
      </p:nvGrpSpPr>
      <p:grpSpPr>
        <a:xfrm>
          <a:off x="0" y="0"/>
          <a:ext cx="0" cy="0"/>
          <a:chOff x="0" y="0"/>
          <a:chExt cx="0" cy="0"/>
        </a:xfrm>
      </p:grpSpPr>
      <p:sp>
        <p:nvSpPr>
          <p:cNvPr id="1048826" name="Rectangle 2"/>
          <p:cNvSpPr>
            <a:spLocks noGrp="1" noChangeArrowheads="1"/>
          </p:cNvSpPr>
          <p:nvPr>
            <p:ph type="subTitle" idx="1"/>
          </p:nvPr>
        </p:nvSpPr>
        <p:spPr/>
        <p:txBody>
          <a:bodyPr/>
          <a:p>
            <a:pPr eaLnBrk="1" hangingPunct="1"/>
            <a:r>
              <a:rPr sz="3600" lang="en-US" smtClean="0"/>
              <a:t>Used for the prophylaxis</a:t>
            </a:r>
            <a:br>
              <a:rPr sz="3600" lang="en-US" smtClean="0"/>
            </a:br>
            <a:r>
              <a:rPr sz="3600" lang="en-US" smtClean="0"/>
              <a:t>or treatment of TB</a:t>
            </a:r>
          </a:p>
        </p:txBody>
      </p:sp>
      <p:sp>
        <p:nvSpPr>
          <p:cNvPr id="1048827" name="Rectangle 3"/>
          <p:cNvSpPr>
            <a:spLocks noGrp="1" noChangeArrowheads="1"/>
          </p:cNvSpPr>
          <p:nvPr>
            <p:ph type="ctrTitle"/>
          </p:nvPr>
        </p:nvSpPr>
        <p:spPr>
          <a:xfrm>
            <a:off x="685800" y="1876425"/>
            <a:ext cx="7772400" cy="1349375"/>
          </a:xfrm>
        </p:spPr>
        <p:txBody>
          <a:bodyPr>
            <a:normAutofit fontScale="90000"/>
          </a:bodyPr>
          <a:p>
            <a:pPr eaLnBrk="1" hangingPunct="1"/>
            <a:r>
              <a:rPr sz="6600" lang="en-US" smtClean="0"/>
              <a:t>Antitubercular Agents:</a:t>
            </a:r>
            <a:br>
              <a:rPr sz="6600" lang="en-US" smtClean="0"/>
            </a:br>
            <a:r>
              <a:rPr sz="6600" lang="en-US" smtClean="0"/>
              <a:t>Therapeutic Uses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61" name=""/>
        <p:cNvGrpSpPr/>
        <p:nvPr/>
      </p:nvGrpSpPr>
      <p:grpSpPr>
        <a:xfrm>
          <a:off x="0" y="0"/>
          <a:ext cx="0" cy="0"/>
          <a:chOff x="0" y="0"/>
          <a:chExt cx="0" cy="0"/>
        </a:xfrm>
      </p:grpSpPr>
      <p:sp>
        <p:nvSpPr>
          <p:cNvPr id="1048625" name="Title 1"/>
          <p:cNvSpPr>
            <a:spLocks noGrp="1"/>
          </p:cNvSpPr>
          <p:nvPr>
            <p:ph type="title"/>
          </p:nvPr>
        </p:nvSpPr>
        <p:spPr>
          <a:xfrm>
            <a:off x="457200" y="274638"/>
            <a:ext cx="8229600" cy="715962"/>
          </a:xfrm>
        </p:spPr>
        <p:txBody>
          <a:bodyPr>
            <a:normAutofit fontScale="90000"/>
          </a:bodyPr>
          <a:p>
            <a:r>
              <a:rPr dirty="0" lang="en-US" smtClean="0"/>
              <a:t>Drug dosage forms</a:t>
            </a:r>
            <a:endParaRPr dirty="0" lang="en-US"/>
          </a:p>
        </p:txBody>
      </p:sp>
      <p:pic>
        <p:nvPicPr>
          <p:cNvPr id="2097152" name="Picture 70" descr="aerosol"/>
          <p:cNvPicPr>
            <a:picLocks noChangeAspect="1" noGrp="1" noChangeArrowheads="1"/>
          </p:cNvPicPr>
          <p:nvPr>
            <p:ph idx="1"/>
          </p:nvPr>
        </p:nvPicPr>
        <p:blipFill>
          <a:blip xmlns:r="http://schemas.openxmlformats.org/officeDocument/2006/relationships" r:embed="rId1" cstate="print">
            <a:clrChange>
              <a:clrFrom>
                <a:srgbClr val="FDFDFD"/>
              </a:clrFrom>
              <a:clrTo>
                <a:srgbClr val="FDFDFD">
                  <a:alpha val="0"/>
                </a:srgbClr>
              </a:clrTo>
            </a:clrChange>
          </a:blip>
          <a:srcRect/>
          <a:stretch>
            <a:fillRect/>
          </a:stretch>
        </p:blipFill>
        <p:spPr bwMode="auto">
          <a:xfrm>
            <a:off x="990600" y="2036928"/>
            <a:ext cx="804672" cy="1143000"/>
          </a:xfrm>
          <a:prstGeom prst="rect"/>
          <a:noFill/>
          <a:ln>
            <a:noFill/>
          </a:ln>
        </p:spPr>
      </p:pic>
      <p:pic>
        <p:nvPicPr>
          <p:cNvPr id="2097153" name="Picture 67" descr="See full size image">
            <a:hlinkClick r:id="rId2"/>
          </p:cNvPr>
          <p:cNvPicPr>
            <a:picLocks noChangeAspect="1" noChangeArrowheads="1"/>
          </p:cNvPicPr>
          <p:nvPr/>
        </p:nvPicPr>
        <p:blipFill>
          <a:blip xmlns:r="http://schemas.openxmlformats.org/officeDocument/2006/relationships" r:embed="rId3">
            <a:clrChange>
              <a:clrFrom>
                <a:srgbClr val="D1DDD3"/>
              </a:clrFrom>
              <a:clrTo>
                <a:srgbClr val="D1DDD3">
                  <a:alpha val="0"/>
                </a:srgbClr>
              </a:clrTo>
            </a:clrChange>
          </a:blip>
          <a:srcRect/>
          <a:stretch>
            <a:fillRect/>
          </a:stretch>
        </p:blipFill>
        <p:spPr bwMode="auto">
          <a:xfrm>
            <a:off x="0" y="3200400"/>
            <a:ext cx="1143000" cy="1371600"/>
          </a:xfrm>
          <a:prstGeom prst="rect"/>
          <a:noFill/>
          <a:ln>
            <a:noFill/>
          </a:ln>
        </p:spPr>
      </p:pic>
      <p:pic>
        <p:nvPicPr>
          <p:cNvPr id="2097154" name="Picture 68" descr="fairlovely"/>
          <p:cNvPicPr>
            <a:picLocks noChangeAspect="1" noChangeArrowheads="1"/>
          </p:cNvPicPr>
          <p:nvPr/>
        </p:nvPicPr>
        <p:blipFill>
          <a:blip xmlns:r="http://schemas.openxmlformats.org/officeDocument/2006/relationships" r:embed="rId4">
            <a:clrChange>
              <a:clrFrom>
                <a:srgbClr val="D4ACAA"/>
              </a:clrFrom>
              <a:clrTo>
                <a:srgbClr val="D4ACAA">
                  <a:alpha val="0"/>
                </a:srgbClr>
              </a:clrTo>
            </a:clrChange>
          </a:blip>
          <a:srcRect/>
          <a:stretch>
            <a:fillRect/>
          </a:stretch>
        </p:blipFill>
        <p:spPr bwMode="auto">
          <a:xfrm>
            <a:off x="304800" y="4658720"/>
            <a:ext cx="1295400" cy="1371600"/>
          </a:xfrm>
          <a:prstGeom prst="rect"/>
          <a:noFill/>
          <a:ln>
            <a:noFill/>
          </a:ln>
        </p:spPr>
      </p:pic>
      <p:pic>
        <p:nvPicPr>
          <p:cNvPr id="2097155" name="Picture 76" descr="Paracetamol_Tablet"/>
          <p:cNvPicPr>
            <a:picLocks noChangeAspect="1" noChangeArrowheads="1"/>
          </p:cNvPicPr>
          <p:nvPr/>
        </p:nvPicPr>
        <p:blipFill>
          <a:blip xmlns:r="http://schemas.openxmlformats.org/officeDocument/2006/relationships" r:embed="rId5">
            <a:clrChange>
              <a:clrFrom>
                <a:srgbClr val="FFFFFF"/>
              </a:clrFrom>
              <a:clrTo>
                <a:srgbClr val="FFFFFF">
                  <a:alpha val="0"/>
                </a:srgbClr>
              </a:clrTo>
            </a:clrChange>
          </a:blip>
          <a:srcRect/>
          <a:stretch>
            <a:fillRect/>
          </a:stretch>
        </p:blipFill>
        <p:spPr bwMode="auto">
          <a:xfrm>
            <a:off x="3657600" y="914400"/>
            <a:ext cx="2095500" cy="1371600"/>
          </a:xfrm>
          <a:prstGeom prst="rect"/>
          <a:noFill/>
          <a:ln>
            <a:noFill/>
          </a:ln>
        </p:spPr>
      </p:pic>
      <p:pic>
        <p:nvPicPr>
          <p:cNvPr id="2097156" name="Picture 74" descr="titel_non_pareils"/>
          <p:cNvPicPr>
            <a:picLocks noChangeAspect="1" noChangeArrowheads="1"/>
          </p:cNvPicPr>
          <p:nvPr/>
        </p:nvPicPr>
        <p:blipFill>
          <a:blip xmlns:r="http://schemas.openxmlformats.org/officeDocument/2006/relationships" r:embed="rId6" cstate="print"/>
          <a:srcRect/>
          <a:stretch>
            <a:fillRect/>
          </a:stretch>
        </p:blipFill>
        <p:spPr bwMode="auto">
          <a:xfrm>
            <a:off x="7315200" y="2057400"/>
            <a:ext cx="1409700" cy="1355725"/>
          </a:xfrm>
          <a:prstGeom prst="rect"/>
          <a:noFill/>
          <a:ln>
            <a:noFill/>
          </a:ln>
        </p:spPr>
      </p:pic>
      <p:pic>
        <p:nvPicPr>
          <p:cNvPr id="2097157" name="Picture 63" descr="injection"/>
          <p:cNvPicPr>
            <a:picLocks noChangeAspect="1" noChangeArrowheads="1"/>
          </p:cNvPicPr>
          <p:nvPr/>
        </p:nvPicPr>
        <p:blipFill>
          <a:blip xmlns:r="http://schemas.openxmlformats.org/officeDocument/2006/relationships" r:embed="rId7" cstate="print"/>
          <a:srcRect/>
          <a:stretch>
            <a:fillRect/>
          </a:stretch>
        </p:blipFill>
        <p:spPr bwMode="auto">
          <a:xfrm>
            <a:off x="7696200" y="3657600"/>
            <a:ext cx="1447800" cy="758825"/>
          </a:xfrm>
          <a:prstGeom prst="rect"/>
          <a:noFill/>
          <a:ln>
            <a:noFill/>
          </a:ln>
        </p:spPr>
      </p:pic>
      <p:pic>
        <p:nvPicPr>
          <p:cNvPr id="2097158" name="Picture 64"/>
          <p:cNvPicPr>
            <a:picLocks noChangeAspect="1" noChangeArrowheads="1"/>
          </p:cNvPicPr>
          <p:nvPr/>
        </p:nvPicPr>
        <p:blipFill>
          <a:blip xmlns:r="http://schemas.openxmlformats.org/officeDocument/2006/relationships" r:embed="rId8">
            <a:clrChange>
              <a:clrFrom>
                <a:srgbClr val="FFFFFF"/>
              </a:clrFrom>
              <a:clrTo>
                <a:srgbClr val="FFFFFF">
                  <a:alpha val="0"/>
                </a:srgbClr>
              </a:clrTo>
            </a:clrChange>
          </a:blip>
          <a:srcRect/>
          <a:stretch>
            <a:fillRect/>
          </a:stretch>
        </p:blipFill>
        <p:spPr bwMode="auto">
          <a:xfrm>
            <a:off x="7054850" y="5067300"/>
            <a:ext cx="1174750" cy="1257300"/>
          </a:xfrm>
          <a:prstGeom prst="rect"/>
          <a:noFill/>
          <a:ln>
            <a:noFill/>
          </a:ln>
        </p:spPr>
      </p:pic>
      <p:pic>
        <p:nvPicPr>
          <p:cNvPr id="2097159" name="Picture 69" descr="water_with_lemon"/>
          <p:cNvPicPr>
            <a:picLocks noChangeAspect="1" noChangeArrowheads="1"/>
          </p:cNvPicPr>
          <p:nvPr/>
        </p:nvPicPr>
        <p:blipFill>
          <a:blip xmlns:r="http://schemas.openxmlformats.org/officeDocument/2006/relationships" r:embed="rId9"/>
          <a:srcRect/>
          <a:stretch>
            <a:fillRect/>
          </a:stretch>
        </p:blipFill>
        <p:spPr bwMode="auto">
          <a:xfrm>
            <a:off x="3419795" y="5535020"/>
            <a:ext cx="1295400" cy="990600"/>
          </a:xfrm>
          <a:prstGeom prst="rect"/>
          <a:noFill/>
          <a:ln>
            <a:noFill/>
          </a:ln>
        </p:spPr>
      </p:pic>
      <p:sp>
        <p:nvSpPr>
          <p:cNvPr id="1048626" name="Text Box 61"/>
          <p:cNvSpPr txBox="1">
            <a:spLocks noChangeArrowheads="1"/>
          </p:cNvSpPr>
          <p:nvPr/>
        </p:nvSpPr>
        <p:spPr bwMode="auto">
          <a:xfrm>
            <a:off x="1824607" y="2272849"/>
            <a:ext cx="1346200" cy="485775"/>
          </a:xfrm>
          <a:prstGeom prst="rect"/>
          <a:solidFill>
            <a:srgbClr val="FFFFFF"/>
          </a:solidFill>
          <a:ln w="28575">
            <a:solidFill>
              <a:srgbClr val="FF00FF"/>
            </a:solidFill>
            <a:miter lim="800000"/>
            <a:headEnd/>
            <a:tailEnd/>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pPr algn="l" eaLnBrk="1" hangingPunct="1"/>
            <a:r>
              <a:rPr dirty="0" sz="2400" lang="en-US">
                <a:solidFill>
                  <a:schemeClr val="tx1"/>
                </a:solidFill>
              </a:rPr>
              <a:t>Aerosol</a:t>
            </a:r>
          </a:p>
        </p:txBody>
      </p:sp>
      <p:sp>
        <p:nvSpPr>
          <p:cNvPr id="1048627" name="Text Box 54"/>
          <p:cNvSpPr txBox="1">
            <a:spLocks noChangeArrowheads="1"/>
          </p:cNvSpPr>
          <p:nvPr/>
        </p:nvSpPr>
        <p:spPr bwMode="auto">
          <a:xfrm>
            <a:off x="3810000" y="2222309"/>
            <a:ext cx="1317625" cy="485775"/>
          </a:xfrm>
          <a:prstGeom prst="rect"/>
          <a:solidFill>
            <a:srgbClr val="FFFFFF"/>
          </a:solidFill>
          <a:ln w="28575">
            <a:solidFill>
              <a:srgbClr val="FF00FF"/>
            </a:solidFill>
            <a:miter lim="800000"/>
            <a:headEnd/>
            <a:tailEnd/>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pPr algn="l" eaLnBrk="1" hangingPunct="1"/>
            <a:r>
              <a:rPr sz="2400" lang="en-US">
                <a:solidFill>
                  <a:schemeClr val="tx1"/>
                </a:solidFill>
              </a:rPr>
              <a:t>Tablets</a:t>
            </a:r>
          </a:p>
        </p:txBody>
      </p:sp>
      <p:sp>
        <p:nvSpPr>
          <p:cNvPr id="1048628" name="Text Box 55"/>
          <p:cNvSpPr txBox="1">
            <a:spLocks noChangeArrowheads="1"/>
          </p:cNvSpPr>
          <p:nvPr/>
        </p:nvSpPr>
        <p:spPr bwMode="auto">
          <a:xfrm>
            <a:off x="5746845" y="2459011"/>
            <a:ext cx="1416050" cy="485775"/>
          </a:xfrm>
          <a:prstGeom prst="rect"/>
          <a:solidFill>
            <a:srgbClr val="FFFFFF"/>
          </a:solidFill>
          <a:ln w="28575">
            <a:solidFill>
              <a:srgbClr val="FF00FF"/>
            </a:solidFill>
            <a:miter lim="800000"/>
            <a:headEnd/>
            <a:tailEnd/>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pPr algn="l" eaLnBrk="1" hangingPunct="1"/>
            <a:r>
              <a:rPr sz="2400" lang="en-US">
                <a:solidFill>
                  <a:schemeClr val="tx1"/>
                </a:solidFill>
              </a:rPr>
              <a:t>Capsule</a:t>
            </a:r>
          </a:p>
        </p:txBody>
      </p:sp>
      <p:sp>
        <p:nvSpPr>
          <p:cNvPr id="1048629" name="Text Box 56"/>
          <p:cNvSpPr txBox="1">
            <a:spLocks noChangeArrowheads="1"/>
          </p:cNvSpPr>
          <p:nvPr/>
        </p:nvSpPr>
        <p:spPr bwMode="auto">
          <a:xfrm>
            <a:off x="6096000" y="3886200"/>
            <a:ext cx="1563688" cy="485775"/>
          </a:xfrm>
          <a:prstGeom prst="rect"/>
          <a:solidFill>
            <a:srgbClr val="FFFFFF"/>
          </a:solidFill>
          <a:ln w="28575">
            <a:solidFill>
              <a:srgbClr val="FF00FF"/>
            </a:solidFill>
            <a:miter lim="800000"/>
            <a:headEnd/>
            <a:tailEnd/>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pPr algn="l" eaLnBrk="1" hangingPunct="1"/>
            <a:r>
              <a:rPr sz="2400" lang="en-US">
                <a:solidFill>
                  <a:schemeClr val="tx1"/>
                </a:solidFill>
              </a:rPr>
              <a:t>Injection</a:t>
            </a:r>
          </a:p>
        </p:txBody>
      </p:sp>
      <p:sp>
        <p:nvSpPr>
          <p:cNvPr id="1048630" name="Text Box 57"/>
          <p:cNvSpPr txBox="1">
            <a:spLocks noChangeArrowheads="1"/>
          </p:cNvSpPr>
          <p:nvPr/>
        </p:nvSpPr>
        <p:spPr bwMode="auto">
          <a:xfrm>
            <a:off x="5725413" y="5330730"/>
            <a:ext cx="1458913" cy="485775"/>
          </a:xfrm>
          <a:prstGeom prst="rect"/>
          <a:solidFill>
            <a:srgbClr val="FFFFFF"/>
          </a:solidFill>
          <a:ln w="28575">
            <a:solidFill>
              <a:srgbClr val="FF00FF"/>
            </a:solidFill>
            <a:miter lim="800000"/>
            <a:headEnd/>
            <a:tailEnd/>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pPr algn="l" eaLnBrk="1" hangingPunct="1"/>
            <a:r>
              <a:rPr dirty="0" sz="2400" lang="en-US">
                <a:solidFill>
                  <a:schemeClr val="tx1"/>
                </a:solidFill>
              </a:rPr>
              <a:t>Infusion</a:t>
            </a:r>
          </a:p>
        </p:txBody>
      </p:sp>
      <p:sp>
        <p:nvSpPr>
          <p:cNvPr id="1048631" name="Text Box 58"/>
          <p:cNvSpPr txBox="1">
            <a:spLocks noChangeArrowheads="1"/>
          </p:cNvSpPr>
          <p:nvPr/>
        </p:nvSpPr>
        <p:spPr bwMode="auto">
          <a:xfrm>
            <a:off x="3364018" y="5009510"/>
            <a:ext cx="1468438" cy="485775"/>
          </a:xfrm>
          <a:prstGeom prst="rect"/>
          <a:solidFill>
            <a:srgbClr val="FFFFFF"/>
          </a:solidFill>
          <a:ln w="28575">
            <a:solidFill>
              <a:srgbClr val="FF00FF"/>
            </a:solidFill>
            <a:miter lim="800000"/>
            <a:headEnd/>
            <a:tailEnd/>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pPr algn="l" eaLnBrk="1" hangingPunct="1"/>
            <a:r>
              <a:rPr sz="2400" lang="en-US">
                <a:solidFill>
                  <a:schemeClr val="tx1"/>
                </a:solidFill>
              </a:rPr>
              <a:t>Solution</a:t>
            </a:r>
          </a:p>
        </p:txBody>
      </p:sp>
      <p:sp>
        <p:nvSpPr>
          <p:cNvPr id="1048632" name="Text Box 60"/>
          <p:cNvSpPr txBox="1">
            <a:spLocks noChangeArrowheads="1"/>
          </p:cNvSpPr>
          <p:nvPr/>
        </p:nvSpPr>
        <p:spPr bwMode="auto">
          <a:xfrm>
            <a:off x="1804254" y="5201076"/>
            <a:ext cx="1216025" cy="485775"/>
          </a:xfrm>
          <a:prstGeom prst="rect"/>
          <a:solidFill>
            <a:srgbClr val="FFFFFF"/>
          </a:solidFill>
          <a:ln w="28575">
            <a:solidFill>
              <a:srgbClr val="FF00FF"/>
            </a:solidFill>
            <a:miter lim="800000"/>
            <a:headEnd/>
            <a:tailEnd/>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pPr algn="l" eaLnBrk="1" hangingPunct="1"/>
            <a:r>
              <a:rPr sz="2400" lang="en-US">
                <a:solidFill>
                  <a:schemeClr val="tx1"/>
                </a:solidFill>
              </a:rPr>
              <a:t>Cream</a:t>
            </a:r>
          </a:p>
        </p:txBody>
      </p:sp>
      <p:sp>
        <p:nvSpPr>
          <p:cNvPr id="1048633" name="Text Box 59"/>
          <p:cNvSpPr txBox="1">
            <a:spLocks noChangeArrowheads="1"/>
          </p:cNvSpPr>
          <p:nvPr/>
        </p:nvSpPr>
        <p:spPr bwMode="auto">
          <a:xfrm>
            <a:off x="1633538" y="4010025"/>
            <a:ext cx="1960562" cy="485775"/>
          </a:xfrm>
          <a:prstGeom prst="rect"/>
          <a:solidFill>
            <a:srgbClr val="FFFFFF"/>
          </a:solidFill>
          <a:ln w="28575">
            <a:solidFill>
              <a:srgbClr val="FF00FF"/>
            </a:solidFill>
            <a:miter lim="800000"/>
            <a:headEnd/>
            <a:tailEnd/>
          </a:ln>
        </p:spPr>
        <p:txBody>
          <a:bodyPr wrap="none">
            <a:spAutoFit/>
          </a:bodyPr>
          <a:lstStyle>
            <a:lvl1pPr eaLnBrk="0" hangingPunct="0">
              <a:defRPr sz="2000">
                <a:solidFill>
                  <a:schemeClr val="bg1"/>
                </a:solidFill>
                <a:latin typeface="Verdana" pitchFamily="34" charset="0"/>
                <a:cs typeface="Times New Roman" pitchFamily="18" charset="0"/>
              </a:defRPr>
            </a:lvl1pPr>
            <a:lvl2pPr eaLnBrk="0" hangingPunct="0" indent="-285750" marL="742950">
              <a:defRPr sz="2000">
                <a:solidFill>
                  <a:schemeClr val="bg1"/>
                </a:solidFill>
                <a:latin typeface="Verdana" pitchFamily="34" charset="0"/>
                <a:cs typeface="Times New Roman" pitchFamily="18" charset="0"/>
              </a:defRPr>
            </a:lvl2pPr>
            <a:lvl3pPr eaLnBrk="0" hangingPunct="0" indent="-228600" marL="1143000">
              <a:defRPr sz="2000">
                <a:solidFill>
                  <a:schemeClr val="bg1"/>
                </a:solidFill>
                <a:latin typeface="Verdana" pitchFamily="34" charset="0"/>
                <a:cs typeface="Times New Roman" pitchFamily="18" charset="0"/>
              </a:defRPr>
            </a:lvl3pPr>
            <a:lvl4pPr eaLnBrk="0" hangingPunct="0" indent="-228600" marL="1600200">
              <a:defRPr sz="2000">
                <a:solidFill>
                  <a:schemeClr val="bg1"/>
                </a:solidFill>
                <a:latin typeface="Verdana" pitchFamily="34" charset="0"/>
                <a:cs typeface="Times New Roman" pitchFamily="18" charset="0"/>
              </a:defRPr>
            </a:lvl4pPr>
            <a:lvl5pPr eaLnBrk="0" hangingPunct="0" indent="-228600" marL="2057400">
              <a:defRPr sz="2000">
                <a:solidFill>
                  <a:schemeClr val="bg1"/>
                </a:solidFill>
                <a:latin typeface="Verdana" pitchFamily="34" charset="0"/>
                <a:cs typeface="Times New Roman" pitchFamily="18" charset="0"/>
              </a:defRPr>
            </a:lvl5pPr>
            <a:lvl6pPr algn="ctr" eaLnBrk="0" fontAlgn="base" hangingPunct="0" indent="-228600" marL="2514600">
              <a:spcBef>
                <a:spcPct val="0"/>
              </a:spcBef>
              <a:spcAft>
                <a:spcPct val="0"/>
              </a:spcAft>
              <a:defRPr sz="2000">
                <a:solidFill>
                  <a:schemeClr val="bg1"/>
                </a:solidFill>
                <a:latin typeface="Verdana" pitchFamily="34" charset="0"/>
                <a:cs typeface="Times New Roman" pitchFamily="18" charset="0"/>
              </a:defRPr>
            </a:lvl6pPr>
            <a:lvl7pPr algn="ctr" eaLnBrk="0" fontAlgn="base" hangingPunct="0" indent="-228600" marL="2971800">
              <a:spcBef>
                <a:spcPct val="0"/>
              </a:spcBef>
              <a:spcAft>
                <a:spcPct val="0"/>
              </a:spcAft>
              <a:defRPr sz="2000">
                <a:solidFill>
                  <a:schemeClr val="bg1"/>
                </a:solidFill>
                <a:latin typeface="Verdana" pitchFamily="34" charset="0"/>
                <a:cs typeface="Times New Roman" pitchFamily="18" charset="0"/>
              </a:defRPr>
            </a:lvl7pPr>
            <a:lvl8pPr algn="ctr" eaLnBrk="0" fontAlgn="base" hangingPunct="0" indent="-228600" marL="3429000">
              <a:spcBef>
                <a:spcPct val="0"/>
              </a:spcBef>
              <a:spcAft>
                <a:spcPct val="0"/>
              </a:spcAft>
              <a:defRPr sz="2000">
                <a:solidFill>
                  <a:schemeClr val="bg1"/>
                </a:solidFill>
                <a:latin typeface="Verdana" pitchFamily="34" charset="0"/>
                <a:cs typeface="Times New Roman" pitchFamily="18" charset="0"/>
              </a:defRPr>
            </a:lvl8pPr>
            <a:lvl9pPr algn="ctr" eaLnBrk="0" fontAlgn="base" hangingPunct="0" indent="-228600" marL="3886200">
              <a:spcBef>
                <a:spcPct val="0"/>
              </a:spcBef>
              <a:spcAft>
                <a:spcPct val="0"/>
              </a:spcAft>
              <a:defRPr sz="2000">
                <a:solidFill>
                  <a:schemeClr val="bg1"/>
                </a:solidFill>
                <a:latin typeface="Verdana" pitchFamily="34" charset="0"/>
                <a:cs typeface="Times New Roman" pitchFamily="18" charset="0"/>
              </a:defRPr>
            </a:lvl9pPr>
          </a:lstStyle>
          <a:p>
            <a:pPr algn="l" eaLnBrk="1" hangingPunct="1"/>
            <a:r>
              <a:rPr sz="2400" lang="en-US">
                <a:solidFill>
                  <a:schemeClr val="tx1"/>
                </a:solidFill>
              </a:rPr>
              <a:t>Suspension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640" name=""/>
        <p:cNvGrpSpPr/>
        <p:nvPr/>
      </p:nvGrpSpPr>
      <p:grpSpPr>
        <a:xfrm>
          <a:off x="0" y="0"/>
          <a:ext cx="0" cy="0"/>
          <a:chOff x="0" y="0"/>
          <a:chExt cx="0" cy="0"/>
        </a:xfrm>
      </p:grpSpPr>
      <p:sp>
        <p:nvSpPr>
          <p:cNvPr id="1048828" name="Rectangle 1028"/>
          <p:cNvSpPr>
            <a:spLocks noGrp="1" noChangeArrowheads="1"/>
          </p:cNvSpPr>
          <p:nvPr>
            <p:ph type="title"/>
          </p:nvPr>
        </p:nvSpPr>
        <p:spPr/>
        <p:txBody>
          <a:bodyPr/>
          <a:p>
            <a:pPr eaLnBrk="1" hangingPunct="1"/>
            <a:r>
              <a:rPr altLang="en-US" lang="en-US" smtClean="0"/>
              <a:t>Treatment Regimens </a:t>
            </a:r>
          </a:p>
        </p:txBody>
      </p:sp>
      <p:sp>
        <p:nvSpPr>
          <p:cNvPr id="1048829" name="Rectangle 1029"/>
          <p:cNvSpPr>
            <a:spLocks noGrp="1" noChangeArrowheads="1"/>
          </p:cNvSpPr>
          <p:nvPr>
            <p:ph type="body" idx="1"/>
          </p:nvPr>
        </p:nvSpPr>
        <p:spPr>
          <a:xfrm>
            <a:off x="609600" y="1397000"/>
            <a:ext cx="8031163" cy="4924425"/>
          </a:xfrm>
        </p:spPr>
        <p:txBody>
          <a:bodyPr>
            <a:normAutofit fontScale="96875" lnSpcReduction="20000"/>
          </a:bodyPr>
          <a:p>
            <a:pPr eaLnBrk="1" hangingPunct="1"/>
            <a:r>
              <a:rPr altLang="en-US" lang="en-US" smtClean="0"/>
              <a:t>Four regimens recommended for treatment of culture-positive TB, with different options for dosing intervals in continuation phase</a:t>
            </a:r>
          </a:p>
          <a:p>
            <a:pPr eaLnBrk="1" hangingPunct="1"/>
            <a:r>
              <a:rPr altLang="en-US" lang="en-US" smtClean="0"/>
              <a:t>Initial phase: standard four drug regimens (INH, RIF, PZA, EMB), for 2 months, (except one regimen that excludes PZA)</a:t>
            </a:r>
          </a:p>
          <a:p>
            <a:pPr eaLnBrk="1" hangingPunct="1"/>
            <a:r>
              <a:rPr altLang="en-US" lang="en-US" smtClean="0"/>
              <a:t>Continuation phase: additional 4 months or (7 months for some patients)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641" name=""/>
        <p:cNvGrpSpPr/>
        <p:nvPr/>
      </p:nvGrpSpPr>
      <p:grpSpPr>
        <a:xfrm>
          <a:off x="0" y="0"/>
          <a:ext cx="0" cy="0"/>
          <a:chOff x="0" y="0"/>
          <a:chExt cx="0" cy="0"/>
        </a:xfrm>
      </p:grpSpPr>
      <p:sp>
        <p:nvSpPr>
          <p:cNvPr id="1048830" name="Rectangle 4"/>
          <p:cNvSpPr>
            <a:spLocks noGrp="1" noChangeArrowheads="1"/>
          </p:cNvSpPr>
          <p:nvPr>
            <p:ph type="title"/>
          </p:nvPr>
        </p:nvSpPr>
        <p:spPr/>
        <p:txBody>
          <a:bodyPr>
            <a:normAutofit fontScale="90000"/>
          </a:bodyPr>
          <a:p>
            <a:pPr eaLnBrk="1" hangingPunct="1"/>
            <a:r>
              <a:rPr altLang="en-US" lang="en-US" smtClean="0"/>
              <a:t/>
            </a:r>
            <a:br>
              <a:rPr altLang="en-US" lang="en-US" smtClean="0"/>
            </a:br>
            <a:r>
              <a:rPr altLang="en-US" lang="en-US" smtClean="0"/>
              <a:t>Why Extend Continuation-Phase Treatment for 3 Months?</a:t>
            </a:r>
            <a:br>
              <a:rPr altLang="en-US" lang="en-US" smtClean="0"/>
            </a:br>
            <a:endParaRPr altLang="en-US" lang="en-US" smtClean="0"/>
          </a:p>
        </p:txBody>
      </p:sp>
      <p:sp>
        <p:nvSpPr>
          <p:cNvPr id="1048831" name="Rectangle 5"/>
          <p:cNvSpPr>
            <a:spLocks noGrp="1" noChangeArrowheads="1"/>
          </p:cNvSpPr>
          <p:nvPr>
            <p:ph type="body" idx="1"/>
          </p:nvPr>
        </p:nvSpPr>
        <p:spPr/>
        <p:txBody>
          <a:bodyPr/>
          <a:p>
            <a:pPr eaLnBrk="1" hangingPunct="1"/>
            <a:r>
              <a:rPr altLang="en-US" lang="en-US" smtClean="0"/>
              <a:t>Cavitary disease and positive sputum culture  at 2 months associated with increased relapse in clinical trials</a:t>
            </a:r>
          </a:p>
          <a:p>
            <a:pPr eaLnBrk="1" hangingPunct="1"/>
            <a:r>
              <a:rPr altLang="en-US" lang="en-US" smtClean="0"/>
              <a:t>Extended continuation phase decreased relapses in silicotuberculosis (from 20% to 3%)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642" name=""/>
        <p:cNvGrpSpPr/>
        <p:nvPr/>
      </p:nvGrpSpPr>
      <p:grpSpPr>
        <a:xfrm>
          <a:off x="0" y="0"/>
          <a:ext cx="0" cy="0"/>
          <a:chOff x="0" y="0"/>
          <a:chExt cx="0" cy="0"/>
        </a:xfrm>
      </p:grpSpPr>
      <p:sp>
        <p:nvSpPr>
          <p:cNvPr id="1048832" name="Rectangle 4"/>
          <p:cNvSpPr>
            <a:spLocks noGrp="1" noChangeArrowheads="1"/>
          </p:cNvSpPr>
          <p:nvPr>
            <p:ph type="title"/>
          </p:nvPr>
        </p:nvSpPr>
        <p:spPr/>
        <p:txBody>
          <a:bodyPr>
            <a:normAutofit fontScale="90000"/>
          </a:bodyPr>
          <a:p>
            <a:pPr eaLnBrk="1" hangingPunct="1"/>
            <a:r>
              <a:rPr altLang="en-US" lang="en-US" smtClean="0"/>
              <a:t>When to Extend Continuation-Phase Treatment for 3 Months? </a:t>
            </a:r>
          </a:p>
        </p:txBody>
      </p:sp>
      <p:sp>
        <p:nvSpPr>
          <p:cNvPr id="1048833" name="Rectangle 5"/>
          <p:cNvSpPr>
            <a:spLocks noGrp="1" noChangeArrowheads="1"/>
          </p:cNvSpPr>
          <p:nvPr>
            <p:ph type="body" idx="1"/>
          </p:nvPr>
        </p:nvSpPr>
        <p:spPr>
          <a:xfrm>
            <a:off x="323850" y="1511300"/>
            <a:ext cx="8488363" cy="5213350"/>
          </a:xfrm>
        </p:spPr>
        <p:txBody>
          <a:bodyPr>
            <a:normAutofit fontScale="96875" lnSpcReduction="20000"/>
          </a:bodyPr>
          <a:p>
            <a:pPr eaLnBrk="1" hangingPunct="1"/>
            <a:r>
              <a:rPr altLang="en-US" lang="en-US" smtClean="0"/>
              <a:t>Cavitary pulmonary disease and positive sputum cultures at completion of initial phase</a:t>
            </a:r>
          </a:p>
          <a:p>
            <a:pPr eaLnBrk="1" hangingPunct="1"/>
            <a:r>
              <a:rPr altLang="en-US" lang="en-US" smtClean="0"/>
              <a:t>Initial phase excluded PZA</a:t>
            </a:r>
          </a:p>
          <a:p>
            <a:pPr eaLnBrk="1" hangingPunct="1"/>
            <a:r>
              <a:rPr altLang="en-US" lang="en-US" smtClean="0"/>
              <a:t>Once-weekly INH and rifapentine started in  continuation phase and sputum specimen collected at the end of initial phase is culture positive</a:t>
            </a:r>
          </a:p>
          <a:p>
            <a:pPr eaLnBrk="1" hangingPunct="1"/>
            <a:r>
              <a:rPr altLang="en-US" lang="en-US" smtClean="0"/>
              <a:t>HIV-infected with positive 2-month sputum culture </a:t>
            </a:r>
          </a:p>
          <a:p>
            <a:pPr eaLnBrk="1" hangingPunct="1"/>
            <a:endParaRPr altLang="en-US" lang="en-US"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643" name=""/>
        <p:cNvGrpSpPr/>
        <p:nvPr/>
      </p:nvGrpSpPr>
      <p:grpSpPr>
        <a:xfrm>
          <a:off x="0" y="0"/>
          <a:ext cx="0" cy="0"/>
          <a:chOff x="0" y="0"/>
          <a:chExt cx="0" cy="0"/>
        </a:xfrm>
      </p:grpSpPr>
      <p:sp>
        <p:nvSpPr>
          <p:cNvPr id="1048834" name="Rectangle 2"/>
          <p:cNvSpPr>
            <a:spLocks noGrp="1" noChangeArrowheads="1"/>
          </p:cNvSpPr>
          <p:nvPr>
            <p:ph type="title"/>
          </p:nvPr>
        </p:nvSpPr>
        <p:spPr/>
        <p:txBody>
          <a:bodyPr/>
          <a:p>
            <a:pPr eaLnBrk="1" hangingPunct="1"/>
            <a:r>
              <a:rPr lang="en-US" smtClean="0"/>
              <a:t>Antitubercular Therapy</a:t>
            </a:r>
          </a:p>
        </p:txBody>
      </p:sp>
      <p:sp>
        <p:nvSpPr>
          <p:cNvPr id="1048835" name="Rectangle 3"/>
          <p:cNvSpPr>
            <a:spLocks noGrp="1" noChangeArrowheads="1"/>
          </p:cNvSpPr>
          <p:nvPr>
            <p:ph type="body" idx="1"/>
          </p:nvPr>
        </p:nvSpPr>
        <p:spPr>
          <a:xfrm>
            <a:off x="741363" y="1905000"/>
            <a:ext cx="7640637" cy="4343400"/>
          </a:xfrm>
        </p:spPr>
        <p:txBody>
          <a:bodyPr/>
          <a:p>
            <a:pPr eaLnBrk="1" hangingPunct="1">
              <a:buFont typeface="Wingdings" pitchFamily="2" charset="2"/>
              <a:buNone/>
            </a:pPr>
            <a:r>
              <a:rPr lang="en-US" smtClean="0"/>
              <a:t>Effectiveness depends upon:</a:t>
            </a:r>
          </a:p>
          <a:p>
            <a:pPr eaLnBrk="1" hangingPunct="1"/>
            <a:r>
              <a:rPr sz="2800" lang="en-US" smtClean="0"/>
              <a:t>Type of infection</a:t>
            </a:r>
          </a:p>
          <a:p>
            <a:pPr eaLnBrk="1" hangingPunct="1"/>
            <a:r>
              <a:rPr sz="2800" lang="en-US" smtClean="0"/>
              <a:t>Adequate dosing</a:t>
            </a:r>
          </a:p>
          <a:p>
            <a:pPr eaLnBrk="1" hangingPunct="1"/>
            <a:r>
              <a:rPr sz="2800" lang="en-US" smtClean="0"/>
              <a:t>Sufficient duration of treatment</a:t>
            </a:r>
          </a:p>
          <a:p>
            <a:pPr eaLnBrk="1" hangingPunct="1"/>
            <a:r>
              <a:rPr sz="2800" lang="en-US" smtClean="0"/>
              <a:t>Drug compliance</a:t>
            </a:r>
          </a:p>
          <a:p>
            <a:pPr eaLnBrk="1" hangingPunct="1"/>
            <a:r>
              <a:rPr sz="2800" lang="en-US" smtClean="0"/>
              <a:t>Selection of an effective drug combination</a:t>
            </a:r>
            <a:endParaRPr lang="en-US"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644" name=""/>
        <p:cNvGrpSpPr/>
        <p:nvPr/>
      </p:nvGrpSpPr>
      <p:grpSpPr>
        <a:xfrm>
          <a:off x="0" y="0"/>
          <a:ext cx="0" cy="0"/>
          <a:chOff x="0" y="0"/>
          <a:chExt cx="0" cy="0"/>
        </a:xfrm>
      </p:grpSpPr>
      <p:sp>
        <p:nvSpPr>
          <p:cNvPr id="1048836" name="Rectangle 2"/>
          <p:cNvSpPr>
            <a:spLocks noGrp="1" noChangeArrowheads="1"/>
          </p:cNvSpPr>
          <p:nvPr>
            <p:ph type="title"/>
          </p:nvPr>
        </p:nvSpPr>
        <p:spPr/>
        <p:txBody>
          <a:bodyPr>
            <a:normAutofit fontScale="90000"/>
          </a:bodyPr>
          <a:p>
            <a:pPr eaLnBrk="1" hangingPunct="1"/>
            <a:r>
              <a:rPr lang="en-US" smtClean="0"/>
              <a:t>Antitubercular Agents: Side Effects</a:t>
            </a:r>
          </a:p>
        </p:txBody>
      </p:sp>
      <p:sp>
        <p:nvSpPr>
          <p:cNvPr id="1048837" name="Rectangle 3"/>
          <p:cNvSpPr>
            <a:spLocks noGrp="1" noChangeArrowheads="1"/>
          </p:cNvSpPr>
          <p:nvPr>
            <p:ph type="body" idx="1"/>
          </p:nvPr>
        </p:nvSpPr>
        <p:spPr/>
        <p:txBody>
          <a:bodyPr/>
          <a:p>
            <a:pPr eaLnBrk="1" hangingPunct="1"/>
            <a:r>
              <a:rPr lang="en-US" smtClean="0"/>
              <a:t>INH</a:t>
            </a:r>
            <a:br>
              <a:rPr lang="en-US" smtClean="0"/>
            </a:br>
            <a:r>
              <a:rPr lang="en-US" smtClean="0"/>
              <a:t>peripheral neuritis, hepatotoxicity</a:t>
            </a:r>
          </a:p>
          <a:p>
            <a:pPr eaLnBrk="1" hangingPunct="1"/>
            <a:r>
              <a:rPr lang="en-US" smtClean="0"/>
              <a:t>ethambutol</a:t>
            </a:r>
            <a:br>
              <a:rPr lang="en-US" smtClean="0"/>
            </a:br>
            <a:r>
              <a:rPr lang="en-US" smtClean="0"/>
              <a:t>retrobulbar neuritis, blindness</a:t>
            </a:r>
          </a:p>
          <a:p>
            <a:pPr eaLnBrk="1" hangingPunct="1"/>
            <a:r>
              <a:rPr lang="en-US" smtClean="0"/>
              <a:t>rifampin</a:t>
            </a:r>
            <a:br>
              <a:rPr lang="en-US" smtClean="0"/>
            </a:br>
            <a:r>
              <a:rPr lang="en-US" smtClean="0"/>
              <a:t>hepatitis, discoloration of urine, stools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645" name=""/>
        <p:cNvGrpSpPr/>
        <p:nvPr/>
      </p:nvGrpSpPr>
      <p:grpSpPr>
        <a:xfrm>
          <a:off x="0" y="0"/>
          <a:ext cx="0" cy="0"/>
          <a:chOff x="0" y="0"/>
          <a:chExt cx="0" cy="0"/>
        </a:xfrm>
      </p:grpSpPr>
      <p:sp>
        <p:nvSpPr>
          <p:cNvPr id="1048838" name="Rectangle 2"/>
          <p:cNvSpPr>
            <a:spLocks noGrp="1" noChangeArrowheads="1"/>
          </p:cNvSpPr>
          <p:nvPr>
            <p:ph type="title"/>
          </p:nvPr>
        </p:nvSpPr>
        <p:spPr/>
        <p:txBody>
          <a:bodyPr>
            <a:normAutofit fontScale="90000"/>
          </a:bodyPr>
          <a:p>
            <a:pPr eaLnBrk="1" hangingPunct="1"/>
            <a:r>
              <a:rPr lang="en-US" smtClean="0"/>
              <a:t>Antitubercular Agents: </a:t>
            </a:r>
            <a:br>
              <a:rPr lang="en-US" smtClean="0"/>
            </a:br>
            <a:r>
              <a:rPr lang="en-US" smtClean="0"/>
              <a:t>Nursing Implications</a:t>
            </a:r>
          </a:p>
        </p:txBody>
      </p:sp>
      <p:sp>
        <p:nvSpPr>
          <p:cNvPr id="1048839" name="Rectangle 3"/>
          <p:cNvSpPr>
            <a:spLocks noGrp="1" noChangeArrowheads="1"/>
          </p:cNvSpPr>
          <p:nvPr>
            <p:ph type="body" idx="1"/>
          </p:nvPr>
        </p:nvSpPr>
        <p:spPr>
          <a:xfrm>
            <a:off x="741363" y="1905000"/>
            <a:ext cx="7640637" cy="4195763"/>
          </a:xfrm>
        </p:spPr>
        <p:txBody>
          <a:bodyPr>
            <a:normAutofit fontScale="96429" lnSpcReduction="20000"/>
          </a:bodyPr>
          <a:p>
            <a:pPr eaLnBrk="1" hangingPunct="1"/>
            <a:r>
              <a:rPr sz="2800" lang="en-US" smtClean="0"/>
              <a:t>Obtain a thorough medical history and assessment.</a:t>
            </a:r>
          </a:p>
          <a:p>
            <a:pPr eaLnBrk="1" hangingPunct="1"/>
            <a:r>
              <a:rPr sz="2800" lang="en-US" smtClean="0"/>
              <a:t>Perform liver function studies in patients </a:t>
            </a:r>
            <a:br>
              <a:rPr sz="2800" lang="en-US" smtClean="0"/>
            </a:br>
            <a:r>
              <a:rPr sz="2800" lang="en-US" smtClean="0"/>
              <a:t>who are to receive isoniazid or rifampin </a:t>
            </a:r>
            <a:br>
              <a:rPr sz="2800" lang="en-US" smtClean="0"/>
            </a:br>
            <a:r>
              <a:rPr sz="2800" lang="en-US" smtClean="0"/>
              <a:t>(especially in elderly patients or those who use alcohol daily).</a:t>
            </a:r>
          </a:p>
          <a:p>
            <a:pPr eaLnBrk="1" hangingPunct="1"/>
            <a:r>
              <a:rPr sz="2800" lang="en-US" smtClean="0"/>
              <a:t>Assess for contraindications to the various agents, conditions for cautious use, and potential drug interactions.</a:t>
            </a:r>
            <a:endParaRPr lang="en-US" smtClean="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646" name=""/>
        <p:cNvGrpSpPr/>
        <p:nvPr/>
      </p:nvGrpSpPr>
      <p:grpSpPr>
        <a:xfrm>
          <a:off x="0" y="0"/>
          <a:ext cx="0" cy="0"/>
          <a:chOff x="0" y="0"/>
          <a:chExt cx="0" cy="0"/>
        </a:xfrm>
      </p:grpSpPr>
      <p:sp>
        <p:nvSpPr>
          <p:cNvPr id="1048840" name="Rectangle 2"/>
          <p:cNvSpPr>
            <a:spLocks noGrp="1" noChangeArrowheads="1"/>
          </p:cNvSpPr>
          <p:nvPr>
            <p:ph type="title"/>
          </p:nvPr>
        </p:nvSpPr>
        <p:spPr/>
        <p:txBody>
          <a:bodyPr>
            <a:normAutofit fontScale="90000"/>
          </a:bodyPr>
          <a:p>
            <a:pPr eaLnBrk="1" hangingPunct="1"/>
            <a:r>
              <a:rPr lang="en-US" smtClean="0"/>
              <a:t>Antitubercular Agents: </a:t>
            </a:r>
            <a:br>
              <a:rPr lang="en-US" smtClean="0"/>
            </a:br>
            <a:r>
              <a:rPr lang="en-US" smtClean="0"/>
              <a:t>Nursing Implications</a:t>
            </a:r>
          </a:p>
        </p:txBody>
      </p:sp>
      <p:sp>
        <p:nvSpPr>
          <p:cNvPr id="1048841" name="Rectangle 3"/>
          <p:cNvSpPr>
            <a:spLocks noGrp="1" noChangeArrowheads="1"/>
          </p:cNvSpPr>
          <p:nvPr>
            <p:ph type="body" idx="1"/>
          </p:nvPr>
        </p:nvSpPr>
        <p:spPr/>
        <p:txBody>
          <a:bodyPr/>
          <a:p>
            <a:pPr eaLnBrk="1" hangingPunct="1">
              <a:buFont typeface="Wingdings" pitchFamily="2" charset="2"/>
              <a:buNone/>
            </a:pPr>
            <a:r>
              <a:rPr lang="en-US" smtClean="0"/>
              <a:t>Patient education is CRITICAL:</a:t>
            </a:r>
          </a:p>
          <a:p>
            <a:pPr eaLnBrk="1" hangingPunct="1"/>
            <a:r>
              <a:rPr sz="2800" lang="en-US" smtClean="0"/>
              <a:t>Therapy may last for up to 24 months.</a:t>
            </a:r>
          </a:p>
          <a:p>
            <a:pPr eaLnBrk="1" hangingPunct="1"/>
            <a:r>
              <a:rPr sz="2800" lang="en-US" smtClean="0"/>
              <a:t>Take medications exactly as ordered, </a:t>
            </a:r>
            <a:br>
              <a:rPr sz="2800" lang="en-US" smtClean="0"/>
            </a:br>
            <a:r>
              <a:rPr sz="2800" lang="en-US" smtClean="0"/>
              <a:t>at the same time every day.</a:t>
            </a:r>
          </a:p>
          <a:p>
            <a:pPr eaLnBrk="1" hangingPunct="1"/>
            <a:r>
              <a:rPr sz="2800" lang="en-US" smtClean="0"/>
              <a:t>Emphasize the importance of strict compliance </a:t>
            </a:r>
            <a:br>
              <a:rPr sz="2800" lang="en-US" smtClean="0"/>
            </a:br>
            <a:r>
              <a:rPr sz="2800" lang="en-US" smtClean="0"/>
              <a:t>to regimen for improvement of condition or cure.</a:t>
            </a:r>
            <a:endParaRPr lang="en-US" smtClean="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647" name=""/>
        <p:cNvGrpSpPr/>
        <p:nvPr/>
      </p:nvGrpSpPr>
      <p:grpSpPr>
        <a:xfrm>
          <a:off x="0" y="0"/>
          <a:ext cx="0" cy="0"/>
          <a:chOff x="0" y="0"/>
          <a:chExt cx="0" cy="0"/>
        </a:xfrm>
      </p:grpSpPr>
      <p:sp>
        <p:nvSpPr>
          <p:cNvPr id="1048842" name="Rectangle 2"/>
          <p:cNvSpPr>
            <a:spLocks noGrp="1" noChangeArrowheads="1"/>
          </p:cNvSpPr>
          <p:nvPr>
            <p:ph type="title"/>
          </p:nvPr>
        </p:nvSpPr>
        <p:spPr/>
        <p:txBody>
          <a:bodyPr>
            <a:normAutofit fontScale="90000"/>
          </a:bodyPr>
          <a:p>
            <a:pPr eaLnBrk="1" hangingPunct="1"/>
            <a:r>
              <a:rPr lang="en-US" smtClean="0"/>
              <a:t>Antitubercular Agents: </a:t>
            </a:r>
            <a:br>
              <a:rPr lang="en-US" smtClean="0"/>
            </a:br>
            <a:r>
              <a:rPr lang="en-US" smtClean="0"/>
              <a:t>Nursing Implications</a:t>
            </a:r>
          </a:p>
        </p:txBody>
      </p:sp>
      <p:sp>
        <p:nvSpPr>
          <p:cNvPr id="1048843" name="Rectangle 3"/>
          <p:cNvSpPr>
            <a:spLocks noGrp="1" noChangeArrowheads="1"/>
          </p:cNvSpPr>
          <p:nvPr>
            <p:ph type="body" idx="1"/>
          </p:nvPr>
        </p:nvSpPr>
        <p:spPr/>
        <p:txBody>
          <a:bodyPr>
            <a:normAutofit fontScale="96429" lnSpcReduction="20000"/>
          </a:bodyPr>
          <a:p>
            <a:pPr eaLnBrk="1" hangingPunct="1">
              <a:buFont typeface="Wingdings" pitchFamily="2" charset="2"/>
              <a:buNone/>
            </a:pPr>
            <a:r>
              <a:rPr lang="en-US" smtClean="0"/>
              <a:t>Patient education is CRITICAL:</a:t>
            </a:r>
          </a:p>
          <a:p>
            <a:pPr eaLnBrk="1" hangingPunct="1"/>
            <a:r>
              <a:rPr sz="2800" lang="en-US" smtClean="0"/>
              <a:t>Remind patients that they are contagious during </a:t>
            </a:r>
            <a:br>
              <a:rPr sz="2800" lang="en-US" smtClean="0"/>
            </a:br>
            <a:r>
              <a:rPr sz="2800" lang="en-US" smtClean="0"/>
              <a:t>the initial period of their illness—instruct in proper hygiene and prevention of the spread of infected droplets.</a:t>
            </a:r>
          </a:p>
          <a:p>
            <a:pPr eaLnBrk="1" hangingPunct="1"/>
            <a:r>
              <a:rPr sz="2800" lang="en-US" smtClean="0"/>
              <a:t>Emphasize to patients to take care of themselves, including adequate nutrition and rest.</a:t>
            </a:r>
            <a:endParaRPr lang="en-US"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648" name=""/>
        <p:cNvGrpSpPr/>
        <p:nvPr/>
      </p:nvGrpSpPr>
      <p:grpSpPr>
        <a:xfrm>
          <a:off x="0" y="0"/>
          <a:ext cx="0" cy="0"/>
          <a:chOff x="0" y="0"/>
          <a:chExt cx="0" cy="0"/>
        </a:xfrm>
      </p:grpSpPr>
      <p:sp>
        <p:nvSpPr>
          <p:cNvPr id="1048844" name="Rectangle 2"/>
          <p:cNvSpPr>
            <a:spLocks noGrp="1" noChangeArrowheads="1"/>
          </p:cNvSpPr>
          <p:nvPr>
            <p:ph type="title"/>
          </p:nvPr>
        </p:nvSpPr>
        <p:spPr/>
        <p:txBody>
          <a:bodyPr>
            <a:normAutofit fontScale="90000"/>
          </a:bodyPr>
          <a:p>
            <a:pPr eaLnBrk="1" hangingPunct="1"/>
            <a:r>
              <a:rPr lang="en-US" smtClean="0"/>
              <a:t>Antitubercular Agents: </a:t>
            </a:r>
            <a:br>
              <a:rPr lang="en-US" smtClean="0"/>
            </a:br>
            <a:r>
              <a:rPr lang="en-US" smtClean="0"/>
              <a:t>Nursing Implications</a:t>
            </a:r>
          </a:p>
        </p:txBody>
      </p:sp>
      <p:sp>
        <p:nvSpPr>
          <p:cNvPr id="1048845" name="Rectangle 3"/>
          <p:cNvSpPr>
            <a:spLocks noGrp="1" noChangeArrowheads="1"/>
          </p:cNvSpPr>
          <p:nvPr>
            <p:ph type="body" idx="1"/>
          </p:nvPr>
        </p:nvSpPr>
        <p:spPr>
          <a:xfrm>
            <a:off x="741363" y="1965325"/>
            <a:ext cx="7640637" cy="4283075"/>
          </a:xfrm>
        </p:spPr>
        <p:txBody>
          <a:bodyPr>
            <a:normAutofit fontScale="89286" lnSpcReduction="10000"/>
          </a:bodyPr>
          <a:p>
            <a:pPr eaLnBrk="1" hangingPunct="1"/>
            <a:r>
              <a:rPr sz="2800" lang="en-US" smtClean="0"/>
              <a:t>Patients should not consume alcohol while on these medications nor take other medications, including OTC, unless they check with their physician.</a:t>
            </a:r>
          </a:p>
          <a:p>
            <a:pPr eaLnBrk="1" hangingPunct="1"/>
            <a:r>
              <a:rPr sz="2800" lang="en-US" smtClean="0"/>
              <a:t>Diabetic patients taking INH should monitor their blood glucose levels because hyperglycemia may occur.</a:t>
            </a:r>
          </a:p>
          <a:p>
            <a:pPr eaLnBrk="1" hangingPunct="1"/>
            <a:r>
              <a:rPr sz="2800" lang="en-US" smtClean="0"/>
              <a:t>INH and rifampin cause oral contraceptives to become ineffective; another form of birth control </a:t>
            </a:r>
            <a:br>
              <a:rPr sz="2800" lang="en-US" smtClean="0"/>
            </a:br>
            <a:r>
              <a:rPr sz="2800" lang="en-US" smtClean="0"/>
              <a:t>will be needed.</a:t>
            </a:r>
            <a:endParaRPr lang="en-US" smtClean="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649" name=""/>
        <p:cNvGrpSpPr/>
        <p:nvPr/>
      </p:nvGrpSpPr>
      <p:grpSpPr>
        <a:xfrm>
          <a:off x="0" y="0"/>
          <a:ext cx="0" cy="0"/>
          <a:chOff x="0" y="0"/>
          <a:chExt cx="0" cy="0"/>
        </a:xfrm>
      </p:grpSpPr>
      <p:sp>
        <p:nvSpPr>
          <p:cNvPr id="1048846" name="Rectangle 2"/>
          <p:cNvSpPr>
            <a:spLocks noGrp="1" noChangeArrowheads="1"/>
          </p:cNvSpPr>
          <p:nvPr>
            <p:ph type="title"/>
          </p:nvPr>
        </p:nvSpPr>
        <p:spPr>
          <a:xfrm>
            <a:off x="457200" y="274638"/>
            <a:ext cx="8229600" cy="639762"/>
          </a:xfrm>
        </p:spPr>
        <p:txBody>
          <a:bodyPr>
            <a:noAutofit/>
          </a:bodyPr>
          <a:p>
            <a:pPr eaLnBrk="1" hangingPunct="1"/>
            <a:r>
              <a:rPr dirty="0" sz="2800" lang="en-US" err="1" smtClean="0"/>
              <a:t>Antitubercular</a:t>
            </a:r>
            <a:r>
              <a:rPr dirty="0" sz="2800" lang="en-US" smtClean="0"/>
              <a:t> Agents: Nursing Implications</a:t>
            </a:r>
          </a:p>
        </p:txBody>
      </p:sp>
      <p:sp>
        <p:nvSpPr>
          <p:cNvPr id="1048847" name="Rectangle 3"/>
          <p:cNvSpPr>
            <a:spLocks noGrp="1" noChangeArrowheads="1"/>
          </p:cNvSpPr>
          <p:nvPr>
            <p:ph type="body" idx="1"/>
          </p:nvPr>
        </p:nvSpPr>
        <p:spPr>
          <a:xfrm>
            <a:off x="457200" y="914400"/>
            <a:ext cx="8229600" cy="5562600"/>
          </a:xfrm>
        </p:spPr>
        <p:txBody>
          <a:bodyPr>
            <a:normAutofit fontScale="96429" lnSpcReduction="20000"/>
          </a:bodyPr>
          <a:p>
            <a:pPr eaLnBrk="1" hangingPunct="1"/>
            <a:r>
              <a:rPr dirty="0" sz="2800" lang="en-US" smtClean="0"/>
              <a:t>Patients who are taking rifampin should be told that their urine, stool, saliva, sputum, sweat, or tears may become reddish-orange; even contact lenses may be stained.</a:t>
            </a:r>
          </a:p>
          <a:p>
            <a:pPr eaLnBrk="1" hangingPunct="1"/>
            <a:r>
              <a:rPr dirty="0" sz="2800" lang="en-US" smtClean="0"/>
              <a:t>Vitamin B</a:t>
            </a:r>
            <a:r>
              <a:rPr baseline="-14000" dirty="0" sz="2800" lang="en-US" smtClean="0"/>
              <a:t>6</a:t>
            </a:r>
            <a:r>
              <a:rPr dirty="0" sz="2800" lang="en-US" smtClean="0"/>
              <a:t> may is needed to combat peripheral neuritis associated with INH therapy.</a:t>
            </a:r>
            <a:r>
              <a:rPr dirty="0" sz="2800" lang="en-US"/>
              <a:t> </a:t>
            </a:r>
            <a:endParaRPr dirty="0" sz="2800" lang="en-US" smtClean="0"/>
          </a:p>
          <a:p>
            <a:pPr eaLnBrk="1" hangingPunct="1"/>
            <a:r>
              <a:rPr dirty="0" sz="2800" lang="en-US" smtClean="0"/>
              <a:t>Monitor </a:t>
            </a:r>
            <a:r>
              <a:rPr dirty="0" sz="2800" lang="en-US"/>
              <a:t>for side effects</a:t>
            </a:r>
          </a:p>
          <a:p>
            <a:r>
              <a:rPr dirty="0" sz="2800" lang="en-US"/>
              <a:t>Instruct patients on the side effects that should be reported to the physician immediately.</a:t>
            </a:r>
          </a:p>
          <a:p>
            <a:r>
              <a:rPr dirty="0" sz="2800" lang="en-US"/>
              <a:t>These include fatigue, nausea, vomiting, numbness and tingling of the extremities, fever, loss of appetite, depression, jaundice.</a:t>
            </a:r>
          </a:p>
          <a:p>
            <a:pPr eaLnBrk="1" hangingPunct="1"/>
            <a:endParaRPr dirty="0" sz="2800" lang="en-US" smtClean="0"/>
          </a:p>
          <a:p>
            <a:pPr eaLnBrk="1" hangingPunct="1"/>
            <a:endParaRPr dirty="0" sz="2800" lang="en-US" smtClean="0"/>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PHARMACOLOGY</dc:title>
  <dc:creator>Lydiah</dc:creator>
  <cp:lastModifiedBy>Lydiah</cp:lastModifiedBy>
  <dcterms:created xsi:type="dcterms:W3CDTF">2014-01-14T20:47:30Z</dcterms:created>
  <dcterms:modified xsi:type="dcterms:W3CDTF">2018-01-02T12:26:34Z</dcterms:modified>
</cp:coreProperties>
</file>