
<file path=[Content_Types].xml><?xml version="1.0" encoding="utf-8"?>
<Types xmlns="http://schemas.openxmlformats.org/package/2006/content-types">
  <Default Extension="xml" ContentType="application/xml"/>
  <Default Extension="gif" ContentType="image/gif"/>
  <Default Extension="jpeg" ContentType="image/jpeg"/>
  <Default Extension="rels" ContentType="application/vnd.openxmlformats-package.relationships+xml"/>
  <Override PartName="/ppt/slides/slide62.xml" ContentType="application/vnd.openxmlformats-officedocument.presentationml.slide+xml"/>
  <Override PartName="/ppt/slides/slide31.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57.xml" ContentType="application/vnd.openxmlformats-officedocument.presentationml.slide+xml"/>
  <Override PartName="/ppt/slides/slide100.xml" ContentType="application/vnd.openxmlformats-officedocument.presentationml.slide+xml"/>
  <Override PartName="/ppt/slides/slide36.xml" ContentType="application/vnd.openxmlformats-officedocument.presentationml.slide+xml"/>
  <Override PartName="/ppt/slides/slide70.xml" ContentType="application/vnd.openxmlformats-officedocument.presentationml.slide+xml"/>
  <Override PartName="/ppt/slideLayouts/slideLayout1.xml" ContentType="application/vnd.openxmlformats-officedocument.presentationml.slideLayout+xml"/>
  <Override PartName="/ppt/slides/slide72.xml" ContentType="application/vnd.openxmlformats-officedocument.presentationml.slide+xml"/>
  <Override PartName="/ppt/slides/slide8.xml" ContentType="application/vnd.openxmlformats-officedocument.presentationml.slide+xml"/>
  <Override PartName="/ppt/slides/slide61.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109.xml" ContentType="application/vnd.openxmlformats-officedocument.presentationml.slide+xml"/>
  <Override PartName="/ppt/slides/slide83.xml" ContentType="application/vnd.openxmlformats-officedocument.presentationml.slide+xml"/>
  <Override PartName="/ppt/slides/slide26.xml" ContentType="application/vnd.openxmlformats-officedocument.presentationml.slide+xml"/>
  <Override PartName="/ppt/slides/slide77.xml" ContentType="application/vnd.openxmlformats-officedocument.presentationml.slide+xml"/>
  <Override PartName="/ppt/slides/slide64.xml" ContentType="application/vnd.openxmlformats-officedocument.presentationml.slide+xml"/>
  <Override PartName="/ppt/slides/slide10.xml" ContentType="application/vnd.openxmlformats-officedocument.presentationml.slide+xml"/>
  <Override PartName="/ppt/slides/slide69.xml" ContentType="application/vnd.openxmlformats-officedocument.presentationml.slide+xml"/>
  <Override PartName="/ppt/slides/slide41.xml" ContentType="application/vnd.openxmlformats-officedocument.presentationml.slide+xml"/>
  <Override PartName="/ppt/slides/slide39.xml" ContentType="application/vnd.openxmlformats-officedocument.presentationml.slide+xml"/>
  <Override PartName="/ppt/slides/slide16.xml" ContentType="application/vnd.openxmlformats-officedocument.presentationml.slide+xml"/>
  <Override PartName="/ppt/tableStyles.xml" ContentType="application/vnd.openxmlformats-officedocument.presentationml.tableStyles+xml"/>
  <Override PartName="/ppt/slides/slide1.xml" ContentType="application/vnd.openxmlformats-officedocument.presentationml.slide+xml"/>
  <Override PartName="/ppt/slideLayouts/slideLayout2.xml" ContentType="application/vnd.openxmlformats-officedocument.presentationml.slideLayout+xml"/>
  <Override PartName="/ppt/slides/slide86.xml" ContentType="application/vnd.openxmlformats-officedocument.presentationml.slide+xml"/>
  <Override PartName="/ppt/slides/slide23.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90.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40.xml" ContentType="application/vnd.openxmlformats-officedocument.presentationml.slide+xml"/>
  <Override PartName="/ppt/slides/slide51.xml" ContentType="application/vnd.openxmlformats-officedocument.presentationml.slide+xml"/>
  <Override PartName="/ppt/slides/slide111.xml" ContentType="application/vnd.openxmlformats-officedocument.presentationml.slide+xml"/>
  <Override PartName="/ppt/slides/slide52.xml" ContentType="application/vnd.openxmlformats-officedocument.presentationml.slide+xml"/>
  <Override PartName="/ppt/slides/slide12.xml" ContentType="application/vnd.openxmlformats-officedocument.presentationml.slide+xml"/>
  <Override PartName="/ppt/viewProps.xml" ContentType="application/vnd.openxmlformats-officedocument.presentationml.viewProps+xml"/>
  <Override PartName="/ppt/slides/slide94.xml" ContentType="application/vnd.openxmlformats-officedocument.presentationml.slide+xml"/>
  <Override PartName="/ppt/slides/slide99.xml" ContentType="application/vnd.openxmlformats-officedocument.presentationml.slide+xml"/>
  <Override PartName="/docProps/core.xml" ContentType="application/vnd.openxmlformats-package.core-properties+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107.xml" ContentType="application/vnd.openxmlformats-officedocument.presentationml.slide+xml"/>
  <Override PartName="/ppt/slides/slide6.xml" ContentType="application/vnd.openxmlformats-officedocument.presentationml.slide+xml"/>
  <Override PartName="/ppt/slides/slide101.xml" ContentType="application/vnd.openxmlformats-officedocument.presentationml.slide+xml"/>
  <Override PartName="/ppt/slides/slide9.xml" ContentType="application/vnd.openxmlformats-officedocument.presentationml.slide+xml"/>
  <Override PartName="/ppt/slides/slide102.xml" ContentType="application/vnd.openxmlformats-officedocument.presentationml.slide+xml"/>
  <Override PartName="/ppt/slides/slide110.xml" ContentType="application/vnd.openxmlformats-officedocument.presentationml.slide+xml"/>
  <Override PartName="/ppt/slides/slide82.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s/slide95.xml" ContentType="application/vnd.openxmlformats-officedocument.presentationml.slide+xml"/>
  <Override PartName="/ppt/slides/slide46.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s/slide103.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slides/slide8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113.xml" ContentType="application/vnd.openxmlformats-officedocument.presentationml.slide+xml"/>
  <Override PartName="/ppt/slides/slide85.xml" ContentType="application/vnd.openxmlformats-officedocument.presentationml.slide+xml"/>
  <Override PartName="/ppt/slides/slide42.xml" ContentType="application/vnd.openxmlformats-officedocument.presentationml.slide+xml"/>
  <Override PartName="/ppt/slides/slide24.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slides/slide65.xml" ContentType="application/vnd.openxmlformats-officedocument.presentationml.slide+xml"/>
  <Override PartName="/ppt/slides/slide28.xml" ContentType="application/vnd.openxmlformats-officedocument.presentationml.slide+xml"/>
  <Override PartName="/ppt/slides/slide106.xml" ContentType="application/vnd.openxmlformats-officedocument.presentationml.slide+xml"/>
  <Override PartName="/ppt/slides/slide87.xml" ContentType="application/vnd.openxmlformats-officedocument.presentationml.slide+xml"/>
  <Override PartName="/ppt/slides/slide18.xml" ContentType="application/vnd.openxmlformats-officedocument.presentationml.slide+xml"/>
  <Override PartName="/ppt/slides/slide105.xml" ContentType="application/vnd.openxmlformats-officedocument.presentationml.slide+xml"/>
  <Override PartName="/ppt/slides/slide76.xml" ContentType="application/vnd.openxmlformats-officedocument.presentationml.slide+xml"/>
  <Override PartName="/ppt/slides/slide112.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slides/slide66.xml" ContentType="application/vnd.openxmlformats-officedocument.presentationml.slide+xml"/>
  <Override PartName="/ppt/slides/slide4.xml" ContentType="application/vnd.openxmlformats-officedocument.presentationml.slide+xml"/>
  <Override PartName="/ppt/slides/slide84.xml" ContentType="application/vnd.openxmlformats-officedocument.presentationml.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slides/slide98.xml" ContentType="application/vnd.openxmlformats-officedocument.presentationml.slide+xml"/>
  <Override PartName="/ppt/slides/slide7.xml" ContentType="application/vnd.openxmlformats-officedocument.presentationml.slide+xml"/>
  <Override PartName="/ppt/slides/slide97.xml" ContentType="application/vnd.openxmlformats-officedocument.presentationml.slide+xml"/>
  <Override PartName="/ppt/slides/slide34.xml" ContentType="application/vnd.openxmlformats-officedocument.presentationml.slide+xml"/>
  <Override PartName="/ppt/slides/slide108.xml" ContentType="application/vnd.openxmlformats-officedocument.presentationml.slide+xml"/>
  <Override PartName="/ppt/slides/slide91.xml" ContentType="application/vnd.openxmlformats-officedocument.presentationml.slide+xml"/>
  <Override PartName="/ppt/slides/slide73.xml" ContentType="application/vnd.openxmlformats-officedocument.presentationml.slide+xml"/>
  <Override PartName="/ppt/slideLayouts/slideLayout3.xml" ContentType="application/vnd.openxmlformats-officedocument.presentationml.slideLayout+xml"/>
  <Override PartName="/ppt/slides/slide75.xml" ContentType="application/vnd.openxmlformats-officedocument.presentationml.slide+xml"/>
  <Override PartName="/ppt/slides/slide74.xml" ContentType="application/vnd.openxmlformats-officedocument.presentationml.slide+xml"/>
  <Override PartName="/ppt/slides/slide104.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s/slide81.xml" ContentType="application/vnd.openxmlformats-officedocument.presentationml.slide+xml"/>
  <Override PartName="/ppt/slideLayouts/slideLayout9.xml" ContentType="application/vnd.openxmlformats-officedocument.presentationml.slideLayout+xml"/>
  <Override PartName="/ppt/slides/slide59.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slides/slide48.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7.xml" ContentType="application/vnd.openxmlformats-officedocument.presentationml.slide+xml"/>
  <Override PartName="/ppt/slides/slide11.xml" ContentType="application/vnd.openxmlformats-officedocument.presentationml.slide+xml"/>
  <Override PartName="/ppt/slides/slide92.xml" ContentType="application/vnd.openxmlformats-officedocument.presentationml.slide+xml"/>
  <Override PartName="/ppt/slides/slide50.xml" ContentType="application/vnd.openxmlformats-officedocument.presentationml.slide+xml"/>
  <Override PartName="/ppt/slides/slide3.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7.xml" ContentType="application/vnd.openxmlformats-officedocument.presentationml.slideLayout+xml"/>
  <Override PartName="/ppt/slides/slide68.xml" ContentType="application/vnd.openxmlformats-officedocument.presentationml.slide+xml"/>
  <Override PartName="/ppt/slides/slide54.xml" ContentType="application/vnd.openxmlformats-officedocument.presentationml.slide+xml"/>
  <Override PartName="/ppt/slides/slide47.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2" r:id="rId24"/>
    <p:sldId id="283" r:id="rId25"/>
    <p:sldId id="280" r:id="rId26"/>
    <p:sldId id="281"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73" r:id="rId74"/>
    <p:sldId id="372" r:id="rId75"/>
    <p:sldId id="330" r:id="rId76"/>
    <p:sldId id="331" r:id="rId77"/>
    <p:sldId id="332" r:id="rId78"/>
    <p:sldId id="333" r:id="rId79"/>
    <p:sldId id="335" r:id="rId80"/>
    <p:sldId id="374" r:id="rId81"/>
    <p:sldId id="336" r:id="rId82"/>
    <p:sldId id="337" r:id="rId83"/>
    <p:sldId id="338" r:id="rId84"/>
    <p:sldId id="339"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5" r:id="rId99"/>
    <p:sldId id="356" r:id="rId100"/>
    <p:sldId id="357" r:id="rId101"/>
    <p:sldId id="358" r:id="rId102"/>
    <p:sldId id="359" r:id="rId103"/>
    <p:sldId id="375" r:id="rId104"/>
    <p:sldId id="362" r:id="rId105"/>
    <p:sldId id="363" r:id="rId106"/>
    <p:sldId id="364" r:id="rId107"/>
    <p:sldId id="365" r:id="rId108"/>
    <p:sldId id="366" r:id="rId109"/>
    <p:sldId id="367" r:id="rId110"/>
    <p:sldId id="368" r:id="rId111"/>
    <p:sldId id="369" r:id="rId112"/>
    <p:sldId id="370" r:id="rId113"/>
    <p:sldId id="371"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3457" autoAdjust="0"/>
    <p:restoredTop sz="94660"/>
  </p:normalViewPr>
  <p:slideViewPr>
    <p:cSldViewPr>
      <p:cViewPr varScale="1">
        <p:scale>
          <a:sx n="82" d="100"/>
          <a:sy n="82" d="100"/>
        </p:scale>
        <p:origin x="-11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75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18-Jun-16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18-Jun-16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18-Jun-16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18-Jun-16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PUBLIC HEALTH CARE AND COMMUNITY STRATEGY.</a:t>
            </a:r>
            <a:endParaRPr lang="en-US" dirty="0"/>
          </a:p>
        </p:txBody>
      </p:sp>
      <p:sp>
        <p:nvSpPr>
          <p:cNvPr id="3" name="Subtitle 2"/>
          <p:cNvSpPr>
            <a:spLocks noGrp="1"/>
          </p:cNvSpPr>
          <p:nvPr>
            <p:ph type="subTitle" idx="1"/>
          </p:nvPr>
        </p:nvSpPr>
        <p:spPr/>
        <p:txBody>
          <a:bodyPr/>
          <a:lstStyle/>
          <a:p>
            <a:r>
              <a:rPr lang="en-US" dirty="0" smtClean="0"/>
              <a:t>By  MUOKI.</a:t>
            </a:r>
            <a:endParaRPr lang="en-US" dirty="0"/>
          </a:p>
        </p:txBody>
      </p:sp>
    </p:spTree>
    <p:extLst>
      <p:ext uri="{BB962C8B-B14F-4D97-AF65-F5344CB8AC3E}">
        <p14:creationId xmlns:p14="http://schemas.microsoft.com/office/powerpoint/2010/main" val="3641292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4. Appropriate technology.</a:t>
            </a:r>
          </a:p>
          <a:p>
            <a:r>
              <a:rPr lang="en-US" sz="2400" dirty="0" smtClean="0">
                <a:latin typeface="Mongolian Baiti" pitchFamily="66" charset="0"/>
                <a:cs typeface="Mongolian Baiti" pitchFamily="66" charset="0"/>
              </a:rPr>
              <a:t>Methods used shd be socially acceptable locally available and scientifically sound.</a:t>
            </a:r>
          </a:p>
          <a:p>
            <a:pPr marL="109728" indent="0">
              <a:buNone/>
            </a:pPr>
            <a:r>
              <a:rPr lang="en-US" sz="2400" b="1" dirty="0" smtClean="0">
                <a:latin typeface="Mongolian Baiti" pitchFamily="66" charset="0"/>
                <a:cs typeface="Mongolian Baiti" pitchFamily="66" charset="0"/>
              </a:rPr>
              <a:t>5. Multi sectorial approach.</a:t>
            </a:r>
          </a:p>
          <a:p>
            <a:r>
              <a:rPr lang="en-US" sz="2400" dirty="0" smtClean="0">
                <a:latin typeface="Mongolian Baiti" pitchFamily="66" charset="0"/>
                <a:cs typeface="Mongolian Baiti" pitchFamily="66" charset="0"/>
              </a:rPr>
              <a:t>Involves other sectors since health cannot be alone. E.eg agriculture, education, finance, infrastructure, NGOs and self help groups.</a:t>
            </a:r>
          </a:p>
          <a:p>
            <a:r>
              <a:rPr lang="en-US" sz="2400" dirty="0" smtClean="0">
                <a:latin typeface="Mongolian Baiti" pitchFamily="66" charset="0"/>
                <a:cs typeface="Mongolian Baiti" pitchFamily="66" charset="0"/>
              </a:rPr>
              <a:t>Commitment of all sectors increase the purpose of joined efforts to contribute towards health of community and avoid conflict and duplication of work.</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01036173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Level one.</a:t>
            </a:r>
          </a:p>
          <a:p>
            <a:r>
              <a:rPr lang="en-US" sz="2400" dirty="0" smtClean="0">
                <a:latin typeface="Mongolian Baiti" pitchFamily="66" charset="0"/>
                <a:cs typeface="Mongolian Baiti" pitchFamily="66" charset="0"/>
              </a:rPr>
              <a:t>Use of IEC methods of teaching.</a:t>
            </a:r>
          </a:p>
          <a:p>
            <a:r>
              <a:rPr lang="en-US" sz="2400" dirty="0" smtClean="0">
                <a:latin typeface="Mongolian Baiti" pitchFamily="66" charset="0"/>
                <a:cs typeface="Mongolian Baiti" pitchFamily="66" charset="0"/>
              </a:rPr>
              <a:t>Behavioral change and community </a:t>
            </a:r>
          </a:p>
          <a:p>
            <a:r>
              <a:rPr lang="en-US" sz="2400" dirty="0" smtClean="0">
                <a:latin typeface="Mongolian Baiti" pitchFamily="66" charset="0"/>
                <a:cs typeface="Mongolian Baiti" pitchFamily="66" charset="0"/>
              </a:rPr>
              <a:t>Home care and rx compliance.</a:t>
            </a:r>
          </a:p>
          <a:p>
            <a:r>
              <a:rPr lang="en-US" sz="2400" dirty="0" smtClean="0">
                <a:latin typeface="Mongolian Baiti" pitchFamily="66" charset="0"/>
                <a:cs typeface="Mongolian Baiti" pitchFamily="66" charset="0"/>
              </a:rPr>
              <a:t>Supply of preventive commodities.</a:t>
            </a:r>
          </a:p>
          <a:p>
            <a:r>
              <a:rPr lang="en-US" sz="2400" dirty="0" smtClean="0">
                <a:latin typeface="Mongolian Baiti" pitchFamily="66" charset="0"/>
                <a:cs typeface="Mongolian Baiti" pitchFamily="66" charset="0"/>
              </a:rPr>
              <a:t>Water sanitation.</a:t>
            </a:r>
          </a:p>
          <a:p>
            <a:r>
              <a:rPr lang="en-US" sz="2400" dirty="0" smtClean="0">
                <a:latin typeface="Mongolian Baiti" pitchFamily="66" charset="0"/>
                <a:cs typeface="Mongolian Baiti" pitchFamily="66" charset="0"/>
              </a:rPr>
              <a:t>Promoting of gender and H right and referral systems.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IEC material behavioral change.</a:t>
            </a:r>
          </a:p>
          <a:p>
            <a:r>
              <a:rPr lang="en-US" sz="2400" dirty="0" smtClean="0">
                <a:latin typeface="Mongolian Baiti" pitchFamily="66" charset="0"/>
                <a:cs typeface="Mongolian Baiti" pitchFamily="66" charset="0"/>
              </a:rPr>
              <a:t>ICT and ART support.</a:t>
            </a:r>
          </a:p>
          <a:p>
            <a:r>
              <a:rPr lang="en-US" sz="2400" dirty="0" smtClean="0">
                <a:latin typeface="Mongolian Baiti" pitchFamily="66" charset="0"/>
                <a:cs typeface="Mongolian Baiti" pitchFamily="66" charset="0"/>
              </a:rPr>
              <a:t>Symptomatic rx of common conditions.</a:t>
            </a:r>
          </a:p>
          <a:p>
            <a:r>
              <a:rPr lang="en-US" sz="2400" dirty="0" smtClean="0">
                <a:latin typeface="Mongolian Baiti" pitchFamily="66" charset="0"/>
                <a:cs typeface="Mongolian Baiti" pitchFamily="66" charset="0"/>
              </a:rPr>
              <a:t>Essential drug supply.</a:t>
            </a:r>
          </a:p>
          <a:p>
            <a:r>
              <a:rPr lang="en-US" sz="2400" dirty="0" smtClean="0">
                <a:latin typeface="Mongolian Baiti" pitchFamily="66" charset="0"/>
                <a:cs typeface="Mongolian Baiti" pitchFamily="66" charset="0"/>
              </a:rPr>
              <a:t>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Adult hood 25-59.</a:t>
            </a:r>
            <a:endParaRPr lang="en-US" dirty="0"/>
          </a:p>
        </p:txBody>
      </p:sp>
    </p:spTree>
    <p:extLst>
      <p:ext uri="{BB962C8B-B14F-4D97-AF65-F5344CB8AC3E}">
        <p14:creationId xmlns:p14="http://schemas.microsoft.com/office/powerpoint/2010/main" val="118970392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Remember all ppl are at risk of HIV/AIDS infection thus condom use.</a:t>
            </a:r>
          </a:p>
          <a:p>
            <a:r>
              <a:rPr lang="en-US" sz="2400" dirty="0" smtClean="0">
                <a:latin typeface="Mongolian Baiti" pitchFamily="66" charset="0"/>
                <a:cs typeface="Mongolian Baiti" pitchFamily="66" charset="0"/>
              </a:rPr>
              <a:t>Reduce risk of getting HIV via sex by not having sex at all times or being faithful to one partner.</a:t>
            </a:r>
          </a:p>
          <a:p>
            <a:r>
              <a:rPr lang="en-US" sz="2400" dirty="0" smtClean="0">
                <a:latin typeface="Mongolian Baiti" pitchFamily="66" charset="0"/>
                <a:cs typeface="Mongolian Baiti" pitchFamily="66" charset="0"/>
              </a:rPr>
              <a:t>Discuss sexuality with children early enough.</a:t>
            </a:r>
          </a:p>
          <a:p>
            <a:r>
              <a:rPr lang="en-US" sz="2400" dirty="0" smtClean="0">
                <a:latin typeface="Mongolian Baiti" pitchFamily="66" charset="0"/>
                <a:cs typeface="Mongolian Baiti" pitchFamily="66" charset="0"/>
              </a:rPr>
              <a:t>Get information on lifestyle related illness.</a:t>
            </a:r>
          </a:p>
          <a:p>
            <a:r>
              <a:rPr lang="en-US" sz="2400" dirty="0" smtClean="0">
                <a:latin typeface="Mongolian Baiti" pitchFamily="66" charset="0"/>
                <a:cs typeface="Mongolian Baiti" pitchFamily="66" charset="0"/>
              </a:rPr>
              <a:t>Check regularly for non communicable dzz like DM and HTN.</a:t>
            </a:r>
          </a:p>
          <a:p>
            <a:r>
              <a:rPr lang="en-US" sz="2400" dirty="0" smtClean="0">
                <a:latin typeface="Mongolian Baiti" pitchFamily="66" charset="0"/>
                <a:cs typeface="Mongolian Baiti" pitchFamily="66" charset="0"/>
              </a:rPr>
              <a:t>Seek H care as soon as illness is suspected.</a:t>
            </a:r>
          </a:p>
          <a:p>
            <a:r>
              <a:rPr lang="en-US" sz="2400" dirty="0" smtClean="0">
                <a:latin typeface="Mongolian Baiti" pitchFamily="66" charset="0"/>
                <a:cs typeface="Mongolian Baiti" pitchFamily="66" charset="0"/>
              </a:rPr>
              <a:t>Sleep under ITNs.</a:t>
            </a:r>
          </a:p>
          <a:p>
            <a:r>
              <a:rPr lang="en-US" sz="2400" dirty="0" smtClean="0">
                <a:latin typeface="Mongolian Baiti" pitchFamily="66" charset="0"/>
                <a:cs typeface="Mongolian Baiti" pitchFamily="66" charset="0"/>
              </a:rPr>
              <a:t>Drink treated water.</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Key messages.</a:t>
            </a:r>
            <a:endParaRPr lang="en-US" dirty="0"/>
          </a:p>
        </p:txBody>
      </p:sp>
    </p:spTree>
    <p:extLst>
      <p:ext uri="{BB962C8B-B14F-4D97-AF65-F5344CB8AC3E}">
        <p14:creationId xmlns:p14="http://schemas.microsoft.com/office/powerpoint/2010/main" val="76681397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Behavior change and communication to reduce harmful practices.</a:t>
            </a:r>
          </a:p>
          <a:p>
            <a:r>
              <a:rPr lang="en-US" sz="2400" dirty="0" smtClean="0">
                <a:latin typeface="Mongolian Baiti" pitchFamily="66" charset="0"/>
                <a:cs typeface="Mongolian Baiti" pitchFamily="66" charset="0"/>
              </a:rPr>
              <a:t>Referral system.</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Mnx of rehabilitation and clinical problems.</a:t>
            </a:r>
          </a:p>
          <a:p>
            <a:r>
              <a:rPr lang="en-US" sz="2400" dirty="0" smtClean="0">
                <a:latin typeface="Mongolian Baiti" pitchFamily="66" charset="0"/>
                <a:cs typeface="Mongolian Baiti" pitchFamily="66" charset="0"/>
              </a:rPr>
              <a:t>Screening and detection of dzz and doing referral.</a:t>
            </a:r>
          </a:p>
          <a:p>
            <a:r>
              <a:rPr lang="en-US" sz="2400" dirty="0" smtClean="0">
                <a:latin typeface="Mongolian Baiti" pitchFamily="66" charset="0"/>
                <a:cs typeface="Mongolian Baiti" pitchFamily="66" charset="0"/>
              </a:rPr>
              <a:t>Behavior change.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key Mnx.</a:t>
            </a:r>
          </a:p>
          <a:p>
            <a:r>
              <a:rPr lang="en-US" sz="2400" dirty="0" smtClean="0">
                <a:latin typeface="Mongolian Baiti" pitchFamily="66" charset="0"/>
                <a:cs typeface="Mongolian Baiti" pitchFamily="66" charset="0"/>
              </a:rPr>
              <a:t>Seek H care as soon as illness appears or is suspected.</a:t>
            </a:r>
          </a:p>
          <a:p>
            <a:r>
              <a:rPr lang="en-US" sz="2400" dirty="0" smtClean="0">
                <a:latin typeface="Mongolian Baiti" pitchFamily="66" charset="0"/>
                <a:cs typeface="Mongolian Baiti" pitchFamily="66" charset="0"/>
              </a:rPr>
              <a:t>Use ITN and treated water.</a:t>
            </a:r>
          </a:p>
          <a:p>
            <a:r>
              <a:rPr lang="en-US" sz="2400" dirty="0" smtClean="0">
                <a:latin typeface="Mongolian Baiti" pitchFamily="66" charset="0"/>
                <a:cs typeface="Mongolian Baiti" pitchFamily="66" charset="0"/>
              </a:rPr>
              <a:t>Follow instructions given at the H facility.</a:t>
            </a:r>
          </a:p>
          <a:p>
            <a:r>
              <a:rPr lang="en-US" sz="2400" dirty="0" smtClean="0">
                <a:latin typeface="Mongolian Baiti" pitchFamily="66" charset="0"/>
                <a:cs typeface="Mongolian Baiti" pitchFamily="66" charset="0"/>
              </a:rPr>
              <a:t>Take regular exercise.</a:t>
            </a:r>
          </a:p>
          <a:p>
            <a:r>
              <a:rPr lang="en-US" sz="2400" dirty="0" smtClean="0">
                <a:latin typeface="Mongolian Baiti" pitchFamily="66" charset="0"/>
                <a:cs typeface="Mongolian Baiti" pitchFamily="66" charset="0"/>
              </a:rPr>
              <a:t>Go for regular medical check up.</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Elderly 60 and above.</a:t>
            </a:r>
            <a:endParaRPr lang="en-US" dirty="0"/>
          </a:p>
        </p:txBody>
      </p:sp>
    </p:spTree>
    <p:extLst>
      <p:ext uri="{BB962C8B-B14F-4D97-AF65-F5344CB8AC3E}">
        <p14:creationId xmlns:p14="http://schemas.microsoft.com/office/powerpoint/2010/main" val="245670898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they do need assistance thro’ research then go to gov’t to be given go ahead together with community they plan and give feedback</a:t>
            </a:r>
          </a:p>
          <a:p>
            <a:r>
              <a:rPr lang="en-US" sz="2400" dirty="0" smtClean="0">
                <a:latin typeface="Mongolian Baiti" pitchFamily="66" charset="0"/>
                <a:cs typeface="Mongolian Baiti" pitchFamily="66" charset="0"/>
              </a:rPr>
              <a:t>Govt shd be awear of any project or program taking place in the community.</a:t>
            </a:r>
          </a:p>
          <a:p>
            <a:pPr>
              <a:buFont typeface="Wingdings" pitchFamily="2" charset="2"/>
              <a:buChar char="q"/>
            </a:pPr>
            <a:r>
              <a:rPr lang="en-US" sz="2400" b="1" u="sng" dirty="0" smtClean="0">
                <a:effectLst>
                  <a:outerShdw blurRad="38100" dist="38100" dir="2700000" algn="tl">
                    <a:srgbClr val="000000">
                      <a:alpha val="43137"/>
                    </a:srgbClr>
                  </a:outerShdw>
                </a:effectLst>
                <a:latin typeface="Mongolian Baiti" pitchFamily="66" charset="0"/>
                <a:cs typeface="Mongolian Baiti" pitchFamily="66" charset="0"/>
              </a:rPr>
              <a:t>       TEAMS AND TEAM BUILDING.</a:t>
            </a:r>
          </a:p>
          <a:p>
            <a:r>
              <a:rPr lang="en-US" sz="2400" dirty="0" smtClean="0">
                <a:latin typeface="Mongolian Baiti" pitchFamily="66" charset="0"/>
                <a:cs typeface="Mongolian Baiti" pitchFamily="66" charset="0"/>
              </a:rPr>
              <a:t>Team is a group of 2 or more ppl with some interest towards achieving a certain goal. </a:t>
            </a:r>
          </a:p>
          <a:p>
            <a:r>
              <a:rPr lang="en-US" sz="2400" dirty="0" smtClean="0">
                <a:latin typeface="Mongolian Baiti" pitchFamily="66" charset="0"/>
                <a:cs typeface="Mongolian Baiti" pitchFamily="66" charset="0"/>
              </a:rPr>
              <a:t>Teamwork is the foundation of success.</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5564168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Forming- it is orientation and acquaintance.</a:t>
            </a:r>
          </a:p>
          <a:p>
            <a:r>
              <a:rPr lang="en-US" sz="2400" dirty="0" smtClean="0">
                <a:latin typeface="Mongolian Baiti" pitchFamily="66" charset="0"/>
                <a:cs typeface="Mongolian Baiti" pitchFamily="66" charset="0"/>
              </a:rPr>
              <a:t>Storming- individuals personalize</a:t>
            </a:r>
          </a:p>
          <a:p>
            <a:r>
              <a:rPr lang="en-US" sz="2400" dirty="0" smtClean="0">
                <a:latin typeface="Mongolian Baiti" pitchFamily="66" charset="0"/>
                <a:cs typeface="Mongolian Baiti" pitchFamily="66" charset="0"/>
              </a:rPr>
              <a:t>Norming- conflict development during storming are resolved and on the team unit.</a:t>
            </a:r>
          </a:p>
          <a:p>
            <a:r>
              <a:rPr lang="en-US" sz="2400" dirty="0" smtClean="0">
                <a:latin typeface="Mongolian Baiti" pitchFamily="66" charset="0"/>
                <a:cs typeface="Mongolian Baiti" pitchFamily="66" charset="0"/>
              </a:rPr>
              <a:t>Performing- team members focus on problem solving and accomplish there task.</a:t>
            </a:r>
          </a:p>
          <a:p>
            <a:r>
              <a:rPr lang="en-US" sz="2400" dirty="0" smtClean="0">
                <a:latin typeface="Mongolian Baiti" pitchFamily="66" charset="0"/>
                <a:cs typeface="Mongolian Baiti" pitchFamily="66" charset="0"/>
              </a:rPr>
              <a:t>Addowning(finish) members prepaid for dispesement. Every individual is alone.</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Stages of team development.</a:t>
            </a:r>
            <a:endParaRPr lang="en-US" dirty="0"/>
          </a:p>
        </p:txBody>
      </p:sp>
    </p:spTree>
    <p:extLst>
      <p:ext uri="{BB962C8B-B14F-4D97-AF65-F5344CB8AC3E}">
        <p14:creationId xmlns:p14="http://schemas.microsoft.com/office/powerpoint/2010/main" val="408564949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Formal teams- created by organization as port of organizational structure. Like DHMT.</a:t>
            </a:r>
          </a:p>
          <a:p>
            <a:r>
              <a:rPr lang="en-US" sz="2400" dirty="0" smtClean="0">
                <a:latin typeface="Mongolian Baiti" pitchFamily="66" charset="0"/>
                <a:cs typeface="Mongolian Baiti" pitchFamily="66" charset="0"/>
              </a:rPr>
              <a:t>Vertical team- formal team composed of manager and his subordinates. There is chain of command.</a:t>
            </a:r>
          </a:p>
          <a:p>
            <a:r>
              <a:rPr lang="en-US" sz="2400" dirty="0" smtClean="0">
                <a:latin typeface="Mongolian Baiti" pitchFamily="66" charset="0"/>
                <a:cs typeface="Mongolian Baiti" pitchFamily="66" charset="0"/>
              </a:rPr>
              <a:t>Horizontal team- a formal team compose of employees of the same level with different expertise like nurse and Cos.</a:t>
            </a:r>
          </a:p>
          <a:p>
            <a:r>
              <a:rPr lang="en-US" sz="2400" dirty="0" smtClean="0">
                <a:latin typeface="Mongolian Baiti" pitchFamily="66" charset="0"/>
                <a:cs typeface="Mongolian Baiti" pitchFamily="66" charset="0"/>
              </a:rPr>
              <a:t>Committee teams- are team that deal with tasks that occurs regular.</a:t>
            </a:r>
          </a:p>
          <a:p>
            <a:r>
              <a:rPr lang="en-US" sz="2400" dirty="0" smtClean="0">
                <a:latin typeface="Mongolian Baiti" pitchFamily="66" charset="0"/>
                <a:cs typeface="Mongolian Baiti" pitchFamily="66" charset="0"/>
              </a:rPr>
              <a:t>Special purpose teams- created outside organizations to undertake special programmes.</a:t>
            </a:r>
          </a:p>
          <a:p>
            <a:r>
              <a:rPr lang="en-US" sz="2400" dirty="0" smtClean="0">
                <a:latin typeface="Mongolian Baiti" pitchFamily="66" charset="0"/>
                <a:cs typeface="Mongolian Baiti" pitchFamily="66" charset="0"/>
              </a:rPr>
              <a:t>Self directed team- consists of 5-20 members, rotate on their role and supervise by there leaders.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TYPES OF TEAMS.</a:t>
            </a:r>
            <a:endParaRPr lang="en-US" dirty="0"/>
          </a:p>
        </p:txBody>
      </p:sp>
    </p:spTree>
    <p:extLst>
      <p:ext uri="{BB962C8B-B14F-4D97-AF65-F5344CB8AC3E}">
        <p14:creationId xmlns:p14="http://schemas.microsoft.com/office/powerpoint/2010/main" val="348546404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Monitoring is a continuous process of following unplanned activities to identify any deviation and address them immediately for purpose of attaining the goal.</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importance of monitoring.</a:t>
            </a:r>
          </a:p>
          <a:p>
            <a:r>
              <a:rPr lang="en-US" sz="2400" dirty="0" smtClean="0">
                <a:latin typeface="Mongolian Baiti" pitchFamily="66" charset="0"/>
                <a:cs typeface="Mongolian Baiti" pitchFamily="66" charset="0"/>
              </a:rPr>
              <a:t>To follow up progress.</a:t>
            </a:r>
          </a:p>
          <a:p>
            <a:r>
              <a:rPr lang="en-US" sz="2400" dirty="0" smtClean="0">
                <a:latin typeface="Mongolian Baiti" pitchFamily="66" charset="0"/>
                <a:cs typeface="Mongolian Baiti" pitchFamily="66" charset="0"/>
              </a:rPr>
              <a:t>To analyze r/ship btn output and input.</a:t>
            </a:r>
          </a:p>
          <a:p>
            <a:r>
              <a:rPr lang="en-US" sz="2400" dirty="0" smtClean="0">
                <a:latin typeface="Mongolian Baiti" pitchFamily="66" charset="0"/>
                <a:cs typeface="Mongolian Baiti" pitchFamily="66" charset="0"/>
              </a:rPr>
              <a:t>Ascertain that method and strategy used are appropriate.</a:t>
            </a:r>
          </a:p>
          <a:p>
            <a:r>
              <a:rPr lang="en-US" sz="2400" dirty="0" smtClean="0">
                <a:latin typeface="Mongolian Baiti" pitchFamily="66" charset="0"/>
                <a:cs typeface="Mongolian Baiti" pitchFamily="66" charset="0"/>
              </a:rPr>
              <a:t>Enable project personnel to plan effectively.</a:t>
            </a:r>
          </a:p>
          <a:p>
            <a:r>
              <a:rPr lang="en-US" sz="2400" dirty="0" smtClean="0">
                <a:latin typeface="Mongolian Baiti" pitchFamily="66" charset="0"/>
                <a:cs typeface="Mongolian Baiti" pitchFamily="66" charset="0"/>
              </a:rPr>
              <a:t>Motivate community and staff involved.</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Evaluation and monitoring.</a:t>
            </a:r>
            <a:endParaRPr lang="en-US" dirty="0"/>
          </a:p>
        </p:txBody>
      </p:sp>
    </p:spTree>
    <p:extLst>
      <p:ext uri="{BB962C8B-B14F-4D97-AF65-F5344CB8AC3E}">
        <p14:creationId xmlns:p14="http://schemas.microsoft.com/office/powerpoint/2010/main" val="210767242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Population profile.</a:t>
            </a:r>
          </a:p>
          <a:p>
            <a:r>
              <a:rPr lang="en-US" sz="2400" dirty="0" smtClean="0">
                <a:latin typeface="Mongolian Baiti" pitchFamily="66" charset="0"/>
                <a:cs typeface="Mongolian Baiti" pitchFamily="66" charset="0"/>
              </a:rPr>
              <a:t>Births and deaths.</a:t>
            </a:r>
          </a:p>
          <a:p>
            <a:r>
              <a:rPr lang="en-US" sz="2400" dirty="0" smtClean="0">
                <a:latin typeface="Mongolian Baiti" pitchFamily="66" charset="0"/>
                <a:cs typeface="Mongolian Baiti" pitchFamily="66" charset="0"/>
              </a:rPr>
              <a:t>Household visited.</a:t>
            </a:r>
          </a:p>
          <a:p>
            <a:r>
              <a:rPr lang="en-US" sz="2400" dirty="0" smtClean="0">
                <a:latin typeface="Mongolian Baiti" pitchFamily="66" charset="0"/>
                <a:cs typeface="Mongolian Baiti" pitchFamily="66" charset="0"/>
              </a:rPr>
              <a:t>Dzz incidence.</a:t>
            </a:r>
          </a:p>
          <a:p>
            <a:r>
              <a:rPr lang="en-US" sz="2400" dirty="0" smtClean="0">
                <a:latin typeface="Mongolian Baiti" pitchFamily="66" charset="0"/>
                <a:cs typeface="Mongolian Baiti" pitchFamily="66" charset="0"/>
              </a:rPr>
              <a:t>Use of services like ANC and immunization.</a:t>
            </a:r>
          </a:p>
          <a:p>
            <a:r>
              <a:rPr lang="en-US" sz="2400" dirty="0" smtClean="0">
                <a:latin typeface="Mongolian Baiti" pitchFamily="66" charset="0"/>
                <a:cs typeface="Mongolian Baiti" pitchFamily="66" charset="0"/>
              </a:rPr>
              <a:t>Availability of latrines.</a:t>
            </a:r>
          </a:p>
          <a:p>
            <a:r>
              <a:rPr lang="en-US" sz="2400" dirty="0" smtClean="0">
                <a:latin typeface="Mongolian Baiti" pitchFamily="66" charset="0"/>
                <a:cs typeface="Mongolian Baiti" pitchFamily="66" charset="0"/>
              </a:rPr>
              <a:t>Rx of water points.</a:t>
            </a:r>
          </a:p>
          <a:p>
            <a:r>
              <a:rPr lang="en-US" sz="2400" dirty="0" smtClean="0">
                <a:latin typeface="Mongolian Baiti" pitchFamily="66" charset="0"/>
                <a:cs typeface="Mongolian Baiti" pitchFamily="66" charset="0"/>
              </a:rPr>
              <a:t>Use of ITNs.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Indicators of monitoring.</a:t>
            </a:r>
            <a:endParaRPr lang="en-US" dirty="0"/>
          </a:p>
        </p:txBody>
      </p:sp>
    </p:spTree>
    <p:extLst>
      <p:ext uri="{BB962C8B-B14F-4D97-AF65-F5344CB8AC3E}">
        <p14:creationId xmlns:p14="http://schemas.microsoft.com/office/powerpoint/2010/main" val="107293201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q"/>
            </a:pPr>
            <a:r>
              <a:rPr lang="en-US" sz="2400" dirty="0" smtClean="0">
                <a:latin typeface="Mongolian Baiti" pitchFamily="66" charset="0"/>
                <a:cs typeface="Mongolian Baiti" pitchFamily="66" charset="0"/>
              </a:rPr>
              <a:t>It is a scientific based analysis of information about a program.</a:t>
            </a:r>
          </a:p>
          <a:p>
            <a:r>
              <a:rPr lang="en-US" sz="2400" dirty="0" smtClean="0">
                <a:latin typeface="Mongolian Baiti" pitchFamily="66" charset="0"/>
                <a:cs typeface="Mongolian Baiti" pitchFamily="66" charset="0"/>
              </a:rPr>
              <a:t>The purpose is to determine if the intended goal has been affectively achieved.</a:t>
            </a:r>
          </a:p>
          <a:p>
            <a:r>
              <a:rPr lang="en-US" sz="2400" dirty="0" smtClean="0">
                <a:latin typeface="Mongolian Baiti" pitchFamily="66" charset="0"/>
                <a:cs typeface="Mongolian Baiti" pitchFamily="66" charset="0"/>
              </a:rPr>
              <a:t>Evaluation is time bond meaning it takes place at certain point.</a:t>
            </a:r>
          </a:p>
          <a:p>
            <a:r>
              <a:rPr lang="en-US" sz="2400" dirty="0" smtClean="0">
                <a:latin typeface="Mongolian Baiti" pitchFamily="66" charset="0"/>
                <a:cs typeface="Mongolian Baiti" pitchFamily="66" charset="0"/>
              </a:rPr>
              <a:t>It enables one to identify successful strategy.</a:t>
            </a:r>
          </a:p>
          <a:p>
            <a:r>
              <a:rPr lang="en-US" sz="2400" dirty="0" smtClean="0">
                <a:latin typeface="Mongolian Baiti" pitchFamily="66" charset="0"/>
                <a:cs typeface="Mongolian Baiti" pitchFamily="66" charset="0"/>
              </a:rPr>
              <a:t>Modify and discontinue interventions that donor yield results.</a:t>
            </a:r>
          </a:p>
          <a:p>
            <a:r>
              <a:rPr lang="en-US" sz="2400" dirty="0" smtClean="0">
                <a:latin typeface="Mongolian Baiti" pitchFamily="66" charset="0"/>
                <a:cs typeface="Mongolian Baiti" pitchFamily="66" charset="0"/>
              </a:rPr>
              <a:t>Share findings with other stake holders.</a:t>
            </a:r>
          </a:p>
          <a:p>
            <a:r>
              <a:rPr lang="en-US" sz="2400" dirty="0" smtClean="0">
                <a:latin typeface="Mongolian Baiti" pitchFamily="66" charset="0"/>
                <a:cs typeface="Mongolian Baiti" pitchFamily="66" charset="0"/>
              </a:rPr>
              <a:t>Provide donors with evidence of the result of the investment and demonstrate accountability.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Evaluation.</a:t>
            </a:r>
            <a:endParaRPr lang="en-US" dirty="0"/>
          </a:p>
        </p:txBody>
      </p:sp>
    </p:spTree>
    <p:extLst>
      <p:ext uri="{BB962C8B-B14F-4D97-AF65-F5344CB8AC3E}">
        <p14:creationId xmlns:p14="http://schemas.microsoft.com/office/powerpoint/2010/main" val="319750750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Check for effectiveness teach and method used.</a:t>
            </a:r>
          </a:p>
          <a:p>
            <a:r>
              <a:rPr lang="en-US" sz="2400" dirty="0" smtClean="0">
                <a:latin typeface="Mongolian Baiti" pitchFamily="66" charset="0"/>
                <a:cs typeface="Mongolian Baiti" pitchFamily="66" charset="0"/>
              </a:rPr>
              <a:t>Establish bond making for determining achievements and appropriate interventions.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tools used.</a:t>
            </a:r>
          </a:p>
          <a:p>
            <a:r>
              <a:rPr lang="en-US" sz="2400" dirty="0" smtClean="0">
                <a:latin typeface="Mongolian Baiti" pitchFamily="66" charset="0"/>
                <a:cs typeface="Mongolian Baiti" pitchFamily="66" charset="0"/>
              </a:rPr>
              <a:t>Reports, daily results, checklists, daily register, focused group discussion, observation using the 5 senses.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referral system. </a:t>
            </a:r>
          </a:p>
          <a:p>
            <a:r>
              <a:rPr lang="en-US" sz="2400" dirty="0" smtClean="0">
                <a:latin typeface="Mongolian Baiti" pitchFamily="66" charset="0"/>
                <a:cs typeface="Mongolian Baiti" pitchFamily="66" charset="0"/>
              </a:rPr>
              <a:t>It is a interlinked network of services provider and facility that provide a continuous of care for acute and chronic illness.</a:t>
            </a:r>
          </a:p>
          <a:p>
            <a:r>
              <a:rPr lang="en-US" sz="2400" dirty="0" smtClean="0">
                <a:latin typeface="Mongolian Baiti" pitchFamily="66" charset="0"/>
                <a:cs typeface="Mongolian Baiti" pitchFamily="66" charset="0"/>
              </a:rPr>
              <a:t>There are 4 levels of H referral network.</a:t>
            </a:r>
          </a:p>
          <a:p>
            <a:r>
              <a:rPr lang="en-US" sz="2400" dirty="0" smtClean="0">
                <a:latin typeface="Mongolian Baiti" pitchFamily="66" charset="0"/>
                <a:cs typeface="Mongolian Baiti" pitchFamily="66" charset="0"/>
              </a:rPr>
              <a:t>Community.                    -secondary</a:t>
            </a:r>
          </a:p>
          <a:p>
            <a:r>
              <a:rPr lang="en-US" sz="2400" dirty="0" smtClean="0">
                <a:latin typeface="Mongolian Baiti" pitchFamily="66" charset="0"/>
                <a:cs typeface="Mongolian Baiti" pitchFamily="66" charset="0"/>
              </a:rPr>
              <a:t>Primary                           -tertiary.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Importance of evaluation.</a:t>
            </a:r>
            <a:endParaRPr lang="en-US" dirty="0"/>
          </a:p>
        </p:txBody>
      </p:sp>
    </p:spTree>
    <p:extLst>
      <p:ext uri="{BB962C8B-B14F-4D97-AF65-F5344CB8AC3E}">
        <p14:creationId xmlns:p14="http://schemas.microsoft.com/office/powerpoint/2010/main" val="3550332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sz="2400" dirty="0" smtClean="0">
                <a:latin typeface="Mongolian Baiti" pitchFamily="66" charset="0"/>
                <a:cs typeface="Mongolian Baiti" pitchFamily="66" charset="0"/>
              </a:rPr>
              <a:t>1. Heath system.</a:t>
            </a:r>
          </a:p>
          <a:p>
            <a:r>
              <a:rPr lang="en-US" sz="2400" dirty="0" smtClean="0">
                <a:latin typeface="Mongolian Baiti" pitchFamily="66" charset="0"/>
                <a:cs typeface="Mongolian Baiti" pitchFamily="66" charset="0"/>
              </a:rPr>
              <a:t>It’s the first element of a community health care process where by in it we shall give the heath education.</a:t>
            </a:r>
          </a:p>
          <a:p>
            <a:pPr marL="109728" indent="0">
              <a:buNone/>
            </a:pPr>
            <a:r>
              <a:rPr lang="en-US" sz="2400" dirty="0" smtClean="0">
                <a:latin typeface="Mongolian Baiti" pitchFamily="66" charset="0"/>
                <a:cs typeface="Mongolian Baiti" pitchFamily="66" charset="0"/>
              </a:rPr>
              <a:t>2. priority.</a:t>
            </a:r>
          </a:p>
          <a:p>
            <a:r>
              <a:rPr lang="en-US" sz="2400" dirty="0" smtClean="0">
                <a:latin typeface="Mongolian Baiti" pitchFamily="66" charset="0"/>
                <a:cs typeface="Mongolian Baiti" pitchFamily="66" charset="0"/>
              </a:rPr>
              <a:t>It addresses many health care problems in the community providing promote, preventive, curative and rehabilitative services.</a:t>
            </a:r>
          </a:p>
          <a:p>
            <a:pPr marL="109728" indent="0">
              <a:buNone/>
            </a:pPr>
            <a:r>
              <a:rPr lang="en-US" sz="2400" dirty="0" smtClean="0">
                <a:latin typeface="Mongolian Baiti" pitchFamily="66" charset="0"/>
                <a:cs typeface="Mongolian Baiti" pitchFamily="66" charset="0"/>
              </a:rPr>
              <a:t>3.science.</a:t>
            </a:r>
          </a:p>
          <a:p>
            <a:r>
              <a:rPr lang="en-US" sz="2400" dirty="0" smtClean="0">
                <a:latin typeface="Mongolian Baiti" pitchFamily="66" charset="0"/>
                <a:cs typeface="Mongolian Baiti" pitchFamily="66" charset="0"/>
              </a:rPr>
              <a:t>Its based on application of the relevant results of social biomedical and health services research.</a:t>
            </a:r>
          </a:p>
          <a:p>
            <a:pPr marL="109728" indent="0">
              <a:buNone/>
            </a:pPr>
            <a:r>
              <a:rPr lang="en-US" sz="2400" dirty="0" smtClean="0">
                <a:latin typeface="Mongolian Baiti" pitchFamily="66" charset="0"/>
                <a:cs typeface="Mongolian Baiti" pitchFamily="66" charset="0"/>
              </a:rPr>
              <a:t>4. culture.</a:t>
            </a:r>
          </a:p>
          <a:p>
            <a:r>
              <a:rPr lang="en-US" sz="2400" dirty="0" smtClean="0">
                <a:latin typeface="Mongolian Baiti" pitchFamily="66" charset="0"/>
                <a:cs typeface="Mongolian Baiti" pitchFamily="66" charset="0"/>
              </a:rPr>
              <a:t>Reflects and involves from the economic conditions and social cultural and political xtics of a country and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Pillars of PHC.</a:t>
            </a:r>
            <a:endParaRPr lang="en-US" dirty="0"/>
          </a:p>
        </p:txBody>
      </p:sp>
    </p:spTree>
    <p:extLst>
      <p:ext uri="{BB962C8B-B14F-4D97-AF65-F5344CB8AC3E}">
        <p14:creationId xmlns:p14="http://schemas.microsoft.com/office/powerpoint/2010/main" val="4800485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house hood care givers  CHW and CHEWs be trained to recognize illness and gauge its severity and in order to provide referral in time.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objectives of referral.</a:t>
            </a:r>
          </a:p>
          <a:p>
            <a:pPr>
              <a:buFont typeface="Wingdings" pitchFamily="2" charset="2"/>
              <a:buChar char="§"/>
            </a:pPr>
            <a:r>
              <a:rPr lang="en-US" sz="2400" dirty="0" smtClean="0">
                <a:latin typeface="Mongolian Baiti" pitchFamily="66" charset="0"/>
                <a:cs typeface="Mongolian Baiti" pitchFamily="66" charset="0"/>
              </a:rPr>
              <a:t>Improve the asses of client to H services.</a:t>
            </a:r>
          </a:p>
          <a:p>
            <a:pPr>
              <a:buFont typeface="Wingdings" pitchFamily="2" charset="2"/>
              <a:buChar char="§"/>
            </a:pPr>
            <a:r>
              <a:rPr lang="en-US" sz="2400" dirty="0" smtClean="0">
                <a:latin typeface="Mongolian Baiti" pitchFamily="66" charset="0"/>
                <a:cs typeface="Mongolian Baiti" pitchFamily="66" charset="0"/>
              </a:rPr>
              <a:t>Reduce the time it takes to get to the next level.</a:t>
            </a:r>
          </a:p>
          <a:p>
            <a:pPr>
              <a:buFont typeface="Wingdings" pitchFamily="2" charset="2"/>
              <a:buChar char="§"/>
            </a:pPr>
            <a:r>
              <a:rPr lang="en-US" sz="2400" dirty="0" smtClean="0">
                <a:latin typeface="Mongolian Baiti" pitchFamily="66" charset="0"/>
                <a:cs typeface="Mongolian Baiti" pitchFamily="66" charset="0"/>
              </a:rPr>
              <a:t>Avoid unnecessary  delays.</a:t>
            </a:r>
          </a:p>
          <a:p>
            <a:r>
              <a:rPr lang="en-US" sz="2400" dirty="0" smtClean="0">
                <a:latin typeface="Mongolian Baiti" pitchFamily="66" charset="0"/>
                <a:cs typeface="Mongolian Baiti" pitchFamily="66" charset="0"/>
              </a:rPr>
              <a:t>To achieve theses activities the following shd be done:</a:t>
            </a:r>
          </a:p>
          <a:p>
            <a:pPr>
              <a:buFont typeface="Wingdings" pitchFamily="2" charset="2"/>
              <a:buChar char="Ø"/>
            </a:pPr>
            <a:r>
              <a:rPr lang="en-US" sz="2400" dirty="0" smtClean="0">
                <a:latin typeface="Mongolian Baiti" pitchFamily="66" charset="0"/>
                <a:cs typeface="Mongolian Baiti" pitchFamily="66" charset="0"/>
              </a:rPr>
              <a:t>Formal referral arrangement.</a:t>
            </a:r>
          </a:p>
          <a:p>
            <a:pPr>
              <a:buFont typeface="Wingdings" pitchFamily="2" charset="2"/>
              <a:buChar char="Ø"/>
            </a:pPr>
            <a:r>
              <a:rPr lang="en-US" sz="2400" dirty="0" smtClean="0">
                <a:latin typeface="Mongolian Baiti" pitchFamily="66" charset="0"/>
                <a:cs typeface="Mongolian Baiti" pitchFamily="66" charset="0"/>
              </a:rPr>
              <a:t>Proper communication and availability of transport.</a:t>
            </a:r>
          </a:p>
          <a:p>
            <a:pPr marL="109728" indent="0">
              <a:buNone/>
            </a:pPr>
            <a:endParaRPr lang="en-US" sz="2400" dirty="0" smtClean="0">
              <a:latin typeface="Mongolian Baiti" pitchFamily="66" charset="0"/>
              <a:cs typeface="Mongolian Baiti" pitchFamily="66" charset="0"/>
            </a:endParaRP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7712157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Service availability- availability of services at next </a:t>
            </a:r>
            <a:r>
              <a:rPr lang="en-US" sz="2400" dirty="0" smtClean="0">
                <a:latin typeface="Mongolian Baiti" pitchFamily="66" charset="0"/>
                <a:cs typeface="Mongolian Baiti" pitchFamily="66" charset="0"/>
              </a:rPr>
              <a:t>level which accessible </a:t>
            </a:r>
            <a:r>
              <a:rPr lang="en-US" sz="2400" dirty="0" smtClean="0">
                <a:latin typeface="Mongolian Baiti" pitchFamily="66" charset="0"/>
                <a:cs typeface="Mongolian Baiti" pitchFamily="66" charset="0"/>
              </a:rPr>
              <a:t>and affordable to the </a:t>
            </a:r>
            <a:r>
              <a:rPr lang="en-US" sz="2400" dirty="0" smtClean="0">
                <a:latin typeface="Mongolian Baiti" pitchFamily="66" charset="0"/>
                <a:cs typeface="Mongolian Baiti" pitchFamily="66" charset="0"/>
              </a:rPr>
              <a:t>community.</a:t>
            </a:r>
          </a:p>
          <a:p>
            <a:r>
              <a:rPr lang="en-US" sz="2400" dirty="0" smtClean="0">
                <a:latin typeface="Mongolian Baiti" pitchFamily="66" charset="0"/>
                <a:cs typeface="Mongolian Baiti" pitchFamily="66" charset="0"/>
              </a:rPr>
              <a:t>Coordination </a:t>
            </a:r>
            <a:r>
              <a:rPr lang="en-US" sz="2400" dirty="0" smtClean="0">
                <a:latin typeface="Mongolian Baiti" pitchFamily="66" charset="0"/>
                <a:cs typeface="Mongolian Baiti" pitchFamily="66" charset="0"/>
              </a:rPr>
              <a:t>of referral activity- CHW </a:t>
            </a:r>
            <a:r>
              <a:rPr lang="en-US" sz="2400" dirty="0" smtClean="0">
                <a:latin typeface="Mongolian Baiti" pitchFamily="66" charset="0"/>
                <a:cs typeface="Mongolian Baiti" pitchFamily="66" charset="0"/>
              </a:rPr>
              <a:t>shd coordinate </a:t>
            </a:r>
            <a:r>
              <a:rPr lang="en-US" sz="2400" dirty="0" smtClean="0">
                <a:latin typeface="Mongolian Baiti" pitchFamily="66" charset="0"/>
                <a:cs typeface="Mongolian Baiti" pitchFamily="66" charset="0"/>
              </a:rPr>
              <a:t>referral activity in community and provide feedback.</a:t>
            </a:r>
          </a:p>
          <a:p>
            <a:r>
              <a:rPr lang="en-US" sz="2400" dirty="0" smtClean="0">
                <a:latin typeface="Mongolian Baiti" pitchFamily="66" charset="0"/>
                <a:cs typeface="Mongolian Baiti" pitchFamily="66" charset="0"/>
              </a:rPr>
              <a:t>r/ship- the referral 3 facilities shd take the lead in establishing and maintaining records.</a:t>
            </a:r>
          </a:p>
          <a:p>
            <a:r>
              <a:rPr lang="en-US" sz="2400" dirty="0" smtClean="0">
                <a:latin typeface="Mongolian Baiti" pitchFamily="66" charset="0"/>
                <a:cs typeface="Mongolian Baiti" pitchFamily="66" charset="0"/>
              </a:rPr>
              <a:t>Communication and transport- they are crucial for effective referrals identifying the cheapest means of transport and community members can assist .</a:t>
            </a:r>
          </a:p>
          <a:p>
            <a:r>
              <a:rPr lang="en-US" sz="2400" dirty="0" smtClean="0">
                <a:latin typeface="Mongolian Baiti" pitchFamily="66" charset="0"/>
                <a:cs typeface="Mongolian Baiti" pitchFamily="66" charset="0"/>
              </a:rPr>
              <a:t>Feedback mechanism- a good feed back system shd be established to help track referrals.</a:t>
            </a:r>
          </a:p>
          <a:p>
            <a:r>
              <a:rPr lang="en-US" sz="2400" dirty="0" smtClean="0">
                <a:latin typeface="Mongolian Baiti" pitchFamily="66" charset="0"/>
                <a:cs typeface="Mongolian Baiti" pitchFamily="66" charset="0"/>
              </a:rPr>
              <a:t>Monitoring and evaluation- referral system shd be included in the monitoring and evaluation to ensure continuous referral.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Essential elements for referral system.</a:t>
            </a:r>
            <a:endParaRPr lang="en-US" dirty="0"/>
          </a:p>
        </p:txBody>
      </p:sp>
    </p:spTree>
    <p:extLst>
      <p:ext uri="{BB962C8B-B14F-4D97-AF65-F5344CB8AC3E}">
        <p14:creationId xmlns:p14="http://schemas.microsoft.com/office/powerpoint/2010/main" val="422227853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It shd be done thro’ dialogue btn services provider and the client.</a:t>
            </a:r>
          </a:p>
          <a:p>
            <a:pPr>
              <a:buFont typeface="Wingdings" pitchFamily="2" charset="2"/>
              <a:buChar char="q"/>
            </a:pPr>
            <a:r>
              <a:rPr lang="en-US" sz="2400" dirty="0" smtClean="0">
                <a:latin typeface="Mongolian Baiti" pitchFamily="66" charset="0"/>
                <a:cs typeface="Mongolian Baiti" pitchFamily="66" charset="0"/>
              </a:rPr>
              <a:t>Assessment need- discuss with the client to identify their immediate need.</a:t>
            </a:r>
          </a:p>
          <a:p>
            <a:pPr>
              <a:buFont typeface="Wingdings" pitchFamily="2" charset="2"/>
              <a:buChar char="q"/>
            </a:pPr>
            <a:r>
              <a:rPr lang="en-US" sz="2400" dirty="0" smtClean="0">
                <a:latin typeface="Mongolian Baiti" pitchFamily="66" charset="0"/>
                <a:cs typeface="Mongolian Baiti" pitchFamily="66" charset="0"/>
              </a:rPr>
              <a:t>Determine </a:t>
            </a:r>
            <a:r>
              <a:rPr lang="en-US" sz="2400" dirty="0" smtClean="0">
                <a:latin typeface="Mongolian Baiti" pitchFamily="66" charset="0"/>
                <a:cs typeface="Mongolian Baiti" pitchFamily="66" charset="0"/>
              </a:rPr>
              <a:t>alternatives- </a:t>
            </a:r>
            <a:r>
              <a:rPr lang="en-US" sz="2400" dirty="0" smtClean="0">
                <a:latin typeface="Mongolian Baiti" pitchFamily="66" charset="0"/>
                <a:cs typeface="Mongolian Baiti" pitchFamily="66" charset="0"/>
              </a:rPr>
              <a:t>discuss what the client shd do to reach the next level.</a:t>
            </a:r>
          </a:p>
          <a:p>
            <a:pPr>
              <a:buFont typeface="Wingdings" pitchFamily="2" charset="2"/>
              <a:buChar char="q"/>
            </a:pPr>
            <a:r>
              <a:rPr lang="en-US" sz="2400" dirty="0" smtClean="0">
                <a:latin typeface="Mongolian Baiti" pitchFamily="66" charset="0"/>
                <a:cs typeface="Mongolian Baiti" pitchFamily="66" charset="0"/>
              </a:rPr>
              <a:t>Identify option- discuss with both the client and the care giver to come up with other opinions.</a:t>
            </a:r>
          </a:p>
          <a:p>
            <a:pPr>
              <a:buFont typeface="Wingdings" pitchFamily="2" charset="2"/>
              <a:buChar char="q"/>
            </a:pPr>
            <a:r>
              <a:rPr lang="en-US" sz="2400" dirty="0" smtClean="0">
                <a:latin typeface="Mongolian Baiti" pitchFamily="66" charset="0"/>
                <a:cs typeface="Mongolian Baiti" pitchFamily="66" charset="0"/>
              </a:rPr>
              <a:t>Appraise(evaluate) </a:t>
            </a:r>
            <a:r>
              <a:rPr lang="en-US" sz="2400" dirty="0" smtClean="0">
                <a:latin typeface="Mongolian Baiti" pitchFamily="66" charset="0"/>
                <a:cs typeface="Mongolian Baiti" pitchFamily="66" charset="0"/>
              </a:rPr>
              <a:t>the options- select doable option or appropriate.</a:t>
            </a:r>
          </a:p>
          <a:p>
            <a:pPr>
              <a:buFont typeface="Wingdings" pitchFamily="2" charset="2"/>
              <a:buChar char="q"/>
            </a:pPr>
            <a:r>
              <a:rPr lang="en-US" sz="2400" dirty="0" smtClean="0">
                <a:latin typeface="Mongolian Baiti" pitchFamily="66" charset="0"/>
                <a:cs typeface="Mongolian Baiti" pitchFamily="66" charset="0"/>
              </a:rPr>
              <a:t>Commit to action- discuss consequences taking and not taking the agreed action.</a:t>
            </a:r>
          </a:p>
          <a:p>
            <a:pPr>
              <a:buFont typeface="Wingdings" pitchFamily="2" charset="2"/>
              <a:buChar char="q"/>
            </a:pPr>
            <a:r>
              <a:rPr lang="en-US" sz="2400" dirty="0" smtClean="0">
                <a:latin typeface="Mongolian Baiti" pitchFamily="66" charset="0"/>
                <a:cs typeface="Mongolian Baiti" pitchFamily="66" charset="0"/>
              </a:rPr>
              <a:t>Develop a plan of action- map out what is to be done and feel out the referral document.</a:t>
            </a:r>
          </a:p>
          <a:p>
            <a:pPr>
              <a:buFont typeface="Wingdings" pitchFamily="2" charset="2"/>
              <a:buChar char="q"/>
            </a:pPr>
            <a:r>
              <a:rPr lang="en-US" sz="2400" dirty="0" smtClean="0">
                <a:latin typeface="Mongolian Baiti" pitchFamily="66" charset="0"/>
                <a:cs typeface="Mongolian Baiti" pitchFamily="66" charset="0"/>
              </a:rPr>
              <a:t>Take action- more on the option as planned and follow up.</a:t>
            </a:r>
          </a:p>
          <a:p>
            <a:pPr>
              <a:buFont typeface="Wingdings" pitchFamily="2" charset="2"/>
              <a:buChar char="q"/>
            </a:pPr>
            <a:r>
              <a:rPr lang="en-US" sz="2400" dirty="0" smtClean="0">
                <a:latin typeface="Mongolian Baiti" pitchFamily="66" charset="0"/>
                <a:cs typeface="Mongolian Baiti" pitchFamily="66" charset="0"/>
              </a:rPr>
              <a:t>Asses the action and provide feed back thro’ regular meetings and inform the care givers.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Steps in referral process.</a:t>
            </a:r>
            <a:endParaRPr lang="en-US" dirty="0"/>
          </a:p>
        </p:txBody>
      </p:sp>
    </p:spTree>
    <p:extLst>
      <p:ext uri="{BB962C8B-B14F-4D97-AF65-F5344CB8AC3E}">
        <p14:creationId xmlns:p14="http://schemas.microsoft.com/office/powerpoint/2010/main" val="208270794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There is money set aside for emergency response both in central gov’t and county gov’t.</a:t>
            </a:r>
          </a:p>
          <a:p>
            <a:r>
              <a:rPr lang="en-US" sz="2400" dirty="0" smtClean="0">
                <a:latin typeface="Mongolian Baiti" pitchFamily="66" charset="0"/>
                <a:cs typeface="Mongolian Baiti" pitchFamily="66" charset="0"/>
              </a:rPr>
              <a:t>This money is used up in case of disaster or outbreak.</a:t>
            </a:r>
          </a:p>
          <a:p>
            <a:r>
              <a:rPr lang="en-US" sz="2400" dirty="0" smtClean="0">
                <a:latin typeface="Mongolian Baiti" pitchFamily="66" charset="0"/>
                <a:cs typeface="Mongolian Baiti" pitchFamily="66" charset="0"/>
              </a:rPr>
              <a:t>Community shd be encouraged to have emergency kit.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Emergency support system.</a:t>
            </a:r>
            <a:endParaRPr lang="en-US" dirty="0"/>
          </a:p>
        </p:txBody>
      </p:sp>
    </p:spTree>
    <p:extLst>
      <p:ext uri="{BB962C8B-B14F-4D97-AF65-F5344CB8AC3E}">
        <p14:creationId xmlns:p14="http://schemas.microsoft.com/office/powerpoint/2010/main" val="3965530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5. Equity.</a:t>
            </a:r>
          </a:p>
          <a:p>
            <a:r>
              <a:rPr lang="en-US" sz="2400" dirty="0" smtClean="0">
                <a:latin typeface="Mongolian Baiti" pitchFamily="66" charset="0"/>
                <a:cs typeface="Mongolian Baiti" pitchFamily="66" charset="0"/>
              </a:rPr>
              <a:t>Equitable distribution and attainment of health for all ppl by the yr 2000 and beyond.</a:t>
            </a:r>
          </a:p>
          <a:p>
            <a:pPr marL="109728" indent="0">
              <a:buNone/>
            </a:pPr>
            <a:r>
              <a:rPr lang="en-US" sz="2400" dirty="0" smtClean="0">
                <a:latin typeface="Mongolian Baiti" pitchFamily="66" charset="0"/>
                <a:cs typeface="Mongolian Baiti" pitchFamily="66" charset="0"/>
              </a:rPr>
              <a:t>6. participatory.</a:t>
            </a:r>
          </a:p>
          <a:p>
            <a:r>
              <a:rPr lang="en-US" sz="2400" dirty="0" smtClean="0">
                <a:latin typeface="Mongolian Baiti" pitchFamily="66" charset="0"/>
                <a:cs typeface="Mongolian Baiti" pitchFamily="66" charset="0"/>
              </a:rPr>
              <a:t>The full community participation so that the ppl have right and duty to participate in planning and implementation of health care services.</a:t>
            </a:r>
          </a:p>
          <a:p>
            <a:pPr marL="109728" indent="0">
              <a:buNone/>
            </a:pPr>
            <a:r>
              <a:rPr lang="en-US" sz="2400" dirty="0" smtClean="0">
                <a:latin typeface="Mongolian Baiti" pitchFamily="66" charset="0"/>
                <a:cs typeface="Mongolian Baiti" pitchFamily="66" charset="0"/>
              </a:rPr>
              <a:t>7. sustainability.</a:t>
            </a:r>
          </a:p>
          <a:p>
            <a:r>
              <a:rPr lang="en-US" sz="2400" dirty="0" smtClean="0">
                <a:latin typeface="Mongolian Baiti" pitchFamily="66" charset="0"/>
                <a:cs typeface="Mongolian Baiti" pitchFamily="66" charset="0"/>
              </a:rPr>
              <a:t>At the cost that the ppl can afford to maintain.</a:t>
            </a:r>
          </a:p>
          <a:p>
            <a:r>
              <a:rPr lang="en-US" sz="2400" dirty="0" smtClean="0">
                <a:latin typeface="Mongolian Baiti" pitchFamily="66" charset="0"/>
                <a:cs typeface="Mongolian Baiti" pitchFamily="66" charset="0"/>
              </a:rPr>
              <a:t>Ppl to exercise political will and mobilize for resources.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22293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E- ducation concerning the H. problem.</a:t>
            </a:r>
          </a:p>
          <a:p>
            <a:r>
              <a:rPr lang="en-US" sz="2400" dirty="0" smtClean="0">
                <a:latin typeface="Mongolian Baiti" pitchFamily="66" charset="0"/>
                <a:cs typeface="Mongolian Baiti" pitchFamily="66" charset="0"/>
              </a:rPr>
              <a:t>L-ocal dzz control.</a:t>
            </a:r>
          </a:p>
          <a:p>
            <a:r>
              <a:rPr lang="en-US" sz="2400" dirty="0" smtClean="0">
                <a:latin typeface="Mongolian Baiti" pitchFamily="66" charset="0"/>
                <a:cs typeface="Mongolian Baiti" pitchFamily="66" charset="0"/>
              </a:rPr>
              <a:t>E-xpanded programs on immunization.</a:t>
            </a:r>
          </a:p>
          <a:p>
            <a:r>
              <a:rPr lang="en-US" sz="2400" dirty="0" smtClean="0">
                <a:latin typeface="Mongolian Baiti" pitchFamily="66" charset="0"/>
                <a:cs typeface="Mongolian Baiti" pitchFamily="66" charset="0"/>
              </a:rPr>
              <a:t>M-ertanal H. care and fp.</a:t>
            </a:r>
          </a:p>
          <a:p>
            <a:r>
              <a:rPr lang="en-US" sz="2400" dirty="0" smtClean="0">
                <a:latin typeface="Mongolian Baiti" pitchFamily="66" charset="0"/>
                <a:cs typeface="Mongolian Baiti" pitchFamily="66" charset="0"/>
              </a:rPr>
              <a:t>E- ssential drug supply.</a:t>
            </a:r>
          </a:p>
          <a:p>
            <a:r>
              <a:rPr lang="en-US" sz="2400" dirty="0" smtClean="0">
                <a:latin typeface="Mongolian Baiti" pitchFamily="66" charset="0"/>
                <a:cs typeface="Mongolian Baiti" pitchFamily="66" charset="0"/>
              </a:rPr>
              <a:t>N- utrition and food supply.</a:t>
            </a:r>
          </a:p>
          <a:p>
            <a:r>
              <a:rPr lang="en-US" sz="2400" dirty="0" smtClean="0">
                <a:latin typeface="Mongolian Baiti" pitchFamily="66" charset="0"/>
                <a:cs typeface="Mongolian Baiti" pitchFamily="66" charset="0"/>
              </a:rPr>
              <a:t>T-reatment and prevention of common dzz and injury.</a:t>
            </a:r>
          </a:p>
          <a:p>
            <a:r>
              <a:rPr lang="en-US" sz="2400" dirty="0" smtClean="0">
                <a:latin typeface="Mongolian Baiti" pitchFamily="66" charset="0"/>
                <a:cs typeface="Mongolian Baiti" pitchFamily="66" charset="0"/>
              </a:rPr>
              <a:t>S- safe water treatment supply and sanitation. </a:t>
            </a:r>
          </a:p>
          <a:p>
            <a:r>
              <a:rPr lang="en-US" sz="2400" dirty="0" smtClean="0">
                <a:latin typeface="Mongolian Baiti" pitchFamily="66" charset="0"/>
                <a:cs typeface="Mongolian Baiti" pitchFamily="66" charset="0"/>
              </a:rPr>
              <a:t>Dental health community based rehabilitation.</a:t>
            </a:r>
          </a:p>
          <a:p>
            <a:r>
              <a:rPr lang="en-US" sz="2400" dirty="0" smtClean="0">
                <a:latin typeface="Mongolian Baiti" pitchFamily="66" charset="0"/>
                <a:cs typeface="Mongolian Baiti" pitchFamily="66" charset="0"/>
              </a:rPr>
              <a:t>Malaria control.</a:t>
            </a:r>
          </a:p>
          <a:p>
            <a:r>
              <a:rPr lang="en-US" sz="2400" dirty="0" smtClean="0">
                <a:latin typeface="Mongolian Baiti" pitchFamily="66" charset="0"/>
                <a:cs typeface="Mongolian Baiti" pitchFamily="66" charset="0"/>
              </a:rPr>
              <a:t>STI, HIV/AIDS and TB control.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ELEMENTS OF PHC.</a:t>
            </a:r>
            <a:endParaRPr lang="en-US" dirty="0"/>
          </a:p>
        </p:txBody>
      </p:sp>
    </p:spTree>
    <p:extLst>
      <p:ext uri="{BB962C8B-B14F-4D97-AF65-F5344CB8AC3E}">
        <p14:creationId xmlns:p14="http://schemas.microsoft.com/office/powerpoint/2010/main" val="2318681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H. education is intended to have a positive impact in health.</a:t>
            </a:r>
          </a:p>
          <a:p>
            <a:r>
              <a:rPr lang="en-US" sz="2400" dirty="0" smtClean="0">
                <a:latin typeface="Mongolian Baiti" pitchFamily="66" charset="0"/>
                <a:cs typeface="Mongolian Baiti" pitchFamily="66" charset="0"/>
              </a:rPr>
              <a:t>It is a process of dialogue with community members to find out appropriate response to health problems.</a:t>
            </a:r>
          </a:p>
          <a:p>
            <a:r>
              <a:rPr lang="en-US" sz="2400" dirty="0" smtClean="0">
                <a:latin typeface="Mongolian Baiti" pitchFamily="66" charset="0"/>
                <a:cs typeface="Mongolian Baiti" pitchFamily="66" charset="0"/>
              </a:rPr>
              <a:t>You empower them with knowledge and insight them to understand and change there behavior.</a:t>
            </a:r>
          </a:p>
          <a:p>
            <a:r>
              <a:rPr lang="en-US" sz="2400" dirty="0" smtClean="0">
                <a:latin typeface="Mongolian Baiti" pitchFamily="66" charset="0"/>
                <a:cs typeface="Mongolian Baiti" pitchFamily="66" charset="0"/>
              </a:rPr>
              <a:t>It deals with dzz control and prevention thus promoting health.</a:t>
            </a:r>
          </a:p>
          <a:p>
            <a:r>
              <a:rPr lang="en-US" sz="2400" dirty="0" smtClean="0">
                <a:latin typeface="Mongolian Baiti" pitchFamily="66" charset="0"/>
                <a:cs typeface="Mongolian Baiti" pitchFamily="66" charset="0"/>
              </a:rPr>
              <a:t>It gives individuals and community with capability of maintaining good health.</a:t>
            </a:r>
          </a:p>
          <a:p>
            <a:r>
              <a:rPr lang="en-US" sz="2400" dirty="0" smtClean="0">
                <a:latin typeface="Mongolian Baiti" pitchFamily="66" charset="0"/>
                <a:cs typeface="Mongolian Baiti" pitchFamily="66" charset="0"/>
              </a:rPr>
              <a:t>It is an integral part of all health services.</a:t>
            </a:r>
          </a:p>
          <a:p>
            <a:r>
              <a:rPr lang="en-US" sz="2400" dirty="0" smtClean="0">
                <a:latin typeface="Mongolian Baiti" pitchFamily="66" charset="0"/>
                <a:cs typeface="Mongolian Baiti" pitchFamily="66" charset="0"/>
              </a:rPr>
              <a:t>It can be given in schools, hospitals, barazas, churches, harambees, in women and men meetings.</a:t>
            </a:r>
          </a:p>
          <a:p>
            <a:r>
              <a:rPr lang="en-US" sz="2400" dirty="0" smtClean="0">
                <a:latin typeface="Mongolian Baiti" pitchFamily="66" charset="0"/>
                <a:cs typeface="Mongolian Baiti" pitchFamily="66" charset="0"/>
              </a:rPr>
              <a:t>The gov’t has trained H.W, social workers, councilors to give health care.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 HEALTH EDUCATION.</a:t>
            </a:r>
            <a:endParaRPr lang="en-US" dirty="0"/>
          </a:p>
        </p:txBody>
      </p:sp>
    </p:spTree>
    <p:extLst>
      <p:ext uri="{BB962C8B-B14F-4D97-AF65-F5344CB8AC3E}">
        <p14:creationId xmlns:p14="http://schemas.microsoft.com/office/powerpoint/2010/main" val="3393865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Mongolian Baiti" pitchFamily="66" charset="0"/>
                <a:cs typeface="Mongolian Baiti" pitchFamily="66" charset="0"/>
              </a:rPr>
              <a:t>T</a:t>
            </a:r>
            <a:r>
              <a:rPr lang="en-US" sz="2400" dirty="0" smtClean="0">
                <a:latin typeface="Mongolian Baiti" pitchFamily="66" charset="0"/>
                <a:cs typeface="Mongolian Baiti" pitchFamily="66" charset="0"/>
              </a:rPr>
              <a:t>his is controlling the communicable dzz  and vector borne dzz. This are prevented with preventable measures.</a:t>
            </a:r>
          </a:p>
          <a:p>
            <a:r>
              <a:rPr lang="en-US" sz="2400" dirty="0" smtClean="0">
                <a:latin typeface="Mongolian Baiti" pitchFamily="66" charset="0"/>
                <a:cs typeface="Mongolian Baiti" pitchFamily="66" charset="0"/>
              </a:rPr>
              <a:t>Control of dzz is essential and it is the fast step in H.care system.</a:t>
            </a:r>
          </a:p>
          <a:p>
            <a:r>
              <a:rPr lang="en-US" sz="2400" dirty="0" smtClean="0">
                <a:latin typeface="Mongolian Baiti" pitchFamily="66" charset="0"/>
                <a:cs typeface="Mongolian Baiti" pitchFamily="66" charset="0"/>
              </a:rPr>
              <a:t>Community shd put more emphasis on control of the dzz its easier.</a:t>
            </a:r>
          </a:p>
        </p:txBody>
      </p:sp>
      <p:sp>
        <p:nvSpPr>
          <p:cNvPr id="3" name="Title 2"/>
          <p:cNvSpPr>
            <a:spLocks noGrp="1"/>
          </p:cNvSpPr>
          <p:nvPr>
            <p:ph type="title"/>
          </p:nvPr>
        </p:nvSpPr>
        <p:spPr/>
        <p:txBody>
          <a:bodyPr/>
          <a:lstStyle/>
          <a:p>
            <a:r>
              <a:rPr lang="en-US" dirty="0" smtClean="0"/>
              <a:t>b. LOCAL DZZ CONTROL.</a:t>
            </a:r>
            <a:endParaRPr lang="en-US" dirty="0"/>
          </a:p>
        </p:txBody>
      </p:sp>
    </p:spTree>
    <p:extLst>
      <p:ext uri="{BB962C8B-B14F-4D97-AF65-F5344CB8AC3E}">
        <p14:creationId xmlns:p14="http://schemas.microsoft.com/office/powerpoint/2010/main" val="61033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H. care of children and mothers from greater part of the community health.</a:t>
            </a:r>
          </a:p>
          <a:p>
            <a:r>
              <a:rPr lang="en-US" sz="2400" dirty="0" smtClean="0">
                <a:latin typeface="Mongolian Baiti" pitchFamily="66" charset="0"/>
                <a:cs typeface="Mongolian Baiti" pitchFamily="66" charset="0"/>
              </a:rPr>
              <a:t>They are also greater risk due to lowered immunity.</a:t>
            </a:r>
          </a:p>
          <a:p>
            <a:r>
              <a:rPr lang="en-US" sz="2400" dirty="0" smtClean="0">
                <a:latin typeface="Mongolian Baiti" pitchFamily="66" charset="0"/>
                <a:cs typeface="Mongolian Baiti" pitchFamily="66" charset="0"/>
              </a:rPr>
              <a:t>The MCH/FP services are aimed at promoting health of mother and child reducing the maternal and child motility and morbidity.</a:t>
            </a:r>
          </a:p>
          <a:p>
            <a:r>
              <a:rPr lang="en-US" sz="2400" dirty="0" smtClean="0">
                <a:latin typeface="Mongolian Baiti" pitchFamily="66" charset="0"/>
                <a:cs typeface="Mongolian Baiti" pitchFamily="66" charset="0"/>
              </a:rPr>
              <a:t>The gov’t provides the vaccines and Workers. All the under 5s shd be immunized against the imunizable dzz.</a:t>
            </a:r>
          </a:p>
          <a:p>
            <a:r>
              <a:rPr lang="en-US" sz="2400" dirty="0" smtClean="0">
                <a:latin typeface="Mongolian Baiti" pitchFamily="66" charset="0"/>
                <a:cs typeface="Mongolian Baiti" pitchFamily="66" charset="0"/>
              </a:rPr>
              <a:t>Immunization is very effective in prevention agaist childhood dzz.</a:t>
            </a:r>
          </a:p>
          <a:p>
            <a:r>
              <a:rPr lang="en-US" sz="2400" dirty="0" smtClean="0">
                <a:latin typeface="Mongolian Baiti" pitchFamily="66" charset="0"/>
                <a:cs typeface="Mongolian Baiti" pitchFamily="66" charset="0"/>
              </a:rPr>
              <a:t>HW have been trained on how to motivate the mothers for immunization, how to suspect cases of immunizable dzz. </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 EXPANDED PROGRAM ON IMMUNIZATION.</a:t>
            </a:r>
            <a:endParaRPr lang="en-US" dirty="0"/>
          </a:p>
        </p:txBody>
      </p:sp>
    </p:spTree>
    <p:extLst>
      <p:ext uri="{BB962C8B-B14F-4D97-AF65-F5344CB8AC3E}">
        <p14:creationId xmlns:p14="http://schemas.microsoft.com/office/powerpoint/2010/main" val="752199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country has incorporated all new upcoming vaccines and the HW have been trained on the same.</a:t>
            </a:r>
          </a:p>
          <a:p>
            <a:r>
              <a:rPr lang="en-US" sz="2400" dirty="0" smtClean="0">
                <a:latin typeface="Mongolian Baiti" pitchFamily="66" charset="0"/>
                <a:cs typeface="Mongolian Baiti" pitchFamily="66" charset="0"/>
              </a:rPr>
              <a:t>FP enables women of reproductive age to have the number of children they can desire and reduce chance of unwanted  pg.</a:t>
            </a:r>
          </a:p>
          <a:p>
            <a:r>
              <a:rPr lang="en-US" sz="2400" dirty="0" smtClean="0">
                <a:latin typeface="Mongolian Baiti" pitchFamily="66" charset="0"/>
                <a:cs typeface="Mongolian Baiti" pitchFamily="66" charset="0"/>
              </a:rPr>
              <a:t>In MCH/FP the services offered are the prenatal services antenatal and postnatal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150746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Basic drugs are used to meet minor illnesses at health centers and other hospitals.</a:t>
            </a:r>
          </a:p>
          <a:p>
            <a:r>
              <a:rPr lang="en-US" sz="2400" dirty="0" smtClean="0">
                <a:latin typeface="Mongolian Baiti" pitchFamily="66" charset="0"/>
                <a:cs typeface="Mongolian Baiti" pitchFamily="66" charset="0"/>
              </a:rPr>
              <a:t>They are supplied by KEMSA. It is the responsibility of the nurse in charge to make sure that drugs are made available to the pts and the community.</a:t>
            </a:r>
          </a:p>
          <a:p>
            <a:r>
              <a:rPr lang="en-US" sz="2400" dirty="0" smtClean="0">
                <a:latin typeface="Mongolian Baiti" pitchFamily="66" charset="0"/>
                <a:cs typeface="Mongolian Baiti" pitchFamily="66" charset="0"/>
              </a:rPr>
              <a:t>It is the responsibility of the individual and community to ensure drug compliance. Pts to take drugs as prescribed.</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 ESSENTIAL DRUG CONTROL.</a:t>
            </a:r>
            <a:endParaRPr lang="en-US" dirty="0"/>
          </a:p>
        </p:txBody>
      </p:sp>
    </p:spTree>
    <p:extLst>
      <p:ext uri="{BB962C8B-B14F-4D97-AF65-F5344CB8AC3E}">
        <p14:creationId xmlns:p14="http://schemas.microsoft.com/office/powerpoint/2010/main" val="1559977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Malnutrition is common in infants, children and lactating mothers.</a:t>
            </a:r>
          </a:p>
          <a:p>
            <a:r>
              <a:rPr lang="en-US" sz="2400" dirty="0" smtClean="0">
                <a:latin typeface="Mongolian Baiti" pitchFamily="66" charset="0"/>
                <a:cs typeface="Mongolian Baiti" pitchFamily="66" charset="0"/>
              </a:rPr>
              <a:t>It can be due to poverty, economic or cultural factors in the community.</a:t>
            </a:r>
          </a:p>
          <a:p>
            <a:r>
              <a:rPr lang="en-US" sz="2400" dirty="0" smtClean="0">
                <a:latin typeface="Mongolian Baiti" pitchFamily="66" charset="0"/>
                <a:cs typeface="Mongolian Baiti" pitchFamily="66" charset="0"/>
              </a:rPr>
              <a:t>HW is responsible in: </a:t>
            </a:r>
          </a:p>
          <a:p>
            <a:pPr>
              <a:buFont typeface="Wingdings" pitchFamily="2" charset="2"/>
              <a:buChar char="Ø"/>
            </a:pPr>
            <a:r>
              <a:rPr lang="en-US" sz="2400" dirty="0" smtClean="0">
                <a:latin typeface="Mongolian Baiti" pitchFamily="66" charset="0"/>
                <a:cs typeface="Mongolian Baiti" pitchFamily="66" charset="0"/>
              </a:rPr>
              <a:t>Prevention and rx of diarrheal dzz to prevent malnutrition.</a:t>
            </a:r>
          </a:p>
          <a:p>
            <a:pPr>
              <a:buFont typeface="Wingdings" pitchFamily="2" charset="2"/>
              <a:buChar char="Ø"/>
            </a:pPr>
            <a:r>
              <a:rPr lang="en-US" sz="2400" dirty="0" smtClean="0">
                <a:latin typeface="Mongolian Baiti" pitchFamily="66" charset="0"/>
                <a:cs typeface="Mongolian Baiti" pitchFamily="66" charset="0"/>
              </a:rPr>
              <a:t>H. education on ppl on proper diet.</a:t>
            </a:r>
          </a:p>
          <a:p>
            <a:pPr>
              <a:buFont typeface="Wingdings" pitchFamily="2" charset="2"/>
              <a:buChar char="Ø"/>
            </a:pPr>
            <a:r>
              <a:rPr lang="en-US" sz="2400" dirty="0" smtClean="0">
                <a:latin typeface="Mongolian Baiti" pitchFamily="66" charset="0"/>
                <a:cs typeface="Mongolian Baiti" pitchFamily="66" charset="0"/>
              </a:rPr>
              <a:t>Involve agricultural development to encourage ppl to plant food suitable to climatic condition, prevent post harvest spoilage, to keep portly, daily cattle, and have kitchen garden.</a:t>
            </a:r>
          </a:p>
          <a:p>
            <a:pPr>
              <a:buFont typeface="Wingdings" pitchFamily="2" charset="2"/>
              <a:buChar char="Ø"/>
            </a:pPr>
            <a:r>
              <a:rPr lang="en-US" sz="2400" dirty="0" smtClean="0">
                <a:latin typeface="Mongolian Baiti" pitchFamily="66" charset="0"/>
                <a:cs typeface="Mongolian Baiti" pitchFamily="66" charset="0"/>
              </a:rPr>
              <a:t>Rx and prevention of communicable conditions, dzz and injury, curative care is important.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 PROPER NUTRITION AND FOOD SUPPLY.</a:t>
            </a:r>
            <a:endParaRPr lang="en-US" dirty="0"/>
          </a:p>
        </p:txBody>
      </p:sp>
    </p:spTree>
    <p:extLst>
      <p:ext uri="{BB962C8B-B14F-4D97-AF65-F5344CB8AC3E}">
        <p14:creationId xmlns:p14="http://schemas.microsoft.com/office/powerpoint/2010/main" val="666350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In 1997 the world health assembly with Kenya alongside other member states of WHO endorsed the worldwide social objective of attainment of health for all ppl by the yr 2000 over a lever of health that will permit the to lead a society of economically productive life.</a:t>
            </a:r>
          </a:p>
          <a:p>
            <a:r>
              <a:rPr lang="en-US" sz="2400" dirty="0" smtClean="0">
                <a:latin typeface="Mongolian Baiti" pitchFamily="66" charset="0"/>
                <a:cs typeface="Mongolian Baiti" pitchFamily="66" charset="0"/>
              </a:rPr>
              <a:t>PHC was endorsed by the countries that attended a world conference that was in Alma-Ata and they came up with a goal a of health for all by the yr 2000 and beyond.</a:t>
            </a:r>
          </a:p>
          <a:p>
            <a:r>
              <a:rPr lang="en-US" sz="2400" dirty="0" smtClean="0">
                <a:latin typeface="Mongolian Baiti" pitchFamily="66" charset="0"/>
                <a:cs typeface="Mongolian Baiti" pitchFamily="66" charset="0"/>
              </a:rPr>
              <a:t>However many countries in the developing countries could not attain this due to lack of resources, so they needed to adopt a strategy that allowed them to use the available resources to reach everybody.</a:t>
            </a:r>
          </a:p>
        </p:txBody>
      </p:sp>
      <p:sp>
        <p:nvSpPr>
          <p:cNvPr id="3" name="Title 2"/>
          <p:cNvSpPr>
            <a:spLocks noGrp="1"/>
          </p:cNvSpPr>
          <p:nvPr>
            <p:ph type="title"/>
          </p:nvPr>
        </p:nvSpPr>
        <p:spPr/>
        <p:txBody>
          <a:bodyPr/>
          <a:lstStyle/>
          <a:p>
            <a:r>
              <a:rPr lang="en-US" dirty="0" smtClean="0"/>
              <a:t>Historical background of PHC.</a:t>
            </a:r>
            <a:endParaRPr lang="en-US" dirty="0"/>
          </a:p>
        </p:txBody>
      </p:sp>
    </p:spTree>
    <p:extLst>
      <p:ext uri="{BB962C8B-B14F-4D97-AF65-F5344CB8AC3E}">
        <p14:creationId xmlns:p14="http://schemas.microsoft.com/office/powerpoint/2010/main" val="9794409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2" name="Content Placeholder 1"/>
          <p:cNvSpPr>
            <a:spLocks noGrp="1"/>
          </p:cNvSpPr>
          <p:nvPr>
            <p:ph idx="1"/>
          </p:nvPr>
        </p:nvSpPr>
        <p:spPr/>
        <p:txBody>
          <a:bodyPr>
            <a:normAutofit/>
          </a:bodyPr>
          <a:lstStyle/>
          <a:p>
            <a:r>
              <a:rPr lang="en-US" sz="2400" dirty="0" smtClean="0">
                <a:latin charset="0" typeface="Mongolian Baiti" pitchFamily="66"/>
                <a:cs typeface="Mongolian Baiti" pitchFamily="66" charset="0"/>
              </a:rPr>
              <a:t>The common conditions include:</a:t>
            </a:r>
          </a:p>
          <a:p>
            <a:pPr>
              <a:buFont charset="2" pitchFamily="2" typeface="Wingdings"/>
              <a:buChar char="q"/>
            </a:pPr>
            <a:r>
              <a:rPr lang="en-US" sz="2400" dirty="0" smtClean="0">
                <a:latin charset="0" typeface="Mongolian Baiti" pitchFamily="66"/>
                <a:cs typeface="Mongolian Baiti" pitchFamily="66" charset="0"/>
              </a:rPr>
              <a:t>Diarrhea.</a:t>
            </a:r>
          </a:p>
          <a:p>
            <a:pPr>
              <a:buFont charset="2" pitchFamily="2" typeface="Wingdings"/>
              <a:buChar char="q"/>
            </a:pPr>
            <a:r>
              <a:rPr lang="en-US" sz="2400" dirty="0" smtClean="0">
                <a:latin charset="0" typeface="Mongolian Baiti" pitchFamily="66"/>
                <a:cs typeface="Mongolian Baiti" pitchFamily="66" charset="0"/>
              </a:rPr>
              <a:t>Skin dzz.</a:t>
            </a:r>
          </a:p>
          <a:p>
            <a:pPr>
              <a:buFont charset="2" pitchFamily="2" typeface="Wingdings"/>
              <a:buChar char="q"/>
            </a:pPr>
            <a:r>
              <a:rPr lang="en-US" sz="2400" dirty="0" smtClean="0">
                <a:latin charset="0" typeface="Mongolian Baiti" pitchFamily="66"/>
                <a:cs typeface="Mongolian Baiti" pitchFamily="66" charset="0"/>
              </a:rPr>
              <a:t>Worm infestation.</a:t>
            </a:r>
          </a:p>
          <a:p>
            <a:pPr>
              <a:buFont charset="2" pitchFamily="2" typeface="Wingdings"/>
              <a:buChar char="q"/>
            </a:pPr>
            <a:r>
              <a:rPr lang="en-US" sz="2400" dirty="0" smtClean="0">
                <a:latin charset="0" typeface="Mongolian Baiti" pitchFamily="66"/>
                <a:cs typeface="Mongolian Baiti" pitchFamily="66" charset="0"/>
              </a:rPr>
              <a:t>Common accidents.</a:t>
            </a:r>
          </a:p>
          <a:p>
            <a:pPr>
              <a:buFont charset="2" pitchFamily="2" typeface="Wingdings"/>
              <a:buChar char="q"/>
            </a:pPr>
            <a:r>
              <a:rPr lang="en-US" sz="2400" dirty="0" smtClean="0">
                <a:latin charset="0" typeface="Mongolian Baiti" pitchFamily="66"/>
                <a:cs typeface="Mongolian Baiti" pitchFamily="66" charset="0"/>
              </a:rPr>
              <a:t>Eye conditions.</a:t>
            </a:r>
          </a:p>
          <a:p>
            <a:pPr>
              <a:buFont charset="2" pitchFamily="2" typeface="Wingdings"/>
              <a:buChar char="q"/>
            </a:pPr>
            <a:r>
              <a:rPr lang="en-US" sz="2400" dirty="0" smtClean="0">
                <a:latin charset="0" typeface="Mongolian Baiti" pitchFamily="66"/>
                <a:cs typeface="Mongolian Baiti" pitchFamily="66" charset="0"/>
              </a:rPr>
              <a:t>Acute respiratory tract infections.</a:t>
            </a:r>
          </a:p>
          <a:p>
            <a:r>
              <a:rPr lang="en-US" sz="2400" dirty="0" smtClean="0">
                <a:latin charset="0" typeface="Mongolian Baiti" pitchFamily="66"/>
                <a:cs typeface="Mongolian Baiti" pitchFamily="66" charset="0"/>
              </a:rPr>
              <a:t>The community shd get curative services and get H. education on the same.</a:t>
            </a:r>
            <a:endParaRPr lang="en-US" sz="2400" dirty="0">
              <a:latin charset="0" typeface="Mongolian Baiti" pitchFamily="66"/>
              <a:cs typeface="Mongolian Baiti" pitchFamily="66" charset="0"/>
            </a:endParaRPr>
          </a:p>
        </p:txBody>
      </p:sp>
      <p:sp>
        <p:nvSpPr>
          <p:cNvPr id="3" name="Title 2"/>
          <p:cNvSpPr>
            <a:spLocks noGrp="1"/>
          </p:cNvSpPr>
          <p:nvPr>
            <p:ph type="title"/>
          </p:nvPr>
        </p:nvSpPr>
        <p:spPr/>
        <p:txBody>
          <a:bodyPr/>
          <a:lstStyle/>
          <a:p>
            <a:r>
              <a:rPr lang="en-US" dirty="0" smtClean="0"/>
              <a:t>CONT…Treatment and prevention of common conditions and injuries.</a:t>
            </a:r>
            <a:endParaRPr lang="en-US" dirty="0"/>
          </a:p>
        </p:txBody>
      </p:sp>
    </p:spTree>
    <p:extLst>
      <p:ext uri="{BB962C8B-B14F-4D97-AF65-F5344CB8AC3E}">
        <p14:creationId val="14202984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These are available to the Kenyan population.</a:t>
            </a:r>
          </a:p>
          <a:p>
            <a:r>
              <a:rPr lang="en-US" sz="2400" dirty="0" smtClean="0">
                <a:latin typeface="Mongolian Baiti" pitchFamily="66" charset="0"/>
                <a:cs typeface="Mongolian Baiti" pitchFamily="66" charset="0"/>
              </a:rPr>
              <a:t>Many water borne dzz can be  prevented by having clean water and proper refuse disposal.</a:t>
            </a:r>
          </a:p>
          <a:p>
            <a:r>
              <a:rPr lang="en-US" sz="2400" dirty="0" smtClean="0">
                <a:latin typeface="Mongolian Baiti" pitchFamily="66" charset="0"/>
                <a:cs typeface="Mongolian Baiti" pitchFamily="66" charset="0"/>
              </a:rPr>
              <a:t>CHW  together with HW shd educate community on construction of latrines, safe water and how to make it safe.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 SAFE WATER SUPPLY AND PROPER SANITATION.</a:t>
            </a:r>
            <a:endParaRPr lang="en-US" dirty="0"/>
          </a:p>
        </p:txBody>
      </p:sp>
    </p:spTree>
    <p:extLst>
      <p:ext uri="{BB962C8B-B14F-4D97-AF65-F5344CB8AC3E}">
        <p14:creationId xmlns:p14="http://schemas.microsoft.com/office/powerpoint/2010/main" val="3570583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H is a state of complete physical, psychological, spiritual and social well being and not merely absence of dzz or deformity.</a:t>
            </a:r>
          </a:p>
          <a:p>
            <a:r>
              <a:rPr lang="en-US" sz="2400" dirty="0" smtClean="0">
                <a:latin typeface="Mongolian Baiti" pitchFamily="66" charset="0"/>
                <a:cs typeface="Mongolian Baiti" pitchFamily="66" charset="0"/>
              </a:rPr>
              <a:t>Mental H. services shd be viewed as integral part of other health services that are needed to achive the complete H of individual, family and community.</a:t>
            </a:r>
          </a:p>
          <a:p>
            <a:r>
              <a:rPr lang="en-US" sz="2400" dirty="0" smtClean="0">
                <a:latin typeface="Mongolian Baiti" pitchFamily="66" charset="0"/>
                <a:cs typeface="Mongolian Baiti" pitchFamily="66" charset="0"/>
              </a:rPr>
              <a:t>HC shd be able to look at mental health as a part of the PHC element. </a:t>
            </a:r>
          </a:p>
          <a:p>
            <a:r>
              <a:rPr lang="en-US" sz="2400" dirty="0" smtClean="0">
                <a:latin typeface="Mongolian Baiti" pitchFamily="66" charset="0"/>
                <a:cs typeface="Mongolian Baiti" pitchFamily="66" charset="0"/>
              </a:rPr>
              <a:t>Promote good mental H services thro’ H education to family and community to create awareness, provide H services to all H institutions to detect rx and refferal systems to mental dzz, seek H as soon as abnormal bahaviour is observed and educate community to avoid substance abuse.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g. </a:t>
            </a:r>
            <a:r>
              <a:rPr lang="en-US" dirty="0" smtClean="0">
                <a:cs typeface="Mongolian Baiti" pitchFamily="66" charset="0"/>
              </a:rPr>
              <a:t>MENTAL HEALTH.</a:t>
            </a:r>
            <a:endParaRPr lang="en-US" dirty="0">
              <a:cs typeface="Mongolian Baiti" pitchFamily="66" charset="0"/>
            </a:endParaRPr>
          </a:p>
        </p:txBody>
      </p:sp>
    </p:spTree>
    <p:extLst>
      <p:ext uri="{BB962C8B-B14F-4D97-AF65-F5344CB8AC3E}">
        <p14:creationId xmlns:p14="http://schemas.microsoft.com/office/powerpoint/2010/main" val="810670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Dental dzz are wide spread in the community and can be prevented.</a:t>
            </a:r>
          </a:p>
          <a:p>
            <a:r>
              <a:rPr lang="en-US" sz="2400" dirty="0" smtClean="0">
                <a:latin typeface="Mongolian Baiti" pitchFamily="66" charset="0"/>
                <a:cs typeface="Mongolian Baiti" pitchFamily="66" charset="0"/>
              </a:rPr>
              <a:t>Most dental dzz are due to poor lifestyle like eating sugary foods.</a:t>
            </a:r>
          </a:p>
          <a:p>
            <a:r>
              <a:rPr lang="en-US" sz="2400" dirty="0" smtClean="0">
                <a:latin typeface="Mongolian Baiti" pitchFamily="66" charset="0"/>
                <a:cs typeface="Mongolian Baiti" pitchFamily="66" charset="0"/>
              </a:rPr>
              <a:t>Educate the community to have regular dental check up.</a:t>
            </a:r>
          </a:p>
          <a:p>
            <a:r>
              <a:rPr lang="en-US" sz="2400" dirty="0" smtClean="0">
                <a:latin typeface="Mongolian Baiti" pitchFamily="66" charset="0"/>
                <a:cs typeface="Mongolian Baiti" pitchFamily="66" charset="0"/>
              </a:rPr>
              <a:t>Most ppl see dentist when the teeth are aching. HW shd provide regular H services thro’ outreach and mobile clinics.</a:t>
            </a:r>
          </a:p>
          <a:p>
            <a:r>
              <a:rPr lang="en-US" sz="2400" dirty="0" smtClean="0">
                <a:latin typeface="Mongolian Baiti" pitchFamily="66" charset="0"/>
                <a:cs typeface="Mongolian Baiti" pitchFamily="66" charset="0"/>
              </a:rPr>
              <a:t>Use of local tooth picks shd be encouraged .</a:t>
            </a:r>
          </a:p>
          <a:p>
            <a:r>
              <a:rPr lang="en-US" sz="2400" dirty="0" smtClean="0">
                <a:latin typeface="Mongolian Baiti" pitchFamily="66" charset="0"/>
                <a:cs typeface="Mongolian Baiti" pitchFamily="66" charset="0"/>
              </a:rPr>
              <a:t>Avoid harmful traditional habits like tooth extraction.</a:t>
            </a:r>
          </a:p>
          <a:p>
            <a:r>
              <a:rPr lang="en-US" sz="2400" dirty="0" smtClean="0">
                <a:latin typeface="Mongolian Baiti" pitchFamily="66" charset="0"/>
                <a:cs typeface="Mongolian Baiti" pitchFamily="66" charset="0"/>
              </a:rPr>
              <a:t>Eat indigenous foods and avoid sugars.</a:t>
            </a:r>
          </a:p>
          <a:p>
            <a:r>
              <a:rPr lang="en-US" sz="2400" dirty="0" smtClean="0">
                <a:latin typeface="Mongolian Baiti" pitchFamily="66" charset="0"/>
                <a:cs typeface="Mongolian Baiti" pitchFamily="66" charset="0"/>
              </a:rPr>
              <a:t>Gov’t to train dentists to provide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h. DENTAL HEALTH.</a:t>
            </a:r>
            <a:endParaRPr lang="en-US" dirty="0"/>
          </a:p>
        </p:txBody>
      </p:sp>
    </p:spTree>
    <p:extLst>
      <p:ext uri="{BB962C8B-B14F-4D97-AF65-F5344CB8AC3E}">
        <p14:creationId xmlns:p14="http://schemas.microsoft.com/office/powerpoint/2010/main" val="1160539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It is required to give special attention to Mnx and prevention of disabilities that might be raising from congenital malformations, accidents and from some imunizable dzz.</a:t>
            </a:r>
          </a:p>
          <a:p>
            <a:r>
              <a:rPr lang="en-US" sz="2400" dirty="0" smtClean="0">
                <a:latin typeface="Mongolian Baiti" pitchFamily="66" charset="0"/>
                <a:cs typeface="Mongolian Baiti" pitchFamily="66" charset="0"/>
              </a:rPr>
              <a:t>Dzz can come from some incommunicable dzz like DM, HTN.</a:t>
            </a:r>
          </a:p>
          <a:p>
            <a:r>
              <a:rPr lang="en-US" sz="2400" dirty="0" smtClean="0">
                <a:latin typeface="Mongolian Baiti" pitchFamily="66" charset="0"/>
                <a:cs typeface="Mongolian Baiti" pitchFamily="66" charset="0"/>
              </a:rPr>
              <a:t>These ppl shd be supported coz disability is not inability.</a:t>
            </a:r>
          </a:p>
          <a:p>
            <a:r>
              <a:rPr lang="en-US" sz="2400" dirty="0" smtClean="0">
                <a:latin typeface="Mongolian Baiti" pitchFamily="66" charset="0"/>
                <a:cs typeface="Mongolian Baiti" pitchFamily="66" charset="0"/>
              </a:rPr>
              <a:t>Gov’t shd provide schools and centers to train these ppl to be self reliant.</a:t>
            </a:r>
          </a:p>
          <a:p>
            <a:r>
              <a:rPr lang="en-US" sz="2400" dirty="0" smtClean="0">
                <a:latin typeface="Mongolian Baiti" pitchFamily="66" charset="0"/>
                <a:cs typeface="Mongolian Baiti" pitchFamily="66" charset="0"/>
              </a:rPr>
              <a:t>They can do jobs that suit there disability.</a:t>
            </a:r>
          </a:p>
          <a:p>
            <a:r>
              <a:rPr lang="en-US" sz="2400" dirty="0" smtClean="0">
                <a:latin typeface="Mongolian Baiti" pitchFamily="66" charset="0"/>
                <a:cs typeface="Mongolian Baiti" pitchFamily="66" charset="0"/>
              </a:rPr>
              <a:t>Encourage the community to accept them.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i. COMMUNITY BASED REHABILITATION.</a:t>
            </a:r>
            <a:endParaRPr lang="en-US" dirty="0"/>
          </a:p>
        </p:txBody>
      </p:sp>
    </p:spTree>
    <p:extLst>
      <p:ext uri="{BB962C8B-B14F-4D97-AF65-F5344CB8AC3E}">
        <p14:creationId xmlns:p14="http://schemas.microsoft.com/office/powerpoint/2010/main" val="2618204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Aim is to control and prevent the infection, treat conditions when they occur, reduce new infections and reduce stigma associated with HIV/AIDS.</a:t>
            </a:r>
          </a:p>
          <a:p>
            <a:r>
              <a:rPr lang="en-US" sz="2400" dirty="0" smtClean="0">
                <a:latin typeface="Mongolian Baiti" pitchFamily="66" charset="0"/>
                <a:cs typeface="Mongolian Baiti" pitchFamily="66" charset="0"/>
              </a:rPr>
              <a:t>Gov’t shd train more HW on the same. Work with private sector e.g. NGOs.</a:t>
            </a:r>
          </a:p>
          <a:p>
            <a:r>
              <a:rPr lang="en-US" sz="2400" dirty="0" smtClean="0">
                <a:latin typeface="Mongolian Baiti" pitchFamily="66" charset="0"/>
                <a:cs typeface="Mongolian Baiti" pitchFamily="66" charset="0"/>
              </a:rPr>
              <a:t>HW to give H. education to the community.</a:t>
            </a:r>
          </a:p>
          <a:p>
            <a:r>
              <a:rPr lang="en-US" sz="2400" dirty="0" smtClean="0">
                <a:latin typeface="Mongolian Baiti" pitchFamily="66" charset="0"/>
                <a:cs typeface="Mongolian Baiti" pitchFamily="66" charset="0"/>
              </a:rPr>
              <a:t>There shd be drug adherence and stigma reduction.</a:t>
            </a:r>
          </a:p>
          <a:p>
            <a:r>
              <a:rPr lang="en-US" sz="2400" dirty="0" smtClean="0">
                <a:latin typeface="Mongolian Baiti" pitchFamily="66" charset="0"/>
                <a:cs typeface="Mongolian Baiti" pitchFamily="66" charset="0"/>
              </a:rPr>
              <a:t>Organized H activity day e.g. HIV and TB days.</a:t>
            </a:r>
          </a:p>
          <a:p>
            <a:r>
              <a:rPr lang="en-US" sz="2400" dirty="0" smtClean="0">
                <a:latin typeface="Mongolian Baiti" pitchFamily="66" charset="0"/>
                <a:cs typeface="Mongolian Baiti" pitchFamily="66" charset="0"/>
              </a:rPr>
              <a:t>H. education to the community on behavior change, use of condoms, accepting family members affected, home based care, rx of STIs, empowering women who are venerable to HIV by improving there H. education, regal status and economic status.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a:t>k</a:t>
            </a:r>
            <a:r>
              <a:rPr lang="en-US" dirty="0" smtClean="0"/>
              <a:t>. STI, HIV/AIDS AND TB.</a:t>
            </a:r>
            <a:endParaRPr lang="en-US" dirty="0"/>
          </a:p>
        </p:txBody>
      </p:sp>
    </p:spTree>
    <p:extLst>
      <p:ext uri="{BB962C8B-B14F-4D97-AF65-F5344CB8AC3E}">
        <p14:creationId xmlns:p14="http://schemas.microsoft.com/office/powerpoint/2010/main" val="15210568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SINCE KENYA GOT independence in 1963 the gov’t has shown commitment towards H provision that is quality via manifesto.</a:t>
            </a:r>
          </a:p>
          <a:p>
            <a:r>
              <a:rPr lang="en-US" sz="2400" dirty="0" smtClean="0">
                <a:latin typeface="Mongolian Baiti" pitchFamily="66" charset="0"/>
                <a:cs typeface="Mongolian Baiti" pitchFamily="66" charset="0"/>
              </a:rPr>
              <a:t>Major milestones achieves are as follows:</a:t>
            </a:r>
          </a:p>
          <a:p>
            <a:pPr>
              <a:buFont typeface="Arial" pitchFamily="34" charset="0"/>
              <a:buChar char="•"/>
            </a:pPr>
            <a:r>
              <a:rPr lang="en-US" sz="2400" dirty="0" smtClean="0">
                <a:latin typeface="Mongolian Baiti" pitchFamily="66" charset="0"/>
                <a:cs typeface="Mongolian Baiti" pitchFamily="66" charset="0"/>
              </a:rPr>
              <a:t>1965 gov’t free medical treatment thro KANU.</a:t>
            </a:r>
          </a:p>
          <a:p>
            <a:pPr>
              <a:buFont typeface="Arial" pitchFamily="34" charset="0"/>
              <a:buChar char="•"/>
            </a:pPr>
            <a:r>
              <a:rPr lang="en-US" sz="2400" dirty="0" smtClean="0">
                <a:latin typeface="Mongolian Baiti" pitchFamily="66" charset="0"/>
                <a:cs typeface="Mongolian Baiti" pitchFamily="66" charset="0"/>
              </a:rPr>
              <a:t>1967 national FP program started.</a:t>
            </a:r>
          </a:p>
          <a:p>
            <a:pPr>
              <a:buFont typeface="Arial" pitchFamily="34" charset="0"/>
              <a:buChar char="•"/>
            </a:pPr>
            <a:r>
              <a:rPr lang="en-US" sz="2400" dirty="0" smtClean="0">
                <a:latin typeface="Mongolian Baiti" pitchFamily="66" charset="0"/>
                <a:cs typeface="Mongolian Baiti" pitchFamily="66" charset="0"/>
              </a:rPr>
              <a:t>1970 central gov’t took over running of health services from local council.</a:t>
            </a:r>
          </a:p>
          <a:p>
            <a:pPr>
              <a:buFont typeface="Arial" pitchFamily="34" charset="0"/>
              <a:buChar char="•"/>
            </a:pPr>
            <a:r>
              <a:rPr lang="en-US" sz="2400" dirty="0" smtClean="0">
                <a:latin typeface="Mongolian Baiti" pitchFamily="66" charset="0"/>
                <a:cs typeface="Mongolian Baiti" pitchFamily="66" charset="0"/>
              </a:rPr>
              <a:t>1971-72 gov’t of Kenya and WHO formulated formation of a rural training centers ( rural demonstration center for training like kalulumo, chulaimbo, mbale, maragwa, mosoriot</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and tiwi.</a:t>
            </a:r>
          </a:p>
          <a:p>
            <a:pPr>
              <a:buFont typeface="Arial" pitchFamily="34" charset="0"/>
              <a:buChar char="•"/>
            </a:pPr>
            <a:r>
              <a:rPr lang="en-US" sz="2400" dirty="0" smtClean="0">
                <a:latin typeface="Mongolian Baiti" pitchFamily="66" charset="0"/>
                <a:cs typeface="Mongolian Baiti" pitchFamily="66" charset="0"/>
              </a:rPr>
              <a:t>1981 community  based H. care was set within the integrated rural H and FP program.</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HEALTH SERVICES IN KENYA BEFORE IMPLEMENTATION OF PHC.</a:t>
            </a:r>
            <a:endParaRPr lang="en-US" dirty="0"/>
          </a:p>
        </p:txBody>
      </p:sp>
    </p:spTree>
    <p:extLst>
      <p:ext uri="{BB962C8B-B14F-4D97-AF65-F5344CB8AC3E}">
        <p14:creationId xmlns:p14="http://schemas.microsoft.com/office/powerpoint/2010/main" val="2910304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Development of the PHC has made it necessary to continuous review of the H system.</a:t>
            </a:r>
          </a:p>
          <a:p>
            <a:r>
              <a:rPr lang="en-US" sz="2400" dirty="0" smtClean="0">
                <a:latin typeface="Mongolian Baiti" pitchFamily="66" charset="0"/>
                <a:cs typeface="Mongolian Baiti" pitchFamily="66" charset="0"/>
              </a:rPr>
              <a:t>The following are the policies that aided in the implementation of PHC.</a:t>
            </a:r>
          </a:p>
          <a:p>
            <a:pPr>
              <a:buFont typeface="Courier New" pitchFamily="49" charset="0"/>
              <a:buChar char="o"/>
            </a:pPr>
            <a:r>
              <a:rPr lang="en-US" sz="2400" dirty="0" smtClean="0">
                <a:latin typeface="Mongolian Baiti" pitchFamily="66" charset="0"/>
                <a:cs typeface="Mongolian Baiti" pitchFamily="66" charset="0"/>
              </a:rPr>
              <a:t>District focus for rural dev’t- introduced by the gov’t in 1985. the aim was to decentralize decision making in the rural Area  then the district to be the center for organizing, coordinating, planning, implementation and evaluation the H. programs.</a:t>
            </a:r>
          </a:p>
          <a:p>
            <a:pPr>
              <a:buFont typeface="Courier New" pitchFamily="49" charset="0"/>
              <a:buChar char="o"/>
            </a:pPr>
            <a:r>
              <a:rPr lang="en-US" sz="2400" dirty="0" smtClean="0">
                <a:latin typeface="Mongolian Baiti" pitchFamily="66" charset="0"/>
                <a:cs typeface="Mongolian Baiti" pitchFamily="66" charset="0"/>
              </a:rPr>
              <a:t>Increased coverage and accessibility of H. services in rural area. It was realized that rural H. infrastructure was behind so the gov’t made effort to direct finance to rural areas for the dev’t of H services.</a:t>
            </a:r>
          </a:p>
          <a:p>
            <a:pPr>
              <a:buFont typeface="Courier New" pitchFamily="49" charset="0"/>
              <a:buChar char="o"/>
            </a:pPr>
            <a:r>
              <a:rPr lang="en-US" sz="2400" dirty="0" smtClean="0">
                <a:latin typeface="Mongolian Baiti" pitchFamily="66" charset="0"/>
                <a:cs typeface="Mongolian Baiti" pitchFamily="66" charset="0"/>
              </a:rPr>
              <a:t>Consolidating urban rural </a:t>
            </a:r>
            <a:r>
              <a:rPr lang="en-US" sz="2400" dirty="0" err="1" smtClean="0">
                <a:latin typeface="Mongolian Baiti" pitchFamily="66" charset="0"/>
                <a:cs typeface="Mongolian Baiti" pitchFamily="66" charset="0"/>
              </a:rPr>
              <a:t>promotive</a:t>
            </a:r>
            <a:r>
              <a:rPr lang="en-US" sz="2400" dirty="0" smtClean="0">
                <a:latin typeface="Mongolian Baiti" pitchFamily="66" charset="0"/>
                <a:cs typeface="Mongolian Baiti" pitchFamily="66" charset="0"/>
              </a:rPr>
              <a:t> and curative services. Complimentary approach in the allocation of resources and proper mnx of various H components.</a:t>
            </a:r>
          </a:p>
        </p:txBody>
      </p:sp>
      <p:sp>
        <p:nvSpPr>
          <p:cNvPr id="3" name="Title 2"/>
          <p:cNvSpPr>
            <a:spLocks noGrp="1"/>
          </p:cNvSpPr>
          <p:nvPr>
            <p:ph type="title"/>
          </p:nvPr>
        </p:nvSpPr>
        <p:spPr/>
        <p:txBody>
          <a:bodyPr>
            <a:normAutofit fontScale="90000"/>
          </a:bodyPr>
          <a:lstStyle/>
          <a:p>
            <a:r>
              <a:rPr lang="en-US" dirty="0" smtClean="0"/>
              <a:t>POLICIES THAT AIDED IMPLEMENTATION OF PHC.</a:t>
            </a:r>
            <a:endParaRPr lang="en-US" dirty="0"/>
          </a:p>
        </p:txBody>
      </p:sp>
    </p:spTree>
    <p:extLst>
      <p:ext uri="{BB962C8B-B14F-4D97-AF65-F5344CB8AC3E}">
        <p14:creationId xmlns:p14="http://schemas.microsoft.com/office/powerpoint/2010/main" val="2773487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2400" dirty="0" smtClean="0">
                <a:latin typeface="Mongolian Baiti" pitchFamily="66" charset="0"/>
                <a:cs typeface="Mongolian Baiti" pitchFamily="66" charset="0"/>
              </a:rPr>
              <a:t>HW are trained on preventive and primitive methods and encouraged to include H education of a routine component of their activity.</a:t>
            </a:r>
          </a:p>
          <a:p>
            <a:pPr>
              <a:buFont typeface="Courier New" pitchFamily="49" charset="0"/>
              <a:buChar char="o"/>
            </a:pPr>
            <a:r>
              <a:rPr lang="en-US" sz="2400" dirty="0" smtClean="0">
                <a:latin typeface="Mongolian Baiti" pitchFamily="66" charset="0"/>
                <a:cs typeface="Mongolian Baiti" pitchFamily="66" charset="0"/>
              </a:rPr>
              <a:t>Intersectoral collaboration- H is too important to be responsibility of the health sector alone.</a:t>
            </a:r>
          </a:p>
          <a:p>
            <a:pPr>
              <a:buFont typeface="Courier New" pitchFamily="49" charset="0"/>
              <a:buChar char="o"/>
            </a:pPr>
            <a:r>
              <a:rPr lang="en-US" sz="2400" dirty="0" smtClean="0">
                <a:latin typeface="Mongolian Baiti" pitchFamily="66" charset="0"/>
                <a:cs typeface="Mongolian Baiti" pitchFamily="66" charset="0"/>
              </a:rPr>
              <a:t>Increase emphasis on maternal child health and FP. This is done to reduce maternal child mortility. MCH/ FP have made impact.</a:t>
            </a:r>
          </a:p>
          <a:p>
            <a:pPr>
              <a:buFont typeface="Courier New" pitchFamily="49" charset="0"/>
              <a:buChar char="o"/>
            </a:pPr>
            <a:r>
              <a:rPr lang="en-US" sz="2400" dirty="0" smtClean="0">
                <a:latin typeface="Mongolian Baiti" pitchFamily="66" charset="0"/>
                <a:cs typeface="Mongolian Baiti" pitchFamily="66" charset="0"/>
              </a:rPr>
              <a:t>Increasing alternative financing the chanism</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since H care as become expensive there is clear shift from free medical services to cost sharing. The communities are encouraged to build H facilities in the community. Payment of taxes and insurance policies.</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37830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2400" dirty="0" smtClean="0">
                <a:latin typeface="Mongolian Baiti" pitchFamily="66" charset="0"/>
                <a:cs typeface="Mongolian Baiti" pitchFamily="66" charset="0"/>
              </a:rPr>
              <a:t>Family level.</a:t>
            </a:r>
          </a:p>
          <a:p>
            <a:pPr marL="566928" indent="-457200">
              <a:buFont typeface="+mj-lt"/>
              <a:buAutoNum type="arabicPeriod"/>
            </a:pPr>
            <a:r>
              <a:rPr lang="en-US" sz="2400" dirty="0" smtClean="0">
                <a:latin typeface="Mongolian Baiti" pitchFamily="66" charset="0"/>
                <a:cs typeface="Mongolian Baiti" pitchFamily="66" charset="0"/>
              </a:rPr>
              <a:t>Community.</a:t>
            </a:r>
          </a:p>
          <a:p>
            <a:pPr marL="566928" indent="-457200">
              <a:buFont typeface="+mj-lt"/>
              <a:buAutoNum type="arabicPeriod"/>
            </a:pPr>
            <a:r>
              <a:rPr lang="en-US" sz="2400" dirty="0" smtClean="0">
                <a:latin typeface="Mongolian Baiti" pitchFamily="66" charset="0"/>
                <a:cs typeface="Mongolian Baiti" pitchFamily="66" charset="0"/>
              </a:rPr>
              <a:t>Locational.</a:t>
            </a:r>
          </a:p>
          <a:p>
            <a:pPr marL="566928" indent="-457200">
              <a:buFont typeface="+mj-lt"/>
              <a:buAutoNum type="arabicPeriod"/>
            </a:pPr>
            <a:r>
              <a:rPr lang="en-US" sz="2400" dirty="0" smtClean="0">
                <a:latin typeface="Mongolian Baiti" pitchFamily="66" charset="0"/>
                <a:cs typeface="Mongolian Baiti" pitchFamily="66" charset="0"/>
              </a:rPr>
              <a:t>Divisional.</a:t>
            </a:r>
          </a:p>
          <a:p>
            <a:pPr marL="566928" indent="-457200">
              <a:buFont typeface="+mj-lt"/>
              <a:buAutoNum type="arabicPeriod"/>
            </a:pPr>
            <a:r>
              <a:rPr lang="en-US" sz="2400" dirty="0" smtClean="0">
                <a:latin typeface="Mongolian Baiti" pitchFamily="66" charset="0"/>
                <a:cs typeface="Mongolian Baiti" pitchFamily="66" charset="0"/>
              </a:rPr>
              <a:t>District level.</a:t>
            </a:r>
          </a:p>
          <a:p>
            <a:pPr marL="566928" indent="-457200">
              <a:buFont typeface="+mj-lt"/>
              <a:buAutoNum type="arabicPeriod"/>
            </a:pPr>
            <a:r>
              <a:rPr lang="en-US" sz="2400" dirty="0" smtClean="0">
                <a:latin typeface="Mongolian Baiti" pitchFamily="66" charset="0"/>
                <a:cs typeface="Mongolian Baiti" pitchFamily="66" charset="0"/>
              </a:rPr>
              <a:t>Provincial.</a:t>
            </a:r>
          </a:p>
          <a:p>
            <a:pPr marL="566928" indent="-457200">
              <a:buFont typeface="+mj-lt"/>
              <a:buAutoNum type="arabicPeriod"/>
            </a:pPr>
            <a:r>
              <a:rPr lang="en-US" sz="2400" dirty="0" smtClean="0">
                <a:latin typeface="Mongolian Baiti" pitchFamily="66" charset="0"/>
                <a:cs typeface="Mongolian Baiti" pitchFamily="66" charset="0"/>
              </a:rPr>
              <a:t>National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LEVELS OF PHC IMPLEMENTATION.</a:t>
            </a:r>
            <a:endParaRPr lang="en-US" dirty="0"/>
          </a:p>
        </p:txBody>
      </p:sp>
    </p:spTree>
    <p:extLst>
      <p:ext uri="{BB962C8B-B14F-4D97-AF65-F5344CB8AC3E}">
        <p14:creationId xmlns:p14="http://schemas.microsoft.com/office/powerpoint/2010/main" val="3577680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No developing country has enough money to run all the health services, hospitals are expensive to construct and mostly dealt with more curative services for the sick and little on preventive services.</a:t>
            </a:r>
          </a:p>
          <a:p>
            <a:r>
              <a:rPr lang="en-US" sz="2400" dirty="0" smtClean="0">
                <a:latin typeface="Mongolian Baiti" pitchFamily="66" charset="0"/>
                <a:cs typeface="Mongolian Baiti" pitchFamily="66" charset="0"/>
              </a:rPr>
              <a:t>The strategy of primary health care was adopted by the Kenyan government to provide H.C to its population majority 80% being in rural areas.</a:t>
            </a:r>
          </a:p>
          <a:p>
            <a:r>
              <a:rPr lang="en-US" sz="2400" dirty="0" smtClean="0">
                <a:latin typeface="Mongolian Baiti" pitchFamily="66" charset="0"/>
                <a:cs typeface="Mongolian Baiti" pitchFamily="66" charset="0"/>
              </a:rPr>
              <a:t>The PHC forms an integral part both of the countries health system of which it is the central function and the main focus of the overall social and economic development of the community.</a:t>
            </a:r>
          </a:p>
          <a:p>
            <a:r>
              <a:rPr lang="en-US" sz="2400" dirty="0" smtClean="0">
                <a:latin typeface="Mongolian Baiti" pitchFamily="66" charset="0"/>
                <a:cs typeface="Mongolian Baiti" pitchFamily="66" charset="0"/>
              </a:rPr>
              <a:t>PHC is the fist level of the contact of individual family and community with the national health system, bringing H.C as close as possible to where ppl live and work.</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4113568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Family does not only provide its members with food, clothing and shelter but also provides basic education in language and believes, education on health and prevention of dzz.</a:t>
            </a:r>
          </a:p>
          <a:p>
            <a:pPr marL="109728" indent="0">
              <a:buNone/>
            </a:pPr>
            <a:r>
              <a:rPr lang="en-US" sz="2400" dirty="0" smtClean="0">
                <a:latin typeface="Mongolian Baiti" pitchFamily="66" charset="0"/>
                <a:cs typeface="Mongolian Baiti" pitchFamily="66" charset="0"/>
              </a:rPr>
              <a:t>1. It is effective in the home environment and demonstration can be done in the home setting with active participation of family members.</a:t>
            </a:r>
          </a:p>
          <a:p>
            <a:pPr marL="109728" indent="0">
              <a:buNone/>
            </a:pPr>
            <a:r>
              <a:rPr lang="en-US" sz="2400" dirty="0" smtClean="0">
                <a:latin typeface="Mongolian Baiti" pitchFamily="66" charset="0"/>
                <a:cs typeface="Mongolian Baiti" pitchFamily="66" charset="0"/>
              </a:rPr>
              <a:t>2. Nutrition and food supply. Good nutrition is important for healthy growth and  development. Teach each family member about good nutritional practices, good storage and growing of food.</a:t>
            </a:r>
          </a:p>
          <a:p>
            <a:pPr marL="109728" indent="0">
              <a:buNone/>
            </a:pPr>
            <a:r>
              <a:rPr lang="en-US" sz="2400" dirty="0" smtClean="0">
                <a:latin typeface="Mongolian Baiti" pitchFamily="66" charset="0"/>
                <a:cs typeface="Mongolian Baiti" pitchFamily="66" charset="0"/>
              </a:rPr>
              <a:t>3. Water and sanitation.</a:t>
            </a:r>
          </a:p>
          <a:p>
            <a:r>
              <a:rPr lang="en-US" sz="2400" dirty="0" smtClean="0">
                <a:latin typeface="Mongolian Baiti" pitchFamily="66" charset="0"/>
                <a:cs typeface="Mongolian Baiti" pitchFamily="66" charset="0"/>
              </a:rPr>
              <a:t>Motivate family to treat water to make it safe by using cheap methods like boiling and 3 pot systems. Teach them on the protection of water resources.</a:t>
            </a:r>
          </a:p>
          <a:p>
            <a:r>
              <a:rPr lang="en-US" sz="2400" dirty="0" smtClean="0">
                <a:latin typeface="Mongolian Baiti" pitchFamily="66" charset="0"/>
                <a:cs typeface="Mongolian Baiti" pitchFamily="66" charset="0"/>
              </a:rPr>
              <a:t>Use of latrines, personal hygiene, proper waste disposal and harvesting of rain water.</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 At family level.</a:t>
            </a:r>
            <a:endParaRPr lang="en-US" dirty="0"/>
          </a:p>
        </p:txBody>
      </p:sp>
    </p:spTree>
    <p:extLst>
      <p:ext uri="{BB962C8B-B14F-4D97-AF65-F5344CB8AC3E}">
        <p14:creationId xmlns:p14="http://schemas.microsoft.com/office/powerpoint/2010/main" val="8146924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4. Maternal child health.</a:t>
            </a:r>
          </a:p>
          <a:p>
            <a:r>
              <a:rPr lang="en-US" sz="2400" dirty="0" smtClean="0">
                <a:latin typeface="Mongolian Baiti" pitchFamily="66" charset="0"/>
                <a:cs typeface="Mongolian Baiti" pitchFamily="66" charset="0"/>
              </a:rPr>
              <a:t>Encourage good traditional practices like prolonged BF. The family shd know importance of ANC, FP, postnatal importance and discourage bad habits.</a:t>
            </a:r>
          </a:p>
          <a:p>
            <a:pPr marL="109728" indent="0">
              <a:buNone/>
            </a:pPr>
            <a:r>
              <a:rPr lang="en-US" sz="2400" dirty="0" smtClean="0">
                <a:latin typeface="Mongolian Baiti" pitchFamily="66" charset="0"/>
                <a:cs typeface="Mongolian Baiti" pitchFamily="66" charset="0"/>
              </a:rPr>
              <a:t>5. expanded program on immunization on the family.</a:t>
            </a:r>
          </a:p>
          <a:p>
            <a:r>
              <a:rPr lang="en-US" sz="2400" dirty="0" smtClean="0">
                <a:latin typeface="Mongolian Baiti" pitchFamily="66" charset="0"/>
                <a:cs typeface="Mongolian Baiti" pitchFamily="66" charset="0"/>
              </a:rPr>
              <a:t>Teach importance of immunization. It is the responsibility of the family to take children for immunization.</a:t>
            </a:r>
          </a:p>
          <a:p>
            <a:r>
              <a:rPr lang="en-US" sz="2400" dirty="0" smtClean="0">
                <a:latin typeface="Mongolian Baiti" pitchFamily="66" charset="0"/>
                <a:cs typeface="Mongolian Baiti" pitchFamily="66" charset="0"/>
              </a:rPr>
              <a:t>Control of endemic dzz like malaria.</a:t>
            </a:r>
          </a:p>
          <a:p>
            <a:r>
              <a:rPr lang="en-US" sz="2400" dirty="0" smtClean="0">
                <a:latin typeface="Mongolian Baiti" pitchFamily="66" charset="0"/>
                <a:cs typeface="Mongolian Baiti" pitchFamily="66" charset="0"/>
              </a:rPr>
              <a:t>The role of the family is to ensure safety. They shd know measures to take when one is sick, use of ITN, drainage of stagnant water, crealing bushes and covering of water.</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8210965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Dzz like diarrhea, malnutrition vomiting etc.</a:t>
            </a:r>
          </a:p>
          <a:p>
            <a:r>
              <a:rPr lang="en-US" sz="2400" dirty="0" smtClean="0">
                <a:latin typeface="Mongolian Baiti" pitchFamily="66" charset="0"/>
                <a:cs typeface="Mongolian Baiti" pitchFamily="66" charset="0"/>
              </a:rPr>
              <a:t>The role of the family is to recognize the signs and symptoms and seek help.</a:t>
            </a:r>
          </a:p>
          <a:p>
            <a:r>
              <a:rPr lang="en-US" sz="2400" dirty="0" smtClean="0">
                <a:latin typeface="Mongolian Baiti" pitchFamily="66" charset="0"/>
                <a:cs typeface="Mongolian Baiti" pitchFamily="66" charset="0"/>
              </a:rPr>
              <a:t>Ensuring that the prescribed rx is given correctly.</a:t>
            </a:r>
          </a:p>
          <a:p>
            <a:r>
              <a:rPr lang="en-US" sz="2400" dirty="0" smtClean="0">
                <a:latin typeface="Mongolian Baiti" pitchFamily="66" charset="0"/>
                <a:cs typeface="Mongolian Baiti" pitchFamily="66" charset="0"/>
              </a:rPr>
              <a:t>Understand the consequences of these dzz and take the measures to prevent them.</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mental health in the family.</a:t>
            </a:r>
          </a:p>
          <a:p>
            <a:r>
              <a:rPr lang="en-US" sz="2400" dirty="0" smtClean="0">
                <a:latin typeface="Mongolian Baiti" pitchFamily="66" charset="0"/>
                <a:cs typeface="Mongolian Baiti" pitchFamily="66" charset="0"/>
              </a:rPr>
              <a:t>Family shd recognize that mental H are just like any other dzz</a:t>
            </a:r>
          </a:p>
          <a:p>
            <a:r>
              <a:rPr lang="en-US" sz="2400" dirty="0" smtClean="0">
                <a:latin typeface="Mongolian Baiti" pitchFamily="66" charset="0"/>
                <a:cs typeface="Mongolian Baiti" pitchFamily="66" charset="0"/>
              </a:rPr>
              <a:t>Seek help if abnormal behavior is seen in any members.</a:t>
            </a:r>
          </a:p>
          <a:p>
            <a:r>
              <a:rPr lang="en-US" sz="2400" dirty="0" smtClean="0">
                <a:latin typeface="Mongolian Baiti" pitchFamily="66" charset="0"/>
                <a:cs typeface="Mongolian Baiti" pitchFamily="66" charset="0"/>
              </a:rPr>
              <a:t>Adopt of practices that promote good mental behavior, avoid alcoholism and support the affected.</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TREATMENT OF COMMON DZZ AND CONDITIONS.</a:t>
            </a:r>
            <a:endParaRPr lang="en-US" dirty="0"/>
          </a:p>
        </p:txBody>
      </p:sp>
    </p:spTree>
    <p:extLst>
      <p:ext uri="{BB962C8B-B14F-4D97-AF65-F5344CB8AC3E}">
        <p14:creationId xmlns:p14="http://schemas.microsoft.com/office/powerpoint/2010/main" val="413458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Family shd ensure good dental health like regular cleaning, using indigenous food, reinforce good practices, regular dental check ups.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community based rehabilitation.</a:t>
            </a:r>
          </a:p>
          <a:p>
            <a:r>
              <a:rPr lang="en-US" sz="2400" dirty="0" smtClean="0">
                <a:latin typeface="Mongolian Baiti" pitchFamily="66" charset="0"/>
                <a:cs typeface="Mongolian Baiti" pitchFamily="66" charset="0"/>
              </a:rPr>
              <a:t>Family member to be educated on reduction of disability and give help to those affected.</a:t>
            </a:r>
          </a:p>
          <a:p>
            <a:r>
              <a:rPr lang="en-US" sz="2400" dirty="0" smtClean="0">
                <a:latin typeface="Mongolian Baiti" pitchFamily="66" charset="0"/>
                <a:cs typeface="Mongolian Baiti" pitchFamily="66" charset="0"/>
              </a:rPr>
              <a:t>Immunize children to avoid dzz like polio which bring out disability.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HIV/AIDS and TB prevention in the family level.</a:t>
            </a:r>
          </a:p>
          <a:p>
            <a:r>
              <a:rPr lang="en-US" sz="2400" dirty="0" smtClean="0">
                <a:latin typeface="Mongolian Baiti" pitchFamily="66" charset="0"/>
                <a:cs typeface="Mongolian Baiti" pitchFamily="66" charset="0"/>
              </a:rPr>
              <a:t>Teaching openly to children about HIV prevention. Nursing members of the family with HIV and help them to socialize with others.</a:t>
            </a:r>
          </a:p>
        </p:txBody>
      </p:sp>
      <p:sp>
        <p:nvSpPr>
          <p:cNvPr id="3" name="Title 2"/>
          <p:cNvSpPr>
            <a:spLocks noGrp="1"/>
          </p:cNvSpPr>
          <p:nvPr>
            <p:ph type="title"/>
          </p:nvPr>
        </p:nvSpPr>
        <p:spPr/>
        <p:txBody>
          <a:bodyPr>
            <a:normAutofit fontScale="90000"/>
          </a:bodyPr>
          <a:lstStyle/>
          <a:p>
            <a:r>
              <a:rPr lang="en-US" dirty="0" smtClean="0"/>
              <a:t>Dental health care at the family level.</a:t>
            </a:r>
            <a:endParaRPr lang="en-US" dirty="0"/>
          </a:p>
        </p:txBody>
      </p:sp>
    </p:spTree>
    <p:extLst>
      <p:ext uri="{BB962C8B-B14F-4D97-AF65-F5344CB8AC3E}">
        <p14:creationId xmlns:p14="http://schemas.microsoft.com/office/powerpoint/2010/main" val="27547061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Community seek education on how they can improve there health from HCWS.</a:t>
            </a:r>
          </a:p>
          <a:p>
            <a:r>
              <a:rPr lang="en-US" sz="2400" dirty="0" smtClean="0">
                <a:latin typeface="Mongolian Baiti" pitchFamily="66" charset="0"/>
                <a:cs typeface="Mongolian Baiti" pitchFamily="66" charset="0"/>
              </a:rPr>
              <a:t>Community members can educate each other and motivate one another.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nutrition and food supply.</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Identify high risk individuals and provide relevant care.</a:t>
            </a:r>
          </a:p>
          <a:p>
            <a:r>
              <a:rPr lang="en-US" sz="2400" dirty="0" smtClean="0">
                <a:latin typeface="Mongolian Baiti" pitchFamily="66" charset="0"/>
                <a:cs typeface="Mongolian Baiti" pitchFamily="66" charset="0"/>
              </a:rPr>
              <a:t>Promoting better food production, storage and marketing.</a:t>
            </a:r>
          </a:p>
          <a:p>
            <a:r>
              <a:rPr lang="en-US" sz="2400" dirty="0" smtClean="0">
                <a:latin typeface="Mongolian Baiti" pitchFamily="66" charset="0"/>
                <a:cs typeface="Mongolian Baiti" pitchFamily="66" charset="0"/>
              </a:rPr>
              <a:t>CHW teach the community on food and nutrition.</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water and sanitation in the community. </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Community to work closely with public health technicians in the construction of pit latrines.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b. IMPLEMENTATION AT THE COMMUNITY LEVEL.</a:t>
            </a:r>
            <a:endParaRPr lang="en-US" dirty="0"/>
          </a:p>
        </p:txBody>
      </p:sp>
    </p:spTree>
    <p:extLst>
      <p:ext uri="{BB962C8B-B14F-4D97-AF65-F5344CB8AC3E}">
        <p14:creationId xmlns:p14="http://schemas.microsoft.com/office/powerpoint/2010/main" val="41878482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HW train community and supervise traditional birth attendants and community HW ensures availability of contraceptives.</a:t>
            </a:r>
          </a:p>
          <a:p>
            <a:pPr marL="109728" indent="0">
              <a:buNone/>
            </a:pPr>
            <a:r>
              <a:rPr lang="en-US" sz="2400" b="1" dirty="0" smtClean="0">
                <a:latin typeface="Mongolian Baiti" pitchFamily="66" charset="0"/>
                <a:cs typeface="Mongolian Baiti" pitchFamily="66" charset="0"/>
              </a:rPr>
              <a:t>          immunization of community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Ensure community utilizes services. HW ensures supply of vaccines and cold chain.</a:t>
            </a:r>
          </a:p>
          <a:p>
            <a:r>
              <a:rPr lang="en-US" sz="2400" dirty="0" smtClean="0">
                <a:latin typeface="Mongolian Baiti" pitchFamily="66" charset="0"/>
                <a:cs typeface="Mongolian Baiti" pitchFamily="66" charset="0"/>
              </a:rPr>
              <a:t>Immunization shd be provided daily for the community.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control of endemic dzz.</a:t>
            </a:r>
          </a:p>
          <a:p>
            <a:r>
              <a:rPr lang="en-US" sz="2400" dirty="0" smtClean="0">
                <a:latin typeface="Mongolian Baiti" pitchFamily="66" charset="0"/>
                <a:cs typeface="Mongolian Baiti" pitchFamily="66" charset="0"/>
              </a:rPr>
              <a:t>Role of the dispensary is to support dzz control activity, ensure constant supply of drugs and other supplies, keep records and pass information to the next level of reporting.</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rx of common conditions.</a:t>
            </a:r>
          </a:p>
          <a:p>
            <a:r>
              <a:rPr lang="en-US" sz="2400" b="1" dirty="0" smtClean="0">
                <a:latin typeface="Mongolian Baiti" pitchFamily="66" charset="0"/>
                <a:cs typeface="Mongolian Baiti" pitchFamily="66" charset="0"/>
              </a:rPr>
              <a:t>Common</a:t>
            </a:r>
            <a:r>
              <a:rPr lang="en-US" sz="2400" dirty="0" smtClean="0">
                <a:latin typeface="Mongolian Baiti" pitchFamily="66" charset="0"/>
                <a:cs typeface="Mongolian Baiti" pitchFamily="66" charset="0"/>
              </a:rPr>
              <a:t> health workers shd be trained to diagnose, treat, maintain records like prepare ors and referral.</a:t>
            </a:r>
            <a:endParaRPr lang="en-US" sz="2400" b="1"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Maternal child health and FP.</a:t>
            </a:r>
            <a:endParaRPr lang="en-US" dirty="0"/>
          </a:p>
        </p:txBody>
      </p:sp>
    </p:spTree>
    <p:extLst>
      <p:ext uri="{BB962C8B-B14F-4D97-AF65-F5344CB8AC3E}">
        <p14:creationId xmlns:p14="http://schemas.microsoft.com/office/powerpoint/2010/main" val="2221110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H. centers are responsible for the technical supplies of essential drugs and there use.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dental health.</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HW to provide information to the community about dental health and to refer.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community rehabilitation.</a:t>
            </a:r>
          </a:p>
          <a:p>
            <a:r>
              <a:rPr lang="en-US" sz="2400" dirty="0" smtClean="0">
                <a:latin typeface="Mongolian Baiti" pitchFamily="66" charset="0"/>
                <a:cs typeface="Mongolian Baiti" pitchFamily="66" charset="0"/>
              </a:rPr>
              <a:t>Mobilize the community to adopt measures that promote good physical H and accept ppl’s disability.</a:t>
            </a:r>
          </a:p>
          <a:p>
            <a:r>
              <a:rPr lang="en-US" sz="2400" dirty="0" smtClean="0">
                <a:latin typeface="Mongolian Baiti" pitchFamily="66" charset="0"/>
                <a:cs typeface="Mongolian Baiti" pitchFamily="66" charset="0"/>
              </a:rPr>
              <a:t>Train HW to prevent disability.</a:t>
            </a:r>
          </a:p>
          <a:p>
            <a:r>
              <a:rPr lang="en-US" sz="2400" dirty="0" smtClean="0">
                <a:latin typeface="Mongolian Baiti" pitchFamily="66" charset="0"/>
                <a:cs typeface="Mongolian Baiti" pitchFamily="66" charset="0"/>
              </a:rPr>
              <a:t>Rehabilitation control centers shd be at the community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ESSENTIAL DRUG SUPPLY IN THE COMMUNITY.</a:t>
            </a:r>
            <a:endParaRPr lang="en-US" dirty="0"/>
          </a:p>
        </p:txBody>
      </p:sp>
    </p:spTree>
    <p:extLst>
      <p:ext uri="{BB962C8B-B14F-4D97-AF65-F5344CB8AC3E}">
        <p14:creationId xmlns:p14="http://schemas.microsoft.com/office/powerpoint/2010/main" val="20969573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              HIV/AIDS in community level</a:t>
            </a:r>
            <a:r>
              <a:rPr lang="en-US" sz="2400" dirty="0" smtClean="0">
                <a:latin typeface="Mongolian Baiti" pitchFamily="66" charset="0"/>
                <a:cs typeface="Mongolian Baiti" pitchFamily="66" charset="0"/>
              </a:rPr>
              <a:t>.</a:t>
            </a:r>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HCW shd facilitate in promoting services, curry out research services like immunization, condom distribution promoting of early dx via VGT.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a:bodyPr>
          <a:lstStyle/>
          <a:p>
            <a:r>
              <a:rPr lang="en-US" dirty="0" smtClean="0"/>
              <a:t>CONT…………</a:t>
            </a:r>
            <a:endParaRPr lang="en-US" dirty="0"/>
          </a:p>
        </p:txBody>
      </p:sp>
    </p:spTree>
    <p:extLst>
      <p:ext uri="{BB962C8B-B14F-4D97-AF65-F5344CB8AC3E}">
        <p14:creationId xmlns:p14="http://schemas.microsoft.com/office/powerpoint/2010/main" val="32788023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H services in the district. Its services well defined population. It includes all H care emergencies in the areas e.g. gov’t and private, professional and traditional.</a:t>
            </a:r>
          </a:p>
          <a:p>
            <a:r>
              <a:rPr lang="en-US" sz="2400" dirty="0" smtClean="0">
                <a:latin typeface="Mongolian Baiti" pitchFamily="66" charset="0"/>
                <a:cs typeface="Mongolian Baiti" pitchFamily="66" charset="0"/>
              </a:rPr>
              <a:t>The district H Mnx team (DHMT) coordinates activities of PHC in district, contributes in promotion of preventive, curative and rehabilitative H services.</a:t>
            </a:r>
          </a:p>
          <a:p>
            <a:r>
              <a:rPr lang="en-US" sz="2400" dirty="0" smtClean="0">
                <a:latin typeface="Mongolian Baiti" pitchFamily="66" charset="0"/>
                <a:cs typeface="Mongolian Baiti" pitchFamily="66" charset="0"/>
              </a:rPr>
              <a:t>DHMT is a team constituting of DMOH- head of the HMT, DPHN- district public </a:t>
            </a:r>
            <a:r>
              <a:rPr lang="en-US" sz="2400" smtClean="0">
                <a:latin typeface="Mongolian Baiti" pitchFamily="66" charset="0"/>
                <a:cs typeface="Mongolian Baiti" pitchFamily="66" charset="0"/>
              </a:rPr>
              <a:t>health nurse, </a:t>
            </a:r>
            <a:r>
              <a:rPr lang="en-US" sz="2400" dirty="0" smtClean="0">
                <a:latin typeface="Mongolian Baiti" pitchFamily="66" charset="0"/>
                <a:cs typeface="Mongolian Baiti" pitchFamily="66" charset="0"/>
              </a:rPr>
              <a:t>health Mnx information system office (concentrates on records), district dzz surveillance officer (concerned on the dzz out break) district health education officer, district nutritionist.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DISTRICT LEVEL.</a:t>
            </a:r>
            <a:endParaRPr lang="en-US" dirty="0"/>
          </a:p>
        </p:txBody>
      </p:sp>
    </p:spTree>
    <p:extLst>
      <p:ext uri="{BB962C8B-B14F-4D97-AF65-F5344CB8AC3E}">
        <p14:creationId xmlns:p14="http://schemas.microsoft.com/office/powerpoint/2010/main" val="3248201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DHMT is in charge of workers to coordinate various H education programmes, produce and distribute various education programmes, distribute simple learning materials at the district level like charts.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nutrition and food supply.</a:t>
            </a:r>
          </a:p>
          <a:p>
            <a:r>
              <a:rPr lang="en-US" sz="2400" dirty="0" smtClean="0">
                <a:latin typeface="Mongolian Baiti" pitchFamily="66" charset="0"/>
                <a:cs typeface="Mongolian Baiti" pitchFamily="66" charset="0"/>
              </a:rPr>
              <a:t>DHMT ensures food security for the district. Establish early warning system and analyze district nutrition surveillance data.</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maternal child health and FP.</a:t>
            </a:r>
            <a:endParaRPr lang="en-US" sz="2400" b="1"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Role of the DHMT is mainly to train HW and monitor MCH/FP activities in the district.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EDUCATION.</a:t>
            </a:r>
            <a:endParaRPr lang="en-US" dirty="0"/>
          </a:p>
        </p:txBody>
      </p:sp>
    </p:spTree>
    <p:extLst>
      <p:ext uri="{BB962C8B-B14F-4D97-AF65-F5344CB8AC3E}">
        <p14:creationId xmlns:p14="http://schemas.microsoft.com/office/powerpoint/2010/main" val="2384113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essential health care based on particular scientifically sound and socially acceptable methods and technology made anniversary accessible to individual and family in the community trough there full participation at the cost affordable by the community and country to maintain at every stage of development in the spirit of self reliance and self determination.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Definition of PHC.</a:t>
            </a:r>
            <a:endParaRPr lang="en-US" dirty="0"/>
          </a:p>
        </p:txBody>
      </p:sp>
    </p:spTree>
    <p:extLst>
      <p:ext uri="{BB962C8B-B14F-4D97-AF65-F5344CB8AC3E}">
        <p14:creationId xmlns:p14="http://schemas.microsoft.com/office/powerpoint/2010/main" val="24400262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       Immunization.</a:t>
            </a:r>
          </a:p>
          <a:p>
            <a:r>
              <a:rPr lang="en-US" sz="2400" dirty="0" smtClean="0">
                <a:latin typeface="Mongolian Baiti" pitchFamily="66" charset="0"/>
                <a:cs typeface="Mongolian Baiti" pitchFamily="66" charset="0"/>
              </a:rPr>
              <a:t>DHMT is responsible for the distribution and supply of vaccines. Evaluation of the district immunization coverage, assist in the maintenance of cold chain equipment's, supply of vaccines and logistics.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control of endemic dzz like malaria.</a:t>
            </a:r>
          </a:p>
          <a:p>
            <a:r>
              <a:rPr lang="en-US" sz="2400" dirty="0" smtClean="0">
                <a:latin typeface="Mongolian Baiti" pitchFamily="66" charset="0"/>
                <a:cs typeface="Mongolian Baiti" pitchFamily="66" charset="0"/>
              </a:rPr>
              <a:t>District level keep records and recognize outbreaks of endemic dzz thro’ surveillance, takes appropriate action, provide adequate drugs, manage referrals from H center and dispensaries.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8996515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DHMT is responsible for monitoring and training HW in the field, produce and update operational manuals to be used in the community.</a:t>
            </a:r>
          </a:p>
          <a:p>
            <a:r>
              <a:rPr lang="en-US" sz="2400" dirty="0" smtClean="0">
                <a:latin typeface="Mongolian Baiti" pitchFamily="66" charset="0"/>
                <a:cs typeface="Mongolian Baiti" pitchFamily="66" charset="0"/>
              </a:rPr>
              <a:t>Distribute supplies and Mnx of referrals.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essential drugs supply in the district.</a:t>
            </a:r>
          </a:p>
          <a:p>
            <a:r>
              <a:rPr lang="en-US" sz="2400" dirty="0" smtClean="0">
                <a:latin typeface="Mongolian Baiti" pitchFamily="66" charset="0"/>
                <a:cs typeface="Mongolian Baiti" pitchFamily="66" charset="0"/>
              </a:rPr>
              <a:t>DHMT ensures delivery of drugs kit to all H facilities. Responsible for continuous education and monitoring of the drugs.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mental health.</a:t>
            </a:r>
          </a:p>
          <a:p>
            <a:r>
              <a:rPr lang="en-US" sz="2400" dirty="0" smtClean="0">
                <a:latin typeface="Mongolian Baiti" pitchFamily="66" charset="0"/>
                <a:cs typeface="Mongolian Baiti" pitchFamily="66" charset="0"/>
              </a:rPr>
              <a:t>Ensures mental H is implemented in the district. Provide training of health workers on mental health.</a:t>
            </a:r>
          </a:p>
          <a:p>
            <a:r>
              <a:rPr lang="en-US" sz="2400" dirty="0" smtClean="0">
                <a:latin typeface="Mongolian Baiti" pitchFamily="66" charset="0"/>
                <a:cs typeface="Mongolian Baiti" pitchFamily="66" charset="0"/>
              </a:rPr>
              <a:t>Provide transport for mobile community based mental H activities and mobile clinics. Maintain register of mental H activities of inpatient and out patient. Educate mental H in the district.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 RX OF COMMON DZZ.</a:t>
            </a:r>
            <a:endParaRPr lang="en-US" dirty="0"/>
          </a:p>
        </p:txBody>
      </p:sp>
    </p:spTree>
    <p:extLst>
      <p:ext uri="{BB962C8B-B14F-4D97-AF65-F5344CB8AC3E}">
        <p14:creationId xmlns:p14="http://schemas.microsoft.com/office/powerpoint/2010/main" val="262629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Gov’t policy  is to have dental units and qualified dentists. District level act as a major referral centers. Can also refer dental cases to provincial levels where there are better equipment like dental x-ray and labs.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district based rehabilitation.</a:t>
            </a:r>
          </a:p>
          <a:p>
            <a:r>
              <a:rPr lang="en-US" sz="2400" dirty="0" smtClean="0">
                <a:latin typeface="Mongolian Baiti" pitchFamily="66" charset="0"/>
                <a:cs typeface="Mongolian Baiti" pitchFamily="66" charset="0"/>
              </a:rPr>
              <a:t>It is the responsibility of the district to integrate community based rehab with other H centers.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HIV/AIDS and STI in the district.</a:t>
            </a:r>
          </a:p>
          <a:p>
            <a:r>
              <a:rPr lang="en-US" sz="2400" dirty="0" smtClean="0">
                <a:latin typeface="Mongolian Baiti" pitchFamily="66" charset="0"/>
                <a:cs typeface="Mongolian Baiti" pitchFamily="66" charset="0"/>
              </a:rPr>
              <a:t>It ensures services are available and drugs they get referral sand reports fro health centers and dispensaries, hold seminars and work shops to educate HWs.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DENTAL HEALTH.</a:t>
            </a:r>
            <a:endParaRPr lang="en-US" dirty="0"/>
          </a:p>
        </p:txBody>
      </p:sp>
    </p:spTree>
    <p:extLst>
      <p:ext uri="{BB962C8B-B14F-4D97-AF65-F5344CB8AC3E}">
        <p14:creationId xmlns:p14="http://schemas.microsoft.com/office/powerpoint/2010/main" val="2070243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It is the highest level in PHC. Implementations, policies are transported into strategies for implementation and therefore referral hospitals are found.</a:t>
            </a:r>
          </a:p>
          <a:p>
            <a:r>
              <a:rPr lang="en-US" sz="2400" dirty="0" smtClean="0">
                <a:latin typeface="Mongolian Baiti" pitchFamily="66" charset="0"/>
                <a:cs typeface="Mongolian Baiti" pitchFamily="66" charset="0"/>
              </a:rPr>
              <a:t>Provision of training and continuing education programmed for all health personnel.</a:t>
            </a:r>
          </a:p>
          <a:p>
            <a:r>
              <a:rPr lang="en-US" sz="2400" dirty="0" smtClean="0">
                <a:latin typeface="Mongolian Baiti" pitchFamily="66" charset="0"/>
                <a:cs typeface="Mongolian Baiti" pitchFamily="66" charset="0"/>
              </a:rPr>
              <a:t>Dev’t of mass media for different ppl and language of the ppl and preparation of health materials.</a:t>
            </a:r>
          </a:p>
          <a:p>
            <a:r>
              <a:rPr lang="en-US" sz="2400" dirty="0" smtClean="0">
                <a:latin typeface="Mongolian Baiti" pitchFamily="66" charset="0"/>
                <a:cs typeface="Mongolian Baiti" pitchFamily="66" charset="0"/>
              </a:rPr>
              <a:t>Formulates policy guidelines on things like  food, nutrition, immunization, FP and control of dzz.</a:t>
            </a:r>
          </a:p>
          <a:p>
            <a:r>
              <a:rPr lang="en-US" sz="2400" dirty="0" smtClean="0">
                <a:latin typeface="Mongolian Baiti" pitchFamily="66" charset="0"/>
                <a:cs typeface="Mongolian Baiti" pitchFamily="66" charset="0"/>
              </a:rPr>
              <a:t>Collaboration with other ministries, self help groups and NGOs.</a:t>
            </a:r>
          </a:p>
          <a:p>
            <a:r>
              <a:rPr lang="en-US" sz="2400" dirty="0" smtClean="0">
                <a:latin typeface="Mongolian Baiti" pitchFamily="66" charset="0"/>
                <a:cs typeface="Mongolian Baiti" pitchFamily="66" charset="0"/>
              </a:rPr>
              <a:t>Monitoring and evaluation of activities from district level.</a:t>
            </a:r>
          </a:p>
          <a:p>
            <a:r>
              <a:rPr lang="en-US" sz="2400" dirty="0" smtClean="0">
                <a:latin typeface="Mongolian Baiti" pitchFamily="66" charset="0"/>
                <a:cs typeface="Mongolian Baiti" pitchFamily="66" charset="0"/>
              </a:rPr>
              <a:t>Dzz surveillance and monitoring of drugs.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PROVINCIAL LEVEL.</a:t>
            </a:r>
            <a:endParaRPr lang="en-US" dirty="0"/>
          </a:p>
        </p:txBody>
      </p:sp>
    </p:spTree>
    <p:extLst>
      <p:ext uri="{BB962C8B-B14F-4D97-AF65-F5344CB8AC3E}">
        <p14:creationId xmlns:p14="http://schemas.microsoft.com/office/powerpoint/2010/main" val="13006778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Participation in the preparation of national immunization activities.</a:t>
            </a:r>
          </a:p>
          <a:p>
            <a:r>
              <a:rPr lang="en-US" sz="2400" dirty="0" smtClean="0">
                <a:latin typeface="Mongolian Baiti" pitchFamily="66" charset="0"/>
                <a:cs typeface="Mongolian Baiti" pitchFamily="66" charset="0"/>
              </a:rPr>
              <a:t>Personnel and logistics support e.g. finance, transport, materials and man power.</a:t>
            </a:r>
          </a:p>
          <a:p>
            <a:r>
              <a:rPr lang="en-US" sz="2400" dirty="0" smtClean="0">
                <a:latin typeface="Mongolian Baiti" pitchFamily="66" charset="0"/>
                <a:cs typeface="Mongolian Baiti" pitchFamily="66" charset="0"/>
              </a:rPr>
              <a:t>Ensure steady supply of drugs,contracetives, essential drugs and other supplies.</a:t>
            </a:r>
          </a:p>
          <a:p>
            <a:r>
              <a:rPr lang="en-US" sz="2400" dirty="0" smtClean="0">
                <a:latin typeface="Mongolian Baiti" pitchFamily="66" charset="0"/>
                <a:cs typeface="Mongolian Baiti" pitchFamily="66" charset="0"/>
              </a:rPr>
              <a:t>Coordinates donor assistance.</a:t>
            </a:r>
          </a:p>
          <a:p>
            <a:r>
              <a:rPr lang="en-US" sz="2400" dirty="0" smtClean="0">
                <a:latin typeface="Mongolian Baiti" pitchFamily="66" charset="0"/>
                <a:cs typeface="Mongolian Baiti" pitchFamily="66" charset="0"/>
              </a:rPr>
              <a:t>Making, provision of renovation and modification of hospitals.</a:t>
            </a:r>
          </a:p>
          <a:p>
            <a:r>
              <a:rPr lang="en-US" sz="2400" dirty="0" smtClean="0">
                <a:latin typeface="Mongolian Baiti" pitchFamily="66" charset="0"/>
                <a:cs typeface="Mongolian Baiti" pitchFamily="66" charset="0"/>
              </a:rPr>
              <a:t>Implementing strategies for promotion of mental and dental H.</a:t>
            </a:r>
          </a:p>
          <a:p>
            <a:r>
              <a:rPr lang="en-US" sz="2400" dirty="0" smtClean="0">
                <a:latin typeface="Mongolian Baiti" pitchFamily="66" charset="0"/>
                <a:cs typeface="Mongolian Baiti" pitchFamily="66" charset="0"/>
              </a:rPr>
              <a:t>Ensuring implementation of HIV/AIDs policies and creating awareness.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508920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5 Key implementations.</a:t>
            </a:r>
          </a:p>
          <a:p>
            <a:pPr>
              <a:buFont typeface="Wingdings" pitchFamily="2" charset="2"/>
              <a:buChar char="Ø"/>
            </a:pPr>
            <a:r>
              <a:rPr lang="en-US" sz="2400" dirty="0" smtClean="0">
                <a:latin typeface="Mongolian Baiti" pitchFamily="66" charset="0"/>
                <a:cs typeface="Mongolian Baiti" pitchFamily="66" charset="0"/>
              </a:rPr>
              <a:t>CHW</a:t>
            </a:r>
          </a:p>
          <a:p>
            <a:pPr>
              <a:buFont typeface="Wingdings" pitchFamily="2" charset="2"/>
              <a:buChar char="Ø"/>
            </a:pPr>
            <a:r>
              <a:rPr lang="en-US" sz="2400" dirty="0" smtClean="0">
                <a:latin typeface="Mongolian Baiti" pitchFamily="66" charset="0"/>
                <a:cs typeface="Mongolian Baiti" pitchFamily="66" charset="0"/>
              </a:rPr>
              <a:t>Community.</a:t>
            </a:r>
          </a:p>
          <a:p>
            <a:pPr>
              <a:buFont typeface="Wingdings" pitchFamily="2" charset="2"/>
              <a:buChar char="Ø"/>
            </a:pPr>
            <a:r>
              <a:rPr lang="en-US" sz="2400" dirty="0" smtClean="0">
                <a:latin typeface="Mongolian Baiti" pitchFamily="66" charset="0"/>
                <a:cs typeface="Mongolian Baiti" pitchFamily="66" charset="0"/>
              </a:rPr>
              <a:t>Government- ministry of health.</a:t>
            </a:r>
          </a:p>
          <a:p>
            <a:pPr>
              <a:buFont typeface="Wingdings" pitchFamily="2" charset="2"/>
              <a:buChar char="Ø"/>
            </a:pPr>
            <a:r>
              <a:rPr lang="en-US" sz="2400" dirty="0" smtClean="0">
                <a:latin typeface="Mongolian Baiti" pitchFamily="66" charset="0"/>
                <a:cs typeface="Mongolian Baiti" pitchFamily="66" charset="0"/>
              </a:rPr>
              <a:t>Other government ministries.</a:t>
            </a:r>
          </a:p>
          <a:p>
            <a:pPr>
              <a:buFont typeface="Wingdings" pitchFamily="2" charset="2"/>
              <a:buChar char="Ø"/>
            </a:pPr>
            <a:r>
              <a:rPr lang="en-US" sz="2400" dirty="0" smtClean="0">
                <a:latin typeface="Mongolian Baiti" pitchFamily="66" charset="0"/>
                <a:cs typeface="Mongolian Baiti" pitchFamily="66" charset="0"/>
              </a:rPr>
              <a:t>NGOs.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CHW</a:t>
            </a:r>
            <a:endParaRPr lang="en-US" sz="2400" dirty="0" smtClean="0">
              <a:latin typeface="Mongolian Baiti" pitchFamily="66" charset="0"/>
              <a:cs typeface="Mongolian Baiti" pitchFamily="66" charset="0"/>
            </a:endParaRPr>
          </a:p>
          <a:p>
            <a:r>
              <a:rPr lang="en-US" sz="2400" dirty="0" smtClean="0">
                <a:latin typeface="Mongolian Baiti" pitchFamily="66" charset="0"/>
                <a:cs typeface="Mongolian Baiti" pitchFamily="66" charset="0"/>
              </a:rPr>
              <a:t>Are individuals selected by there community for training on how to deal with village H problems and treat common dzz.</a:t>
            </a:r>
          </a:p>
          <a:p>
            <a:r>
              <a:rPr lang="en-US" sz="2400" dirty="0" smtClean="0">
                <a:latin typeface="Mongolian Baiti" pitchFamily="66" charset="0"/>
                <a:cs typeface="Mongolian Baiti" pitchFamily="66" charset="0"/>
              </a:rPr>
              <a:t>Once trained they work part time as volunteers.</a:t>
            </a:r>
          </a:p>
          <a:p>
            <a:r>
              <a:rPr lang="en-US" sz="2400" dirty="0" smtClean="0">
                <a:latin typeface="Mongolian Baiti" pitchFamily="66" charset="0"/>
                <a:cs typeface="Mongolian Baiti" pitchFamily="66" charset="0"/>
              </a:rPr>
              <a:t>How they are selected: it is done by the community after the members have been sensitized on the role and advantages of CHW.</a:t>
            </a:r>
          </a:p>
          <a:p>
            <a:pPr>
              <a:buFont typeface="Wingdings" pitchFamily="2" charset="2"/>
              <a:buChar char="Ø"/>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RESPONSIBILITIES OF KEY IMPLEMENTATIONS OF PHC</a:t>
            </a:r>
            <a:endParaRPr lang="en-US" dirty="0"/>
          </a:p>
        </p:txBody>
      </p:sp>
    </p:spTree>
    <p:extLst>
      <p:ext uri="{BB962C8B-B14F-4D97-AF65-F5344CB8AC3E}">
        <p14:creationId xmlns:p14="http://schemas.microsoft.com/office/powerpoint/2010/main" val="3583723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400" dirty="0" smtClean="0">
                <a:latin typeface="Mongolian Baiti" pitchFamily="66" charset="0"/>
                <a:cs typeface="Mongolian Baiti" pitchFamily="66" charset="0"/>
              </a:rPr>
              <a:t>Several conditions are selected and interviewed by the community H committee and trainers.</a:t>
            </a:r>
          </a:p>
          <a:p>
            <a:r>
              <a:rPr lang="en-US" sz="2400" dirty="0" smtClean="0">
                <a:latin typeface="Mongolian Baiti" pitchFamily="66" charset="0"/>
                <a:cs typeface="Mongolian Baiti" pitchFamily="66" charset="0"/>
              </a:rPr>
              <a:t>CHW shd have the following qualities:</a:t>
            </a:r>
          </a:p>
          <a:p>
            <a:pPr>
              <a:buFont typeface="Wingdings" pitchFamily="2" charset="2"/>
              <a:buChar char="Ø"/>
            </a:pPr>
            <a:r>
              <a:rPr lang="en-US" sz="2400" dirty="0" smtClean="0">
                <a:latin typeface="Mongolian Baiti" pitchFamily="66" charset="0"/>
                <a:cs typeface="Mongolian Baiti" pitchFamily="66" charset="0"/>
              </a:rPr>
              <a:t>Be a prominent resident of the area.</a:t>
            </a:r>
          </a:p>
          <a:p>
            <a:pPr>
              <a:buFont typeface="Wingdings" pitchFamily="2" charset="2"/>
              <a:buChar char="Ø"/>
            </a:pPr>
            <a:r>
              <a:rPr lang="en-US" sz="2400" dirty="0" smtClean="0">
                <a:latin typeface="Mongolian Baiti" pitchFamily="66" charset="0"/>
                <a:cs typeface="Mongolian Baiti" pitchFamily="66" charset="0"/>
              </a:rPr>
              <a:t>Be mature and responsible individual.</a:t>
            </a:r>
          </a:p>
          <a:p>
            <a:pPr>
              <a:buFont typeface="Wingdings" pitchFamily="2" charset="2"/>
              <a:buChar char="Ø"/>
            </a:pPr>
            <a:r>
              <a:rPr lang="en-US" sz="2400" dirty="0" smtClean="0">
                <a:latin typeface="Mongolian Baiti" pitchFamily="66" charset="0"/>
                <a:cs typeface="Mongolian Baiti" pitchFamily="66" charset="0"/>
              </a:rPr>
              <a:t>Be accepted and respected by the whole community.</a:t>
            </a:r>
          </a:p>
          <a:p>
            <a:pPr>
              <a:buFont typeface="Wingdings" pitchFamily="2" charset="2"/>
              <a:buChar char="Ø"/>
            </a:pPr>
            <a:r>
              <a:rPr lang="en-US" sz="2400" dirty="0" smtClean="0">
                <a:latin typeface="Mongolian Baiti" pitchFamily="66" charset="0"/>
                <a:cs typeface="Mongolian Baiti" pitchFamily="66" charset="0"/>
              </a:rPr>
              <a:t>Be self supporting and ready to work as volunteer.</a:t>
            </a:r>
          </a:p>
          <a:p>
            <a:pPr>
              <a:buFont typeface="Wingdings" pitchFamily="2" charset="2"/>
              <a:buChar char="Ø"/>
            </a:pPr>
            <a:r>
              <a:rPr lang="en-US" sz="2400" dirty="0" smtClean="0">
                <a:latin typeface="Mongolian Baiti" pitchFamily="66" charset="0"/>
                <a:cs typeface="Mongolian Baiti" pitchFamily="66" charset="0"/>
              </a:rPr>
              <a:t>Be able to relate well with the others and a good communicator.</a:t>
            </a:r>
          </a:p>
          <a:p>
            <a:pPr>
              <a:buFont typeface="Wingdings" pitchFamily="2" charset="2"/>
              <a:buChar char="Ø"/>
            </a:pPr>
            <a:r>
              <a:rPr lang="en-US" sz="2400" dirty="0" smtClean="0">
                <a:latin typeface="Mongolian Baiti" pitchFamily="66" charset="0"/>
                <a:cs typeface="Mongolian Baiti" pitchFamily="66" charset="0"/>
              </a:rPr>
              <a:t>Physically fit.</a:t>
            </a:r>
          </a:p>
          <a:p>
            <a:pPr>
              <a:buFont typeface="Wingdings" pitchFamily="2" charset="2"/>
              <a:buChar char="Ø"/>
            </a:pPr>
            <a:r>
              <a:rPr lang="en-US" sz="2400" dirty="0" smtClean="0">
                <a:latin typeface="Mongolian Baiti" pitchFamily="66" charset="0"/>
                <a:cs typeface="Mongolian Baiti" pitchFamily="66" charset="0"/>
              </a:rPr>
              <a:t>Be a gender acceptable to the local culture for the kind of activity to be undertaken.</a:t>
            </a:r>
          </a:p>
          <a:p>
            <a:pPr>
              <a:buFont typeface="Wingdings" pitchFamily="2" charset="2"/>
              <a:buChar char="Ø"/>
            </a:pPr>
            <a:r>
              <a:rPr lang="en-US" sz="2400" dirty="0" smtClean="0">
                <a:latin typeface="Mongolian Baiti" pitchFamily="66" charset="0"/>
                <a:cs typeface="Mongolian Baiti" pitchFamily="66" charset="0"/>
              </a:rPr>
              <a:t>Be intelligent with education that suits communication.</a:t>
            </a:r>
          </a:p>
          <a:p>
            <a:pPr>
              <a:buFont typeface="Wingdings" pitchFamily="2" charset="2"/>
              <a:buChar char="Ø"/>
            </a:pPr>
            <a:r>
              <a:rPr lang="en-US" sz="2400" dirty="0" smtClean="0">
                <a:latin typeface="Mongolian Baiti" pitchFamily="66" charset="0"/>
                <a:cs typeface="Mongolian Baiti" pitchFamily="66" charset="0"/>
              </a:rPr>
              <a:t>Be ready to learn.</a:t>
            </a:r>
          </a:p>
          <a:p>
            <a:pPr>
              <a:buFont typeface="Wingdings" pitchFamily="2" charset="2"/>
              <a:buChar char="Ø"/>
            </a:pPr>
            <a:r>
              <a:rPr lang="en-US" sz="2400" dirty="0" smtClean="0">
                <a:latin typeface="Mongolian Baiti" pitchFamily="66" charset="0"/>
                <a:cs typeface="Mongolian Baiti" pitchFamily="66" charset="0"/>
              </a:rPr>
              <a:t>Be of age suitable for training and for continuing work 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640300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itchFamily="2" charset="2"/>
              <a:buChar char="Ø"/>
            </a:pPr>
            <a:r>
              <a:rPr lang="en-US" sz="2400" dirty="0" smtClean="0">
                <a:latin typeface="Mongolian Baiti" pitchFamily="66" charset="0"/>
                <a:cs typeface="Mongolian Baiti" pitchFamily="66" charset="0"/>
              </a:rPr>
              <a:t>Shd be able to motivate others </a:t>
            </a:r>
          </a:p>
          <a:p>
            <a:pPr>
              <a:buFont typeface="Wingdings" pitchFamily="2" charset="2"/>
              <a:buChar char="Ø"/>
            </a:pPr>
            <a:r>
              <a:rPr lang="en-US" sz="2400" dirty="0" smtClean="0">
                <a:latin typeface="Mongolian Baiti" pitchFamily="66" charset="0"/>
                <a:cs typeface="Mongolian Baiti" pitchFamily="66" charset="0"/>
              </a:rPr>
              <a:t>Shd be a good role model and of behavior.</a:t>
            </a:r>
          </a:p>
          <a:p>
            <a:pPr>
              <a:buFont typeface="Wingdings" pitchFamily="2" charset="2"/>
              <a:buChar char="Ø"/>
            </a:pPr>
            <a:r>
              <a:rPr lang="en-US" sz="2400" dirty="0" smtClean="0">
                <a:latin typeface="Mongolian Baiti" pitchFamily="66" charset="0"/>
                <a:cs typeface="Mongolian Baiti" pitchFamily="66" charset="0"/>
              </a:rPr>
              <a:t>Shd be a link btn community and H system and other sectors.</a:t>
            </a:r>
          </a:p>
          <a:p>
            <a:pPr>
              <a:buFont typeface="Wingdings" pitchFamily="2" charset="2"/>
              <a:buChar char="Ø"/>
            </a:pPr>
            <a:r>
              <a:rPr lang="en-US" sz="2400" dirty="0" smtClean="0">
                <a:latin typeface="Mongolian Baiti" pitchFamily="66" charset="0"/>
                <a:cs typeface="Mongolian Baiti" pitchFamily="66" charset="0"/>
              </a:rPr>
              <a:t>Shd be a technician with other skills of community importance like latrine construction and rx of common illness.</a:t>
            </a:r>
          </a:p>
          <a:p>
            <a:pPr>
              <a:buFont typeface="Wingdings" pitchFamily="2" charset="2"/>
              <a:buChar char="Ø"/>
            </a:pPr>
            <a:r>
              <a:rPr lang="en-US" sz="2400" dirty="0" smtClean="0">
                <a:latin typeface="Mongolian Baiti" pitchFamily="66" charset="0"/>
                <a:cs typeface="Mongolian Baiti" pitchFamily="66" charset="0"/>
              </a:rPr>
              <a:t>Shd be a observer, recorder who is capable of thinking, reacting and accessing progress.</a:t>
            </a:r>
          </a:p>
          <a:p>
            <a:pPr>
              <a:buFont typeface="Wingdings" pitchFamily="2" charset="2"/>
              <a:buChar char="Ø"/>
            </a:pPr>
            <a:r>
              <a:rPr lang="en-US" sz="2400" dirty="0" smtClean="0">
                <a:latin typeface="Mongolian Baiti" pitchFamily="66" charset="0"/>
                <a:cs typeface="Mongolian Baiti" pitchFamily="66" charset="0"/>
              </a:rPr>
              <a:t>Organizer and mobilizer for community activities.</a:t>
            </a:r>
          </a:p>
          <a:p>
            <a:pPr>
              <a:buFont typeface="Wingdings" pitchFamily="2" charset="2"/>
              <a:buChar char="Ø"/>
            </a:pPr>
            <a:r>
              <a:rPr lang="en-US" sz="2400" dirty="0" smtClean="0">
                <a:latin typeface="Mongolian Baiti" pitchFamily="66" charset="0"/>
                <a:cs typeface="Mongolian Baiti" pitchFamily="66" charset="0"/>
              </a:rPr>
              <a:t>Shd be a leader, manager, advice and councilor.</a:t>
            </a:r>
          </a:p>
          <a:p>
            <a:r>
              <a:rPr lang="en-US" sz="2400" dirty="0" smtClean="0">
                <a:latin typeface="Mongolian Baiti" pitchFamily="66" charset="0"/>
                <a:cs typeface="Mongolian Baiti" pitchFamily="66" charset="0"/>
              </a:rPr>
              <a:t>CHW are supervised by the community thro the leader of the village health committee.</a:t>
            </a:r>
          </a:p>
          <a:p>
            <a:r>
              <a:rPr lang="en-US" sz="2400" dirty="0" smtClean="0">
                <a:latin typeface="Mongolian Baiti" pitchFamily="66" charset="0"/>
                <a:cs typeface="Mongolian Baiti" pitchFamily="66" charset="0"/>
              </a:rPr>
              <a:t>Community participation in the supervision of CHW is one of the key determinant of the success of the PHC activities.</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CHW.</a:t>
            </a:r>
            <a:endParaRPr lang="en-US" dirty="0"/>
          </a:p>
        </p:txBody>
      </p:sp>
    </p:spTree>
    <p:extLst>
      <p:ext uri="{BB962C8B-B14F-4D97-AF65-F5344CB8AC3E}">
        <p14:creationId xmlns:p14="http://schemas.microsoft.com/office/powerpoint/2010/main" val="766436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Motivation- showing appreciation by giving rewards and providing more education to CHW.</a:t>
            </a:r>
          </a:p>
          <a:p>
            <a:r>
              <a:rPr lang="en-US" sz="2400" dirty="0" smtClean="0">
                <a:latin typeface="Mongolian Baiti" pitchFamily="66" charset="0"/>
                <a:cs typeface="Mongolian Baiti" pitchFamily="66" charset="0"/>
              </a:rPr>
              <a:t>Supportive- necessary equipment and supplies.</a:t>
            </a:r>
          </a:p>
          <a:p>
            <a:r>
              <a:rPr lang="en-US" sz="2400" dirty="0" smtClean="0">
                <a:latin typeface="Mongolian Baiti" pitchFamily="66" charset="0"/>
                <a:cs typeface="Mongolian Baiti" pitchFamily="66" charset="0"/>
              </a:rPr>
              <a:t>Recognition- done by establishing credibility of CHW in the eyes of the community or congrat when the community is around.</a:t>
            </a:r>
          </a:p>
          <a:p>
            <a:r>
              <a:rPr lang="en-US" sz="2400" dirty="0" smtClean="0">
                <a:latin typeface="Mongolian Baiti" pitchFamily="66" charset="0"/>
                <a:cs typeface="Mongolian Baiti" pitchFamily="66" charset="0"/>
              </a:rPr>
              <a:t>Planning- help them to plan their objectives and logistics.</a:t>
            </a:r>
          </a:p>
          <a:p>
            <a:r>
              <a:rPr lang="en-US" sz="2400" dirty="0" smtClean="0">
                <a:latin typeface="Mongolian Baiti" pitchFamily="66" charset="0"/>
                <a:cs typeface="Mongolian Baiti" pitchFamily="66" charset="0"/>
              </a:rPr>
              <a:t>Problem solving- assisting CHW in solving problems they ace in the community.</a:t>
            </a:r>
          </a:p>
          <a:p>
            <a:r>
              <a:rPr lang="en-US" sz="2400" dirty="0" smtClean="0">
                <a:latin typeface="Mongolian Baiti" pitchFamily="66" charset="0"/>
                <a:cs typeface="Mongolian Baiti" pitchFamily="66" charset="0"/>
              </a:rPr>
              <a:t>Training- on going education and skill development to CHW.</a:t>
            </a:r>
          </a:p>
          <a:p>
            <a:r>
              <a:rPr lang="en-US" sz="2400" dirty="0" smtClean="0">
                <a:latin typeface="Mongolian Baiti" pitchFamily="66" charset="0"/>
                <a:cs typeface="Mongolian Baiti" pitchFamily="66" charset="0"/>
              </a:rPr>
              <a:t>Performance measure- measuring there performance against there set objectives.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WAYS IN WHICH SUPERVISION IS CARRIED OUT.</a:t>
            </a:r>
            <a:endParaRPr lang="en-US" dirty="0"/>
          </a:p>
        </p:txBody>
      </p:sp>
    </p:spTree>
    <p:extLst>
      <p:ext uri="{BB962C8B-B14F-4D97-AF65-F5344CB8AC3E}">
        <p14:creationId xmlns:p14="http://schemas.microsoft.com/office/powerpoint/2010/main" val="3869874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The area covered is determined by the following factors.</a:t>
            </a:r>
          </a:p>
          <a:p>
            <a:pPr>
              <a:buFont typeface="Wingdings" pitchFamily="2" charset="2"/>
              <a:buChar char="Ø"/>
            </a:pPr>
            <a:r>
              <a:rPr lang="en-US" sz="2400" dirty="0" smtClean="0">
                <a:latin typeface="Mongolian Baiti" pitchFamily="66" charset="0"/>
                <a:cs typeface="Mongolian Baiti" pitchFamily="66" charset="0"/>
              </a:rPr>
              <a:t>The primary health care workers.</a:t>
            </a:r>
          </a:p>
          <a:p>
            <a:pPr>
              <a:buFont typeface="Wingdings" pitchFamily="2" charset="2"/>
              <a:buChar char="Ø"/>
            </a:pPr>
            <a:r>
              <a:rPr lang="en-US" sz="2400" dirty="0" smtClean="0">
                <a:latin typeface="Mongolian Baiti" pitchFamily="66" charset="0"/>
                <a:cs typeface="Mongolian Baiti" pitchFamily="66" charset="0"/>
              </a:rPr>
              <a:t>The population of the community.</a:t>
            </a:r>
          </a:p>
          <a:p>
            <a:pPr>
              <a:buFont typeface="Wingdings" pitchFamily="2" charset="2"/>
              <a:buChar char="Ø"/>
            </a:pPr>
            <a:r>
              <a:rPr lang="en-US" sz="2400" dirty="0" smtClean="0">
                <a:latin typeface="Mongolian Baiti" pitchFamily="66" charset="0"/>
                <a:cs typeface="Mongolian Baiti" pitchFamily="66" charset="0"/>
              </a:rPr>
              <a:t>The gov’t and NGOs in that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responsibility of community is key implementer of PHC.</a:t>
            </a:r>
          </a:p>
          <a:p>
            <a:r>
              <a:rPr lang="en-US" sz="2400" b="1" dirty="0" smtClean="0">
                <a:latin typeface="Mongolian Baiti" pitchFamily="66" charset="0"/>
                <a:cs typeface="Mongolian Baiti" pitchFamily="66" charset="0"/>
              </a:rPr>
              <a:t>C</a:t>
            </a:r>
            <a:r>
              <a:rPr lang="en-US" sz="2400" dirty="0" smtClean="0">
                <a:latin typeface="Mongolian Baiti" pitchFamily="66" charset="0"/>
                <a:cs typeface="Mongolian Baiti" pitchFamily="66" charset="0"/>
              </a:rPr>
              <a:t>ommunity the center of focus in PHC.</a:t>
            </a:r>
          </a:p>
          <a:p>
            <a:r>
              <a:rPr lang="en-US" sz="2400" dirty="0" smtClean="0">
                <a:latin typeface="Mongolian Baiti" pitchFamily="66" charset="0"/>
                <a:cs typeface="Mongolian Baiti" pitchFamily="66" charset="0"/>
              </a:rPr>
              <a:t>Responsibilities include:</a:t>
            </a:r>
          </a:p>
          <a:p>
            <a:pPr>
              <a:buFont typeface="Wingdings" pitchFamily="2" charset="2"/>
              <a:buChar char="v"/>
            </a:pPr>
            <a:r>
              <a:rPr lang="en-US" sz="2400" dirty="0" smtClean="0">
                <a:latin typeface="Mongolian Baiti" pitchFamily="66" charset="0"/>
                <a:cs typeface="Mongolian Baiti" pitchFamily="66" charset="0"/>
              </a:rPr>
              <a:t>Recognize priority problem related to health.</a:t>
            </a:r>
          </a:p>
          <a:p>
            <a:pPr>
              <a:buFont typeface="Wingdings" pitchFamily="2" charset="2"/>
              <a:buChar char="v"/>
            </a:pPr>
            <a:r>
              <a:rPr lang="en-US" sz="2400" dirty="0" smtClean="0">
                <a:latin typeface="Mongolian Baiti" pitchFamily="66" charset="0"/>
                <a:cs typeface="Mongolian Baiti" pitchFamily="66" charset="0"/>
              </a:rPr>
              <a:t>To decide what to be done to overcome.</a:t>
            </a:r>
          </a:p>
          <a:p>
            <a:pPr>
              <a:buFont typeface="Wingdings" pitchFamily="2" charset="2"/>
              <a:buChar char="v"/>
            </a:pPr>
            <a:r>
              <a:rPr lang="en-US" sz="2400" dirty="0" smtClean="0">
                <a:latin typeface="Mongolian Baiti" pitchFamily="66" charset="0"/>
                <a:cs typeface="Mongolian Baiti" pitchFamily="66" charset="0"/>
              </a:rPr>
              <a:t>To decide what community can do to solve the problem.</a:t>
            </a:r>
          </a:p>
          <a:p>
            <a:pPr>
              <a:buFont typeface="Wingdings" pitchFamily="2" charset="2"/>
              <a:buChar char="v"/>
            </a:pPr>
            <a:r>
              <a:rPr lang="en-US" sz="2400" dirty="0" smtClean="0">
                <a:latin typeface="Mongolian Baiti" pitchFamily="66" charset="0"/>
                <a:cs typeface="Mongolian Baiti" pitchFamily="66" charset="0"/>
              </a:rPr>
              <a:t>To organize and implement what themselves can do on there own or with support  of the NGOs or the gov’t.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AREA THAT A CHW COVERS.</a:t>
            </a:r>
            <a:endParaRPr lang="en-US" dirty="0"/>
          </a:p>
        </p:txBody>
      </p:sp>
    </p:spTree>
    <p:extLst>
      <p:ext uri="{BB962C8B-B14F-4D97-AF65-F5344CB8AC3E}">
        <p14:creationId xmlns:p14="http://schemas.microsoft.com/office/powerpoint/2010/main" val="1756156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3200" dirty="0" smtClean="0">
                <a:latin typeface="Mongolian Baiti" pitchFamily="66" charset="0"/>
                <a:cs typeface="Mongolian Baiti" pitchFamily="66" charset="0"/>
              </a:rPr>
              <a:t>It is the first contact of health care or primary medical care.</a:t>
            </a:r>
          </a:p>
          <a:p>
            <a:pPr marL="566928" indent="-457200">
              <a:buFont typeface="+mj-lt"/>
              <a:buAutoNum type="arabicPeriod"/>
            </a:pPr>
            <a:r>
              <a:rPr lang="en-US" sz="3200" dirty="0" smtClean="0">
                <a:latin typeface="Mongolian Baiti" pitchFamily="66" charset="0"/>
                <a:cs typeface="Mongolian Baiti" pitchFamily="66" charset="0"/>
              </a:rPr>
              <a:t>Heath services for all so as it is intended to reach each individual esp those in need.</a:t>
            </a:r>
          </a:p>
          <a:p>
            <a:pPr marL="566928" indent="-457200">
              <a:buFont typeface="+mj-lt"/>
              <a:buAutoNum type="arabicPeriod"/>
            </a:pPr>
            <a:r>
              <a:rPr lang="en-US" sz="3200" dirty="0" smtClean="0">
                <a:latin typeface="Mongolian Baiti" pitchFamily="66" charset="0"/>
                <a:cs typeface="Mongolian Baiti" pitchFamily="66" charset="0"/>
              </a:rPr>
              <a:t>It involves individual family and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Emphasis of PHC.</a:t>
            </a:r>
            <a:endParaRPr lang="en-US" dirty="0"/>
          </a:p>
        </p:txBody>
      </p:sp>
    </p:spTree>
    <p:extLst>
      <p:ext uri="{BB962C8B-B14F-4D97-AF65-F5344CB8AC3E}">
        <p14:creationId xmlns:p14="http://schemas.microsoft.com/office/powerpoint/2010/main" val="5986695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itchFamily="2" charset="2"/>
              <a:buChar char="v"/>
            </a:pPr>
            <a:r>
              <a:rPr lang="en-US" sz="2400" dirty="0" smtClean="0">
                <a:latin typeface="Mongolian Baiti" pitchFamily="66" charset="0"/>
                <a:cs typeface="Mongolian Baiti" pitchFamily="66" charset="0"/>
              </a:rPr>
              <a:t>They monitor and evaluate the activity.</a:t>
            </a:r>
          </a:p>
          <a:p>
            <a:r>
              <a:rPr lang="en-US" sz="2400" dirty="0" smtClean="0">
                <a:latin typeface="Mongolian Baiti" pitchFamily="66" charset="0"/>
                <a:cs typeface="Mongolian Baiti" pitchFamily="66" charset="0"/>
              </a:rPr>
              <a:t>Community can achieve these responsibilities using the following activities.</a:t>
            </a:r>
          </a:p>
          <a:p>
            <a:pPr>
              <a:buFont typeface="Wingdings" pitchFamily="2" charset="2"/>
              <a:buChar char="q"/>
            </a:pPr>
            <a:r>
              <a:rPr lang="en-US" sz="2400" dirty="0" smtClean="0">
                <a:latin typeface="Mongolian Baiti" pitchFamily="66" charset="0"/>
                <a:cs typeface="Mongolian Baiti" pitchFamily="66" charset="0"/>
              </a:rPr>
              <a:t>Community participation.</a:t>
            </a:r>
          </a:p>
          <a:p>
            <a:pPr>
              <a:buFont typeface="Wingdings" pitchFamily="2" charset="2"/>
              <a:buChar char="q"/>
            </a:pPr>
            <a:r>
              <a:rPr lang="en-US" sz="2400" dirty="0" smtClean="0">
                <a:latin typeface="Mongolian Baiti" pitchFamily="66" charset="0"/>
                <a:cs typeface="Mongolian Baiti" pitchFamily="66" charset="0"/>
              </a:rPr>
              <a:t>Community awareness.</a:t>
            </a:r>
          </a:p>
          <a:p>
            <a:pPr>
              <a:buFont typeface="Wingdings" pitchFamily="2" charset="2"/>
              <a:buChar char="q"/>
            </a:pPr>
            <a:r>
              <a:rPr lang="en-US" sz="2400" dirty="0" smtClean="0">
                <a:latin typeface="Mongolian Baiti" pitchFamily="66" charset="0"/>
                <a:cs typeface="Mongolian Baiti" pitchFamily="66" charset="0"/>
              </a:rPr>
              <a:t>Community involvement.</a:t>
            </a:r>
          </a:p>
          <a:p>
            <a:r>
              <a:rPr lang="en-US" sz="2400" dirty="0" smtClean="0">
                <a:latin typeface="Mongolian Baiti" pitchFamily="66" charset="0"/>
                <a:cs typeface="Mongolian Baiti" pitchFamily="66" charset="0"/>
              </a:rPr>
              <a:t>Community participation is the process in which the community mobilizes resources, initiate and take responsibility for its own developmental activity and share in decision making and implement in developmental program.</a:t>
            </a:r>
          </a:p>
          <a:p>
            <a:r>
              <a:rPr lang="en-US" sz="2400" dirty="0" smtClean="0">
                <a:latin typeface="Mongolian Baiti" pitchFamily="66" charset="0"/>
                <a:cs typeface="Mongolian Baiti" pitchFamily="66" charset="0"/>
              </a:rPr>
              <a:t>Community awareness- community is made aware of these problems and the resources available e.g. manpower, time idea..</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9337658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Community awareness  can also be achieved thro’ involvement, participation in community diagnosis.</a:t>
            </a:r>
          </a:p>
          <a:p>
            <a:r>
              <a:rPr lang="en-US" sz="2400" dirty="0" smtClean="0">
                <a:latin typeface="Mongolian Baiti" pitchFamily="66" charset="0"/>
                <a:cs typeface="Mongolian Baiti" pitchFamily="66" charset="0"/>
              </a:rPr>
              <a:t>They can succeed by making community meet other different programs and borrow from them. Bench marking’’</a:t>
            </a:r>
          </a:p>
          <a:p>
            <a:r>
              <a:rPr lang="en-US" sz="2400" dirty="0" smtClean="0">
                <a:latin typeface="Mongolian Baiti" pitchFamily="66" charset="0"/>
                <a:cs typeface="Mongolian Baiti" pitchFamily="66" charset="0"/>
              </a:rPr>
              <a:t>Community involvement- it is active and willing participation of the community in planning, evaluation, implementation, Mnx and evaluation of programs which contribute to the well being of community.</a:t>
            </a:r>
          </a:p>
          <a:p>
            <a:r>
              <a:rPr lang="en-US" sz="2400" dirty="0" smtClean="0">
                <a:latin typeface="Mongolian Baiti" pitchFamily="66" charset="0"/>
                <a:cs typeface="Mongolian Baiti" pitchFamily="66" charset="0"/>
              </a:rPr>
              <a:t>It also contributes to attaining community responsibility and accountability.</a:t>
            </a:r>
          </a:p>
          <a:p>
            <a:r>
              <a:rPr lang="en-US" sz="2400" dirty="0" smtClean="0">
                <a:latin typeface="Mongolian Baiti" pitchFamily="66" charset="0"/>
                <a:cs typeface="Mongolian Baiti" pitchFamily="66" charset="0"/>
              </a:rPr>
              <a:t>Participation and involvement leads to self reliance and helps the community in development.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0225670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66928" indent="-457200">
              <a:buFont typeface="+mj-lt"/>
              <a:buAutoNum type="arabicPeriod"/>
            </a:pPr>
            <a:r>
              <a:rPr lang="en-US" sz="2400" dirty="0" smtClean="0">
                <a:latin typeface="Mongolian Baiti" pitchFamily="66" charset="0"/>
                <a:cs typeface="Mongolian Baiti" pitchFamily="66" charset="0"/>
              </a:rPr>
              <a:t>Favorable political will- where the favorable will ppl will have peace.</a:t>
            </a:r>
          </a:p>
          <a:p>
            <a:pPr marL="566928" indent="-457200">
              <a:buFont typeface="+mj-lt"/>
              <a:buAutoNum type="arabicPeriod"/>
            </a:pPr>
            <a:r>
              <a:rPr lang="en-US" sz="2400" dirty="0" smtClean="0">
                <a:latin typeface="Mongolian Baiti" pitchFamily="66" charset="0"/>
                <a:cs typeface="Mongolian Baiti" pitchFamily="66" charset="0"/>
              </a:rPr>
              <a:t>Education status of the community- literacy may speed much route in dev’t.</a:t>
            </a:r>
          </a:p>
          <a:p>
            <a:pPr marL="566928" indent="-457200">
              <a:buFont typeface="+mj-lt"/>
              <a:buAutoNum type="arabicPeriod"/>
            </a:pPr>
            <a:r>
              <a:rPr lang="en-US" sz="2400" dirty="0" smtClean="0">
                <a:latin typeface="Mongolian Baiti" pitchFamily="66" charset="0"/>
                <a:cs typeface="Mongolian Baiti" pitchFamily="66" charset="0"/>
              </a:rPr>
              <a:t>Community infrastructure- e.g. communication network like roads.</a:t>
            </a:r>
          </a:p>
          <a:p>
            <a:pPr marL="566928" indent="-457200">
              <a:buFont typeface="+mj-lt"/>
              <a:buAutoNum type="arabicPeriod"/>
            </a:pPr>
            <a:r>
              <a:rPr lang="en-US" sz="2400" dirty="0" smtClean="0">
                <a:latin typeface="Mongolian Baiti" pitchFamily="66" charset="0"/>
                <a:cs typeface="Mongolian Baiti" pitchFamily="66" charset="0"/>
              </a:rPr>
              <a:t>Economic factors- when ppl have money they contribute.</a:t>
            </a:r>
          </a:p>
          <a:p>
            <a:pPr marL="566928" indent="-457200">
              <a:buFont typeface="+mj-lt"/>
              <a:buAutoNum type="arabicPeriod"/>
            </a:pPr>
            <a:r>
              <a:rPr lang="en-US" sz="2400" dirty="0" smtClean="0">
                <a:latin typeface="Mongolian Baiti" pitchFamily="66" charset="0"/>
                <a:cs typeface="Mongolian Baiti" pitchFamily="66" charset="0"/>
              </a:rPr>
              <a:t>Level of intersectoral coordination at the community level- if sectors work together things are worked well.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FACTORS THAT INFLUENCE COMMUNITY INVOLVEMENT.</a:t>
            </a:r>
            <a:endParaRPr lang="en-US" dirty="0"/>
          </a:p>
        </p:txBody>
      </p:sp>
    </p:spTree>
    <p:extLst>
      <p:ext uri="{BB962C8B-B14F-4D97-AF65-F5344CB8AC3E}">
        <p14:creationId xmlns:p14="http://schemas.microsoft.com/office/powerpoint/2010/main" val="23363258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Political and economic stability as contributed to dev’t of PHC in Kenya.</a:t>
            </a:r>
          </a:p>
          <a:p>
            <a:r>
              <a:rPr lang="en-US" sz="2400" dirty="0" smtClean="0">
                <a:latin typeface="Mongolian Baiti" pitchFamily="66" charset="0"/>
                <a:cs typeface="Mongolian Baiti" pitchFamily="66" charset="0"/>
              </a:rPr>
              <a:t>The gov’t has continuously reviewed and revised strategy in our HC system. Existing policies have been  reviewed and new others added.</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responsibility of the gov’t in national level. </a:t>
            </a:r>
          </a:p>
          <a:p>
            <a:r>
              <a:rPr lang="en-US" sz="2400" dirty="0" smtClean="0">
                <a:latin typeface="Mongolian Baiti" pitchFamily="66" charset="0"/>
                <a:cs typeface="Mongolian Baiti" pitchFamily="66" charset="0"/>
              </a:rPr>
              <a:t>To provide overall coordination of PCH in the country.</a:t>
            </a:r>
          </a:p>
          <a:p>
            <a:r>
              <a:rPr lang="en-US" sz="2400" dirty="0" smtClean="0">
                <a:latin typeface="Mongolian Baiti" pitchFamily="66" charset="0"/>
                <a:cs typeface="Mongolian Baiti" pitchFamily="66" charset="0"/>
              </a:rPr>
              <a:t>Review and evaluate PHC activity with a view of identifying areas that need strengthening.</a:t>
            </a:r>
          </a:p>
          <a:p>
            <a:r>
              <a:rPr lang="en-US" sz="2400" dirty="0" smtClean="0">
                <a:latin typeface="Mongolian Baiti" pitchFamily="66" charset="0"/>
                <a:cs typeface="Mongolian Baiti" pitchFamily="66" charset="0"/>
              </a:rPr>
              <a:t>Provide technical and financial support for PHC activity.</a:t>
            </a:r>
          </a:p>
          <a:p>
            <a:r>
              <a:rPr lang="en-US" sz="2400" dirty="0" smtClean="0">
                <a:latin typeface="Mongolian Baiti" pitchFamily="66" charset="0"/>
                <a:cs typeface="Mongolian Baiti" pitchFamily="66" charset="0"/>
              </a:rPr>
              <a:t>Promote intre-sectoral collaboration with relevant institutions and NGOs.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RESPONSIBILITY OF THE GOV’T AS THE KEY IMPLEMENTOR. </a:t>
            </a:r>
            <a:endParaRPr lang="en-US" dirty="0"/>
          </a:p>
        </p:txBody>
      </p:sp>
    </p:spTree>
    <p:extLst>
      <p:ext uri="{BB962C8B-B14F-4D97-AF65-F5344CB8AC3E}">
        <p14:creationId xmlns:p14="http://schemas.microsoft.com/office/powerpoint/2010/main" val="23950554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Rease with WHO, UNICEF and other organizations on matters concerning PHC.</a:t>
            </a:r>
          </a:p>
          <a:p>
            <a:r>
              <a:rPr lang="en-US" sz="2400" dirty="0" smtClean="0">
                <a:latin typeface="Mongolian Baiti" pitchFamily="66" charset="0"/>
                <a:cs typeface="Mongolian Baiti" pitchFamily="66" charset="0"/>
              </a:rPr>
              <a:t>Maintenance of a data base on PHC development and provide quarterly and annual report on progress.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at provincial level.</a:t>
            </a:r>
          </a:p>
          <a:p>
            <a:r>
              <a:rPr lang="en-US" sz="2400" dirty="0" smtClean="0">
                <a:latin typeface="Mongolian Baiti" pitchFamily="66" charset="0"/>
                <a:cs typeface="Mongolian Baiti" pitchFamily="66" charset="0"/>
              </a:rPr>
              <a:t>Provide technical support in the planning and mnx of PHC at the provincial level.</a:t>
            </a:r>
          </a:p>
          <a:p>
            <a:r>
              <a:rPr lang="en-US" sz="2400" dirty="0" smtClean="0">
                <a:latin typeface="Mongolian Baiti" pitchFamily="66" charset="0"/>
                <a:cs typeface="Mongolian Baiti" pitchFamily="66" charset="0"/>
              </a:rPr>
              <a:t>Provincial health mnx team is responsible for all activities of PHC in the province.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district level gov’t responsibility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It is at district level that PHC activity take place.</a:t>
            </a:r>
          </a:p>
          <a:p>
            <a:pPr>
              <a:buFont typeface="Wingdings" pitchFamily="2" charset="2"/>
              <a:buChar char="§"/>
            </a:pPr>
            <a:r>
              <a:rPr lang="en-US" sz="2400" dirty="0" smtClean="0">
                <a:latin typeface="Mongolian Baiti" pitchFamily="66" charset="0"/>
                <a:cs typeface="Mongolian Baiti" pitchFamily="66" charset="0"/>
              </a:rPr>
              <a:t>Identify existing problems and decides on what actions to take.</a:t>
            </a:r>
          </a:p>
          <a:p>
            <a:pPr>
              <a:buFont typeface="Wingdings" pitchFamily="2" charset="2"/>
              <a:buChar char="§"/>
            </a:pPr>
            <a:r>
              <a:rPr lang="en-US" sz="2400" dirty="0" smtClean="0">
                <a:latin typeface="Mongolian Baiti" pitchFamily="66" charset="0"/>
                <a:cs typeface="Mongolian Baiti" pitchFamily="66" charset="0"/>
              </a:rPr>
              <a:t>Identify resources available to improve health.</a:t>
            </a:r>
          </a:p>
          <a:p>
            <a:pPr>
              <a:buFont typeface="Wingdings" pitchFamily="2" charset="2"/>
              <a:buChar char="§"/>
            </a:pPr>
            <a:r>
              <a:rPr lang="en-US" sz="2400" dirty="0" smtClean="0">
                <a:latin typeface="Mongolian Baiti" pitchFamily="66" charset="0"/>
                <a:cs typeface="Mongolian Baiti" pitchFamily="66" charset="0"/>
              </a:rPr>
              <a:t>Provide technical support to PH activities 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588801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Identify resources available from community gov’t and NGOs.</a:t>
            </a:r>
          </a:p>
          <a:p>
            <a:r>
              <a:rPr lang="en-US" sz="2400" dirty="0" smtClean="0">
                <a:latin typeface="Mongolian Baiti" pitchFamily="66" charset="0"/>
                <a:cs typeface="Mongolian Baiti" pitchFamily="66" charset="0"/>
              </a:rPr>
              <a:t>Monitoring the implementation of district plans both by activities copied out by each of thr sectors.</a:t>
            </a:r>
          </a:p>
          <a:p>
            <a:r>
              <a:rPr lang="en-US" sz="2400" dirty="0" smtClean="0">
                <a:latin typeface="Mongolian Baiti" pitchFamily="66" charset="0"/>
                <a:cs typeface="Mongolian Baiti" pitchFamily="66" charset="0"/>
              </a:rPr>
              <a:t>There is formation of district development committee and its work is t plan and coordinate all developments work inn the district including PHC.</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5888016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It is the policy of decentralization and support for community based.</a:t>
            </a:r>
          </a:p>
          <a:p>
            <a:r>
              <a:rPr lang="en-US" sz="2400" dirty="0" smtClean="0">
                <a:latin typeface="Mongolian Baiti" pitchFamily="66" charset="0"/>
                <a:cs typeface="Mongolian Baiti" pitchFamily="66" charset="0"/>
              </a:rPr>
              <a:t>It care approach, the gov’t has assisted community to set up village H committee. This committee is selected by the community in village and consist of 6-12 members.</a:t>
            </a:r>
          </a:p>
          <a:p>
            <a:r>
              <a:rPr lang="en-US" sz="2400" dirty="0" smtClean="0">
                <a:latin typeface="Mongolian Baiti" pitchFamily="66" charset="0"/>
                <a:cs typeface="Mongolian Baiti" pitchFamily="66" charset="0"/>
              </a:rPr>
              <a:t>It assists in:</a:t>
            </a:r>
          </a:p>
          <a:p>
            <a:pPr>
              <a:buFont typeface="Wingdings" pitchFamily="2" charset="2"/>
              <a:buChar char="Ø"/>
            </a:pPr>
            <a:r>
              <a:rPr lang="en-US" sz="2400" dirty="0" smtClean="0">
                <a:latin typeface="Mongolian Baiti" pitchFamily="66" charset="0"/>
                <a:cs typeface="Mongolian Baiti" pitchFamily="66" charset="0"/>
              </a:rPr>
              <a:t>Assisting in identifying H problems in the community.</a:t>
            </a:r>
          </a:p>
          <a:p>
            <a:pPr>
              <a:buFont typeface="Wingdings" pitchFamily="2" charset="2"/>
              <a:buChar char="Ø"/>
            </a:pPr>
            <a:r>
              <a:rPr lang="en-US" sz="2400" dirty="0" smtClean="0">
                <a:latin typeface="Mongolian Baiti" pitchFamily="66" charset="0"/>
                <a:cs typeface="Mongolian Baiti" pitchFamily="66" charset="0"/>
              </a:rPr>
              <a:t>Identify community resources.</a:t>
            </a:r>
          </a:p>
          <a:p>
            <a:pPr>
              <a:buFont typeface="Wingdings" pitchFamily="2" charset="2"/>
              <a:buChar char="Ø"/>
            </a:pPr>
            <a:r>
              <a:rPr lang="en-US" sz="2400" dirty="0" smtClean="0">
                <a:latin typeface="Mongolian Baiti" pitchFamily="66" charset="0"/>
                <a:cs typeface="Mongolian Baiti" pitchFamily="66" charset="0"/>
              </a:rPr>
              <a:t>Coordinating in planning activities aimed at overcoming specific H problems.</a:t>
            </a:r>
          </a:p>
          <a:p>
            <a:pPr>
              <a:buFont typeface="Wingdings" pitchFamily="2" charset="2"/>
              <a:buChar char="Ø"/>
            </a:pPr>
            <a:r>
              <a:rPr lang="en-US" sz="2400" dirty="0" smtClean="0">
                <a:latin typeface="Mongolian Baiti" pitchFamily="66" charset="0"/>
                <a:cs typeface="Mongolian Baiti" pitchFamily="66" charset="0"/>
              </a:rPr>
              <a:t>Helps community in selecting CHW and provide administrative supervision for the work.</a:t>
            </a:r>
          </a:p>
          <a:p>
            <a:pPr>
              <a:buFont typeface="Wingdings" pitchFamily="2" charset="2"/>
              <a:buChar char="Ø"/>
            </a:pPr>
            <a:r>
              <a:rPr lang="en-US" sz="2400" dirty="0" smtClean="0">
                <a:latin typeface="Mongolian Baiti" pitchFamily="66" charset="0"/>
                <a:cs typeface="Mongolian Baiti" pitchFamily="66" charset="0"/>
              </a:rPr>
              <a:t>Provides channels of communication btn community and H development committee.</a:t>
            </a:r>
          </a:p>
          <a:p>
            <a:pPr>
              <a:buFont typeface="Wingdings" pitchFamily="2" charset="2"/>
              <a:buChar char="Ø"/>
            </a:pPr>
            <a:r>
              <a:rPr lang="en-US" sz="2400" dirty="0" smtClean="0">
                <a:latin typeface="Mongolian Baiti" pitchFamily="66" charset="0"/>
                <a:cs typeface="Mongolian Baiti" pitchFamily="66" charset="0"/>
              </a:rPr>
              <a:t>Initiates and participates in communal income generating activities.</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WHAT GOV’T IS DOING AT THE COMMUNITY LEVEL.</a:t>
            </a:r>
            <a:endParaRPr lang="en-US" dirty="0"/>
          </a:p>
        </p:txBody>
      </p:sp>
    </p:spTree>
    <p:extLst>
      <p:ext uri="{BB962C8B-B14F-4D97-AF65-F5344CB8AC3E}">
        <p14:creationId xmlns:p14="http://schemas.microsoft.com/office/powerpoint/2010/main" val="38133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latin typeface="Mongolian Baiti" pitchFamily="66" charset="0"/>
                <a:cs typeface="Mongolian Baiti" pitchFamily="66" charset="0"/>
              </a:rPr>
              <a:t>W</a:t>
            </a:r>
            <a:r>
              <a:rPr lang="en-US" sz="2400" dirty="0" smtClean="0">
                <a:latin typeface="Mongolian Baiti" pitchFamily="66" charset="0"/>
                <a:cs typeface="Mongolian Baiti" pitchFamily="66" charset="0"/>
              </a:rPr>
              <a:t>orks hand in hand with the ministry of H to achieve PHC like agriculture, water, housing and education.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NGOs</a:t>
            </a:r>
          </a:p>
          <a:p>
            <a:r>
              <a:rPr lang="en-US" sz="2400" dirty="0" smtClean="0">
                <a:latin typeface="Mongolian Baiti" pitchFamily="66" charset="0"/>
                <a:cs typeface="Mongolian Baiti" pitchFamily="66" charset="0"/>
              </a:rPr>
              <a:t>Works and in hand with the ministry of H to implement PHC.</a:t>
            </a:r>
          </a:p>
          <a:p>
            <a:r>
              <a:rPr lang="en-US" sz="2400" dirty="0" smtClean="0">
                <a:latin typeface="Mongolian Baiti" pitchFamily="66" charset="0"/>
                <a:cs typeface="Mongolian Baiti" pitchFamily="66" charset="0"/>
              </a:rPr>
              <a:t>NGOs Have been actively involved in developing community based HC e.g. world vision, AMREF, hagacan H services, action aid, red cross, saint john ambulance, catholic relief servicers in Kenya.</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05461907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The country has won wide spread acceptance among gov’t ministries, NGOs and community in provision of care.</a:t>
            </a:r>
          </a:p>
          <a:p>
            <a:r>
              <a:rPr lang="en-US" sz="2400" dirty="0" smtClean="0">
                <a:latin typeface="Mongolian Baiti" pitchFamily="66" charset="0"/>
                <a:cs typeface="Mongolian Baiti" pitchFamily="66" charset="0"/>
              </a:rPr>
              <a:t>Childhood immunizable dzz have recused due to KEPI.</a:t>
            </a:r>
          </a:p>
          <a:p>
            <a:r>
              <a:rPr lang="en-US" sz="2400" dirty="0" smtClean="0">
                <a:latin typeface="Mongolian Baiti" pitchFamily="66" charset="0"/>
                <a:cs typeface="Mongolian Baiti" pitchFamily="66" charset="0"/>
              </a:rPr>
              <a:t>Improvement in equitable distribution of resource.</a:t>
            </a:r>
          </a:p>
          <a:p>
            <a:r>
              <a:rPr lang="en-US" sz="2400" dirty="0" smtClean="0">
                <a:latin typeface="Mongolian Baiti" pitchFamily="66" charset="0"/>
                <a:cs typeface="Mongolian Baiti" pitchFamily="66" charset="0"/>
              </a:rPr>
              <a:t>Has lead to encouragement in achievements in global target dzz eradication and control.</a:t>
            </a:r>
          </a:p>
          <a:p>
            <a:r>
              <a:rPr lang="en-US" sz="2400" dirty="0" smtClean="0">
                <a:latin typeface="Mongolian Baiti" pitchFamily="66" charset="0"/>
                <a:cs typeface="Mongolian Baiti" pitchFamily="66" charset="0"/>
              </a:rPr>
              <a:t>There as been extensive expansions and coverage of several PHC elements like nutrition, environmental health etc.</a:t>
            </a:r>
          </a:p>
          <a:p>
            <a:r>
              <a:rPr lang="en-US" sz="2400" dirty="0" smtClean="0">
                <a:latin typeface="Mongolian Baiti" pitchFamily="66" charset="0"/>
                <a:cs typeface="Mongolian Baiti" pitchFamily="66" charset="0"/>
              </a:rPr>
              <a:t>It contributed to reduced gap btn rich and poor by offering free medical services.</a:t>
            </a:r>
          </a:p>
          <a:p>
            <a:r>
              <a:rPr lang="en-US" sz="2400" dirty="0" smtClean="0">
                <a:latin typeface="Mongolian Baiti" pitchFamily="66" charset="0"/>
                <a:cs typeface="Mongolian Baiti" pitchFamily="66" charset="0"/>
              </a:rPr>
              <a:t>Focuses on community by introducing community health workers.</a:t>
            </a:r>
          </a:p>
          <a:p>
            <a:endParaRPr lang="en-US" sz="2400" dirty="0" smtClean="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ACHIEVEMENTS OF PHC.</a:t>
            </a:r>
            <a:endParaRPr lang="en-US" dirty="0"/>
          </a:p>
        </p:txBody>
      </p:sp>
    </p:spTree>
    <p:extLst>
      <p:ext uri="{BB962C8B-B14F-4D97-AF65-F5344CB8AC3E}">
        <p14:creationId xmlns:p14="http://schemas.microsoft.com/office/powerpoint/2010/main" val="111874407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Involvement of community in planning and learning there own health services via community participation.</a:t>
            </a:r>
          </a:p>
          <a:p>
            <a:r>
              <a:rPr lang="en-US" sz="2400" dirty="0" smtClean="0">
                <a:latin typeface="Mongolian Baiti" pitchFamily="66" charset="0"/>
                <a:cs typeface="Mongolian Baiti" pitchFamily="66" charset="0"/>
              </a:rPr>
              <a:t>Training of HW on preventive and promotive HC and continuous professional dev’t.</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challenges of PHC.</a:t>
            </a:r>
          </a:p>
          <a:p>
            <a:r>
              <a:rPr lang="en-US" sz="2400" dirty="0" smtClean="0">
                <a:latin typeface="Mongolian Baiti" pitchFamily="66" charset="0"/>
                <a:cs typeface="Mongolian Baiti" pitchFamily="66" charset="0"/>
              </a:rPr>
              <a:t>High motility and morbidity of under 5s due to immunizable dzz which could be prevented thro immunization.</a:t>
            </a:r>
          </a:p>
          <a:p>
            <a:r>
              <a:rPr lang="en-US" sz="2400" dirty="0" smtClean="0">
                <a:latin typeface="Mongolian Baiti" pitchFamily="66" charset="0"/>
                <a:cs typeface="Mongolian Baiti" pitchFamily="66" charset="0"/>
              </a:rPr>
              <a:t>High cost of drugs and equipment's used in health care system and they cover 70% of health's budget.</a:t>
            </a:r>
          </a:p>
          <a:p>
            <a:r>
              <a:rPr lang="en-US" sz="2400" dirty="0" smtClean="0">
                <a:latin typeface="Mongolian Baiti" pitchFamily="66" charset="0"/>
                <a:cs typeface="Mongolian Baiti" pitchFamily="66" charset="0"/>
              </a:rPr>
              <a:t>Climatic conditions leading to poverty hence malnutrition.</a:t>
            </a:r>
          </a:p>
          <a:p>
            <a:r>
              <a:rPr lang="en-US" sz="2400" dirty="0" smtClean="0">
                <a:latin typeface="Mongolian Baiti" pitchFamily="66" charset="0"/>
                <a:cs typeface="Mongolian Baiti" pitchFamily="66" charset="0"/>
              </a:rPr>
              <a:t>Dzz burden-emerging of new dzz like HIV/AIDS and related dzz like TB and pneumonia.</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134809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1.Universally accessible to the individual and family in the community.</a:t>
            </a:r>
          </a:p>
          <a:p>
            <a:r>
              <a:rPr lang="en-US" sz="2400" dirty="0" smtClean="0">
                <a:latin typeface="Mongolian Baiti" pitchFamily="66" charset="0"/>
                <a:cs typeface="Mongolian Baiti" pitchFamily="66" charset="0"/>
              </a:rPr>
              <a:t>If refers to the continuity of care which shd be within reach to every individual in the community.</a:t>
            </a:r>
          </a:p>
          <a:p>
            <a:pPr marL="109728" indent="0">
              <a:buNone/>
            </a:pPr>
            <a:r>
              <a:rPr lang="en-US" sz="2400" dirty="0" smtClean="0">
                <a:latin typeface="Mongolian Baiti" pitchFamily="66" charset="0"/>
                <a:cs typeface="Mongolian Baiti" pitchFamily="66" charset="0"/>
              </a:rPr>
              <a:t>2. Socially acceptable to all.</a:t>
            </a:r>
          </a:p>
          <a:p>
            <a:r>
              <a:rPr lang="en-US" sz="2400" dirty="0" smtClean="0">
                <a:latin typeface="Mongolian Baiti" pitchFamily="66" charset="0"/>
                <a:cs typeface="Mongolian Baiti" pitchFamily="66" charset="0"/>
              </a:rPr>
              <a:t>The health care is appropriate and  adequate in quantity to satisfy the health needs of all ppl and the methods are acceptable to the m within there cultures and norms.</a:t>
            </a:r>
          </a:p>
          <a:p>
            <a:pPr marL="109728" indent="0">
              <a:buNone/>
            </a:pPr>
            <a:r>
              <a:rPr lang="en-US" sz="2400" dirty="0" smtClean="0">
                <a:latin typeface="Mongolian Baiti" pitchFamily="66" charset="0"/>
                <a:cs typeface="Mongolian Baiti" pitchFamily="66" charset="0"/>
              </a:rPr>
              <a:t>3. affordable.</a:t>
            </a:r>
          </a:p>
          <a:p>
            <a:r>
              <a:rPr lang="en-US" sz="2400" dirty="0" smtClean="0">
                <a:latin typeface="Mongolian Baiti" pitchFamily="66" charset="0"/>
                <a:cs typeface="Mongolian Baiti" pitchFamily="66" charset="0"/>
              </a:rPr>
              <a:t>Services are provided at a cost that the community can afford.</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X-tics of PHC.</a:t>
            </a:r>
            <a:endParaRPr lang="en-US" dirty="0"/>
          </a:p>
        </p:txBody>
      </p:sp>
    </p:spTree>
    <p:extLst>
      <p:ext uri="{BB962C8B-B14F-4D97-AF65-F5344CB8AC3E}">
        <p14:creationId xmlns:p14="http://schemas.microsoft.com/office/powerpoint/2010/main" val="13273086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National and human disasters leading to loss of property and life.</a:t>
            </a:r>
          </a:p>
          <a:p>
            <a:r>
              <a:rPr lang="en-US" sz="2400" dirty="0" smtClean="0">
                <a:latin typeface="Mongolian Baiti" pitchFamily="66" charset="0"/>
                <a:cs typeface="Mongolian Baiti" pitchFamily="66" charset="0"/>
              </a:rPr>
              <a:t>Most ppl in Kenya lack safe water and sanitation leading to communicable dzz.</a:t>
            </a:r>
          </a:p>
          <a:p>
            <a:r>
              <a:rPr lang="en-US" sz="2400" dirty="0" smtClean="0">
                <a:latin typeface="Mongolian Baiti" pitchFamily="66" charset="0"/>
                <a:cs typeface="Mongolian Baiti" pitchFamily="66" charset="0"/>
              </a:rPr>
              <a:t>Political instability leading to IDPs leading to transmission of dzz.</a:t>
            </a:r>
          </a:p>
          <a:p>
            <a:r>
              <a:rPr lang="en-US" sz="2400" dirty="0" smtClean="0">
                <a:latin typeface="Mongolian Baiti" pitchFamily="66" charset="0"/>
                <a:cs typeface="Mongolian Baiti" pitchFamily="66" charset="0"/>
              </a:rPr>
              <a:t>Malaria and respiratory dzz are an increase.</a:t>
            </a:r>
          </a:p>
          <a:p>
            <a:r>
              <a:rPr lang="en-US" sz="2400" dirty="0" smtClean="0">
                <a:latin typeface="Mongolian Baiti" pitchFamily="66" charset="0"/>
                <a:cs typeface="Mongolian Baiti" pitchFamily="66" charset="0"/>
              </a:rPr>
              <a:t>Primary H care programs like KEPI depend on donors raising concern on sustainability.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13480994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Due to the above challenges the country has raised concern among stake holders and H sector. Ministry of H has held several constructive meetings and work shops to try and reverse the deteriorating H situation in the country.</a:t>
            </a:r>
          </a:p>
          <a:p>
            <a:r>
              <a:rPr lang="en-US" sz="2400" dirty="0" smtClean="0">
                <a:latin typeface="Mongolian Baiti" pitchFamily="66" charset="0"/>
                <a:cs typeface="Mongolian Baiti" pitchFamily="66" charset="0"/>
              </a:rPr>
              <a:t>A major outcome as come with information of national health sector strategic plan.</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NHSSP.</a:t>
            </a:r>
          </a:p>
          <a:p>
            <a:r>
              <a:rPr lang="en-US" sz="2400" dirty="0" smtClean="0">
                <a:latin typeface="Mongolian Baiti" pitchFamily="66" charset="0"/>
                <a:cs typeface="Mongolian Baiti" pitchFamily="66" charset="0"/>
              </a:rPr>
              <a:t>The plan was developed to address constrains in the health sector and adopt a sector wide approach in their resolution.</a:t>
            </a:r>
          </a:p>
          <a:p>
            <a:r>
              <a:rPr lang="en-US" sz="2400" dirty="0" smtClean="0">
                <a:latin typeface="Mongolian Baiti" pitchFamily="66" charset="0"/>
                <a:cs typeface="Mongolian Baiti" pitchFamily="66" charset="0"/>
              </a:rPr>
              <a:t>The ministry of health and developing partners developed NHSSP to set the health sector reform.</a:t>
            </a:r>
          </a:p>
          <a:p>
            <a:r>
              <a:rPr lang="en-US" sz="2400" dirty="0" smtClean="0">
                <a:latin typeface="Mongolian Baiti" pitchFamily="66" charset="0"/>
                <a:cs typeface="Mongolian Baiti" pitchFamily="66" charset="0"/>
              </a:rPr>
              <a:t>The NHSSP concern was on structural, financial, and organization.</a:t>
            </a:r>
          </a:p>
          <a:p>
            <a:r>
              <a:rPr lang="en-US" sz="2400" dirty="0" smtClean="0">
                <a:latin typeface="Mongolian Baiti" pitchFamily="66" charset="0"/>
                <a:cs typeface="Mongolian Baiti" pitchFamily="66" charset="0"/>
              </a:rPr>
              <a:t>The ministry committed itself to decentralize by providing increased authority for decision making, recourse allocation and Mnx of H care to district and H center.</a:t>
            </a:r>
          </a:p>
          <a:p>
            <a:r>
              <a:rPr lang="en-US" sz="2400" dirty="0" smtClean="0">
                <a:latin typeface="Mongolian Baiti" pitchFamily="66" charset="0"/>
                <a:cs typeface="Mongolian Baiti" pitchFamily="66" charset="0"/>
              </a:rPr>
              <a:t>This was to allow greater participation to community Mnx of funds.</a:t>
            </a:r>
          </a:p>
        </p:txBody>
      </p:sp>
      <p:sp>
        <p:nvSpPr>
          <p:cNvPr id="3" name="Title 2"/>
          <p:cNvSpPr>
            <a:spLocks noGrp="1"/>
          </p:cNvSpPr>
          <p:nvPr>
            <p:ph type="title"/>
          </p:nvPr>
        </p:nvSpPr>
        <p:spPr/>
        <p:txBody>
          <a:bodyPr>
            <a:normAutofit fontScale="90000"/>
          </a:bodyPr>
          <a:lstStyle/>
          <a:p>
            <a:r>
              <a:rPr lang="en-US" dirty="0" smtClean="0"/>
              <a:t>ADOPTING OF PHC IN YR 2000 AND BEYOND.</a:t>
            </a:r>
            <a:endParaRPr lang="en-US" dirty="0"/>
          </a:p>
        </p:txBody>
      </p:sp>
    </p:spTree>
    <p:extLst>
      <p:ext uri="{BB962C8B-B14F-4D97-AF65-F5344CB8AC3E}">
        <p14:creationId xmlns:p14="http://schemas.microsoft.com/office/powerpoint/2010/main" val="186566837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At the MOH headquarters. The role of headquarter is restricted to policy formulation and development, strategic planning, setting standards, regulating mechanisms and coordinating H training.</a:t>
            </a:r>
          </a:p>
          <a:p>
            <a:r>
              <a:rPr lang="en-US" sz="2400" dirty="0" smtClean="0">
                <a:latin typeface="Mongolian Baiti" pitchFamily="66" charset="0"/>
                <a:cs typeface="Mongolian Baiti" pitchFamily="66" charset="0"/>
              </a:rPr>
              <a:t>Coordinating donor activities.</a:t>
            </a:r>
          </a:p>
          <a:p>
            <a:r>
              <a:rPr lang="en-US" sz="2400" dirty="0" smtClean="0">
                <a:latin typeface="Mongolian Baiti" pitchFamily="66" charset="0"/>
                <a:cs typeface="Mongolian Baiti" pitchFamily="66" charset="0"/>
              </a:rPr>
              <a:t>Overseeing implementation of reform processes.</a:t>
            </a:r>
          </a:p>
          <a:p>
            <a:r>
              <a:rPr lang="en-US" sz="2400" dirty="0" smtClean="0">
                <a:latin typeface="Mongolian Baiti" pitchFamily="66" charset="0"/>
                <a:cs typeface="Mongolian Baiti" pitchFamily="66" charset="0"/>
              </a:rPr>
              <a:t>Ensuring equitable allocation of the national H resources.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at provincial level.</a:t>
            </a:r>
          </a:p>
          <a:p>
            <a:r>
              <a:rPr lang="en-US" sz="2400" dirty="0" smtClean="0">
                <a:latin typeface="Mongolian Baiti" pitchFamily="66" charset="0"/>
                <a:cs typeface="Mongolian Baiti" pitchFamily="66" charset="0"/>
              </a:rPr>
              <a:t>Supervise H at district level.</a:t>
            </a:r>
          </a:p>
          <a:p>
            <a:r>
              <a:rPr lang="en-US" sz="2400" dirty="0" smtClean="0">
                <a:latin typeface="Mongolian Baiti" pitchFamily="66" charset="0"/>
                <a:cs typeface="Mongolian Baiti" pitchFamily="66" charset="0"/>
              </a:rPr>
              <a:t>Mention H standards for services and infrastructure.</a:t>
            </a:r>
          </a:p>
          <a:p>
            <a:r>
              <a:rPr lang="en-US" sz="2400" dirty="0" smtClean="0">
                <a:latin typeface="Mongolian Baiti" pitchFamily="66" charset="0"/>
                <a:cs typeface="Mongolian Baiti" pitchFamily="66" charset="0"/>
              </a:rPr>
              <a:t>Assist district in developing there plan.</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sz="3100" dirty="0" smtClean="0"/>
              <a:t>ROLES AND RESPONSIBILITIES GIVEN TO EACH LEVEL TO IMPLEMENT THERE REFORMS</a:t>
            </a:r>
            <a:r>
              <a:rPr lang="en-US" dirty="0" smtClean="0"/>
              <a:t>.</a:t>
            </a:r>
            <a:endParaRPr lang="en-US" dirty="0"/>
          </a:p>
        </p:txBody>
      </p:sp>
    </p:spTree>
    <p:extLst>
      <p:ext uri="{BB962C8B-B14F-4D97-AF65-F5344CB8AC3E}">
        <p14:creationId xmlns:p14="http://schemas.microsoft.com/office/powerpoint/2010/main" val="25419768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Prepare work plan and implementation of district plan.</a:t>
            </a:r>
          </a:p>
          <a:p>
            <a:r>
              <a:rPr lang="en-US" sz="2400" dirty="0" smtClean="0">
                <a:latin typeface="Mongolian Baiti" pitchFamily="66" charset="0"/>
                <a:cs typeface="Mongolian Baiti" pitchFamily="66" charset="0"/>
              </a:rPr>
              <a:t>Provision of curative, preventive, rehabilitation and primitive PHC activities.</a:t>
            </a:r>
          </a:p>
          <a:p>
            <a:r>
              <a:rPr lang="en-US" sz="2400" dirty="0" smtClean="0">
                <a:latin typeface="Mongolian Baiti" pitchFamily="66" charset="0"/>
                <a:cs typeface="Mongolian Baiti" pitchFamily="66" charset="0"/>
              </a:rPr>
              <a:t>Coordinating and supervising other H sectors.</a:t>
            </a:r>
          </a:p>
          <a:p>
            <a:r>
              <a:rPr lang="en-US" sz="2400" dirty="0" smtClean="0">
                <a:latin typeface="Mongolian Baiti" pitchFamily="66" charset="0"/>
                <a:cs typeface="Mongolian Baiti" pitchFamily="66" charset="0"/>
              </a:rPr>
              <a:t>Coordinating other sectors, donors, NGOs on H related issues.</a:t>
            </a:r>
          </a:p>
          <a:p>
            <a:pPr marL="109728" indent="0">
              <a:buNone/>
            </a:pPr>
            <a:r>
              <a:rPr lang="en-US" sz="2400" b="1" dirty="0" smtClean="0">
                <a:latin typeface="Mongolian Baiti" pitchFamily="66" charset="0"/>
                <a:cs typeface="Mongolian Baiti" pitchFamily="66" charset="0"/>
              </a:rPr>
              <a:t>               WAYS FORWARD FOR PHC.</a:t>
            </a:r>
          </a:p>
          <a:p>
            <a:r>
              <a:rPr lang="en-US" sz="2400" dirty="0" smtClean="0">
                <a:latin typeface="Mongolian Baiti" pitchFamily="66" charset="0"/>
                <a:cs typeface="Mongolian Baiti" pitchFamily="66" charset="0"/>
              </a:rPr>
              <a:t>Gov’t is committed to improve the country H status. So there  was introduction of policies and refers and strategies in order to implement PHC.</a:t>
            </a:r>
          </a:p>
          <a:p>
            <a:r>
              <a:rPr lang="en-US" sz="2400" dirty="0" smtClean="0">
                <a:latin typeface="Mongolian Baiti" pitchFamily="66" charset="0"/>
                <a:cs typeface="Mongolian Baiti" pitchFamily="66" charset="0"/>
              </a:rPr>
              <a:t>every individual can do the following to improve the implementation of PHC:</a:t>
            </a:r>
          </a:p>
          <a:p>
            <a:pPr>
              <a:buFont typeface="Wingdings" pitchFamily="2" charset="2"/>
              <a:buChar char="Ø"/>
            </a:pPr>
            <a:r>
              <a:rPr lang="en-US" sz="2400" dirty="0" smtClean="0">
                <a:latin typeface="Mongolian Baiti" pitchFamily="66" charset="0"/>
                <a:cs typeface="Mongolian Baiti" pitchFamily="66" charset="0"/>
              </a:rPr>
              <a:t>Rational use  of resources like funds allocated to them. We are in current with new dzz, rx regimen, gov’t policies as they keep changing.</a:t>
            </a:r>
          </a:p>
        </p:txBody>
      </p:sp>
      <p:sp>
        <p:nvSpPr>
          <p:cNvPr id="3" name="Title 2"/>
          <p:cNvSpPr>
            <a:spLocks noGrp="1"/>
          </p:cNvSpPr>
          <p:nvPr>
            <p:ph type="title"/>
          </p:nvPr>
        </p:nvSpPr>
        <p:spPr/>
        <p:txBody>
          <a:bodyPr/>
          <a:lstStyle/>
          <a:p>
            <a:r>
              <a:rPr lang="en-US" dirty="0" smtClean="0"/>
              <a:t>DISTRICT LEVEL.</a:t>
            </a:r>
            <a:endParaRPr lang="en-US" dirty="0"/>
          </a:p>
        </p:txBody>
      </p:sp>
    </p:spTree>
    <p:extLst>
      <p:ext uri="{BB962C8B-B14F-4D97-AF65-F5344CB8AC3E}">
        <p14:creationId xmlns:p14="http://schemas.microsoft.com/office/powerpoint/2010/main" val="350685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Advocating for policy change and good governance at levels.</a:t>
            </a:r>
          </a:p>
          <a:p>
            <a:r>
              <a:rPr lang="en-US" sz="2400" dirty="0" smtClean="0">
                <a:latin typeface="Mongolian Baiti" pitchFamily="66" charset="0"/>
                <a:cs typeface="Mongolian Baiti" pitchFamily="66" charset="0"/>
              </a:rPr>
              <a:t>Effective dzz surveillance and reporting so that measures can be taken in good time.</a:t>
            </a:r>
          </a:p>
          <a:p>
            <a:r>
              <a:rPr lang="en-US" sz="2400" dirty="0" smtClean="0">
                <a:latin typeface="Mongolian Baiti" pitchFamily="66" charset="0"/>
                <a:cs typeface="Mongolian Baiti" pitchFamily="66" charset="0"/>
              </a:rPr>
              <a:t>Implementing PHC at your level.</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438547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200400"/>
            <a:ext cx="8229600" cy="1143000"/>
          </a:xfrm>
        </p:spPr>
        <p:txBody>
          <a:bodyPr>
            <a:normAutofit fontScale="90000"/>
          </a:bodyPr>
          <a:lstStyle/>
          <a:p>
            <a:pPr algn="r"/>
            <a:r>
              <a:rPr lang="en-US" dirty="0" smtClean="0">
                <a:effectLst>
                  <a:outerShdw blurRad="38100" dist="38100" dir="2700000" algn="tl">
                    <a:srgbClr val="000000">
                      <a:alpha val="43137"/>
                    </a:srgbClr>
                  </a:outerShdw>
                </a:effectLst>
              </a:rPr>
              <a:t>COMMUNITY STRATEGY.</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BY JENNIFER MUOKI.</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10283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400" dirty="0" smtClean="0">
                <a:latin typeface="Mongolian Baiti" pitchFamily="66" charset="0"/>
                <a:cs typeface="Mongolian Baiti" pitchFamily="66" charset="0"/>
              </a:rPr>
              <a:t>It is an approach that was formed to enhance community access to H care in order to improve individual productivity and thus reducing poverty, hunger and child &amp; maternal deaths as well as to improve education performance.</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historical background on community strategy</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It was noted that PHC was not very effective esp at the community level. </a:t>
            </a:r>
          </a:p>
          <a:p>
            <a:r>
              <a:rPr lang="en-US" sz="2400" dirty="0" smtClean="0">
                <a:latin typeface="Mongolian Baiti" pitchFamily="66" charset="0"/>
                <a:cs typeface="Mongolian Baiti" pitchFamily="66" charset="0"/>
              </a:rPr>
              <a:t>Therefor community strategy was started to bridge the gap btn community and the health facility.</a:t>
            </a:r>
          </a:p>
          <a:p>
            <a:r>
              <a:rPr lang="en-US" sz="2400" dirty="0" smtClean="0">
                <a:latin typeface="Mongolian Baiti" pitchFamily="66" charset="0"/>
                <a:cs typeface="Mongolian Baiti" pitchFamily="66" charset="0"/>
              </a:rPr>
              <a:t>It was launched in 22</a:t>
            </a:r>
            <a:r>
              <a:rPr lang="en-US" sz="2400" baseline="30000" dirty="0" smtClean="0">
                <a:latin typeface="Mongolian Baiti" pitchFamily="66" charset="0"/>
                <a:cs typeface="Mongolian Baiti" pitchFamily="66" charset="0"/>
              </a:rPr>
              <a:t>nd</a:t>
            </a:r>
            <a:r>
              <a:rPr lang="en-US" sz="2400" dirty="0" smtClean="0">
                <a:latin typeface="Mongolian Baiti" pitchFamily="66" charset="0"/>
                <a:cs typeface="Mongolian Baiti" pitchFamily="66" charset="0"/>
              </a:rPr>
              <a:t> June 2007.</a:t>
            </a:r>
          </a:p>
        </p:txBody>
      </p:sp>
      <p:sp>
        <p:nvSpPr>
          <p:cNvPr id="3" name="Title 2"/>
          <p:cNvSpPr>
            <a:spLocks noGrp="1"/>
          </p:cNvSpPr>
          <p:nvPr>
            <p:ph type="title"/>
          </p:nvPr>
        </p:nvSpPr>
        <p:spPr/>
        <p:txBody>
          <a:bodyPr/>
          <a:lstStyle/>
          <a:p>
            <a:r>
              <a:rPr lang="en-US" dirty="0" smtClean="0"/>
              <a:t>COMMUNITY STRATEGY.</a:t>
            </a:r>
            <a:endParaRPr lang="en-US" dirty="0"/>
          </a:p>
        </p:txBody>
      </p:sp>
    </p:spTree>
    <p:extLst>
      <p:ext uri="{BB962C8B-B14F-4D97-AF65-F5344CB8AC3E}">
        <p14:creationId xmlns:p14="http://schemas.microsoft.com/office/powerpoint/2010/main" val="2714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Levels by KEPHS- Kenya essential package of health services.</a:t>
            </a:r>
          </a:p>
          <a:p>
            <a:r>
              <a:rPr lang="en-US" sz="2400" dirty="0" smtClean="0">
                <a:latin typeface="Mongolian Baiti" pitchFamily="66" charset="0"/>
                <a:cs typeface="Mongolian Baiti" pitchFamily="66" charset="0"/>
              </a:rPr>
              <a:t>Tertiary hospitals national level.</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Secondary hospitals provincial.</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Primary hospitals.</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H centers, maternity and nursing home.</a:t>
            </a:r>
          </a:p>
          <a:p>
            <a:endParaRPr lang="en-US" sz="2400" dirty="0">
              <a:latin typeface="Mongolian Baiti" pitchFamily="66" charset="0"/>
              <a:cs typeface="Mongolian Baiti" pitchFamily="66" charset="0"/>
            </a:endParaRPr>
          </a:p>
          <a:p>
            <a:r>
              <a:rPr lang="en-US" sz="2400" dirty="0" smtClean="0">
                <a:latin typeface="Mongolian Baiti" pitchFamily="66" charset="0"/>
                <a:cs typeface="Mongolian Baiti" pitchFamily="66" charset="0"/>
              </a:rPr>
              <a:t>Dispensaries and clinics.</a:t>
            </a:r>
          </a:p>
          <a:p>
            <a:pPr marL="109728" indent="0">
              <a:buNone/>
            </a:pPr>
            <a:r>
              <a:rPr lang="en-US" sz="2400" b="1" dirty="0" smtClean="0">
                <a:latin typeface="Mongolian Baiti" pitchFamily="66" charset="0"/>
                <a:cs typeface="Mongolian Baiti" pitchFamily="66" charset="0"/>
              </a:rPr>
              <a:t>                        (interphase</a:t>
            </a:r>
            <a:r>
              <a:rPr lang="en-US" sz="2400" b="1" dirty="0">
                <a:latin typeface="Mongolian Baiti" pitchFamily="66" charset="0"/>
                <a:cs typeface="Mongolian Baiti" pitchFamily="66" charset="0"/>
              </a:rPr>
              <a:t>)</a:t>
            </a:r>
          </a:p>
          <a:p>
            <a:r>
              <a:rPr lang="en-US" sz="2400" dirty="0" smtClean="0">
                <a:latin typeface="Mongolian Baiti" pitchFamily="66" charset="0"/>
                <a:cs typeface="Mongolian Baiti" pitchFamily="66" charset="0"/>
              </a:rPr>
              <a:t>Community.</a:t>
            </a:r>
          </a:p>
        </p:txBody>
      </p:sp>
      <p:sp>
        <p:nvSpPr>
          <p:cNvPr id="3" name="Title 2"/>
          <p:cNvSpPr>
            <a:spLocks noGrp="1"/>
          </p:cNvSpPr>
          <p:nvPr>
            <p:ph type="title"/>
          </p:nvPr>
        </p:nvSpPr>
        <p:spPr/>
        <p:txBody>
          <a:bodyPr/>
          <a:lstStyle/>
          <a:p>
            <a:r>
              <a:rPr lang="en-US" dirty="0" smtClean="0"/>
              <a:t>HOSPITAL LEVELS.</a:t>
            </a:r>
            <a:endParaRPr lang="en-US" dirty="0"/>
          </a:p>
        </p:txBody>
      </p:sp>
      <p:sp>
        <p:nvSpPr>
          <p:cNvPr id="4" name="Up Arrow 3"/>
          <p:cNvSpPr/>
          <p:nvPr/>
        </p:nvSpPr>
        <p:spPr>
          <a:xfrm>
            <a:off x="1702162" y="2057400"/>
            <a:ext cx="484632" cy="519452"/>
          </a:xfrm>
          <a:prstGeom prst="upArrow">
            <a:avLst>
              <a:gd name="adj1" fmla="val 2233"/>
              <a:gd name="adj2" fmla="val 81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Up Arrow 4"/>
          <p:cNvSpPr/>
          <p:nvPr/>
        </p:nvSpPr>
        <p:spPr>
          <a:xfrm>
            <a:off x="1712915" y="2743200"/>
            <a:ext cx="484632" cy="368808"/>
          </a:xfrm>
          <a:prstGeom prst="upArrow">
            <a:avLst>
              <a:gd name="adj1" fmla="val 33437"/>
              <a:gd name="adj2" fmla="val 52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Up Arrow 5"/>
          <p:cNvSpPr/>
          <p:nvPr/>
        </p:nvSpPr>
        <p:spPr>
          <a:xfrm>
            <a:off x="1702162" y="3385199"/>
            <a:ext cx="484632" cy="489204"/>
          </a:xfrm>
          <a:prstGeom prst="upArrow">
            <a:avLst>
              <a:gd name="adj1" fmla="val 2134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Up Arrow 6"/>
          <p:cNvSpPr/>
          <p:nvPr/>
        </p:nvSpPr>
        <p:spPr>
          <a:xfrm>
            <a:off x="1712915" y="4114800"/>
            <a:ext cx="484632" cy="489204"/>
          </a:xfrm>
          <a:prstGeom prst="upArrow">
            <a:avLst>
              <a:gd name="adj1" fmla="val 2134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Up Arrow 7"/>
          <p:cNvSpPr/>
          <p:nvPr/>
        </p:nvSpPr>
        <p:spPr>
          <a:xfrm>
            <a:off x="1702162" y="4901088"/>
            <a:ext cx="484632" cy="489204"/>
          </a:xfrm>
          <a:prstGeom prst="upArrow">
            <a:avLst>
              <a:gd name="adj1" fmla="val 2134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90244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Community are at the foundation, equitable and effective H care. The Community represent level one in KEPHS which was proposed in second national health sector strategic plan 2005.</a:t>
            </a:r>
          </a:p>
          <a:p>
            <a:r>
              <a:rPr lang="en-US" sz="2400" dirty="0" smtClean="0">
                <a:latin typeface="Mongolian Baiti" pitchFamily="66" charset="0"/>
                <a:cs typeface="Mongolian Baiti" pitchFamily="66" charset="0"/>
              </a:rPr>
              <a:t>For the success of NHSSP 2, a Specific strategy was developed and rolled out  “taking KEPHS to the community” thus it was referred to as community strategy.</a:t>
            </a:r>
          </a:p>
          <a:p>
            <a:r>
              <a:rPr lang="en-US" sz="2400" dirty="0" smtClean="0">
                <a:latin typeface="Mongolian Baiti" pitchFamily="66" charset="0"/>
                <a:cs typeface="Mongolian Baiti" pitchFamily="66" charset="0"/>
              </a:rPr>
              <a:t>The goal for the community strategy was to be accomplished by established sustainable level 1 of service aimed at promoting dignified livelihood  across all stages of the life cycle .</a:t>
            </a:r>
          </a:p>
          <a:p>
            <a:r>
              <a:rPr lang="en-US" sz="2400" dirty="0" smtClean="0">
                <a:latin typeface="Mongolian Baiti" pitchFamily="66" charset="0"/>
                <a:cs typeface="Mongolian Baiti" pitchFamily="66" charset="0"/>
              </a:rPr>
              <a:t>The community based approach was set out in community strategy. It is the mechanism though which household and community strengthen there role in health and H related issues by increasing their knowledge, skills and participation.</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IMPLEMENTATION FLAME WORK AND THE PROCESS.</a:t>
            </a:r>
            <a:endParaRPr lang="en-US" dirty="0"/>
          </a:p>
        </p:txBody>
      </p:sp>
    </p:spTree>
    <p:extLst>
      <p:ext uri="{BB962C8B-B14F-4D97-AF65-F5344CB8AC3E}">
        <p14:creationId xmlns:p14="http://schemas.microsoft.com/office/powerpoint/2010/main" val="40070304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The community shd asses, analyses, plan, implement and manage there own health issues.</a:t>
            </a:r>
          </a:p>
          <a:p>
            <a:r>
              <a:rPr lang="en-US" sz="2400" dirty="0" smtClean="0">
                <a:latin typeface="Mongolian Baiti" pitchFamily="66" charset="0"/>
                <a:cs typeface="Mongolian Baiti" pitchFamily="66" charset="0"/>
              </a:rPr>
              <a:t>It is important to integrate level one H activities  by all the stake holders into the H care system.</a:t>
            </a:r>
          </a:p>
          <a:p>
            <a:r>
              <a:rPr lang="en-US" sz="2400" dirty="0">
                <a:latin typeface="Mongolian Baiti" pitchFamily="66" charset="0"/>
                <a:cs typeface="Mongolian Baiti" pitchFamily="66" charset="0"/>
              </a:rPr>
              <a:t>c</a:t>
            </a:r>
            <a:r>
              <a:rPr lang="en-US" sz="2400" dirty="0" smtClean="0">
                <a:latin typeface="Mongolian Baiti" pitchFamily="66" charset="0"/>
                <a:cs typeface="Mongolian Baiti" pitchFamily="66" charset="0"/>
              </a:rPr>
              <a:t>ommunity strategy was started to take H services to the community at the grassroots and to reverse the trend from up down to down upward process.</a:t>
            </a:r>
          </a:p>
          <a:p>
            <a:r>
              <a:rPr lang="en-US" sz="2400" dirty="0" smtClean="0">
                <a:latin typeface="Mongolian Baiti" pitchFamily="66" charset="0"/>
                <a:cs typeface="Mongolian Baiti" pitchFamily="66" charset="0"/>
              </a:rPr>
              <a:t>It was started in some districts as a pilot then it was being rolled out to other districts and counties.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36975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sz="2400" dirty="0" smtClean="0">
                <a:latin typeface="Mongolian Baiti" pitchFamily="66" charset="0"/>
                <a:cs typeface="Mongolian Baiti" pitchFamily="66" charset="0"/>
              </a:rPr>
              <a:t>4. Promote full participation.</a:t>
            </a:r>
          </a:p>
          <a:p>
            <a:r>
              <a:rPr lang="en-US" sz="2400" dirty="0" smtClean="0">
                <a:latin typeface="Mongolian Baiti" pitchFamily="66" charset="0"/>
                <a:cs typeface="Mongolian Baiti" pitchFamily="66" charset="0"/>
              </a:rPr>
              <a:t>Made available to them thro’ there full participation meaning that the community shd assume responsibility in promoting there health.</a:t>
            </a:r>
          </a:p>
          <a:p>
            <a:pPr marL="109728" indent="0">
              <a:buNone/>
            </a:pPr>
            <a:r>
              <a:rPr lang="en-US" sz="2400" dirty="0" smtClean="0">
                <a:latin typeface="Mongolian Baiti" pitchFamily="66" charset="0"/>
                <a:cs typeface="Mongolian Baiti" pitchFamily="66" charset="0"/>
              </a:rPr>
              <a:t>5. Appropriate technology.</a:t>
            </a:r>
          </a:p>
          <a:p>
            <a:r>
              <a:rPr lang="en-US" sz="2400" dirty="0" smtClean="0">
                <a:latin typeface="Mongolian Baiti" pitchFamily="66" charset="0"/>
                <a:cs typeface="Mongolian Baiti" pitchFamily="66" charset="0"/>
              </a:rPr>
              <a:t>Use of the methods and techniques that are locally available and ppl can solve there own problems.</a:t>
            </a:r>
          </a:p>
          <a:p>
            <a:pPr marL="109728" indent="0">
              <a:buNone/>
            </a:pPr>
            <a:r>
              <a:rPr lang="en-US" sz="2400" dirty="0" smtClean="0">
                <a:latin typeface="Mongolian Baiti" pitchFamily="66" charset="0"/>
                <a:cs typeface="Mongolian Baiti" pitchFamily="66" charset="0"/>
              </a:rPr>
              <a:t>6. Socially accepted methods which the country can afford.</a:t>
            </a:r>
          </a:p>
          <a:p>
            <a:r>
              <a:rPr lang="en-US" sz="2400" dirty="0" smtClean="0">
                <a:latin typeface="Mongolian Baiti" pitchFamily="66" charset="0"/>
                <a:cs typeface="Mongolian Baiti" pitchFamily="66" charset="0"/>
              </a:rPr>
              <a:t>Self reliance and self determination.</a:t>
            </a:r>
          </a:p>
          <a:p>
            <a:r>
              <a:rPr lang="en-US" sz="2400" dirty="0" smtClean="0">
                <a:latin typeface="Mongolian Baiti" pitchFamily="66" charset="0"/>
                <a:cs typeface="Mongolian Baiti" pitchFamily="66" charset="0"/>
              </a:rPr>
              <a:t>NB: PHC strategy ENCOUREGES self care and self Mnx in the health and social life. Ppl shd be educated and empowered to use there own knowledge, attitude and skill in activities that improve health for themselves  their families and the community.</a:t>
            </a:r>
          </a:p>
          <a:p>
            <a:endParaRPr lang="en-US" sz="2400" dirty="0" smtClean="0">
              <a:latin typeface="Mongolian Baiti" pitchFamily="66" charset="0"/>
              <a:cs typeface="Mongolian Baiti" pitchFamily="66" charset="0"/>
            </a:endParaRP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42365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House hoods.</a:t>
            </a:r>
          </a:p>
          <a:p>
            <a:r>
              <a:rPr lang="en-US" sz="2400" dirty="0" smtClean="0">
                <a:latin typeface="Mongolian Baiti" pitchFamily="66" charset="0"/>
                <a:cs typeface="Mongolian Baiti" pitchFamily="66" charset="0"/>
              </a:rPr>
              <a:t>Village.</a:t>
            </a:r>
          </a:p>
          <a:p>
            <a:r>
              <a:rPr lang="en-US" sz="2400" dirty="0" smtClean="0">
                <a:latin typeface="Mongolian Baiti" pitchFamily="66" charset="0"/>
                <a:cs typeface="Mongolian Baiti" pitchFamily="66" charset="0"/>
              </a:rPr>
              <a:t>Community H comities.</a:t>
            </a:r>
          </a:p>
          <a:p>
            <a:r>
              <a:rPr lang="en-US" sz="2400" dirty="0" smtClean="0">
                <a:latin typeface="Mongolian Baiti" pitchFamily="66" charset="0"/>
                <a:cs typeface="Mongolian Baiti" pitchFamily="66" charset="0"/>
              </a:rPr>
              <a:t>H facility Mnx committee.</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house hood.</a:t>
            </a:r>
          </a:p>
          <a:p>
            <a:r>
              <a:rPr lang="en-US" sz="2400" dirty="0" smtClean="0">
                <a:latin typeface="Mongolian Baiti" pitchFamily="66" charset="0"/>
                <a:cs typeface="Mongolian Baiti" pitchFamily="66" charset="0"/>
              </a:rPr>
              <a:t>It consists of children, parents and care givers.</a:t>
            </a:r>
          </a:p>
          <a:p>
            <a:r>
              <a:rPr lang="en-US" sz="2400" dirty="0" smtClean="0">
                <a:latin typeface="Mongolian Baiti" pitchFamily="66" charset="0"/>
                <a:cs typeface="Mongolian Baiti" pitchFamily="66" charset="0"/>
              </a:rPr>
              <a:t>The head of the housed hood is the one involved in decision making in that family.</a:t>
            </a:r>
          </a:p>
          <a:p>
            <a:r>
              <a:rPr lang="en-US" sz="2400" dirty="0" smtClean="0">
                <a:latin typeface="Mongolian Baiti" pitchFamily="66" charset="0"/>
                <a:cs typeface="Mongolian Baiti" pitchFamily="66" charset="0"/>
              </a:rPr>
              <a:t>Household forms the first level of health care- they have important responsibility for addressing members health needs at all stages of there life cycle.</a:t>
            </a:r>
          </a:p>
          <a:p>
            <a:r>
              <a:rPr lang="en-US" sz="2400" dirty="0" smtClean="0">
                <a:latin typeface="Mongolian Baiti" pitchFamily="66" charset="0"/>
                <a:cs typeface="Mongolian Baiti" pitchFamily="66" charset="0"/>
              </a:rPr>
              <a:t>Among responsibilities are H promotion, dzz prevention  governance and mnx of H services and claiming there right to quality H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GOVERNING STRUCTURES IN THE COMMUNITY STRATEGY.</a:t>
            </a:r>
            <a:endParaRPr lang="en-US" dirty="0"/>
          </a:p>
        </p:txBody>
      </p:sp>
    </p:spTree>
    <p:extLst>
      <p:ext uri="{BB962C8B-B14F-4D97-AF65-F5344CB8AC3E}">
        <p14:creationId xmlns:p14="http://schemas.microsoft.com/office/powerpoint/2010/main" val="38516371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FUNCTIONS.</a:t>
            </a:r>
          </a:p>
          <a:p>
            <a:r>
              <a:rPr lang="en-US" sz="2400" dirty="0" smtClean="0">
                <a:latin typeface="Mongolian Baiti" pitchFamily="66" charset="0"/>
                <a:cs typeface="Mongolian Baiti" pitchFamily="66" charset="0"/>
              </a:rPr>
              <a:t>ensuring shelter.</a:t>
            </a:r>
          </a:p>
          <a:p>
            <a:r>
              <a:rPr lang="en-US" sz="2400" dirty="0" smtClean="0">
                <a:latin typeface="Mongolian Baiti" pitchFamily="66" charset="0"/>
                <a:cs typeface="Mongolian Baiti" pitchFamily="66" charset="0"/>
              </a:rPr>
              <a:t>H diet.</a:t>
            </a:r>
          </a:p>
          <a:p>
            <a:r>
              <a:rPr lang="en-US" sz="2400" dirty="0" smtClean="0">
                <a:latin typeface="Mongolian Baiti" pitchFamily="66" charset="0"/>
                <a:cs typeface="Mongolian Baiti" pitchFamily="66" charset="0"/>
              </a:rPr>
              <a:t>Environmental H,  personal hygiene, prevent dzz and accidents, abuse, ensure gender equality, monitoring H for its household members, provide appropriate home care for the sick, ensuring children finish immunization schedule and ensure drug compliance.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18008048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made up of many house holds according to the population and they make a community unit and is ahead by a headmen. </a:t>
            </a:r>
            <a:r>
              <a:rPr lang="en-US" sz="2400" dirty="0">
                <a:latin typeface="Mongolian Baiti" pitchFamily="66" charset="0"/>
                <a:cs typeface="Mongolian Baiti" pitchFamily="66" charset="0"/>
              </a:rPr>
              <a:t>F</a:t>
            </a:r>
            <a:r>
              <a:rPr lang="en-US" sz="2400" dirty="0" smtClean="0">
                <a:latin typeface="Mongolian Baiti" pitchFamily="66" charset="0"/>
                <a:cs typeface="Mongolian Baiti" pitchFamily="66" charset="0"/>
              </a:rPr>
              <a:t>xn of headmen: Ensure food security, safe water, good clean environmental practices, safety of there members, community work like building schools and infrastructure in there areas.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p>
        </p:txBody>
      </p:sp>
      <p:sp>
        <p:nvSpPr>
          <p:cNvPr id="3" name="Title 2"/>
          <p:cNvSpPr>
            <a:spLocks noGrp="1"/>
          </p:cNvSpPr>
          <p:nvPr>
            <p:ph type="title"/>
          </p:nvPr>
        </p:nvSpPr>
        <p:spPr/>
        <p:txBody>
          <a:bodyPr/>
          <a:lstStyle/>
          <a:p>
            <a:r>
              <a:rPr lang="en-US" dirty="0" smtClean="0"/>
              <a:t>VILLAGE.</a:t>
            </a:r>
            <a:endParaRPr lang="en-US" dirty="0"/>
          </a:p>
        </p:txBody>
      </p:sp>
    </p:spTree>
    <p:extLst>
      <p:ext uri="{BB962C8B-B14F-4D97-AF65-F5344CB8AC3E}">
        <p14:creationId xmlns:p14="http://schemas.microsoft.com/office/powerpoint/2010/main" val="330026635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Comprises of approximerly one thousand house hoods or 5000 ppl living in some geographical area sharing resources and challenges.</a:t>
            </a:r>
          </a:p>
          <a:p>
            <a:r>
              <a:rPr lang="en-US" sz="2400" dirty="0" smtClean="0">
                <a:latin typeface="Mongolian Baiti" pitchFamily="66" charset="0"/>
                <a:cs typeface="Mongolian Baiti" pitchFamily="66" charset="0"/>
              </a:rPr>
              <a:t>In most rural areas such as units wld be the sub locations.</a:t>
            </a:r>
          </a:p>
          <a:p>
            <a:r>
              <a:rPr lang="en-US" sz="2400" dirty="0" smtClean="0">
                <a:latin typeface="Mongolian Baiti" pitchFamily="66" charset="0"/>
                <a:cs typeface="Mongolian Baiti" pitchFamily="66" charset="0"/>
              </a:rPr>
              <a:t>No of house hoods determines the number of CHW to be selected.</a:t>
            </a:r>
          </a:p>
          <a:p>
            <a:r>
              <a:rPr lang="en-US" sz="2400" dirty="0" smtClean="0">
                <a:latin typeface="Mongolian Baiti" pitchFamily="66" charset="0"/>
                <a:cs typeface="Mongolian Baiti" pitchFamily="66" charset="0"/>
              </a:rPr>
              <a:t>One community worker serves 20 -30 households.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linkages with 	FBO, CBO and other developments.</a:t>
            </a:r>
          </a:p>
          <a:p>
            <a:pPr marL="109728" indent="0">
              <a:buNone/>
            </a:pPr>
            <a:r>
              <a:rPr lang="en-US" sz="2400" dirty="0" smtClean="0">
                <a:latin typeface="Mongolian Baiti" pitchFamily="66" charset="0"/>
                <a:cs typeface="Mongolian Baiti" pitchFamily="66" charset="0"/>
              </a:rPr>
              <a:t>Ministry has realized that in order to deliver they have to work with other groups that work towards H.</a:t>
            </a:r>
          </a:p>
          <a:p>
            <a:pPr marL="109728" indent="0">
              <a:buNone/>
            </a:pPr>
            <a:r>
              <a:rPr lang="en-US" sz="2400" dirty="0" smtClean="0">
                <a:latin typeface="Mongolian Baiti" pitchFamily="66" charset="0"/>
                <a:cs typeface="Mongolian Baiti" pitchFamily="66" charset="0"/>
              </a:rPr>
              <a:t>They are involved in committees and consultative meetings from grass root, community to higher level.</a:t>
            </a:r>
          </a:p>
          <a:p>
            <a:pPr marL="109728" indent="0">
              <a:buNone/>
            </a:pPr>
            <a:r>
              <a:rPr lang="en-US" sz="2400" dirty="0" smtClean="0">
                <a:latin typeface="Mongolian Baiti" pitchFamily="66" charset="0"/>
                <a:cs typeface="Mongolian Baiti" pitchFamily="66" charset="0"/>
              </a:rPr>
              <a:t>Their roles and </a:t>
            </a:r>
            <a:r>
              <a:rPr lang="en-US" sz="2400" dirty="0" err="1" smtClean="0">
                <a:latin typeface="Mongolian Baiti" pitchFamily="66" charset="0"/>
                <a:cs typeface="Mongolian Baiti" pitchFamily="66" charset="0"/>
              </a:rPr>
              <a:t>fxn</a:t>
            </a:r>
            <a:r>
              <a:rPr lang="en-US" sz="2400" dirty="0" smtClean="0">
                <a:latin typeface="Mongolian Baiti" pitchFamily="66" charset="0"/>
                <a:cs typeface="Mongolian Baiti" pitchFamily="66" charset="0"/>
              </a:rPr>
              <a:t> are  well stipulated to avoid duplication of work and conflict.</a:t>
            </a:r>
          </a:p>
          <a:p>
            <a:pPr marL="109728" indent="0">
              <a:buNone/>
            </a:pPr>
            <a:r>
              <a:rPr lang="en-US" sz="2400" dirty="0" smtClean="0">
                <a:latin typeface="Mongolian Baiti" pitchFamily="66" charset="0"/>
                <a:cs typeface="Mongolian Baiti" pitchFamily="66" charset="0"/>
              </a:rPr>
              <a:t>The government of Kenya FBOs, NGOs provide monthly forum for donors to discuss economic dev’t issues to increases effectiveness and efficiency and external assistance in Kenya. </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Community unit.</a:t>
            </a:r>
            <a:endParaRPr lang="en-US" dirty="0"/>
          </a:p>
        </p:txBody>
      </p:sp>
    </p:spTree>
    <p:extLst>
      <p:ext uri="{BB962C8B-B14F-4D97-AF65-F5344CB8AC3E}">
        <p14:creationId xmlns:p14="http://schemas.microsoft.com/office/powerpoint/2010/main" val="10152686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dirty="0" smtClean="0">
                <a:latin typeface="Mongolian Baiti" pitchFamily="66" charset="0"/>
                <a:cs typeface="Mongolian Baiti" pitchFamily="66" charset="0"/>
              </a:rPr>
              <a:t>            </a:t>
            </a:r>
            <a:r>
              <a:rPr lang="en-US" sz="2400" b="1" dirty="0">
                <a:latin typeface="Mongolian Baiti" pitchFamily="66" charset="0"/>
                <a:cs typeface="Mongolian Baiti" pitchFamily="66" charset="0"/>
              </a:rPr>
              <a:t>community H committee.</a:t>
            </a:r>
          </a:p>
          <a:p>
            <a:r>
              <a:rPr lang="en-US" sz="2400" dirty="0">
                <a:latin typeface="Mongolian Baiti" pitchFamily="66" charset="0"/>
                <a:cs typeface="Mongolian Baiti" pitchFamily="66" charset="0"/>
              </a:rPr>
              <a:t>It is the H governance structure closest to the community.</a:t>
            </a:r>
          </a:p>
          <a:p>
            <a:r>
              <a:rPr lang="en-US" sz="2400" dirty="0">
                <a:latin typeface="Mongolian Baiti" pitchFamily="66" charset="0"/>
                <a:cs typeface="Mongolian Baiti" pitchFamily="66" charset="0"/>
              </a:rPr>
              <a:t>The members are elected </a:t>
            </a:r>
            <a:r>
              <a:rPr lang="en-US" sz="2400" dirty="0" smtClean="0">
                <a:latin typeface="Mongolian Baiti" pitchFamily="66" charset="0"/>
                <a:cs typeface="Mongolian Baiti" pitchFamily="66" charset="0"/>
              </a:rPr>
              <a:t>to present all villages in the </a:t>
            </a:r>
            <a:r>
              <a:rPr lang="en-US" sz="2400" dirty="0">
                <a:latin typeface="Mongolian Baiti" pitchFamily="66" charset="0"/>
                <a:cs typeface="Mongolian Baiti" pitchFamily="66" charset="0"/>
              </a:rPr>
              <a:t>community unit.</a:t>
            </a:r>
          </a:p>
          <a:p>
            <a:r>
              <a:rPr lang="en-US" sz="2400" dirty="0">
                <a:latin typeface="Mongolian Baiti" pitchFamily="66" charset="0"/>
                <a:cs typeface="Mongolian Baiti" pitchFamily="66" charset="0"/>
              </a:rPr>
              <a:t>This committee shd be elected in assistant chief’s barazas.</a:t>
            </a:r>
          </a:p>
          <a:p>
            <a:r>
              <a:rPr lang="en-US" sz="2400" dirty="0">
                <a:latin typeface="Mongolian Baiti" pitchFamily="66" charset="0"/>
                <a:cs typeface="Mongolian Baiti" pitchFamily="66" charset="0"/>
              </a:rPr>
              <a:t>In this </a:t>
            </a:r>
            <a:r>
              <a:rPr lang="en-US" sz="2400" dirty="0" smtClean="0">
                <a:latin typeface="Mongolian Baiti" pitchFamily="66" charset="0"/>
                <a:cs typeface="Mongolian Baiti" pitchFamily="66" charset="0"/>
              </a:rPr>
              <a:t>committee the  CHW </a:t>
            </a:r>
            <a:r>
              <a:rPr lang="en-US" sz="2400" dirty="0">
                <a:latin typeface="Mongolian Baiti" pitchFamily="66" charset="0"/>
                <a:cs typeface="Mongolian Baiti" pitchFamily="66" charset="0"/>
              </a:rPr>
              <a:t>shd </a:t>
            </a:r>
            <a:r>
              <a:rPr lang="en-US" sz="2400" dirty="0" smtClean="0">
                <a:latin typeface="Mongolian Baiti" pitchFamily="66" charset="0"/>
                <a:cs typeface="Mongolian Baiti" pitchFamily="66" charset="0"/>
              </a:rPr>
              <a:t>be the treasurer and </a:t>
            </a:r>
            <a:r>
              <a:rPr lang="en-US" sz="2400" dirty="0">
                <a:latin typeface="Mongolian Baiti" pitchFamily="66" charset="0"/>
                <a:cs typeface="Mongolian Baiti" pitchFamily="66" charset="0"/>
              </a:rPr>
              <a:t>the community H extension </a:t>
            </a:r>
            <a:r>
              <a:rPr lang="en-US" sz="2400" dirty="0" smtClean="0">
                <a:latin typeface="Mongolian Baiti" pitchFamily="66" charset="0"/>
                <a:cs typeface="Mongolian Baiti" pitchFamily="66" charset="0"/>
              </a:rPr>
              <a:t>worker is </a:t>
            </a:r>
            <a:r>
              <a:rPr lang="en-US" sz="2400" dirty="0">
                <a:latin typeface="Mongolian Baiti" pitchFamily="66" charset="0"/>
                <a:cs typeface="Mongolian Baiti" pitchFamily="66" charset="0"/>
              </a:rPr>
              <a:t>the secretary.</a:t>
            </a:r>
          </a:p>
          <a:p>
            <a:r>
              <a:rPr lang="en-US" sz="2400" dirty="0">
                <a:latin typeface="Mongolian Baiti" pitchFamily="66" charset="0"/>
                <a:cs typeface="Mongolian Baiti" pitchFamily="66" charset="0"/>
              </a:rPr>
              <a:t>There shd be other 9 additional committee members including representation frm </a:t>
            </a:r>
            <a:r>
              <a:rPr lang="en-US" sz="2400" dirty="0" smtClean="0">
                <a:latin typeface="Mongolian Baiti" pitchFamily="66" charset="0"/>
                <a:cs typeface="Mongolian Baiti" pitchFamily="66" charset="0"/>
              </a:rPr>
              <a:t>the: </a:t>
            </a:r>
            <a:r>
              <a:rPr lang="en-US" sz="2400" dirty="0">
                <a:latin typeface="Mongolian Baiti" pitchFamily="66" charset="0"/>
                <a:cs typeface="Mongolian Baiti" pitchFamily="66" charset="0"/>
              </a:rPr>
              <a:t>youth, women group, NGOs, faith group, ppl with HIV/AIDs and ppl with disability.</a:t>
            </a:r>
          </a:p>
          <a:p>
            <a:r>
              <a:rPr lang="en-US" sz="2400" dirty="0">
                <a:latin typeface="Mongolian Baiti" pitchFamily="66" charset="0"/>
                <a:cs typeface="Mongolian Baiti" pitchFamily="66" charset="0"/>
              </a:rPr>
              <a:t>At least </a:t>
            </a:r>
            <a:r>
              <a:rPr lang="en-US" sz="2400" dirty="0" smtClean="0">
                <a:latin typeface="Mongolian Baiti" pitchFamily="66" charset="0"/>
                <a:cs typeface="Mongolian Baiti" pitchFamily="66" charset="0"/>
              </a:rPr>
              <a:t>one </a:t>
            </a:r>
            <a:r>
              <a:rPr lang="en-US" sz="2400" dirty="0">
                <a:latin typeface="Mongolian Baiti" pitchFamily="66" charset="0"/>
                <a:cs typeface="Mongolian Baiti" pitchFamily="66" charset="0"/>
              </a:rPr>
              <a:t>third of </a:t>
            </a:r>
            <a:r>
              <a:rPr lang="en-US" sz="2400" dirty="0" smtClean="0">
                <a:latin typeface="Mongolian Baiti" pitchFamily="66" charset="0"/>
                <a:cs typeface="Mongolian Baiti" pitchFamily="66" charset="0"/>
              </a:rPr>
              <a:t>the committee </a:t>
            </a:r>
            <a:r>
              <a:rPr lang="en-US" sz="2400" dirty="0">
                <a:latin typeface="Mongolian Baiti" pitchFamily="66" charset="0"/>
                <a:cs typeface="Mongolian Baiti" pitchFamily="66" charset="0"/>
              </a:rPr>
              <a:t>team shd be women.</a:t>
            </a: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0628097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They identify community H problem priority thro meeting.</a:t>
            </a:r>
          </a:p>
          <a:p>
            <a:r>
              <a:rPr lang="en-US" sz="2400" dirty="0" smtClean="0">
                <a:latin typeface="Mongolian Baiti" pitchFamily="66" charset="0"/>
                <a:cs typeface="Mongolian Baiti" pitchFamily="66" charset="0"/>
              </a:rPr>
              <a:t>Do planning community H action days like creating awareness on certain issues.</a:t>
            </a:r>
          </a:p>
          <a:p>
            <a:r>
              <a:rPr lang="en-US" sz="2400" dirty="0" smtClean="0">
                <a:latin typeface="Mongolian Baiti" pitchFamily="66" charset="0"/>
                <a:cs typeface="Mongolian Baiti" pitchFamily="66" charset="0"/>
              </a:rPr>
              <a:t>Participate in community H action days.</a:t>
            </a:r>
          </a:p>
          <a:p>
            <a:r>
              <a:rPr lang="en-US" sz="2400" dirty="0" smtClean="0">
                <a:latin typeface="Mongolian Baiti" pitchFamily="66" charset="0"/>
                <a:cs typeface="Mongolian Baiti" pitchFamily="66" charset="0"/>
              </a:rPr>
              <a:t>Monitoring and reporting on planned H action days.</a:t>
            </a:r>
          </a:p>
          <a:p>
            <a:r>
              <a:rPr lang="en-US" sz="2400" dirty="0" smtClean="0">
                <a:latin typeface="Mongolian Baiti" pitchFamily="66" charset="0"/>
                <a:cs typeface="Mongolian Baiti" pitchFamily="66" charset="0"/>
              </a:rPr>
              <a:t>Mobilizing resource for H action days.</a:t>
            </a:r>
          </a:p>
          <a:p>
            <a:r>
              <a:rPr lang="en-US" sz="2400" dirty="0" smtClean="0">
                <a:latin typeface="Mongolian Baiti" pitchFamily="66" charset="0"/>
                <a:cs typeface="Mongolian Baiti" pitchFamily="66" charset="0"/>
              </a:rPr>
              <a:t>Coordinating community H workers activity.</a:t>
            </a:r>
          </a:p>
          <a:p>
            <a:r>
              <a:rPr lang="en-US" sz="2400" dirty="0" smtClean="0">
                <a:latin typeface="Mongolian Baiti" pitchFamily="66" charset="0"/>
                <a:cs typeface="Mongolian Baiti" pitchFamily="66" charset="0"/>
              </a:rPr>
              <a:t>Reporting to level two and 3 on priority dzz and other H conditions.</a:t>
            </a:r>
          </a:p>
          <a:p>
            <a:r>
              <a:rPr lang="en-US" sz="2400" dirty="0" smtClean="0">
                <a:latin typeface="Mongolian Baiti" pitchFamily="66" charset="0"/>
                <a:cs typeface="Mongolian Baiti" pitchFamily="66" charset="0"/>
              </a:rPr>
              <a:t>Leading community H when there is outbreaks of dzz or campaigns and outreach in it.</a:t>
            </a:r>
          </a:p>
          <a:p>
            <a:r>
              <a:rPr lang="en-US" sz="2400" dirty="0" smtClean="0">
                <a:latin typeface="Mongolian Baiti" pitchFamily="66" charset="0"/>
                <a:cs typeface="Mongolian Baiti" pitchFamily="66" charset="0"/>
              </a:rPr>
              <a:t>Advocating for good health in the community.</a:t>
            </a:r>
          </a:p>
          <a:p>
            <a:r>
              <a:rPr lang="en-US" sz="2400" dirty="0" smtClean="0">
                <a:latin typeface="Mongolian Baiti" pitchFamily="66" charset="0"/>
                <a:cs typeface="Mongolian Baiti" pitchFamily="66" charset="0"/>
              </a:rPr>
              <a:t>The community H committee shd meet shd meet monthly mainly to receive reports.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ROLES AND FXN OF THE COMMUNITY H COMMITTEE.</a:t>
            </a:r>
            <a:endParaRPr lang="en-US" dirty="0"/>
          </a:p>
        </p:txBody>
      </p:sp>
    </p:spTree>
    <p:extLst>
      <p:ext uri="{BB962C8B-B14F-4D97-AF65-F5344CB8AC3E}">
        <p14:creationId xmlns:p14="http://schemas.microsoft.com/office/powerpoint/2010/main" val="1093184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400" b="1" dirty="0" smtClean="0">
                <a:latin typeface="Mongolian Baiti" pitchFamily="66" charset="0"/>
                <a:cs typeface="Mongolian Baiti" pitchFamily="66" charset="0"/>
              </a:rPr>
              <a:t>It is found in level 3</a:t>
            </a:r>
            <a:r>
              <a:rPr lang="en-US" sz="2400" dirty="0" smtClean="0">
                <a:latin typeface="Mongolian Baiti" pitchFamily="66" charset="0"/>
                <a:cs typeface="Mongolian Baiti" pitchFamily="66" charset="0"/>
              </a:rPr>
              <a:t>. It shd have 14 members.</a:t>
            </a:r>
          </a:p>
          <a:p>
            <a:r>
              <a:rPr lang="en-US" sz="2400" dirty="0" smtClean="0">
                <a:latin typeface="Mongolian Baiti" pitchFamily="66" charset="0"/>
                <a:cs typeface="Mongolian Baiti" pitchFamily="66" charset="0"/>
              </a:rPr>
              <a:t>The facility in charge and PHO are ex officials of the committee are there due to there position.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fnxs and roles.</a:t>
            </a:r>
          </a:p>
          <a:p>
            <a:r>
              <a:rPr lang="en-US" sz="2400" dirty="0" smtClean="0">
                <a:latin typeface="Mongolian Baiti" pitchFamily="66" charset="0"/>
                <a:cs typeface="Mongolian Baiti" pitchFamily="66" charset="0"/>
              </a:rPr>
              <a:t>To supervise activities at level 2.</a:t>
            </a:r>
          </a:p>
          <a:p>
            <a:r>
              <a:rPr lang="en-US" sz="2400" dirty="0" smtClean="0">
                <a:latin typeface="Mongolian Baiti" pitchFamily="66" charset="0"/>
                <a:cs typeface="Mongolian Baiti" pitchFamily="66" charset="0"/>
              </a:rPr>
              <a:t>Organize quarterly performance, review meeting to all facilities in the catchment area.</a:t>
            </a:r>
          </a:p>
          <a:p>
            <a:r>
              <a:rPr lang="en-US" sz="2400" dirty="0" smtClean="0">
                <a:latin typeface="Mongolian Baiti" pitchFamily="66" charset="0"/>
                <a:cs typeface="Mongolian Baiti" pitchFamily="66" charset="0"/>
              </a:rPr>
              <a:t>Preparing quarterly reports and submitting them to the DHMT.</a:t>
            </a:r>
          </a:p>
          <a:p>
            <a:r>
              <a:rPr lang="en-US" sz="2400" dirty="0" smtClean="0">
                <a:latin typeface="Mongolian Baiti" pitchFamily="66" charset="0"/>
                <a:cs typeface="Mongolian Baiti" pitchFamily="66" charset="0"/>
              </a:rPr>
              <a:t>Overseeing the fnx of the H centers in support of level one service provider.</a:t>
            </a:r>
          </a:p>
          <a:p>
            <a:r>
              <a:rPr lang="en-US" sz="2400" dirty="0" smtClean="0">
                <a:latin typeface="Mongolian Baiti" pitchFamily="66" charset="0"/>
                <a:cs typeface="Mongolian Baiti" pitchFamily="66" charset="0"/>
              </a:rPr>
              <a:t>Provides technical and professional guidance via supportive supervision.</a:t>
            </a:r>
          </a:p>
          <a:p>
            <a:r>
              <a:rPr lang="en-US" sz="2400" dirty="0" smtClean="0">
                <a:latin typeface="Mongolian Baiti" pitchFamily="66" charset="0"/>
                <a:cs typeface="Mongolian Baiti" pitchFamily="66" charset="0"/>
              </a:rPr>
              <a:t>Managing r/ship with divisional level stakeholders.</a:t>
            </a:r>
          </a:p>
          <a:p>
            <a:r>
              <a:rPr lang="en-US" sz="2400" dirty="0" smtClean="0">
                <a:latin typeface="Mongolian Baiti" pitchFamily="66" charset="0"/>
                <a:cs typeface="Mongolian Baiti" pitchFamily="66" charset="0"/>
              </a:rPr>
              <a:t>Mobilizes resources for dev’t of H facilities as well as supporting out reach and referral activities.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HEALTH FACILITY MNX COMMITTEE.</a:t>
            </a:r>
            <a:endParaRPr lang="en-US" dirty="0"/>
          </a:p>
        </p:txBody>
      </p:sp>
    </p:spTree>
    <p:extLst>
      <p:ext uri="{BB962C8B-B14F-4D97-AF65-F5344CB8AC3E}">
        <p14:creationId xmlns:p14="http://schemas.microsoft.com/office/powerpoint/2010/main" val="21705227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There are two categories of personnel promoting H at the community level.</a:t>
            </a:r>
          </a:p>
          <a:p>
            <a:r>
              <a:rPr lang="en-US" sz="2400" dirty="0" smtClean="0">
                <a:latin typeface="Mongolian Baiti" pitchFamily="66" charset="0"/>
                <a:cs typeface="Mongolian Baiti" pitchFamily="66" charset="0"/>
              </a:rPr>
              <a:t>Community HW.</a:t>
            </a:r>
          </a:p>
          <a:p>
            <a:r>
              <a:rPr lang="en-US" sz="2400" dirty="0" smtClean="0">
                <a:latin typeface="Mongolian Baiti" pitchFamily="66" charset="0"/>
                <a:cs typeface="Mongolian Baiti" pitchFamily="66" charset="0"/>
              </a:rPr>
              <a:t>Community extension worker.</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 of the CHW</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teach the community on how to improve H and prevent illness.</a:t>
            </a:r>
          </a:p>
          <a:p>
            <a:r>
              <a:rPr lang="en-US" sz="2400" dirty="0" smtClean="0">
                <a:latin typeface="Mongolian Baiti" pitchFamily="66" charset="0"/>
                <a:cs typeface="Mongolian Baiti" pitchFamily="66" charset="0"/>
              </a:rPr>
              <a:t>Treat common illness and minor injury like giving first aid with guidance and assistance from the CHEW.</a:t>
            </a:r>
          </a:p>
          <a:p>
            <a:r>
              <a:rPr lang="en-US" sz="2400" dirty="0" smtClean="0">
                <a:latin typeface="Mongolian Baiti" pitchFamily="66" charset="0"/>
                <a:cs typeface="Mongolian Baiti" pitchFamily="66" charset="0"/>
              </a:rPr>
              <a:t>referring cases to the nearest facility.</a:t>
            </a:r>
          </a:p>
          <a:p>
            <a:r>
              <a:rPr lang="en-US" sz="2400" dirty="0" smtClean="0">
                <a:latin typeface="Mongolian Baiti" pitchFamily="66" charset="0"/>
                <a:cs typeface="Mongolian Baiti" pitchFamily="66" charset="0"/>
              </a:rPr>
              <a:t>Promoting care seeking behavior and compliance to the rx given.</a:t>
            </a:r>
          </a:p>
          <a:p>
            <a:r>
              <a:rPr lang="en-US" sz="2400" dirty="0" smtClean="0">
                <a:latin typeface="Mongolian Baiti" pitchFamily="66" charset="0"/>
                <a:cs typeface="Mongolian Baiti" pitchFamily="66" charset="0"/>
              </a:rPr>
              <a:t>Promoting home based care for the sick and doing referral.</a:t>
            </a:r>
          </a:p>
          <a:p>
            <a:r>
              <a:rPr lang="en-US" sz="2400" dirty="0" smtClean="0">
                <a:latin typeface="Mongolian Baiti" pitchFamily="66" charset="0"/>
                <a:cs typeface="Mongolian Baiti" pitchFamily="66" charset="0"/>
              </a:rPr>
              <a:t>Visiting homes to determine the health situation.</a:t>
            </a:r>
          </a:p>
          <a:p>
            <a:r>
              <a:rPr lang="en-US" sz="2400" dirty="0" smtClean="0">
                <a:latin typeface="Mongolian Baiti" pitchFamily="66" charset="0"/>
                <a:cs typeface="Mongolian Baiti" pitchFamily="66" charset="0"/>
              </a:rPr>
              <a:t>Participate in the monthly community unit H action days.</a:t>
            </a:r>
          </a:p>
          <a:p>
            <a:r>
              <a:rPr lang="en-US" sz="2400" dirty="0" smtClean="0">
                <a:latin typeface="Mongolian Baiti" pitchFamily="66" charset="0"/>
                <a:cs typeface="Mongolian Baiti" pitchFamily="66" charset="0"/>
              </a:rPr>
              <a:t>Motivate members to adopt H promoting practices.</a:t>
            </a:r>
          </a:p>
        </p:txBody>
      </p:sp>
      <p:sp>
        <p:nvSpPr>
          <p:cNvPr id="3" name="Title 2"/>
          <p:cNvSpPr>
            <a:spLocks noGrp="1"/>
          </p:cNvSpPr>
          <p:nvPr>
            <p:ph type="title"/>
          </p:nvPr>
        </p:nvSpPr>
        <p:spPr/>
        <p:txBody>
          <a:bodyPr>
            <a:normAutofit fontScale="90000"/>
          </a:bodyPr>
          <a:lstStyle/>
          <a:p>
            <a:r>
              <a:rPr lang="en-US" sz="3100" dirty="0" smtClean="0"/>
              <a:t>ACTIVITIES AND IMPACT FOR IMPLEMENTATION OF COMMUNITY STRATEGY</a:t>
            </a:r>
            <a:r>
              <a:rPr lang="en-US" dirty="0" smtClean="0"/>
              <a:t>.</a:t>
            </a:r>
            <a:endParaRPr lang="en-US" dirty="0"/>
          </a:p>
        </p:txBody>
      </p:sp>
    </p:spTree>
    <p:extLst>
      <p:ext uri="{BB962C8B-B14F-4D97-AF65-F5344CB8AC3E}">
        <p14:creationId xmlns:p14="http://schemas.microsoft.com/office/powerpoint/2010/main" val="344435864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Is a trained H personnel with a certificate in nursing or PHO.</a:t>
            </a:r>
          </a:p>
          <a:p>
            <a:r>
              <a:rPr lang="en-US" sz="2400" dirty="0" smtClean="0">
                <a:latin typeface="Mongolian Baiti" pitchFamily="66" charset="0"/>
                <a:cs typeface="Mongolian Baiti" pitchFamily="66" charset="0"/>
              </a:rPr>
              <a:t>They are usually employed by the gov’t.</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a:t>
            </a:r>
          </a:p>
          <a:p>
            <a:r>
              <a:rPr lang="en-US" sz="2400" dirty="0" smtClean="0">
                <a:latin typeface="Mongolian Baiti" pitchFamily="66" charset="0"/>
                <a:cs typeface="Mongolian Baiti" pitchFamily="66" charset="0"/>
              </a:rPr>
              <a:t>Overseer in selection of CHW.</a:t>
            </a:r>
          </a:p>
          <a:p>
            <a:r>
              <a:rPr lang="en-US" sz="2400" dirty="0" smtClean="0">
                <a:latin typeface="Mongolian Baiti" pitchFamily="66" charset="0"/>
                <a:cs typeface="Mongolian Baiti" pitchFamily="66" charset="0"/>
              </a:rPr>
              <a:t>Organize and facilitate in CHW training.</a:t>
            </a:r>
          </a:p>
          <a:p>
            <a:r>
              <a:rPr lang="en-US" sz="2400" dirty="0" smtClean="0">
                <a:latin typeface="Mongolian Baiti" pitchFamily="66" charset="0"/>
                <a:cs typeface="Mongolian Baiti" pitchFamily="66" charset="0"/>
              </a:rPr>
              <a:t>Monitor and manage CHW’s drugs kit.</a:t>
            </a:r>
          </a:p>
          <a:p>
            <a:r>
              <a:rPr lang="en-US" sz="2400" dirty="0" smtClean="0">
                <a:latin typeface="Mongolian Baiti" pitchFamily="66" charset="0"/>
                <a:cs typeface="Mongolian Baiti" pitchFamily="66" charset="0"/>
              </a:rPr>
              <a:t>Supporting and supervising CHW.</a:t>
            </a:r>
          </a:p>
          <a:p>
            <a:r>
              <a:rPr lang="en-US" sz="2400" dirty="0" smtClean="0">
                <a:latin typeface="Mongolian Baiti" pitchFamily="66" charset="0"/>
                <a:cs typeface="Mongolian Baiti" pitchFamily="66" charset="0"/>
              </a:rPr>
              <a:t>Compiling report CHW and forwarding to level 2 or 3.</a:t>
            </a:r>
          </a:p>
          <a:p>
            <a:r>
              <a:rPr lang="en-US" sz="2400" dirty="0" smtClean="0">
                <a:latin typeface="Mongolian Baiti" pitchFamily="66" charset="0"/>
                <a:cs typeface="Mongolian Baiti" pitchFamily="66" charset="0"/>
              </a:rPr>
              <a:t>Receiving feedback from level 2 and 3 facilities and passing it to the CHW thro’ a dialogue and planning.</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COMMUNITY H EXTENSION WORKER.</a:t>
            </a:r>
            <a:endParaRPr lang="en-US" dirty="0"/>
          </a:p>
        </p:txBody>
      </p:sp>
    </p:spTree>
    <p:extLst>
      <p:ext uri="{BB962C8B-B14F-4D97-AF65-F5344CB8AC3E}">
        <p14:creationId xmlns:p14="http://schemas.microsoft.com/office/powerpoint/2010/main" val="26058432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CRITERIA- must have qualified for PHO or nursing.</a:t>
            </a:r>
          </a:p>
          <a:p>
            <a:r>
              <a:rPr lang="en-US" sz="2400" dirty="0" smtClean="0">
                <a:latin typeface="Mongolian Baiti" pitchFamily="66" charset="0"/>
                <a:cs typeface="Mongolian Baiti" pitchFamily="66" charset="0"/>
              </a:rPr>
              <a:t>Must be mature and responsible.</a:t>
            </a:r>
          </a:p>
          <a:p>
            <a:r>
              <a:rPr lang="en-US" sz="2400" dirty="0" smtClean="0">
                <a:latin typeface="Mongolian Baiti" pitchFamily="66" charset="0"/>
                <a:cs typeface="Mongolian Baiti" pitchFamily="66" charset="0"/>
              </a:rPr>
              <a:t>Be acceptable to the whole community.</a:t>
            </a:r>
          </a:p>
          <a:p>
            <a:r>
              <a:rPr lang="en-US" sz="2400" dirty="0" smtClean="0">
                <a:latin typeface="Mongolian Baiti" pitchFamily="66" charset="0"/>
                <a:cs typeface="Mongolian Baiti" pitchFamily="66" charset="0"/>
              </a:rPr>
              <a:t>Be a good communicator.</a:t>
            </a:r>
          </a:p>
          <a:p>
            <a:r>
              <a:rPr lang="en-US" sz="2400" dirty="0" smtClean="0">
                <a:latin typeface="Mongolian Baiti" pitchFamily="66" charset="0"/>
                <a:cs typeface="Mongolian Baiti" pitchFamily="66" charset="0"/>
              </a:rPr>
              <a:t>Be able to be available for the services of the customer according to the demand.</a:t>
            </a:r>
          </a:p>
          <a:p>
            <a:r>
              <a:rPr lang="en-US" sz="2400" dirty="0" smtClean="0">
                <a:latin typeface="Mongolian Baiti" pitchFamily="66" charset="0"/>
                <a:cs typeface="Mongolian Baiti" pitchFamily="66" charset="0"/>
              </a:rPr>
              <a:t>Shd be willing to teach and mentor the CHW others.</a:t>
            </a:r>
          </a:p>
          <a:p>
            <a:r>
              <a:rPr lang="en-US" sz="2400" dirty="0" smtClean="0">
                <a:latin typeface="Mongolian Baiti" pitchFamily="66" charset="0"/>
                <a:cs typeface="Mongolian Baiti" pitchFamily="66" charset="0"/>
              </a:rPr>
              <a:t>Be able to work with ppl for different backgrounds.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DHMT selection of CHEW.</a:t>
            </a:r>
            <a:endParaRPr lang="en-US" dirty="0"/>
          </a:p>
        </p:txBody>
      </p:sp>
    </p:spTree>
    <p:extLst>
      <p:ext uri="{BB962C8B-B14F-4D97-AF65-F5344CB8AC3E}">
        <p14:creationId xmlns:p14="http://schemas.microsoft.com/office/powerpoint/2010/main" val="3353831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Ideas about the implementation of health care for all and it is usually identified using 5As.</a:t>
            </a:r>
          </a:p>
          <a:p>
            <a:r>
              <a:rPr lang="en-US" sz="2400" b="1" dirty="0" smtClean="0">
                <a:latin typeface="Mongolian Baiti" pitchFamily="66" charset="0"/>
                <a:cs typeface="Mongolian Baiti" pitchFamily="66" charset="0"/>
              </a:rPr>
              <a:t>A- accessibility.  </a:t>
            </a:r>
            <a:r>
              <a:rPr lang="en-US" sz="2400" dirty="0" smtClean="0">
                <a:latin typeface="Mongolian Baiti" pitchFamily="66" charset="0"/>
                <a:cs typeface="Mongolian Baiti" pitchFamily="66" charset="0"/>
              </a:rPr>
              <a:t>Meaning that the services are geographically, financially, culturally within easy reach to the whole community.</a:t>
            </a:r>
          </a:p>
          <a:p>
            <a:r>
              <a:rPr lang="en-US" sz="2400" b="1" dirty="0" smtClean="0">
                <a:latin typeface="Mongolian Baiti" pitchFamily="66" charset="0"/>
                <a:cs typeface="Mongolian Baiti" pitchFamily="66" charset="0"/>
              </a:rPr>
              <a:t>A- acceptability. </a:t>
            </a:r>
            <a:r>
              <a:rPr lang="en-US" sz="2400" dirty="0" smtClean="0">
                <a:latin typeface="Mongolian Baiti" pitchFamily="66" charset="0"/>
                <a:cs typeface="Mongolian Baiti" pitchFamily="66" charset="0"/>
              </a:rPr>
              <a:t>The quality of health services offered are appropriate, adequate and able to satisfy the health needs of ppl and </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are provided by methods which are within the social  cultures and norms.</a:t>
            </a:r>
          </a:p>
          <a:p>
            <a:r>
              <a:rPr lang="en-US" sz="2400" b="1" dirty="0" smtClean="0">
                <a:latin typeface="Mongolian Baiti" pitchFamily="66" charset="0"/>
                <a:cs typeface="Mongolian Baiti" pitchFamily="66" charset="0"/>
              </a:rPr>
              <a:t>A-affordability. </a:t>
            </a:r>
            <a:r>
              <a:rPr lang="en-US" sz="2400" dirty="0" smtClean="0">
                <a:latin typeface="Mongolian Baiti" pitchFamily="66" charset="0"/>
                <a:cs typeface="Mongolian Baiti" pitchFamily="66" charset="0"/>
              </a:rPr>
              <a:t> The services are provided at a cost that the community can afford.</a:t>
            </a:r>
          </a:p>
          <a:p>
            <a:r>
              <a:rPr lang="en-US" sz="2400" b="1" dirty="0" smtClean="0">
                <a:latin typeface="Mongolian Baiti" pitchFamily="66" charset="0"/>
                <a:cs typeface="Mongolian Baiti" pitchFamily="66" charset="0"/>
              </a:rPr>
              <a:t>A- availability. </a:t>
            </a:r>
            <a:r>
              <a:rPr lang="en-US" sz="2400" dirty="0" smtClean="0">
                <a:latin typeface="Mongolian Baiti" pitchFamily="66" charset="0"/>
                <a:cs typeface="Mongolian Baiti" pitchFamily="66" charset="0"/>
              </a:rPr>
              <a:t>The health services are easily available to the community and help them assume  responsibility in promoting their health.</a:t>
            </a:r>
          </a:p>
          <a:p>
            <a:r>
              <a:rPr lang="en-US" sz="2400" b="1" dirty="0" smtClean="0">
                <a:latin typeface="Mongolian Baiti" pitchFamily="66" charset="0"/>
                <a:cs typeface="Mongolian Baiti" pitchFamily="66" charset="0"/>
              </a:rPr>
              <a:t>A- appropriate </a:t>
            </a:r>
            <a:r>
              <a:rPr lang="en-US" sz="2400" dirty="0" smtClean="0">
                <a:latin typeface="Mongolian Baiti" pitchFamily="66" charset="0"/>
                <a:cs typeface="Mongolian Baiti" pitchFamily="66" charset="0"/>
              </a:rPr>
              <a:t>technology. The methods, technology and resources are within the community.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Components of PHC</a:t>
            </a:r>
            <a:endParaRPr lang="en-US" dirty="0"/>
          </a:p>
        </p:txBody>
      </p:sp>
    </p:spTree>
    <p:extLst>
      <p:ext uri="{BB962C8B-B14F-4D97-AF65-F5344CB8AC3E}">
        <p14:creationId xmlns:p14="http://schemas.microsoft.com/office/powerpoint/2010/main" val="42022603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sz="2400" b="1" dirty="0" smtClean="0">
                <a:latin typeface="Mongolian Baiti" pitchFamily="66" charset="0"/>
                <a:cs typeface="Mongolian Baiti" pitchFamily="66" charset="0"/>
              </a:rPr>
              <a:t>              At level 2 we have the Mnx committee.</a:t>
            </a:r>
          </a:p>
          <a:p>
            <a:r>
              <a:rPr lang="en-US" sz="2400" dirty="0" smtClean="0">
                <a:latin typeface="Mongolian Baiti" pitchFamily="66" charset="0"/>
                <a:cs typeface="Mongolian Baiti" pitchFamily="66" charset="0"/>
              </a:rPr>
              <a:t>It shd have 12 members with equal representation of the community unit.</a:t>
            </a:r>
          </a:p>
          <a:p>
            <a:r>
              <a:rPr lang="en-US" sz="2400" dirty="0" smtClean="0">
                <a:latin typeface="Mongolian Baiti" pitchFamily="66" charset="0"/>
                <a:cs typeface="Mongolian Baiti" pitchFamily="66" charset="0"/>
              </a:rPr>
              <a:t>They establish linkage btn the H system and community.</a:t>
            </a:r>
          </a:p>
          <a:p>
            <a:r>
              <a:rPr lang="en-US" sz="2400" dirty="0" smtClean="0">
                <a:latin typeface="Mongolian Baiti" pitchFamily="66" charset="0"/>
                <a:cs typeface="Mongolian Baiti" pitchFamily="66" charset="0"/>
              </a:rPr>
              <a:t>Planning, implementing, monitoring and evaluation of H action at the facility and community unit served.</a:t>
            </a:r>
          </a:p>
          <a:p>
            <a:r>
              <a:rPr lang="en-US" sz="2400" dirty="0" smtClean="0">
                <a:latin typeface="Mongolian Baiti" pitchFamily="66" charset="0"/>
                <a:cs typeface="Mongolian Baiti" pitchFamily="66" charset="0"/>
              </a:rPr>
              <a:t>Provide feedback to level 1 services.</a:t>
            </a:r>
          </a:p>
          <a:p>
            <a:r>
              <a:rPr lang="en-US" sz="2400" dirty="0" smtClean="0">
                <a:latin typeface="Mongolian Baiti" pitchFamily="66" charset="0"/>
                <a:cs typeface="Mongolian Baiti" pitchFamily="66" charset="0"/>
              </a:rPr>
              <a:t>Facilitate regular dialogues btn community and H service providers.</a:t>
            </a:r>
          </a:p>
          <a:p>
            <a:r>
              <a:rPr lang="en-US" sz="2400" dirty="0" smtClean="0">
                <a:latin typeface="Mongolian Baiti" pitchFamily="66" charset="0"/>
                <a:cs typeface="Mongolian Baiti" pitchFamily="66" charset="0"/>
              </a:rPr>
              <a:t>Mobilize resources for dev’t of H facilities, supporting outreach services and referral services.</a:t>
            </a:r>
          </a:p>
          <a:p>
            <a:r>
              <a:rPr lang="en-US" sz="2400" dirty="0" smtClean="0">
                <a:latin typeface="Mongolian Baiti" pitchFamily="66" charset="0"/>
                <a:cs typeface="Mongolian Baiti" pitchFamily="66" charset="0"/>
              </a:rPr>
              <a:t>Participate in community H days.</a:t>
            </a:r>
          </a:p>
          <a:p>
            <a:r>
              <a:rPr lang="en-US" sz="2400" dirty="0" smtClean="0">
                <a:latin typeface="Mongolian Baiti" pitchFamily="66" charset="0"/>
                <a:cs typeface="Mongolian Baiti" pitchFamily="66" charset="0"/>
              </a:rPr>
              <a:t>Strengthen community involvement in decision making.</a:t>
            </a:r>
          </a:p>
          <a:p>
            <a:r>
              <a:rPr lang="en-US" sz="2400" dirty="0" smtClean="0">
                <a:latin typeface="Mongolian Baiti" pitchFamily="66" charset="0"/>
                <a:cs typeface="Mongolian Baiti" pitchFamily="66" charset="0"/>
              </a:rPr>
              <a:t>Listening to and addressing complains expressed by clients thro suggestion box.</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other H care team.</a:t>
            </a:r>
            <a:endParaRPr lang="en-US" dirty="0"/>
          </a:p>
        </p:txBody>
      </p:sp>
    </p:spTree>
    <p:extLst>
      <p:ext uri="{BB962C8B-B14F-4D97-AF65-F5344CB8AC3E}">
        <p14:creationId xmlns:p14="http://schemas.microsoft.com/office/powerpoint/2010/main" val="178613687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It is letting community recognize their own health problem, set priority and work with them towards owning their project.</a:t>
            </a:r>
          </a:p>
          <a:p>
            <a:r>
              <a:rPr lang="en-US" sz="2400" dirty="0" smtClean="0">
                <a:latin typeface="Mongolian Baiti" pitchFamily="66" charset="0"/>
                <a:cs typeface="Mongolian Baiti" pitchFamily="66" charset="0"/>
              </a:rPr>
              <a:t>It is a process by which the community are actively involved in al stages of project and program implication.</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importance of community participation</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Help the community members to identify and prioritize their felt H needs.</a:t>
            </a:r>
          </a:p>
          <a:p>
            <a:r>
              <a:rPr lang="en-US" sz="2400" dirty="0" smtClean="0">
                <a:latin typeface="Mongolian Baiti" pitchFamily="66" charset="0"/>
                <a:cs typeface="Mongolian Baiti" pitchFamily="66" charset="0"/>
              </a:rPr>
              <a:t>Enhance sense of ownership.</a:t>
            </a:r>
          </a:p>
          <a:p>
            <a:r>
              <a:rPr lang="en-US" sz="2400" dirty="0" smtClean="0">
                <a:latin typeface="Mongolian Baiti" pitchFamily="66" charset="0"/>
                <a:cs typeface="Mongolian Baiti" pitchFamily="66" charset="0"/>
              </a:rPr>
              <a:t>Promote sustainability of the project.</a:t>
            </a:r>
          </a:p>
          <a:p>
            <a:r>
              <a:rPr lang="en-US" sz="2400" dirty="0" smtClean="0">
                <a:latin typeface="Mongolian Baiti" pitchFamily="66" charset="0"/>
                <a:cs typeface="Mongolian Baiti" pitchFamily="66" charset="0"/>
              </a:rPr>
              <a:t>Help ppl to change there attitude.</a:t>
            </a:r>
          </a:p>
          <a:p>
            <a:r>
              <a:rPr lang="en-US" sz="2400" dirty="0" smtClean="0">
                <a:latin typeface="Mongolian Baiti" pitchFamily="66" charset="0"/>
                <a:cs typeface="Mongolian Baiti" pitchFamily="66" charset="0"/>
              </a:rPr>
              <a:t>Reduce project cost.</a:t>
            </a:r>
          </a:p>
          <a:p>
            <a:r>
              <a:rPr lang="en-US" sz="2400" dirty="0" smtClean="0">
                <a:latin typeface="Mongolian Baiti" pitchFamily="66" charset="0"/>
                <a:cs typeface="Mongolian Baiti" pitchFamily="66" charset="0"/>
              </a:rPr>
              <a:t>Promote dev’t.</a:t>
            </a:r>
          </a:p>
          <a:p>
            <a:r>
              <a:rPr lang="en-US" sz="2400" dirty="0" smtClean="0">
                <a:latin typeface="Mongolian Baiti" pitchFamily="66" charset="0"/>
                <a:cs typeface="Mongolian Baiti" pitchFamily="66" charset="0"/>
              </a:rPr>
              <a:t>Enhance and promote utilization of resources.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Community participation and involvement.</a:t>
            </a:r>
            <a:endParaRPr lang="en-US" dirty="0"/>
          </a:p>
        </p:txBody>
      </p:sp>
    </p:spTree>
    <p:extLst>
      <p:ext uri="{BB962C8B-B14F-4D97-AF65-F5344CB8AC3E}">
        <p14:creationId xmlns:p14="http://schemas.microsoft.com/office/powerpoint/2010/main" val="260924180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Inadequate awareness.</a:t>
            </a:r>
          </a:p>
          <a:p>
            <a:r>
              <a:rPr lang="en-US" sz="2400" dirty="0" smtClean="0">
                <a:latin typeface="Mongolian Baiti" pitchFamily="66" charset="0"/>
                <a:cs typeface="Mongolian Baiti" pitchFamily="66" charset="0"/>
              </a:rPr>
              <a:t>Poor leadership.</a:t>
            </a:r>
          </a:p>
          <a:p>
            <a:r>
              <a:rPr lang="en-US" sz="2400" dirty="0" smtClean="0">
                <a:latin typeface="Mongolian Baiti" pitchFamily="66" charset="0"/>
                <a:cs typeface="Mongolian Baiti" pitchFamily="66" charset="0"/>
              </a:rPr>
              <a:t>Dependency syndrome- ppl expect t be given money if they participate.</a:t>
            </a:r>
          </a:p>
          <a:p>
            <a:r>
              <a:rPr lang="en-US" sz="2400" dirty="0" smtClean="0">
                <a:latin typeface="Mongolian Baiti" pitchFamily="66" charset="0"/>
                <a:cs typeface="Mongolian Baiti" pitchFamily="66" charset="0"/>
              </a:rPr>
              <a:t>Political influence interference.</a:t>
            </a:r>
          </a:p>
          <a:p>
            <a:r>
              <a:rPr lang="en-US" sz="2400" dirty="0" smtClean="0">
                <a:latin typeface="Mongolian Baiti" pitchFamily="66" charset="0"/>
                <a:cs typeface="Mongolian Baiti" pitchFamily="66" charset="0"/>
              </a:rPr>
              <a:t>False promises from implementing agencies.</a:t>
            </a:r>
          </a:p>
          <a:p>
            <a:r>
              <a:rPr lang="en-US" sz="2400" dirty="0" smtClean="0">
                <a:latin typeface="Mongolian Baiti" pitchFamily="66" charset="0"/>
                <a:cs typeface="Mongolian Baiti" pitchFamily="66" charset="0"/>
              </a:rPr>
              <a:t>Lack of prioritization of community needs.</a:t>
            </a:r>
          </a:p>
          <a:p>
            <a:r>
              <a:rPr lang="en-US" sz="2400" dirty="0" smtClean="0">
                <a:latin typeface="Mongolian Baiti" pitchFamily="66" charset="0"/>
                <a:cs typeface="Mongolian Baiti" pitchFamily="66" charset="0"/>
              </a:rPr>
              <a:t>Gender bias.</a:t>
            </a:r>
          </a:p>
          <a:p>
            <a:r>
              <a:rPr lang="en-US" sz="2400" dirty="0" smtClean="0">
                <a:latin typeface="Mongolian Baiti" pitchFamily="66" charset="0"/>
                <a:cs typeface="Mongolian Baiti" pitchFamily="66" charset="0"/>
              </a:rPr>
              <a:t>Application of inappropriate technology.</a:t>
            </a:r>
          </a:p>
          <a:p>
            <a:r>
              <a:rPr lang="en-US" sz="2400" dirty="0" smtClean="0">
                <a:latin typeface="Mongolian Baiti" pitchFamily="66" charset="0"/>
                <a:cs typeface="Mongolian Baiti" pitchFamily="66" charset="0"/>
              </a:rPr>
              <a:t>Poor timing of activities.</a:t>
            </a:r>
          </a:p>
          <a:p>
            <a:r>
              <a:rPr lang="en-US" sz="2400" dirty="0" smtClean="0">
                <a:latin typeface="Mongolian Baiti" pitchFamily="66" charset="0"/>
                <a:cs typeface="Mongolian Baiti" pitchFamily="66" charset="0"/>
              </a:rPr>
              <a:t>Lack of transparency.</a:t>
            </a:r>
          </a:p>
          <a:p>
            <a:r>
              <a:rPr lang="en-US" sz="2400" dirty="0" smtClean="0">
                <a:latin typeface="Mongolian Baiti" pitchFamily="66" charset="0"/>
                <a:cs typeface="Mongolian Baiti" pitchFamily="66" charset="0"/>
              </a:rPr>
              <a:t>Use of unskilled change agent.</a:t>
            </a:r>
          </a:p>
          <a:p>
            <a:r>
              <a:rPr lang="en-US" sz="2400" dirty="0" smtClean="0">
                <a:latin typeface="Mongolian Baiti" pitchFamily="66" charset="0"/>
                <a:cs typeface="Mongolian Baiti" pitchFamily="66" charset="0"/>
              </a:rPr>
              <a:t>Lack of decentralization in decision making.</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Factors that hinder community participation.</a:t>
            </a:r>
            <a:endParaRPr lang="en-US" dirty="0"/>
          </a:p>
        </p:txBody>
      </p:sp>
    </p:spTree>
    <p:extLst>
      <p:ext uri="{BB962C8B-B14F-4D97-AF65-F5344CB8AC3E}">
        <p14:creationId xmlns:p14="http://schemas.microsoft.com/office/powerpoint/2010/main" val="68275407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latin typeface="Mongolian Baiti" pitchFamily="66" charset="0"/>
                <a:cs typeface="Mongolian Baiti" pitchFamily="66" charset="0"/>
              </a:rPr>
              <a:t>Conducting dialogue based on evidence.</a:t>
            </a:r>
          </a:p>
          <a:p>
            <a:r>
              <a:rPr lang="en-US" sz="2400" dirty="0" smtClean="0">
                <a:latin typeface="Mongolian Baiti" pitchFamily="66" charset="0"/>
                <a:cs typeface="Mongolian Baiti" pitchFamily="66" charset="0"/>
              </a:rPr>
              <a:t>Conducting regular feed back meetings at all stages of implementation.</a:t>
            </a:r>
          </a:p>
          <a:p>
            <a:r>
              <a:rPr lang="en-US" sz="2400" dirty="0" smtClean="0">
                <a:latin typeface="Mongolian Baiti" pitchFamily="66" charset="0"/>
                <a:cs typeface="Mongolian Baiti" pitchFamily="66" charset="0"/>
              </a:rPr>
              <a:t>Build on strength not on needs.</a:t>
            </a:r>
          </a:p>
          <a:p>
            <a:r>
              <a:rPr lang="en-US" sz="2400" dirty="0" smtClean="0">
                <a:latin typeface="Mongolian Baiti" pitchFamily="66" charset="0"/>
                <a:cs typeface="Mongolian Baiti" pitchFamily="66" charset="0"/>
              </a:rPr>
              <a:t>Strengthening existing structures rather than starting new ones.</a:t>
            </a:r>
          </a:p>
          <a:p>
            <a:r>
              <a:rPr lang="en-US" sz="2400" dirty="0" smtClean="0">
                <a:latin typeface="Mongolian Baiti" pitchFamily="66" charset="0"/>
                <a:cs typeface="Mongolian Baiti" pitchFamily="66" charset="0"/>
              </a:rPr>
              <a:t>Create awareness on all levels of implementation process.</a:t>
            </a:r>
          </a:p>
          <a:p>
            <a:r>
              <a:rPr lang="en-US" sz="2400" dirty="0" smtClean="0">
                <a:latin typeface="Mongolian Baiti" pitchFamily="66" charset="0"/>
                <a:cs typeface="Mongolian Baiti" pitchFamily="66" charset="0"/>
              </a:rPr>
              <a:t>Involve community at all stages of planning and action.</a:t>
            </a:r>
          </a:p>
          <a:p>
            <a:r>
              <a:rPr lang="en-US" sz="2400" dirty="0" smtClean="0">
                <a:latin typeface="Mongolian Baiti" pitchFamily="66" charset="0"/>
                <a:cs typeface="Mongolian Baiti" pitchFamily="66" charset="0"/>
              </a:rPr>
              <a:t>Enhance joint investments in activities benefiting all parties involved.</a:t>
            </a:r>
          </a:p>
          <a:p>
            <a:r>
              <a:rPr lang="en-US" sz="2400" dirty="0" smtClean="0">
                <a:latin typeface="Mongolian Baiti" pitchFamily="66" charset="0"/>
                <a:cs typeface="Mongolian Baiti" pitchFamily="66" charset="0"/>
              </a:rPr>
              <a:t>Involve everybody: men, children and women.</a:t>
            </a:r>
          </a:p>
          <a:p>
            <a:r>
              <a:rPr lang="en-US" sz="2400" dirty="0" smtClean="0">
                <a:latin typeface="Mongolian Baiti" pitchFamily="66" charset="0"/>
                <a:cs typeface="Mongolian Baiti" pitchFamily="66" charset="0"/>
              </a:rPr>
              <a:t>Build the capacity of </a:t>
            </a:r>
            <a:r>
              <a:rPr lang="en-US" sz="2400" smtClean="0">
                <a:latin typeface="Mongolian Baiti" pitchFamily="66" charset="0"/>
                <a:cs typeface="Mongolian Baiti" pitchFamily="66" charset="0"/>
              </a:rPr>
              <a:t>the community</a:t>
            </a:r>
            <a:endParaRPr lang="en-US" sz="2400" dirty="0" smtClean="0">
              <a:latin typeface="Mongolian Baiti" pitchFamily="66" charset="0"/>
              <a:cs typeface="Mongolian Baiti" pitchFamily="66" charset="0"/>
            </a:endParaRPr>
          </a:p>
          <a:p>
            <a:r>
              <a:rPr lang="en-US" sz="2400" dirty="0" smtClean="0">
                <a:latin typeface="Mongolian Baiti" pitchFamily="66" charset="0"/>
                <a:cs typeface="Mongolian Baiti" pitchFamily="66" charset="0"/>
              </a:rPr>
              <a:t>Apply appropriate and effective technology.</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Promoting community participation.</a:t>
            </a:r>
            <a:endParaRPr lang="en-US" dirty="0"/>
          </a:p>
        </p:txBody>
      </p:sp>
    </p:spTree>
    <p:extLst>
      <p:ext uri="{BB962C8B-B14F-4D97-AF65-F5344CB8AC3E}">
        <p14:creationId xmlns:p14="http://schemas.microsoft.com/office/powerpoint/2010/main" val="315399318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to train CHEW.</a:t>
            </a:r>
          </a:p>
          <a:p>
            <a:r>
              <a:rPr lang="en-US" sz="2400" dirty="0" smtClean="0">
                <a:latin typeface="Mongolian Baiti" pitchFamily="66" charset="0"/>
                <a:cs typeface="Mongolian Baiti" pitchFamily="66" charset="0"/>
              </a:rPr>
              <a:t>training of level 2 and 3 service providers.</a:t>
            </a:r>
          </a:p>
          <a:p>
            <a:r>
              <a:rPr lang="en-US" sz="2400" dirty="0" smtClean="0">
                <a:latin typeface="Mongolian Baiti" pitchFamily="66" charset="0"/>
                <a:cs typeface="Mongolian Baiti" pitchFamily="66" charset="0"/>
              </a:rPr>
              <a:t>Supportive supervision.</a:t>
            </a:r>
          </a:p>
          <a:p>
            <a:r>
              <a:rPr lang="en-US" sz="2400" dirty="0" smtClean="0">
                <a:latin typeface="Mongolian Baiti" pitchFamily="66" charset="0"/>
                <a:cs typeface="Mongolian Baiti" pitchFamily="66" charset="0"/>
              </a:rPr>
              <a:t>District planning and report writing and giving feedback to the community.</a:t>
            </a:r>
          </a:p>
          <a:p>
            <a:r>
              <a:rPr lang="en-US" sz="2400" dirty="0" smtClean="0">
                <a:latin typeface="Mongolian Baiti" pitchFamily="66" charset="0"/>
                <a:cs typeface="Mongolian Baiti" pitchFamily="66" charset="0"/>
              </a:rPr>
              <a:t>Monitoring and evaluation of the programs.</a:t>
            </a:r>
          </a:p>
          <a:p>
            <a:r>
              <a:rPr lang="en-US" sz="2400" dirty="0" smtClean="0">
                <a:latin typeface="Mongolian Baiti" pitchFamily="66" charset="0"/>
                <a:cs typeface="Mongolian Baiti" pitchFamily="66" charset="0"/>
              </a:rPr>
              <a:t>Mnx of community duties, logistics and supplies, operational research.</a:t>
            </a:r>
          </a:p>
          <a:p>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 of DHMT.</a:t>
            </a:r>
            <a:endParaRPr lang="en-US" dirty="0"/>
          </a:p>
        </p:txBody>
      </p:sp>
    </p:spTree>
    <p:extLst>
      <p:ext uri="{BB962C8B-B14F-4D97-AF65-F5344CB8AC3E}">
        <p14:creationId xmlns:p14="http://schemas.microsoft.com/office/powerpoint/2010/main" val="315744774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Membership shd include DO as the chair.</a:t>
            </a:r>
          </a:p>
          <a:p>
            <a:r>
              <a:rPr lang="en-US" sz="2400" dirty="0" smtClean="0">
                <a:latin typeface="Mongolian Baiti" pitchFamily="66" charset="0"/>
                <a:cs typeface="Mongolian Baiti" pitchFamily="66" charset="0"/>
              </a:rPr>
              <a:t>PHO is the secretary.</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members.</a:t>
            </a:r>
          </a:p>
          <a:p>
            <a:r>
              <a:rPr lang="en-US" sz="2400" dirty="0" smtClean="0">
                <a:latin typeface="Mongolian Baiti" pitchFamily="66" charset="0"/>
                <a:cs typeface="Mongolian Baiti" pitchFamily="66" charset="0"/>
              </a:rPr>
              <a:t>Community based organization.(CBO)</a:t>
            </a:r>
          </a:p>
          <a:p>
            <a:r>
              <a:rPr lang="en-US" sz="2400" dirty="0" smtClean="0">
                <a:latin typeface="Mongolian Baiti" pitchFamily="66" charset="0"/>
                <a:cs typeface="Mongolian Baiti" pitchFamily="66" charset="0"/>
              </a:rPr>
              <a:t>FOB</a:t>
            </a:r>
          </a:p>
          <a:p>
            <a:r>
              <a:rPr lang="en-US" sz="2400" dirty="0" smtClean="0">
                <a:latin typeface="Mongolian Baiti" pitchFamily="66" charset="0"/>
                <a:cs typeface="Mongolian Baiti" pitchFamily="66" charset="0"/>
              </a:rPr>
              <a:t>NGO</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other sectors.</a:t>
            </a:r>
          </a:p>
          <a:p>
            <a:r>
              <a:rPr lang="en-US" sz="2400" dirty="0" smtClean="0">
                <a:latin typeface="Mongolian Baiti" pitchFamily="66" charset="0"/>
                <a:cs typeface="Mongolian Baiti" pitchFamily="66" charset="0"/>
              </a:rPr>
              <a:t>Agriculture.</a:t>
            </a:r>
          </a:p>
          <a:p>
            <a:r>
              <a:rPr lang="en-US" sz="2400" dirty="0" smtClean="0">
                <a:latin typeface="Mongolian Baiti" pitchFamily="66" charset="0"/>
                <a:cs typeface="Mongolian Baiti" pitchFamily="66" charset="0"/>
              </a:rPr>
              <a:t>Environmental.</a:t>
            </a:r>
          </a:p>
          <a:p>
            <a:r>
              <a:rPr lang="en-US" sz="2400" dirty="0" smtClean="0">
                <a:latin typeface="Mongolian Baiti" pitchFamily="66" charset="0"/>
                <a:cs typeface="Mongolian Baiti" pitchFamily="66" charset="0"/>
              </a:rPr>
              <a:t> Education.</a:t>
            </a:r>
          </a:p>
          <a:p>
            <a:r>
              <a:rPr lang="en-US" sz="2400" dirty="0" smtClean="0">
                <a:latin typeface="Mongolian Baiti" pitchFamily="66" charset="0"/>
                <a:cs typeface="Mongolian Baiti" pitchFamily="66" charset="0"/>
              </a:rPr>
              <a:t>Water.</a:t>
            </a:r>
          </a:p>
          <a:p>
            <a:r>
              <a:rPr lang="en-US" sz="2400" dirty="0" smtClean="0">
                <a:latin typeface="Mongolian Baiti" pitchFamily="66" charset="0"/>
                <a:cs typeface="Mongolian Baiti" pitchFamily="66" charset="0"/>
              </a:rPr>
              <a:t>Social services.</a:t>
            </a:r>
          </a:p>
          <a:p>
            <a:r>
              <a:rPr lang="en-US" sz="2400" dirty="0" smtClean="0">
                <a:latin typeface="Mongolian Baiti" pitchFamily="66" charset="0"/>
                <a:cs typeface="Mongolian Baiti" pitchFamily="66" charset="0"/>
              </a:rPr>
              <a:t>Roads.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Divisional H stakeholders forum.</a:t>
            </a:r>
            <a:endParaRPr lang="en-US" dirty="0"/>
          </a:p>
        </p:txBody>
      </p:sp>
    </p:spTree>
    <p:extLst>
      <p:ext uri="{BB962C8B-B14F-4D97-AF65-F5344CB8AC3E}">
        <p14:creationId xmlns:p14="http://schemas.microsoft.com/office/powerpoint/2010/main" val="4537470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400" dirty="0" smtClean="0">
                <a:latin typeface="Mongolian Baiti" pitchFamily="66" charset="0"/>
                <a:cs typeface="Mongolian Baiti" pitchFamily="66" charset="0"/>
              </a:rPr>
              <a:t>Information sharing of areas of coverage among the partners.</a:t>
            </a:r>
          </a:p>
          <a:p>
            <a:r>
              <a:rPr lang="en-US" sz="2400" dirty="0" smtClean="0">
                <a:latin typeface="Mongolian Baiti" pitchFamily="66" charset="0"/>
                <a:cs typeface="Mongolian Baiti" pitchFamily="66" charset="0"/>
              </a:rPr>
              <a:t>Identify gaps in the divisional H interventions.</a:t>
            </a:r>
          </a:p>
          <a:p>
            <a:r>
              <a:rPr lang="en-US" sz="2400" dirty="0" smtClean="0">
                <a:latin typeface="Mongolian Baiti" pitchFamily="66" charset="0"/>
                <a:cs typeface="Mongolian Baiti" pitchFamily="66" charset="0"/>
              </a:rPr>
              <a:t>Mobilize any additional resources to address the gap.</a:t>
            </a:r>
          </a:p>
          <a:p>
            <a:r>
              <a:rPr lang="en-US" sz="2400" dirty="0" smtClean="0">
                <a:latin typeface="Mongolian Baiti" pitchFamily="66" charset="0"/>
                <a:cs typeface="Mongolian Baiti" pitchFamily="66" charset="0"/>
              </a:rPr>
              <a:t>Keeping of records and reports from the community.</a:t>
            </a:r>
          </a:p>
          <a:p>
            <a:r>
              <a:rPr lang="en-US" sz="2400" dirty="0" smtClean="0">
                <a:latin typeface="Mongolian Baiti" pitchFamily="66" charset="0"/>
                <a:cs typeface="Mongolian Baiti" pitchFamily="66" charset="0"/>
              </a:rPr>
              <a:t>Look on infrastructure and commodity Mnx.</a:t>
            </a:r>
          </a:p>
          <a:p>
            <a:r>
              <a:rPr lang="en-US" sz="2400" dirty="0" smtClean="0">
                <a:latin typeface="Mongolian Baiti" pitchFamily="66" charset="0"/>
                <a:cs typeface="Mongolian Baiti" pitchFamily="66" charset="0"/>
              </a:rPr>
              <a:t>Operational research.</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district dev’t committee.</a:t>
            </a:r>
          </a:p>
          <a:p>
            <a:r>
              <a:rPr lang="en-US" sz="2400" dirty="0" smtClean="0">
                <a:latin typeface="Mongolian Baiti" pitchFamily="66" charset="0"/>
                <a:cs typeface="Mongolian Baiti" pitchFamily="66" charset="0"/>
              </a:rPr>
              <a:t>Has 10 members. And the DO as the chair and is at the district level.</a:t>
            </a:r>
          </a:p>
          <a:p>
            <a:pPr marL="109728" indent="0">
              <a:buNone/>
            </a:pP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fnx</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Ensure dev’t in the H institutions in the district.</a:t>
            </a:r>
          </a:p>
          <a:p>
            <a:r>
              <a:rPr lang="en-US" sz="2400" dirty="0" smtClean="0">
                <a:latin typeface="Mongolian Baiti" pitchFamily="66" charset="0"/>
                <a:cs typeface="Mongolian Baiti" pitchFamily="66" charset="0"/>
              </a:rPr>
              <a:t>Ensure equitable distribution of resources.</a:t>
            </a:r>
          </a:p>
          <a:p>
            <a:r>
              <a:rPr lang="en-US" sz="2400" dirty="0" smtClean="0">
                <a:latin typeface="Mongolian Baiti" pitchFamily="66" charset="0"/>
                <a:cs typeface="Mongolian Baiti" pitchFamily="66" charset="0"/>
              </a:rPr>
              <a:t>Mobilize resources for dev’t.</a:t>
            </a:r>
          </a:p>
          <a:p>
            <a:r>
              <a:rPr lang="en-US" sz="2400" dirty="0" smtClean="0">
                <a:latin typeface="Mongolian Baiti" pitchFamily="66" charset="0"/>
                <a:cs typeface="Mongolian Baiti" pitchFamily="66" charset="0"/>
              </a:rPr>
              <a:t>Work together with the other ministry </a:t>
            </a:r>
            <a:r>
              <a:rPr lang="en-US" sz="2400" dirty="0" err="1" smtClean="0">
                <a:latin typeface="Mongolian Baiti" pitchFamily="66" charset="0"/>
                <a:cs typeface="Mongolian Baiti" pitchFamily="66" charset="0"/>
              </a:rPr>
              <a:t>e.g</a:t>
            </a: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of planning and housing.</a:t>
            </a:r>
          </a:p>
          <a:p>
            <a:r>
              <a:rPr lang="en-US" sz="2400" dirty="0" smtClean="0">
                <a:latin typeface="Mongolian Baiti" pitchFamily="66" charset="0"/>
                <a:cs typeface="Mongolian Baiti" pitchFamily="66" charset="0"/>
              </a:rPr>
              <a:t>Support dep't activities in levels 4,3 and 2.</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Functions.</a:t>
            </a:r>
            <a:endParaRPr lang="en-US" dirty="0"/>
          </a:p>
        </p:txBody>
      </p:sp>
    </p:spTree>
    <p:extLst>
      <p:ext uri="{BB962C8B-B14F-4D97-AF65-F5344CB8AC3E}">
        <p14:creationId xmlns:p14="http://schemas.microsoft.com/office/powerpoint/2010/main" val="36233517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It draws membership from all organizations involved in the provision of curative, preventive, rehabilitative and promotive H care services within the district.</a:t>
            </a:r>
          </a:p>
          <a:p>
            <a:r>
              <a:rPr lang="en-US" sz="2400" dirty="0" smtClean="0">
                <a:latin typeface="Mongolian Baiti" pitchFamily="66" charset="0"/>
                <a:cs typeface="Mongolian Baiti" pitchFamily="66" charset="0"/>
              </a:rPr>
              <a:t>They include: NGOs, FBO, CBO and private sector hospitals, nursing homes, clinics, pharmacies, gov’t hospitals and gov’t line ministries.</a:t>
            </a:r>
          </a:p>
          <a:p>
            <a:r>
              <a:rPr lang="en-US" sz="2400" dirty="0" smtClean="0">
                <a:latin typeface="Mongolian Baiti" pitchFamily="66" charset="0"/>
                <a:cs typeface="Mongolian Baiti" pitchFamily="66" charset="0"/>
              </a:rPr>
              <a:t>Include dev’t policies, civil society, media women organizations, H partners like district commissioners, Dos, DC and chief etc.</a:t>
            </a:r>
          </a:p>
          <a:p>
            <a:r>
              <a:rPr lang="en-US" sz="2400" dirty="0" smtClean="0">
                <a:latin typeface="Mongolian Baiti" pitchFamily="66" charset="0"/>
                <a:cs typeface="Mongolian Baiti" pitchFamily="66" charset="0"/>
              </a:rPr>
              <a:t>Chair of this DC secretary is DMOH.</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a:bodyPr>
          <a:lstStyle/>
          <a:p>
            <a:r>
              <a:rPr lang="en-US" dirty="0" smtClean="0"/>
              <a:t>District H stake holders forum.</a:t>
            </a:r>
            <a:endParaRPr lang="en-US" dirty="0"/>
          </a:p>
        </p:txBody>
      </p:sp>
    </p:spTree>
    <p:extLst>
      <p:ext uri="{BB962C8B-B14F-4D97-AF65-F5344CB8AC3E}">
        <p14:creationId xmlns:p14="http://schemas.microsoft.com/office/powerpoint/2010/main" val="24150295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Review divisional H stakeholders reform reports.</a:t>
            </a:r>
          </a:p>
          <a:p>
            <a:r>
              <a:rPr lang="en-US" sz="2400" dirty="0" smtClean="0">
                <a:latin typeface="Mongolian Baiti" pitchFamily="66" charset="0"/>
                <a:cs typeface="Mongolian Baiti" pitchFamily="66" charset="0"/>
              </a:rPr>
              <a:t>Discuss the H priorities in the district with DHMT and agree on how to program the H. activity.</a:t>
            </a:r>
          </a:p>
          <a:p>
            <a:r>
              <a:rPr lang="en-US" sz="2400" dirty="0" smtClean="0">
                <a:latin typeface="Mongolian Baiti" pitchFamily="66" charset="0"/>
                <a:cs typeface="Mongolian Baiti" pitchFamily="66" charset="0"/>
              </a:rPr>
              <a:t>Provide input to the district H planning process.</a:t>
            </a:r>
          </a:p>
          <a:p>
            <a:r>
              <a:rPr lang="en-US" sz="2400" dirty="0" smtClean="0">
                <a:latin typeface="Mongolian Baiti" pitchFamily="66" charset="0"/>
                <a:cs typeface="Mongolian Baiti" pitchFamily="66" charset="0"/>
              </a:rPr>
              <a:t>Participate in resource mobilization.</a:t>
            </a:r>
          </a:p>
          <a:p>
            <a:r>
              <a:rPr lang="en-US" sz="2400" dirty="0" smtClean="0">
                <a:latin typeface="Mongolian Baiti" pitchFamily="66" charset="0"/>
                <a:cs typeface="Mongolian Baiti" pitchFamily="66" charset="0"/>
              </a:rPr>
              <a:t>Participate in joint planning and budgeting to develop integrated  district H. plans.</a:t>
            </a:r>
          </a:p>
          <a:p>
            <a:r>
              <a:rPr lang="en-US" sz="2400" dirty="0" smtClean="0">
                <a:latin typeface="Mongolian Baiti" pitchFamily="66" charset="0"/>
                <a:cs typeface="Mongolian Baiti" pitchFamily="66" charset="0"/>
              </a:rPr>
              <a:t>Review comprehensive district H plans and other reports.</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Roles.</a:t>
            </a:r>
            <a:endParaRPr lang="en-US" dirty="0"/>
          </a:p>
        </p:txBody>
      </p:sp>
    </p:spTree>
    <p:extLst>
      <p:ext uri="{BB962C8B-B14F-4D97-AF65-F5344CB8AC3E}">
        <p14:creationId xmlns:p14="http://schemas.microsoft.com/office/powerpoint/2010/main" val="161048378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Chair is the DC secretary is DMOH.</a:t>
            </a:r>
          </a:p>
          <a:p>
            <a:r>
              <a:rPr lang="en-US" sz="2400" dirty="0" smtClean="0">
                <a:latin typeface="Mongolian Baiti" pitchFamily="66" charset="0"/>
                <a:cs typeface="Mongolian Baiti" pitchFamily="66" charset="0"/>
              </a:rPr>
              <a:t>Provide leadership and accountability in support </a:t>
            </a:r>
            <a:r>
              <a:rPr lang="en-US" sz="2400" dirty="0" err="1" smtClean="0">
                <a:latin typeface="Mongolian Baiti" pitchFamily="66" charset="0"/>
                <a:cs typeface="Mongolian Baiti" pitchFamily="66" charset="0"/>
              </a:rPr>
              <a:t>ot</a:t>
            </a:r>
            <a:r>
              <a:rPr lang="en-US" sz="2400" dirty="0" smtClean="0">
                <a:latin typeface="Mongolian Baiti" pitchFamily="66" charset="0"/>
                <a:cs typeface="Mongolian Baiti" pitchFamily="66" charset="0"/>
              </a:rPr>
              <a:t> level one activities.</a:t>
            </a:r>
          </a:p>
          <a:p>
            <a:r>
              <a:rPr lang="en-US" sz="2400" dirty="0" smtClean="0">
                <a:latin typeface="Mongolian Baiti" pitchFamily="66" charset="0"/>
                <a:cs typeface="Mongolian Baiti" pitchFamily="66" charset="0"/>
              </a:rPr>
              <a:t>Coordinates district H services in collaboration with the stake holders.</a:t>
            </a:r>
          </a:p>
          <a:p>
            <a:r>
              <a:rPr lang="en-US" sz="2400" dirty="0" smtClean="0">
                <a:latin typeface="Mongolian Baiti" pitchFamily="66" charset="0"/>
                <a:cs typeface="Mongolian Baiti" pitchFamily="66" charset="0"/>
              </a:rPr>
              <a:t>Approves plans and budgets.</a:t>
            </a:r>
          </a:p>
          <a:p>
            <a:r>
              <a:rPr lang="en-US" sz="2400" dirty="0" smtClean="0">
                <a:latin typeface="Mongolian Baiti" pitchFamily="66" charset="0"/>
                <a:cs typeface="Mongolian Baiti" pitchFamily="66" charset="0"/>
              </a:rPr>
              <a:t>Receives implementation report progress.</a:t>
            </a:r>
          </a:p>
          <a:p>
            <a:r>
              <a:rPr lang="en-US" sz="2400" dirty="0" smtClean="0">
                <a:latin typeface="Mongolian Baiti" pitchFamily="66" charset="0"/>
                <a:cs typeface="Mongolian Baiti" pitchFamily="66" charset="0"/>
              </a:rPr>
              <a:t>Mobilizes resources and allocates to various levels.</a:t>
            </a:r>
          </a:p>
          <a:p>
            <a:r>
              <a:rPr lang="en-US" sz="2400" dirty="0" smtClean="0">
                <a:latin typeface="Mongolian Baiti" pitchFamily="66" charset="0"/>
                <a:cs typeface="Mongolian Baiti" pitchFamily="66" charset="0"/>
              </a:rPr>
              <a:t>Submit report from facilities  to provincial and national level.</a:t>
            </a:r>
          </a:p>
          <a:p>
            <a:pPr marL="109728" indent="0">
              <a:buNone/>
            </a:pP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District H Mnx bond.</a:t>
            </a:r>
            <a:endParaRPr lang="en-US" dirty="0"/>
          </a:p>
        </p:txBody>
      </p:sp>
    </p:spTree>
    <p:extLst>
      <p:ext uri="{BB962C8B-B14F-4D97-AF65-F5344CB8AC3E}">
        <p14:creationId xmlns:p14="http://schemas.microsoft.com/office/powerpoint/2010/main" val="3710888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400" b="1" dirty="0" smtClean="0">
                <a:latin typeface="Mongolian Baiti" pitchFamily="66" charset="0"/>
                <a:cs typeface="Mongolian Baiti" pitchFamily="66" charset="0"/>
              </a:rPr>
              <a:t>1.Equitable distribution.</a:t>
            </a:r>
          </a:p>
          <a:p>
            <a:r>
              <a:rPr lang="en-US" sz="2400" dirty="0" smtClean="0">
                <a:latin typeface="Mongolian Baiti" pitchFamily="66" charset="0"/>
                <a:cs typeface="Mongolian Baiti" pitchFamily="66" charset="0"/>
              </a:rPr>
              <a:t>The manpower and health services are equitably distributed and at a cost that is effective.</a:t>
            </a:r>
          </a:p>
          <a:p>
            <a:pPr marL="109728" indent="0">
              <a:buNone/>
            </a:pPr>
            <a:r>
              <a:rPr lang="en-US" sz="2400" b="1" dirty="0" smtClean="0">
                <a:latin typeface="Mongolian Baiti" pitchFamily="66" charset="0"/>
                <a:cs typeface="Mongolian Baiti" pitchFamily="66" charset="0"/>
              </a:rPr>
              <a:t>2. Manpower development.</a:t>
            </a:r>
          </a:p>
          <a:p>
            <a:r>
              <a:rPr lang="en-US" sz="2400" dirty="0" smtClean="0">
                <a:latin typeface="Mongolian Baiti" pitchFamily="66" charset="0"/>
                <a:cs typeface="Mongolian Baiti" pitchFamily="66" charset="0"/>
              </a:rPr>
              <a:t>Capacity building of the health care workers to be done like seminars and own job training.</a:t>
            </a:r>
          </a:p>
          <a:p>
            <a:pPr marL="109728" indent="0">
              <a:buNone/>
            </a:pPr>
            <a:r>
              <a:rPr lang="en-US" sz="2400" b="1" dirty="0" smtClean="0">
                <a:latin typeface="Mongolian Baiti" pitchFamily="66" charset="0"/>
                <a:cs typeface="Mongolian Baiti" pitchFamily="66" charset="0"/>
              </a:rPr>
              <a:t>3. Community perception.</a:t>
            </a:r>
          </a:p>
          <a:p>
            <a:r>
              <a:rPr lang="en-US" sz="2400" dirty="0" smtClean="0">
                <a:latin typeface="Mongolian Baiti" pitchFamily="66" charset="0"/>
                <a:cs typeface="Mongolian Baiti" pitchFamily="66" charset="0"/>
              </a:rPr>
              <a:t>Full community involvement to identify their priority health problems, plan organize, implement and evaluate with them.</a:t>
            </a:r>
          </a:p>
          <a:p>
            <a:r>
              <a:rPr lang="en-US" sz="2400" dirty="0">
                <a:latin typeface="Mongolian Baiti" pitchFamily="66" charset="0"/>
                <a:cs typeface="Mongolian Baiti" pitchFamily="66" charset="0"/>
              </a:rPr>
              <a:t>I</a:t>
            </a:r>
            <a:r>
              <a:rPr lang="en-US" sz="2400" dirty="0" smtClean="0">
                <a:latin typeface="Mongolian Baiti" pitchFamily="66" charset="0"/>
                <a:cs typeface="Mongolian Baiti" pitchFamily="66" charset="0"/>
              </a:rPr>
              <a:t>nvolves the community in decision making to own the project.</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a:t>Principles of primary health care.</a:t>
            </a:r>
            <a:br>
              <a:rPr lang="en-US" dirty="0"/>
            </a:br>
            <a:endParaRPr lang="en-US" dirty="0"/>
          </a:p>
        </p:txBody>
      </p:sp>
    </p:spTree>
    <p:extLst>
      <p:ext uri="{BB962C8B-B14F-4D97-AF65-F5344CB8AC3E}">
        <p14:creationId xmlns:p14="http://schemas.microsoft.com/office/powerpoint/2010/main" val="179226191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Members include: NGO, FBO private and other gov’t sectors.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roles.</a:t>
            </a:r>
          </a:p>
          <a:p>
            <a:r>
              <a:rPr lang="en-US" sz="2400" dirty="0" smtClean="0">
                <a:latin typeface="Mongolian Baiti" pitchFamily="66" charset="0"/>
                <a:cs typeface="Mongolian Baiti" pitchFamily="66" charset="0"/>
              </a:rPr>
              <a:t>Information sharing and areas of coverage among partners.</a:t>
            </a:r>
          </a:p>
          <a:p>
            <a:r>
              <a:rPr lang="en-US" sz="2400" dirty="0" smtClean="0">
                <a:latin typeface="Mongolian Baiti" pitchFamily="66" charset="0"/>
                <a:cs typeface="Mongolian Baiti" pitchFamily="66" charset="0"/>
              </a:rPr>
              <a:t>Identification of gaps in specific areas and taking  intervention.</a:t>
            </a:r>
          </a:p>
          <a:p>
            <a:r>
              <a:rPr lang="en-US" sz="2400" dirty="0" smtClean="0">
                <a:latin typeface="Mongolian Baiti" pitchFamily="66" charset="0"/>
                <a:cs typeface="Mongolian Baiti" pitchFamily="66" charset="0"/>
              </a:rPr>
              <a:t>Reviewing, adopting strategies and guidelines.</a:t>
            </a:r>
          </a:p>
          <a:p>
            <a:r>
              <a:rPr lang="en-US" sz="2400" dirty="0" smtClean="0">
                <a:latin typeface="Mongolian Baiti" pitchFamily="66" charset="0"/>
                <a:cs typeface="Mongolian Baiti" pitchFamily="66" charset="0"/>
              </a:rPr>
              <a:t>Proposing area for policy improvement.</a:t>
            </a:r>
          </a:p>
          <a:p>
            <a:r>
              <a:rPr lang="en-US" sz="2400" dirty="0" smtClean="0">
                <a:latin typeface="Mongolian Baiti" pitchFamily="66" charset="0"/>
                <a:cs typeface="Mongolian Baiti" pitchFamily="66" charset="0"/>
              </a:rPr>
              <a:t>Submitting report to H sector coordinating committee.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Technical stake holders forum.</a:t>
            </a:r>
            <a:endParaRPr lang="en-US" dirty="0"/>
          </a:p>
        </p:txBody>
      </p:sp>
    </p:spTree>
    <p:extLst>
      <p:ext uri="{BB962C8B-B14F-4D97-AF65-F5344CB8AC3E}">
        <p14:creationId xmlns:p14="http://schemas.microsoft.com/office/powerpoint/2010/main" val="213387475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smtClean="0">
                <a:latin typeface="Mongolian Baiti" pitchFamily="66" charset="0"/>
                <a:cs typeface="Mongolian Baiti" pitchFamily="66" charset="0"/>
              </a:rPr>
              <a:t>Provincial administrative reforms.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roles.</a:t>
            </a:r>
          </a:p>
          <a:p>
            <a:r>
              <a:rPr lang="en-US" sz="2400" dirty="0" smtClean="0">
                <a:latin typeface="Mongolian Baiti" pitchFamily="66" charset="0"/>
                <a:cs typeface="Mongolian Baiti" pitchFamily="66" charset="0"/>
              </a:rPr>
              <a:t>Coordinate and supervise roles of district.</a:t>
            </a:r>
          </a:p>
          <a:p>
            <a:r>
              <a:rPr lang="en-US" sz="2400" dirty="0" smtClean="0">
                <a:latin typeface="Mongolian Baiti" pitchFamily="66" charset="0"/>
                <a:cs typeface="Mongolian Baiti" pitchFamily="66" charset="0"/>
              </a:rPr>
              <a:t>Training of DHMT on community strategy issues.</a:t>
            </a:r>
          </a:p>
          <a:p>
            <a:r>
              <a:rPr lang="en-US" sz="2400" dirty="0" smtClean="0">
                <a:latin typeface="Mongolian Baiti" pitchFamily="66" charset="0"/>
                <a:cs typeface="Mongolian Baiti" pitchFamily="66" charset="0"/>
              </a:rPr>
              <a:t>Training of level 4 and 5  hospitals on community strategy issues.</a:t>
            </a:r>
          </a:p>
          <a:p>
            <a:r>
              <a:rPr lang="en-US" sz="2400" dirty="0" smtClean="0">
                <a:latin typeface="Mongolian Baiti" pitchFamily="66" charset="0"/>
                <a:cs typeface="Mongolian Baiti" pitchFamily="66" charset="0"/>
              </a:rPr>
              <a:t>Supportive supervision.</a:t>
            </a:r>
          </a:p>
          <a:p>
            <a:r>
              <a:rPr lang="en-US" sz="2400" dirty="0" smtClean="0">
                <a:latin typeface="Mongolian Baiti" pitchFamily="66" charset="0"/>
                <a:cs typeface="Mongolian Baiti" pitchFamily="66" charset="0"/>
              </a:rPr>
              <a:t>Provincial planning and writing reports and giving feedback.</a:t>
            </a:r>
          </a:p>
          <a:p>
            <a:r>
              <a:rPr lang="en-US" sz="2400" dirty="0" smtClean="0">
                <a:latin typeface="Mongolian Baiti" pitchFamily="66" charset="0"/>
                <a:cs typeface="Mongolian Baiti" pitchFamily="66" charset="0"/>
              </a:rPr>
              <a:t>Monitoring and evaluation projects.</a:t>
            </a:r>
          </a:p>
          <a:p>
            <a:r>
              <a:rPr lang="en-US" sz="2400" dirty="0" smtClean="0">
                <a:latin typeface="Mongolian Baiti" pitchFamily="66" charset="0"/>
                <a:cs typeface="Mongolian Baiti" pitchFamily="66" charset="0"/>
              </a:rPr>
              <a:t>Financial and commodity Mnx.</a:t>
            </a:r>
          </a:p>
          <a:p>
            <a:r>
              <a:rPr lang="en-US" sz="2400" dirty="0" smtClean="0">
                <a:latin typeface="Mongolian Baiti" pitchFamily="66" charset="0"/>
                <a:cs typeface="Mongolian Baiti" pitchFamily="66" charset="0"/>
              </a:rPr>
              <a:t>Infrastructure and logistics Mnx.</a:t>
            </a:r>
          </a:p>
          <a:p>
            <a:r>
              <a:rPr lang="en-US" sz="2400" dirty="0" smtClean="0">
                <a:latin typeface="Mongolian Baiti" pitchFamily="66" charset="0"/>
                <a:cs typeface="Mongolian Baiti" pitchFamily="66" charset="0"/>
              </a:rPr>
              <a:t>Operational research.</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Provincial.</a:t>
            </a:r>
            <a:endParaRPr lang="en-US" dirty="0"/>
          </a:p>
        </p:txBody>
      </p:sp>
    </p:spTree>
    <p:extLst>
      <p:ext uri="{BB962C8B-B14F-4D97-AF65-F5344CB8AC3E}">
        <p14:creationId xmlns:p14="http://schemas.microsoft.com/office/powerpoint/2010/main" val="82104465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Made up of 20 members. Chair is the permanent secretary.</a:t>
            </a:r>
          </a:p>
          <a:p>
            <a:r>
              <a:rPr lang="en-US" sz="2400" dirty="0" smtClean="0">
                <a:latin typeface="Mongolian Baiti" pitchFamily="66" charset="0"/>
                <a:cs typeface="Mongolian Baiti" pitchFamily="66" charset="0"/>
              </a:rPr>
              <a:t>Members are head of the department of all ministries like </a:t>
            </a:r>
            <a:r>
              <a:rPr lang="en-US" sz="2400" dirty="0" err="1" smtClean="0">
                <a:latin typeface="Mongolian Baiti" pitchFamily="66" charset="0"/>
                <a:cs typeface="Mongolian Baiti" pitchFamily="66" charset="0"/>
              </a:rPr>
              <a:t>eg</a:t>
            </a:r>
            <a:r>
              <a:rPr lang="en-US" sz="2400" dirty="0" smtClean="0">
                <a:latin typeface="Mongolian Baiti" pitchFamily="66" charset="0"/>
                <a:cs typeface="Mongolian Baiti" pitchFamily="66" charset="0"/>
              </a:rPr>
              <a:t> education finance water NGO, FBOs…..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roles</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Approving and adopting of annual operational plans.</a:t>
            </a:r>
          </a:p>
          <a:p>
            <a:r>
              <a:rPr lang="en-US" sz="2400" dirty="0" smtClean="0">
                <a:latin typeface="Mongolian Baiti" pitchFamily="66" charset="0"/>
                <a:cs typeface="Mongolian Baiti" pitchFamily="66" charset="0"/>
              </a:rPr>
              <a:t>Reviewing and developing H sector policy documents.</a:t>
            </a:r>
          </a:p>
          <a:p>
            <a:r>
              <a:rPr lang="en-US" sz="2400" dirty="0" smtClean="0">
                <a:latin typeface="Mongolian Baiti" pitchFamily="66" charset="0"/>
                <a:cs typeface="Mongolian Baiti" pitchFamily="66" charset="0"/>
              </a:rPr>
              <a:t>Mobilization and allocation of resources.</a:t>
            </a:r>
          </a:p>
          <a:p>
            <a:r>
              <a:rPr lang="en-US" sz="2400" dirty="0" smtClean="0">
                <a:latin typeface="Mongolian Baiti" pitchFamily="66" charset="0"/>
                <a:cs typeface="Mongolian Baiti" pitchFamily="66" charset="0"/>
              </a:rPr>
              <a:t>Facilitating, harmonization and alignment of plans to the joint programs and of work of funding.</a:t>
            </a:r>
          </a:p>
        </p:txBody>
      </p:sp>
      <p:sp>
        <p:nvSpPr>
          <p:cNvPr id="3" name="Title 2"/>
          <p:cNvSpPr>
            <a:spLocks noGrp="1"/>
          </p:cNvSpPr>
          <p:nvPr>
            <p:ph type="title"/>
          </p:nvPr>
        </p:nvSpPr>
        <p:spPr/>
        <p:txBody>
          <a:bodyPr>
            <a:normAutofit fontScale="90000"/>
          </a:bodyPr>
          <a:lstStyle/>
          <a:p>
            <a:r>
              <a:rPr lang="en-US" dirty="0" smtClean="0"/>
              <a:t>H sector coordination committee.</a:t>
            </a:r>
            <a:endParaRPr lang="en-US" dirty="0"/>
          </a:p>
        </p:txBody>
      </p:sp>
    </p:spTree>
    <p:extLst>
      <p:ext uri="{BB962C8B-B14F-4D97-AF65-F5344CB8AC3E}">
        <p14:creationId xmlns:p14="http://schemas.microsoft.com/office/powerpoint/2010/main" val="351494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latin typeface="Mongolian Baiti" pitchFamily="66" charset="0"/>
                <a:cs typeface="Mongolian Baiti" pitchFamily="66" charset="0"/>
              </a:rPr>
              <a:t>We have 6 life cycle cohort.</a:t>
            </a:r>
          </a:p>
          <a:p>
            <a:pPr>
              <a:buBlip>
                <a:blip r:embed="rId2"/>
              </a:buBlip>
            </a:pPr>
            <a:r>
              <a:rPr lang="en-US" sz="2400" dirty="0" smtClean="0">
                <a:latin typeface="Mongolian Baiti" pitchFamily="66" charset="0"/>
                <a:cs typeface="Mongolian Baiti" pitchFamily="66" charset="0"/>
              </a:rPr>
              <a:t>Pregnancy and newborn up to 2 wks</a:t>
            </a:r>
          </a:p>
          <a:p>
            <a:pPr>
              <a:buBlip>
                <a:blip r:embed="rId2"/>
              </a:buBlip>
            </a:pPr>
            <a:r>
              <a:rPr lang="en-US" sz="2400" dirty="0" smtClean="0">
                <a:latin typeface="Mongolian Baiti" pitchFamily="66" charset="0"/>
                <a:cs typeface="Mongolian Baiti" pitchFamily="66" charset="0"/>
              </a:rPr>
              <a:t>Early childhood- 2wks up to 5yrs</a:t>
            </a:r>
          </a:p>
          <a:p>
            <a:pPr>
              <a:buBlip>
                <a:blip r:embed="rId2"/>
              </a:buBlip>
            </a:pPr>
            <a:r>
              <a:rPr lang="en-US" sz="2400" dirty="0" smtClean="0">
                <a:latin typeface="Mongolian Baiti" pitchFamily="66" charset="0"/>
                <a:cs typeface="Mongolian Baiti" pitchFamily="66" charset="0"/>
              </a:rPr>
              <a:t>Late childhood-5-12yrs.</a:t>
            </a:r>
          </a:p>
          <a:p>
            <a:pPr>
              <a:buBlip>
                <a:blip r:embed="rId2"/>
              </a:buBlip>
            </a:pPr>
            <a:r>
              <a:rPr lang="en-US" sz="2400" dirty="0" smtClean="0">
                <a:latin typeface="Mongolian Baiti" pitchFamily="66" charset="0"/>
                <a:cs typeface="Mongolian Baiti" pitchFamily="66" charset="0"/>
              </a:rPr>
              <a:t>adolescent-  and youth 13-24yrs</a:t>
            </a:r>
          </a:p>
          <a:p>
            <a:pPr>
              <a:buBlip>
                <a:blip r:embed="rId2"/>
              </a:buBlip>
            </a:pPr>
            <a:r>
              <a:rPr lang="en-US" sz="2400" dirty="0" smtClean="0">
                <a:latin typeface="Mongolian Baiti" pitchFamily="66" charset="0"/>
                <a:cs typeface="Mongolian Baiti" pitchFamily="66" charset="0"/>
              </a:rPr>
              <a:t>Adulthood 25-59yrs.</a:t>
            </a:r>
          </a:p>
          <a:p>
            <a:pPr>
              <a:buBlip>
                <a:blip r:embed="rId2"/>
              </a:buBlip>
            </a:pPr>
            <a:r>
              <a:rPr lang="en-US" sz="2400" dirty="0" smtClean="0">
                <a:latin typeface="Mongolian Baiti" pitchFamily="66" charset="0"/>
                <a:cs typeface="Mongolian Baiti" pitchFamily="66" charset="0"/>
              </a:rPr>
              <a:t>Elderly 60 and above.</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Life cycle cohort.</a:t>
            </a:r>
            <a:endParaRPr lang="en-US" dirty="0"/>
          </a:p>
        </p:txBody>
      </p:sp>
    </p:spTree>
    <p:extLst>
      <p:ext uri="{BB962C8B-B14F-4D97-AF65-F5344CB8AC3E}">
        <p14:creationId xmlns:p14="http://schemas.microsoft.com/office/powerpoint/2010/main" val="53548736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Service at level one- community.</a:t>
            </a:r>
          </a:p>
          <a:p>
            <a:r>
              <a:rPr lang="en-US" sz="2400" dirty="0" smtClean="0">
                <a:latin typeface="Mongolian Baiti" pitchFamily="66" charset="0"/>
                <a:cs typeface="Mongolian Baiti" pitchFamily="66" charset="0"/>
              </a:rPr>
              <a:t>IEC materials on early recognition danger signs, birth preparedness , H promotion, community midwifery and referral.</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lever 2 and 3.</a:t>
            </a:r>
          </a:p>
          <a:p>
            <a:r>
              <a:rPr lang="en-US" sz="2400" dirty="0" smtClean="0">
                <a:latin typeface="Mongolian Baiti" pitchFamily="66" charset="0"/>
                <a:cs typeface="Mongolian Baiti" pitchFamily="66" charset="0"/>
              </a:rPr>
              <a:t>Focused antenatal care.</a:t>
            </a:r>
          </a:p>
          <a:p>
            <a:r>
              <a:rPr lang="en-US" sz="2400" dirty="0" smtClean="0">
                <a:latin typeface="Mongolian Baiti" pitchFamily="66" charset="0"/>
                <a:cs typeface="Mongolian Baiti" pitchFamily="66" charset="0"/>
              </a:rPr>
              <a:t>basic obstetric care.</a:t>
            </a:r>
          </a:p>
          <a:p>
            <a:r>
              <a:rPr lang="en-US" sz="2400" dirty="0" smtClean="0">
                <a:latin typeface="Mongolian Baiti" pitchFamily="66" charset="0"/>
                <a:cs typeface="Mongolian Baiti" pitchFamily="66" charset="0"/>
              </a:rPr>
              <a:t>Post abortion care.</a:t>
            </a:r>
          </a:p>
          <a:p>
            <a:r>
              <a:rPr lang="en-US" sz="2400" dirty="0" smtClean="0">
                <a:latin typeface="Mongolian Baiti" pitchFamily="66" charset="0"/>
                <a:cs typeface="Mongolian Baiti" pitchFamily="66" charset="0"/>
              </a:rPr>
              <a:t>Maternal death reviews.</a:t>
            </a:r>
          </a:p>
          <a:p>
            <a:r>
              <a:rPr lang="en-US" sz="2400" dirty="0" smtClean="0">
                <a:latin typeface="Mongolian Baiti" pitchFamily="66" charset="0"/>
                <a:cs typeface="Mongolian Baiti" pitchFamily="66" charset="0"/>
              </a:rPr>
              <a:t>Ptmtc.</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key H message of level one.</a:t>
            </a:r>
          </a:p>
          <a:p>
            <a:pPr marL="109728" indent="0">
              <a:buNone/>
            </a:pPr>
            <a:r>
              <a:rPr lang="en-US" sz="2400" dirty="0" smtClean="0">
                <a:latin typeface="Mongolian Baiti" pitchFamily="66" charset="0"/>
                <a:cs typeface="Mongolian Baiti" pitchFamily="66" charset="0"/>
              </a:rPr>
              <a:t>Recognize warning signs in pg and childbirth and getting immediate skilled help.</a:t>
            </a:r>
          </a:p>
          <a:p>
            <a:pPr marL="109728" indent="0">
              <a:buNone/>
            </a:pPr>
            <a:r>
              <a:rPr lang="en-US" sz="2400" dirty="0" smtClean="0">
                <a:latin typeface="Mongolian Baiti" pitchFamily="66" charset="0"/>
                <a:cs typeface="Mongolian Baiti" pitchFamily="66" charset="0"/>
              </a:rPr>
              <a:t>Remind the community that physical abuse of women for any reason is unacceptable.</a:t>
            </a:r>
          </a:p>
        </p:txBody>
      </p:sp>
      <p:sp>
        <p:nvSpPr>
          <p:cNvPr id="3" name="Title 2"/>
          <p:cNvSpPr>
            <a:spLocks noGrp="1"/>
          </p:cNvSpPr>
          <p:nvPr>
            <p:ph type="title"/>
          </p:nvPr>
        </p:nvSpPr>
        <p:spPr/>
        <p:txBody>
          <a:bodyPr>
            <a:normAutofit fontScale="90000"/>
          </a:bodyPr>
          <a:lstStyle/>
          <a:p>
            <a:r>
              <a:rPr lang="en-US" dirty="0" smtClean="0"/>
              <a:t>Pregnancy and newborn up to 2wks.</a:t>
            </a:r>
            <a:endParaRPr lang="en-US" dirty="0"/>
          </a:p>
        </p:txBody>
      </p:sp>
    </p:spTree>
    <p:extLst>
      <p:ext uri="{BB962C8B-B14F-4D97-AF65-F5344CB8AC3E}">
        <p14:creationId xmlns:p14="http://schemas.microsoft.com/office/powerpoint/2010/main" val="379455923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Encourage pregnant women to go for ANC.</a:t>
            </a:r>
          </a:p>
          <a:p>
            <a:r>
              <a:rPr lang="en-US" sz="2400" dirty="0" smtClean="0">
                <a:latin typeface="Mongolian Baiti" pitchFamily="66" charset="0"/>
                <a:cs typeface="Mongolian Baiti" pitchFamily="66" charset="0"/>
              </a:rPr>
              <a:t>Use ITNs.</a:t>
            </a:r>
          </a:p>
          <a:p>
            <a:r>
              <a:rPr lang="en-US" sz="2400" dirty="0" smtClean="0">
                <a:latin typeface="Mongolian Baiti" pitchFamily="66" charset="0"/>
                <a:cs typeface="Mongolian Baiti" pitchFamily="66" charset="0"/>
              </a:rPr>
              <a:t>Have birth plan.</a:t>
            </a:r>
          </a:p>
          <a:p>
            <a:r>
              <a:rPr lang="en-US" sz="2400" dirty="0" smtClean="0">
                <a:latin typeface="Mongolian Baiti" pitchFamily="66" charset="0"/>
                <a:cs typeface="Mongolian Baiti" pitchFamily="66" charset="0"/>
              </a:rPr>
              <a:t>Encourage mothers to get immunized against TT.</a:t>
            </a:r>
          </a:p>
          <a:p>
            <a:r>
              <a:rPr lang="en-US" sz="2400" dirty="0" smtClean="0">
                <a:latin typeface="Mongolian Baiti" pitchFamily="66" charset="0"/>
                <a:cs typeface="Mongolian Baiti" pitchFamily="66" charset="0"/>
              </a:rPr>
              <a:t>Immunization in newborns.</a:t>
            </a:r>
          </a:p>
          <a:p>
            <a:r>
              <a:rPr lang="en-US" sz="2400" dirty="0" smtClean="0">
                <a:latin typeface="Mongolian Baiti" pitchFamily="66" charset="0"/>
                <a:cs typeface="Mongolian Baiti" pitchFamily="66" charset="0"/>
              </a:rPr>
              <a:t>Exclusive breast feeding per the first 6 months.</a:t>
            </a:r>
          </a:p>
          <a:p>
            <a:r>
              <a:rPr lang="en-US" sz="2400" dirty="0" smtClean="0">
                <a:latin typeface="Mongolian Baiti" pitchFamily="66" charset="0"/>
                <a:cs typeface="Mongolian Baiti" pitchFamily="66" charset="0"/>
              </a:rPr>
              <a:t>Involve fathers in reproductive H of the community.</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early childhood</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Care of sick children.</a:t>
            </a:r>
          </a:p>
          <a:p>
            <a:r>
              <a:rPr lang="en-US" sz="2400" dirty="0" smtClean="0">
                <a:latin typeface="Mongolian Baiti" pitchFamily="66" charset="0"/>
                <a:cs typeface="Mongolian Baiti" pitchFamily="66" charset="0"/>
              </a:rPr>
              <a:t>Service seeking and compliance.</a:t>
            </a:r>
          </a:p>
          <a:p>
            <a:r>
              <a:rPr lang="en-US" sz="2400" dirty="0" smtClean="0">
                <a:latin typeface="Mongolian Baiti" pitchFamily="66" charset="0"/>
                <a:cs typeface="Mongolian Baiti" pitchFamily="66" charset="0"/>
              </a:rPr>
              <a:t>Promote growth and development.</a:t>
            </a:r>
          </a:p>
          <a:p>
            <a:r>
              <a:rPr lang="en-US" sz="2400" dirty="0" smtClean="0">
                <a:latin typeface="Mongolian Baiti" pitchFamily="66" charset="0"/>
                <a:cs typeface="Mongolian Baiti" pitchFamily="66" charset="0"/>
              </a:rPr>
              <a:t>Community dialogue and action days.</a:t>
            </a:r>
          </a:p>
          <a:p>
            <a:r>
              <a:rPr lang="en-US" sz="2400" dirty="0" smtClean="0">
                <a:latin typeface="Mongolian Baiti" pitchFamily="66" charset="0"/>
                <a:cs typeface="Mongolian Baiti" pitchFamily="66" charset="0"/>
              </a:rPr>
              <a:t>Any 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CONT……….</a:t>
            </a:r>
            <a:endParaRPr lang="en-US" dirty="0"/>
          </a:p>
        </p:txBody>
      </p:sp>
    </p:spTree>
    <p:extLst>
      <p:ext uri="{BB962C8B-B14F-4D97-AF65-F5344CB8AC3E}">
        <p14:creationId xmlns:p14="http://schemas.microsoft.com/office/powerpoint/2010/main" val="2862132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Immunization, growth monitoring, rx of community condition, essential drug supply and referral services.</a:t>
            </a:r>
          </a:p>
          <a:p>
            <a:pPr marL="109728" indent="0">
              <a:buNone/>
            </a:pPr>
            <a:r>
              <a:rPr lang="en-US" sz="2400" b="1" dirty="0">
                <a:latin typeface="Mongolian Baiti" pitchFamily="66" charset="0"/>
                <a:cs typeface="Mongolian Baiti" pitchFamily="66" charset="0"/>
              </a:rPr>
              <a:t> </a:t>
            </a:r>
            <a:r>
              <a:rPr lang="en-US" sz="2400" b="1" dirty="0" smtClean="0">
                <a:latin typeface="Mongolian Baiti" pitchFamily="66" charset="0"/>
                <a:cs typeface="Mongolian Baiti" pitchFamily="66" charset="0"/>
              </a:rPr>
              <a:t>               key messages</a:t>
            </a:r>
            <a:r>
              <a:rPr lang="en-US" sz="2400" dirty="0" smtClean="0">
                <a:latin typeface="Mongolian Baiti" pitchFamily="66" charset="0"/>
                <a:cs typeface="Mongolian Baiti" pitchFamily="66" charset="0"/>
              </a:rPr>
              <a:t>.</a:t>
            </a:r>
          </a:p>
          <a:p>
            <a:r>
              <a:rPr lang="en-US" sz="2400" dirty="0" smtClean="0">
                <a:latin typeface="Mongolian Baiti" pitchFamily="66" charset="0"/>
                <a:cs typeface="Mongolian Baiti" pitchFamily="66" charset="0"/>
              </a:rPr>
              <a:t>Give all children vit A supplements. </a:t>
            </a:r>
          </a:p>
          <a:p>
            <a:r>
              <a:rPr lang="en-US" sz="2400" dirty="0" smtClean="0">
                <a:latin typeface="Mongolian Baiti" pitchFamily="66" charset="0"/>
                <a:cs typeface="Mongolian Baiti" pitchFamily="66" charset="0"/>
              </a:rPr>
              <a:t>Monitor growth every month.</a:t>
            </a:r>
          </a:p>
          <a:p>
            <a:r>
              <a:rPr lang="en-US" sz="2400" dirty="0" smtClean="0">
                <a:latin typeface="Mongolian Baiti" pitchFamily="66" charset="0"/>
                <a:cs typeface="Mongolian Baiti" pitchFamily="66" charset="0"/>
              </a:rPr>
              <a:t>Recognize warning signs of child growth and development.</a:t>
            </a:r>
          </a:p>
          <a:p>
            <a:r>
              <a:rPr lang="en-US" sz="2400" dirty="0" smtClean="0">
                <a:latin typeface="Mongolian Baiti" pitchFamily="66" charset="0"/>
                <a:cs typeface="Mongolian Baiti" pitchFamily="66" charset="0"/>
              </a:rPr>
              <a:t>Good nutrition.</a:t>
            </a:r>
          </a:p>
          <a:p>
            <a:r>
              <a:rPr lang="en-US" sz="2400" dirty="0" smtClean="0">
                <a:latin typeface="Mongolian Baiti" pitchFamily="66" charset="0"/>
                <a:cs typeface="Mongolian Baiti" pitchFamily="66" charset="0"/>
              </a:rPr>
              <a:t>Family to provide affection to ensure social development of child is complete.</a:t>
            </a:r>
          </a:p>
          <a:p>
            <a:r>
              <a:rPr lang="en-US" sz="2400" dirty="0" smtClean="0">
                <a:latin typeface="Mongolian Baiti" pitchFamily="66" charset="0"/>
                <a:cs typeface="Mongolian Baiti" pitchFamily="66" charset="0"/>
              </a:rPr>
              <a:t>Provide exclusive breast feeding.</a:t>
            </a:r>
          </a:p>
          <a:p>
            <a:r>
              <a:rPr lang="en-US" sz="2400" dirty="0" smtClean="0">
                <a:latin typeface="Mongolian Baiti" pitchFamily="66" charset="0"/>
                <a:cs typeface="Mongolian Baiti" pitchFamily="66" charset="0"/>
              </a:rPr>
              <a:t>Keep child H card.</a:t>
            </a:r>
          </a:p>
          <a:p>
            <a:r>
              <a:rPr lang="en-US" sz="2400" dirty="0" smtClean="0">
                <a:latin typeface="Mongolian Baiti" pitchFamily="66" charset="0"/>
                <a:cs typeface="Mongolian Baiti" pitchFamily="66" charset="0"/>
              </a:rPr>
              <a:t>H education in brushing teeth, ITN and clean water.</a:t>
            </a:r>
          </a:p>
          <a:p>
            <a:r>
              <a:rPr lang="en-US" sz="2400" dirty="0" smtClean="0">
                <a:latin typeface="Mongolian Baiti" pitchFamily="66" charset="0"/>
                <a:cs typeface="Mongolian Baiti" pitchFamily="66" charset="0"/>
              </a:rPr>
              <a:t>Involve father in care of children.</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Level 2 and 3.</a:t>
            </a:r>
            <a:endParaRPr lang="en-US" dirty="0"/>
          </a:p>
        </p:txBody>
      </p:sp>
    </p:spTree>
    <p:extLst>
      <p:ext uri="{BB962C8B-B14F-4D97-AF65-F5344CB8AC3E}">
        <p14:creationId xmlns:p14="http://schemas.microsoft.com/office/powerpoint/2010/main" val="413003043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400" dirty="0" smtClean="0">
                <a:latin typeface="Mongolian Baiti" pitchFamily="66" charset="0"/>
                <a:cs typeface="Mongolian Baiti" pitchFamily="66" charset="0"/>
              </a:rPr>
              <a:t>School attendance.</a:t>
            </a:r>
          </a:p>
          <a:p>
            <a:r>
              <a:rPr lang="en-US" sz="2400" dirty="0" smtClean="0">
                <a:latin typeface="Mongolian Baiti" pitchFamily="66" charset="0"/>
                <a:cs typeface="Mongolian Baiti" pitchFamily="66" charset="0"/>
              </a:rPr>
              <a:t>Encourage attendance and support behavior changes and formation, hygiene , safe water and ITnS.</a:t>
            </a:r>
          </a:p>
          <a:p>
            <a:pPr marL="109728" indent="0">
              <a:buNone/>
            </a:pPr>
            <a:r>
              <a:rPr lang="en-US" sz="2400" dirty="0" smtClean="0">
                <a:latin typeface="Mongolian Baiti" pitchFamily="66" charset="0"/>
                <a:cs typeface="Mongolian Baiti" pitchFamily="66" charset="0"/>
              </a:rPr>
              <a:t>            </a:t>
            </a:r>
            <a:r>
              <a:rPr lang="en-US" sz="2400" b="1" dirty="0" smtClean="0">
                <a:latin typeface="Mongolian Baiti" pitchFamily="66" charset="0"/>
                <a:cs typeface="Mongolian Baiti" pitchFamily="66" charset="0"/>
              </a:rPr>
              <a:t> Level 2 and 3.</a:t>
            </a:r>
          </a:p>
          <a:p>
            <a:r>
              <a:rPr lang="en-US" sz="2400" dirty="0" smtClean="0">
                <a:latin typeface="Mongolian Baiti" pitchFamily="66" charset="0"/>
                <a:cs typeface="Mongolian Baiti" pitchFamily="66" charset="0"/>
              </a:rPr>
              <a:t>Screening early detection of H problems.</a:t>
            </a:r>
          </a:p>
          <a:p>
            <a:pPr marL="109728" indent="0">
              <a:buNone/>
            </a:pPr>
            <a:r>
              <a:rPr lang="en-US" sz="2400" dirty="0">
                <a:latin typeface="Mongolian Baiti" pitchFamily="66" charset="0"/>
                <a:cs typeface="Mongolian Baiti" pitchFamily="66" charset="0"/>
              </a:rPr>
              <a:t> </a:t>
            </a:r>
            <a:r>
              <a:rPr lang="en-US" sz="2400" dirty="0" smtClean="0">
                <a:latin typeface="Mongolian Baiti" pitchFamily="66" charset="0"/>
                <a:cs typeface="Mongolian Baiti" pitchFamily="66" charset="0"/>
              </a:rPr>
              <a:t>      key H messages.</a:t>
            </a:r>
          </a:p>
          <a:p>
            <a:r>
              <a:rPr lang="en-US" sz="2400" dirty="0" smtClean="0">
                <a:latin typeface="Mongolian Baiti" pitchFamily="66" charset="0"/>
                <a:cs typeface="Mongolian Baiti" pitchFamily="66" charset="0"/>
              </a:rPr>
              <a:t>Ensure they receive adequate balanced diet.</a:t>
            </a:r>
          </a:p>
          <a:p>
            <a:r>
              <a:rPr lang="en-US" sz="2400" dirty="0" smtClean="0">
                <a:latin typeface="Mongolian Baiti" pitchFamily="66" charset="0"/>
                <a:cs typeface="Mongolian Baiti" pitchFamily="66" charset="0"/>
              </a:rPr>
              <a:t>Give psychological support.</a:t>
            </a:r>
          </a:p>
          <a:p>
            <a:r>
              <a:rPr lang="en-US" sz="2400" dirty="0" smtClean="0">
                <a:latin typeface="Mongolian Baiti" pitchFamily="66" charset="0"/>
                <a:cs typeface="Mongolian Baiti" pitchFamily="66" charset="0"/>
              </a:rPr>
              <a:t>Seek H care and illness support as is expected.</a:t>
            </a:r>
          </a:p>
          <a:p>
            <a:r>
              <a:rPr lang="en-US" sz="2400" dirty="0" smtClean="0">
                <a:latin typeface="Mongolian Baiti" pitchFamily="66" charset="0"/>
                <a:cs typeface="Mongolian Baiti" pitchFamily="66" charset="0"/>
              </a:rPr>
              <a:t>Insist sleeping under ITNs.</a:t>
            </a:r>
          </a:p>
          <a:p>
            <a:r>
              <a:rPr lang="en-US" sz="2400" dirty="0" smtClean="0">
                <a:latin typeface="Mongolian Baiti" pitchFamily="66" charset="0"/>
                <a:cs typeface="Mongolian Baiti" pitchFamily="66" charset="0"/>
              </a:rPr>
              <a:t>Taking treated water.</a:t>
            </a:r>
          </a:p>
          <a:p>
            <a:r>
              <a:rPr lang="en-US" sz="2400" dirty="0" smtClean="0">
                <a:latin typeface="Mongolian Baiti" pitchFamily="66" charset="0"/>
                <a:cs typeface="Mongolian Baiti" pitchFamily="66" charset="0"/>
              </a:rPr>
              <a:t>Teach them to wash hands.</a:t>
            </a:r>
          </a:p>
          <a:p>
            <a:r>
              <a:rPr lang="en-US" sz="2400" dirty="0" smtClean="0">
                <a:latin typeface="Mongolian Baiti" pitchFamily="66" charset="0"/>
                <a:cs typeface="Mongolian Baiti" pitchFamily="66" charset="0"/>
              </a:rPr>
              <a:t>Introduce sexuality education at focal points like school, churches and homes.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LATE CHILDHOOD 5-12YRS.</a:t>
            </a:r>
            <a:endParaRPr lang="en-US" dirty="0"/>
          </a:p>
        </p:txBody>
      </p:sp>
    </p:spTree>
    <p:extLst>
      <p:ext uri="{BB962C8B-B14F-4D97-AF65-F5344CB8AC3E}">
        <p14:creationId xmlns:p14="http://schemas.microsoft.com/office/powerpoint/2010/main" val="206453329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smtClean="0">
                <a:latin typeface="Mongolian Baiti" pitchFamily="66" charset="0"/>
                <a:cs typeface="Mongolian Baiti" pitchFamily="66" charset="0"/>
              </a:rPr>
              <a:t>At level one.</a:t>
            </a:r>
          </a:p>
          <a:p>
            <a:r>
              <a:rPr lang="en-US" sz="2400" dirty="0" smtClean="0">
                <a:latin typeface="Mongolian Baiti" pitchFamily="66" charset="0"/>
                <a:cs typeface="Mongolian Baiti" pitchFamily="66" charset="0"/>
              </a:rPr>
              <a:t>Behavior change and community.</a:t>
            </a:r>
          </a:p>
          <a:p>
            <a:r>
              <a:rPr lang="en-US" sz="2400" dirty="0" smtClean="0">
                <a:latin typeface="Mongolian Baiti" pitchFamily="66" charset="0"/>
                <a:cs typeface="Mongolian Baiti" pitchFamily="66" charset="0"/>
              </a:rPr>
              <a:t>Peer educating and information.</a:t>
            </a:r>
          </a:p>
          <a:p>
            <a:r>
              <a:rPr lang="en-US" sz="2400" dirty="0" smtClean="0">
                <a:latin typeface="Mongolian Baiti" pitchFamily="66" charset="0"/>
                <a:cs typeface="Mongolian Baiti" pitchFamily="66" charset="0"/>
              </a:rPr>
              <a:t>Supply of preventive commodities.</a:t>
            </a:r>
          </a:p>
          <a:p>
            <a:r>
              <a:rPr lang="en-US" sz="2400" dirty="0" smtClean="0">
                <a:latin typeface="Mongolian Baiti" pitchFamily="66" charset="0"/>
                <a:cs typeface="Mongolian Baiti" pitchFamily="66" charset="0"/>
              </a:rPr>
              <a:t>Referral services.</a:t>
            </a:r>
          </a:p>
          <a:p>
            <a:r>
              <a:rPr lang="en-US" sz="2400" dirty="0" smtClean="0">
                <a:latin typeface="Mongolian Baiti" pitchFamily="66" charset="0"/>
                <a:cs typeface="Mongolian Baiti" pitchFamily="66" charset="0"/>
              </a:rPr>
              <a:t>Systemic Mnx of STIs and lab investigations.</a:t>
            </a:r>
          </a:p>
          <a:p>
            <a:r>
              <a:rPr lang="en-US" sz="2400" dirty="0" smtClean="0">
                <a:latin typeface="Mongolian Baiti" pitchFamily="66" charset="0"/>
                <a:cs typeface="Mongolian Baiti" pitchFamily="66" charset="0"/>
              </a:rPr>
              <a:t>Referral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normAutofit fontScale="90000"/>
          </a:bodyPr>
          <a:lstStyle/>
          <a:p>
            <a:r>
              <a:rPr lang="en-US" dirty="0" smtClean="0"/>
              <a:t>Adolescents and youth 13-24 yrs.</a:t>
            </a:r>
            <a:endParaRPr lang="en-US" dirty="0"/>
          </a:p>
        </p:txBody>
      </p:sp>
    </p:spTree>
    <p:extLst>
      <p:ext uri="{BB962C8B-B14F-4D97-AF65-F5344CB8AC3E}">
        <p14:creationId xmlns:p14="http://schemas.microsoft.com/office/powerpoint/2010/main" val="365388305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smtClean="0">
                <a:latin typeface="Mongolian Baiti" pitchFamily="66" charset="0"/>
                <a:cs typeface="Mongolian Baiti" pitchFamily="66" charset="0"/>
              </a:rPr>
              <a:t>Seek H care or illness appeal as per expected.</a:t>
            </a:r>
          </a:p>
          <a:p>
            <a:r>
              <a:rPr lang="en-US" sz="2400" dirty="0" smtClean="0">
                <a:latin typeface="Mongolian Baiti" pitchFamily="66" charset="0"/>
                <a:cs typeface="Mongolian Baiti" pitchFamily="66" charset="0"/>
              </a:rPr>
              <a:t>Sleep under ITNs.</a:t>
            </a:r>
          </a:p>
          <a:p>
            <a:r>
              <a:rPr lang="en-US" sz="2400" dirty="0" smtClean="0">
                <a:latin typeface="Mongolian Baiti" pitchFamily="66" charset="0"/>
                <a:cs typeface="Mongolian Baiti" pitchFamily="66" charset="0"/>
              </a:rPr>
              <a:t>Use treated drinking water.</a:t>
            </a:r>
          </a:p>
          <a:p>
            <a:r>
              <a:rPr lang="en-US" sz="2400" dirty="0" smtClean="0">
                <a:latin typeface="Mongolian Baiti" pitchFamily="66" charset="0"/>
                <a:cs typeface="Mongolian Baiti" pitchFamily="66" charset="0"/>
              </a:rPr>
              <a:t>Remember that abstinence is the safest way to prevent HIV AND STIs.</a:t>
            </a:r>
          </a:p>
          <a:p>
            <a:r>
              <a:rPr lang="en-US" sz="2400" dirty="0" smtClean="0">
                <a:latin typeface="Mongolian Baiti" pitchFamily="66" charset="0"/>
                <a:cs typeface="Mongolian Baiti" pitchFamily="66" charset="0"/>
              </a:rPr>
              <a:t>Delay sexual engagement as long as possible.</a:t>
            </a:r>
          </a:p>
          <a:p>
            <a:r>
              <a:rPr lang="en-US" sz="2400" dirty="0" smtClean="0">
                <a:latin typeface="Mongolian Baiti" pitchFamily="66" charset="0"/>
                <a:cs typeface="Mongolian Baiti" pitchFamily="66" charset="0"/>
              </a:rPr>
              <a:t>Use protection during sex.</a:t>
            </a:r>
          </a:p>
          <a:p>
            <a:r>
              <a:rPr lang="en-US" sz="2400" dirty="0" smtClean="0">
                <a:latin typeface="Mongolian Baiti" pitchFamily="66" charset="0"/>
                <a:cs typeface="Mongolian Baiti" pitchFamily="66" charset="0"/>
              </a:rPr>
              <a:t>Follow all instructions given at the H facility.</a:t>
            </a:r>
          </a:p>
          <a:p>
            <a:r>
              <a:rPr lang="en-US" sz="2400" dirty="0" smtClean="0">
                <a:latin typeface="Mongolian Baiti" pitchFamily="66" charset="0"/>
                <a:cs typeface="Mongolian Baiti" pitchFamily="66" charset="0"/>
              </a:rPr>
              <a:t>Avoid use of alcohol, cigarettes and drugs.</a:t>
            </a:r>
          </a:p>
          <a:p>
            <a:r>
              <a:rPr lang="en-US" sz="2400" dirty="0" smtClean="0">
                <a:latin typeface="Mongolian Baiti" pitchFamily="66" charset="0"/>
                <a:cs typeface="Mongolian Baiti" pitchFamily="66" charset="0"/>
              </a:rPr>
              <a:t>Involve both parents in care of the adolescent.</a:t>
            </a:r>
          </a:p>
          <a:p>
            <a:r>
              <a:rPr lang="en-US" sz="2400" dirty="0" smtClean="0">
                <a:latin typeface="Mongolian Baiti" pitchFamily="66" charset="0"/>
                <a:cs typeface="Mongolian Baiti" pitchFamily="66" charset="0"/>
              </a:rPr>
              <a:t>Encourage parents to discuss sexuality issues with their adolescents.</a:t>
            </a:r>
          </a:p>
          <a:p>
            <a:r>
              <a:rPr lang="en-US" sz="2400" dirty="0" smtClean="0">
                <a:latin typeface="Mongolian Baiti" pitchFamily="66" charset="0"/>
                <a:cs typeface="Mongolian Baiti" pitchFamily="66" charset="0"/>
              </a:rPr>
              <a:t>Prevent unwanted pgs thro’ use of FP services.</a:t>
            </a:r>
            <a:endParaRPr lang="en-US" sz="2400" dirty="0">
              <a:latin typeface="Mongolian Baiti" pitchFamily="66" charset="0"/>
              <a:cs typeface="Mongolian Baiti" pitchFamily="66" charset="0"/>
            </a:endParaRPr>
          </a:p>
        </p:txBody>
      </p:sp>
      <p:sp>
        <p:nvSpPr>
          <p:cNvPr id="3" name="Title 2"/>
          <p:cNvSpPr>
            <a:spLocks noGrp="1"/>
          </p:cNvSpPr>
          <p:nvPr>
            <p:ph type="title"/>
          </p:nvPr>
        </p:nvSpPr>
        <p:spPr/>
        <p:txBody>
          <a:bodyPr/>
          <a:lstStyle/>
          <a:p>
            <a:r>
              <a:rPr lang="en-US" dirty="0" smtClean="0"/>
              <a:t>Key H messages.</a:t>
            </a:r>
            <a:endParaRPr lang="en-US" dirty="0"/>
          </a:p>
        </p:txBody>
      </p:sp>
    </p:spTree>
    <p:extLst>
      <p:ext uri="{BB962C8B-B14F-4D97-AF65-F5344CB8AC3E}">
        <p14:creationId xmlns:p14="http://schemas.microsoft.com/office/powerpoint/2010/main" val="463503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1957</TotalTime>
  <Words>9634</Words>
  <Application>Microsoft Office PowerPoint</Application>
  <PresentationFormat>On-screen Show (4:3)</PresentationFormat>
  <Paragraphs>904</Paragraphs>
  <Slides>113</Slides>
  <Notes>0</Notes>
  <HiddenSlides>0</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Concourse</vt:lpstr>
      <vt:lpstr>PUBLIC HEALTH CARE AND COMMUNITY STRATEGY.</vt:lpstr>
      <vt:lpstr>Historical background of PHC.</vt:lpstr>
      <vt:lpstr>Cont.…………</vt:lpstr>
      <vt:lpstr>Definition of PHC.</vt:lpstr>
      <vt:lpstr>Emphasis of PHC.</vt:lpstr>
      <vt:lpstr>X-tics of PHC.</vt:lpstr>
      <vt:lpstr>Cont.……….</vt:lpstr>
      <vt:lpstr>Components of PHC</vt:lpstr>
      <vt:lpstr>Principles of primary health care. </vt:lpstr>
      <vt:lpstr>Cont.….</vt:lpstr>
      <vt:lpstr>Pillars of PHC.</vt:lpstr>
      <vt:lpstr>Cont.……..</vt:lpstr>
      <vt:lpstr>ELEMENTS OF PHC.</vt:lpstr>
      <vt:lpstr>a. HEALTH EDUCATION.</vt:lpstr>
      <vt:lpstr>b. LOCAL DZZ CONTROL.</vt:lpstr>
      <vt:lpstr>c. EXPANDED PROGRAM ON IMMUNIZATION.</vt:lpstr>
      <vt:lpstr>CONT…</vt:lpstr>
      <vt:lpstr>d. ESSENTIAL DRUG CONTROL.</vt:lpstr>
      <vt:lpstr>e. PROPER NUTRITION AND FOOD SUPPLY.</vt:lpstr>
      <vt:lpstr>CONT….</vt:lpstr>
      <vt:lpstr>f. SAFE WATER SUPPLY AND PROPER SANITATION.</vt:lpstr>
      <vt:lpstr>g. MENTAL HEALTH.</vt:lpstr>
      <vt:lpstr>h. DENTAL HEALTH.</vt:lpstr>
      <vt:lpstr>i. COMMUNITY BASED REHABILITATION.</vt:lpstr>
      <vt:lpstr>k. STI, HIV/AIDS AND TB.</vt:lpstr>
      <vt:lpstr>HEALTH SERVICES IN KENYA BEFORE IMPLEMENTATION OF PHC.</vt:lpstr>
      <vt:lpstr>POLICIES THAT AIDED IMPLEMENTATION OF PHC.</vt:lpstr>
      <vt:lpstr>CONT……….</vt:lpstr>
      <vt:lpstr>LEVELS OF PHC IMPLEMENTATION.</vt:lpstr>
      <vt:lpstr>a. At family level.</vt:lpstr>
      <vt:lpstr>CONT………</vt:lpstr>
      <vt:lpstr>TREATMENT OF COMMON DZZ AND CONDITIONS.</vt:lpstr>
      <vt:lpstr>Dental health care at the family level.</vt:lpstr>
      <vt:lpstr>b. IMPLEMENTATION AT THE COMMUNITY LEVEL.</vt:lpstr>
      <vt:lpstr>Maternal child health and FP.</vt:lpstr>
      <vt:lpstr>ESSENTIAL DRUG SUPPLY IN THE COMMUNITY.</vt:lpstr>
      <vt:lpstr>CONT…………</vt:lpstr>
      <vt:lpstr>DISTRICT LEVEL.</vt:lpstr>
      <vt:lpstr>EDUCATION.</vt:lpstr>
      <vt:lpstr>CONT………..</vt:lpstr>
      <vt:lpstr> RX OF COMMON DZZ.</vt:lpstr>
      <vt:lpstr>DENTAL HEALTH.</vt:lpstr>
      <vt:lpstr>PROVINCIAL LEVEL.</vt:lpstr>
      <vt:lpstr>CONT……..</vt:lpstr>
      <vt:lpstr>RESPONSIBILITIES OF KEY IMPLEMENTATIONS OF PHC</vt:lpstr>
      <vt:lpstr>CONT……….</vt:lpstr>
      <vt:lpstr>Roles of CHW.</vt:lpstr>
      <vt:lpstr>WAYS IN WHICH SUPERVISION IS CARRIED OUT.</vt:lpstr>
      <vt:lpstr>AREA THAT A CHW COVERS.</vt:lpstr>
      <vt:lpstr>CONT………..</vt:lpstr>
      <vt:lpstr>CONT………</vt:lpstr>
      <vt:lpstr>FACTORS THAT INFLUENCE COMMUNITY INVOLVEMENT.</vt:lpstr>
      <vt:lpstr>RESPONSIBILITY OF THE GOV’T AS THE KEY IMPLEMENTOR. </vt:lpstr>
      <vt:lpstr>CONT……</vt:lpstr>
      <vt:lpstr>CONT……</vt:lpstr>
      <vt:lpstr>WHAT GOV’T IS DOING AT THE COMMUNITY LEVEL.</vt:lpstr>
      <vt:lpstr>CONT……</vt:lpstr>
      <vt:lpstr>ACHIEVEMENTS OF PHC.</vt:lpstr>
      <vt:lpstr>CONT….</vt:lpstr>
      <vt:lpstr>CONT….</vt:lpstr>
      <vt:lpstr>ADOPTING OF PHC IN YR 2000 AND BEYOND.</vt:lpstr>
      <vt:lpstr>ROLES AND RESPONSIBILITIES GIVEN TO EACH LEVEL TO IMPLEMENT THERE REFORMS.</vt:lpstr>
      <vt:lpstr>DISTRICT LEVEL.</vt:lpstr>
      <vt:lpstr>CONT……….</vt:lpstr>
      <vt:lpstr>COMMUNITY STRATEGY. BY JENNIFER MUOKI.</vt:lpstr>
      <vt:lpstr>COMMUNITY STRATEGY.</vt:lpstr>
      <vt:lpstr>HOSPITAL LEVELS.</vt:lpstr>
      <vt:lpstr>IMPLEMENTATION FLAME WORK AND THE PROCESS.</vt:lpstr>
      <vt:lpstr>CONT………</vt:lpstr>
      <vt:lpstr>GOVERNING STRUCTURES IN THE COMMUNITY STRATEGY.</vt:lpstr>
      <vt:lpstr>CONT……</vt:lpstr>
      <vt:lpstr>VILLAGE.</vt:lpstr>
      <vt:lpstr>Community unit.</vt:lpstr>
      <vt:lpstr>CONT………</vt:lpstr>
      <vt:lpstr>ROLES AND FXN OF THE COMMUNITY H COMMITTEE.</vt:lpstr>
      <vt:lpstr>HEALTH FACILITY MNX COMMITTEE.</vt:lpstr>
      <vt:lpstr>ACTIVITIES AND IMPACT FOR IMPLEMENTATION OF COMMUNITY STRATEGY.</vt:lpstr>
      <vt:lpstr>COMMUNITY H EXTENSION WORKER.</vt:lpstr>
      <vt:lpstr>DHMT selection of CHEW.</vt:lpstr>
      <vt:lpstr>Roles of other H care team.</vt:lpstr>
      <vt:lpstr>Community participation and involvement.</vt:lpstr>
      <vt:lpstr>Factors that hinder community participation.</vt:lpstr>
      <vt:lpstr>Promoting community participation.</vt:lpstr>
      <vt:lpstr>Roles of DHMT.</vt:lpstr>
      <vt:lpstr>Divisional H stakeholders forum.</vt:lpstr>
      <vt:lpstr>Functions.</vt:lpstr>
      <vt:lpstr>District H stake holders forum.</vt:lpstr>
      <vt:lpstr>Roles.</vt:lpstr>
      <vt:lpstr>District H Mnx bond.</vt:lpstr>
      <vt:lpstr>Technical stake holders forum.</vt:lpstr>
      <vt:lpstr>Provincial.</vt:lpstr>
      <vt:lpstr>H sector coordination committee.</vt:lpstr>
      <vt:lpstr>Life cycle cohort.</vt:lpstr>
      <vt:lpstr>Pregnancy and newborn up to 2wks.</vt:lpstr>
      <vt:lpstr>CONT……….</vt:lpstr>
      <vt:lpstr>Level 2 and 3.</vt:lpstr>
      <vt:lpstr>LATE CHILDHOOD 5-12YRS.</vt:lpstr>
      <vt:lpstr>Adolescents and youth 13-24 yrs.</vt:lpstr>
      <vt:lpstr>Key H messages.</vt:lpstr>
      <vt:lpstr>Adult hood 25-59.</vt:lpstr>
      <vt:lpstr>Key messages.</vt:lpstr>
      <vt:lpstr>Elderly 60 and above.</vt:lpstr>
      <vt:lpstr>CONT……..</vt:lpstr>
      <vt:lpstr>Stages of team development.</vt:lpstr>
      <vt:lpstr>TYPES OF TEAMS.</vt:lpstr>
      <vt:lpstr>Evaluation and monitoring.</vt:lpstr>
      <vt:lpstr>Indicators of monitoring.</vt:lpstr>
      <vt:lpstr>Evaluation.</vt:lpstr>
      <vt:lpstr>Importance of evaluation.</vt:lpstr>
      <vt:lpstr>CONT……..</vt:lpstr>
      <vt:lpstr>Essential elements for referral system.</vt:lpstr>
      <vt:lpstr>Steps in referral process.</vt:lpstr>
      <vt:lpstr>Emergency support system.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CARE AND COMMUNITY STRATEGY.</dc:title>
  <dc:creator>pheneas murithi</dc:creator>
  <cp:lastModifiedBy>pheneas murithi</cp:lastModifiedBy>
  <cp:revision>197</cp:revision>
  <dcterms:created xsi:type="dcterms:W3CDTF">2006-08-16T00:00:00Z</dcterms:created>
  <dcterms:modified xsi:type="dcterms:W3CDTF">2016-06-18T15:35:43Z</dcterms:modified>
</cp:coreProperties>
</file>