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16.xml" ContentType="application/vnd.openxmlformats-officedocument.presentationml.slide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bleStyles.xml" ContentType="application/vnd.openxmlformats-officedocument.presentationml.tableStyles+xml"/>
  <Override PartName="/ppt/slides/slide24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7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9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9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Layouts/slideLayout11.xml" ContentType="application/vnd.openxmlformats-officedocument.presentationml.slideLayou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docProps/core.xml" ContentType="application/vnd.openxmlformats-package.core-properties+xml"/>
  <Override PartName="/ppt/slideLayouts/slideLayout1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25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9" r:id="rId12"/>
    <p:sldId id="272" r:id="rId13"/>
    <p:sldId id="270" r:id="rId14"/>
    <p:sldId id="271" r:id="rId15"/>
    <p:sldId id="291" r:id="rId16"/>
    <p:sldId id="273" r:id="rId17"/>
    <p:sldId id="277" r:id="rId18"/>
    <p:sldId id="286" r:id="rId19"/>
    <p:sldId id="288" r:id="rId20"/>
    <p:sldId id="276" r:id="rId21"/>
    <p:sldId id="293" r:id="rId22"/>
    <p:sldId id="300" r:id="rId23"/>
    <p:sldId id="292" r:id="rId24"/>
    <p:sldId id="282" r:id="rId25"/>
    <p:sldId id="279" r:id="rId26"/>
    <p:sldId id="295" r:id="rId27"/>
    <p:sldId id="278" r:id="rId28"/>
    <p:sldId id="296" r:id="rId29"/>
    <p:sldId id="29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A779-031B-4065-9E49-A6861BFD86C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CF65F-4C74-4C11-B684-D005ED05B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EXAMINATION IN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MWENDWA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Thyroid </a:t>
            </a:r>
          </a:p>
          <a:p>
            <a:r>
              <a:rPr lang="en-US" sz="4400" dirty="0" smtClean="0"/>
              <a:t>Trachea position </a:t>
            </a:r>
          </a:p>
          <a:p>
            <a:r>
              <a:rPr lang="en-US" sz="4400" dirty="0" smtClean="0"/>
              <a:t>Masses (cysts, </a:t>
            </a:r>
            <a:r>
              <a:rPr lang="en-US" sz="4400" dirty="0" err="1" smtClean="0"/>
              <a:t>lymphnodes</a:t>
            </a:r>
            <a:r>
              <a:rPr lang="en-US" sz="4400" dirty="0" smtClean="0"/>
              <a:t>) </a:t>
            </a:r>
          </a:p>
          <a:p>
            <a:r>
              <a:rPr lang="en-US" sz="4400" dirty="0" smtClean="0"/>
              <a:t>Presence or absence of neck rigidity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Chest 1: Respiratory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r>
              <a:rPr lang="en-US" sz="14400" b="1" dirty="0" smtClean="0"/>
              <a:t>Inspection </a:t>
            </a:r>
          </a:p>
          <a:p>
            <a:pPr>
              <a:buNone/>
            </a:pPr>
            <a:r>
              <a:rPr lang="en-US" sz="14400" dirty="0" smtClean="0"/>
              <a:t>      -Pattern of breathing </a:t>
            </a:r>
          </a:p>
          <a:p>
            <a:pPr>
              <a:buNone/>
            </a:pPr>
            <a:r>
              <a:rPr lang="en-US" sz="14400" dirty="0" smtClean="0"/>
              <a:t>-Respiratory rate: 1 minute</a:t>
            </a:r>
          </a:p>
          <a:p>
            <a:pPr>
              <a:buNone/>
            </a:pPr>
            <a:r>
              <a:rPr lang="en-US" sz="14400" dirty="0" smtClean="0"/>
              <a:t>-Use of accessory muscles: retraction -location, degree/flaring </a:t>
            </a:r>
          </a:p>
          <a:p>
            <a:pPr>
              <a:buNone/>
            </a:pPr>
            <a:r>
              <a:rPr lang="en-US" sz="14400" dirty="0" smtClean="0"/>
              <a:t>-Chest wall configuration : asymmetry, Harrison </a:t>
            </a:r>
            <a:r>
              <a:rPr lang="en-US" sz="14400" dirty="0" err="1" smtClean="0"/>
              <a:t>sulcus</a:t>
            </a:r>
            <a:r>
              <a:rPr lang="en-US" sz="14400" dirty="0" smtClean="0"/>
              <a:t>, enlarged </a:t>
            </a:r>
            <a:r>
              <a:rPr lang="en-US" sz="14400" dirty="0" err="1" smtClean="0"/>
              <a:t>costochondral</a:t>
            </a:r>
            <a:r>
              <a:rPr lang="en-US" sz="14400" dirty="0" smtClean="0"/>
              <a:t> junctions</a:t>
            </a:r>
          </a:p>
          <a:p>
            <a:pPr>
              <a:buNone/>
            </a:pPr>
            <a:r>
              <a:rPr lang="en-US" sz="14400" dirty="0" smtClean="0"/>
              <a:t>-Breast development in girls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system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Palpate:</a:t>
            </a:r>
            <a:r>
              <a:rPr lang="en-US" dirty="0" smtClean="0"/>
              <a:t> trachea position, mass, </a:t>
            </a:r>
            <a:r>
              <a:rPr lang="en-US" dirty="0" err="1" smtClean="0"/>
              <a:t>axillary</a:t>
            </a:r>
            <a:r>
              <a:rPr lang="en-US" dirty="0" smtClean="0"/>
              <a:t> </a:t>
            </a:r>
            <a:r>
              <a:rPr lang="en-US" dirty="0" err="1" smtClean="0"/>
              <a:t>lymphnodes</a:t>
            </a:r>
            <a:endParaRPr lang="en-US" dirty="0" smtClean="0"/>
          </a:p>
          <a:p>
            <a:r>
              <a:rPr lang="en-US" b="1" dirty="0" err="1" smtClean="0"/>
              <a:t>Percuss</a:t>
            </a:r>
            <a:r>
              <a:rPr lang="en-US" b="1" dirty="0" smtClean="0"/>
              <a:t>:</a:t>
            </a:r>
            <a:r>
              <a:rPr lang="en-US" dirty="0" smtClean="0"/>
              <a:t> for resonance, in babies use finger directly to the chest wall instead of one finger as </a:t>
            </a:r>
            <a:r>
              <a:rPr lang="en-US" dirty="0" err="1" smtClean="0"/>
              <a:t>pleximeter</a:t>
            </a:r>
            <a:endParaRPr lang="en-US" dirty="0" smtClean="0"/>
          </a:p>
          <a:p>
            <a:r>
              <a:rPr lang="en-US" b="1" dirty="0" smtClean="0"/>
              <a:t>Auscultation </a:t>
            </a:r>
          </a:p>
          <a:p>
            <a:pPr>
              <a:buNone/>
            </a:pPr>
            <a:r>
              <a:rPr lang="en-US" dirty="0" smtClean="0"/>
              <a:t>      -Equality of breath sounds </a:t>
            </a:r>
          </a:p>
          <a:p>
            <a:pPr>
              <a:buNone/>
            </a:pPr>
            <a:r>
              <a:rPr lang="en-US" dirty="0" smtClean="0"/>
              <a:t>      -crackles, </a:t>
            </a:r>
            <a:r>
              <a:rPr lang="en-US" dirty="0" err="1" smtClean="0"/>
              <a:t>rhonchi</a:t>
            </a:r>
            <a:r>
              <a:rPr lang="en-US" dirty="0" smtClean="0"/>
              <a:t>, bronchial breathing</a:t>
            </a:r>
          </a:p>
          <a:p>
            <a:pPr>
              <a:buNone/>
            </a:pPr>
            <a:r>
              <a:rPr lang="en-US" dirty="0" smtClean="0"/>
              <a:t>      -Upper airway noise - </a:t>
            </a:r>
            <a:r>
              <a:rPr lang="en-US" dirty="0" err="1" smtClean="0"/>
              <a:t>stridor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2: CVS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Inspection: cyanosis, pallor, finger clubbing, </a:t>
            </a:r>
          </a:p>
          <a:p>
            <a:r>
              <a:rPr lang="en-US" dirty="0" smtClean="0"/>
              <a:t>Palpate: Pulses </a:t>
            </a:r>
          </a:p>
          <a:p>
            <a:pPr>
              <a:buNone/>
            </a:pPr>
            <a:r>
              <a:rPr lang="en-US" dirty="0" smtClean="0"/>
              <a:t>   -Quality in upper and lower extremities </a:t>
            </a:r>
          </a:p>
          <a:p>
            <a:pPr>
              <a:buNone/>
            </a:pPr>
            <a:r>
              <a:rPr lang="en-US" dirty="0" smtClean="0"/>
              <a:t>   -rate, rhythm, character</a:t>
            </a:r>
          </a:p>
          <a:p>
            <a:pPr>
              <a:buNone/>
            </a:pPr>
            <a:r>
              <a:rPr lang="en-US" dirty="0" smtClean="0"/>
              <a:t>   -radio-femoral delay</a:t>
            </a:r>
          </a:p>
          <a:p>
            <a:r>
              <a:rPr lang="en-US" dirty="0" smtClean="0"/>
              <a:t>Auscultation </a:t>
            </a:r>
          </a:p>
          <a:p>
            <a:pPr>
              <a:buNone/>
            </a:pPr>
            <a:r>
              <a:rPr lang="en-US" dirty="0" smtClean="0"/>
              <a:t>    - Rhythm</a:t>
            </a:r>
          </a:p>
          <a:p>
            <a:pPr>
              <a:buNone/>
            </a:pPr>
            <a:r>
              <a:rPr lang="en-US" dirty="0" smtClean="0"/>
              <a:t>    -Murmurs </a:t>
            </a:r>
          </a:p>
          <a:p>
            <a:pPr>
              <a:buNone/>
            </a:pPr>
            <a:r>
              <a:rPr lang="en-US" dirty="0" smtClean="0"/>
              <a:t>    -Quality of heart sounds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Inspection</a:t>
            </a:r>
            <a:r>
              <a:rPr lang="en-US" sz="3600" dirty="0" smtClean="0"/>
              <a:t> – stand at the foot of the bed, expose patient – older, younger on mum’s laps</a:t>
            </a:r>
          </a:p>
          <a:p>
            <a:pPr>
              <a:buNone/>
            </a:pPr>
            <a:r>
              <a:rPr lang="en-US" sz="3600" dirty="0" smtClean="0"/>
              <a:t>     -Shape, scars, therapeutic marks, patterns of blood vessels, movement with respiration, obvious distension- (protuberant </a:t>
            </a:r>
            <a:r>
              <a:rPr lang="en-US" sz="3600" dirty="0" err="1" smtClean="0"/>
              <a:t>upto</a:t>
            </a:r>
            <a:r>
              <a:rPr lang="en-US" sz="3600" dirty="0" smtClean="0"/>
              <a:t> 3yrs), peristaltic waves</a:t>
            </a:r>
          </a:p>
          <a:p>
            <a:pPr>
              <a:buNone/>
            </a:pPr>
            <a:r>
              <a:rPr lang="en-US" sz="3600" dirty="0" smtClean="0"/>
              <a:t>     -Umbilicus (infection, </a:t>
            </a:r>
            <a:r>
              <a:rPr lang="en-US" sz="3600" dirty="0" err="1" smtClean="0"/>
              <a:t>everted</a:t>
            </a:r>
            <a:r>
              <a:rPr lang="en-US" sz="3600" dirty="0" smtClean="0"/>
              <a:t>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Palpation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 -palpate in a systematic manner: quadrants </a:t>
            </a:r>
          </a:p>
          <a:p>
            <a:pPr>
              <a:buNone/>
            </a:pPr>
            <a:r>
              <a:rPr lang="en-US" sz="3600" dirty="0" smtClean="0"/>
              <a:t>-Tenderness</a:t>
            </a:r>
          </a:p>
          <a:p>
            <a:pPr>
              <a:buNone/>
            </a:pPr>
            <a:r>
              <a:rPr lang="en-US" sz="3600" dirty="0" smtClean="0"/>
              <a:t> -Light palpation then deep palpation</a:t>
            </a:r>
          </a:p>
          <a:p>
            <a:pPr>
              <a:buNone/>
            </a:pPr>
            <a:r>
              <a:rPr lang="en-US" sz="3600" dirty="0" smtClean="0"/>
              <a:t>-liver edge 2cm </a:t>
            </a:r>
            <a:r>
              <a:rPr lang="en-US" sz="3600" dirty="0" err="1" smtClean="0"/>
              <a:t>bcm</a:t>
            </a:r>
            <a:r>
              <a:rPr lang="en-US" sz="3600" dirty="0" smtClean="0"/>
              <a:t> normal up to 4yrs</a:t>
            </a:r>
          </a:p>
          <a:p>
            <a:r>
              <a:rPr lang="en-US" sz="3600" b="1" dirty="0" err="1" smtClean="0"/>
              <a:t>Percuss</a:t>
            </a:r>
            <a:r>
              <a:rPr lang="en-US" sz="3600" dirty="0" smtClean="0"/>
              <a:t>: </a:t>
            </a:r>
            <a:r>
              <a:rPr lang="en-US" sz="3600" dirty="0" err="1" smtClean="0"/>
              <a:t>Ascites</a:t>
            </a:r>
            <a:endParaRPr lang="en-US" sz="3600" dirty="0" smtClean="0"/>
          </a:p>
          <a:p>
            <a:r>
              <a:rPr lang="en-US" sz="3600" b="1" dirty="0" err="1" smtClean="0"/>
              <a:t>Auscultate</a:t>
            </a:r>
            <a:r>
              <a:rPr lang="en-US" sz="3600" dirty="0" smtClean="0"/>
              <a:t>: abdominal sounds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a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Site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Surface</a:t>
            </a:r>
          </a:p>
          <a:p>
            <a:r>
              <a:rPr lang="en-US" dirty="0" smtClean="0"/>
              <a:t>Overlying skin</a:t>
            </a:r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Temp</a:t>
            </a:r>
          </a:p>
          <a:p>
            <a:r>
              <a:rPr lang="en-US" dirty="0" smtClean="0"/>
              <a:t>Attachments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 LN</a:t>
            </a:r>
            <a:r>
              <a:rPr lang="en-US" dirty="0" smtClean="0"/>
              <a:t>: size, site, consistency, mobility, discrete/ confluent, surrounding skin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Genito</a:t>
            </a:r>
            <a:r>
              <a:rPr lang="en-US" dirty="0" smtClean="0"/>
              <a:t>-urinary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External genitalia </a:t>
            </a:r>
          </a:p>
          <a:p>
            <a:r>
              <a:rPr lang="en-US" sz="3600" dirty="0" smtClean="0"/>
              <a:t>Hernias and </a:t>
            </a:r>
            <a:r>
              <a:rPr lang="en-US" sz="3600" dirty="0" err="1" smtClean="0"/>
              <a:t>Hydrocoeles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Cryptorchidism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Tanner staging in adolescents - See Tanner Staging charts</a:t>
            </a:r>
          </a:p>
          <a:p>
            <a:r>
              <a:rPr lang="en-US" sz="3600" dirty="0" smtClean="0"/>
              <a:t>Rectal and pelvic exam not done routinely - special indications may exist </a:t>
            </a:r>
          </a:p>
          <a:p>
            <a:pPr>
              <a:buNone/>
            </a:pPr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Muskuloskeletal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Back </a:t>
            </a:r>
          </a:p>
          <a:p>
            <a:pPr>
              <a:buNone/>
            </a:pPr>
            <a:r>
              <a:rPr lang="en-US" dirty="0" smtClean="0"/>
              <a:t>    -Sacral dimple, sinus, tuft of hair</a:t>
            </a:r>
          </a:p>
          <a:p>
            <a:pPr>
              <a:buNone/>
            </a:pPr>
            <a:r>
              <a:rPr lang="en-US" dirty="0" smtClean="0"/>
              <a:t>    -mass:  </a:t>
            </a:r>
          </a:p>
          <a:p>
            <a:pPr>
              <a:buNone/>
            </a:pPr>
            <a:r>
              <a:rPr lang="en-US" dirty="0" smtClean="0"/>
              <a:t>    -</a:t>
            </a:r>
            <a:r>
              <a:rPr lang="en-US" dirty="0" err="1" smtClean="0"/>
              <a:t>Kyphosis</a:t>
            </a:r>
            <a:r>
              <a:rPr lang="en-US" dirty="0" smtClean="0"/>
              <a:t>, </a:t>
            </a:r>
            <a:r>
              <a:rPr lang="en-US" dirty="0" err="1" smtClean="0"/>
              <a:t>lordosis</a:t>
            </a:r>
            <a:r>
              <a:rPr lang="en-US" dirty="0" smtClean="0"/>
              <a:t> or scoliosis </a:t>
            </a:r>
          </a:p>
          <a:p>
            <a:r>
              <a:rPr lang="en-US" dirty="0" smtClean="0"/>
              <a:t>Joints (motion, stability, swelling, tenderness) </a:t>
            </a:r>
          </a:p>
          <a:p>
            <a:r>
              <a:rPr lang="en-US" dirty="0" smtClean="0"/>
              <a:t>Muscles: tone, wasting, tenderness, skin lesions </a:t>
            </a:r>
          </a:p>
          <a:p>
            <a:r>
              <a:rPr lang="en-US" dirty="0" smtClean="0"/>
              <a:t>Extremities: arms, shoulders, hands(</a:t>
            </a:r>
            <a:r>
              <a:rPr lang="en-US" dirty="0" err="1" smtClean="0"/>
              <a:t>palmar</a:t>
            </a:r>
            <a:r>
              <a:rPr lang="en-US" dirty="0" smtClean="0"/>
              <a:t> crease) wrists- widening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Bow legs, knock knee </a:t>
            </a:r>
          </a:p>
          <a:p>
            <a:pPr>
              <a:buNone/>
            </a:pPr>
            <a:r>
              <a:rPr lang="en-US" sz="4400" dirty="0" smtClean="0"/>
              <a:t>-“Physiologic” bowing is frequently seen under 2 years of age and will spontaneously resolve </a:t>
            </a:r>
          </a:p>
          <a:p>
            <a:pPr>
              <a:buNone/>
            </a:pPr>
            <a:r>
              <a:rPr lang="en-US" sz="4400" dirty="0" smtClean="0"/>
              <a:t>   -Limp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 be competent at carrying out a thorough physical examination in the pediatric age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Neurologic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Neurologic - most accomplished through observation alone, older child as in adults, younger as much as the child cooperates</a:t>
            </a:r>
          </a:p>
          <a:p>
            <a:pPr>
              <a:buNone/>
            </a:pPr>
            <a:r>
              <a:rPr lang="en-US" sz="3600" dirty="0" smtClean="0"/>
              <a:t>     - </a:t>
            </a:r>
            <a:r>
              <a:rPr lang="en-US" sz="3600" dirty="0" smtClean="0" b="1"/>
              <a:t>gait, tics, </a:t>
            </a:r>
            <a:r>
              <a:rPr lang="en-US" sz="3600" dirty="0" smtClean="0" b="1" err="1"/>
              <a:t>choreo-athetoid</a:t>
            </a:r>
            <a:r>
              <a:rPr lang="en-US" sz="3600" dirty="0" smtClean="0" b="1"/>
              <a:t> </a:t>
            </a:r>
            <a:r>
              <a:rPr lang="en-US" sz="3600" dirty="0" smtClean="0"/>
              <a:t>movements (</a:t>
            </a:r>
            <a:r>
              <a:rPr lang="en-US" sz="3600" dirty="0" smtClean="0" b="1" err="1"/>
              <a:t>choreiform</a:t>
            </a:r>
            <a:r>
              <a:rPr lang="en-US" sz="3600" dirty="0" smtClean="0"/>
              <a:t> –involuntary purposeless with no particular pattern, </a:t>
            </a:r>
            <a:r>
              <a:rPr lang="en-US" sz="3600" dirty="0" smtClean="0" b="1" err="1"/>
              <a:t>athetoid</a:t>
            </a:r>
            <a:r>
              <a:rPr lang="en-US" sz="3600" dirty="0" smtClean="0" b="1"/>
              <a:t> –</a:t>
            </a:r>
            <a:r>
              <a:rPr lang="en-US" sz="3600" dirty="0" smtClean="0"/>
              <a:t>writhing movement -distally)</a:t>
            </a:r>
            <a:endParaRPr lang="en-US" sz="3600" dirty="0" smtClean="0" b="1"/>
          </a:p>
          <a:p>
            <a:pPr>
              <a:buNone/>
            </a:pPr>
            <a:r>
              <a:rPr lang="en-US" sz="3600" dirty="0" smtClean="0"/>
              <a:t>   -muscle bulk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ID="3" presetClass="entr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ID="3" presetClass="entr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ID="3" presetClass="entr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General exam: interaction with guardian, dress- if kempt, posture, skin-abnormal pigmentation, signs of </a:t>
            </a:r>
            <a:r>
              <a:rPr lang="en-US" sz="3600" dirty="0" err="1" smtClean="0"/>
              <a:t>meningeal</a:t>
            </a:r>
            <a:r>
              <a:rPr lang="en-US" sz="3600" dirty="0" smtClean="0"/>
              <a:t> irritation, level of consciousness (AVPU).</a:t>
            </a:r>
          </a:p>
          <a:p>
            <a:pPr>
              <a:buFontTx/>
              <a:buChar char="-"/>
            </a:pPr>
            <a:r>
              <a:rPr lang="en-US" sz="3600" dirty="0" smtClean="0"/>
              <a:t>Higher </a:t>
            </a:r>
            <a:r>
              <a:rPr lang="en-US" sz="3600" dirty="0" err="1" smtClean="0"/>
              <a:t>centres</a:t>
            </a:r>
            <a:r>
              <a:rPr lang="en-US" sz="3600" dirty="0" smtClean="0"/>
              <a:t>: memory (short/</a:t>
            </a:r>
            <a:r>
              <a:rPr lang="en-US" sz="3600" dirty="0" err="1" smtClean="0"/>
              <a:t>longterm</a:t>
            </a:r>
            <a:r>
              <a:rPr lang="en-US" sz="3600" dirty="0" smtClean="0"/>
              <a:t>), intelligence, orientation- TPP, hallucinations…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Cont..H/W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Cranial nerves: 1-12</a:t>
            </a:r>
          </a:p>
          <a:p>
            <a:r>
              <a:rPr lang="en-US" sz="4000" dirty="0" smtClean="0"/>
              <a:t>Know each and how to examine for them and detect defects for each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Cranial nerves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Olfactory:</a:t>
            </a:r>
          </a:p>
          <a:p>
            <a:pPr marL="514350" indent="-514350">
              <a:buAutoNum type="arabicPeriod"/>
            </a:pPr>
            <a:r>
              <a:rPr lang="en-US" sz="3600" b="1" dirty="0" smtClean="0"/>
              <a:t>Optic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err="1" smtClean="0"/>
              <a:t>Oculomotor</a:t>
            </a:r>
            <a:r>
              <a:rPr lang="en-US" sz="3600" dirty="0" smtClean="0"/>
              <a:t>, </a:t>
            </a:r>
            <a:r>
              <a:rPr lang="en-US" sz="3600" dirty="0" err="1" smtClean="0"/>
              <a:t>trochlea</a:t>
            </a:r>
            <a:r>
              <a:rPr lang="en-US" sz="3600" dirty="0" smtClean="0"/>
              <a:t> and </a:t>
            </a:r>
            <a:r>
              <a:rPr lang="en-US" sz="3600" dirty="0" err="1" smtClean="0"/>
              <a:t>abducens</a:t>
            </a:r>
            <a:r>
              <a:rPr lang="en-US" sz="3600" dirty="0" smtClean="0"/>
              <a:t> nerves tested together:  external ocular movements and pupil</a:t>
            </a:r>
          </a:p>
          <a:p>
            <a:pPr marL="514350" indent="-514350">
              <a:buNone/>
            </a:pPr>
            <a:r>
              <a:rPr lang="en-GB" sz="3600" dirty="0" smtClean="0"/>
              <a:t>Pupils exam: size, shape, mobility, light reflex and </a:t>
            </a:r>
            <a:r>
              <a:rPr lang="en-GB" sz="3600" dirty="0" err="1" smtClean="0"/>
              <a:t>accomodation</a:t>
            </a:r>
            <a:r>
              <a:rPr lang="en-GB" sz="3600" dirty="0" smtClean="0"/>
              <a:t> reaction </a:t>
            </a:r>
          </a:p>
          <a:p>
            <a:pPr marL="514350" indent="-514350">
              <a:buAutoNum type="arabicPeriod"/>
            </a:pPr>
            <a:endParaRPr lang="en-US" sz="3600" dirty="0" smtClean="0"/>
          </a:p>
          <a:p>
            <a:pPr marL="514350" indent="-514350">
              <a:buAutoNum type="arabicPeriod"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CNS cont...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Trigerminal</a:t>
            </a:r>
            <a:r>
              <a:rPr lang="en-GB" dirty="0" smtClean="0"/>
              <a:t> nerve: ophthalmic, maxillary, </a:t>
            </a:r>
            <a:r>
              <a:rPr lang="en-GB" dirty="0" err="1" smtClean="0"/>
              <a:t>mandibular</a:t>
            </a:r>
            <a:r>
              <a:rPr lang="en-GB" dirty="0" smtClean="0"/>
              <a:t> divisions</a:t>
            </a:r>
          </a:p>
          <a:p>
            <a:r>
              <a:rPr lang="en-GB" dirty="0" smtClean="0"/>
              <a:t>7</a:t>
            </a:r>
            <a:r>
              <a:rPr lang="en-GB" baseline="30000" dirty="0" smtClean="0"/>
              <a:t>TH</a:t>
            </a:r>
            <a:r>
              <a:rPr lang="en-GB" dirty="0" smtClean="0"/>
              <a:t> facial nerve</a:t>
            </a:r>
          </a:p>
          <a:p>
            <a:r>
              <a:rPr lang="en-GB" dirty="0" smtClean="0"/>
              <a:t>8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vestibulocochlea</a:t>
            </a:r>
            <a:endParaRPr lang="en-GB" sz="1400" dirty="0" smtClean="0"/>
          </a:p>
          <a:p>
            <a:r>
              <a:rPr lang="en-GB" dirty="0" smtClean="0"/>
              <a:t>9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Glossopharyngeal</a:t>
            </a:r>
            <a:endParaRPr lang="en-GB" sz="1400" dirty="0" smtClean="0"/>
          </a:p>
          <a:p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Vagus</a:t>
            </a:r>
            <a:endParaRPr lang="en-GB" sz="1400" dirty="0" smtClean="0"/>
          </a:p>
          <a:p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Accesory</a:t>
            </a:r>
            <a:r>
              <a:rPr lang="en-GB" dirty="0" smtClean="0"/>
              <a:t> </a:t>
            </a:r>
          </a:p>
          <a:p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 Hypoglossal</a:t>
            </a:r>
          </a:p>
          <a:p>
            <a:endParaRPr lang="en-GB" dirty="0" smtClean="0"/>
          </a:p>
          <a:p>
            <a:pPr>
              <a:buFontTx/>
              <a:buChar char="-"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 MOTOR SYSTEM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11100" b="1" dirty="0" smtClean="0"/>
              <a:t>-</a:t>
            </a:r>
            <a:r>
              <a:rPr lang="en-GB" sz="12800" b="1" dirty="0" smtClean="0"/>
              <a:t>GRADE: 0-5:</a:t>
            </a:r>
          </a:p>
          <a:p>
            <a:pPr>
              <a:buNone/>
            </a:pPr>
            <a:r>
              <a:rPr lang="en-GB" sz="12800" b="1" dirty="0" smtClean="0"/>
              <a:t> 0- Complete paralysis (no flicker of movement) </a:t>
            </a:r>
          </a:p>
          <a:p>
            <a:pPr>
              <a:buNone/>
            </a:pPr>
            <a:r>
              <a:rPr lang="en-GB" sz="12800" b="1" dirty="0" smtClean="0"/>
              <a:t> 1- Flicker of movement</a:t>
            </a:r>
          </a:p>
          <a:p>
            <a:pPr>
              <a:buNone/>
            </a:pPr>
            <a:r>
              <a:rPr lang="en-GB" sz="12800" b="1" dirty="0" smtClean="0"/>
              <a:t> 2- Movement when gravity is excluded, limb moved from side to side </a:t>
            </a:r>
          </a:p>
          <a:p>
            <a:pPr>
              <a:buNone/>
            </a:pPr>
            <a:r>
              <a:rPr lang="en-GB" sz="12800" b="1" dirty="0" smtClean="0"/>
              <a:t>3- Movement against gravity, but not against examiner's resistance</a:t>
            </a:r>
          </a:p>
          <a:p>
            <a:pPr>
              <a:buNone/>
            </a:pPr>
            <a:r>
              <a:rPr lang="en-GB" sz="12800" b="1" dirty="0" smtClean="0"/>
              <a:t> 4- Movement against examiner’s resistance, </a:t>
            </a:r>
          </a:p>
          <a:p>
            <a:pPr>
              <a:buNone/>
            </a:pPr>
            <a:r>
              <a:rPr lang="en-GB" sz="12800" b="1" dirty="0" smtClean="0"/>
              <a:t>5- NORMAL POWER</a:t>
            </a:r>
          </a:p>
          <a:p>
            <a:pPr>
              <a:buNone/>
            </a:pPr>
            <a:r>
              <a:rPr lang="en-GB" sz="12800" b="1" dirty="0" smtClean="0"/>
              <a:t>-Muscle bulk</a:t>
            </a:r>
            <a:r>
              <a:rPr lang="en-GB" sz="12800" dirty="0" smtClean="0"/>
              <a:t>: inspect and palpate- wasted, hypertrophied</a:t>
            </a:r>
          </a:p>
          <a:p>
            <a:pPr>
              <a:buNone/>
            </a:pPr>
            <a:endParaRPr lang="en-GB" sz="11200" dirty="0" smtClean="0"/>
          </a:p>
          <a:p>
            <a:pPr>
              <a:buNone/>
            </a:pPr>
            <a:r>
              <a:rPr lang="en-GB" sz="11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sz="3600" b="1" dirty="0" smtClean="0"/>
              <a:t>Tone</a:t>
            </a:r>
            <a:r>
              <a:rPr lang="en-GB" sz="3600" dirty="0" smtClean="0"/>
              <a:t>: resistance against passive movement- </a:t>
            </a:r>
            <a:r>
              <a:rPr lang="en-GB" sz="3600" b="1" dirty="0" err="1" smtClean="0"/>
              <a:t>hypotonia</a:t>
            </a:r>
            <a:r>
              <a:rPr lang="en-GB" sz="3600" b="1" dirty="0" smtClean="0"/>
              <a:t>/ </a:t>
            </a:r>
            <a:r>
              <a:rPr lang="en-GB" sz="3600" b="1" dirty="0" err="1" smtClean="0"/>
              <a:t>hypertonia</a:t>
            </a:r>
            <a:r>
              <a:rPr lang="en-GB" sz="3600" b="1" dirty="0" smtClean="0"/>
              <a:t>/normal tone</a:t>
            </a:r>
          </a:p>
          <a:p>
            <a:pPr>
              <a:buFontTx/>
              <a:buChar char="-"/>
            </a:pPr>
            <a:r>
              <a:rPr lang="en-GB" sz="3600" b="1" dirty="0" smtClean="0"/>
              <a:t>Reflexes</a:t>
            </a:r>
            <a:r>
              <a:rPr lang="en-GB" sz="3600" dirty="0" smtClean="0">
                <a:sym typeface="Wingdings" pitchFamily="2" charset="2"/>
              </a:rPr>
              <a:t>: -superficial: plantar, </a:t>
            </a:r>
            <a:r>
              <a:rPr lang="en-GB" sz="3600" dirty="0" smtClean="0">
                <a:sym typeface="Wingdings" pitchFamily="2" charset="2"/>
              </a:rPr>
              <a:t>abdominal</a:t>
            </a:r>
            <a:endParaRPr lang="en-GB" sz="3600" dirty="0" smtClean="0">
              <a:sym typeface="Wingdings" pitchFamily="2" charset="2"/>
            </a:endParaRPr>
          </a:p>
          <a:p>
            <a:pPr>
              <a:buNone/>
            </a:pPr>
            <a:r>
              <a:rPr lang="en-GB" sz="3600" dirty="0" smtClean="0">
                <a:sym typeface="Wingdings" pitchFamily="2" charset="2"/>
              </a:rPr>
              <a:t> -deep tendon: reflexes</a:t>
            </a:r>
            <a:r>
              <a:rPr lang="en-GB" sz="3600" dirty="0" smtClean="0"/>
              <a:t> brisk, normal hyper/</a:t>
            </a:r>
            <a:r>
              <a:rPr lang="en-GB" sz="3600" dirty="0" err="1" smtClean="0"/>
              <a:t>hyporeflexia</a:t>
            </a:r>
            <a:endParaRPr lang="en-GB" sz="3600" dirty="0" smtClean="0"/>
          </a:p>
          <a:p>
            <a:pPr>
              <a:buFontTx/>
              <a:buChar char="-"/>
            </a:pPr>
            <a:r>
              <a:rPr lang="en-GB" sz="3600" b="1" dirty="0" smtClean="0"/>
              <a:t>Gait </a:t>
            </a:r>
          </a:p>
          <a:p>
            <a:pPr>
              <a:buFontTx/>
              <a:buChar char="-"/>
            </a:pPr>
            <a:r>
              <a:rPr lang="en-GB" sz="3600" b="1" dirty="0" smtClean="0"/>
              <a:t>Involuntary movements: chorea, </a:t>
            </a:r>
            <a:r>
              <a:rPr lang="en-GB" sz="3600" b="1" dirty="0" err="1" smtClean="0"/>
              <a:t>athetosis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tics,tremors</a:t>
            </a:r>
            <a:r>
              <a:rPr lang="en-GB" sz="3600" b="1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CNS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Cerebellum: </a:t>
            </a:r>
          </a:p>
          <a:p>
            <a:pPr>
              <a:buFontTx/>
              <a:buChar char="-"/>
            </a:pPr>
            <a:r>
              <a:rPr lang="en-US" sz="3600" dirty="0" err="1" smtClean="0"/>
              <a:t>coodination</a:t>
            </a:r>
            <a:r>
              <a:rPr lang="en-US" sz="3600" dirty="0" smtClean="0"/>
              <a:t>-</a:t>
            </a:r>
          </a:p>
          <a:p>
            <a:pPr>
              <a:buNone/>
            </a:pPr>
            <a:r>
              <a:rPr lang="en-US" sz="3600" dirty="0" smtClean="0"/>
              <a:t>Upper limbs: finger nose test, </a:t>
            </a:r>
            <a:r>
              <a:rPr lang="en-US" sz="3600" dirty="0" err="1" smtClean="0"/>
              <a:t>adiadokokinesia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Lower limbs: heel sheen test, tandem walking,</a:t>
            </a:r>
          </a:p>
          <a:p>
            <a:pPr>
              <a:buFontTx/>
              <a:buChar char="-"/>
            </a:pPr>
            <a:r>
              <a:rPr lang="en-US" sz="3600" dirty="0" smtClean="0"/>
              <a:t>Balance: </a:t>
            </a:r>
            <a:r>
              <a:rPr lang="en-US" sz="3600" dirty="0" err="1" smtClean="0"/>
              <a:t>truncal</a:t>
            </a:r>
            <a:r>
              <a:rPr lang="en-US" sz="3600" dirty="0" smtClean="0"/>
              <a:t> ataxia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r>
              <a:rPr lang="en-US" sz="3600" dirty="0" smtClean="0"/>
              <a:t>Sensory: </a:t>
            </a:r>
          </a:p>
          <a:p>
            <a:pPr>
              <a:buNone/>
            </a:pPr>
            <a:r>
              <a:rPr lang="en-US" sz="3600" dirty="0" smtClean="0"/>
              <a:t>-tactile sensibility(light tough and pressure)</a:t>
            </a:r>
          </a:p>
          <a:p>
            <a:pPr>
              <a:buNone/>
            </a:pPr>
            <a:r>
              <a:rPr lang="en-US" sz="3600" dirty="0" smtClean="0"/>
              <a:t>-Position sense</a:t>
            </a:r>
          </a:p>
          <a:p>
            <a:pPr>
              <a:buNone/>
            </a:pPr>
            <a:r>
              <a:rPr lang="en-US" sz="3600" dirty="0" smtClean="0"/>
              <a:t>-Recognition of size, shape, and weight of objects)</a:t>
            </a:r>
          </a:p>
          <a:p>
            <a:pPr>
              <a:buNone/>
            </a:pPr>
            <a:r>
              <a:rPr lang="en-US" sz="3600" dirty="0" smtClean="0"/>
              <a:t>-Vibration</a:t>
            </a:r>
          </a:p>
          <a:p>
            <a:pPr>
              <a:buNone/>
            </a:pPr>
            <a:r>
              <a:rPr lang="en-US" sz="3600" dirty="0" smtClean="0"/>
              <a:t>-pain and temperature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?????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Differences in performing physical examination in a child </a:t>
            </a:r>
            <a:r>
              <a:rPr lang="en-US" sz="3200" b="1" dirty="0" err="1" smtClean="0"/>
              <a:t>vs</a:t>
            </a:r>
            <a:r>
              <a:rPr lang="en-US" sz="3200" b="1" dirty="0" smtClean="0"/>
              <a:t> an adult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I. General Approach </a:t>
            </a:r>
          </a:p>
          <a:p>
            <a:r>
              <a:rPr lang="en-US" b="1" dirty="0" smtClean="0"/>
              <a:t>Observation first </a:t>
            </a:r>
            <a:r>
              <a:rPr lang="en-US" dirty="0" smtClean="0"/>
              <a:t>: gives lots of information</a:t>
            </a:r>
          </a:p>
          <a:p>
            <a:r>
              <a:rPr lang="en-US" b="1" dirty="0" smtClean="0"/>
              <a:t>Position of child</a:t>
            </a:r>
            <a:r>
              <a:rPr lang="en-US" dirty="0" smtClean="0"/>
              <a:t>: parent’s lap vs. exam table </a:t>
            </a:r>
          </a:p>
          <a:p>
            <a:r>
              <a:rPr lang="en-US" dirty="0" smtClean="0"/>
              <a:t>Stay at the </a:t>
            </a:r>
            <a:r>
              <a:rPr lang="en-US" b="1" dirty="0" smtClean="0"/>
              <a:t>child’s level </a:t>
            </a:r>
            <a:r>
              <a:rPr lang="en-US" dirty="0" smtClean="0"/>
              <a:t>as much as possible. Do not tower!! </a:t>
            </a:r>
          </a:p>
          <a:p>
            <a:r>
              <a:rPr lang="en-US" b="1" dirty="0" smtClean="0"/>
              <a:t>Order of exam</a:t>
            </a:r>
            <a:r>
              <a:rPr lang="en-US" dirty="0" smtClean="0"/>
              <a:t>: least distressing to most distressing </a:t>
            </a:r>
          </a:p>
          <a:p>
            <a:r>
              <a:rPr lang="en-US" b="1" dirty="0" smtClean="0"/>
              <a:t>Rapport with child </a:t>
            </a:r>
          </a:p>
          <a:p>
            <a:pPr>
              <a:buNone/>
            </a:pPr>
            <a:r>
              <a:rPr lang="en-US" dirty="0" smtClean="0"/>
              <a:t>    - Include child - explain to the child </a:t>
            </a:r>
          </a:p>
          <a:p>
            <a:pPr>
              <a:buNone/>
            </a:pPr>
            <a:r>
              <a:rPr lang="en-US" dirty="0" smtClean="0"/>
              <a:t>    -Distraction is a valuable tool 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Examine painful area last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 honest</a:t>
            </a:r>
            <a:r>
              <a:rPr lang="en-US" dirty="0" smtClean="0"/>
              <a:t>. If something is going to hurt, tell them that in a calm fashion. Don’t lie or you lose credibility! </a:t>
            </a:r>
          </a:p>
          <a:p>
            <a:r>
              <a:rPr lang="en-US" b="1" dirty="0" smtClean="0"/>
              <a:t>Understand  how developmental stages impact on child’s response. </a:t>
            </a:r>
            <a:r>
              <a:rPr lang="en-US" dirty="0" smtClean="0"/>
              <a:t>For example, stranger anxiety is a normal stage of development, which tends to make examining a previously cooperative child more difficult.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II. </a:t>
            </a:r>
            <a:r>
              <a:rPr lang="en-US" b="1" dirty="0" smtClean="0"/>
              <a:t>Vital signs - </a:t>
            </a:r>
            <a:r>
              <a:rPr lang="en-US" dirty="0" err="1" smtClean="0"/>
              <a:t>Normals</a:t>
            </a:r>
            <a:r>
              <a:rPr lang="en-US" dirty="0" smtClean="0"/>
              <a:t> differ from adults, and vary according to age thus refer to charts </a:t>
            </a:r>
            <a:endParaRPr lang="en-US" b="1" dirty="0" smtClean="0"/>
          </a:p>
          <a:p>
            <a:r>
              <a:rPr lang="en-US" dirty="0" smtClean="0"/>
              <a:t>T</a:t>
            </a:r>
            <a:r>
              <a:rPr lang="en-US" b="1" dirty="0" smtClean="0"/>
              <a:t>emperature :</a:t>
            </a:r>
            <a:r>
              <a:rPr lang="en-US" dirty="0" smtClean="0"/>
              <a:t>Tympanic vs. oral vs. </a:t>
            </a:r>
            <a:r>
              <a:rPr lang="en-US" dirty="0" err="1" smtClean="0"/>
              <a:t>axillary</a:t>
            </a:r>
            <a:r>
              <a:rPr lang="en-US" dirty="0" smtClean="0"/>
              <a:t> vs. rectal 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Heart rate </a:t>
            </a:r>
          </a:p>
          <a:p>
            <a:pPr>
              <a:buNone/>
            </a:pPr>
            <a:r>
              <a:rPr lang="en-US" dirty="0" smtClean="0"/>
              <a:t>        -</a:t>
            </a:r>
            <a:r>
              <a:rPr lang="en-US" dirty="0" err="1" smtClean="0"/>
              <a:t>Auscultate</a:t>
            </a:r>
            <a:r>
              <a:rPr lang="en-US" dirty="0" smtClean="0"/>
              <a:t> or palpate apical pulse or palpate femoral pulse in infant </a:t>
            </a:r>
          </a:p>
          <a:p>
            <a:pPr>
              <a:buNone/>
            </a:pPr>
            <a:r>
              <a:rPr lang="en-US" dirty="0" smtClean="0"/>
              <a:t>        -Palpate </a:t>
            </a:r>
            <a:r>
              <a:rPr lang="en-US" dirty="0" err="1" smtClean="0"/>
              <a:t>antecubital</a:t>
            </a:r>
            <a:r>
              <a:rPr lang="en-US" dirty="0" smtClean="0"/>
              <a:t> or radial pulse in older child </a:t>
            </a:r>
          </a:p>
          <a:p>
            <a:r>
              <a:rPr lang="en-US" b="1" dirty="0" smtClean="0"/>
              <a:t>Respiratory rate</a:t>
            </a:r>
            <a:r>
              <a:rPr lang="en-US" dirty="0" smtClean="0"/>
              <a:t> -Observe for a minute. Infants normally have periodic breathing so that observing for only 15 seconds will result in a skewed number. </a:t>
            </a:r>
          </a:p>
          <a:p>
            <a:r>
              <a:rPr lang="en-US" b="1" dirty="0" smtClean="0"/>
              <a:t>Blood pressure</a:t>
            </a:r>
            <a:r>
              <a:rPr lang="en-US" dirty="0" smtClean="0"/>
              <a:t>  Appropriate size cuff - 2/3 width of upper arm </a:t>
            </a:r>
          </a:p>
          <a:p>
            <a:r>
              <a:rPr lang="en-US" b="1" dirty="0" smtClean="0"/>
              <a:t>Growth parameters </a:t>
            </a:r>
            <a:r>
              <a:rPr lang="en-US" dirty="0" smtClean="0"/>
              <a:t>- must plot on appropriate growth curve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b="1" dirty="0" smtClean="0"/>
              <a:t>Weight, Height/length ,OFC</a:t>
            </a:r>
            <a:r>
              <a:rPr lang="en-US" dirty="0" smtClean="0"/>
              <a:t> (head circumference)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Outline of a Pediatric Physical Examination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I. </a:t>
            </a:r>
            <a:r>
              <a:rPr lang="en-US" b="1" dirty="0" smtClean="0"/>
              <a:t>Vitals: HR, RR, Temp, BP, Wt, OFC, Length/height – plot on chart</a:t>
            </a:r>
          </a:p>
          <a:p>
            <a:pPr>
              <a:buNone/>
            </a:pPr>
            <a:r>
              <a:rPr lang="en-US" dirty="0" smtClean="0"/>
              <a:t>II. </a:t>
            </a:r>
            <a:r>
              <a:rPr lang="en-US" b="1" dirty="0" smtClean="0"/>
              <a:t>General </a:t>
            </a:r>
          </a:p>
          <a:p>
            <a:r>
              <a:rPr lang="en-US" dirty="0" smtClean="0"/>
              <a:t>Opening statement should be a note of striking or important features such as </a:t>
            </a:r>
            <a:r>
              <a:rPr lang="en-US" b="1" dirty="0" smtClean="0"/>
              <a:t>nutritional status, level of consciousness, distressed, pallor, jaundice, cyanosis, cooperation, hydration, </a:t>
            </a:r>
            <a:r>
              <a:rPr lang="en-US" b="1" dirty="0" err="1" smtClean="0"/>
              <a:t>dysmorphology</a:t>
            </a:r>
            <a:r>
              <a:rPr lang="en-US" b="1" dirty="0" smtClean="0"/>
              <a:t>, mental state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and </a:t>
            </a:r>
            <a:r>
              <a:rPr lang="en-US" dirty="0" err="1" smtClean="0"/>
              <a:t>lymphatics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sz="3600" b="1" dirty="0" smtClean="0"/>
              <a:t>Birthmarks</a:t>
            </a:r>
            <a:r>
              <a:rPr lang="en-US" sz="3600" dirty="0" smtClean="0"/>
              <a:t> - nevi, </a:t>
            </a:r>
            <a:r>
              <a:rPr lang="en-US" sz="3600" dirty="0" err="1" smtClean="0"/>
              <a:t>hemangiomas</a:t>
            </a:r>
            <a:r>
              <a:rPr lang="en-US" sz="3600" dirty="0" smtClean="0"/>
              <a:t>, </a:t>
            </a:r>
            <a:r>
              <a:rPr lang="en-US" sz="3600" dirty="0" err="1" smtClean="0"/>
              <a:t>mongolian</a:t>
            </a:r>
            <a:r>
              <a:rPr lang="en-US" sz="3600" dirty="0" smtClean="0"/>
              <a:t> spots etc </a:t>
            </a:r>
          </a:p>
          <a:p>
            <a:r>
              <a:rPr lang="en-US" sz="3600" b="1" dirty="0" smtClean="0"/>
              <a:t>Rashes, </a:t>
            </a:r>
            <a:r>
              <a:rPr lang="en-US" sz="3600" b="1" dirty="0" err="1" smtClean="0"/>
              <a:t>petechiae</a:t>
            </a:r>
            <a:r>
              <a:rPr lang="en-US" sz="3600" b="1" dirty="0" smtClean="0"/>
              <a:t>, desquamation, pigmentation, jaundice, texture, </a:t>
            </a:r>
            <a:r>
              <a:rPr lang="en-US" sz="3600" b="1" dirty="0" err="1" smtClean="0"/>
              <a:t>turgor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Lymph node enlargement</a:t>
            </a:r>
            <a:r>
              <a:rPr lang="en-US" sz="3600" dirty="0" smtClean="0"/>
              <a:t>, location, mobility, consistency </a:t>
            </a:r>
          </a:p>
          <a:p>
            <a:r>
              <a:rPr lang="en-US" sz="3600" b="1" dirty="0" smtClean="0"/>
              <a:t>Scars or injuries</a:t>
            </a:r>
            <a:r>
              <a:rPr lang="en-US" sz="3600" dirty="0" smtClean="0"/>
              <a:t>, especially in patterns suggestive of abuse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Size and shape</a:t>
            </a:r>
          </a:p>
          <a:p>
            <a:r>
              <a:rPr lang="en-US" sz="3600" dirty="0" err="1" smtClean="0"/>
              <a:t>Fontanelles</a:t>
            </a:r>
            <a:r>
              <a:rPr lang="en-US" sz="3600" dirty="0" smtClean="0"/>
              <a:t>: Size, tension</a:t>
            </a:r>
          </a:p>
          <a:p>
            <a:r>
              <a:rPr lang="en-US" sz="3600" dirty="0" smtClean="0"/>
              <a:t>Sutures, Scalp and hair </a:t>
            </a:r>
          </a:p>
          <a:p>
            <a:r>
              <a:rPr lang="en-US" sz="3600" dirty="0" smtClean="0"/>
              <a:t>Eyes: squint, discharge, pupils, pallor, jaundice</a:t>
            </a:r>
          </a:p>
          <a:p>
            <a:r>
              <a:rPr lang="en-US" sz="3600" dirty="0" smtClean="0"/>
              <a:t>Ears: position, skin tags, patency, discharge/tympanic membranes</a:t>
            </a:r>
          </a:p>
          <a:p>
            <a:r>
              <a:rPr lang="en-US" sz="3600" dirty="0" smtClean="0"/>
              <a:t>Mouth, nose, neck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Nose: Nasal patency, Nasal septum, Mucosa (color, polyps), Sinus tenderness and discharge </a:t>
            </a:r>
          </a:p>
          <a:p>
            <a:r>
              <a:rPr lang="en-US" sz="4000" dirty="0" smtClean="0"/>
              <a:t>Mouth and throat: Lips, </a:t>
            </a:r>
            <a:r>
              <a:rPr lang="en-US" sz="4000" dirty="0" err="1" smtClean="0"/>
              <a:t>Buccal</a:t>
            </a:r>
            <a:r>
              <a:rPr lang="en-US" sz="4000" dirty="0" smtClean="0"/>
              <a:t> mucosa, Tongue ,Teeth and gums (number, condition), tonsils, palate and gag reflex</a:t>
            </a:r>
          </a:p>
          <a:p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1214</Words>
  <Application>Microsoft Office PowerPoint</Application>
  <PresentationFormat>On-screen Show (4:3)</PresentationFormat>
  <Paragraphs>174</Paragraphs>
  <Slides>29</Slides>
  <Notes>0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PHYSICAL EXAMINATION IN CHILDREN</vt:lpstr>
      <vt:lpstr>OBJECTIVES</vt:lpstr>
      <vt:lpstr>Differences in performing physical examination in a child vs an adult </vt:lpstr>
      <vt:lpstr>Differences cont..</vt:lpstr>
      <vt:lpstr>Differences cont…</vt:lpstr>
      <vt:lpstr>Outline of a Pediatric Physical Examination  </vt:lpstr>
      <vt:lpstr>Skin and lymphatics</vt:lpstr>
      <vt:lpstr>Head</vt:lpstr>
      <vt:lpstr>Head cont..</vt:lpstr>
      <vt:lpstr>Neck</vt:lpstr>
      <vt:lpstr>Chest 1: Respiratory system</vt:lpstr>
      <vt:lpstr>Respiratory system cont..</vt:lpstr>
      <vt:lpstr>Chest 2: CVS</vt:lpstr>
      <vt:lpstr>ABDOMEN</vt:lpstr>
      <vt:lpstr>Abdomen </vt:lpstr>
      <vt:lpstr>Description of a mass</vt:lpstr>
      <vt:lpstr>Genito-urinary</vt:lpstr>
      <vt:lpstr>Muskuloskeletal</vt:lpstr>
      <vt:lpstr>Mss cont</vt:lpstr>
      <vt:lpstr>Neurologic examination</vt:lpstr>
      <vt:lpstr>Cont..</vt:lpstr>
      <vt:lpstr>Cont..H/W</vt:lpstr>
      <vt:lpstr>Cranial nerves</vt:lpstr>
      <vt:lpstr>CNS cont...</vt:lpstr>
      <vt:lpstr> MOTOR SYSTEM </vt:lpstr>
      <vt:lpstr>Cont..</vt:lpstr>
      <vt:lpstr>CNS cont…</vt:lpstr>
      <vt:lpstr>Cont..</vt:lpstr>
      <vt:lpstr>Questions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EXAMINATION IN CHILDREN</dc:title>
  <dc:creator>Owner</dc:creator>
  <cp:lastModifiedBy>Chris Amulo</cp:lastModifiedBy>
  <cp:revision>105</cp:revision>
  <dcterms:created xsi:type="dcterms:W3CDTF">2011-09-23T10:42:47Z</dcterms:created>
  <dcterms:modified xsi:type="dcterms:W3CDTF">2014-10-07T06:09:59Z</dcterms:modified>
</cp:coreProperties>
</file>