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58" r:id="rId5"/>
    <p:sldId id="259" r:id="rId6"/>
    <p:sldId id="277" r:id="rId7"/>
    <p:sldId id="260" r:id="rId8"/>
    <p:sldId id="278" r:id="rId9"/>
    <p:sldId id="261" r:id="rId10"/>
    <p:sldId id="262" r:id="rId11"/>
    <p:sldId id="263" r:id="rId12"/>
    <p:sldId id="279" r:id="rId13"/>
    <p:sldId id="264" r:id="rId14"/>
    <p:sldId id="280" r:id="rId15"/>
    <p:sldId id="266" r:id="rId16"/>
    <p:sldId id="265" r:id="rId17"/>
    <p:sldId id="267" r:id="rId18"/>
    <p:sldId id="268" r:id="rId19"/>
    <p:sldId id="269" r:id="rId20"/>
    <p:sldId id="275" r:id="rId21"/>
    <p:sldId id="270" r:id="rId22"/>
    <p:sldId id="271" r:id="rId23"/>
    <p:sldId id="272" r:id="rId24"/>
    <p:sldId id="273" r:id="rId25"/>
    <p:sldId id="274"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7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9F572E-ACA0-4A02-B456-AF534C989C92}" type="datetimeFigureOut">
              <a:rPr lang="en-US" smtClean="0"/>
              <a:t>4/4/2024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3AF4D-C0A4-4A9C-9282-A99C395D4F5C}" type="slidenum">
              <a:rPr lang="en-US" smtClean="0"/>
              <a:t>‹#›</a:t>
            </a:fld>
            <a:endParaRPr lang="en-US"/>
          </a:p>
        </p:txBody>
      </p:sp>
    </p:spTree>
    <p:extLst>
      <p:ext uri="{BB962C8B-B14F-4D97-AF65-F5344CB8AC3E}">
        <p14:creationId xmlns:p14="http://schemas.microsoft.com/office/powerpoint/2010/main" val="774594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9F572E-ACA0-4A02-B456-AF534C989C92}" type="datetimeFigureOut">
              <a:rPr lang="en-US" smtClean="0"/>
              <a:t>4/4/2024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3AF4D-C0A4-4A9C-9282-A99C395D4F5C}" type="slidenum">
              <a:rPr lang="en-US" smtClean="0"/>
              <a:t>‹#›</a:t>
            </a:fld>
            <a:endParaRPr lang="en-US"/>
          </a:p>
        </p:txBody>
      </p:sp>
    </p:spTree>
    <p:extLst>
      <p:ext uri="{BB962C8B-B14F-4D97-AF65-F5344CB8AC3E}">
        <p14:creationId xmlns:p14="http://schemas.microsoft.com/office/powerpoint/2010/main" val="1956992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9F572E-ACA0-4A02-B456-AF534C989C92}" type="datetimeFigureOut">
              <a:rPr lang="en-US" smtClean="0"/>
              <a:t>4/4/2024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3AF4D-C0A4-4A9C-9282-A99C395D4F5C}" type="slidenum">
              <a:rPr lang="en-US" smtClean="0"/>
              <a:t>‹#›</a:t>
            </a:fld>
            <a:endParaRPr lang="en-US"/>
          </a:p>
        </p:txBody>
      </p:sp>
    </p:spTree>
    <p:extLst>
      <p:ext uri="{BB962C8B-B14F-4D97-AF65-F5344CB8AC3E}">
        <p14:creationId xmlns:p14="http://schemas.microsoft.com/office/powerpoint/2010/main" val="1642835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9F572E-ACA0-4A02-B456-AF534C989C92}" type="datetimeFigureOut">
              <a:rPr lang="en-US" smtClean="0"/>
              <a:t>4/4/2024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3AF4D-C0A4-4A9C-9282-A99C395D4F5C}" type="slidenum">
              <a:rPr lang="en-US" smtClean="0"/>
              <a:t>‹#›</a:t>
            </a:fld>
            <a:endParaRPr lang="en-US"/>
          </a:p>
        </p:txBody>
      </p:sp>
    </p:spTree>
    <p:extLst>
      <p:ext uri="{BB962C8B-B14F-4D97-AF65-F5344CB8AC3E}">
        <p14:creationId xmlns:p14="http://schemas.microsoft.com/office/powerpoint/2010/main" val="3727758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29F572E-ACA0-4A02-B456-AF534C989C92}" type="datetimeFigureOut">
              <a:rPr lang="en-US" smtClean="0"/>
              <a:t>4/4/2024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3AF4D-C0A4-4A9C-9282-A99C395D4F5C}" type="slidenum">
              <a:rPr lang="en-US" smtClean="0"/>
              <a:t>‹#›</a:t>
            </a:fld>
            <a:endParaRPr lang="en-US"/>
          </a:p>
        </p:txBody>
      </p:sp>
    </p:spTree>
    <p:extLst>
      <p:ext uri="{BB962C8B-B14F-4D97-AF65-F5344CB8AC3E}">
        <p14:creationId xmlns:p14="http://schemas.microsoft.com/office/powerpoint/2010/main" val="123710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9F572E-ACA0-4A02-B456-AF534C989C92}" type="datetimeFigureOut">
              <a:rPr lang="en-US" smtClean="0"/>
              <a:t>4/4/2024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3AF4D-C0A4-4A9C-9282-A99C395D4F5C}" type="slidenum">
              <a:rPr lang="en-US" smtClean="0"/>
              <a:t>‹#›</a:t>
            </a:fld>
            <a:endParaRPr lang="en-US"/>
          </a:p>
        </p:txBody>
      </p:sp>
    </p:spTree>
    <p:extLst>
      <p:ext uri="{BB962C8B-B14F-4D97-AF65-F5344CB8AC3E}">
        <p14:creationId xmlns:p14="http://schemas.microsoft.com/office/powerpoint/2010/main" val="3816970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9F572E-ACA0-4A02-B456-AF534C989C92}" type="datetimeFigureOut">
              <a:rPr lang="en-US" smtClean="0"/>
              <a:t>4/4/2024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43AF4D-C0A4-4A9C-9282-A99C395D4F5C}" type="slidenum">
              <a:rPr lang="en-US" smtClean="0"/>
              <a:t>‹#›</a:t>
            </a:fld>
            <a:endParaRPr lang="en-US"/>
          </a:p>
        </p:txBody>
      </p:sp>
    </p:spTree>
    <p:extLst>
      <p:ext uri="{BB962C8B-B14F-4D97-AF65-F5344CB8AC3E}">
        <p14:creationId xmlns:p14="http://schemas.microsoft.com/office/powerpoint/2010/main" val="2994982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9F572E-ACA0-4A02-B456-AF534C989C92}" type="datetimeFigureOut">
              <a:rPr lang="en-US" smtClean="0"/>
              <a:t>4/4/2024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43AF4D-C0A4-4A9C-9282-A99C395D4F5C}" type="slidenum">
              <a:rPr lang="en-US" smtClean="0"/>
              <a:t>‹#›</a:t>
            </a:fld>
            <a:endParaRPr lang="en-US"/>
          </a:p>
        </p:txBody>
      </p:sp>
    </p:spTree>
    <p:extLst>
      <p:ext uri="{BB962C8B-B14F-4D97-AF65-F5344CB8AC3E}">
        <p14:creationId xmlns:p14="http://schemas.microsoft.com/office/powerpoint/2010/main" val="1516239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9F572E-ACA0-4A02-B456-AF534C989C92}" type="datetimeFigureOut">
              <a:rPr lang="en-US" smtClean="0"/>
              <a:t>4/4/2024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43AF4D-C0A4-4A9C-9282-A99C395D4F5C}" type="slidenum">
              <a:rPr lang="en-US" smtClean="0"/>
              <a:t>‹#›</a:t>
            </a:fld>
            <a:endParaRPr lang="en-US"/>
          </a:p>
        </p:txBody>
      </p:sp>
    </p:spTree>
    <p:extLst>
      <p:ext uri="{BB962C8B-B14F-4D97-AF65-F5344CB8AC3E}">
        <p14:creationId xmlns:p14="http://schemas.microsoft.com/office/powerpoint/2010/main" val="3278366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29F572E-ACA0-4A02-B456-AF534C989C92}" type="datetimeFigureOut">
              <a:rPr lang="en-US" smtClean="0"/>
              <a:t>4/4/2024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3AF4D-C0A4-4A9C-9282-A99C395D4F5C}" type="slidenum">
              <a:rPr lang="en-US" smtClean="0"/>
              <a:t>‹#›</a:t>
            </a:fld>
            <a:endParaRPr lang="en-US"/>
          </a:p>
        </p:txBody>
      </p:sp>
    </p:spTree>
    <p:extLst>
      <p:ext uri="{BB962C8B-B14F-4D97-AF65-F5344CB8AC3E}">
        <p14:creationId xmlns:p14="http://schemas.microsoft.com/office/powerpoint/2010/main" val="774476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29F572E-ACA0-4A02-B456-AF534C989C92}" type="datetimeFigureOut">
              <a:rPr lang="en-US" smtClean="0"/>
              <a:t>4/4/2024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3AF4D-C0A4-4A9C-9282-A99C395D4F5C}" type="slidenum">
              <a:rPr lang="en-US" smtClean="0"/>
              <a:t>‹#›</a:t>
            </a:fld>
            <a:endParaRPr lang="en-US"/>
          </a:p>
        </p:txBody>
      </p:sp>
    </p:spTree>
    <p:extLst>
      <p:ext uri="{BB962C8B-B14F-4D97-AF65-F5344CB8AC3E}">
        <p14:creationId xmlns:p14="http://schemas.microsoft.com/office/powerpoint/2010/main" val="1817040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9F572E-ACA0-4A02-B456-AF534C989C92}" type="datetimeFigureOut">
              <a:rPr lang="en-US" smtClean="0"/>
              <a:t>4/4/2024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43AF4D-C0A4-4A9C-9282-A99C395D4F5C}" type="slidenum">
              <a:rPr lang="en-US" smtClean="0"/>
              <a:t>‹#›</a:t>
            </a:fld>
            <a:endParaRPr lang="en-US"/>
          </a:p>
        </p:txBody>
      </p:sp>
    </p:spTree>
    <p:extLst>
      <p:ext uri="{BB962C8B-B14F-4D97-AF65-F5344CB8AC3E}">
        <p14:creationId xmlns:p14="http://schemas.microsoft.com/office/powerpoint/2010/main" val="2444251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6600" b="1" dirty="0" smtClean="0"/>
              <a:t>PLANNING IN NURSING PROCESS.</a:t>
            </a:r>
            <a:endParaRPr lang="en-US" sz="6600" b="1" dirty="0"/>
          </a:p>
        </p:txBody>
      </p:sp>
      <p:sp>
        <p:nvSpPr>
          <p:cNvPr id="3" name="Subtitle 2"/>
          <p:cNvSpPr>
            <a:spLocks noGrp="1"/>
          </p:cNvSpPr>
          <p:nvPr>
            <p:ph type="subTitle" idx="1"/>
          </p:nvPr>
        </p:nvSpPr>
        <p:spPr/>
        <p:txBody>
          <a:bodyPr>
            <a:normAutofit/>
          </a:bodyPr>
          <a:lstStyle/>
          <a:p>
            <a:r>
              <a:rPr lang="en-GB" sz="2800" dirty="0" smtClean="0"/>
              <a:t>NYAKUNDI STANLEY.</a:t>
            </a:r>
          </a:p>
          <a:p>
            <a:r>
              <a:rPr lang="en-GB" sz="2800" dirty="0" smtClean="0"/>
              <a:t>04/04/2024.</a:t>
            </a:r>
            <a:endParaRPr lang="en-US" sz="2800" dirty="0"/>
          </a:p>
        </p:txBody>
      </p:sp>
    </p:spTree>
    <p:extLst>
      <p:ext uri="{BB962C8B-B14F-4D97-AF65-F5344CB8AC3E}">
        <p14:creationId xmlns:p14="http://schemas.microsoft.com/office/powerpoint/2010/main" val="4209898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dirty="0" smtClean="0"/>
              <a:t>Formats for NCP.</a:t>
            </a:r>
            <a:endParaRPr lang="en-US" sz="6600" dirty="0"/>
          </a:p>
        </p:txBody>
      </p:sp>
      <p:sp>
        <p:nvSpPr>
          <p:cNvPr id="3" name="Content Placeholder 2"/>
          <p:cNvSpPr>
            <a:spLocks noGrp="1"/>
          </p:cNvSpPr>
          <p:nvPr>
            <p:ph idx="1"/>
          </p:nvPr>
        </p:nvSpPr>
        <p:spPr/>
        <p:txBody>
          <a:bodyPr>
            <a:normAutofit/>
          </a:bodyPr>
          <a:lstStyle/>
          <a:p>
            <a:r>
              <a:rPr lang="en-GB" sz="3600" b="1" dirty="0" smtClean="0"/>
              <a:t>STUDENTS CARE PLAN</a:t>
            </a:r>
            <a:r>
              <a:rPr lang="en-GB" sz="3600" dirty="0" smtClean="0"/>
              <a:t>-Because student care plans are a learning activity as well as a plan of care, they may be more lengthy and detailed than care plans used by working nurses. Addition of rationale part.</a:t>
            </a:r>
          </a:p>
          <a:p>
            <a:r>
              <a:rPr lang="en-GB" sz="3600" b="1" dirty="0" smtClean="0"/>
              <a:t>COMPUTERIZED CARE PLAN</a:t>
            </a:r>
            <a:r>
              <a:rPr lang="en-GB" sz="3600" dirty="0" smtClean="0"/>
              <a:t>- Computers are increasingly being used to create and store nursing care plans. The computer can generate both standardized and individualized care plans.</a:t>
            </a:r>
            <a:endParaRPr lang="en-US" sz="3600" dirty="0"/>
          </a:p>
        </p:txBody>
      </p:sp>
    </p:spTree>
    <p:extLst>
      <p:ext uri="{BB962C8B-B14F-4D97-AF65-F5344CB8AC3E}">
        <p14:creationId xmlns:p14="http://schemas.microsoft.com/office/powerpoint/2010/main" val="257063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dirty="0" smtClean="0"/>
              <a:t>Multidisciplinary care plans.</a:t>
            </a:r>
            <a:endParaRPr lang="en-US" sz="6600" dirty="0"/>
          </a:p>
        </p:txBody>
      </p:sp>
      <p:sp>
        <p:nvSpPr>
          <p:cNvPr id="3" name="Content Placeholder 2"/>
          <p:cNvSpPr>
            <a:spLocks noGrp="1"/>
          </p:cNvSpPr>
          <p:nvPr>
            <p:ph idx="1"/>
          </p:nvPr>
        </p:nvSpPr>
        <p:spPr/>
        <p:txBody>
          <a:bodyPr>
            <a:normAutofit/>
          </a:bodyPr>
          <a:lstStyle/>
          <a:p>
            <a:r>
              <a:rPr lang="en-GB" sz="4000" dirty="0"/>
              <a:t>I</a:t>
            </a:r>
            <a:r>
              <a:rPr lang="en-GB" sz="4000" dirty="0" smtClean="0"/>
              <a:t>s a standardized plan that outlines the care required for clients with common, predictable—usually medical— conditions.</a:t>
            </a:r>
          </a:p>
          <a:p>
            <a:r>
              <a:rPr lang="en-GB" sz="4000" dirty="0"/>
              <a:t>A</a:t>
            </a:r>
            <a:r>
              <a:rPr lang="en-GB" sz="4000" dirty="0" smtClean="0"/>
              <a:t>lso referred to as collaborative care plans and critical pathways</a:t>
            </a:r>
            <a:r>
              <a:rPr lang="en-GB" sz="4000" dirty="0" smtClean="0"/>
              <a:t>.</a:t>
            </a:r>
            <a:endParaRPr lang="en-GB" sz="4000" dirty="0" smtClean="0"/>
          </a:p>
        </p:txBody>
      </p:sp>
    </p:spTree>
    <p:extLst>
      <p:ext uri="{BB962C8B-B14F-4D97-AF65-F5344CB8AC3E}">
        <p14:creationId xmlns:p14="http://schemas.microsoft.com/office/powerpoint/2010/main" val="2829716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US" dirty="0"/>
          </a:p>
        </p:txBody>
      </p:sp>
      <p:sp>
        <p:nvSpPr>
          <p:cNvPr id="3" name="Content Placeholder 2"/>
          <p:cNvSpPr>
            <a:spLocks noGrp="1"/>
          </p:cNvSpPr>
          <p:nvPr>
            <p:ph idx="1"/>
          </p:nvPr>
        </p:nvSpPr>
        <p:spPr/>
        <p:txBody>
          <a:bodyPr>
            <a:normAutofit/>
          </a:bodyPr>
          <a:lstStyle/>
          <a:p>
            <a:r>
              <a:rPr lang="en-GB" sz="4000" dirty="0"/>
              <a:t>Sequences the care that must be given on each day during the projected length of stay for the specific type of condition.</a:t>
            </a:r>
          </a:p>
          <a:p>
            <a:r>
              <a:rPr lang="en-GB" sz="4000" dirty="0"/>
              <a:t>It includes medical treatments to be performed by other health care providers as well.</a:t>
            </a:r>
            <a:endParaRPr lang="en-US" sz="4000" dirty="0"/>
          </a:p>
          <a:p>
            <a:endParaRPr lang="en-US" sz="4000" dirty="0"/>
          </a:p>
        </p:txBody>
      </p:sp>
    </p:spTree>
    <p:extLst>
      <p:ext uri="{BB962C8B-B14F-4D97-AF65-F5344CB8AC3E}">
        <p14:creationId xmlns:p14="http://schemas.microsoft.com/office/powerpoint/2010/main" val="4293854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5400" dirty="0" smtClean="0"/>
              <a:t>Guidelines for Writing Nursing Care Plans.</a:t>
            </a:r>
            <a:endParaRPr lang="en-US" sz="5400" dirty="0"/>
          </a:p>
        </p:txBody>
      </p:sp>
      <p:sp>
        <p:nvSpPr>
          <p:cNvPr id="3" name="Content Placeholder 2"/>
          <p:cNvSpPr>
            <a:spLocks noGrp="1"/>
          </p:cNvSpPr>
          <p:nvPr>
            <p:ph idx="1"/>
          </p:nvPr>
        </p:nvSpPr>
        <p:spPr/>
        <p:txBody>
          <a:bodyPr/>
          <a:lstStyle/>
          <a:p>
            <a:r>
              <a:rPr lang="en-GB" dirty="0" smtClean="0"/>
              <a:t>Date and sign the plan.</a:t>
            </a:r>
          </a:p>
          <a:p>
            <a:r>
              <a:rPr lang="en-US" dirty="0" smtClean="0"/>
              <a:t>Use category headings.</a:t>
            </a:r>
          </a:p>
          <a:p>
            <a:r>
              <a:rPr lang="en-GB" dirty="0" smtClean="0"/>
              <a:t>Use standardized/approved medical or English symbols and key words rather than complete sentences to communicate your ideas unless agency policy dictates otherwise</a:t>
            </a:r>
            <a:r>
              <a:rPr lang="en-GB" dirty="0" smtClean="0"/>
              <a:t>.</a:t>
            </a:r>
            <a:endParaRPr lang="en-GB" dirty="0" smtClean="0"/>
          </a:p>
        </p:txBody>
      </p:sp>
    </p:spTree>
    <p:extLst>
      <p:ext uri="{BB962C8B-B14F-4D97-AF65-F5344CB8AC3E}">
        <p14:creationId xmlns:p14="http://schemas.microsoft.com/office/powerpoint/2010/main" val="3288968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US" dirty="0"/>
          </a:p>
        </p:txBody>
      </p:sp>
      <p:sp>
        <p:nvSpPr>
          <p:cNvPr id="3" name="Content Placeholder 2"/>
          <p:cNvSpPr>
            <a:spLocks noGrp="1"/>
          </p:cNvSpPr>
          <p:nvPr>
            <p:ph idx="1"/>
          </p:nvPr>
        </p:nvSpPr>
        <p:spPr/>
        <p:txBody>
          <a:bodyPr>
            <a:normAutofit/>
          </a:bodyPr>
          <a:lstStyle/>
          <a:p>
            <a:r>
              <a:rPr lang="en-US" sz="3600" dirty="0"/>
              <a:t>Be specific.</a:t>
            </a:r>
          </a:p>
          <a:p>
            <a:r>
              <a:rPr lang="en-GB" sz="3600" dirty="0"/>
              <a:t>Refer to procedure books or other sources of information rather than including all the steps on a written plan</a:t>
            </a:r>
            <a:r>
              <a:rPr lang="en-GB" sz="3600" dirty="0" smtClean="0"/>
              <a:t>.</a:t>
            </a:r>
          </a:p>
          <a:p>
            <a:r>
              <a:rPr lang="en-GB" sz="3600" dirty="0"/>
              <a:t>Tailor the plan to the unique characteristics of the client by ensuring that the client’s choices, such as preferences about the times of care and the methods </a:t>
            </a:r>
            <a:r>
              <a:rPr lang="en-GB" sz="3600" dirty="0" smtClean="0"/>
              <a:t>used</a:t>
            </a:r>
            <a:r>
              <a:rPr lang="en-GB" sz="3600" dirty="0"/>
              <a:t>.</a:t>
            </a:r>
          </a:p>
          <a:p>
            <a:endParaRPr lang="en-US" sz="3600" dirty="0"/>
          </a:p>
          <a:p>
            <a:endParaRPr lang="en-US" sz="3600" dirty="0"/>
          </a:p>
        </p:txBody>
      </p:sp>
    </p:spTree>
    <p:extLst>
      <p:ext uri="{BB962C8B-B14F-4D97-AF65-F5344CB8AC3E}">
        <p14:creationId xmlns:p14="http://schemas.microsoft.com/office/powerpoint/2010/main" val="3697334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US" dirty="0"/>
          </a:p>
        </p:txBody>
      </p:sp>
      <p:sp>
        <p:nvSpPr>
          <p:cNvPr id="3" name="Content Placeholder 2"/>
          <p:cNvSpPr>
            <a:spLocks noGrp="1"/>
          </p:cNvSpPr>
          <p:nvPr>
            <p:ph idx="1"/>
          </p:nvPr>
        </p:nvSpPr>
        <p:spPr/>
        <p:txBody>
          <a:bodyPr>
            <a:noAutofit/>
          </a:bodyPr>
          <a:lstStyle/>
          <a:p>
            <a:r>
              <a:rPr lang="en-GB" sz="3600" dirty="0" smtClean="0"/>
              <a:t>Ensure </a:t>
            </a:r>
            <a:r>
              <a:rPr lang="en-GB" sz="3600" dirty="0" smtClean="0"/>
              <a:t>it </a:t>
            </a:r>
            <a:r>
              <a:rPr lang="en-GB" sz="3600" dirty="0" smtClean="0"/>
              <a:t>incorporates </a:t>
            </a:r>
            <a:r>
              <a:rPr lang="en-GB" sz="3600" dirty="0" smtClean="0"/>
              <a:t>preventive and health maintenance aspects as well as restorative ones. </a:t>
            </a:r>
          </a:p>
          <a:p>
            <a:r>
              <a:rPr lang="en-GB" sz="3600" dirty="0" smtClean="0"/>
              <a:t>Ensure that the plan contains ongoing assessment of the client.</a:t>
            </a:r>
          </a:p>
          <a:p>
            <a:r>
              <a:rPr lang="en-GB" sz="3600" dirty="0" smtClean="0"/>
              <a:t>Include collaborative and coordination activities in the plan.</a:t>
            </a:r>
          </a:p>
          <a:p>
            <a:r>
              <a:rPr lang="en-GB" sz="3600" dirty="0" smtClean="0"/>
              <a:t>Include plans for the client’s discharge and home care needs.</a:t>
            </a:r>
            <a:endParaRPr lang="en-US" sz="3600" dirty="0"/>
          </a:p>
        </p:txBody>
      </p:sp>
    </p:spTree>
    <p:extLst>
      <p:ext uri="{BB962C8B-B14F-4D97-AF65-F5344CB8AC3E}">
        <p14:creationId xmlns:p14="http://schemas.microsoft.com/office/powerpoint/2010/main" val="1408344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dirty="0" smtClean="0"/>
              <a:t>The planning process.</a:t>
            </a:r>
            <a:endParaRPr lang="en-US" sz="6000" dirty="0"/>
          </a:p>
        </p:txBody>
      </p:sp>
      <p:sp>
        <p:nvSpPr>
          <p:cNvPr id="3" name="Content Placeholder 2"/>
          <p:cNvSpPr>
            <a:spLocks noGrp="1"/>
          </p:cNvSpPr>
          <p:nvPr>
            <p:ph idx="1"/>
          </p:nvPr>
        </p:nvSpPr>
        <p:spPr/>
        <p:txBody>
          <a:bodyPr>
            <a:normAutofit/>
          </a:bodyPr>
          <a:lstStyle/>
          <a:p>
            <a:pPr marL="514350" indent="-514350">
              <a:buAutoNum type="arabicPeriod"/>
            </a:pPr>
            <a:r>
              <a:rPr lang="en-GB" sz="4000" b="1" dirty="0" smtClean="0"/>
              <a:t>Priority setting</a:t>
            </a:r>
            <a:r>
              <a:rPr lang="en-GB" sz="4000" dirty="0" smtClean="0"/>
              <a:t> is the process of establishing a preferential sequence for addressing nursing diagnoses and interventions.</a:t>
            </a:r>
          </a:p>
          <a:p>
            <a:pPr>
              <a:buFontTx/>
              <a:buChar char="-"/>
            </a:pPr>
            <a:r>
              <a:rPr lang="en-GB" sz="4000" dirty="0" smtClean="0"/>
              <a:t>Grouped into high, medium and low priority.</a:t>
            </a:r>
          </a:p>
          <a:p>
            <a:pPr>
              <a:buFontTx/>
              <a:buChar char="-"/>
            </a:pPr>
            <a:r>
              <a:rPr lang="en-GB" sz="4000" dirty="0" smtClean="0"/>
              <a:t>Maslow's </a:t>
            </a:r>
            <a:r>
              <a:rPr lang="en-GB" sz="4000" dirty="0" smtClean="0"/>
              <a:t>hierarchy of needs used.</a:t>
            </a:r>
            <a:endParaRPr lang="en-US" sz="4000" dirty="0"/>
          </a:p>
        </p:txBody>
      </p:sp>
    </p:spTree>
    <p:extLst>
      <p:ext uri="{BB962C8B-B14F-4D97-AF65-F5344CB8AC3E}">
        <p14:creationId xmlns:p14="http://schemas.microsoft.com/office/powerpoint/2010/main" val="861559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2. </a:t>
            </a:r>
            <a:r>
              <a:rPr lang="en-GB" sz="5400" b="1" dirty="0" smtClean="0"/>
              <a:t>Establishing Client Goals/ Desired Outcomes.</a:t>
            </a:r>
            <a:endParaRPr lang="en-US" sz="5400" b="1" dirty="0"/>
          </a:p>
        </p:txBody>
      </p:sp>
      <p:sp>
        <p:nvSpPr>
          <p:cNvPr id="3" name="Content Placeholder 2"/>
          <p:cNvSpPr>
            <a:spLocks noGrp="1"/>
          </p:cNvSpPr>
          <p:nvPr>
            <p:ph idx="1"/>
          </p:nvPr>
        </p:nvSpPr>
        <p:spPr/>
        <p:txBody>
          <a:bodyPr>
            <a:normAutofit/>
          </a:bodyPr>
          <a:lstStyle/>
          <a:p>
            <a:pPr marL="0" indent="0">
              <a:buNone/>
            </a:pPr>
            <a:r>
              <a:rPr lang="en-GB" sz="3600" dirty="0" smtClean="0"/>
              <a:t>Purpose is to: </a:t>
            </a:r>
          </a:p>
          <a:p>
            <a:pPr>
              <a:buFont typeface="Wingdings" panose="05000000000000000000" pitchFamily="2" charset="2"/>
              <a:buChar char="ü"/>
            </a:pPr>
            <a:r>
              <a:rPr lang="en-GB" sz="3600" dirty="0" smtClean="0"/>
              <a:t>Provide direction for planning nursing interventions.</a:t>
            </a:r>
          </a:p>
          <a:p>
            <a:pPr>
              <a:buFont typeface="Wingdings" panose="05000000000000000000" pitchFamily="2" charset="2"/>
              <a:buChar char="ü"/>
            </a:pPr>
            <a:r>
              <a:rPr lang="en-GB" sz="3600" dirty="0" smtClean="0"/>
              <a:t>Serve as criteria for evaluating client progress.</a:t>
            </a:r>
          </a:p>
          <a:p>
            <a:pPr>
              <a:buFont typeface="Wingdings" panose="05000000000000000000" pitchFamily="2" charset="2"/>
              <a:buChar char="ü"/>
            </a:pPr>
            <a:r>
              <a:rPr lang="en-GB" sz="3600" dirty="0" smtClean="0"/>
              <a:t>Enable the client and nurse to determine when the problem has been resolved.</a:t>
            </a:r>
          </a:p>
          <a:p>
            <a:pPr>
              <a:buFont typeface="Wingdings" panose="05000000000000000000" pitchFamily="2" charset="2"/>
              <a:buChar char="ü"/>
            </a:pPr>
            <a:r>
              <a:rPr lang="en-GB" sz="3600" dirty="0" smtClean="0"/>
              <a:t>Help motivate the client and nurse by providing a sense of achievement.</a:t>
            </a:r>
            <a:endParaRPr lang="en-US" sz="3600" dirty="0"/>
          </a:p>
        </p:txBody>
      </p:sp>
    </p:spTree>
    <p:extLst>
      <p:ext uri="{BB962C8B-B14F-4D97-AF65-F5344CB8AC3E}">
        <p14:creationId xmlns:p14="http://schemas.microsoft.com/office/powerpoint/2010/main" val="39199504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US" dirty="0"/>
          </a:p>
        </p:txBody>
      </p:sp>
      <p:sp>
        <p:nvSpPr>
          <p:cNvPr id="3" name="Content Placeholder 2"/>
          <p:cNvSpPr>
            <a:spLocks noGrp="1"/>
          </p:cNvSpPr>
          <p:nvPr>
            <p:ph idx="1"/>
          </p:nvPr>
        </p:nvSpPr>
        <p:spPr/>
        <p:txBody>
          <a:bodyPr>
            <a:normAutofit/>
          </a:bodyPr>
          <a:lstStyle/>
          <a:p>
            <a:r>
              <a:rPr lang="en-GB" sz="3600" dirty="0" smtClean="0"/>
              <a:t>Components of goals/ expected outcomes include:</a:t>
            </a:r>
          </a:p>
          <a:p>
            <a:pPr>
              <a:buFont typeface="Wingdings" panose="05000000000000000000" pitchFamily="2" charset="2"/>
              <a:buChar char="ü"/>
            </a:pPr>
            <a:r>
              <a:rPr lang="en-GB" sz="3600" b="1" dirty="0" smtClean="0"/>
              <a:t>Subject</a:t>
            </a:r>
            <a:r>
              <a:rPr lang="en-GB" sz="3600" dirty="0" smtClean="0"/>
              <a:t>- client.</a:t>
            </a:r>
          </a:p>
          <a:p>
            <a:pPr>
              <a:buFont typeface="Wingdings" panose="05000000000000000000" pitchFamily="2" charset="2"/>
              <a:buChar char="ü"/>
            </a:pPr>
            <a:r>
              <a:rPr lang="en-GB" sz="3600" b="1" dirty="0" smtClean="0"/>
              <a:t>Verb</a:t>
            </a:r>
            <a:r>
              <a:rPr lang="en-GB" sz="3600" dirty="0" smtClean="0"/>
              <a:t>- client action.</a:t>
            </a:r>
          </a:p>
          <a:p>
            <a:pPr>
              <a:buFont typeface="Wingdings" panose="05000000000000000000" pitchFamily="2" charset="2"/>
              <a:buChar char="ü"/>
            </a:pPr>
            <a:r>
              <a:rPr lang="en-GB" sz="3600" b="1" dirty="0" smtClean="0"/>
              <a:t>Conditions/modifiers</a:t>
            </a:r>
            <a:r>
              <a:rPr lang="en-GB" sz="3600" dirty="0" smtClean="0"/>
              <a:t>- explain what, when, how and where.</a:t>
            </a:r>
          </a:p>
          <a:p>
            <a:pPr>
              <a:buFont typeface="Wingdings" panose="05000000000000000000" pitchFamily="2" charset="2"/>
              <a:buChar char="ü"/>
            </a:pPr>
            <a:r>
              <a:rPr lang="en-GB" sz="3600" b="1" dirty="0" smtClean="0"/>
              <a:t>Criterion of desired performance</a:t>
            </a:r>
            <a:r>
              <a:rPr lang="en-GB" sz="3600" dirty="0" smtClean="0"/>
              <a:t>- standards/ level of performance.</a:t>
            </a:r>
            <a:endParaRPr lang="en-US" sz="3600" dirty="0"/>
          </a:p>
        </p:txBody>
      </p:sp>
    </p:spTree>
    <p:extLst>
      <p:ext uri="{BB962C8B-B14F-4D97-AF65-F5344CB8AC3E}">
        <p14:creationId xmlns:p14="http://schemas.microsoft.com/office/powerpoint/2010/main" val="3898747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a:t>
            </a:r>
            <a:r>
              <a:rPr lang="en-GB" b="1" dirty="0" smtClean="0"/>
              <a:t>Selecting nursing interventions and activities.</a:t>
            </a:r>
            <a:endParaRPr lang="en-US" b="1" dirty="0"/>
          </a:p>
        </p:txBody>
      </p:sp>
      <p:sp>
        <p:nvSpPr>
          <p:cNvPr id="3" name="Content Placeholder 2"/>
          <p:cNvSpPr>
            <a:spLocks noGrp="1"/>
          </p:cNvSpPr>
          <p:nvPr>
            <p:ph idx="1"/>
          </p:nvPr>
        </p:nvSpPr>
        <p:spPr/>
        <p:txBody>
          <a:bodyPr>
            <a:normAutofit/>
          </a:bodyPr>
          <a:lstStyle/>
          <a:p>
            <a:r>
              <a:rPr lang="en-GB" sz="3600" dirty="0" smtClean="0"/>
              <a:t>The specific interventions chosen should focus on eliminating or reducing the </a:t>
            </a:r>
            <a:r>
              <a:rPr lang="en-GB" sz="3600" dirty="0" err="1" smtClean="0"/>
              <a:t>etiology</a:t>
            </a:r>
            <a:r>
              <a:rPr lang="en-GB" sz="3600" dirty="0" smtClean="0"/>
              <a:t> of the nursing diagnosis, which is the second clause of the diagnostic statement.</a:t>
            </a:r>
          </a:p>
          <a:p>
            <a:r>
              <a:rPr lang="en-GB" sz="3600" dirty="0" smtClean="0"/>
              <a:t>Interventions for risk nursing diagnoses should focus on measures to reduce the client’s risk factors, which are also found in the second clause.</a:t>
            </a:r>
            <a:endParaRPr lang="en-US" sz="3600" dirty="0"/>
          </a:p>
        </p:txBody>
      </p:sp>
    </p:spTree>
    <p:extLst>
      <p:ext uri="{BB962C8B-B14F-4D97-AF65-F5344CB8AC3E}">
        <p14:creationId xmlns:p14="http://schemas.microsoft.com/office/powerpoint/2010/main" val="3983374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7200" dirty="0" smtClean="0"/>
              <a:t>OBJECTIVES.</a:t>
            </a:r>
            <a:endParaRPr lang="en-US" sz="7200" dirty="0"/>
          </a:p>
        </p:txBody>
      </p:sp>
      <p:sp>
        <p:nvSpPr>
          <p:cNvPr id="3" name="Content Placeholder 2"/>
          <p:cNvSpPr>
            <a:spLocks noGrp="1"/>
          </p:cNvSpPr>
          <p:nvPr>
            <p:ph idx="1"/>
          </p:nvPr>
        </p:nvSpPr>
        <p:spPr/>
        <p:txBody>
          <a:bodyPr>
            <a:normAutofit/>
          </a:bodyPr>
          <a:lstStyle/>
          <a:p>
            <a:pPr marL="0" indent="0">
              <a:buNone/>
            </a:pPr>
            <a:r>
              <a:rPr lang="en-GB" sz="4000" dirty="0"/>
              <a:t>By the end of the lecture, the learner should be able to:</a:t>
            </a:r>
            <a:endParaRPr lang="en-US" sz="4000" dirty="0"/>
          </a:p>
          <a:p>
            <a:r>
              <a:rPr lang="en-US" sz="4000" dirty="0"/>
              <a:t>Identify activities that occur in the planning process.</a:t>
            </a:r>
          </a:p>
          <a:p>
            <a:r>
              <a:rPr lang="en-US" sz="4000" dirty="0"/>
              <a:t>Compare and contrast initial planning, ongoing planning, and discharge planning.</a:t>
            </a:r>
          </a:p>
          <a:p>
            <a:endParaRPr lang="en-US" sz="4000" dirty="0"/>
          </a:p>
        </p:txBody>
      </p:sp>
    </p:spTree>
    <p:extLst>
      <p:ext uri="{BB962C8B-B14F-4D97-AF65-F5344CB8AC3E}">
        <p14:creationId xmlns:p14="http://schemas.microsoft.com/office/powerpoint/2010/main" val="2921772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US" dirty="0"/>
          </a:p>
        </p:txBody>
      </p:sp>
      <p:sp>
        <p:nvSpPr>
          <p:cNvPr id="3" name="Content Placeholder 2"/>
          <p:cNvSpPr>
            <a:spLocks noGrp="1"/>
          </p:cNvSpPr>
          <p:nvPr>
            <p:ph idx="1"/>
          </p:nvPr>
        </p:nvSpPr>
        <p:spPr/>
        <p:txBody>
          <a:bodyPr>
            <a:normAutofit/>
          </a:bodyPr>
          <a:lstStyle/>
          <a:p>
            <a:r>
              <a:rPr lang="en-GB" sz="4000" dirty="0" smtClean="0"/>
              <a:t>When it is not possible to change the etiologic factors, the nurse chooses interventions to treat the signs and symptoms or the defining characteristics in NANDA International (</a:t>
            </a:r>
            <a:r>
              <a:rPr lang="en-GB" sz="4000" dirty="0" err="1" smtClean="0"/>
              <a:t>Herdman</a:t>
            </a:r>
            <a:r>
              <a:rPr lang="en-GB" sz="4000" dirty="0" smtClean="0"/>
              <a:t> &amp; </a:t>
            </a:r>
            <a:r>
              <a:rPr lang="en-GB" sz="4000" dirty="0" err="1" smtClean="0"/>
              <a:t>Kamitsuru</a:t>
            </a:r>
            <a:r>
              <a:rPr lang="en-GB" sz="4000" dirty="0" smtClean="0"/>
              <a:t>, 2014) terminology e.g. pain, anxiety.</a:t>
            </a:r>
          </a:p>
          <a:p>
            <a:endParaRPr lang="en-US" sz="4000" dirty="0"/>
          </a:p>
        </p:txBody>
      </p:sp>
    </p:spTree>
    <p:extLst>
      <p:ext uri="{BB962C8B-B14F-4D97-AF65-F5344CB8AC3E}">
        <p14:creationId xmlns:p14="http://schemas.microsoft.com/office/powerpoint/2010/main" val="13567271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 </a:t>
            </a:r>
            <a:r>
              <a:rPr lang="en-US" b="1" dirty="0" smtClean="0"/>
              <a:t>Writing Individualized Nursing Interventions.</a:t>
            </a:r>
            <a:endParaRPr lang="en-US" b="1" dirty="0"/>
          </a:p>
        </p:txBody>
      </p:sp>
      <p:sp>
        <p:nvSpPr>
          <p:cNvPr id="3" name="Content Placeholder 2"/>
          <p:cNvSpPr>
            <a:spLocks noGrp="1"/>
          </p:cNvSpPr>
          <p:nvPr>
            <p:ph idx="1"/>
          </p:nvPr>
        </p:nvSpPr>
        <p:spPr/>
        <p:txBody>
          <a:bodyPr>
            <a:normAutofit/>
          </a:bodyPr>
          <a:lstStyle/>
          <a:p>
            <a:r>
              <a:rPr lang="en-GB" sz="4000" dirty="0" smtClean="0"/>
              <a:t>The format of written interventions is similar to that of outcomes: verb, conditions, and modifiers, plus a time element. The action verb starts the intervention and must be precise. For example, “Explain (to the client) the actions of insulin” is a more precise statement than “Teach (the client) about insulin.”</a:t>
            </a:r>
            <a:endParaRPr lang="en-US" sz="4000" dirty="0"/>
          </a:p>
        </p:txBody>
      </p:sp>
    </p:spTree>
    <p:extLst>
      <p:ext uri="{BB962C8B-B14F-4D97-AF65-F5344CB8AC3E}">
        <p14:creationId xmlns:p14="http://schemas.microsoft.com/office/powerpoint/2010/main" val="2172429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dirty="0" smtClean="0">
                <a:latin typeface="Arial Rounded MT Bold" panose="020F0704030504030204" pitchFamily="34" charset="0"/>
              </a:rPr>
              <a:t>BRAIN TEASER.</a:t>
            </a:r>
            <a:endParaRPr lang="en-US" sz="6000" dirty="0">
              <a:latin typeface="Arial Rounded MT Bold" panose="020F0704030504030204" pitchFamily="34" charset="0"/>
            </a:endParaRPr>
          </a:p>
        </p:txBody>
      </p:sp>
      <p:sp>
        <p:nvSpPr>
          <p:cNvPr id="3" name="Content Placeholder 2"/>
          <p:cNvSpPr>
            <a:spLocks noGrp="1"/>
          </p:cNvSpPr>
          <p:nvPr>
            <p:ph idx="1"/>
          </p:nvPr>
        </p:nvSpPr>
        <p:spPr/>
        <p:txBody>
          <a:bodyPr/>
          <a:lstStyle/>
          <a:p>
            <a:r>
              <a:rPr lang="en-GB" dirty="0" smtClean="0"/>
              <a:t>After being admitted directly to the surgery unit, a 75-year-old client who had elective surgery to replace an arthritic hip was discharged from the </a:t>
            </a:r>
            <a:r>
              <a:rPr lang="en-GB" dirty="0" smtClean="0"/>
              <a:t>post-anaesthesia </a:t>
            </a:r>
            <a:r>
              <a:rPr lang="en-GB" dirty="0" smtClean="0"/>
              <a:t>recovery unit. The client has been on the </a:t>
            </a:r>
            <a:r>
              <a:rPr lang="en-GB" dirty="0" smtClean="0"/>
              <a:t>orthopaedic </a:t>
            </a:r>
            <a:r>
              <a:rPr lang="en-GB" dirty="0" smtClean="0"/>
              <a:t>floor for several hours. Which type of planning will be least useful during the first shift on the </a:t>
            </a:r>
            <a:r>
              <a:rPr lang="en-GB" dirty="0" smtClean="0"/>
              <a:t>orthopaedic </a:t>
            </a:r>
            <a:r>
              <a:rPr lang="en-GB" dirty="0" smtClean="0"/>
              <a:t>unit? </a:t>
            </a:r>
          </a:p>
          <a:p>
            <a:pPr marL="514350" indent="-514350">
              <a:buAutoNum type="arabicPeriod"/>
            </a:pPr>
            <a:r>
              <a:rPr lang="en-GB" dirty="0" smtClean="0"/>
              <a:t>Initial </a:t>
            </a:r>
          </a:p>
          <a:p>
            <a:pPr marL="0" indent="0">
              <a:buNone/>
            </a:pPr>
            <a:r>
              <a:rPr lang="en-GB" dirty="0" smtClean="0"/>
              <a:t>2.   Ongoing </a:t>
            </a:r>
          </a:p>
          <a:p>
            <a:pPr marL="514350" indent="-514350">
              <a:buAutoNum type="arabicPeriod" startAt="3"/>
            </a:pPr>
            <a:r>
              <a:rPr lang="en-GB" dirty="0" smtClean="0"/>
              <a:t>Discharge </a:t>
            </a:r>
          </a:p>
          <a:p>
            <a:pPr marL="514350" indent="-514350">
              <a:buAutoNum type="arabicPeriod" startAt="3"/>
            </a:pPr>
            <a:r>
              <a:rPr lang="en-GB" dirty="0" smtClean="0"/>
              <a:t>Strategic.</a:t>
            </a:r>
            <a:endParaRPr lang="en-US" dirty="0"/>
          </a:p>
        </p:txBody>
      </p:sp>
    </p:spTree>
    <p:extLst>
      <p:ext uri="{BB962C8B-B14F-4D97-AF65-F5344CB8AC3E}">
        <p14:creationId xmlns:p14="http://schemas.microsoft.com/office/powerpoint/2010/main" val="3291663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dirty="0" smtClean="0"/>
              <a:t>The nurse assesses a postoperative client with an abdominal wound and finds the client drowsy when not aroused. The client’s pain is ranked 2 on a scale of 0 to 10, vital signs are within preoperative range, extremities are warm with good pulses but skin is very dry. The client declines oral fluids due to nausea, and reports no bowel movement in the past 2 days. Hip dressing is dry with drains intact. Which element is most likely to be considered of high priority for a change in the current care plan? </a:t>
            </a:r>
          </a:p>
          <a:p>
            <a:pPr marL="0" indent="0">
              <a:buNone/>
            </a:pPr>
            <a:r>
              <a:rPr lang="en-GB" dirty="0" smtClean="0"/>
              <a:t>1. Pain 2. Nausea 3. Constipation 4. Potential for wound infection.</a:t>
            </a:r>
            <a:endParaRPr lang="en-US" dirty="0"/>
          </a:p>
        </p:txBody>
      </p:sp>
    </p:spTree>
    <p:extLst>
      <p:ext uri="{BB962C8B-B14F-4D97-AF65-F5344CB8AC3E}">
        <p14:creationId xmlns:p14="http://schemas.microsoft.com/office/powerpoint/2010/main" val="94077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sz="4000" dirty="0" smtClean="0"/>
              <a:t>Place the following activities of planning in the correct order of their use.</a:t>
            </a:r>
          </a:p>
          <a:p>
            <a:pPr marL="514350" indent="-514350">
              <a:buAutoNum type="arabicPeriod"/>
            </a:pPr>
            <a:r>
              <a:rPr lang="en-GB" sz="4000" dirty="0" smtClean="0"/>
              <a:t>Establish goals/outcomes.</a:t>
            </a:r>
          </a:p>
          <a:p>
            <a:pPr marL="514350" indent="-514350">
              <a:buAutoNum type="arabicPeriod"/>
            </a:pPr>
            <a:r>
              <a:rPr lang="en-GB" sz="4000" dirty="0" smtClean="0"/>
              <a:t>Write the care plan.</a:t>
            </a:r>
          </a:p>
          <a:p>
            <a:pPr marL="514350" indent="-514350">
              <a:buAutoNum type="arabicPeriod"/>
            </a:pPr>
            <a:r>
              <a:rPr lang="en-GB" sz="4000" dirty="0" smtClean="0"/>
              <a:t>Set priorities.</a:t>
            </a:r>
          </a:p>
          <a:p>
            <a:pPr marL="514350" indent="-514350">
              <a:buAutoNum type="arabicPeriod"/>
            </a:pPr>
            <a:r>
              <a:rPr lang="en-GB" sz="4000" dirty="0" smtClean="0"/>
              <a:t>Choose interventions.</a:t>
            </a:r>
            <a:endParaRPr lang="en-US" sz="4000" dirty="0"/>
          </a:p>
        </p:txBody>
      </p:sp>
    </p:spTree>
    <p:extLst>
      <p:ext uri="{BB962C8B-B14F-4D97-AF65-F5344CB8AC3E}">
        <p14:creationId xmlns:p14="http://schemas.microsoft.com/office/powerpoint/2010/main" val="32216001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dirty="0" smtClean="0"/>
              <a:t>REFERENCES.</a:t>
            </a:r>
            <a:endParaRPr lang="en-US" sz="6000" dirty="0"/>
          </a:p>
        </p:txBody>
      </p:sp>
      <p:sp>
        <p:nvSpPr>
          <p:cNvPr id="3" name="Content Placeholder 2"/>
          <p:cNvSpPr>
            <a:spLocks noGrp="1"/>
          </p:cNvSpPr>
          <p:nvPr>
            <p:ph idx="1"/>
          </p:nvPr>
        </p:nvSpPr>
        <p:spPr/>
        <p:txBody>
          <a:bodyPr/>
          <a:lstStyle/>
          <a:p>
            <a:r>
              <a:rPr lang="en-US" sz="4000" dirty="0" err="1"/>
              <a:t>Carenito</a:t>
            </a:r>
            <a:r>
              <a:rPr lang="en-US" sz="4000" dirty="0"/>
              <a:t> L. J. (2014). </a:t>
            </a:r>
            <a:r>
              <a:rPr lang="en-US" sz="4000" i="1" dirty="0"/>
              <a:t>Nursing Diagnosis</a:t>
            </a:r>
            <a:r>
              <a:rPr lang="en-US" sz="4000" dirty="0"/>
              <a:t> 14</a:t>
            </a:r>
            <a:r>
              <a:rPr lang="en-US" sz="4000" baseline="30000" dirty="0"/>
              <a:t>th</a:t>
            </a:r>
            <a:r>
              <a:rPr lang="en-US" sz="4000" dirty="0"/>
              <a:t> 	Edition, New York: Lippincott Williams			Wilkins.</a:t>
            </a:r>
            <a:endParaRPr lang="en-GB" sz="4000" dirty="0"/>
          </a:p>
          <a:p>
            <a:r>
              <a:rPr lang="en-GB" sz="4000" dirty="0" err="1"/>
              <a:t>Kozier</a:t>
            </a:r>
            <a:r>
              <a:rPr lang="en-GB" sz="4000" dirty="0"/>
              <a:t> &amp; </a:t>
            </a:r>
            <a:r>
              <a:rPr lang="en-GB" sz="4000" dirty="0" err="1"/>
              <a:t>Erb’s</a:t>
            </a:r>
            <a:r>
              <a:rPr lang="en-GB" sz="4000" dirty="0"/>
              <a:t> Fundamentals of Nursing			</a:t>
            </a:r>
            <a:r>
              <a:rPr lang="en-GB" sz="4000" i="1" dirty="0"/>
              <a:t>Concepts, </a:t>
            </a:r>
            <a:r>
              <a:rPr lang="en-GB" sz="4000" i="1" dirty="0" err="1"/>
              <a:t>Process,and</a:t>
            </a:r>
            <a:r>
              <a:rPr lang="en-GB" sz="4000" i="1" dirty="0"/>
              <a:t> Practice</a:t>
            </a:r>
            <a:r>
              <a:rPr lang="en-GB" sz="4000" dirty="0"/>
              <a:t>. 10</a:t>
            </a:r>
            <a:r>
              <a:rPr lang="en-GB" sz="4000" baseline="30000" dirty="0"/>
              <a:t>th</a:t>
            </a:r>
            <a:r>
              <a:rPr lang="en-GB" sz="4000" dirty="0"/>
              <a:t> Edition,	Upper Saddle River, N. J.: Pearson Prentice	Hall.</a:t>
            </a:r>
            <a:endParaRPr lang="en-US" sz="4000" dirty="0"/>
          </a:p>
          <a:p>
            <a:endParaRPr lang="en-US" dirty="0"/>
          </a:p>
        </p:txBody>
      </p:sp>
    </p:spTree>
    <p:extLst>
      <p:ext uri="{BB962C8B-B14F-4D97-AF65-F5344CB8AC3E}">
        <p14:creationId xmlns:p14="http://schemas.microsoft.com/office/powerpoint/2010/main" val="30879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US" dirty="0"/>
          </a:p>
        </p:txBody>
      </p:sp>
      <p:sp>
        <p:nvSpPr>
          <p:cNvPr id="3" name="Content Placeholder 2"/>
          <p:cNvSpPr>
            <a:spLocks noGrp="1"/>
          </p:cNvSpPr>
          <p:nvPr>
            <p:ph idx="1"/>
          </p:nvPr>
        </p:nvSpPr>
        <p:spPr/>
        <p:txBody>
          <a:bodyPr>
            <a:normAutofit/>
          </a:bodyPr>
          <a:lstStyle/>
          <a:p>
            <a:r>
              <a:rPr lang="en-US" sz="3600" dirty="0"/>
              <a:t>Explain how standards of care and pre-developed care plans can be individualized and used in creating a comprehensive nursing care plan.</a:t>
            </a:r>
          </a:p>
          <a:p>
            <a:r>
              <a:rPr lang="en-US" sz="3600" dirty="0"/>
              <a:t>Identify essential guidelines for writing nursing care plans.</a:t>
            </a:r>
          </a:p>
          <a:p>
            <a:r>
              <a:rPr lang="en-US" sz="3600" dirty="0"/>
              <a:t>Identify factors that the nurse must consider when setting priorities.</a:t>
            </a:r>
          </a:p>
          <a:p>
            <a:endParaRPr lang="en-US" sz="3600" dirty="0"/>
          </a:p>
        </p:txBody>
      </p:sp>
    </p:spTree>
    <p:extLst>
      <p:ext uri="{BB962C8B-B14F-4D97-AF65-F5344CB8AC3E}">
        <p14:creationId xmlns:p14="http://schemas.microsoft.com/office/powerpoint/2010/main" val="722356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dirty="0" smtClean="0"/>
              <a:t>INTRODUCTION.</a:t>
            </a:r>
            <a:endParaRPr lang="en-US" sz="6600" dirty="0"/>
          </a:p>
        </p:txBody>
      </p:sp>
      <p:sp>
        <p:nvSpPr>
          <p:cNvPr id="3" name="Content Placeholder 2"/>
          <p:cNvSpPr>
            <a:spLocks noGrp="1"/>
          </p:cNvSpPr>
          <p:nvPr>
            <p:ph idx="1"/>
          </p:nvPr>
        </p:nvSpPr>
        <p:spPr/>
        <p:txBody>
          <a:bodyPr>
            <a:normAutofit/>
          </a:bodyPr>
          <a:lstStyle/>
          <a:p>
            <a:r>
              <a:rPr lang="en-GB" sz="4000" dirty="0" smtClean="0"/>
              <a:t>Planning is a deliberative, systematic phase of the nursing process that involves decision making and problem solving.</a:t>
            </a:r>
          </a:p>
          <a:p>
            <a:r>
              <a:rPr lang="en-GB" sz="4000" dirty="0" smtClean="0"/>
              <a:t>Nurses do not plan for the client, but encourage the client to participate actively to the extent possible.</a:t>
            </a:r>
            <a:endParaRPr lang="en-US" sz="4000" dirty="0"/>
          </a:p>
        </p:txBody>
      </p:sp>
    </p:spTree>
    <p:extLst>
      <p:ext uri="{BB962C8B-B14F-4D97-AF65-F5344CB8AC3E}">
        <p14:creationId xmlns:p14="http://schemas.microsoft.com/office/powerpoint/2010/main" val="1771863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dirty="0" smtClean="0"/>
              <a:t>Types of planning.</a:t>
            </a:r>
            <a:endParaRPr lang="en-US" sz="6600" dirty="0"/>
          </a:p>
        </p:txBody>
      </p:sp>
      <p:sp>
        <p:nvSpPr>
          <p:cNvPr id="3" name="Content Placeholder 2"/>
          <p:cNvSpPr>
            <a:spLocks noGrp="1"/>
          </p:cNvSpPr>
          <p:nvPr>
            <p:ph idx="1"/>
          </p:nvPr>
        </p:nvSpPr>
        <p:spPr/>
        <p:txBody>
          <a:bodyPr>
            <a:normAutofit/>
          </a:bodyPr>
          <a:lstStyle/>
          <a:p>
            <a:r>
              <a:rPr lang="en-GB" sz="4000" b="1" dirty="0" smtClean="0"/>
              <a:t>Initial Planning</a:t>
            </a:r>
            <a:r>
              <a:rPr lang="en-GB" sz="4000" dirty="0" smtClean="0"/>
              <a:t>: The nurse who performs the admission assessment usually develops the initial comprehensive plan of care. </a:t>
            </a:r>
          </a:p>
          <a:p>
            <a:r>
              <a:rPr lang="en-GB" sz="4000" b="1" dirty="0" smtClean="0"/>
              <a:t>Ongoing Planning</a:t>
            </a:r>
            <a:r>
              <a:rPr lang="en-GB" sz="4000" dirty="0" smtClean="0"/>
              <a:t>: All nurses who work with the client do ongoing planning</a:t>
            </a:r>
            <a:r>
              <a:rPr lang="en-GB" sz="4000" dirty="0" smtClean="0"/>
              <a:t>.</a:t>
            </a:r>
            <a:endParaRPr lang="en-GB" sz="4000" dirty="0" smtClean="0"/>
          </a:p>
        </p:txBody>
      </p:sp>
    </p:spTree>
    <p:extLst>
      <p:ext uri="{BB962C8B-B14F-4D97-AF65-F5344CB8AC3E}">
        <p14:creationId xmlns:p14="http://schemas.microsoft.com/office/powerpoint/2010/main" val="3966928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US" dirty="0"/>
          </a:p>
        </p:txBody>
      </p:sp>
      <p:sp>
        <p:nvSpPr>
          <p:cNvPr id="3" name="Content Placeholder 2"/>
          <p:cNvSpPr>
            <a:spLocks noGrp="1"/>
          </p:cNvSpPr>
          <p:nvPr>
            <p:ph idx="1"/>
          </p:nvPr>
        </p:nvSpPr>
        <p:spPr/>
        <p:txBody>
          <a:bodyPr>
            <a:normAutofit/>
          </a:bodyPr>
          <a:lstStyle/>
          <a:p>
            <a:r>
              <a:rPr lang="en-GB" sz="4000" b="1" dirty="0"/>
              <a:t>Discharge Planning</a:t>
            </a:r>
            <a:r>
              <a:rPr lang="en-GB" sz="4000" dirty="0"/>
              <a:t>: The process of anticipating and planning for needs after discharge, is a crucial part of a comprehensive health care plan and should be addressed in each client’s care plan.</a:t>
            </a:r>
            <a:endParaRPr lang="en-US" sz="4000" dirty="0"/>
          </a:p>
          <a:p>
            <a:endParaRPr lang="en-US" sz="4000" dirty="0"/>
          </a:p>
        </p:txBody>
      </p:sp>
    </p:spTree>
    <p:extLst>
      <p:ext uri="{BB962C8B-B14F-4D97-AF65-F5344CB8AC3E}">
        <p14:creationId xmlns:p14="http://schemas.microsoft.com/office/powerpoint/2010/main" val="2501955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dirty="0" smtClean="0"/>
              <a:t>Developing nursing care plans.</a:t>
            </a:r>
            <a:endParaRPr lang="en-US" sz="6600" dirty="0"/>
          </a:p>
        </p:txBody>
      </p:sp>
      <p:sp>
        <p:nvSpPr>
          <p:cNvPr id="3" name="Content Placeholder 2"/>
          <p:cNvSpPr>
            <a:spLocks noGrp="1"/>
          </p:cNvSpPr>
          <p:nvPr>
            <p:ph idx="1"/>
          </p:nvPr>
        </p:nvSpPr>
        <p:spPr/>
        <p:txBody>
          <a:bodyPr>
            <a:normAutofit/>
          </a:bodyPr>
          <a:lstStyle/>
          <a:p>
            <a:r>
              <a:rPr lang="en-GB" sz="3600" dirty="0" smtClean="0"/>
              <a:t>The end product of the planning phase of the nursing process is a formal or informal plan of care. </a:t>
            </a:r>
          </a:p>
          <a:p>
            <a:r>
              <a:rPr lang="en-GB" sz="3600" dirty="0" smtClean="0"/>
              <a:t>An informal nursing care plan is a strategy for action that exists in the nurse’s mind.</a:t>
            </a:r>
          </a:p>
          <a:p>
            <a:r>
              <a:rPr lang="en-GB" sz="3600" dirty="0" smtClean="0"/>
              <a:t>A formal nursing care plan is a written or computerized guide that organizes information about the client’s care</a:t>
            </a:r>
            <a:r>
              <a:rPr lang="en-GB" sz="3600" dirty="0" smtClean="0"/>
              <a:t>.</a:t>
            </a:r>
            <a:endParaRPr lang="en-GB" sz="3600" dirty="0" smtClean="0"/>
          </a:p>
        </p:txBody>
      </p:sp>
    </p:spTree>
    <p:extLst>
      <p:ext uri="{BB962C8B-B14F-4D97-AF65-F5344CB8AC3E}">
        <p14:creationId xmlns:p14="http://schemas.microsoft.com/office/powerpoint/2010/main" val="2558990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US" dirty="0"/>
          </a:p>
        </p:txBody>
      </p:sp>
      <p:sp>
        <p:nvSpPr>
          <p:cNvPr id="3" name="Content Placeholder 2"/>
          <p:cNvSpPr>
            <a:spLocks noGrp="1"/>
          </p:cNvSpPr>
          <p:nvPr>
            <p:ph idx="1"/>
          </p:nvPr>
        </p:nvSpPr>
        <p:spPr/>
        <p:txBody>
          <a:bodyPr>
            <a:normAutofit/>
          </a:bodyPr>
          <a:lstStyle/>
          <a:p>
            <a:r>
              <a:rPr lang="en-GB" sz="3600" dirty="0"/>
              <a:t>A standardized care plan is a formal plan that specifies the nursing care for groups of clients with common needs.</a:t>
            </a:r>
          </a:p>
          <a:p>
            <a:r>
              <a:rPr lang="en-GB" sz="3600" dirty="0"/>
              <a:t>An individualized care plan is tailored to meet the unique needs of a specific client—needs that are not addressed by the standardized plan. </a:t>
            </a:r>
            <a:endParaRPr lang="en-US" sz="3600" dirty="0"/>
          </a:p>
        </p:txBody>
      </p:sp>
    </p:spTree>
    <p:extLst>
      <p:ext uri="{BB962C8B-B14F-4D97-AF65-F5344CB8AC3E}">
        <p14:creationId xmlns:p14="http://schemas.microsoft.com/office/powerpoint/2010/main" val="1026641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dirty="0" smtClean="0"/>
              <a:t>Standard approaches to NCP.</a:t>
            </a:r>
            <a:endParaRPr lang="en-US" sz="6600" dirty="0"/>
          </a:p>
        </p:txBody>
      </p:sp>
      <p:sp>
        <p:nvSpPr>
          <p:cNvPr id="3" name="Content Placeholder 2"/>
          <p:cNvSpPr>
            <a:spLocks noGrp="1"/>
          </p:cNvSpPr>
          <p:nvPr>
            <p:ph idx="1"/>
          </p:nvPr>
        </p:nvSpPr>
        <p:spPr/>
        <p:txBody>
          <a:bodyPr>
            <a:normAutofit/>
          </a:bodyPr>
          <a:lstStyle/>
          <a:p>
            <a:r>
              <a:rPr lang="en-GB" sz="3600" b="1" dirty="0" smtClean="0"/>
              <a:t>Standards of care</a:t>
            </a:r>
            <a:r>
              <a:rPr lang="en-GB" sz="3600" dirty="0" smtClean="0"/>
              <a:t>, </a:t>
            </a:r>
            <a:r>
              <a:rPr lang="en-GB" sz="3600" b="1" dirty="0" smtClean="0"/>
              <a:t>standardized care plans</a:t>
            </a:r>
            <a:r>
              <a:rPr lang="en-GB" sz="3600" dirty="0" smtClean="0"/>
              <a:t>, </a:t>
            </a:r>
            <a:r>
              <a:rPr lang="en-GB" sz="3600" b="1" dirty="0" smtClean="0"/>
              <a:t>protocols</a:t>
            </a:r>
            <a:r>
              <a:rPr lang="en-GB" sz="3600" dirty="0" smtClean="0"/>
              <a:t>, </a:t>
            </a:r>
            <a:r>
              <a:rPr lang="en-GB" sz="3600" b="1" dirty="0" smtClean="0"/>
              <a:t>policies, and procedures</a:t>
            </a:r>
            <a:r>
              <a:rPr lang="en-GB" sz="3600" dirty="0" smtClean="0"/>
              <a:t> are developed and accepted by the nursing staff in order to;(a) ensure that minimally acceptable criteria are met and (b) promote efficient use of nurses’ time by removing the need to author common activities that are done repeatedly for many of the clients on a nursing unit.</a:t>
            </a:r>
            <a:endParaRPr lang="en-US" sz="3600" dirty="0"/>
          </a:p>
        </p:txBody>
      </p:sp>
    </p:spTree>
    <p:extLst>
      <p:ext uri="{BB962C8B-B14F-4D97-AF65-F5344CB8AC3E}">
        <p14:creationId xmlns:p14="http://schemas.microsoft.com/office/powerpoint/2010/main" val="20628613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1161</Words>
  <Application>Microsoft Office PowerPoint</Application>
  <PresentationFormat>Widescreen</PresentationFormat>
  <Paragraphs>89</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Arial Rounded MT Bold</vt:lpstr>
      <vt:lpstr>Calibri</vt:lpstr>
      <vt:lpstr>Calibri Light</vt:lpstr>
      <vt:lpstr>Wingdings</vt:lpstr>
      <vt:lpstr>Office Theme</vt:lpstr>
      <vt:lpstr>PLANNING IN NURSING PROCESS.</vt:lpstr>
      <vt:lpstr>OBJECTIVES.</vt:lpstr>
      <vt:lpstr>Cont.</vt:lpstr>
      <vt:lpstr>INTRODUCTION.</vt:lpstr>
      <vt:lpstr>Types of planning.</vt:lpstr>
      <vt:lpstr>Cont.</vt:lpstr>
      <vt:lpstr>Developing nursing care plans.</vt:lpstr>
      <vt:lpstr>Cont.</vt:lpstr>
      <vt:lpstr>Standard approaches to NCP.</vt:lpstr>
      <vt:lpstr>Formats for NCP.</vt:lpstr>
      <vt:lpstr>Multidisciplinary care plans.</vt:lpstr>
      <vt:lpstr>Cont.</vt:lpstr>
      <vt:lpstr>Guidelines for Writing Nursing Care Plans.</vt:lpstr>
      <vt:lpstr>Cont.</vt:lpstr>
      <vt:lpstr>Cont.</vt:lpstr>
      <vt:lpstr>The planning process.</vt:lpstr>
      <vt:lpstr>2. Establishing Client Goals/ Desired Outcomes.</vt:lpstr>
      <vt:lpstr>Cont.</vt:lpstr>
      <vt:lpstr>3. Selecting nursing interventions and activities.</vt:lpstr>
      <vt:lpstr>Cont.</vt:lpstr>
      <vt:lpstr>4. Writing Individualized Nursing Interventions.</vt:lpstr>
      <vt:lpstr>BRAIN TEASER.</vt:lpstr>
      <vt:lpstr>PowerPoint Presentation</vt:lpstr>
      <vt:lpstr>PowerPoint Presentation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IN NURSING PROCESS.</dc:title>
  <dc:creator>Stanley</dc:creator>
  <cp:lastModifiedBy>Stanley</cp:lastModifiedBy>
  <cp:revision>13</cp:revision>
  <dcterms:created xsi:type="dcterms:W3CDTF">2024-04-04T07:04:06Z</dcterms:created>
  <dcterms:modified xsi:type="dcterms:W3CDTF">2024-04-04T10:01:57Z</dcterms:modified>
</cp:coreProperties>
</file>