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88" r:id="rId18"/>
    <p:sldId id="28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2F64-BB30-46BB-BC78-085BDCC3F95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EBB4-0791-4271-85D7-1BE69C2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PLATELET DISORDERS IN CHILDREN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KMTC VOI</a:t>
            </a:r>
          </a:p>
          <a:p>
            <a:r>
              <a:rPr lang="en-US" dirty="0" smtClean="0"/>
              <a:t>March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929729" cy="5950615"/>
          </a:xfrm>
        </p:spPr>
      </p:pic>
    </p:spTree>
    <p:extLst>
      <p:ext uri="{BB962C8B-B14F-4D97-AF65-F5344CB8AC3E}">
        <p14:creationId xmlns:p14="http://schemas.microsoft.com/office/powerpoint/2010/main" val="371184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IMMUNE THROMBOCYTOPENIC PAPURA (ITP)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3050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most common cause of acute onset of thrombocytopenia &lt;100000 in an otherwise well child</a:t>
            </a:r>
          </a:p>
          <a:p>
            <a:r>
              <a:rPr lang="en-US" dirty="0" smtClean="0"/>
              <a:t>Occurs due to production of autoantibodies against the platelet glycoprotein complexes</a:t>
            </a:r>
          </a:p>
          <a:p>
            <a:r>
              <a:rPr lang="en-US" dirty="0" smtClean="0"/>
              <a:t>After binding of the antibody to the platelet surface, circulating antibody-coated platelets are recognized by splenic microphages and are destroyed.</a:t>
            </a:r>
          </a:p>
          <a:p>
            <a:pPr marL="0" indent="0">
              <a:buNone/>
            </a:pPr>
            <a:r>
              <a:rPr lang="en-US" b="1" i="1" u="sng" dirty="0" smtClean="0"/>
              <a:t>Clinical features</a:t>
            </a:r>
          </a:p>
          <a:p>
            <a:r>
              <a:rPr lang="en-US" dirty="0" smtClean="0"/>
              <a:t>A previously healthy child presents with sudden onset of generalized Petachiae and Papura</a:t>
            </a:r>
          </a:p>
          <a:p>
            <a:r>
              <a:rPr lang="en-US" dirty="0" smtClean="0"/>
              <a:t>Bleeding from the gums and mucous membrane</a:t>
            </a:r>
          </a:p>
          <a:p>
            <a:r>
              <a:rPr lang="en-US" dirty="0" smtClean="0"/>
              <a:t>Usually there is a history of a preceding viral infection 1-4 </a:t>
            </a:r>
            <a:r>
              <a:rPr lang="en-US" dirty="0" err="1" smtClean="0"/>
              <a:t>wks</a:t>
            </a:r>
            <a:endParaRPr lang="en-US" dirty="0" smtClean="0"/>
          </a:p>
          <a:p>
            <a:r>
              <a:rPr lang="en-US" dirty="0" smtClean="0"/>
              <a:t>Rare below ages of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1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11929730" cy="6492874"/>
          </a:xfrm>
        </p:spPr>
      </p:pic>
    </p:spTree>
    <p:extLst>
      <p:ext uri="{BB962C8B-B14F-4D97-AF65-F5344CB8AC3E}">
        <p14:creationId xmlns:p14="http://schemas.microsoft.com/office/powerpoint/2010/main" val="135969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305093"/>
          </a:xfrm>
        </p:spPr>
        <p:txBody>
          <a:bodyPr/>
          <a:lstStyle/>
          <a:p>
            <a:r>
              <a:rPr lang="en-US" dirty="0" smtClean="0"/>
              <a:t>Findings are normal other than Papura and </a:t>
            </a:r>
            <a:r>
              <a:rPr lang="en-US" dirty="0" err="1" smtClean="0"/>
              <a:t>petachia</a:t>
            </a:r>
            <a:endParaRPr lang="en-US" dirty="0" smtClean="0"/>
          </a:p>
          <a:p>
            <a:r>
              <a:rPr lang="en-US" dirty="0" smtClean="0"/>
              <a:t>The presence of abnormal findings such as; hepatospleenomegally,bone and joint pain,lymphadenopathy suggests-leukemia and other syndromes.</a:t>
            </a:r>
          </a:p>
          <a:p>
            <a:r>
              <a:rPr lang="en-US" dirty="0" smtClean="0"/>
              <a:t>Severity;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Mild symptoms-bruising, petachiae, epistaxis-has very little interference with normal living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Moderate; more skin and mucosal lesions and epistaxis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Severe; bleeding episodes, menorrhagia- requiring transfusion.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5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3136"/>
            <a:ext cx="10515600" cy="5283827"/>
          </a:xfrm>
        </p:spPr>
        <p:txBody>
          <a:bodyPr/>
          <a:lstStyle/>
          <a:p>
            <a:r>
              <a:rPr lang="en-US" dirty="0" smtClean="0"/>
              <a:t>CBC is sufficient</a:t>
            </a:r>
          </a:p>
          <a:p>
            <a:r>
              <a:rPr lang="en-US" dirty="0" smtClean="0"/>
              <a:t>Large platelets are seen on PBF and increased number of megakaryocytes in BM</a:t>
            </a:r>
          </a:p>
          <a:p>
            <a:r>
              <a:rPr lang="en-US" dirty="0" smtClean="0"/>
              <a:t>Indications for BM biopsy are; abnormal WBC in CBC</a:t>
            </a:r>
          </a:p>
          <a:p>
            <a:r>
              <a:rPr lang="en-US" dirty="0" smtClean="0"/>
              <a:t>Unexplained anemia as well as findings on HX and physical exam</a:t>
            </a:r>
          </a:p>
          <a:p>
            <a:r>
              <a:rPr lang="en-US" dirty="0" smtClean="0"/>
              <a:t>Always rule out and treat infections if the child is febrile.</a:t>
            </a:r>
          </a:p>
          <a:p>
            <a:pPr marL="0" indent="0">
              <a:buNone/>
            </a:pPr>
            <a:r>
              <a:rPr lang="en-US" b="1" i="1" u="sng" dirty="0" smtClean="0"/>
              <a:t>Treatment;</a:t>
            </a:r>
          </a:p>
          <a:p>
            <a:pPr marL="0" indent="0">
              <a:buNone/>
            </a:pPr>
            <a:r>
              <a:rPr lang="en-US" dirty="0" smtClean="0"/>
              <a:t>Majority achieve spontaneous remission</a:t>
            </a:r>
          </a:p>
          <a:p>
            <a:pPr marL="0" indent="0">
              <a:buNone/>
            </a:pPr>
            <a:r>
              <a:rPr lang="en-US" dirty="0" smtClean="0"/>
              <a:t>Watch and wait</a:t>
            </a:r>
          </a:p>
          <a:p>
            <a:pPr marL="0" indent="0">
              <a:buNone/>
            </a:pPr>
            <a:r>
              <a:rPr lang="en-US" dirty="0" smtClean="0"/>
              <a:t>Platelet transfusion </a:t>
            </a:r>
            <a:r>
              <a:rPr lang="en-US" b="1" dirty="0" smtClean="0"/>
              <a:t>only </a:t>
            </a:r>
            <a:r>
              <a:rPr lang="en-US" dirty="0" smtClean="0"/>
              <a:t>when life threatening bleeding is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4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/>
          <a:lstStyle/>
          <a:p>
            <a:r>
              <a:rPr lang="en-US" dirty="0" smtClean="0"/>
              <a:t>IV methylprednisolone</a:t>
            </a:r>
          </a:p>
          <a:p>
            <a:r>
              <a:rPr lang="en-US" dirty="0" smtClean="0"/>
              <a:t>Or oral prednisolone 1 mg/kg PO for 7 days and tapper down over 3 weeks</a:t>
            </a:r>
          </a:p>
          <a:p>
            <a:r>
              <a:rPr lang="en-US" dirty="0" smtClean="0"/>
              <a:t>Anti D( 50-75mg/kg as single dose.)</a:t>
            </a:r>
          </a:p>
          <a:p>
            <a:r>
              <a:rPr lang="en-US" dirty="0" smtClean="0"/>
              <a:t>Antifibrinolytics such as tranexamic acid 10-15mg/kg IV 6 hourly are useful to control bleeding.</a:t>
            </a:r>
          </a:p>
          <a:p>
            <a:r>
              <a:rPr lang="en-US" dirty="0" smtClean="0"/>
              <a:t>Splenectomy is the definitive treatment when above </a:t>
            </a:r>
            <a:r>
              <a:rPr lang="en-US" dirty="0" err="1" smtClean="0"/>
              <a:t>rx</a:t>
            </a:r>
            <a:r>
              <a:rPr lang="en-US" dirty="0" smtClean="0"/>
              <a:t> is not working.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1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365125"/>
            <a:ext cx="11206715" cy="6205795"/>
          </a:xfrm>
        </p:spPr>
      </p:pic>
    </p:spTree>
    <p:extLst>
      <p:ext uri="{BB962C8B-B14F-4D97-AF65-F5344CB8AC3E}">
        <p14:creationId xmlns:p14="http://schemas.microsoft.com/office/powerpoint/2010/main" val="51665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VON WILLIBRAND’S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dirty="0" smtClean="0"/>
              <a:t>Autosomal dominant (gene for Von willibrands Factor located on chromosome 12)</a:t>
            </a:r>
          </a:p>
          <a:p>
            <a:r>
              <a:rPr lang="en-US" dirty="0" smtClean="0"/>
              <a:t>VWF is synthesized by endothelial cells and megakaryocytes.</a:t>
            </a:r>
          </a:p>
          <a:p>
            <a:r>
              <a:rPr lang="en-US" dirty="0" smtClean="0"/>
              <a:t>It acts as a carrier protein for factor VIII (</a:t>
            </a:r>
            <a:r>
              <a:rPr lang="en-US" dirty="0" err="1" smtClean="0"/>
              <a:t>antihemophilic</a:t>
            </a:r>
            <a:r>
              <a:rPr lang="en-US" dirty="0" smtClean="0"/>
              <a:t>) by non covalent bond. A defect therefore leads to decreased plasma levels for factor 8.</a:t>
            </a:r>
          </a:p>
          <a:p>
            <a:r>
              <a:rPr lang="en-US" dirty="0" smtClean="0"/>
              <a:t>It forms bridges between platelets and sub endothelium therefore a defect of VWF leads to prolonged bleeding.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18" y="1081345"/>
            <a:ext cx="10515600" cy="5447045"/>
          </a:xfrm>
        </p:spPr>
        <p:txBody>
          <a:bodyPr/>
          <a:lstStyle/>
          <a:p>
            <a:r>
              <a:rPr lang="en-US" dirty="0" smtClean="0"/>
              <a:t>Mucosal bleeding which can be mild to severe.</a:t>
            </a:r>
          </a:p>
          <a:p>
            <a:pPr marL="0" indent="0">
              <a:buNone/>
            </a:pPr>
            <a:r>
              <a:rPr lang="en-US" u="sng" dirty="0" smtClean="0"/>
              <a:t>LAB</a:t>
            </a:r>
          </a:p>
          <a:p>
            <a:r>
              <a:rPr lang="en-US" dirty="0" smtClean="0"/>
              <a:t>Reduced level of VWF which is often accomplished by reduction of factor 8 and prolonged BT</a:t>
            </a:r>
          </a:p>
          <a:p>
            <a:pPr marL="0" indent="0">
              <a:buNone/>
            </a:pPr>
            <a:r>
              <a:rPr lang="en-US" u="sng" dirty="0" smtClean="0"/>
              <a:t>RX</a:t>
            </a:r>
          </a:p>
          <a:p>
            <a:pPr marL="0" indent="0">
              <a:buNone/>
            </a:pPr>
            <a:r>
              <a:rPr lang="en-US" dirty="0" smtClean="0"/>
              <a:t>Mild hemorrhages;</a:t>
            </a:r>
          </a:p>
          <a:p>
            <a:pPr marL="0" indent="0">
              <a:buNone/>
            </a:pPr>
            <a:r>
              <a:rPr lang="en-US" i="1" dirty="0" smtClean="0"/>
              <a:t>Desmopressin 0.3micrograms/kg after which VWF raises 3 in 30-90 mins.</a:t>
            </a:r>
          </a:p>
          <a:p>
            <a:pPr marL="0" indent="0">
              <a:buNone/>
            </a:pPr>
            <a:r>
              <a:rPr lang="en-US" dirty="0" smtClean="0"/>
              <a:t>Massive hemorrhages;</a:t>
            </a:r>
          </a:p>
          <a:p>
            <a:pPr marL="0" indent="0">
              <a:buNone/>
            </a:pPr>
            <a:r>
              <a:rPr lang="en-US" i="1" dirty="0" smtClean="0"/>
              <a:t>Factor VIII*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2.Vessel wall abnormalities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992"/>
            <a:ext cx="10515600" cy="51349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Increased vascular fragility</a:t>
            </a:r>
          </a:p>
          <a:p>
            <a:r>
              <a:rPr lang="en-US" dirty="0" smtClean="0"/>
              <a:t>Manifest by </a:t>
            </a:r>
            <a:r>
              <a:rPr lang="en-US" dirty="0" err="1" smtClean="0"/>
              <a:t>petachial</a:t>
            </a:r>
            <a:r>
              <a:rPr lang="en-US" dirty="0" smtClean="0"/>
              <a:t> hemorrhages of </a:t>
            </a:r>
            <a:r>
              <a:rPr lang="en-US" dirty="0" err="1" smtClean="0"/>
              <a:t>skina</a:t>
            </a:r>
            <a:r>
              <a:rPr lang="en-US" dirty="0" smtClean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 mucous membrane</a:t>
            </a:r>
          </a:p>
          <a:p>
            <a:r>
              <a:rPr lang="en-US" dirty="0" smtClean="0"/>
              <a:t>Not life threatening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Congenital;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Ehlers - Danlos syndrome</a:t>
            </a:r>
          </a:p>
          <a:p>
            <a:r>
              <a:rPr lang="en-US" dirty="0" smtClean="0"/>
              <a:t>Hereditary hemorrhagic telangiectasia</a:t>
            </a:r>
          </a:p>
          <a:p>
            <a:pPr marL="0" indent="0">
              <a:buNone/>
            </a:pPr>
            <a:r>
              <a:rPr lang="en-US" b="1" dirty="0" smtClean="0"/>
              <a:t>2. Acquired;</a:t>
            </a:r>
          </a:p>
          <a:p>
            <a:r>
              <a:rPr lang="en-US" b="1" dirty="0" smtClean="0"/>
              <a:t>Hypersensitivity vasculitis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Drug reaction; immune complex deposits in vessel wall (thiazide </a:t>
            </a:r>
            <a:r>
              <a:rPr lang="en-US" dirty="0" err="1" smtClean="0"/>
              <a:t>diurectics</a:t>
            </a:r>
            <a:r>
              <a:rPr lang="en-US" dirty="0" smtClean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Henoch-</a:t>
            </a:r>
            <a:r>
              <a:rPr lang="en-US" dirty="0" err="1" smtClean="0"/>
              <a:t>schonlein</a:t>
            </a:r>
            <a:r>
              <a:rPr lang="en-US" dirty="0" smtClean="0"/>
              <a:t> </a:t>
            </a:r>
            <a:r>
              <a:rPr lang="en-US" dirty="0" err="1" smtClean="0"/>
              <a:t>pupura</a:t>
            </a:r>
            <a:endParaRPr lang="en-US" dirty="0" smtClean="0"/>
          </a:p>
          <a:p>
            <a:r>
              <a:rPr lang="en-US" b="1" dirty="0" smtClean="0"/>
              <a:t>Scurvy </a:t>
            </a:r>
            <a:r>
              <a:rPr lang="en-US" dirty="0" smtClean="0"/>
              <a:t>(</a:t>
            </a:r>
            <a:r>
              <a:rPr lang="en-US" dirty="0" err="1" smtClean="0"/>
              <a:t>vit</a:t>
            </a:r>
            <a:r>
              <a:rPr lang="en-US" dirty="0" smtClean="0"/>
              <a:t> c 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Lab; BT,PLT ,PT,PTT will be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9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642"/>
            <a:ext cx="10515600" cy="49223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Spontaneous bleeding</a:t>
            </a:r>
          </a:p>
          <a:p>
            <a:r>
              <a:rPr lang="en-US" dirty="0" smtClean="0"/>
              <a:t>HEMOSTASIS, THROMBOCYTOPENIA,THROMBOCYTOSIS</a:t>
            </a:r>
          </a:p>
          <a:p>
            <a:r>
              <a:rPr lang="en-US" dirty="0" smtClean="0"/>
              <a:t>Excessive and prolonged bleeding</a:t>
            </a:r>
          </a:p>
          <a:p>
            <a:r>
              <a:rPr lang="en-US" dirty="0" smtClean="0"/>
              <a:t>Petachiae</a:t>
            </a:r>
          </a:p>
          <a:p>
            <a:r>
              <a:rPr lang="en-US" dirty="0" smtClean="0"/>
              <a:t>Papura</a:t>
            </a:r>
          </a:p>
          <a:p>
            <a:r>
              <a:rPr lang="en-US" dirty="0" smtClean="0"/>
              <a:t>Echymosis</a:t>
            </a:r>
          </a:p>
          <a:p>
            <a:r>
              <a:rPr lang="en-US" dirty="0" smtClean="0"/>
              <a:t>Hematoma</a:t>
            </a:r>
          </a:p>
          <a:p>
            <a:r>
              <a:rPr lang="en-US" dirty="0" smtClean="0"/>
              <a:t>Bruises</a:t>
            </a:r>
          </a:p>
          <a:p>
            <a:r>
              <a:rPr lang="en-US" dirty="0" smtClean="0"/>
              <a:t>Occult bleeds</a:t>
            </a:r>
          </a:p>
          <a:p>
            <a:r>
              <a:rPr lang="en-US" dirty="0" smtClean="0"/>
              <a:t>Melena</a:t>
            </a:r>
          </a:p>
          <a:p>
            <a:r>
              <a:rPr lang="en-US" dirty="0" smtClean="0"/>
              <a:t>epistaxis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Explanations- </a:t>
            </a:r>
            <a:r>
              <a:rPr lang="en-US" dirty="0" err="1" smtClean="0"/>
              <a:t>vesselwall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726"/>
            <a:ext cx="10515600" cy="51562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EHLERS DANLOS DSE- </a:t>
            </a:r>
            <a:r>
              <a:rPr lang="en-US" dirty="0" smtClean="0"/>
              <a:t>there is congenital disorder of collagen synthesis-in which capillaries are poorly supported by sub cutaneous collagen</a:t>
            </a:r>
          </a:p>
          <a:p>
            <a:r>
              <a:rPr lang="en-US" dirty="0" smtClean="0"/>
              <a:t>Ecchymosis are commonly seen</a:t>
            </a:r>
          </a:p>
          <a:p>
            <a:pPr marL="0" indent="0">
              <a:buNone/>
            </a:pPr>
            <a:r>
              <a:rPr lang="en-US" b="1" dirty="0" smtClean="0"/>
              <a:t>HEREDETARY HEMORHAGIC TELANGECTAISIS-</a:t>
            </a:r>
            <a:r>
              <a:rPr lang="en-US" dirty="0" smtClean="0"/>
              <a:t> dominant inherited condition.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Telangectasis</a:t>
            </a:r>
            <a:r>
              <a:rPr lang="en-US" dirty="0" smtClean="0"/>
              <a:t> are small aneurysms found on </a:t>
            </a:r>
            <a:r>
              <a:rPr lang="en-US" dirty="0" err="1" smtClean="0"/>
              <a:t>fingertips,face,nasal</a:t>
            </a:r>
            <a:r>
              <a:rPr lang="en-US" dirty="0" smtClean="0"/>
              <a:t> passages, tongue and GIT.</a:t>
            </a:r>
          </a:p>
          <a:p>
            <a:pPr marL="0" indent="0">
              <a:buNone/>
            </a:pPr>
            <a:r>
              <a:rPr lang="en-US" dirty="0" smtClean="0"/>
              <a:t>Few people develop pulmonary A/v malformations</a:t>
            </a:r>
          </a:p>
          <a:p>
            <a:pPr marL="0" indent="0">
              <a:buNone/>
            </a:pPr>
            <a:r>
              <a:rPr lang="en-US" dirty="0" smtClean="0"/>
              <a:t>Patients develop recurrent bleeding/</a:t>
            </a:r>
            <a:r>
              <a:rPr lang="en-US" dirty="0" err="1" smtClean="0"/>
              <a:t>epistaxis,occult</a:t>
            </a:r>
            <a:r>
              <a:rPr lang="en-US" dirty="0" smtClean="0"/>
              <a:t> GIT bleeding that leads to iron </a:t>
            </a:r>
            <a:r>
              <a:rPr lang="en-US" dirty="0" err="1" smtClean="0"/>
              <a:t>def</a:t>
            </a:r>
            <a:r>
              <a:rPr lang="en-US" dirty="0" smtClean="0"/>
              <a:t> anemia.</a:t>
            </a:r>
          </a:p>
          <a:p>
            <a:pPr marL="0" indent="0">
              <a:buNone/>
            </a:pPr>
            <a:r>
              <a:rPr lang="en-US" dirty="0" smtClean="0"/>
              <a:t>RX- iron therapy + foods local laser therapy for single lesions</a:t>
            </a:r>
          </a:p>
        </p:txBody>
      </p:sp>
    </p:spTree>
    <p:extLst>
      <p:ext uri="{BB962C8B-B14F-4D97-AF65-F5344CB8AC3E}">
        <p14:creationId xmlns:p14="http://schemas.microsoft.com/office/powerpoint/2010/main" val="401360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HENOCH- NSCONLEIN PURPURA (non-thrombocytopenic)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4709670"/>
          </a:xfrm>
        </p:spPr>
        <p:txBody>
          <a:bodyPr/>
          <a:lstStyle/>
          <a:p>
            <a:r>
              <a:rPr lang="en-US" dirty="0" smtClean="0"/>
              <a:t>Generalized hypersensitivity vasculitis(immune mediated)</a:t>
            </a:r>
          </a:p>
          <a:p>
            <a:pPr marL="0" indent="0">
              <a:buNone/>
            </a:pPr>
            <a:r>
              <a:rPr lang="en-US" b="1" i="1" dirty="0" smtClean="0"/>
              <a:t>Presentation;</a:t>
            </a:r>
          </a:p>
          <a:p>
            <a:pPr marL="0" indent="0">
              <a:buNone/>
            </a:pPr>
            <a:r>
              <a:rPr lang="en-US" i="1" dirty="0" smtClean="0"/>
              <a:t>palpable purpura</a:t>
            </a:r>
          </a:p>
          <a:p>
            <a:pPr marL="0" indent="0">
              <a:buNone/>
            </a:pPr>
            <a:r>
              <a:rPr lang="en-US" i="1" dirty="0" smtClean="0"/>
              <a:t>Colicky abdominal pains</a:t>
            </a:r>
          </a:p>
          <a:p>
            <a:pPr marL="0" indent="0">
              <a:buNone/>
            </a:pPr>
            <a:r>
              <a:rPr lang="en-US" i="1" dirty="0" err="1" smtClean="0"/>
              <a:t>Polyathralgia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Acute glomerulonephritis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RX- Prednisolone for 2-4 weeks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958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COAGULATION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77"/>
            <a:ext cx="10515600" cy="4943586"/>
          </a:xfrm>
        </p:spPr>
        <p:txBody>
          <a:bodyPr/>
          <a:lstStyle/>
          <a:p>
            <a:r>
              <a:rPr lang="en-US" dirty="0" smtClean="0"/>
              <a:t>Coagulation factor disorders can either be due to a single factor or multiple.</a:t>
            </a:r>
          </a:p>
          <a:p>
            <a:r>
              <a:rPr lang="en-US" i="1" dirty="0" smtClean="0"/>
              <a:t>A congenital deficiency </a:t>
            </a:r>
            <a:r>
              <a:rPr lang="en-US" i="1" dirty="0" err="1" smtClean="0"/>
              <a:t>eg</a:t>
            </a:r>
            <a:r>
              <a:rPr lang="en-US" i="1" dirty="0" smtClean="0"/>
              <a:t> in factor VIII results in Hemophilia A or due to multiple factor deficiency, which is an acquired </a:t>
            </a:r>
            <a:r>
              <a:rPr lang="en-US" i="1" dirty="0" err="1" smtClean="0"/>
              <a:t>eg</a:t>
            </a:r>
            <a:r>
              <a:rPr lang="en-US" i="1" dirty="0" smtClean="0"/>
              <a:t> secondary to liver disease or warfarin therapy.</a:t>
            </a:r>
          </a:p>
          <a:p>
            <a:pPr marL="0" indent="0">
              <a:buNone/>
            </a:pPr>
            <a:r>
              <a:rPr lang="en-US" b="1" dirty="0" smtClean="0"/>
              <a:t>Congenital bleeding disorder;</a:t>
            </a:r>
          </a:p>
          <a:p>
            <a:r>
              <a:rPr lang="en-US" b="1" dirty="0" err="1" smtClean="0"/>
              <a:t>Heamophilia</a:t>
            </a:r>
            <a:r>
              <a:rPr lang="en-US" b="1" dirty="0" smtClean="0"/>
              <a:t>- A ( classic true </a:t>
            </a:r>
            <a:r>
              <a:rPr lang="en-US" b="1" dirty="0" err="1" smtClean="0"/>
              <a:t>haemophilia</a:t>
            </a:r>
            <a:endParaRPr lang="en-US" b="1" dirty="0" smtClean="0"/>
          </a:p>
          <a:p>
            <a:r>
              <a:rPr lang="en-US" b="1" dirty="0" err="1" smtClean="0"/>
              <a:t>Heamophilia</a:t>
            </a:r>
            <a:r>
              <a:rPr lang="en-US" b="1" dirty="0" smtClean="0"/>
              <a:t>- B ( </a:t>
            </a:r>
            <a:r>
              <a:rPr lang="en-US" b="1" dirty="0" err="1" smtClean="0"/>
              <a:t>christmass</a:t>
            </a:r>
            <a:r>
              <a:rPr lang="en-US" b="1" dirty="0" smtClean="0"/>
              <a:t> disease)</a:t>
            </a:r>
          </a:p>
          <a:p>
            <a:r>
              <a:rPr lang="en-US" b="1" dirty="0" smtClean="0"/>
              <a:t>X-linked recessive inheritance.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339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365125"/>
            <a:ext cx="11164185" cy="6014410"/>
          </a:xfrm>
        </p:spPr>
      </p:pic>
    </p:spTree>
    <p:extLst>
      <p:ext uri="{BB962C8B-B14F-4D97-AF65-F5344CB8AC3E}">
        <p14:creationId xmlns:p14="http://schemas.microsoft.com/office/powerpoint/2010/main" val="209582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HEAMOPHILIA 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 LINKED DISORDER DUE TO DEFF OF FACTOR VIII</a:t>
            </a:r>
          </a:p>
          <a:p>
            <a:pPr marL="0" indent="0">
              <a:buNone/>
            </a:pPr>
            <a:r>
              <a:rPr lang="en-US" b="1" u="sng" dirty="0" smtClean="0"/>
              <a:t>C/F</a:t>
            </a:r>
          </a:p>
          <a:p>
            <a:r>
              <a:rPr lang="en-US" dirty="0" smtClean="0"/>
              <a:t>BLEEDING OCCURS AS BRUISING AT THE AGE OF 6 MONTHS</a:t>
            </a:r>
          </a:p>
          <a:p>
            <a:r>
              <a:rPr lang="en-US" dirty="0" smtClean="0"/>
              <a:t>Trauma results in excessive bleeding</a:t>
            </a:r>
          </a:p>
          <a:p>
            <a:r>
              <a:rPr lang="en-US" dirty="0" smtClean="0"/>
              <a:t>Recurrent bleedings and hemorrhage in </a:t>
            </a:r>
            <a:r>
              <a:rPr lang="en-US" dirty="0" err="1" smtClean="0"/>
              <a:t>knee,elbow</a:t>
            </a:r>
            <a:r>
              <a:rPr lang="en-US" dirty="0" smtClean="0"/>
              <a:t> and hip(</a:t>
            </a:r>
            <a:r>
              <a:rPr lang="en-US" dirty="0" err="1" smtClean="0"/>
              <a:t>hemoathrosis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Mucous membrane/ internal bleeding of </a:t>
            </a:r>
            <a:r>
              <a:rPr lang="en-US" dirty="0" err="1" smtClean="0"/>
              <a:t>mouth,lips</a:t>
            </a:r>
            <a:r>
              <a:rPr lang="en-US" dirty="0" smtClean="0"/>
              <a:t> and gums</a:t>
            </a:r>
          </a:p>
          <a:p>
            <a:r>
              <a:rPr lang="en-US" dirty="0" smtClean="0"/>
              <a:t>Muscle hematoma</a:t>
            </a:r>
          </a:p>
          <a:p>
            <a:pPr marL="0" indent="0">
              <a:buNone/>
            </a:pPr>
            <a:r>
              <a:rPr lang="en-US" b="1" dirty="0" smtClean="0"/>
              <a:t>RX-</a:t>
            </a:r>
            <a:r>
              <a:rPr lang="en-US" dirty="0" smtClean="0"/>
              <a:t> Factor VIII infusion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212651"/>
            <a:ext cx="11079126" cy="6039293"/>
          </a:xfrm>
        </p:spPr>
      </p:pic>
    </p:spTree>
    <p:extLst>
      <p:ext uri="{BB962C8B-B14F-4D97-AF65-F5344CB8AC3E}">
        <p14:creationId xmlns:p14="http://schemas.microsoft.com/office/powerpoint/2010/main" val="295280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HAEMOPHILIA-B (XMASS DSE)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dirty="0" smtClean="0"/>
              <a:t>Due to deficiency of </a:t>
            </a:r>
            <a:r>
              <a:rPr lang="en-US" b="1" dirty="0" smtClean="0"/>
              <a:t>FACTOR IX</a:t>
            </a:r>
          </a:p>
          <a:p>
            <a:r>
              <a:rPr lang="en-US" b="1" dirty="0" smtClean="0"/>
              <a:t>SS- </a:t>
            </a:r>
            <a:r>
              <a:rPr lang="en-US" dirty="0" smtClean="0"/>
              <a:t>SAME AS TYPE A</a:t>
            </a:r>
          </a:p>
          <a:p>
            <a:r>
              <a:rPr lang="en-US" dirty="0" smtClean="0"/>
              <a:t>RX- FACTOR IX INFUSSION</a:t>
            </a:r>
          </a:p>
          <a:p>
            <a:pPr marL="0" indent="0">
              <a:buNone/>
            </a:pPr>
            <a:r>
              <a:rPr lang="en-US" u="sng" dirty="0" smtClean="0"/>
              <a:t>COMPLICATIONS;</a:t>
            </a:r>
          </a:p>
          <a:p>
            <a:pPr marL="0" indent="0">
              <a:buNone/>
            </a:pPr>
            <a:r>
              <a:rPr lang="en-US" dirty="0" err="1" smtClean="0"/>
              <a:t>Arthropathy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Muscle atrophy due to hematomas</a:t>
            </a:r>
          </a:p>
          <a:p>
            <a:pPr marL="0" indent="0">
              <a:buNone/>
            </a:pPr>
            <a:r>
              <a:rPr lang="en-US" dirty="0" err="1" smtClean="0"/>
              <a:t>Mononeuropathy</a:t>
            </a:r>
            <a:r>
              <a:rPr lang="en-US" dirty="0" smtClean="0"/>
              <a:t> due to pressure of hematoma</a:t>
            </a:r>
          </a:p>
          <a:p>
            <a:pPr marL="0" indent="0">
              <a:buNone/>
            </a:pPr>
            <a:r>
              <a:rPr lang="en-US" dirty="0" err="1" smtClean="0"/>
              <a:t>Antifator</a:t>
            </a:r>
            <a:r>
              <a:rPr lang="en-US" dirty="0" smtClean="0"/>
              <a:t> viii antibody develops </a:t>
            </a:r>
            <a:r>
              <a:rPr lang="en-US" dirty="0" smtClean="0"/>
              <a:t>due </a:t>
            </a:r>
            <a:r>
              <a:rPr lang="en-US" dirty="0" smtClean="0"/>
              <a:t>to therapy</a:t>
            </a:r>
          </a:p>
          <a:p>
            <a:pPr marL="0" indent="0">
              <a:buNone/>
            </a:pPr>
            <a:r>
              <a:rPr lang="en-US" dirty="0" smtClean="0"/>
              <a:t>Viral transmission of hepatitis ABCD AND HIV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ACQUIRED BLEEDING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DIC</a:t>
            </a:r>
          </a:p>
          <a:p>
            <a:r>
              <a:rPr lang="en-US" dirty="0" smtClean="0"/>
              <a:t>LIVER DISEASE</a:t>
            </a:r>
          </a:p>
          <a:p>
            <a:r>
              <a:rPr lang="en-US" dirty="0" smtClean="0"/>
              <a:t>RENAL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Disseminated intravascular coagulation</a:t>
            </a:r>
          </a:p>
          <a:p>
            <a:r>
              <a:rPr lang="en-US" dirty="0" smtClean="0"/>
              <a:t>DIC is a condition </a:t>
            </a:r>
            <a:r>
              <a:rPr lang="en-US" dirty="0" err="1" smtClean="0"/>
              <a:t>xrised</a:t>
            </a:r>
            <a:r>
              <a:rPr lang="en-US" dirty="0" smtClean="0"/>
              <a:t> by thrombosis within circulation</a:t>
            </a:r>
          </a:p>
          <a:p>
            <a:r>
              <a:rPr lang="en-US" dirty="0" smtClean="0"/>
              <a:t>DIC can be induced by different mechanisms</a:t>
            </a:r>
          </a:p>
          <a:p>
            <a:r>
              <a:rPr lang="en-US" dirty="0" smtClean="0"/>
              <a:t>Due to endothelial cell damage by endotoxins in G-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septicaemia</a:t>
            </a:r>
            <a:r>
              <a:rPr lang="en-US" dirty="0" smtClean="0"/>
              <a:t> resulting in tissue factor release which in turn leads to coagulation cascade activation through extrinsic pathway</a:t>
            </a:r>
          </a:p>
          <a:p>
            <a:r>
              <a:rPr lang="en-US" dirty="0" smtClean="0"/>
              <a:t>The presence  of thromboplastin from damaged </a:t>
            </a:r>
            <a:r>
              <a:rPr lang="en-US" dirty="0" err="1" smtClean="0"/>
              <a:t>tissue,placenta</a:t>
            </a:r>
            <a:r>
              <a:rPr lang="en-US" dirty="0" smtClean="0"/>
              <a:t> and fat embolus (following brain injury and fractures) may activate coagulation.</a:t>
            </a:r>
          </a:p>
          <a:p>
            <a:r>
              <a:rPr lang="en-US" dirty="0" smtClean="0"/>
              <a:t>This results in excessive consumption of platelets and coagulation factors, with secondary activation of fibrinolysis leading to bleeding tendency.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365124"/>
            <a:ext cx="10864702" cy="5737963"/>
          </a:xfrm>
        </p:spPr>
      </p:pic>
    </p:spTree>
    <p:extLst>
      <p:ext uri="{BB962C8B-B14F-4D97-AF65-F5344CB8AC3E}">
        <p14:creationId xmlns:p14="http://schemas.microsoft.com/office/powerpoint/2010/main" val="2776764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Thrombocytopenia</a:t>
            </a:r>
          </a:p>
          <a:p>
            <a:r>
              <a:rPr lang="en-US" dirty="0" smtClean="0"/>
              <a:t>Prolonged PT</a:t>
            </a:r>
          </a:p>
          <a:p>
            <a:r>
              <a:rPr lang="en-US" dirty="0" smtClean="0"/>
              <a:t>APTT may be normal/increased</a:t>
            </a:r>
          </a:p>
          <a:p>
            <a:r>
              <a:rPr lang="en-US" dirty="0" smtClean="0"/>
              <a:t>Low fibrinogen</a:t>
            </a:r>
          </a:p>
          <a:p>
            <a:r>
              <a:rPr lang="en-US" dirty="0" smtClean="0"/>
              <a:t>Increased level of D-dimmer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6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CONT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750"/>
            <a:ext cx="10515600" cy="5475213"/>
          </a:xfrm>
        </p:spPr>
        <p:txBody>
          <a:bodyPr/>
          <a:lstStyle/>
          <a:p>
            <a:r>
              <a:rPr lang="en-US" dirty="0" smtClean="0"/>
              <a:t>HEMOSTASIS is an active process that clots blood in areas of blood vessel injury hence limiting the bleeding.</a:t>
            </a:r>
          </a:p>
          <a:p>
            <a:r>
              <a:rPr lang="en-US" dirty="0" smtClean="0"/>
              <a:t>Over time, the clot is lysed by the fibrinolytic system and normal blood flow is restored</a:t>
            </a:r>
          </a:p>
          <a:p>
            <a:r>
              <a:rPr lang="en-US" dirty="0" smtClean="0"/>
              <a:t>The main components of hemostasis process are;</a:t>
            </a:r>
          </a:p>
          <a:p>
            <a:pPr marL="0" indent="0">
              <a:buNone/>
            </a:pPr>
            <a:r>
              <a:rPr lang="en-US" b="1" dirty="0" smtClean="0"/>
              <a:t>(NB; </a:t>
            </a:r>
            <a:r>
              <a:rPr lang="en-US" dirty="0" smtClean="0"/>
              <a:t>Bleeding disorders are grouped into the following)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vessel wall abnormalities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Platelets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Coagulation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Anticoagulant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Fibrinolytic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supportive</a:t>
            </a:r>
          </a:p>
          <a:p>
            <a:r>
              <a:rPr lang="en-US" dirty="0" smtClean="0"/>
              <a:t>Treat the underlying cause</a:t>
            </a:r>
          </a:p>
          <a:p>
            <a:r>
              <a:rPr lang="en-US" dirty="0" smtClean="0"/>
              <a:t>Correct dehydration</a:t>
            </a:r>
          </a:p>
          <a:p>
            <a:r>
              <a:rPr lang="en-US" dirty="0" smtClean="0"/>
              <a:t>Renal failure</a:t>
            </a:r>
          </a:p>
          <a:p>
            <a:r>
              <a:rPr lang="en-US" dirty="0" smtClean="0"/>
              <a:t>Acidosis and shock</a:t>
            </a:r>
          </a:p>
          <a:p>
            <a:pPr marL="0" indent="0">
              <a:buNone/>
            </a:pPr>
            <a:r>
              <a:rPr lang="en-US" dirty="0" smtClean="0"/>
              <a:t>Specific/replacement</a:t>
            </a:r>
          </a:p>
          <a:p>
            <a:pPr marL="0" indent="0">
              <a:buNone/>
            </a:pPr>
            <a:r>
              <a:rPr lang="en-US" dirty="0" smtClean="0"/>
              <a:t>Platelet </a:t>
            </a:r>
            <a:r>
              <a:rPr lang="en-US" dirty="0" err="1" smtClean="0"/>
              <a:t>transfusionFFP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Heparin if there is DVT or pulmonary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4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365124"/>
            <a:ext cx="11844670" cy="6035675"/>
          </a:xfrm>
        </p:spPr>
      </p:pic>
    </p:spTree>
    <p:extLst>
      <p:ext uri="{BB962C8B-B14F-4D97-AF65-F5344CB8AC3E}">
        <p14:creationId xmlns:p14="http://schemas.microsoft.com/office/powerpoint/2010/main" val="81447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and blood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and management of transfusion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22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365125"/>
            <a:ext cx="11079125" cy="6142001"/>
          </a:xfrm>
        </p:spPr>
      </p:pic>
    </p:spTree>
    <p:extLst>
      <p:ext uri="{BB962C8B-B14F-4D97-AF65-F5344CB8AC3E}">
        <p14:creationId xmlns:p14="http://schemas.microsoft.com/office/powerpoint/2010/main" val="340262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/>
          <a:lstStyle/>
          <a:p>
            <a:r>
              <a:rPr lang="en-US" dirty="0" smtClean="0"/>
              <a:t>Coagulation cascade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1084523"/>
            <a:ext cx="10887739" cy="4931590"/>
          </a:xfrm>
        </p:spPr>
      </p:pic>
    </p:spTree>
    <p:extLst>
      <p:ext uri="{BB962C8B-B14F-4D97-AF65-F5344CB8AC3E}">
        <p14:creationId xmlns:p14="http://schemas.microsoft.com/office/powerpoint/2010/main" val="414721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4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Platelets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521"/>
            <a:ext cx="10515600" cy="5092442"/>
          </a:xfrm>
        </p:spPr>
        <p:txBody>
          <a:bodyPr/>
          <a:lstStyle/>
          <a:p>
            <a:r>
              <a:rPr lang="en-US" dirty="0" smtClean="0"/>
              <a:t>Platelets are disc shaped anucleate cell fragments</a:t>
            </a:r>
          </a:p>
          <a:p>
            <a:r>
              <a:rPr lang="en-US" dirty="0" smtClean="0"/>
              <a:t>They are shed from megakaryocytes in the </a:t>
            </a:r>
            <a:r>
              <a:rPr lang="en-US" dirty="0" err="1" smtClean="0"/>
              <a:t>bm</a:t>
            </a:r>
            <a:r>
              <a:rPr lang="en-US" dirty="0" smtClean="0"/>
              <a:t> to the blood  stream</a:t>
            </a:r>
          </a:p>
          <a:p>
            <a:r>
              <a:rPr lang="en-US" dirty="0" smtClean="0"/>
              <a:t>Their main regulator of its production is the hormone </a:t>
            </a:r>
            <a:r>
              <a:rPr lang="en-US" b="1" dirty="0" smtClean="0"/>
              <a:t>thrombopoeitin (TPO) </a:t>
            </a:r>
            <a:r>
              <a:rPr lang="en-US" dirty="0" smtClean="0"/>
              <a:t> which is synthesized in the liver</a:t>
            </a:r>
          </a:p>
          <a:p>
            <a:r>
              <a:rPr lang="en-US" dirty="0" smtClean="0"/>
              <a:t>Normal platelet count = 150000-400000/mm3</a:t>
            </a:r>
          </a:p>
          <a:p>
            <a:r>
              <a:rPr lang="en-US" dirty="0" smtClean="0"/>
              <a:t>They circulate with an average life span of 7-10 days.</a:t>
            </a:r>
          </a:p>
          <a:p>
            <a:r>
              <a:rPr lang="en-US" dirty="0" smtClean="0"/>
              <a:t>Platelet disorders are broadly grouped into Two.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 disorders(qualitative)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Disorders in the Number (quantitative)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365124"/>
            <a:ext cx="10694581" cy="5801759"/>
          </a:xfrm>
        </p:spPr>
      </p:pic>
    </p:spTree>
    <p:extLst>
      <p:ext uri="{BB962C8B-B14F-4D97-AF65-F5344CB8AC3E}">
        <p14:creationId xmlns:p14="http://schemas.microsoft.com/office/powerpoint/2010/main" val="40125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93994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3136"/>
            <a:ext cx="10515600" cy="52838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Bleeding time ( 3-12 mins)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Peripheral blood smear-number and morphology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vitro platelet function analyzer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Platelet aggregation tests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Bone marrow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2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1075</Words>
  <Application>Microsoft Office PowerPoint</Application>
  <PresentationFormat>Widescreen</PresentationFormat>
  <Paragraphs>174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PLATELET DISORDERS IN CHILDREN</vt:lpstr>
      <vt:lpstr>definitions</vt:lpstr>
      <vt:lpstr>CONT</vt:lpstr>
      <vt:lpstr>PowerPoint Presentation</vt:lpstr>
      <vt:lpstr>Coagulation cascade</vt:lpstr>
      <vt:lpstr>1. Platelets DISORDERS</vt:lpstr>
      <vt:lpstr>PowerPoint Presentation</vt:lpstr>
      <vt:lpstr>PowerPoint Presentation</vt:lpstr>
      <vt:lpstr>diagnostics</vt:lpstr>
      <vt:lpstr>PowerPoint Presentation</vt:lpstr>
      <vt:lpstr>IMMUNE THROMBOCYTOPENIC PAPURA (ITP)</vt:lpstr>
      <vt:lpstr>PowerPoint Presentation</vt:lpstr>
      <vt:lpstr>Physical exam</vt:lpstr>
      <vt:lpstr>dx</vt:lpstr>
      <vt:lpstr>Emergency treatment</vt:lpstr>
      <vt:lpstr>PowerPoint Presentation</vt:lpstr>
      <vt:lpstr>VON WILLIBRAND’S DISEASE</vt:lpstr>
      <vt:lpstr>Clinical features</vt:lpstr>
      <vt:lpstr>2.Vessel wall abnormalities</vt:lpstr>
      <vt:lpstr>Explanations- vesselwall</vt:lpstr>
      <vt:lpstr>HENOCH- NSCONLEIN PURPURA (non-thrombocytopenic)</vt:lpstr>
      <vt:lpstr>3. COAGULATION DISORDERS</vt:lpstr>
      <vt:lpstr>PowerPoint Presentation</vt:lpstr>
      <vt:lpstr>HEAMOPHILIA -A</vt:lpstr>
      <vt:lpstr>PowerPoint Presentation</vt:lpstr>
      <vt:lpstr>HAEMOPHILIA-B (XMASS DSE)</vt:lpstr>
      <vt:lpstr>ACQUIRED BLEEDING DISORDERS</vt:lpstr>
      <vt:lpstr>PowerPoint Presentation</vt:lpstr>
      <vt:lpstr>lab</vt:lpstr>
      <vt:lpstr>treatment</vt:lpstr>
      <vt:lpstr>PowerPoint Presentation</vt:lpstr>
      <vt:lpstr>Assignment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PLATELET DISORDERS IN CHILDREN</dc:title>
  <dc:creator>Baba yeyoh</dc:creator>
  <cp:lastModifiedBy>Microsoft account</cp:lastModifiedBy>
  <cp:revision>17</cp:revision>
  <dcterms:created xsi:type="dcterms:W3CDTF">2021-07-18T18:55:17Z</dcterms:created>
  <dcterms:modified xsi:type="dcterms:W3CDTF">2021-07-30T21:08:12Z</dcterms:modified>
</cp:coreProperties>
</file>