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2" r:id="rId3"/>
    <p:sldId id="309" r:id="rId4"/>
    <p:sldId id="310" r:id="rId5"/>
    <p:sldId id="365" r:id="rId6"/>
    <p:sldId id="367" r:id="rId7"/>
    <p:sldId id="368" r:id="rId8"/>
    <p:sldId id="311" r:id="rId9"/>
    <p:sldId id="366" r:id="rId10"/>
    <p:sldId id="312" r:id="rId11"/>
    <p:sldId id="319" r:id="rId12"/>
    <p:sldId id="320" r:id="rId13"/>
    <p:sldId id="322" r:id="rId14"/>
    <p:sldId id="323" r:id="rId15"/>
    <p:sldId id="354" r:id="rId16"/>
    <p:sldId id="313" r:id="rId17"/>
    <p:sldId id="314" r:id="rId18"/>
    <p:sldId id="315" r:id="rId19"/>
    <p:sldId id="316" r:id="rId20"/>
    <p:sldId id="317" r:id="rId21"/>
    <p:sldId id="318" r:id="rId22"/>
    <p:sldId id="357" r:id="rId23"/>
    <p:sldId id="358" r:id="rId24"/>
    <p:sldId id="361" r:id="rId25"/>
    <p:sldId id="362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53" r:id="rId35"/>
    <p:sldId id="334" r:id="rId36"/>
    <p:sldId id="363" r:id="rId37"/>
    <p:sldId id="335" r:id="rId38"/>
    <p:sldId id="336" r:id="rId39"/>
    <p:sldId id="337" r:id="rId40"/>
    <p:sldId id="339" r:id="rId41"/>
    <p:sldId id="340" r:id="rId42"/>
    <p:sldId id="344" r:id="rId43"/>
    <p:sldId id="345" r:id="rId44"/>
    <p:sldId id="347" r:id="rId45"/>
    <p:sldId id="348" r:id="rId46"/>
    <p:sldId id="349" r:id="rId47"/>
    <p:sldId id="350" r:id="rId48"/>
    <p:sldId id="351" r:id="rId49"/>
    <p:sldId id="360" r:id="rId50"/>
    <p:sldId id="364" r:id="rId51"/>
    <p:sldId id="308" r:id="rId52"/>
  </p:sldIdLst>
  <p:sldSz cx="9144000" cy="6858000" type="screen4x3"/>
  <p:notesSz cx="7007225" cy="9288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10E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415" autoAdjust="0"/>
  </p:normalViewPr>
  <p:slideViewPr>
    <p:cSldViewPr>
      <p:cViewPr varScale="1">
        <p:scale>
          <a:sx n="105" d="100"/>
          <a:sy n="105" d="100"/>
        </p:scale>
        <p:origin x="-1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3A614-D1D6-4941-B64B-9699A14F7999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9D98A71-B65D-4DE3-86FD-DA872953784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WORKING PORTFOLIO </a:t>
          </a:r>
          <a:r>
            <a:rPr lang="en-GB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SHOWS………</a:t>
          </a:r>
        </a:p>
      </dgm:t>
    </dgm:pt>
    <dgm:pt modelId="{9909523E-B9EF-4B5C-8D50-B1B7DE50F9D2}" type="parTrans" cxnId="{6FF3330E-B8D6-40B1-9DBD-794E7327767C}">
      <dgm:prSet/>
      <dgm:spPr/>
      <dgm:t>
        <a:bodyPr/>
        <a:lstStyle/>
        <a:p>
          <a:endParaRPr lang="en-GB"/>
        </a:p>
      </dgm:t>
    </dgm:pt>
    <dgm:pt modelId="{A80E9469-914E-4AEC-AE51-3A2120567D75}" type="sibTrans" cxnId="{6FF3330E-B8D6-40B1-9DBD-794E7327767C}">
      <dgm:prSet/>
      <dgm:spPr/>
      <dgm:t>
        <a:bodyPr/>
        <a:lstStyle/>
        <a:p>
          <a:endParaRPr lang="en-GB"/>
        </a:p>
      </dgm:t>
    </dgm:pt>
    <dgm:pt modelId="{7F571C19-1B69-43DD-8C49-7AEAEF691D9E}">
      <dgm:prSet phldrT="[Text]" custT="1"/>
      <dgm:spPr>
        <a:solidFill>
          <a:schemeClr val="accent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GB" sz="1050" dirty="0">
              <a:solidFill>
                <a:sysClr val="windowText" lastClr="000000"/>
              </a:solidFill>
            </a:rPr>
            <a:t>(a</a:t>
          </a:r>
          <a:r>
            <a:rPr lang="en-GB" sz="1600" dirty="0">
              <a:solidFill>
                <a:sysClr val="windowText" lastClr="000000"/>
              </a:solidFill>
            </a:rPr>
            <a:t>) </a:t>
          </a:r>
          <a:r>
            <a:rPr lang="en-GB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 set</a:t>
          </a:r>
          <a:endParaRPr lang="en-GB" sz="2000" b="1" dirty="0">
            <a:ln w="6350"/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D580090-262E-414A-83D6-CEC35FA116CF}" type="parTrans" cxnId="{99A3854F-5357-4F5D-BE3E-F9908FD62568}">
      <dgm:prSet/>
      <dgm:spPr/>
      <dgm:t>
        <a:bodyPr/>
        <a:lstStyle/>
        <a:p>
          <a:endParaRPr lang="en-GB"/>
        </a:p>
      </dgm:t>
    </dgm:pt>
    <dgm:pt modelId="{52ED7935-BEE5-4BBF-BC33-22EC70107C60}" type="sibTrans" cxnId="{99A3854F-5357-4F5D-BE3E-F9908FD62568}">
      <dgm:prSet/>
      <dgm:spPr/>
      <dgm:t>
        <a:bodyPr/>
        <a:lstStyle/>
        <a:p>
          <a:endParaRPr lang="en-GB"/>
        </a:p>
      </dgm:t>
    </dgm:pt>
    <dgm:pt modelId="{764DB1D8-B42B-444F-A16A-8CE9EC6852FA}">
      <dgm:prSet phldrT="[Text]" custT="1"/>
      <dgm:spPr>
        <a:solidFill>
          <a:schemeClr val="accent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GB" sz="1200" dirty="0">
              <a:solidFill>
                <a:sysClr val="windowText" lastClr="000000"/>
              </a:solidFill>
            </a:rPr>
            <a:t>(</a:t>
          </a:r>
          <a:r>
            <a:rPr lang="en-GB" sz="1600" dirty="0">
              <a:solidFill>
                <a:sysClr val="windowText" lastClr="000000"/>
              </a:solidFill>
            </a:rPr>
            <a:t>c) Reflections of progress on set goals </a:t>
          </a:r>
          <a:endParaRPr lang="en-GB" sz="16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D2991C7C-62B9-4C89-9788-D7CF4770C020}" type="parTrans" cxnId="{320B06F6-5E22-45E8-9AE3-E6CC3C8A6AAD}">
      <dgm:prSet/>
      <dgm:spPr/>
      <dgm:t>
        <a:bodyPr/>
        <a:lstStyle/>
        <a:p>
          <a:endParaRPr lang="en-GB"/>
        </a:p>
      </dgm:t>
    </dgm:pt>
    <dgm:pt modelId="{271E6A6C-0D97-46A2-ABFC-D82BDB78454B}" type="sibTrans" cxnId="{320B06F6-5E22-45E8-9AE3-E6CC3C8A6AAD}">
      <dgm:prSet/>
      <dgm:spPr/>
      <dgm:t>
        <a:bodyPr/>
        <a:lstStyle/>
        <a:p>
          <a:endParaRPr lang="en-GB"/>
        </a:p>
      </dgm:t>
    </dgm:pt>
    <dgm:pt modelId="{379D84D9-DCFC-477A-A032-92EE222F6497}">
      <dgm:prSet custT="1"/>
      <dgm:spPr>
        <a:solidFill>
          <a:schemeClr val="accent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GB" sz="1400" dirty="0">
              <a:solidFill>
                <a:sysClr val="windowText" lastClr="000000"/>
              </a:solidFill>
            </a:rPr>
            <a:t>(b) Development (Growth over time</a:t>
          </a:r>
          <a:r>
            <a:rPr lang="en-GB" sz="1200" dirty="0">
              <a:solidFill>
                <a:sysClr val="windowText" lastClr="000000"/>
              </a:solidFill>
            </a:rPr>
            <a:t>)</a:t>
          </a:r>
          <a:endParaRPr lang="en-GB" sz="12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C1886442-7BFF-4C7C-8E90-1D864CE0919C}" type="parTrans" cxnId="{CBC738BB-F79A-481D-AB43-6D58C1DA6538}">
      <dgm:prSet/>
      <dgm:spPr/>
      <dgm:t>
        <a:bodyPr/>
        <a:lstStyle/>
        <a:p>
          <a:endParaRPr lang="en-GB"/>
        </a:p>
      </dgm:t>
    </dgm:pt>
    <dgm:pt modelId="{76056D61-630C-4ABC-AA99-BBF42E739D37}" type="sibTrans" cxnId="{CBC738BB-F79A-481D-AB43-6D58C1DA6538}">
      <dgm:prSet/>
      <dgm:spPr/>
      <dgm:t>
        <a:bodyPr/>
        <a:lstStyle/>
        <a:p>
          <a:endParaRPr lang="en-GB"/>
        </a:p>
      </dgm:t>
    </dgm:pt>
    <dgm:pt modelId="{56737CBF-40E4-4888-8578-932BDB257EA4}" type="pres">
      <dgm:prSet presAssocID="{C7A3A614-D1D6-4941-B64B-9699A14F79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399C6-9047-45F1-BA4E-497F210E5469}" type="pres">
      <dgm:prSet presAssocID="{C7A3A614-D1D6-4941-B64B-9699A14F7999}" presName="hierFlow" presStyleCnt="0"/>
      <dgm:spPr/>
    </dgm:pt>
    <dgm:pt modelId="{3E5789EF-1207-43C6-87AE-53518D2B7914}" type="pres">
      <dgm:prSet presAssocID="{C7A3A614-D1D6-4941-B64B-9699A14F79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24F9242-6AE6-4557-86C2-55115844391A}" type="pres">
      <dgm:prSet presAssocID="{C9D98A71-B65D-4DE3-86FD-DA872953784F}" presName="Name14" presStyleCnt="0"/>
      <dgm:spPr/>
    </dgm:pt>
    <dgm:pt modelId="{34894BD5-5EE9-40DC-8CA0-C7BBDD0E415D}" type="pres">
      <dgm:prSet presAssocID="{C9D98A71-B65D-4DE3-86FD-DA872953784F}" presName="level1Shape" presStyleLbl="node0" presStyleIdx="0" presStyleCnt="1" custScaleX="298335" custScaleY="185222" custLinFactY="-26672" custLinFactNeighborX="90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D4D7D-1600-4102-8EA9-267AE5FEBDBB}" type="pres">
      <dgm:prSet presAssocID="{C9D98A71-B65D-4DE3-86FD-DA872953784F}" presName="hierChild2" presStyleCnt="0"/>
      <dgm:spPr/>
    </dgm:pt>
    <dgm:pt modelId="{B9D71D27-DD96-4DA4-B169-60AB61699D1F}" type="pres">
      <dgm:prSet presAssocID="{CD580090-262E-414A-83D6-CEC35FA116C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0FE0E13-D6F7-4944-8A8A-71B981B1CAA5}" type="pres">
      <dgm:prSet presAssocID="{7F571C19-1B69-43DD-8C49-7AEAEF691D9E}" presName="Name21" presStyleCnt="0"/>
      <dgm:spPr/>
    </dgm:pt>
    <dgm:pt modelId="{E6E5EDC7-8AD8-47CD-A5CF-7EEFB991FC66}" type="pres">
      <dgm:prSet presAssocID="{7F571C19-1B69-43DD-8C49-7AEAEF691D9E}" presName="level2Shape" presStyleLbl="node2" presStyleIdx="0" presStyleCnt="3" custScaleX="248332" custScaleY="334524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441E9AEB-7E6E-4FA9-979A-851116F1CAEA}" type="pres">
      <dgm:prSet presAssocID="{7F571C19-1B69-43DD-8C49-7AEAEF691D9E}" presName="hierChild3" presStyleCnt="0"/>
      <dgm:spPr/>
    </dgm:pt>
    <dgm:pt modelId="{FFDF5562-9B96-453E-9F4D-8CFF9F96EF0D}" type="pres">
      <dgm:prSet presAssocID="{C1886442-7BFF-4C7C-8E90-1D864CE0919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64049B8-D872-4A91-B797-EB914A031781}" type="pres">
      <dgm:prSet presAssocID="{379D84D9-DCFC-477A-A032-92EE222F6497}" presName="Name21" presStyleCnt="0"/>
      <dgm:spPr/>
    </dgm:pt>
    <dgm:pt modelId="{E89A514B-94E0-40DF-8174-FA50B0D38C6A}" type="pres">
      <dgm:prSet presAssocID="{379D84D9-DCFC-477A-A032-92EE222F6497}" presName="level2Shape" presStyleLbl="node2" presStyleIdx="1" presStyleCnt="3" custScaleX="234908" custScaleY="257113" custLinFactY="134" custLinFactNeighborX="3131" custLinFactNeighborY="100000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8CD9580-5AED-4117-859A-4C01A39A4C2B}" type="pres">
      <dgm:prSet presAssocID="{379D84D9-DCFC-477A-A032-92EE222F6497}" presName="hierChild3" presStyleCnt="0"/>
      <dgm:spPr/>
    </dgm:pt>
    <dgm:pt modelId="{BA4CA600-91E0-4756-AE6F-C27BF598FE4F}" type="pres">
      <dgm:prSet presAssocID="{D2991C7C-62B9-4C89-9788-D7CF4770C020}" presName="Name19" presStyleLbl="parChTrans1D2" presStyleIdx="2" presStyleCnt="3"/>
      <dgm:spPr/>
      <dgm:t>
        <a:bodyPr/>
        <a:lstStyle/>
        <a:p>
          <a:endParaRPr lang="en-US"/>
        </a:p>
      </dgm:t>
    </dgm:pt>
    <dgm:pt modelId="{C9997D43-9399-4B3F-8FC1-FE1D33AE3D3C}" type="pres">
      <dgm:prSet presAssocID="{764DB1D8-B42B-444F-A16A-8CE9EC6852FA}" presName="Name21" presStyleCnt="0"/>
      <dgm:spPr/>
    </dgm:pt>
    <dgm:pt modelId="{38496DB6-3F8D-4825-8125-941D79542400}" type="pres">
      <dgm:prSet presAssocID="{764DB1D8-B42B-444F-A16A-8CE9EC6852FA}" presName="level2Shape" presStyleLbl="node2" presStyleIdx="2" presStyleCnt="3" custScaleX="237622" custScaleY="337967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A4C84FD-311C-4D01-9817-99E82E79F41C}" type="pres">
      <dgm:prSet presAssocID="{764DB1D8-B42B-444F-A16A-8CE9EC6852FA}" presName="hierChild3" presStyleCnt="0"/>
      <dgm:spPr/>
    </dgm:pt>
    <dgm:pt modelId="{A82A5C8A-315C-4D62-BBDE-A5B9C3D14D25}" type="pres">
      <dgm:prSet presAssocID="{C7A3A614-D1D6-4941-B64B-9699A14F7999}" presName="bgShapesFlow" presStyleCnt="0"/>
      <dgm:spPr/>
    </dgm:pt>
  </dgm:ptLst>
  <dgm:cxnLst>
    <dgm:cxn modelId="{B518ECDD-F2A2-4FB0-A8A1-81788DD902E4}" type="presOf" srcId="{D2991C7C-62B9-4C89-9788-D7CF4770C020}" destId="{BA4CA600-91E0-4756-AE6F-C27BF598FE4F}" srcOrd="0" destOrd="0" presId="urn:microsoft.com/office/officeart/2005/8/layout/hierarchy6"/>
    <dgm:cxn modelId="{C4E182AB-3147-4E04-A905-3622EB66E151}" type="presOf" srcId="{379D84D9-DCFC-477A-A032-92EE222F6497}" destId="{E89A514B-94E0-40DF-8174-FA50B0D38C6A}" srcOrd="0" destOrd="0" presId="urn:microsoft.com/office/officeart/2005/8/layout/hierarchy6"/>
    <dgm:cxn modelId="{973166A5-833C-4C63-B1B9-A019F1AF185D}" type="presOf" srcId="{CD580090-262E-414A-83D6-CEC35FA116CF}" destId="{B9D71D27-DD96-4DA4-B169-60AB61699D1F}" srcOrd="0" destOrd="0" presId="urn:microsoft.com/office/officeart/2005/8/layout/hierarchy6"/>
    <dgm:cxn modelId="{F7B6DA04-4475-43AD-A079-C9CAD1704DA0}" type="presOf" srcId="{7F571C19-1B69-43DD-8C49-7AEAEF691D9E}" destId="{E6E5EDC7-8AD8-47CD-A5CF-7EEFB991FC66}" srcOrd="0" destOrd="0" presId="urn:microsoft.com/office/officeart/2005/8/layout/hierarchy6"/>
    <dgm:cxn modelId="{99A3854F-5357-4F5D-BE3E-F9908FD62568}" srcId="{C9D98A71-B65D-4DE3-86FD-DA872953784F}" destId="{7F571C19-1B69-43DD-8C49-7AEAEF691D9E}" srcOrd="0" destOrd="0" parTransId="{CD580090-262E-414A-83D6-CEC35FA116CF}" sibTransId="{52ED7935-BEE5-4BBF-BC33-22EC70107C60}"/>
    <dgm:cxn modelId="{93133741-3DDF-4C31-8D76-20CA30EC9D0B}" type="presOf" srcId="{C7A3A614-D1D6-4941-B64B-9699A14F7999}" destId="{56737CBF-40E4-4888-8578-932BDB257EA4}" srcOrd="0" destOrd="0" presId="urn:microsoft.com/office/officeart/2005/8/layout/hierarchy6"/>
    <dgm:cxn modelId="{7685F2AE-9951-4F7F-8E96-9CF336859767}" type="presOf" srcId="{C1886442-7BFF-4C7C-8E90-1D864CE0919C}" destId="{FFDF5562-9B96-453E-9F4D-8CFF9F96EF0D}" srcOrd="0" destOrd="0" presId="urn:microsoft.com/office/officeart/2005/8/layout/hierarchy6"/>
    <dgm:cxn modelId="{585F49C9-C445-4069-976E-5CF79ABF9058}" type="presOf" srcId="{764DB1D8-B42B-444F-A16A-8CE9EC6852FA}" destId="{38496DB6-3F8D-4825-8125-941D79542400}" srcOrd="0" destOrd="0" presId="urn:microsoft.com/office/officeart/2005/8/layout/hierarchy6"/>
    <dgm:cxn modelId="{6FF3330E-B8D6-40B1-9DBD-794E7327767C}" srcId="{C7A3A614-D1D6-4941-B64B-9699A14F7999}" destId="{C9D98A71-B65D-4DE3-86FD-DA872953784F}" srcOrd="0" destOrd="0" parTransId="{9909523E-B9EF-4B5C-8D50-B1B7DE50F9D2}" sibTransId="{A80E9469-914E-4AEC-AE51-3A2120567D75}"/>
    <dgm:cxn modelId="{320B06F6-5E22-45E8-9AE3-E6CC3C8A6AAD}" srcId="{C9D98A71-B65D-4DE3-86FD-DA872953784F}" destId="{764DB1D8-B42B-444F-A16A-8CE9EC6852FA}" srcOrd="2" destOrd="0" parTransId="{D2991C7C-62B9-4C89-9788-D7CF4770C020}" sibTransId="{271E6A6C-0D97-46A2-ABFC-D82BDB78454B}"/>
    <dgm:cxn modelId="{CBC738BB-F79A-481D-AB43-6D58C1DA6538}" srcId="{C9D98A71-B65D-4DE3-86FD-DA872953784F}" destId="{379D84D9-DCFC-477A-A032-92EE222F6497}" srcOrd="1" destOrd="0" parTransId="{C1886442-7BFF-4C7C-8E90-1D864CE0919C}" sibTransId="{76056D61-630C-4ABC-AA99-BBF42E739D37}"/>
    <dgm:cxn modelId="{EBCB8DE7-2E34-4C07-B70B-EC88C718F137}" type="presOf" srcId="{C9D98A71-B65D-4DE3-86FD-DA872953784F}" destId="{34894BD5-5EE9-40DC-8CA0-C7BBDD0E415D}" srcOrd="0" destOrd="0" presId="urn:microsoft.com/office/officeart/2005/8/layout/hierarchy6"/>
    <dgm:cxn modelId="{E8368828-6C14-444B-AA30-73C7D55EEF34}" type="presParOf" srcId="{56737CBF-40E4-4888-8578-932BDB257EA4}" destId="{CD5399C6-9047-45F1-BA4E-497F210E5469}" srcOrd="0" destOrd="0" presId="urn:microsoft.com/office/officeart/2005/8/layout/hierarchy6"/>
    <dgm:cxn modelId="{3B8FB51D-6D61-4825-9A99-4E3CEAF6C03E}" type="presParOf" srcId="{CD5399C6-9047-45F1-BA4E-497F210E5469}" destId="{3E5789EF-1207-43C6-87AE-53518D2B7914}" srcOrd="0" destOrd="0" presId="urn:microsoft.com/office/officeart/2005/8/layout/hierarchy6"/>
    <dgm:cxn modelId="{AEEB679A-00EF-4EDF-B6CC-1E8275BD1394}" type="presParOf" srcId="{3E5789EF-1207-43C6-87AE-53518D2B7914}" destId="{024F9242-6AE6-4557-86C2-55115844391A}" srcOrd="0" destOrd="0" presId="urn:microsoft.com/office/officeart/2005/8/layout/hierarchy6"/>
    <dgm:cxn modelId="{88C77877-0074-42D8-8569-56E616977E25}" type="presParOf" srcId="{024F9242-6AE6-4557-86C2-55115844391A}" destId="{34894BD5-5EE9-40DC-8CA0-C7BBDD0E415D}" srcOrd="0" destOrd="0" presId="urn:microsoft.com/office/officeart/2005/8/layout/hierarchy6"/>
    <dgm:cxn modelId="{48E76B53-CFE6-4F82-B96E-188497E3504B}" type="presParOf" srcId="{024F9242-6AE6-4557-86C2-55115844391A}" destId="{767D4D7D-1600-4102-8EA9-267AE5FEBDBB}" srcOrd="1" destOrd="0" presId="urn:microsoft.com/office/officeart/2005/8/layout/hierarchy6"/>
    <dgm:cxn modelId="{30D71962-7D57-4E64-A2B4-0DF1E7E09520}" type="presParOf" srcId="{767D4D7D-1600-4102-8EA9-267AE5FEBDBB}" destId="{B9D71D27-DD96-4DA4-B169-60AB61699D1F}" srcOrd="0" destOrd="0" presId="urn:microsoft.com/office/officeart/2005/8/layout/hierarchy6"/>
    <dgm:cxn modelId="{72CA0717-1664-4330-AF2F-92B641BA32BF}" type="presParOf" srcId="{767D4D7D-1600-4102-8EA9-267AE5FEBDBB}" destId="{B0FE0E13-D6F7-4944-8A8A-71B981B1CAA5}" srcOrd="1" destOrd="0" presId="urn:microsoft.com/office/officeart/2005/8/layout/hierarchy6"/>
    <dgm:cxn modelId="{9E13E451-316E-4148-9D14-1C158EE8E9ED}" type="presParOf" srcId="{B0FE0E13-D6F7-4944-8A8A-71B981B1CAA5}" destId="{E6E5EDC7-8AD8-47CD-A5CF-7EEFB991FC66}" srcOrd="0" destOrd="0" presId="urn:microsoft.com/office/officeart/2005/8/layout/hierarchy6"/>
    <dgm:cxn modelId="{658CDF67-92A8-4BEA-B676-7D6BCB5E7194}" type="presParOf" srcId="{B0FE0E13-D6F7-4944-8A8A-71B981B1CAA5}" destId="{441E9AEB-7E6E-4FA9-979A-851116F1CAEA}" srcOrd="1" destOrd="0" presId="urn:microsoft.com/office/officeart/2005/8/layout/hierarchy6"/>
    <dgm:cxn modelId="{F18D4CCB-0C34-4337-B347-A679E3EED48F}" type="presParOf" srcId="{767D4D7D-1600-4102-8EA9-267AE5FEBDBB}" destId="{FFDF5562-9B96-453E-9F4D-8CFF9F96EF0D}" srcOrd="2" destOrd="0" presId="urn:microsoft.com/office/officeart/2005/8/layout/hierarchy6"/>
    <dgm:cxn modelId="{9EE4B1E9-E613-4911-9D7E-4DC7E52C53F5}" type="presParOf" srcId="{767D4D7D-1600-4102-8EA9-267AE5FEBDBB}" destId="{564049B8-D872-4A91-B797-EB914A031781}" srcOrd="3" destOrd="0" presId="urn:microsoft.com/office/officeart/2005/8/layout/hierarchy6"/>
    <dgm:cxn modelId="{57098FB8-DB62-4F0D-A051-A72BFED9F10E}" type="presParOf" srcId="{564049B8-D872-4A91-B797-EB914A031781}" destId="{E89A514B-94E0-40DF-8174-FA50B0D38C6A}" srcOrd="0" destOrd="0" presId="urn:microsoft.com/office/officeart/2005/8/layout/hierarchy6"/>
    <dgm:cxn modelId="{57A52B31-2197-4431-A65A-970348E4DEBC}" type="presParOf" srcId="{564049B8-D872-4A91-B797-EB914A031781}" destId="{88CD9580-5AED-4117-859A-4C01A39A4C2B}" srcOrd="1" destOrd="0" presId="urn:microsoft.com/office/officeart/2005/8/layout/hierarchy6"/>
    <dgm:cxn modelId="{06D77D34-580B-49E9-8135-BB0F7343DA52}" type="presParOf" srcId="{767D4D7D-1600-4102-8EA9-267AE5FEBDBB}" destId="{BA4CA600-91E0-4756-AE6F-C27BF598FE4F}" srcOrd="4" destOrd="0" presId="urn:microsoft.com/office/officeart/2005/8/layout/hierarchy6"/>
    <dgm:cxn modelId="{E0580ED1-26CB-4C34-94C9-91FDC7F4DBCF}" type="presParOf" srcId="{767D4D7D-1600-4102-8EA9-267AE5FEBDBB}" destId="{C9997D43-9399-4B3F-8FC1-FE1D33AE3D3C}" srcOrd="5" destOrd="0" presId="urn:microsoft.com/office/officeart/2005/8/layout/hierarchy6"/>
    <dgm:cxn modelId="{9072A9ED-F99C-431E-ABE8-E04043B02D5A}" type="presParOf" srcId="{C9997D43-9399-4B3F-8FC1-FE1D33AE3D3C}" destId="{38496DB6-3F8D-4825-8125-941D79542400}" srcOrd="0" destOrd="0" presId="urn:microsoft.com/office/officeart/2005/8/layout/hierarchy6"/>
    <dgm:cxn modelId="{F1184E66-F62B-4CB7-BA03-4E8276D2D99D}" type="presParOf" srcId="{C9997D43-9399-4B3F-8FC1-FE1D33AE3D3C}" destId="{8A4C84FD-311C-4D01-9817-99E82E79F41C}" srcOrd="1" destOrd="0" presId="urn:microsoft.com/office/officeart/2005/8/layout/hierarchy6"/>
    <dgm:cxn modelId="{2353686F-2943-4ADD-9ACA-76616792312A}" type="presParOf" srcId="{56737CBF-40E4-4888-8578-932BDB257EA4}" destId="{A82A5C8A-315C-4D62-BBDE-A5B9C3D14D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3A614-D1D6-4941-B64B-9699A14F7999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9D98A71-B65D-4DE3-86FD-DA872953784F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SHOWCASE PORTFOLIO shows…… </a:t>
          </a:r>
        </a:p>
      </dgm:t>
    </dgm:pt>
    <dgm:pt modelId="{9909523E-B9EF-4B5C-8D50-B1B7DE50F9D2}" type="parTrans" cxnId="{6FF3330E-B8D6-40B1-9DBD-794E7327767C}">
      <dgm:prSet/>
      <dgm:spPr/>
      <dgm:t>
        <a:bodyPr/>
        <a:lstStyle/>
        <a:p>
          <a:endParaRPr lang="en-GB"/>
        </a:p>
      </dgm:t>
    </dgm:pt>
    <dgm:pt modelId="{A80E9469-914E-4AEC-AE51-3A2120567D75}" type="sibTrans" cxnId="{6FF3330E-B8D6-40B1-9DBD-794E7327767C}">
      <dgm:prSet/>
      <dgm:spPr/>
      <dgm:t>
        <a:bodyPr/>
        <a:lstStyle/>
        <a:p>
          <a:endParaRPr lang="en-GB"/>
        </a:p>
      </dgm:t>
    </dgm:pt>
    <dgm:pt modelId="{7F571C19-1B69-43DD-8C49-7AEAEF691D9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050" dirty="0">
              <a:solidFill>
                <a:sysClr val="windowText" lastClr="000000"/>
              </a:solidFill>
            </a:rPr>
            <a:t>(a) </a:t>
          </a:r>
          <a:r>
            <a:rPr lang="en-GB" sz="1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rPr>
            <a:t>Accomplishments</a:t>
          </a:r>
          <a:endParaRPr lang="en-GB" sz="1400" b="1" dirty="0">
            <a:ln w="6350"/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 Unicode MS" panose="020B0604020202020204" pitchFamily="34" charset="-128"/>
          </a:endParaRPr>
        </a:p>
      </dgm:t>
    </dgm:pt>
    <dgm:pt modelId="{CD580090-262E-414A-83D6-CEC35FA116CF}" type="parTrans" cxnId="{99A3854F-5357-4F5D-BE3E-F9908FD62568}">
      <dgm:prSet/>
      <dgm:spPr/>
      <dgm:t>
        <a:bodyPr/>
        <a:lstStyle/>
        <a:p>
          <a:endParaRPr lang="en-GB"/>
        </a:p>
      </dgm:t>
    </dgm:pt>
    <dgm:pt modelId="{52ED7935-BEE5-4BBF-BC33-22EC70107C60}" type="sibTrans" cxnId="{99A3854F-5357-4F5D-BE3E-F9908FD62568}">
      <dgm:prSet/>
      <dgm:spPr/>
      <dgm:t>
        <a:bodyPr/>
        <a:lstStyle/>
        <a:p>
          <a:endParaRPr lang="en-GB"/>
        </a:p>
      </dgm:t>
    </dgm:pt>
    <dgm:pt modelId="{764DB1D8-B42B-444F-A16A-8CE9EC6852FA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200" dirty="0" smtClean="0">
              <a:solidFill>
                <a:sysClr val="windowText" lastClr="000000"/>
              </a:solidFill>
              <a:latin typeface="Arial Black" panose="020B0A04020102020204" pitchFamily="34" charset="0"/>
            </a:rPr>
            <a:t>(c) </a:t>
          </a:r>
          <a:r>
            <a:rPr lang="en-GB" sz="1600" dirty="0">
              <a:solidFill>
                <a:sysClr val="windowText" lastClr="000000"/>
              </a:solidFill>
              <a:latin typeface="Arial Black" panose="020B0A04020102020204" pitchFamily="34" charset="0"/>
            </a:rPr>
            <a:t>Learners perception of his/her best or interest</a:t>
          </a:r>
          <a:endParaRPr lang="en-GB" sz="16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D2991C7C-62B9-4C89-9788-D7CF4770C020}" type="parTrans" cxnId="{320B06F6-5E22-45E8-9AE3-E6CC3C8A6AAD}">
      <dgm:prSet/>
      <dgm:spPr/>
      <dgm:t>
        <a:bodyPr/>
        <a:lstStyle/>
        <a:p>
          <a:endParaRPr lang="en-GB"/>
        </a:p>
      </dgm:t>
    </dgm:pt>
    <dgm:pt modelId="{271E6A6C-0D97-46A2-ABFC-D82BDB78454B}" type="sibTrans" cxnId="{320B06F6-5E22-45E8-9AE3-E6CC3C8A6AAD}">
      <dgm:prSet/>
      <dgm:spPr/>
      <dgm:t>
        <a:bodyPr/>
        <a:lstStyle/>
        <a:p>
          <a:endParaRPr lang="en-GB"/>
        </a:p>
      </dgm:t>
    </dgm:pt>
    <dgm:pt modelId="{379D84D9-DCFC-477A-A032-92EE222F649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600" dirty="0">
              <a:solidFill>
                <a:sysClr val="windowText" lastClr="000000"/>
              </a:solidFill>
              <a:latin typeface="Arial Black" panose="020B0A04020102020204" pitchFamily="34" charset="0"/>
            </a:rPr>
            <a:t>(b) Samples of work for </a:t>
          </a:r>
          <a:r>
            <a:rPr lang="en-GB" sz="1600" dirty="0" smtClean="0">
              <a:solidFill>
                <a:sysClr val="windowText" lastClr="000000"/>
              </a:solidFill>
              <a:latin typeface="Arial Black" panose="020B0A04020102020204" pitchFamily="34" charset="0"/>
            </a:rPr>
            <a:t>placement</a:t>
          </a:r>
          <a:endParaRPr lang="en-GB" sz="16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C1886442-7BFF-4C7C-8E90-1D864CE0919C}" type="parTrans" cxnId="{CBC738BB-F79A-481D-AB43-6D58C1DA6538}">
      <dgm:prSet/>
      <dgm:spPr/>
      <dgm:t>
        <a:bodyPr/>
        <a:lstStyle/>
        <a:p>
          <a:endParaRPr lang="en-GB"/>
        </a:p>
      </dgm:t>
    </dgm:pt>
    <dgm:pt modelId="{76056D61-630C-4ABC-AA99-BBF42E739D37}" type="sibTrans" cxnId="{CBC738BB-F79A-481D-AB43-6D58C1DA6538}">
      <dgm:prSet/>
      <dgm:spPr/>
      <dgm:t>
        <a:bodyPr/>
        <a:lstStyle/>
        <a:p>
          <a:endParaRPr lang="en-GB"/>
        </a:p>
      </dgm:t>
    </dgm:pt>
    <dgm:pt modelId="{56737CBF-40E4-4888-8578-932BDB257EA4}" type="pres">
      <dgm:prSet presAssocID="{C7A3A614-D1D6-4941-B64B-9699A14F79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399C6-9047-45F1-BA4E-497F210E5469}" type="pres">
      <dgm:prSet presAssocID="{C7A3A614-D1D6-4941-B64B-9699A14F7999}" presName="hierFlow" presStyleCnt="0"/>
      <dgm:spPr/>
    </dgm:pt>
    <dgm:pt modelId="{3E5789EF-1207-43C6-87AE-53518D2B7914}" type="pres">
      <dgm:prSet presAssocID="{C7A3A614-D1D6-4941-B64B-9699A14F79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24F9242-6AE6-4557-86C2-55115844391A}" type="pres">
      <dgm:prSet presAssocID="{C9D98A71-B65D-4DE3-86FD-DA872953784F}" presName="Name14" presStyleCnt="0"/>
      <dgm:spPr/>
    </dgm:pt>
    <dgm:pt modelId="{34894BD5-5EE9-40DC-8CA0-C7BBDD0E415D}" type="pres">
      <dgm:prSet presAssocID="{C9D98A71-B65D-4DE3-86FD-DA872953784F}" presName="level1Shape" presStyleLbl="node0" presStyleIdx="0" presStyleCnt="1" custScaleX="287753" custLinFactNeighborY="-16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D4D7D-1600-4102-8EA9-267AE5FEBDBB}" type="pres">
      <dgm:prSet presAssocID="{C9D98A71-B65D-4DE3-86FD-DA872953784F}" presName="hierChild2" presStyleCnt="0"/>
      <dgm:spPr/>
    </dgm:pt>
    <dgm:pt modelId="{B9D71D27-DD96-4DA4-B169-60AB61699D1F}" type="pres">
      <dgm:prSet presAssocID="{CD580090-262E-414A-83D6-CEC35FA116C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0FE0E13-D6F7-4944-8A8A-71B981B1CAA5}" type="pres">
      <dgm:prSet presAssocID="{7F571C19-1B69-43DD-8C49-7AEAEF691D9E}" presName="Name21" presStyleCnt="0"/>
      <dgm:spPr/>
    </dgm:pt>
    <dgm:pt modelId="{E6E5EDC7-8AD8-47CD-A5CF-7EEFB991FC66}" type="pres">
      <dgm:prSet presAssocID="{7F571C19-1B69-43DD-8C49-7AEAEF691D9E}" presName="level2Shape" presStyleLbl="node2" presStyleIdx="0" presStyleCnt="3" custScaleX="205194" custScaleY="321799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441E9AEB-7E6E-4FA9-979A-851116F1CAEA}" type="pres">
      <dgm:prSet presAssocID="{7F571C19-1B69-43DD-8C49-7AEAEF691D9E}" presName="hierChild3" presStyleCnt="0"/>
      <dgm:spPr/>
    </dgm:pt>
    <dgm:pt modelId="{FFDF5562-9B96-453E-9F4D-8CFF9F96EF0D}" type="pres">
      <dgm:prSet presAssocID="{C1886442-7BFF-4C7C-8E90-1D864CE0919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64049B8-D872-4A91-B797-EB914A031781}" type="pres">
      <dgm:prSet presAssocID="{379D84D9-DCFC-477A-A032-92EE222F6497}" presName="Name21" presStyleCnt="0"/>
      <dgm:spPr/>
    </dgm:pt>
    <dgm:pt modelId="{E89A514B-94E0-40DF-8174-FA50B0D38C6A}" type="pres">
      <dgm:prSet presAssocID="{379D84D9-DCFC-477A-A032-92EE222F6497}" presName="level2Shape" presStyleLbl="node2" presStyleIdx="1" presStyleCnt="3" custScaleX="164762" custScaleY="236732"/>
      <dgm:spPr>
        <a:prstGeom prst="snipRoundRect">
          <a:avLst/>
        </a:prstGeom>
      </dgm:spPr>
      <dgm:t>
        <a:bodyPr/>
        <a:lstStyle/>
        <a:p>
          <a:endParaRPr lang="en-US"/>
        </a:p>
      </dgm:t>
    </dgm:pt>
    <dgm:pt modelId="{88CD9580-5AED-4117-859A-4C01A39A4C2B}" type="pres">
      <dgm:prSet presAssocID="{379D84D9-DCFC-477A-A032-92EE222F6497}" presName="hierChild3" presStyleCnt="0"/>
      <dgm:spPr/>
    </dgm:pt>
    <dgm:pt modelId="{BA4CA600-91E0-4756-AE6F-C27BF598FE4F}" type="pres">
      <dgm:prSet presAssocID="{D2991C7C-62B9-4C89-9788-D7CF4770C020}" presName="Name19" presStyleLbl="parChTrans1D2" presStyleIdx="2" presStyleCnt="3"/>
      <dgm:spPr/>
      <dgm:t>
        <a:bodyPr/>
        <a:lstStyle/>
        <a:p>
          <a:endParaRPr lang="en-US"/>
        </a:p>
      </dgm:t>
    </dgm:pt>
    <dgm:pt modelId="{C9997D43-9399-4B3F-8FC1-FE1D33AE3D3C}" type="pres">
      <dgm:prSet presAssocID="{764DB1D8-B42B-444F-A16A-8CE9EC6852FA}" presName="Name21" presStyleCnt="0"/>
      <dgm:spPr/>
    </dgm:pt>
    <dgm:pt modelId="{38496DB6-3F8D-4825-8125-941D79542400}" type="pres">
      <dgm:prSet presAssocID="{764DB1D8-B42B-444F-A16A-8CE9EC6852FA}" presName="level2Shape" presStyleLbl="node2" presStyleIdx="2" presStyleCnt="3" custScaleX="191112" custScaleY="276960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A4C84FD-311C-4D01-9817-99E82E79F41C}" type="pres">
      <dgm:prSet presAssocID="{764DB1D8-B42B-444F-A16A-8CE9EC6852FA}" presName="hierChild3" presStyleCnt="0"/>
      <dgm:spPr/>
    </dgm:pt>
    <dgm:pt modelId="{A82A5C8A-315C-4D62-BBDE-A5B9C3D14D25}" type="pres">
      <dgm:prSet presAssocID="{C7A3A614-D1D6-4941-B64B-9699A14F7999}" presName="bgShapesFlow" presStyleCnt="0"/>
      <dgm:spPr/>
    </dgm:pt>
  </dgm:ptLst>
  <dgm:cxnLst>
    <dgm:cxn modelId="{AA273DC2-1F74-42B0-92A8-1A0D5D5D826E}" type="presOf" srcId="{764DB1D8-B42B-444F-A16A-8CE9EC6852FA}" destId="{38496DB6-3F8D-4825-8125-941D79542400}" srcOrd="0" destOrd="0" presId="urn:microsoft.com/office/officeart/2005/8/layout/hierarchy6"/>
    <dgm:cxn modelId="{4B06B85F-C741-4224-8F6D-0C1B47CBF5F3}" type="presOf" srcId="{D2991C7C-62B9-4C89-9788-D7CF4770C020}" destId="{BA4CA600-91E0-4756-AE6F-C27BF598FE4F}" srcOrd="0" destOrd="0" presId="urn:microsoft.com/office/officeart/2005/8/layout/hierarchy6"/>
    <dgm:cxn modelId="{657465D6-BCE5-4C80-A109-234971635D8C}" type="presOf" srcId="{CD580090-262E-414A-83D6-CEC35FA116CF}" destId="{B9D71D27-DD96-4DA4-B169-60AB61699D1F}" srcOrd="0" destOrd="0" presId="urn:microsoft.com/office/officeart/2005/8/layout/hierarchy6"/>
    <dgm:cxn modelId="{F5EABA18-6D9A-41C1-9172-B97CC8EB1F1D}" type="presOf" srcId="{C9D98A71-B65D-4DE3-86FD-DA872953784F}" destId="{34894BD5-5EE9-40DC-8CA0-C7BBDD0E415D}" srcOrd="0" destOrd="0" presId="urn:microsoft.com/office/officeart/2005/8/layout/hierarchy6"/>
    <dgm:cxn modelId="{64112B62-575A-4A55-9486-A7D07F2DA916}" type="presOf" srcId="{7F571C19-1B69-43DD-8C49-7AEAEF691D9E}" destId="{E6E5EDC7-8AD8-47CD-A5CF-7EEFB991FC66}" srcOrd="0" destOrd="0" presId="urn:microsoft.com/office/officeart/2005/8/layout/hierarchy6"/>
    <dgm:cxn modelId="{691872D3-7806-4294-A458-BEAA7437B8CF}" type="presOf" srcId="{C7A3A614-D1D6-4941-B64B-9699A14F7999}" destId="{56737CBF-40E4-4888-8578-932BDB257EA4}" srcOrd="0" destOrd="0" presId="urn:microsoft.com/office/officeart/2005/8/layout/hierarchy6"/>
    <dgm:cxn modelId="{99A3854F-5357-4F5D-BE3E-F9908FD62568}" srcId="{C9D98A71-B65D-4DE3-86FD-DA872953784F}" destId="{7F571C19-1B69-43DD-8C49-7AEAEF691D9E}" srcOrd="0" destOrd="0" parTransId="{CD580090-262E-414A-83D6-CEC35FA116CF}" sibTransId="{52ED7935-BEE5-4BBF-BC33-22EC70107C60}"/>
    <dgm:cxn modelId="{17407C60-F841-4B2C-967B-4427DD8831BE}" type="presOf" srcId="{379D84D9-DCFC-477A-A032-92EE222F6497}" destId="{E89A514B-94E0-40DF-8174-FA50B0D38C6A}" srcOrd="0" destOrd="0" presId="urn:microsoft.com/office/officeart/2005/8/layout/hierarchy6"/>
    <dgm:cxn modelId="{6FF3330E-B8D6-40B1-9DBD-794E7327767C}" srcId="{C7A3A614-D1D6-4941-B64B-9699A14F7999}" destId="{C9D98A71-B65D-4DE3-86FD-DA872953784F}" srcOrd="0" destOrd="0" parTransId="{9909523E-B9EF-4B5C-8D50-B1B7DE50F9D2}" sibTransId="{A80E9469-914E-4AEC-AE51-3A2120567D75}"/>
    <dgm:cxn modelId="{CBC738BB-F79A-481D-AB43-6D58C1DA6538}" srcId="{C9D98A71-B65D-4DE3-86FD-DA872953784F}" destId="{379D84D9-DCFC-477A-A032-92EE222F6497}" srcOrd="1" destOrd="0" parTransId="{C1886442-7BFF-4C7C-8E90-1D864CE0919C}" sibTransId="{76056D61-630C-4ABC-AA99-BBF42E739D37}"/>
    <dgm:cxn modelId="{320B06F6-5E22-45E8-9AE3-E6CC3C8A6AAD}" srcId="{C9D98A71-B65D-4DE3-86FD-DA872953784F}" destId="{764DB1D8-B42B-444F-A16A-8CE9EC6852FA}" srcOrd="2" destOrd="0" parTransId="{D2991C7C-62B9-4C89-9788-D7CF4770C020}" sibTransId="{271E6A6C-0D97-46A2-ABFC-D82BDB78454B}"/>
    <dgm:cxn modelId="{C4EEF36E-F2B3-4575-A36F-EB5E76DB0341}" type="presOf" srcId="{C1886442-7BFF-4C7C-8E90-1D864CE0919C}" destId="{FFDF5562-9B96-453E-9F4D-8CFF9F96EF0D}" srcOrd="0" destOrd="0" presId="urn:microsoft.com/office/officeart/2005/8/layout/hierarchy6"/>
    <dgm:cxn modelId="{8300CF93-699C-41D3-95C2-16DAE6B862AC}" type="presParOf" srcId="{56737CBF-40E4-4888-8578-932BDB257EA4}" destId="{CD5399C6-9047-45F1-BA4E-497F210E5469}" srcOrd="0" destOrd="0" presId="urn:microsoft.com/office/officeart/2005/8/layout/hierarchy6"/>
    <dgm:cxn modelId="{49208238-5D97-4EDF-B22D-992DAEC9D81E}" type="presParOf" srcId="{CD5399C6-9047-45F1-BA4E-497F210E5469}" destId="{3E5789EF-1207-43C6-87AE-53518D2B7914}" srcOrd="0" destOrd="0" presId="urn:microsoft.com/office/officeart/2005/8/layout/hierarchy6"/>
    <dgm:cxn modelId="{CF97F432-D5E9-4868-98CB-C5310AED6C40}" type="presParOf" srcId="{3E5789EF-1207-43C6-87AE-53518D2B7914}" destId="{024F9242-6AE6-4557-86C2-55115844391A}" srcOrd="0" destOrd="0" presId="urn:microsoft.com/office/officeart/2005/8/layout/hierarchy6"/>
    <dgm:cxn modelId="{B39EBE36-2EF0-415B-9950-6E0AB9D324BD}" type="presParOf" srcId="{024F9242-6AE6-4557-86C2-55115844391A}" destId="{34894BD5-5EE9-40DC-8CA0-C7BBDD0E415D}" srcOrd="0" destOrd="0" presId="urn:microsoft.com/office/officeart/2005/8/layout/hierarchy6"/>
    <dgm:cxn modelId="{7E6A5CC5-24AE-4DB9-8BCB-60FC409A20F1}" type="presParOf" srcId="{024F9242-6AE6-4557-86C2-55115844391A}" destId="{767D4D7D-1600-4102-8EA9-267AE5FEBDBB}" srcOrd="1" destOrd="0" presId="urn:microsoft.com/office/officeart/2005/8/layout/hierarchy6"/>
    <dgm:cxn modelId="{EE413059-FACC-4462-A252-D98EB8C625DF}" type="presParOf" srcId="{767D4D7D-1600-4102-8EA9-267AE5FEBDBB}" destId="{B9D71D27-DD96-4DA4-B169-60AB61699D1F}" srcOrd="0" destOrd="0" presId="urn:microsoft.com/office/officeart/2005/8/layout/hierarchy6"/>
    <dgm:cxn modelId="{E52856A4-B032-4C1D-8CE6-D0E4B02E65B1}" type="presParOf" srcId="{767D4D7D-1600-4102-8EA9-267AE5FEBDBB}" destId="{B0FE0E13-D6F7-4944-8A8A-71B981B1CAA5}" srcOrd="1" destOrd="0" presId="urn:microsoft.com/office/officeart/2005/8/layout/hierarchy6"/>
    <dgm:cxn modelId="{B8DF33D6-2E3C-4633-A510-52B0A9242E55}" type="presParOf" srcId="{B0FE0E13-D6F7-4944-8A8A-71B981B1CAA5}" destId="{E6E5EDC7-8AD8-47CD-A5CF-7EEFB991FC66}" srcOrd="0" destOrd="0" presId="urn:microsoft.com/office/officeart/2005/8/layout/hierarchy6"/>
    <dgm:cxn modelId="{E5B882AA-ADDD-428C-B7D9-EF36B9B6EFA1}" type="presParOf" srcId="{B0FE0E13-D6F7-4944-8A8A-71B981B1CAA5}" destId="{441E9AEB-7E6E-4FA9-979A-851116F1CAEA}" srcOrd="1" destOrd="0" presId="urn:microsoft.com/office/officeart/2005/8/layout/hierarchy6"/>
    <dgm:cxn modelId="{17C23573-B1D5-4064-81AE-ADC34D3AAFE2}" type="presParOf" srcId="{767D4D7D-1600-4102-8EA9-267AE5FEBDBB}" destId="{FFDF5562-9B96-453E-9F4D-8CFF9F96EF0D}" srcOrd="2" destOrd="0" presId="urn:microsoft.com/office/officeart/2005/8/layout/hierarchy6"/>
    <dgm:cxn modelId="{349D8ED9-F36E-4A9B-976D-C712C572E5A0}" type="presParOf" srcId="{767D4D7D-1600-4102-8EA9-267AE5FEBDBB}" destId="{564049B8-D872-4A91-B797-EB914A031781}" srcOrd="3" destOrd="0" presId="urn:microsoft.com/office/officeart/2005/8/layout/hierarchy6"/>
    <dgm:cxn modelId="{177C77EB-8E50-46DC-86B0-3C2C9A315B78}" type="presParOf" srcId="{564049B8-D872-4A91-B797-EB914A031781}" destId="{E89A514B-94E0-40DF-8174-FA50B0D38C6A}" srcOrd="0" destOrd="0" presId="urn:microsoft.com/office/officeart/2005/8/layout/hierarchy6"/>
    <dgm:cxn modelId="{C85AD436-269F-406B-8C7A-5A365C9E73BE}" type="presParOf" srcId="{564049B8-D872-4A91-B797-EB914A031781}" destId="{88CD9580-5AED-4117-859A-4C01A39A4C2B}" srcOrd="1" destOrd="0" presId="urn:microsoft.com/office/officeart/2005/8/layout/hierarchy6"/>
    <dgm:cxn modelId="{C9250EE9-05FC-4A5D-8D0D-14396EE63551}" type="presParOf" srcId="{767D4D7D-1600-4102-8EA9-267AE5FEBDBB}" destId="{BA4CA600-91E0-4756-AE6F-C27BF598FE4F}" srcOrd="4" destOrd="0" presId="urn:microsoft.com/office/officeart/2005/8/layout/hierarchy6"/>
    <dgm:cxn modelId="{1D3A8541-7336-4C88-9A6D-37B64092B907}" type="presParOf" srcId="{767D4D7D-1600-4102-8EA9-267AE5FEBDBB}" destId="{C9997D43-9399-4B3F-8FC1-FE1D33AE3D3C}" srcOrd="5" destOrd="0" presId="urn:microsoft.com/office/officeart/2005/8/layout/hierarchy6"/>
    <dgm:cxn modelId="{9876BE60-D8FA-4D42-AB35-B21C33B6EACB}" type="presParOf" srcId="{C9997D43-9399-4B3F-8FC1-FE1D33AE3D3C}" destId="{38496DB6-3F8D-4825-8125-941D79542400}" srcOrd="0" destOrd="0" presId="urn:microsoft.com/office/officeart/2005/8/layout/hierarchy6"/>
    <dgm:cxn modelId="{AA307DAA-C78D-4C47-B8C2-49DDE5A524AE}" type="presParOf" srcId="{C9997D43-9399-4B3F-8FC1-FE1D33AE3D3C}" destId="{8A4C84FD-311C-4D01-9817-99E82E79F41C}" srcOrd="1" destOrd="0" presId="urn:microsoft.com/office/officeart/2005/8/layout/hierarchy6"/>
    <dgm:cxn modelId="{85C1058D-1F66-44B0-9A9E-619939FCC9CA}" type="presParOf" srcId="{56737CBF-40E4-4888-8578-932BDB257EA4}" destId="{A82A5C8A-315C-4D62-BBDE-A5B9C3D14D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3A614-D1D6-4941-B64B-9699A14F7999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9D98A71-B65D-4DE3-86FD-DA872953784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ASSESSMENT PORTFOLIO </a:t>
          </a:r>
          <a:r>
            <a:rPr lang="en-GB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SHOWS……….</a:t>
          </a:r>
        </a:p>
      </dgm:t>
    </dgm:pt>
    <dgm:pt modelId="{9909523E-B9EF-4B5C-8D50-B1B7DE50F9D2}" type="parTrans" cxnId="{6FF3330E-B8D6-40B1-9DBD-794E7327767C}">
      <dgm:prSet/>
      <dgm:spPr/>
      <dgm:t>
        <a:bodyPr/>
        <a:lstStyle/>
        <a:p>
          <a:endParaRPr lang="en-GB"/>
        </a:p>
      </dgm:t>
    </dgm:pt>
    <dgm:pt modelId="{A80E9469-914E-4AEC-AE51-3A2120567D75}" type="sibTrans" cxnId="{6FF3330E-B8D6-40B1-9DBD-794E7327767C}">
      <dgm:prSet/>
      <dgm:spPr/>
      <dgm:t>
        <a:bodyPr/>
        <a:lstStyle/>
        <a:p>
          <a:endParaRPr lang="en-GB"/>
        </a:p>
      </dgm:t>
    </dgm:pt>
    <dgm:pt modelId="{7F571C19-1B69-43DD-8C49-7AEAEF691D9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050" dirty="0">
              <a:solidFill>
                <a:sysClr val="windowText" lastClr="000000"/>
              </a:solidFill>
            </a:rPr>
            <a:t>(</a:t>
          </a:r>
          <a:r>
            <a:rPr lang="en-GB" sz="105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 Achievement for grading</a:t>
          </a:r>
          <a:endParaRPr lang="en-GB" sz="1050" b="1" dirty="0">
            <a:ln w="6350"/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D580090-262E-414A-83D6-CEC35FA116CF}" type="parTrans" cxnId="{99A3854F-5357-4F5D-BE3E-F9908FD62568}">
      <dgm:prSet/>
      <dgm:spPr/>
      <dgm:t>
        <a:bodyPr/>
        <a:lstStyle/>
        <a:p>
          <a:endParaRPr lang="en-GB"/>
        </a:p>
      </dgm:t>
    </dgm:pt>
    <dgm:pt modelId="{52ED7935-BEE5-4BBF-BC33-22EC70107C60}" type="sibTrans" cxnId="{99A3854F-5357-4F5D-BE3E-F9908FD62568}">
      <dgm:prSet/>
      <dgm:spPr/>
      <dgm:t>
        <a:bodyPr/>
        <a:lstStyle/>
        <a:p>
          <a:endParaRPr lang="en-GB"/>
        </a:p>
      </dgm:t>
    </dgm:pt>
    <dgm:pt modelId="{764DB1D8-B42B-444F-A16A-8CE9EC6852FA}">
      <dgm:prSet phldrT="[Text]" custT="1"/>
      <dgm:spPr>
        <a:solidFill>
          <a:schemeClr val="accent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200" dirty="0">
              <a:solidFill>
                <a:sysClr val="windowText" lastClr="000000"/>
              </a:solidFill>
            </a:rPr>
            <a:t>(c) samples of work for learners placement</a:t>
          </a:r>
          <a:endParaRPr lang="en-GB" sz="12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D2991C7C-62B9-4C89-9788-D7CF4770C020}" type="parTrans" cxnId="{320B06F6-5E22-45E8-9AE3-E6CC3C8A6AAD}">
      <dgm:prSet/>
      <dgm:spPr/>
      <dgm:t>
        <a:bodyPr/>
        <a:lstStyle/>
        <a:p>
          <a:endParaRPr lang="en-GB"/>
        </a:p>
      </dgm:t>
    </dgm:pt>
    <dgm:pt modelId="{271E6A6C-0D97-46A2-ABFC-D82BDB78454B}" type="sibTrans" cxnId="{320B06F6-5E22-45E8-9AE3-E6CC3C8A6AAD}">
      <dgm:prSet/>
      <dgm:spPr/>
      <dgm:t>
        <a:bodyPr/>
        <a:lstStyle/>
        <a:p>
          <a:endParaRPr lang="en-GB"/>
        </a:p>
      </dgm:t>
    </dgm:pt>
    <dgm:pt modelId="{379D84D9-DCFC-477A-A032-92EE222F6497}">
      <dgm:prSet custT="1"/>
      <dgm:spPr>
        <a:solidFill>
          <a:schemeClr val="accent3"/>
        </a:solidFill>
      </dgm:spPr>
      <dgm:t>
        <a:bodyPr/>
        <a:lstStyle/>
        <a:p>
          <a:r>
            <a:rPr lang="en-GB" sz="1200" dirty="0">
              <a:solidFill>
                <a:sysClr val="windowText" lastClr="000000"/>
              </a:solidFill>
            </a:rPr>
            <a:t>(b) Progress towards standards</a:t>
          </a:r>
          <a:endParaRPr lang="en-GB" sz="12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C1886442-7BFF-4C7C-8E90-1D864CE0919C}" type="parTrans" cxnId="{CBC738BB-F79A-481D-AB43-6D58C1DA6538}">
      <dgm:prSet/>
      <dgm:spPr/>
      <dgm:t>
        <a:bodyPr/>
        <a:lstStyle/>
        <a:p>
          <a:endParaRPr lang="en-GB"/>
        </a:p>
      </dgm:t>
    </dgm:pt>
    <dgm:pt modelId="{76056D61-630C-4ABC-AA99-BBF42E739D37}" type="sibTrans" cxnId="{CBC738BB-F79A-481D-AB43-6D58C1DA6538}">
      <dgm:prSet/>
      <dgm:spPr/>
      <dgm:t>
        <a:bodyPr/>
        <a:lstStyle/>
        <a:p>
          <a:endParaRPr lang="en-GB"/>
        </a:p>
      </dgm:t>
    </dgm:pt>
    <dgm:pt modelId="{56737CBF-40E4-4888-8578-932BDB257EA4}" type="pres">
      <dgm:prSet presAssocID="{C7A3A614-D1D6-4941-B64B-9699A14F79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399C6-9047-45F1-BA4E-497F210E5469}" type="pres">
      <dgm:prSet presAssocID="{C7A3A614-D1D6-4941-B64B-9699A14F7999}" presName="hierFlow" presStyleCnt="0"/>
      <dgm:spPr/>
    </dgm:pt>
    <dgm:pt modelId="{3E5789EF-1207-43C6-87AE-53518D2B7914}" type="pres">
      <dgm:prSet presAssocID="{C7A3A614-D1D6-4941-B64B-9699A14F79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24F9242-6AE6-4557-86C2-55115844391A}" type="pres">
      <dgm:prSet presAssocID="{C9D98A71-B65D-4DE3-86FD-DA872953784F}" presName="Name14" presStyleCnt="0"/>
      <dgm:spPr/>
    </dgm:pt>
    <dgm:pt modelId="{34894BD5-5EE9-40DC-8CA0-C7BBDD0E415D}" type="pres">
      <dgm:prSet presAssocID="{C9D98A71-B65D-4DE3-86FD-DA872953784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D4D7D-1600-4102-8EA9-267AE5FEBDBB}" type="pres">
      <dgm:prSet presAssocID="{C9D98A71-B65D-4DE3-86FD-DA872953784F}" presName="hierChild2" presStyleCnt="0"/>
      <dgm:spPr/>
    </dgm:pt>
    <dgm:pt modelId="{B9D71D27-DD96-4DA4-B169-60AB61699D1F}" type="pres">
      <dgm:prSet presAssocID="{CD580090-262E-414A-83D6-CEC35FA116C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0FE0E13-D6F7-4944-8A8A-71B981B1CAA5}" type="pres">
      <dgm:prSet presAssocID="{7F571C19-1B69-43DD-8C49-7AEAEF691D9E}" presName="Name21" presStyleCnt="0"/>
      <dgm:spPr/>
    </dgm:pt>
    <dgm:pt modelId="{E6E5EDC7-8AD8-47CD-A5CF-7EEFB991FC66}" type="pres">
      <dgm:prSet presAssocID="{7F571C19-1B69-43DD-8C49-7AEAEF691D9E}" presName="level2Shape" presStyleLbl="node2" presStyleIdx="0" presStyleCnt="3" custScaleX="148648" custScaleY="202154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441E9AEB-7E6E-4FA9-979A-851116F1CAEA}" type="pres">
      <dgm:prSet presAssocID="{7F571C19-1B69-43DD-8C49-7AEAEF691D9E}" presName="hierChild3" presStyleCnt="0"/>
      <dgm:spPr/>
    </dgm:pt>
    <dgm:pt modelId="{FFDF5562-9B96-453E-9F4D-8CFF9F96EF0D}" type="pres">
      <dgm:prSet presAssocID="{C1886442-7BFF-4C7C-8E90-1D864CE0919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64049B8-D872-4A91-B797-EB914A031781}" type="pres">
      <dgm:prSet presAssocID="{379D84D9-DCFC-477A-A032-92EE222F6497}" presName="Name21" presStyleCnt="0"/>
      <dgm:spPr/>
    </dgm:pt>
    <dgm:pt modelId="{E89A514B-94E0-40DF-8174-FA50B0D38C6A}" type="pres">
      <dgm:prSet presAssocID="{379D84D9-DCFC-477A-A032-92EE222F6497}" presName="level2Shape" presStyleLbl="node2" presStyleIdx="1" presStyleCnt="3" custScaleX="117465" custScaleY="159992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8CD9580-5AED-4117-859A-4C01A39A4C2B}" type="pres">
      <dgm:prSet presAssocID="{379D84D9-DCFC-477A-A032-92EE222F6497}" presName="hierChild3" presStyleCnt="0"/>
      <dgm:spPr/>
    </dgm:pt>
    <dgm:pt modelId="{BA4CA600-91E0-4756-AE6F-C27BF598FE4F}" type="pres">
      <dgm:prSet presAssocID="{D2991C7C-62B9-4C89-9788-D7CF4770C020}" presName="Name19" presStyleLbl="parChTrans1D2" presStyleIdx="2" presStyleCnt="3"/>
      <dgm:spPr/>
      <dgm:t>
        <a:bodyPr/>
        <a:lstStyle/>
        <a:p>
          <a:endParaRPr lang="en-US"/>
        </a:p>
      </dgm:t>
    </dgm:pt>
    <dgm:pt modelId="{C9997D43-9399-4B3F-8FC1-FE1D33AE3D3C}" type="pres">
      <dgm:prSet presAssocID="{764DB1D8-B42B-444F-A16A-8CE9EC6852FA}" presName="Name21" presStyleCnt="0"/>
      <dgm:spPr/>
    </dgm:pt>
    <dgm:pt modelId="{38496DB6-3F8D-4825-8125-941D79542400}" type="pres">
      <dgm:prSet presAssocID="{764DB1D8-B42B-444F-A16A-8CE9EC6852FA}" presName="level2Shape" presStyleLbl="node2" presStyleIdx="2" presStyleCnt="3" custScaleX="146518" custScaleY="171590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A4C84FD-311C-4D01-9817-99E82E79F41C}" type="pres">
      <dgm:prSet presAssocID="{764DB1D8-B42B-444F-A16A-8CE9EC6852FA}" presName="hierChild3" presStyleCnt="0"/>
      <dgm:spPr/>
    </dgm:pt>
    <dgm:pt modelId="{A82A5C8A-315C-4D62-BBDE-A5B9C3D14D25}" type="pres">
      <dgm:prSet presAssocID="{C7A3A614-D1D6-4941-B64B-9699A14F7999}" presName="bgShapesFlow" presStyleCnt="0"/>
      <dgm:spPr/>
    </dgm:pt>
  </dgm:ptLst>
  <dgm:cxnLst>
    <dgm:cxn modelId="{9476E09D-01AA-4B2C-A57D-77F521FC11BA}" type="presOf" srcId="{C9D98A71-B65D-4DE3-86FD-DA872953784F}" destId="{34894BD5-5EE9-40DC-8CA0-C7BBDD0E415D}" srcOrd="0" destOrd="0" presId="urn:microsoft.com/office/officeart/2005/8/layout/hierarchy6"/>
    <dgm:cxn modelId="{EE72E371-3225-4607-B41F-48E6AB2CEE9B}" type="presOf" srcId="{764DB1D8-B42B-444F-A16A-8CE9EC6852FA}" destId="{38496DB6-3F8D-4825-8125-941D79542400}" srcOrd="0" destOrd="0" presId="urn:microsoft.com/office/officeart/2005/8/layout/hierarchy6"/>
    <dgm:cxn modelId="{488221F6-352F-4D51-BD46-ABE20635F1C2}" type="presOf" srcId="{379D84D9-DCFC-477A-A032-92EE222F6497}" destId="{E89A514B-94E0-40DF-8174-FA50B0D38C6A}" srcOrd="0" destOrd="0" presId="urn:microsoft.com/office/officeart/2005/8/layout/hierarchy6"/>
    <dgm:cxn modelId="{CF2D2D4B-9391-4798-829B-3F588E45994B}" type="presOf" srcId="{C1886442-7BFF-4C7C-8E90-1D864CE0919C}" destId="{FFDF5562-9B96-453E-9F4D-8CFF9F96EF0D}" srcOrd="0" destOrd="0" presId="urn:microsoft.com/office/officeart/2005/8/layout/hierarchy6"/>
    <dgm:cxn modelId="{60097498-1788-4621-BC80-B9813D0397C6}" type="presOf" srcId="{7F571C19-1B69-43DD-8C49-7AEAEF691D9E}" destId="{E6E5EDC7-8AD8-47CD-A5CF-7EEFB991FC66}" srcOrd="0" destOrd="0" presId="urn:microsoft.com/office/officeart/2005/8/layout/hierarchy6"/>
    <dgm:cxn modelId="{8725FFD9-E31C-4CDD-AD43-7AA43EE8F618}" type="presOf" srcId="{C7A3A614-D1D6-4941-B64B-9699A14F7999}" destId="{56737CBF-40E4-4888-8578-932BDB257EA4}" srcOrd="0" destOrd="0" presId="urn:microsoft.com/office/officeart/2005/8/layout/hierarchy6"/>
    <dgm:cxn modelId="{99A3854F-5357-4F5D-BE3E-F9908FD62568}" srcId="{C9D98A71-B65D-4DE3-86FD-DA872953784F}" destId="{7F571C19-1B69-43DD-8C49-7AEAEF691D9E}" srcOrd="0" destOrd="0" parTransId="{CD580090-262E-414A-83D6-CEC35FA116CF}" sibTransId="{52ED7935-BEE5-4BBF-BC33-22EC70107C60}"/>
    <dgm:cxn modelId="{8FD6297C-2A60-4B2C-B237-72922E7D5F2B}" type="presOf" srcId="{CD580090-262E-414A-83D6-CEC35FA116CF}" destId="{B9D71D27-DD96-4DA4-B169-60AB61699D1F}" srcOrd="0" destOrd="0" presId="urn:microsoft.com/office/officeart/2005/8/layout/hierarchy6"/>
    <dgm:cxn modelId="{6FF3330E-B8D6-40B1-9DBD-794E7327767C}" srcId="{C7A3A614-D1D6-4941-B64B-9699A14F7999}" destId="{C9D98A71-B65D-4DE3-86FD-DA872953784F}" srcOrd="0" destOrd="0" parTransId="{9909523E-B9EF-4B5C-8D50-B1B7DE50F9D2}" sibTransId="{A80E9469-914E-4AEC-AE51-3A2120567D75}"/>
    <dgm:cxn modelId="{320B06F6-5E22-45E8-9AE3-E6CC3C8A6AAD}" srcId="{C9D98A71-B65D-4DE3-86FD-DA872953784F}" destId="{764DB1D8-B42B-444F-A16A-8CE9EC6852FA}" srcOrd="2" destOrd="0" parTransId="{D2991C7C-62B9-4C89-9788-D7CF4770C020}" sibTransId="{271E6A6C-0D97-46A2-ABFC-D82BDB78454B}"/>
    <dgm:cxn modelId="{CBC738BB-F79A-481D-AB43-6D58C1DA6538}" srcId="{C9D98A71-B65D-4DE3-86FD-DA872953784F}" destId="{379D84D9-DCFC-477A-A032-92EE222F6497}" srcOrd="1" destOrd="0" parTransId="{C1886442-7BFF-4C7C-8E90-1D864CE0919C}" sibTransId="{76056D61-630C-4ABC-AA99-BBF42E739D37}"/>
    <dgm:cxn modelId="{52F35991-E936-490A-A60B-AA11B5FEEF57}" type="presOf" srcId="{D2991C7C-62B9-4C89-9788-D7CF4770C020}" destId="{BA4CA600-91E0-4756-AE6F-C27BF598FE4F}" srcOrd="0" destOrd="0" presId="urn:microsoft.com/office/officeart/2005/8/layout/hierarchy6"/>
    <dgm:cxn modelId="{1442E865-0B2F-4CAC-B096-88C1E36437FC}" type="presParOf" srcId="{56737CBF-40E4-4888-8578-932BDB257EA4}" destId="{CD5399C6-9047-45F1-BA4E-497F210E5469}" srcOrd="0" destOrd="0" presId="urn:microsoft.com/office/officeart/2005/8/layout/hierarchy6"/>
    <dgm:cxn modelId="{F94B785D-8554-43F2-8AA3-26B606234A9E}" type="presParOf" srcId="{CD5399C6-9047-45F1-BA4E-497F210E5469}" destId="{3E5789EF-1207-43C6-87AE-53518D2B7914}" srcOrd="0" destOrd="0" presId="urn:microsoft.com/office/officeart/2005/8/layout/hierarchy6"/>
    <dgm:cxn modelId="{64188FB8-D1A0-4D80-AFCB-05FE4A6214F0}" type="presParOf" srcId="{3E5789EF-1207-43C6-87AE-53518D2B7914}" destId="{024F9242-6AE6-4557-86C2-55115844391A}" srcOrd="0" destOrd="0" presId="urn:microsoft.com/office/officeart/2005/8/layout/hierarchy6"/>
    <dgm:cxn modelId="{0970DE29-4A5B-44A6-B4F3-D01E4AD575EC}" type="presParOf" srcId="{024F9242-6AE6-4557-86C2-55115844391A}" destId="{34894BD5-5EE9-40DC-8CA0-C7BBDD0E415D}" srcOrd="0" destOrd="0" presId="urn:microsoft.com/office/officeart/2005/8/layout/hierarchy6"/>
    <dgm:cxn modelId="{29B0730C-4629-439A-8EE2-E7AB42486553}" type="presParOf" srcId="{024F9242-6AE6-4557-86C2-55115844391A}" destId="{767D4D7D-1600-4102-8EA9-267AE5FEBDBB}" srcOrd="1" destOrd="0" presId="urn:microsoft.com/office/officeart/2005/8/layout/hierarchy6"/>
    <dgm:cxn modelId="{444AB548-E91B-4B7E-B43F-1C92DA05D995}" type="presParOf" srcId="{767D4D7D-1600-4102-8EA9-267AE5FEBDBB}" destId="{B9D71D27-DD96-4DA4-B169-60AB61699D1F}" srcOrd="0" destOrd="0" presId="urn:microsoft.com/office/officeart/2005/8/layout/hierarchy6"/>
    <dgm:cxn modelId="{2A29C475-E1BB-4C0F-8F2C-00F62F12DAB2}" type="presParOf" srcId="{767D4D7D-1600-4102-8EA9-267AE5FEBDBB}" destId="{B0FE0E13-D6F7-4944-8A8A-71B981B1CAA5}" srcOrd="1" destOrd="0" presId="urn:microsoft.com/office/officeart/2005/8/layout/hierarchy6"/>
    <dgm:cxn modelId="{C4F6ED05-3E3F-4889-A9B3-D2173F9770C7}" type="presParOf" srcId="{B0FE0E13-D6F7-4944-8A8A-71B981B1CAA5}" destId="{E6E5EDC7-8AD8-47CD-A5CF-7EEFB991FC66}" srcOrd="0" destOrd="0" presId="urn:microsoft.com/office/officeart/2005/8/layout/hierarchy6"/>
    <dgm:cxn modelId="{4E6A1467-D732-4D78-8223-FC7922ADB23F}" type="presParOf" srcId="{B0FE0E13-D6F7-4944-8A8A-71B981B1CAA5}" destId="{441E9AEB-7E6E-4FA9-979A-851116F1CAEA}" srcOrd="1" destOrd="0" presId="urn:microsoft.com/office/officeart/2005/8/layout/hierarchy6"/>
    <dgm:cxn modelId="{3C21B16D-CA62-46B5-B607-566C30C0AA70}" type="presParOf" srcId="{767D4D7D-1600-4102-8EA9-267AE5FEBDBB}" destId="{FFDF5562-9B96-453E-9F4D-8CFF9F96EF0D}" srcOrd="2" destOrd="0" presId="urn:microsoft.com/office/officeart/2005/8/layout/hierarchy6"/>
    <dgm:cxn modelId="{C25B8E72-693A-420C-8DB3-1982CC4AB68E}" type="presParOf" srcId="{767D4D7D-1600-4102-8EA9-267AE5FEBDBB}" destId="{564049B8-D872-4A91-B797-EB914A031781}" srcOrd="3" destOrd="0" presId="urn:microsoft.com/office/officeart/2005/8/layout/hierarchy6"/>
    <dgm:cxn modelId="{D0DF9EC2-C292-4EC9-A07A-25CFDAEEFEFE}" type="presParOf" srcId="{564049B8-D872-4A91-B797-EB914A031781}" destId="{E89A514B-94E0-40DF-8174-FA50B0D38C6A}" srcOrd="0" destOrd="0" presId="urn:microsoft.com/office/officeart/2005/8/layout/hierarchy6"/>
    <dgm:cxn modelId="{B8D7A249-7B6C-4E71-B1EA-7C800F7402DF}" type="presParOf" srcId="{564049B8-D872-4A91-B797-EB914A031781}" destId="{88CD9580-5AED-4117-859A-4C01A39A4C2B}" srcOrd="1" destOrd="0" presId="urn:microsoft.com/office/officeart/2005/8/layout/hierarchy6"/>
    <dgm:cxn modelId="{8205D7D3-36FB-4DC3-82FE-912FD8C97B1F}" type="presParOf" srcId="{767D4D7D-1600-4102-8EA9-267AE5FEBDBB}" destId="{BA4CA600-91E0-4756-AE6F-C27BF598FE4F}" srcOrd="4" destOrd="0" presId="urn:microsoft.com/office/officeart/2005/8/layout/hierarchy6"/>
    <dgm:cxn modelId="{200FC5AD-5CE9-4391-A4AD-31DA2B7452AE}" type="presParOf" srcId="{767D4D7D-1600-4102-8EA9-267AE5FEBDBB}" destId="{C9997D43-9399-4B3F-8FC1-FE1D33AE3D3C}" srcOrd="5" destOrd="0" presId="urn:microsoft.com/office/officeart/2005/8/layout/hierarchy6"/>
    <dgm:cxn modelId="{C869DADA-37C6-451A-9DEC-DCCBAF04C7BD}" type="presParOf" srcId="{C9997D43-9399-4B3F-8FC1-FE1D33AE3D3C}" destId="{38496DB6-3F8D-4825-8125-941D79542400}" srcOrd="0" destOrd="0" presId="urn:microsoft.com/office/officeart/2005/8/layout/hierarchy6"/>
    <dgm:cxn modelId="{F89A09B0-7E96-4569-90C4-B0FA98385A56}" type="presParOf" srcId="{C9997D43-9399-4B3F-8FC1-FE1D33AE3D3C}" destId="{8A4C84FD-311C-4D01-9817-99E82E79F41C}" srcOrd="1" destOrd="0" presId="urn:microsoft.com/office/officeart/2005/8/layout/hierarchy6"/>
    <dgm:cxn modelId="{8A43BC8E-4C30-4302-822B-70E314544FD8}" type="presParOf" srcId="{56737CBF-40E4-4888-8578-932BDB257EA4}" destId="{A82A5C8A-315C-4D62-BBDE-A5B9C3D14D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94BD5-5EE9-40DC-8CA0-C7BBDD0E415D}">
      <dsp:nvSpPr>
        <dsp:cNvPr id="0" name=""/>
        <dsp:cNvSpPr/>
      </dsp:nvSpPr>
      <dsp:spPr>
        <a:xfrm>
          <a:off x="2667000" y="1"/>
          <a:ext cx="3173876" cy="1313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WORKING PORTFOLIO </a:t>
          </a:r>
          <a:r>
            <a:rPr lang="en-GB" sz="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SHOWS………</a:t>
          </a:r>
        </a:p>
      </dsp:txBody>
      <dsp:txXfrm>
        <a:off x="2667000" y="1"/>
        <a:ext cx="3173876" cy="1313672"/>
      </dsp:txXfrm>
    </dsp:sp>
    <dsp:sp modelId="{B9D71D27-DD96-4DA4-B169-60AB61699D1F}">
      <dsp:nvSpPr>
        <dsp:cNvPr id="0" name=""/>
        <dsp:cNvSpPr/>
      </dsp:nvSpPr>
      <dsp:spPr>
        <a:xfrm>
          <a:off x="1325304" y="1313674"/>
          <a:ext cx="2928634" cy="1182108"/>
        </a:xfrm>
        <a:custGeom>
          <a:avLst/>
          <a:gdLst/>
          <a:ahLst/>
          <a:cxnLst/>
          <a:rect l="0" t="0" r="0" b="0"/>
          <a:pathLst>
            <a:path>
              <a:moveTo>
                <a:pt x="2928634" y="0"/>
              </a:moveTo>
              <a:lnTo>
                <a:pt x="2928634" y="591054"/>
              </a:lnTo>
              <a:lnTo>
                <a:pt x="0" y="591054"/>
              </a:lnTo>
              <a:lnTo>
                <a:pt x="0" y="1182108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5EDC7-8AD8-47CD-A5CF-7EEFB991FC66}">
      <dsp:nvSpPr>
        <dsp:cNvPr id="0" name=""/>
        <dsp:cNvSpPr/>
      </dsp:nvSpPr>
      <dsp:spPr>
        <a:xfrm>
          <a:off x="4347" y="2495782"/>
          <a:ext cx="2641912" cy="2372585"/>
        </a:xfrm>
        <a:prstGeom prst="star12">
          <a:avLst/>
        </a:prstGeom>
        <a:solidFill>
          <a:schemeClr val="accent1"/>
        </a:solidFill>
        <a:ln>
          <a:solidFill>
            <a:schemeClr val="accent3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ysClr val="windowText" lastClr="000000"/>
              </a:solidFill>
            </a:rPr>
            <a:t>(a</a:t>
          </a:r>
          <a:r>
            <a:rPr lang="en-GB" sz="1600" kern="1200" dirty="0">
              <a:solidFill>
                <a:sysClr val="windowText" lastClr="000000"/>
              </a:solidFill>
            </a:rPr>
            <a:t>) </a:t>
          </a:r>
          <a:r>
            <a:rPr lang="en-GB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 set</a:t>
          </a:r>
          <a:endParaRPr lang="en-GB" sz="2000" b="1" kern="1200" dirty="0">
            <a:ln w="6350"/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47" y="2495782"/>
        <a:ext cx="2641912" cy="2372585"/>
      </dsp:txXfrm>
    </dsp:sp>
    <dsp:sp modelId="{FFDF5562-9B96-453E-9F4D-8CFF9F96EF0D}">
      <dsp:nvSpPr>
        <dsp:cNvPr id="0" name=""/>
        <dsp:cNvSpPr/>
      </dsp:nvSpPr>
      <dsp:spPr>
        <a:xfrm>
          <a:off x="4202559" y="1313674"/>
          <a:ext cx="91440" cy="1892300"/>
        </a:xfrm>
        <a:custGeom>
          <a:avLst/>
          <a:gdLst/>
          <a:ahLst/>
          <a:cxnLst/>
          <a:rect l="0" t="0" r="0" b="0"/>
          <a:pathLst>
            <a:path>
              <a:moveTo>
                <a:pt x="51379" y="0"/>
              </a:moveTo>
              <a:lnTo>
                <a:pt x="51379" y="946150"/>
              </a:lnTo>
              <a:lnTo>
                <a:pt x="45720" y="946150"/>
              </a:lnTo>
              <a:lnTo>
                <a:pt x="45720" y="189230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A514B-94E0-40DF-8174-FA50B0D38C6A}">
      <dsp:nvSpPr>
        <dsp:cNvPr id="0" name=""/>
        <dsp:cNvSpPr/>
      </dsp:nvSpPr>
      <dsp:spPr>
        <a:xfrm>
          <a:off x="2998729" y="3205975"/>
          <a:ext cx="2499099" cy="1823553"/>
        </a:xfrm>
        <a:prstGeom prst="star12">
          <a:avLst/>
        </a:prstGeom>
        <a:solidFill>
          <a:schemeClr val="accent1"/>
        </a:solidFill>
        <a:ln>
          <a:solidFill>
            <a:schemeClr val="accent3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ysClr val="windowText" lastClr="000000"/>
              </a:solidFill>
            </a:rPr>
            <a:t>(b) Development (Growth over time</a:t>
          </a:r>
          <a:r>
            <a:rPr lang="en-GB" sz="1200" kern="1200" dirty="0">
              <a:solidFill>
                <a:sysClr val="windowText" lastClr="000000"/>
              </a:solidFill>
            </a:rPr>
            <a:t>)</a:t>
          </a:r>
          <a:endParaRPr lang="en-GB" sz="1200" kern="12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2998729" y="3205975"/>
        <a:ext cx="2499099" cy="1823553"/>
      </dsp:txXfrm>
    </dsp:sp>
    <dsp:sp modelId="{BA4CA600-91E0-4756-AE6F-C27BF598FE4F}">
      <dsp:nvSpPr>
        <dsp:cNvPr id="0" name=""/>
        <dsp:cNvSpPr/>
      </dsp:nvSpPr>
      <dsp:spPr>
        <a:xfrm>
          <a:off x="4253939" y="1313674"/>
          <a:ext cx="2793726" cy="1182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054"/>
              </a:lnTo>
              <a:lnTo>
                <a:pt x="2793726" y="591054"/>
              </a:lnTo>
              <a:lnTo>
                <a:pt x="2793726" y="1182108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96DB6-3F8D-4825-8125-941D79542400}">
      <dsp:nvSpPr>
        <dsp:cNvPr id="0" name=""/>
        <dsp:cNvSpPr/>
      </dsp:nvSpPr>
      <dsp:spPr>
        <a:xfrm>
          <a:off x="5783678" y="2495782"/>
          <a:ext cx="2527973" cy="2397004"/>
        </a:xfrm>
        <a:prstGeom prst="star12">
          <a:avLst/>
        </a:prstGeom>
        <a:solidFill>
          <a:schemeClr val="accent1"/>
        </a:solidFill>
        <a:ln>
          <a:solidFill>
            <a:schemeClr val="accent3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Text" lastClr="000000"/>
              </a:solidFill>
            </a:rPr>
            <a:t>(</a:t>
          </a:r>
          <a:r>
            <a:rPr lang="en-GB" sz="1600" kern="1200" dirty="0">
              <a:solidFill>
                <a:sysClr val="windowText" lastClr="000000"/>
              </a:solidFill>
            </a:rPr>
            <a:t>c) Reflections of progress on set goals </a:t>
          </a:r>
          <a:endParaRPr lang="en-GB" sz="1600" kern="1200" dirty="0">
            <a:solidFill>
              <a:sysClr val="windowText" lastClr="00000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5783678" y="2495782"/>
        <a:ext cx="2527973" cy="2397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9A923B-5A40-47C9-B189-AC2544AB67BE}" type="datetimeFigureOut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562D00A-38BB-4E1E-8DDC-8F06CA61FB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2D1109-3C2D-4DA4-BD38-5EF05B451C7E}" type="datetimeFigureOut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7050" cy="4179887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C8826F4-5241-4C2F-9514-3E9CDF0D75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w-KE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94F102-66D1-4941-8D5F-BF948F2DFEA4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Divide the participants into groups of 5-6 members.</a:t>
            </a:r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B0455F-53ED-4FA7-BCCC-08217C69ECA1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A6DDBA-0A9A-4B17-990A-3887887CCC96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It shows</a:t>
            </a:r>
            <a:endParaRPr lang="en-GB" altLang="en-US" smtClean="0"/>
          </a:p>
          <a:p>
            <a:r>
              <a:rPr lang="en-GB" altLang="en-US" smtClean="0"/>
              <a:t>development of one or more products/performances (tracking)</a:t>
            </a:r>
          </a:p>
          <a:p>
            <a:r>
              <a:rPr lang="en-GB" altLang="en-US" smtClean="0"/>
              <a:t>goal-setting </a:t>
            </a:r>
          </a:p>
          <a:p>
            <a:r>
              <a:rPr lang="en-GB" altLang="en-US" smtClean="0"/>
              <a:t>growth or change over time - earlier and later work samples</a:t>
            </a:r>
          </a:p>
          <a:p>
            <a:r>
              <a:rPr lang="en-GB" altLang="en-US" smtClean="0"/>
              <a:t>reflection of progress on set goals</a:t>
            </a:r>
          </a:p>
          <a:p>
            <a:r>
              <a:rPr lang="en-GB" altLang="en-US" smtClean="0"/>
              <a:t>strengths and weaknesses</a:t>
            </a:r>
          </a:p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BE43F8-E5A6-4D2B-8ED3-BA7031F64A45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It is used to </a:t>
            </a:r>
            <a:endParaRPr lang="en-GB" altLang="en-US" smtClean="0"/>
          </a:p>
          <a:p>
            <a:r>
              <a:rPr lang="en-GB" altLang="en-US" smtClean="0"/>
              <a:t>show achievement for grading purposes</a:t>
            </a:r>
          </a:p>
          <a:p>
            <a:r>
              <a:rPr lang="en-GB" altLang="en-US" smtClean="0"/>
              <a:t>document progress towards standards</a:t>
            </a:r>
          </a:p>
          <a:p>
            <a:r>
              <a:rPr lang="en-GB" altLang="en-US" smtClean="0"/>
              <a:t>place learners appropriately.</a:t>
            </a:r>
          </a:p>
          <a:p>
            <a:endParaRPr lang="en-GB" altLang="en-US" smtClean="0"/>
          </a:p>
        </p:txBody>
      </p:sp>
      <p:sp>
        <p:nvSpPr>
          <p:cNvPr id="665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B10885-5D2D-4AE2-8985-60954534D693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424A54-BDFE-4C87-A991-76A6F9508444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/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/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>
              <a:extLst/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/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6495F0-049A-439B-AEBB-F6123BAA3AF7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2" name="Footer Placeholder 18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839C9-CC1C-403F-9DDD-323BA2C80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7270401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9E29-B3FC-42B7-979F-EB0CD352CC91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" name="Footer Placeholder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F657-9311-484D-98FA-AAC2B904E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123115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EA58-E3F9-4E7A-8B68-8BDE14CB1ED4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" name="Footer Placeholder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E51C-A02C-4502-A530-9449107DD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1502121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D0A9-0637-4EC3-AD19-CE0292FDD248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" name="Footer Placeholder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ED77B-DC4C-4156-B810-9DDCA0D5D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8882328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/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15">
            <a:extLst/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52C6A-4CB9-4255-B688-1806E6EA44A8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87F1-407D-4514-90F9-A5023DA21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7759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1D421B-1EE4-4D19-A73A-389CB4096F1E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C239-4667-4327-BC0E-ED0E96081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582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9A9BD-4EB1-4AF3-A004-7A3502021137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DEE7-A57F-49CC-B878-48285C53D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15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7973C6-BC50-4294-90BD-98857D0A43D6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01ACB-C437-49AD-88FD-1E3880E56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3853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F838-5C36-45CC-A718-31919CDB457F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" name="Footer Placeholder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A9D5E-550D-4EF0-AA34-D6C54A802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2687299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0CD38-BAA0-4A7D-A55C-6EBE356F86B3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9A60F-17C9-483A-BCE2-93C2BF65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8614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/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/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/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/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20">
            <a:extLst/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5DC6E0-5D30-4DC2-B4AC-EED495CD7C12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2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860F-E211-4185-957F-522CFF3F7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139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/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/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>
            <a:extLst/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CB5B38-ADEE-4EBC-8DD3-DE74A3A427B5}" type="datetime1">
              <a:rPr lang="en-US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2" name="Footer Placeholder 21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fld id="{46F8396C-4E88-43C7-A533-CF1C42BD93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1" r:id="rId2"/>
    <p:sldLayoutId id="2147484206" r:id="rId3"/>
    <p:sldLayoutId id="2147484207" r:id="rId4"/>
    <p:sldLayoutId id="2147484208" r:id="rId5"/>
    <p:sldLayoutId id="2147484209" r:id="rId6"/>
    <p:sldLayoutId id="2147484202" r:id="rId7"/>
    <p:sldLayoutId id="2147484210" r:id="rId8"/>
    <p:sldLayoutId id="2147484211" r:id="rId9"/>
    <p:sldLayoutId id="2147484203" r:id="rId10"/>
    <p:sldLayoutId id="2147484204" r:id="rId11"/>
  </p:sldLayoutIdLst>
  <p:transition spd="slow">
    <p:wedg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</p:spPr>
        <p:txBody>
          <a:bodyPr/>
          <a:lstStyle/>
          <a:p>
            <a:pPr marL="107950" indent="0" algn="ctr">
              <a:buFont typeface="Wingdings 3" panose="05040102010807070707" pitchFamily="18" charset="2"/>
              <a:buNone/>
              <a:defRPr/>
            </a:pPr>
            <a:r>
              <a:rPr lang="en-GB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PORTFOLIO ASSESSMENT</a:t>
            </a:r>
          </a:p>
        </p:txBody>
      </p:sp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51A352-30B6-43E8-A38A-49333B71F6C8}" type="datetime1"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7/27/2019</a:t>
            </a:fld>
            <a:endParaRPr lang="en-US" altLang="en-US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7ABE83-AECF-4F32-AD9C-1A11A89113E7}" type="slidenum"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76400" y="52578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Kenya National Examinations Council (KNEC)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P. O. Box 73598-00200, Nairobi, Kenya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Email:info@knec.ac.ke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/>
          </p:cNvPr>
          <p:cNvSpPr txBox="1">
            <a:spLocks/>
          </p:cNvSpPr>
          <p:nvPr/>
        </p:nvSpPr>
        <p:spPr bwMode="auto">
          <a:xfrm>
            <a:off x="1752600" y="490537"/>
            <a:ext cx="7041455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THE KENYA NATIONAL EXAMINATIONS COUNCIL</a:t>
            </a:r>
          </a:p>
        </p:txBody>
      </p:sp>
      <p:pic>
        <p:nvPicPr>
          <p:cNvPr id="9223" name="Picture 32" descr="Description: KNE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8913"/>
            <a:ext cx="9969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22375"/>
            <a:ext cx="8229600" cy="5254625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1.2 Types of portfolios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843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78E78C-AE02-48B8-A98C-F1F7FE7586E7}" type="slidenum">
              <a:rPr lang="en-US" altLang="en-US">
                <a:latin typeface="Lucida Sans Unicode" panose="020B0602030504020204" pitchFamily="34" charset="0"/>
              </a:rPr>
              <a:pPr/>
              <a:t>10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2107" y="1221692"/>
            <a:ext cx="7709893" cy="5100415"/>
            <a:chOff x="672107" y="1221692"/>
            <a:chExt cx="7418785" cy="510041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672107" y="2999109"/>
              <a:ext cx="3091160" cy="1545580"/>
            </a:xfrm>
            <a:custGeom>
              <a:avLst/>
              <a:gdLst>
                <a:gd name="connsiteX0" fmla="*/ 0 w 3091160"/>
                <a:gd name="connsiteY0" fmla="*/ 154558 h 1545580"/>
                <a:gd name="connsiteX1" fmla="*/ 154558 w 3091160"/>
                <a:gd name="connsiteY1" fmla="*/ 0 h 1545580"/>
                <a:gd name="connsiteX2" fmla="*/ 2936602 w 3091160"/>
                <a:gd name="connsiteY2" fmla="*/ 0 h 1545580"/>
                <a:gd name="connsiteX3" fmla="*/ 3091160 w 3091160"/>
                <a:gd name="connsiteY3" fmla="*/ 154558 h 1545580"/>
                <a:gd name="connsiteX4" fmla="*/ 3091160 w 3091160"/>
                <a:gd name="connsiteY4" fmla="*/ 1391022 h 1545580"/>
                <a:gd name="connsiteX5" fmla="*/ 2936602 w 3091160"/>
                <a:gd name="connsiteY5" fmla="*/ 1545580 h 1545580"/>
                <a:gd name="connsiteX6" fmla="*/ 154558 w 3091160"/>
                <a:gd name="connsiteY6" fmla="*/ 1545580 h 1545580"/>
                <a:gd name="connsiteX7" fmla="*/ 0 w 3091160"/>
                <a:gd name="connsiteY7" fmla="*/ 1391022 h 1545580"/>
                <a:gd name="connsiteX8" fmla="*/ 0 w 3091160"/>
                <a:gd name="connsiteY8" fmla="*/ 154558 h 154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1160" h="1545580">
                  <a:moveTo>
                    <a:pt x="0" y="154558"/>
                  </a:moveTo>
                  <a:cubicBezTo>
                    <a:pt x="0" y="69198"/>
                    <a:pt x="69198" y="0"/>
                    <a:pt x="154558" y="0"/>
                  </a:cubicBezTo>
                  <a:lnTo>
                    <a:pt x="2936602" y="0"/>
                  </a:lnTo>
                  <a:cubicBezTo>
                    <a:pt x="3021962" y="0"/>
                    <a:pt x="3091160" y="69198"/>
                    <a:pt x="3091160" y="154558"/>
                  </a:cubicBezTo>
                  <a:lnTo>
                    <a:pt x="3091160" y="1391022"/>
                  </a:lnTo>
                  <a:cubicBezTo>
                    <a:pt x="3091160" y="1476382"/>
                    <a:pt x="3021962" y="1545580"/>
                    <a:pt x="2936602" y="1545580"/>
                  </a:cubicBezTo>
                  <a:lnTo>
                    <a:pt x="154558" y="1545580"/>
                  </a:lnTo>
                  <a:cubicBezTo>
                    <a:pt x="69198" y="1545580"/>
                    <a:pt x="0" y="1476382"/>
                    <a:pt x="0" y="1391022"/>
                  </a:cubicBezTo>
                  <a:lnTo>
                    <a:pt x="0" y="15455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223" tIns="66223" rIns="66223" bIns="66223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TYPES OF PORTFOLIOS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8289469">
              <a:off x="3298904" y="2855945"/>
              <a:ext cx="2165191" cy="54492"/>
            </a:xfrm>
            <a:custGeom>
              <a:avLst/>
              <a:gdLst>
                <a:gd name="connsiteX0" fmla="*/ 0 w 2165191"/>
                <a:gd name="connsiteY0" fmla="*/ 27246 h 54492"/>
                <a:gd name="connsiteX1" fmla="*/ 2165191 w 2165191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5191" h="54492">
                  <a:moveTo>
                    <a:pt x="0" y="27246"/>
                  </a:moveTo>
                  <a:lnTo>
                    <a:pt x="2165191" y="27246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41166" tIns="-26884" rIns="1041165" bIns="-26884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99732" y="1221692"/>
              <a:ext cx="3091160" cy="1545580"/>
            </a:xfrm>
            <a:custGeom>
              <a:avLst/>
              <a:gdLst>
                <a:gd name="connsiteX0" fmla="*/ 0 w 3091160"/>
                <a:gd name="connsiteY0" fmla="*/ 154558 h 1545580"/>
                <a:gd name="connsiteX1" fmla="*/ 154558 w 3091160"/>
                <a:gd name="connsiteY1" fmla="*/ 0 h 1545580"/>
                <a:gd name="connsiteX2" fmla="*/ 2936602 w 3091160"/>
                <a:gd name="connsiteY2" fmla="*/ 0 h 1545580"/>
                <a:gd name="connsiteX3" fmla="*/ 3091160 w 3091160"/>
                <a:gd name="connsiteY3" fmla="*/ 154558 h 1545580"/>
                <a:gd name="connsiteX4" fmla="*/ 3091160 w 3091160"/>
                <a:gd name="connsiteY4" fmla="*/ 1391022 h 1545580"/>
                <a:gd name="connsiteX5" fmla="*/ 2936602 w 3091160"/>
                <a:gd name="connsiteY5" fmla="*/ 1545580 h 1545580"/>
                <a:gd name="connsiteX6" fmla="*/ 154558 w 3091160"/>
                <a:gd name="connsiteY6" fmla="*/ 1545580 h 1545580"/>
                <a:gd name="connsiteX7" fmla="*/ 0 w 3091160"/>
                <a:gd name="connsiteY7" fmla="*/ 1391022 h 1545580"/>
                <a:gd name="connsiteX8" fmla="*/ 0 w 3091160"/>
                <a:gd name="connsiteY8" fmla="*/ 154558 h 154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1160" h="1545580">
                  <a:moveTo>
                    <a:pt x="0" y="154558"/>
                  </a:moveTo>
                  <a:cubicBezTo>
                    <a:pt x="0" y="69198"/>
                    <a:pt x="69198" y="0"/>
                    <a:pt x="154558" y="0"/>
                  </a:cubicBezTo>
                  <a:lnTo>
                    <a:pt x="2936602" y="0"/>
                  </a:lnTo>
                  <a:cubicBezTo>
                    <a:pt x="3021962" y="0"/>
                    <a:pt x="3091160" y="69198"/>
                    <a:pt x="3091160" y="154558"/>
                  </a:cubicBezTo>
                  <a:lnTo>
                    <a:pt x="3091160" y="1391022"/>
                  </a:lnTo>
                  <a:cubicBezTo>
                    <a:pt x="3091160" y="1476382"/>
                    <a:pt x="3021962" y="1545580"/>
                    <a:pt x="2936602" y="1545580"/>
                  </a:cubicBezTo>
                  <a:lnTo>
                    <a:pt x="154558" y="1545580"/>
                  </a:lnTo>
                  <a:cubicBezTo>
                    <a:pt x="69198" y="1545580"/>
                    <a:pt x="0" y="1476382"/>
                    <a:pt x="0" y="1391022"/>
                  </a:cubicBezTo>
                  <a:lnTo>
                    <a:pt x="0" y="15455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223" tIns="66223" rIns="66223" bIns="66223" spcCol="1270" anchor="ctr"/>
            <a:lstStyle/>
            <a:p>
              <a:pPr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dirty="0"/>
                <a:t>1. </a:t>
              </a:r>
              <a:r>
                <a:rPr lang="en-GB" sz="33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Working</a:t>
              </a:r>
            </a:p>
            <a:p>
              <a:pPr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     Portfolio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763267" y="3744653"/>
              <a:ext cx="1236464" cy="54492"/>
            </a:xfrm>
            <a:custGeom>
              <a:avLst/>
              <a:gdLst>
                <a:gd name="connsiteX0" fmla="*/ 0 w 1236464"/>
                <a:gd name="connsiteY0" fmla="*/ 27246 h 54492"/>
                <a:gd name="connsiteX1" fmla="*/ 1236464 w 1236464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6464" h="54492">
                  <a:moveTo>
                    <a:pt x="0" y="27246"/>
                  </a:moveTo>
                  <a:lnTo>
                    <a:pt x="1236464" y="27246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0021" tIns="-3665" rIns="600020" bIns="-3666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99732" y="2999109"/>
              <a:ext cx="3091160" cy="1545580"/>
            </a:xfrm>
            <a:custGeom>
              <a:avLst/>
              <a:gdLst>
                <a:gd name="connsiteX0" fmla="*/ 0 w 3091160"/>
                <a:gd name="connsiteY0" fmla="*/ 154558 h 1545580"/>
                <a:gd name="connsiteX1" fmla="*/ 154558 w 3091160"/>
                <a:gd name="connsiteY1" fmla="*/ 0 h 1545580"/>
                <a:gd name="connsiteX2" fmla="*/ 2936602 w 3091160"/>
                <a:gd name="connsiteY2" fmla="*/ 0 h 1545580"/>
                <a:gd name="connsiteX3" fmla="*/ 3091160 w 3091160"/>
                <a:gd name="connsiteY3" fmla="*/ 154558 h 1545580"/>
                <a:gd name="connsiteX4" fmla="*/ 3091160 w 3091160"/>
                <a:gd name="connsiteY4" fmla="*/ 1391022 h 1545580"/>
                <a:gd name="connsiteX5" fmla="*/ 2936602 w 3091160"/>
                <a:gd name="connsiteY5" fmla="*/ 1545580 h 1545580"/>
                <a:gd name="connsiteX6" fmla="*/ 154558 w 3091160"/>
                <a:gd name="connsiteY6" fmla="*/ 1545580 h 1545580"/>
                <a:gd name="connsiteX7" fmla="*/ 0 w 3091160"/>
                <a:gd name="connsiteY7" fmla="*/ 1391022 h 1545580"/>
                <a:gd name="connsiteX8" fmla="*/ 0 w 3091160"/>
                <a:gd name="connsiteY8" fmla="*/ 154558 h 154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1160" h="1545580">
                  <a:moveTo>
                    <a:pt x="0" y="154558"/>
                  </a:moveTo>
                  <a:cubicBezTo>
                    <a:pt x="0" y="69198"/>
                    <a:pt x="69198" y="0"/>
                    <a:pt x="154558" y="0"/>
                  </a:cubicBezTo>
                  <a:lnTo>
                    <a:pt x="2936602" y="0"/>
                  </a:lnTo>
                  <a:cubicBezTo>
                    <a:pt x="3021962" y="0"/>
                    <a:pt x="3091160" y="69198"/>
                    <a:pt x="3091160" y="154558"/>
                  </a:cubicBezTo>
                  <a:lnTo>
                    <a:pt x="3091160" y="1391022"/>
                  </a:lnTo>
                  <a:cubicBezTo>
                    <a:pt x="3091160" y="1476382"/>
                    <a:pt x="3021962" y="1545580"/>
                    <a:pt x="2936602" y="1545580"/>
                  </a:cubicBezTo>
                  <a:lnTo>
                    <a:pt x="154558" y="1545580"/>
                  </a:lnTo>
                  <a:cubicBezTo>
                    <a:pt x="69198" y="1545580"/>
                    <a:pt x="0" y="1476382"/>
                    <a:pt x="0" y="1391022"/>
                  </a:cubicBezTo>
                  <a:lnTo>
                    <a:pt x="0" y="15455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223" tIns="66223" rIns="66223" bIns="66223" spcCol="1270" anchor="ctr"/>
            <a:lstStyle/>
            <a:p>
              <a:pPr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dirty="0"/>
                <a:t>2. </a:t>
              </a:r>
              <a:r>
                <a:rPr lang="en-GB" sz="33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Showcase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Portfolio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3310531">
              <a:off x="3298904" y="4633362"/>
              <a:ext cx="2165191" cy="54492"/>
            </a:xfrm>
            <a:custGeom>
              <a:avLst/>
              <a:gdLst>
                <a:gd name="connsiteX0" fmla="*/ 0 w 2165191"/>
                <a:gd name="connsiteY0" fmla="*/ 27246 h 54492"/>
                <a:gd name="connsiteX1" fmla="*/ 2165191 w 2165191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5191" h="54492">
                  <a:moveTo>
                    <a:pt x="0" y="27246"/>
                  </a:moveTo>
                  <a:lnTo>
                    <a:pt x="2165191" y="27246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41165" tIns="-26885" rIns="1041166" bIns="-26883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99732" y="4776527"/>
              <a:ext cx="3091160" cy="1545580"/>
            </a:xfrm>
            <a:custGeom>
              <a:avLst/>
              <a:gdLst>
                <a:gd name="connsiteX0" fmla="*/ 0 w 3091160"/>
                <a:gd name="connsiteY0" fmla="*/ 154558 h 1545580"/>
                <a:gd name="connsiteX1" fmla="*/ 154558 w 3091160"/>
                <a:gd name="connsiteY1" fmla="*/ 0 h 1545580"/>
                <a:gd name="connsiteX2" fmla="*/ 2936602 w 3091160"/>
                <a:gd name="connsiteY2" fmla="*/ 0 h 1545580"/>
                <a:gd name="connsiteX3" fmla="*/ 3091160 w 3091160"/>
                <a:gd name="connsiteY3" fmla="*/ 154558 h 1545580"/>
                <a:gd name="connsiteX4" fmla="*/ 3091160 w 3091160"/>
                <a:gd name="connsiteY4" fmla="*/ 1391022 h 1545580"/>
                <a:gd name="connsiteX5" fmla="*/ 2936602 w 3091160"/>
                <a:gd name="connsiteY5" fmla="*/ 1545580 h 1545580"/>
                <a:gd name="connsiteX6" fmla="*/ 154558 w 3091160"/>
                <a:gd name="connsiteY6" fmla="*/ 1545580 h 1545580"/>
                <a:gd name="connsiteX7" fmla="*/ 0 w 3091160"/>
                <a:gd name="connsiteY7" fmla="*/ 1391022 h 1545580"/>
                <a:gd name="connsiteX8" fmla="*/ 0 w 3091160"/>
                <a:gd name="connsiteY8" fmla="*/ 154558 h 154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1160" h="1545580">
                  <a:moveTo>
                    <a:pt x="0" y="154558"/>
                  </a:moveTo>
                  <a:cubicBezTo>
                    <a:pt x="0" y="69198"/>
                    <a:pt x="69198" y="0"/>
                    <a:pt x="154558" y="0"/>
                  </a:cubicBezTo>
                  <a:lnTo>
                    <a:pt x="2936602" y="0"/>
                  </a:lnTo>
                  <a:cubicBezTo>
                    <a:pt x="3021962" y="0"/>
                    <a:pt x="3091160" y="69198"/>
                    <a:pt x="3091160" y="154558"/>
                  </a:cubicBezTo>
                  <a:lnTo>
                    <a:pt x="3091160" y="1391022"/>
                  </a:lnTo>
                  <a:cubicBezTo>
                    <a:pt x="3091160" y="1476382"/>
                    <a:pt x="3021962" y="1545580"/>
                    <a:pt x="2936602" y="1545580"/>
                  </a:cubicBezTo>
                  <a:lnTo>
                    <a:pt x="154558" y="1545580"/>
                  </a:lnTo>
                  <a:cubicBezTo>
                    <a:pt x="69198" y="1545580"/>
                    <a:pt x="0" y="1476382"/>
                    <a:pt x="0" y="1391022"/>
                  </a:cubicBezTo>
                  <a:lnTo>
                    <a:pt x="0" y="15455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223" tIns="66223" rIns="66223" bIns="66223" spcCol="1270" anchor="ctr"/>
            <a:lstStyle/>
            <a:p>
              <a:pPr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dirty="0"/>
                <a:t>3. </a:t>
              </a:r>
              <a:r>
                <a:rPr lang="en-GB" sz="33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Assessment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3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Portfolio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This is a collection of work in progress as well as finished samples of work (products</a:t>
            </a:r>
            <a:r>
              <a:rPr lang="en-US" sz="2800" dirty="0" smtClean="0"/>
              <a:t>).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It contains collection of work guided by learning areas, learning outcomes and core competencies to be developed or individual learner’s areas of </a:t>
            </a:r>
            <a:r>
              <a:rPr lang="en-US" sz="2800" dirty="0" smtClean="0"/>
              <a:t>interests.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 </a:t>
            </a:r>
            <a:r>
              <a:rPr lang="en-US" sz="2800" dirty="0"/>
              <a:t>It contains work that can be later selected for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en-US" sz="2800" dirty="0"/>
              <a:t> </a:t>
            </a:r>
            <a:r>
              <a:rPr lang="en-US" sz="2800" dirty="0" smtClean="0"/>
              <a:t>portfolios.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1.	</a:t>
            </a:r>
            <a:r>
              <a:rPr lang="en-GB" dirty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Working Portfolio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B2779-FC6A-49E7-84E7-67FC069A3978}" type="slidenum">
              <a:rPr lang="en-US" altLang="en-US">
                <a:latin typeface="Lucida Sans Unicode" panose="020B0602030504020204" pitchFamily="34" charset="0"/>
              </a:rPr>
              <a:pPr/>
              <a:t>11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048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DD2242-E5E1-46B5-8E4B-A278DB72C921}" type="slidenum">
              <a:rPr lang="en-US" altLang="en-US">
                <a:latin typeface="Lucida Sans Unicode" panose="020B0602030504020204" pitchFamily="34" charset="0"/>
              </a:rPr>
              <a:pPr/>
              <a:t>12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6" name="Content Placeholder 5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31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150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C700FC-9BDE-4925-A706-F48290BEA6D5}" type="slidenum">
              <a:rPr lang="en-US" altLang="en-US">
                <a:latin typeface="Lucida Sans Unicode" panose="020B0602030504020204" pitchFamily="34" charset="0"/>
              </a:rPr>
              <a:pPr/>
              <a:t>13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1508" name="Picture 23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90625"/>
            <a:ext cx="57340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253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2E0BC1-A99B-471A-A37D-90C6124044A3}" type="slidenum">
              <a:rPr lang="en-US" altLang="en-US">
                <a:latin typeface="Lucida Sans Unicode" panose="020B0602030504020204" pitchFamily="34" charset="0"/>
              </a:rPr>
              <a:pPr/>
              <a:t>14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2532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114800"/>
            <a:ext cx="605948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8" descr="Image result for d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49726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5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3625"/>
            <a:ext cx="3657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CAF7B-6303-4209-9192-A809397D49B4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355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78978B-C767-4DDC-BFF2-8A249C7D67FD}" type="slidenum">
              <a:rPr lang="en-US" altLang="en-US">
                <a:latin typeface="Lucida Sans Unicode" panose="020B0602030504020204" pitchFamily="34" charset="0"/>
              </a:rPr>
              <a:pPr/>
              <a:t>15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19461" name="Picture 7" descr="Related image"/>
          <p:cNvPicPr>
            <a:picLocks noChangeAspect="1" noChangeArrowheads="1"/>
          </p:cNvPicPr>
          <p:nvPr/>
        </p:nvPicPr>
        <p:blipFill>
          <a:blip r:embed="rId2" cstate="print"/>
          <a:srcRect l="3000" r="3000" b="27167"/>
          <a:stretch>
            <a:fillRect/>
          </a:stretch>
        </p:blipFill>
        <p:spPr bwMode="auto">
          <a:xfrm>
            <a:off x="5738813" y="671513"/>
            <a:ext cx="2566987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9" descr="Related image"/>
          <p:cNvPicPr>
            <a:picLocks noChangeAspect="1" noChangeArrowheads="1"/>
          </p:cNvPicPr>
          <p:nvPr/>
        </p:nvPicPr>
        <p:blipFill>
          <a:blip r:embed="rId3" cstate="print"/>
          <a:srcRect l="15051" t="13866" r="5173" b="12772"/>
          <a:stretch>
            <a:fillRect/>
          </a:stretch>
        </p:blipFill>
        <p:spPr bwMode="auto">
          <a:xfrm>
            <a:off x="685800" y="457200"/>
            <a:ext cx="3556000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7" descr="Image result for drawing and c;oluring plant parts for elementary students"/>
          <p:cNvPicPr>
            <a:picLocks noChangeAspect="1" noChangeArrowheads="1"/>
          </p:cNvPicPr>
          <p:nvPr/>
        </p:nvPicPr>
        <p:blipFill>
          <a:blip r:embed="rId4" cstate="print"/>
          <a:srcRect l="18634" r="16273"/>
          <a:stretch>
            <a:fillRect/>
          </a:stretch>
        </p:blipFill>
        <p:spPr bwMode="auto">
          <a:xfrm>
            <a:off x="2209800" y="3352800"/>
            <a:ext cx="316230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It displays the best of the learners outputs and products.</a:t>
            </a:r>
          </a:p>
          <a:p>
            <a:endParaRPr lang="en-US" altLang="en-US" sz="800" smtClean="0"/>
          </a:p>
          <a:p>
            <a:endParaRPr lang="en-US" altLang="en-US" sz="800" smtClean="0"/>
          </a:p>
          <a:p>
            <a:r>
              <a:rPr lang="en-US" altLang="en-US" sz="2800" smtClean="0"/>
              <a:t>The content that goes into this type of portfolio is purely selected by a learner in line with their interests and abilities. </a:t>
            </a:r>
            <a:endParaRPr lang="en-GB" altLang="en-US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2.	</a:t>
            </a:r>
            <a:r>
              <a:rPr lang="en-GB" dirty="0">
                <a:solidFill>
                  <a:srgbClr val="FF0000"/>
                </a:solidFill>
              </a:rPr>
              <a:t>Showcase Portfolio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458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5A294-2D35-4714-8579-D841FA5F4599}" type="slidenum">
              <a:rPr lang="en-US" altLang="en-US">
                <a:latin typeface="Lucida Sans Unicode" panose="020B0602030504020204" pitchFamily="34" charset="0"/>
              </a:rPr>
              <a:pPr/>
              <a:t>16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560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33F1B2-DE40-4EB0-89AA-2F7449332082}" type="slidenum">
              <a:rPr lang="en-US" altLang="en-US">
                <a:latin typeface="Lucida Sans Unicode" panose="020B0602030504020204" pitchFamily="34" charset="0"/>
              </a:rPr>
              <a:pPr/>
              <a:t>17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6" name="Content Placeholder 5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Samples of best works in showcase portfolio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3810000" y="5257800"/>
            <a:ext cx="48768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Functions of parts of a plant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 of a thorny plant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11480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         A PLANT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663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AA2395-370B-41BC-B16E-6C9549A23D01}" type="slidenum">
              <a:rPr lang="en-US" altLang="en-US">
                <a:latin typeface="Lucida Sans Unicode" panose="020B0602030504020204" pitchFamily="34" charset="0"/>
              </a:rPr>
              <a:pPr/>
              <a:t>18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2534" name="Picture 10" descr="C:\Users\hp\AppData\Local\Microsoft\Windows\INetCache\Content.MSO\8ECA3512.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2286000"/>
            <a:ext cx="3348038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https://www.sciencea-z.com/saz_book_covers/350/2987.jpg"/>
          <p:cNvPicPr>
            <a:picLocks noChangeAspect="1" noChangeArrowheads="1"/>
          </p:cNvPicPr>
          <p:nvPr/>
        </p:nvPicPr>
        <p:blipFill rotWithShape="1">
          <a:blip r:embed="rId3" cstate="print"/>
          <a:srcRect t="12839" b="5084"/>
          <a:stretch/>
        </p:blipFill>
        <p:spPr bwMode="auto">
          <a:xfrm>
            <a:off x="5181600" y="1828800"/>
            <a:ext cx="316547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This type of portfolio is used to document mastery of skills or competencies in a particular learning area. 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The content in this type of portfolio is guided by the competencies specified in the curricular.  </a:t>
            </a:r>
            <a:endParaRPr lang="en-GB" altLang="en-US" sz="2400" smtClean="0"/>
          </a:p>
          <a:p>
            <a:endParaRPr lang="en-GB" altLang="en-US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3.	Assessment Portfolio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765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97BF72-45CE-4A52-9843-01C92E5771CA}" type="slidenum">
              <a:rPr lang="en-US" altLang="en-US">
                <a:latin typeface="Lucida Sans Unicode" panose="020B0602030504020204" pitchFamily="34" charset="0"/>
              </a:rPr>
              <a:pPr/>
              <a:t>19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b="1" dirty="0">
              <a:highlight>
                <a:srgbClr val="0000FF"/>
              </a:highlight>
            </a:endParaRP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b="1" dirty="0">
              <a:highlight>
                <a:srgbClr val="0000FF"/>
              </a:highlight>
            </a:endParaRP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800" dirty="0" smtClean="0"/>
              <a:t>By </a:t>
            </a:r>
            <a:r>
              <a:rPr lang="en-US" sz="2800" dirty="0"/>
              <a:t>the end of the session, the participant should be able </a:t>
            </a:r>
            <a:r>
              <a:rPr lang="en-US" sz="2800" dirty="0" smtClean="0"/>
              <a:t>to;</a:t>
            </a:r>
            <a:endParaRPr lang="en-US" sz="2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Define a portfolio</a:t>
            </a:r>
            <a:endParaRPr lang="en-GB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Identify types of portfolios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Describe the stages of portfolio development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F5C7F2-91FF-4344-A0A9-764509ECB952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024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A65F2-B251-4C96-9E94-6C2CFBA7730E}" type="slidenum">
              <a:rPr lang="en-US" altLang="en-US">
                <a:latin typeface="Lucida Sans Unicode" panose="020B0602030504020204" pitchFamily="34" charset="0"/>
              </a:rPr>
              <a:pPr/>
              <a:t>2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867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4112C5-43F8-480D-9CB2-D040A8278498}" type="slidenum">
              <a:rPr lang="en-US" altLang="en-US">
                <a:latin typeface="Lucida Sans Unicode" panose="020B0602030504020204" pitchFamily="34" charset="0"/>
              </a:rPr>
              <a:pPr/>
              <a:t>20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6" name="Content Placeholder 5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2969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203141-0C65-4D61-9188-65FA9694CA9C}" type="slidenum">
              <a:rPr lang="en-US" altLang="en-US">
                <a:latin typeface="Lucida Sans Unicode" panose="020B0602030504020204" pitchFamily="34" charset="0"/>
              </a:rPr>
              <a:pPr/>
              <a:t>21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9700" name="Picture 26" descr="C:\Users\hp\AppData\Local\Microsoft\Windows\INetCache\Content.MSO\D43FF4F7.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244475"/>
            <a:ext cx="3276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3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4313"/>
            <a:ext cx="431958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0" descr="C:\Users\hp\AppData\Local\Microsoft\Windows\INetCache\Content.MSO\8960E466.t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5274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7" descr="C:\Users\hp\AppData\Local\Microsoft\Windows\INetCache\Content.MSO\E162E11D.t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2813"/>
            <a:ext cx="33750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CAF7B-6303-4209-9192-A809397D49B4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072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A58122-B31D-44B7-93CF-9BEA358F5AA3}" type="slidenum">
              <a:rPr lang="en-US" altLang="en-US">
                <a:latin typeface="Lucida Sans Unicode" panose="020B0602030504020204" pitchFamily="34" charset="0"/>
              </a:rPr>
              <a:pPr/>
              <a:t>22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1" t="12296" r="10753"/>
          <a:stretch>
            <a:fillRect/>
          </a:stretch>
        </p:blipFill>
        <p:spPr bwMode="auto">
          <a:xfrm>
            <a:off x="1219200" y="533400"/>
            <a:ext cx="6172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CAF7B-6303-4209-9192-A809397D49B4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175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E332A2-2687-46F5-9DF6-A8B3A26D7403}" type="slidenum">
              <a:rPr lang="en-US" altLang="en-US">
                <a:latin typeface="Lucida Sans Unicode" panose="020B0602030504020204" pitchFamily="34" charset="0"/>
              </a:rPr>
              <a:pPr/>
              <a:t>23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8678" name="Picture 39" descr="Image result for developing leaf printing for elementary students"/>
          <p:cNvPicPr>
            <a:picLocks noChangeAspect="1" noChangeArrowheads="1"/>
          </p:cNvPicPr>
          <p:nvPr/>
        </p:nvPicPr>
        <p:blipFill>
          <a:blip r:embed="rId2" cstate="print"/>
          <a:srcRect l="74583" b="51904"/>
          <a:stretch>
            <a:fillRect/>
          </a:stretch>
        </p:blipFill>
        <p:spPr bwMode="auto">
          <a:xfrm>
            <a:off x="1219200" y="3581400"/>
            <a:ext cx="2232025" cy="22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A close up of a plant&#10;&#10;Description automatically 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36750"/>
            <a:ext cx="3581400" cy="36115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8680" name="Picture 3" descr="https://www.wikihow.com/images/f/fa/Make-Leaf-Prints-Step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8" y="1490663"/>
            <a:ext cx="2640012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2	</a:t>
            </a:r>
            <a:r>
              <a:rPr lang="en-GB" sz="3600" dirty="0" smtClean="0"/>
              <a:t>STAGES OF PORTFOLIO 	DEVELOPMENT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F81BE2-0ED0-4DA5-8F5F-251185DD2316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D2CF4-C845-4F93-AE1D-2552C3B382DC}" type="slidenum">
              <a:rPr lang="en-US" altLang="en-US">
                <a:latin typeface="Lucida Sans Unicode" panose="020B0602030504020204" pitchFamily="34" charset="0"/>
              </a:rPr>
              <a:pPr/>
              <a:t>24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dirty="0" smtClean="0"/>
              <a:t>The portfolio development process consists of four basic steps: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r>
              <a:rPr lang="en-US" alt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Overview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442438-B066-43B9-B243-070DC96159C5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FA6F74-D4FA-46C6-9E0C-C4472BE84A65}" type="slidenum">
              <a:rPr lang="en-US" altLang="en-US">
                <a:latin typeface="Lucida Sans Unicode" panose="020B0602030504020204" pitchFamily="34" charset="0"/>
              </a:rPr>
              <a:pPr/>
              <a:t>25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454150"/>
            <a:ext cx="8229600" cy="4525963"/>
          </a:xfrm>
        </p:spPr>
        <p:txBody>
          <a:bodyPr/>
          <a:lstStyle/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2.1	Planning</a:t>
            </a:r>
          </a:p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2.2	Communication</a:t>
            </a:r>
          </a:p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2.3	Collection of work</a:t>
            </a:r>
          </a:p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2.4	Selection of work samples</a:t>
            </a:r>
          </a:p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2.5	Reflection</a:t>
            </a:r>
          </a:p>
          <a:p>
            <a:pPr marL="630238" lvl="2" indent="0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mtClean="0"/>
              <a:t>2.6	Feedback</a:t>
            </a: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2. 	STAGES OF PORTFOLIO 	DEVELOPMENT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482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281C6F-D63A-4AF9-8334-F504E0153270}" type="slidenum">
              <a:rPr lang="en-US" altLang="en-US">
                <a:latin typeface="Lucida Sans Unicode" panose="020B0602030504020204" pitchFamily="34" charset="0"/>
              </a:rPr>
              <a:pPr/>
              <a:t>26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392113" lvl="1" indent="0">
              <a:lnSpc>
                <a:spcPct val="150000"/>
              </a:lnSpc>
              <a:buFont typeface="Verdana" panose="020B0604030504040204" pitchFamily="34" charset="0"/>
              <a:buNone/>
              <a:defRPr/>
            </a:pPr>
            <a:r>
              <a:rPr lang="en-GB" altLang="en-US" sz="3800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GB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Planning </a:t>
            </a:r>
          </a:p>
          <a:p>
            <a:pPr marL="1144588" lvl="2" indent="-514350">
              <a:buFont typeface="Lucida Sans Unicode" pitchFamily="34" charset="0"/>
              <a:buAutoNum type="alphaLcParenR"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The function / purpose-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show learners progress, achievement or mastery  of competencies , learner interest or talents. </a:t>
            </a:r>
          </a:p>
          <a:p>
            <a:pPr marL="1144588" lvl="2" indent="-514350">
              <a:buFont typeface="Lucida Sans Unicode" pitchFamily="34" charset="0"/>
              <a:buAutoNum type="alphaLcParenR"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e.g. working, show case, or assessment</a:t>
            </a:r>
          </a:p>
          <a:p>
            <a:pPr marL="1144588" lvl="2" indent="-514350">
              <a:buFont typeface="Lucida Sans Unicode" pitchFamily="34" charset="0"/>
              <a:buAutoNum type="alphaLcParenR"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Audience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 the consumers of the portfolio e.g. teachers, parents, school administration</a:t>
            </a:r>
          </a:p>
          <a:p>
            <a:pPr marL="1144588" lvl="2" indent="-514350">
              <a:buFont typeface="Lucida Sans Unicode" pitchFamily="34" charset="0"/>
              <a:buAutoNum type="alphaLcParenR"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Design of the portfolio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Storage holders.  </a:t>
            </a: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Colour codes.</a:t>
            </a: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584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1AA0C2-D574-4E95-B831-E98CCBA34A32}" type="slidenum">
              <a:rPr lang="en-US" altLang="en-US">
                <a:latin typeface="Lucida Sans Unicode" panose="020B0602030504020204" pitchFamily="34" charset="0"/>
              </a:rPr>
              <a:pPr/>
              <a:t>27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GB" sz="3600" dirty="0"/>
              <a:t>2.2 </a:t>
            </a:r>
            <a:r>
              <a:rPr lang="en-GB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GB" sz="3600" u="sng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3200" dirty="0"/>
              <a:t>The teacher should communicate to the learners, Headteacher, other teachers and parents about </a:t>
            </a:r>
            <a:r>
              <a:rPr lang="en-US" sz="3200" dirty="0" smtClean="0"/>
              <a:t>the: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sz="3200" dirty="0"/>
          </a:p>
          <a:p>
            <a:pPr marL="1487488" lvl="2" indent="-857250">
              <a:buFont typeface="+mj-lt"/>
              <a:buAutoNum type="alphaLcParenR"/>
              <a:defRPr/>
            </a:pPr>
            <a:r>
              <a:rPr lang="en-US" sz="3200" dirty="0"/>
              <a:t>purpose of the portfolio</a:t>
            </a:r>
            <a:endParaRPr lang="en-GB" sz="3200" dirty="0"/>
          </a:p>
          <a:p>
            <a:pPr marL="1487488" lvl="2" indent="-857250">
              <a:buFont typeface="+mj-lt"/>
              <a:buAutoNum type="alphaLcParenR"/>
              <a:defRPr/>
            </a:pPr>
            <a:r>
              <a:rPr lang="en-US" sz="3200" dirty="0"/>
              <a:t>Assessment criteria</a:t>
            </a:r>
            <a:endParaRPr lang="en-GB" sz="3200" dirty="0"/>
          </a:p>
          <a:p>
            <a:pPr marL="1487488" lvl="2" indent="-857250">
              <a:buFont typeface="+mj-lt"/>
              <a:buAutoNum type="alphaLcParenR"/>
              <a:defRPr/>
            </a:pPr>
            <a:r>
              <a:rPr lang="en-US" sz="3200" dirty="0"/>
              <a:t>Requirements</a:t>
            </a:r>
            <a:endParaRPr lang="en-GB" sz="32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686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F5F7FC-8E53-4AF9-8FEA-C90763FB2407}" type="slidenum">
              <a:rPr lang="en-US" altLang="en-US">
                <a:latin typeface="Lucida Sans Unicode" panose="020B0602030504020204" pitchFamily="34" charset="0"/>
              </a:rPr>
              <a:pPr/>
              <a:t>28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800" dirty="0"/>
              <a:t>2.3	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work samples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Learners are  </a:t>
            </a:r>
            <a:r>
              <a:rPr lang="en-US" sz="2800" dirty="0"/>
              <a:t>guided by the teacher </a:t>
            </a:r>
            <a:r>
              <a:rPr lang="en-US" sz="2800" dirty="0" smtClean="0"/>
              <a:t>to assemble work that </a:t>
            </a:r>
            <a:r>
              <a:rPr lang="en-US" sz="2800" dirty="0"/>
              <a:t>reflects their own progress and mastery of competencies. </a:t>
            </a:r>
            <a:endParaRPr lang="en-GB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The collection should be guided by </a:t>
            </a:r>
            <a:endParaRPr lang="en-GB" sz="2400" dirty="0"/>
          </a:p>
          <a:p>
            <a:pPr marL="1087438" lvl="2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/>
              <a:t>Purpose of the portfolio</a:t>
            </a:r>
            <a:endParaRPr lang="en-GB" sz="2800" dirty="0"/>
          </a:p>
          <a:p>
            <a:pPr marL="1087438" lvl="2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/>
              <a:t>Specified learning outcomes and competencies</a:t>
            </a:r>
            <a:endParaRPr lang="en-GB" sz="2800" dirty="0"/>
          </a:p>
          <a:p>
            <a:pPr marL="1087438" lvl="2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/>
              <a:t>Evaluation criteria</a:t>
            </a:r>
            <a:endParaRPr lang="en-GB" sz="2800" dirty="0"/>
          </a:p>
          <a:p>
            <a:pPr marL="1087438" lvl="2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/>
              <a:t>Personal </a:t>
            </a:r>
            <a:r>
              <a:rPr lang="en-US" sz="2800" dirty="0" smtClean="0"/>
              <a:t>goals, interests and abilities </a:t>
            </a:r>
            <a:endParaRPr lang="en-GB" sz="28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789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04674C-A36F-4C4E-A393-12847EB17A76}" type="slidenum">
              <a:rPr lang="en-US" altLang="en-US">
                <a:latin typeface="Lucida Sans Unicode" panose="020B0602030504020204" pitchFamily="34" charset="0"/>
              </a:rPr>
              <a:pPr/>
              <a:t>29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126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918B7-607F-4341-B335-AA13592D58B0}" type="slidenum">
              <a:rPr lang="en-US" altLang="en-US">
                <a:latin typeface="Lucida Sans Unicode" panose="020B0602030504020204" pitchFamily="34" charset="0"/>
              </a:rPr>
              <a:pPr/>
              <a:t>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9800"/>
            <a:ext cx="7467600" cy="424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GB" sz="2800" dirty="0"/>
              <a:t>2.4	</a:t>
            </a:r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work </a:t>
            </a:r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sz="800" u="sng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This is the decision-making stage where the learner selects the work to be added to the portfolio and how it should be arranged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The selection is guided by the type and purpose of the portfolio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Learners should be guided and encouraged to select the best of their own work. 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891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EF951D-D18D-4589-BC15-95D1901225D9}" type="slidenum">
              <a:rPr lang="en-US" altLang="en-US">
                <a:latin typeface="Lucida Sans Unicode" panose="020B0602030504020204" pitchFamily="34" charset="0"/>
              </a:rPr>
              <a:pPr/>
              <a:t>30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	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make a self assessment comment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work selected for addition to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portfolio, and on their own work.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reflection statements can be: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4588" lvl="2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thoughts on their own learning;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4588" lvl="2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identified;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4588" lvl="2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on the specified competency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3994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7D3EAB-882A-4616-B1F9-C9605B7C26A5}" type="slidenum">
              <a:rPr lang="en-US" altLang="en-US">
                <a:latin typeface="Lucida Sans Unicode" panose="020B0602030504020204" pitchFamily="34" charset="0"/>
              </a:rPr>
              <a:pPr/>
              <a:t>31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365125" lvl="1" indent="0">
              <a:lnSpc>
                <a:spcPct val="150000"/>
              </a:lnSpc>
              <a:buFont typeface="Verdana" panose="020B0604030504040204" pitchFamily="34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guide reflection include:</a:t>
            </a:r>
          </a:p>
          <a:p>
            <a:pPr marL="822325" lvl="1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What did I learn from it?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What did I do well?</a:t>
            </a:r>
            <a:endParaRPr lang="en-GB" sz="2400" dirty="0"/>
          </a:p>
          <a:p>
            <a:pPr marL="879475" lvl="1" indent="-514350">
              <a:buFont typeface="+mj-lt"/>
              <a:buAutoNum type="alphaLcParenR"/>
              <a:defRPr/>
            </a:pPr>
            <a:r>
              <a:rPr lang="en-US" sz="2400" dirty="0"/>
              <a:t>Why did I choose this item? (Based on the assessment </a:t>
            </a:r>
            <a:r>
              <a:rPr lang="en-US" sz="2400" dirty="0" smtClean="0"/>
              <a:t>criteria or own interests)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What do I do to improve on the item?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How do I feel about my performance?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What are the problem areas</a:t>
            </a:r>
            <a:r>
              <a:rPr lang="en-US" sz="2400" dirty="0" smtClean="0"/>
              <a:t>?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sz="2400" dirty="0" smtClean="0"/>
              <a:t>What are others’ opinion about my work?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096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175BBD-7B8E-40C2-8307-2B7919583338}" type="slidenum">
              <a:rPr lang="en-US" altLang="en-US">
                <a:latin typeface="Lucida Sans Unicode" panose="020B0602030504020204" pitchFamily="34" charset="0"/>
              </a:rPr>
              <a:pPr/>
              <a:t>32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  <a:defRPr/>
            </a:pPr>
            <a:r>
              <a:rPr lang="en-US" altLang="en-US" dirty="0" smtClean="0"/>
              <a:t>2.6 </a:t>
            </a:r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US" altLang="en-US" sz="800" u="sng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r>
              <a:rPr lang="en-US" altLang="en-US" dirty="0" smtClean="0"/>
              <a:t>The work selected for addition into a portfolio should contain feedback from peers, parents and teachers.</a:t>
            </a:r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US" altLang="en-US" sz="800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r>
              <a:rPr lang="en-US" altLang="en-US" dirty="0" smtClean="0"/>
              <a:t>Feedback should be positive and  focus on the work and not the individual learner</a:t>
            </a:r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US" altLang="en-US" sz="800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r>
              <a:rPr lang="en-US" altLang="en-US" dirty="0" smtClean="0"/>
              <a:t>Feedback may be provided after the learners’ reflections on their own work </a:t>
            </a:r>
            <a:endParaRPr lang="en-GB" altLang="en-US" dirty="0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portfolio 	development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…………..cont.d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198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3F57B-6607-4995-A74F-9A490AE6409C}" type="slidenum">
              <a:rPr lang="en-US" altLang="en-US">
                <a:latin typeface="Lucida Sans Unicode" panose="020B0602030504020204" pitchFamily="34" charset="0"/>
              </a:rPr>
              <a:pPr/>
              <a:t>33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800" dirty="0" smtClean="0"/>
              <a:t>By </a:t>
            </a:r>
            <a:r>
              <a:rPr lang="en-US" sz="2800" dirty="0"/>
              <a:t>the end the session, the participants should be able to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/>
              <a:t>Identify </a:t>
            </a:r>
            <a:r>
              <a:rPr lang="en-US" sz="2400" dirty="0">
                <a:solidFill>
                  <a:srgbClr val="FF0000"/>
                </a:solidFill>
              </a:rPr>
              <a:t>features</a:t>
            </a:r>
            <a:r>
              <a:rPr lang="en-US" sz="2400" dirty="0"/>
              <a:t> of a good portfolio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0000"/>
                </a:solidFill>
              </a:rPr>
              <a:t>Manage</a:t>
            </a:r>
            <a:r>
              <a:rPr lang="en-US" sz="2400" dirty="0"/>
              <a:t> portfolio assessment in the classroom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0000"/>
                </a:solidFill>
              </a:rPr>
              <a:t>Engage parents </a:t>
            </a:r>
            <a:r>
              <a:rPr lang="en-US" sz="2400" dirty="0"/>
              <a:t>in portfolio assessment </a:t>
            </a:r>
            <a:endParaRPr lang="en-GB" sz="2400" dirty="0"/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0000"/>
                </a:solidFill>
              </a:rPr>
              <a:t>Explain the importance </a:t>
            </a:r>
            <a:r>
              <a:rPr lang="en-US" sz="2400" dirty="0"/>
              <a:t>of portfolio assessment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800" dirty="0">
                <a:highlight>
                  <a:srgbClr val="00FFFF"/>
                </a:highlight>
              </a:rPr>
              <a:t>		  </a:t>
            </a:r>
            <a:r>
              <a:rPr lang="en-US" sz="2800" dirty="0"/>
              <a:t>	</a:t>
            </a:r>
            <a:endParaRPr lang="en-GB" sz="28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CAF7B-6303-4209-9192-A809397D49B4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301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CB29F8-3237-47FC-9C6E-82984C9F13D2}" type="slidenum">
              <a:rPr lang="en-US" altLang="en-US">
                <a:latin typeface="Lucida Sans Unicode" panose="020B0602030504020204" pitchFamily="34" charset="0"/>
              </a:rPr>
              <a:pPr/>
              <a:t>34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3.	FEATURES OF A GOOD 	PORTFOLIO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4036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4371A6-34CA-4453-8FFD-60B15E8C3FE5}" type="slidenum">
              <a:rPr lang="en-US" altLang="en-US">
                <a:latin typeface="Lucida Sans Unicode" panose="020B0602030504020204" pitchFamily="34" charset="0"/>
              </a:rPr>
              <a:pPr/>
              <a:t>35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7" name="Table 6">
            <a:extLst/>
          </p:cNvPr>
          <p:cNvGraphicFramePr>
            <a:graphicFrameLocks noGrp="1"/>
          </p:cNvGraphicFramePr>
          <p:nvPr/>
        </p:nvGraphicFramePr>
        <p:xfrm>
          <a:off x="685800" y="1541463"/>
          <a:ext cx="7808913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Activity 3</a:t>
                      </a:r>
                      <a:endParaRPr lang="en-GB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 groups, participants </a:t>
                      </a:r>
                      <a:r>
                        <a:rPr lang="en-US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Brain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storm </a:t>
                      </a:r>
                      <a:r>
                        <a:rPr lang="en-US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and make presentations on the </a:t>
                      </a:r>
                      <a:r>
                        <a:rPr lang="en-US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features/elements 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of a good portfolio.</a:t>
                      </a:r>
                      <a:endParaRPr lang="en-GB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4043" name="Picture 1" descr="flipped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7319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Cover </a:t>
            </a:r>
          </a:p>
          <a:p>
            <a:r>
              <a:rPr lang="en-US" altLang="en-US" sz="3200" smtClean="0"/>
              <a:t>Table of Contents</a:t>
            </a:r>
          </a:p>
          <a:p>
            <a:r>
              <a:rPr lang="en-US" altLang="en-US" sz="3200" smtClean="0"/>
              <a:t>Entries</a:t>
            </a:r>
          </a:p>
          <a:p>
            <a:r>
              <a:rPr lang="en-US" altLang="en-US" sz="3200" smtClean="0"/>
              <a:t>Dates</a:t>
            </a:r>
          </a:p>
          <a:p>
            <a:r>
              <a:rPr lang="en-US" altLang="en-US" sz="3200" smtClean="0"/>
              <a:t>Drafts</a:t>
            </a:r>
          </a:p>
          <a:p>
            <a:r>
              <a:rPr lang="en-US" altLang="en-US" sz="3200" smtClean="0"/>
              <a:t>Reflections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ELEMENTS OF A PORTFOLIO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1CD85B-A908-4F0A-B3FC-221FC79FC23A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A19F21-2589-40AD-899D-1186E3EE61F4}" type="slidenum">
              <a:rPr lang="en-US" altLang="en-US">
                <a:latin typeface="Lucida Sans Unicode" panose="020B0602030504020204" pitchFamily="34" charset="0"/>
              </a:rPr>
              <a:pPr/>
              <a:t>36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Page</a:t>
            </a:r>
            <a:endParaRPr lang="en-US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 smtClean="0"/>
              <a:t>This includes  the learner’s personal details;</a:t>
            </a:r>
          </a:p>
          <a:p>
            <a:pPr lvl="1">
              <a:defRPr/>
            </a:pPr>
            <a:r>
              <a:rPr lang="en-US" sz="2800" dirty="0" smtClean="0"/>
              <a:t>Name, </a:t>
            </a:r>
          </a:p>
          <a:p>
            <a:pPr lvl="1">
              <a:defRPr/>
            </a:pPr>
            <a:r>
              <a:rPr lang="en-US" sz="2800" dirty="0" smtClean="0"/>
              <a:t>Age </a:t>
            </a:r>
          </a:p>
          <a:p>
            <a:pPr lvl="1">
              <a:defRPr/>
            </a:pPr>
            <a:r>
              <a:rPr lang="en-US" sz="2800" dirty="0" smtClean="0"/>
              <a:t>Grade, </a:t>
            </a:r>
          </a:p>
          <a:p>
            <a:pPr lvl="1">
              <a:defRPr/>
            </a:pPr>
            <a:r>
              <a:rPr lang="en-US" sz="2800" dirty="0" smtClean="0"/>
              <a:t>Gender</a:t>
            </a:r>
          </a:p>
          <a:p>
            <a:pPr lvl="1">
              <a:defRPr/>
            </a:pPr>
            <a:r>
              <a:rPr lang="en-US" sz="2800" dirty="0" smtClean="0"/>
              <a:t>School.</a:t>
            </a: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r>
              <a:rPr lang="en-US" sz="2800" dirty="0" smtClean="0"/>
              <a:t>It also includes one </a:t>
            </a:r>
            <a:r>
              <a:rPr lang="en-US" sz="2800" dirty="0"/>
              <a:t>or two paragraphs that show personal goals and experiences of the learner.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/>
              <a:t>Features of a good Portfolio </a:t>
            </a:r>
            <a:br>
              <a:rPr lang="en-GB" dirty="0"/>
            </a:br>
            <a:r>
              <a:rPr lang="en-GB" sz="1600" dirty="0">
                <a:solidFill>
                  <a:srgbClr val="FF0000"/>
                </a:solidFill>
              </a:rPr>
              <a:t>…… </a:t>
            </a:r>
            <a:r>
              <a:rPr lang="en-GB" sz="1600" dirty="0" err="1">
                <a:solidFill>
                  <a:srgbClr val="FF0000"/>
                </a:solidFill>
              </a:rPr>
              <a:t>contd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608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719B7B-A8B5-4255-8D41-526FF7203E78}" type="slidenum">
              <a:rPr lang="en-US" altLang="en-US">
                <a:latin typeface="Lucida Sans Unicode" panose="020B0602030504020204" pitchFamily="34" charset="0"/>
              </a:rPr>
              <a:pPr/>
              <a:t>37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GB" dirty="0"/>
              <a:t>Samples of portfolio cover page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/>
              <a:t>Features of a good Portfolio </a:t>
            </a:r>
            <a:br>
              <a:rPr lang="en-GB" dirty="0"/>
            </a:br>
            <a:r>
              <a:rPr lang="en-GB" sz="1600" dirty="0"/>
              <a:t>…… </a:t>
            </a:r>
            <a:r>
              <a:rPr lang="en-GB" sz="1600" dirty="0" err="1"/>
              <a:t>contd</a:t>
            </a:r>
            <a:endParaRPr lang="en-GB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710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4793AB-72EF-4B22-A0A5-E28C86C4DB15}" type="slidenum">
              <a:rPr lang="en-US" altLang="en-US">
                <a:latin typeface="Lucida Sans Unicode" panose="020B0602030504020204" pitchFamily="34" charset="0"/>
              </a:rPr>
              <a:pPr/>
              <a:t>38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45062" name="Picture 5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30638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https://ecdn.teacherspayteachers.com/thumbitem/Student-Portfolio-Covers-Upper-Elementary-Bundle-3943507-1532520384/original-394350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98688"/>
            <a:ext cx="252253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https://ecdn.teacherspayteachers.com/thumbitem/4th-Grade-Common-Core-Math-Student-Portfolio-with-Learning-Goals-Scales-020463700-1385246626-1443630624/original-99169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05025"/>
            <a:ext cx="2784475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800" b="1" dirty="0" smtClean="0"/>
              <a:t>Table </a:t>
            </a:r>
            <a:r>
              <a:rPr lang="en-US" sz="2800" b="1" dirty="0"/>
              <a:t>of </a:t>
            </a:r>
            <a:r>
              <a:rPr lang="en-US" sz="2800" b="1" dirty="0" smtClean="0"/>
              <a:t>contents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sz="2800" b="1" u="sng" dirty="0"/>
          </a:p>
          <a:p>
            <a:pPr>
              <a:defRPr/>
            </a:pPr>
            <a:r>
              <a:rPr lang="en-US" sz="2800" dirty="0"/>
              <a:t>This shows what is contained in the portfolio. 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/>
              <a:t>contents can be organized based </a:t>
            </a:r>
            <a:r>
              <a:rPr lang="en-US" sz="2800" dirty="0" smtClean="0"/>
              <a:t>on</a:t>
            </a:r>
          </a:p>
          <a:p>
            <a:pPr lvl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areas,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competencies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400" dirty="0"/>
              <a:t>Features of a good Portfolio </a:t>
            </a:r>
            <a:br>
              <a:rPr lang="en-GB" sz="4400" dirty="0"/>
            </a:br>
            <a:r>
              <a:rPr lang="en-GB" sz="1800" dirty="0">
                <a:solidFill>
                  <a:srgbClr val="FF0000"/>
                </a:solidFill>
              </a:rPr>
              <a:t>…… </a:t>
            </a:r>
            <a:r>
              <a:rPr lang="en-GB" sz="1800" dirty="0" err="1">
                <a:solidFill>
                  <a:srgbClr val="FF0000"/>
                </a:solidFill>
              </a:rPr>
              <a:t>contd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813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CCE1E9-DF2D-4703-9AEF-DFB17E90B05F}" type="slidenum">
              <a:rPr lang="en-US" altLang="en-US">
                <a:latin typeface="Lucida Sans Unicode" panose="020B0602030504020204" pitchFamily="34" charset="0"/>
              </a:rPr>
              <a:pPr/>
              <a:t>39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pPr marL="392113" lvl="1" indent="0">
              <a:buFont typeface="Verdana" panose="020B0604030504040204" pitchFamily="34" charset="0"/>
              <a:buNone/>
              <a:defRPr/>
            </a:pPr>
            <a:r>
              <a:rPr lang="en-US" altLang="en-US" sz="3600" b="1" dirty="0" smtClean="0"/>
              <a:t>Definition:</a:t>
            </a:r>
            <a:endParaRPr lang="en-GB" altLang="en-US" sz="3600" b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/>
              <a:t>It is a purposeful collection of learner’s work that shows;</a:t>
            </a:r>
          </a:p>
          <a:p>
            <a:pPr lvl="1">
              <a:buClr>
                <a:srgbClr val="7FD13B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learning progress, </a:t>
            </a:r>
          </a:p>
          <a:p>
            <a:pPr lvl="1">
              <a:buClr>
                <a:srgbClr val="7FD13B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/>
              <a:t> effort, </a:t>
            </a:r>
          </a:p>
          <a:p>
            <a:pPr lvl="1">
              <a:buClr>
                <a:srgbClr val="7FD13B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 achievement </a:t>
            </a:r>
            <a:r>
              <a:rPr lang="en-US" sz="3200" dirty="0">
                <a:solidFill>
                  <a:prstClr val="black"/>
                </a:solidFill>
              </a:rPr>
              <a:t>towards </a:t>
            </a:r>
            <a:r>
              <a:rPr lang="en-US" sz="3200" dirty="0" smtClean="0">
                <a:solidFill>
                  <a:prstClr val="black"/>
                </a:solidFill>
              </a:rPr>
              <a:t>the attainment  of learning outcomes.</a:t>
            </a:r>
          </a:p>
          <a:p>
            <a:pPr lvl="1">
              <a:buClr>
                <a:srgbClr val="7FD13B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>
                <a:solidFill>
                  <a:prstClr val="black"/>
                </a:solidFill>
              </a:rPr>
              <a:t>STEPS taken to get there</a:t>
            </a:r>
            <a:endParaRPr lang="en-US" altLang="en-US" sz="32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portfolio is one of the assessment tools used in educational assessment</a:t>
            </a:r>
            <a:r>
              <a:rPr lang="en-US" altLang="en-US" sz="3200" dirty="0" smtClean="0"/>
              <a:t>.</a:t>
            </a:r>
            <a:endParaRPr lang="en-GB" altLang="en-US" sz="3200" dirty="0" smtClean="0"/>
          </a:p>
          <a:p>
            <a:pPr>
              <a:defRPr/>
            </a:pPr>
            <a:endParaRPr lang="en-GB" altLang="en-US" sz="3200" dirty="0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FF0000"/>
                </a:solidFill>
                <a:latin typeface="Arial Black" panose="020B0A04020102020204" pitchFamily="34" charset="0"/>
              </a:rPr>
              <a:t>1.0 </a:t>
            </a:r>
            <a:r>
              <a:rPr lang="en-GB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PORTFOLIO</a:t>
            </a:r>
            <a:endParaRPr lang="en-GB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229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0DB2BF-E06B-4D89-A747-5174A724EA40}" type="slidenum">
              <a:rPr lang="en-US" altLang="en-US">
                <a:latin typeface="Lucida Sans Unicode" panose="020B0602030504020204" pitchFamily="34" charset="0"/>
              </a:rPr>
              <a:pPr/>
              <a:t>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392113" lvl="1" indent="0">
              <a:buFont typeface="Verdana" panose="020B0604030504040204" pitchFamily="34" charset="0"/>
              <a:buNone/>
              <a:defRPr/>
            </a:pPr>
            <a:r>
              <a:rPr lang="en-US" altLang="en-US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Entries</a:t>
            </a:r>
            <a:endParaRPr lang="en-US" altLang="en-US" sz="27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700" dirty="0"/>
              <a:t>This includes </a:t>
            </a:r>
            <a:r>
              <a:rPr lang="en-US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altLang="en-US" sz="2700" dirty="0"/>
              <a:t>and </a:t>
            </a:r>
            <a:r>
              <a:rPr lang="en-US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</a:t>
            </a:r>
            <a:r>
              <a:rPr lang="en-US" altLang="en-US" sz="2700" dirty="0"/>
              <a:t>items</a:t>
            </a:r>
            <a:r>
              <a:rPr lang="en-US" altLang="en-US" sz="27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sz="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700" dirty="0" smtClean="0"/>
              <a:t>Core items are required for each learner to facilitate decision making during assessment.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sz="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700" dirty="0"/>
              <a:t>Core items provide evidence of performance on the specified learning outcomes or competencies</a:t>
            </a:r>
            <a:r>
              <a:rPr lang="en-US" altLang="en-US" sz="27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sz="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Optional items on the other hand are the items of the learner’s choice</a:t>
            </a:r>
            <a:endParaRPr lang="en-GB" altLang="en-US" sz="2800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Features </a:t>
            </a:r>
            <a:r>
              <a:rPr lang="en-GB" sz="4400" dirty="0"/>
              <a:t>of a good Portfolio </a:t>
            </a:r>
            <a:br>
              <a:rPr lang="en-GB" sz="4400" dirty="0"/>
            </a:br>
            <a:r>
              <a:rPr lang="en-GB" sz="1800" dirty="0">
                <a:solidFill>
                  <a:srgbClr val="FF0000"/>
                </a:solidFill>
              </a:rPr>
              <a:t>…… </a:t>
            </a:r>
            <a:r>
              <a:rPr lang="en-GB" sz="1800" dirty="0" err="1">
                <a:solidFill>
                  <a:srgbClr val="FF0000"/>
                </a:solidFill>
              </a:rPr>
              <a:t>contd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4915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19E27C-3C36-4007-8241-36CFD3AD5C88}" type="slidenum">
              <a:rPr lang="en-US" altLang="en-US">
                <a:latin typeface="Lucida Sans Unicode" panose="020B0602030504020204" pitchFamily="34" charset="0"/>
              </a:rPr>
              <a:pPr/>
              <a:t>40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Dates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All entries must be dated to provide proof of growth over time.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Drafts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These include initial and </a:t>
            </a:r>
            <a:r>
              <a:rPr lang="en-US" altLang="en-US" sz="2800" dirty="0" smtClean="0"/>
              <a:t>revised/corrected/ improved versions </a:t>
            </a:r>
            <a:r>
              <a:rPr lang="en-US" altLang="en-US" sz="2800" dirty="0"/>
              <a:t>of learner’s aural/oral and written/constructed products. </a:t>
            </a:r>
            <a:endParaRPr lang="en-GB" altLang="en-US" sz="2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3000" dirty="0"/>
              <a:t>This could be on the level of performance, progress and feelings about their work.</a:t>
            </a:r>
            <a:endParaRPr lang="en-GB" altLang="en-US" sz="30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en-US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400" dirty="0"/>
              <a:t>Features of a good Portfolio </a:t>
            </a:r>
            <a:br>
              <a:rPr lang="en-GB" sz="4400" dirty="0"/>
            </a:br>
            <a:r>
              <a:rPr lang="en-GB" sz="1800" dirty="0">
                <a:solidFill>
                  <a:srgbClr val="FF0000"/>
                </a:solidFill>
              </a:rPr>
              <a:t>…… </a:t>
            </a:r>
            <a:r>
              <a:rPr lang="en-GB" sz="1800" dirty="0" err="1">
                <a:solidFill>
                  <a:srgbClr val="FF0000"/>
                </a:solidFill>
              </a:rPr>
              <a:t>contd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018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BEF07A-A45F-4DFD-8028-D61524812D5C}" type="slidenum">
              <a:rPr lang="en-US" altLang="en-US">
                <a:latin typeface="Lucida Sans Unicode" panose="020B0602030504020204" pitchFamily="34" charset="0"/>
              </a:rPr>
              <a:pPr/>
              <a:t>41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593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dirty="0"/>
          </a:p>
          <a:p>
            <a:pPr marL="365125" lvl="1" indent="0">
              <a:lnSpc>
                <a:spcPct val="150000"/>
              </a:lnSpc>
              <a:buFont typeface="Verdana" panose="020B0604030504040204" pitchFamily="34" charset="0"/>
              <a:buNone/>
              <a:defRPr/>
            </a:pPr>
            <a:r>
              <a:rPr lang="en-GB" altLang="en-US" sz="2400" dirty="0" smtClean="0"/>
              <a:t>In </a:t>
            </a:r>
            <a:r>
              <a:rPr lang="en-GB" altLang="en-US" sz="2400" dirty="0"/>
              <a:t>groups, Participants to discuss and </a:t>
            </a:r>
            <a:endParaRPr lang="en-GB" altLang="en-US" sz="2400" dirty="0" smtClean="0"/>
          </a:p>
          <a:p>
            <a:pPr marL="365125" lvl="1" indent="0">
              <a:lnSpc>
                <a:spcPct val="150000"/>
              </a:lnSpc>
              <a:buFont typeface="Verdana" panose="020B0604030504040204" pitchFamily="34" charset="0"/>
              <a:buNone/>
              <a:defRPr/>
            </a:pPr>
            <a:r>
              <a:rPr lang="en-GB" altLang="en-US" sz="2400" dirty="0" smtClean="0"/>
              <a:t>make presentations </a:t>
            </a:r>
            <a:r>
              <a:rPr lang="en-GB" altLang="en-US" sz="2400" dirty="0"/>
              <a:t>on the following: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altLang="en-US" sz="2400" dirty="0">
                <a:solidFill>
                  <a:srgbClr val="FF0000"/>
                </a:solidFill>
              </a:rPr>
              <a:t>Management of portfolio </a:t>
            </a:r>
            <a:r>
              <a:rPr lang="en-GB" altLang="en-US" sz="2400" dirty="0"/>
              <a:t>in </a:t>
            </a:r>
            <a:endParaRPr lang="en-GB" altLang="en-US" sz="2400" dirty="0" smtClean="0"/>
          </a:p>
          <a:p>
            <a:pPr marL="365125" lvl="1" indent="0">
              <a:lnSpc>
                <a:spcPct val="150000"/>
              </a:lnSpc>
              <a:buFont typeface="Verdana" panose="020B0604030504040204" pitchFamily="34" charset="0"/>
              <a:buNone/>
              <a:defRPr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classroom </a:t>
            </a:r>
            <a:r>
              <a:rPr lang="en-GB" altLang="en-US" sz="2400" dirty="0"/>
              <a:t>assessment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altLang="en-US" sz="2400" dirty="0">
                <a:solidFill>
                  <a:srgbClr val="FF0000"/>
                </a:solidFill>
              </a:rPr>
              <a:t>Parental engagement </a:t>
            </a:r>
            <a:r>
              <a:rPr lang="en-GB" altLang="en-US" sz="2400" dirty="0"/>
              <a:t>in portfolio assessment</a:t>
            </a:r>
          </a:p>
          <a:p>
            <a:pPr marL="879475" lvl="1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altLang="en-US" sz="2400" dirty="0">
                <a:solidFill>
                  <a:srgbClr val="FF0000"/>
                </a:solidFill>
              </a:rPr>
              <a:t>Importance of portfolio assessment</a:t>
            </a:r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Activity  4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120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E9D17E-148E-4DD0-AEB3-42CE0FEC9D4C}" type="slidenum">
              <a:rPr lang="en-US" altLang="en-US">
                <a:latin typeface="Lucida Sans Unicode" panose="020B0602030504020204" pitchFamily="34" charset="0"/>
              </a:rPr>
              <a:pPr/>
              <a:t>42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51206" name="Picture 1" descr="flipped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47900"/>
            <a:ext cx="21129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113" lvl="1" indent="0">
              <a:buFont typeface="Verdana" panose="020B0604030504040204" pitchFamily="34" charset="0"/>
              <a:buNone/>
            </a:pPr>
            <a:r>
              <a:rPr lang="en-US" altLang="en-US" sz="2400" smtClean="0"/>
              <a:t>The teacher should: </a:t>
            </a:r>
          </a:p>
          <a:p>
            <a:pPr marL="392113" lvl="1" indent="0">
              <a:lnSpc>
                <a:spcPct val="150000"/>
              </a:lnSpc>
              <a:buFont typeface="Verdana" panose="020B0604030504040204" pitchFamily="34" charset="0"/>
              <a:buNone/>
            </a:pPr>
            <a:r>
              <a:rPr lang="en-US" altLang="en-US" sz="2400" smtClean="0"/>
              <a:t>4.1	</a:t>
            </a:r>
            <a:r>
              <a:rPr lang="en-US" altLang="en-US" sz="2600" smtClean="0"/>
              <a:t>Go over the portfolio with the learners 		 at regular intervals to ensure that the 	  	 selected pieces address the learning 	 	 outcomes. </a:t>
            </a:r>
            <a:endParaRPr lang="en-GB" altLang="en-US" sz="2600" smtClean="0"/>
          </a:p>
          <a:p>
            <a:pPr marL="392113" lvl="1" indent="0">
              <a:lnSpc>
                <a:spcPct val="150000"/>
              </a:lnSpc>
              <a:buFont typeface="Verdana" panose="020B0604030504040204" pitchFamily="34" charset="0"/>
              <a:buNone/>
            </a:pPr>
            <a:r>
              <a:rPr lang="en-US" altLang="en-US" sz="2600" smtClean="0"/>
              <a:t>4.2 Ensure limited number of entries for 	  	 practical reasons. Focus should be on 	</a:t>
            </a:r>
            <a:r>
              <a:rPr lang="en-US" altLang="en-US" sz="2600" b="1" smtClean="0"/>
              <a:t>Quality </a:t>
            </a:r>
            <a:r>
              <a:rPr lang="en-US" altLang="en-US" sz="2600" smtClean="0"/>
              <a:t>and not </a:t>
            </a:r>
            <a:r>
              <a:rPr lang="en-US" altLang="en-US" sz="2600" b="1" smtClean="0"/>
              <a:t>Quantity</a:t>
            </a:r>
            <a:r>
              <a:rPr lang="en-US" altLang="en-US" sz="2600" smtClean="0"/>
              <a:t>.</a:t>
            </a:r>
            <a:endParaRPr lang="en-GB" altLang="en-US" sz="2600" smtClean="0"/>
          </a:p>
          <a:p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effectLst/>
              </a:rPr>
              <a:t>4.0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PORTFOLIO IN 	CLASSROOM ASSESSMENT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222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80D38B-1393-4D70-89B2-61257F5AEE8B}" type="slidenum">
              <a:rPr lang="en-US" altLang="en-US">
                <a:latin typeface="Lucida Sans Unicode" panose="020B0602030504020204" pitchFamily="34" charset="0"/>
              </a:rPr>
              <a:pPr/>
              <a:t>43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pPr marL="630238" lvl="2" indent="0">
              <a:buFont typeface="Wingdings 2" panose="05020102010507070707" pitchFamily="18" charset="2"/>
              <a:buNone/>
            </a:pPr>
            <a:r>
              <a:rPr lang="en-US" altLang="en-US" sz="2400" smtClean="0"/>
              <a:t>4.3 Involve the learners in organizing the  	   portfolio by completing checklists of the 	  	   assignments done and include the dates on all entries. </a:t>
            </a:r>
          </a:p>
          <a:p>
            <a:pPr marL="630238" lvl="2" indent="0">
              <a:buFont typeface="Wingdings 2" panose="05020102010507070707" pitchFamily="18" charset="2"/>
              <a:buNone/>
            </a:pPr>
            <a:r>
              <a:rPr lang="en-US" altLang="en-US" sz="2400" smtClean="0"/>
              <a:t>4.4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Organize for the storage of the learners’ 		   portfolios which should be easily accessible.</a:t>
            </a:r>
          </a:p>
          <a:p>
            <a:pPr marL="630238" lvl="2" indent="0">
              <a:buFont typeface="Wingdings 2" panose="05020102010507070707" pitchFamily="18" charset="2"/>
              <a:buNone/>
            </a:pPr>
            <a:endParaRPr lang="en-US" altLang="en-US" sz="800" smtClean="0"/>
          </a:p>
          <a:p>
            <a:pPr marL="630238" lvl="2" indent="0" algn="just">
              <a:buFont typeface="Wingdings 2" panose="05020102010507070707" pitchFamily="18" charset="2"/>
              <a:buNone/>
            </a:pPr>
            <a:r>
              <a:rPr lang="en-US" altLang="en-US" sz="2400" smtClean="0"/>
              <a:t> </a:t>
            </a:r>
            <a:r>
              <a:rPr lang="en-GB" altLang="en-US" sz="2400" smtClean="0"/>
              <a:t>4.5 Separate/</a:t>
            </a:r>
            <a:r>
              <a:rPr lang="en-US" altLang="en-US" sz="2400" smtClean="0"/>
              <a:t>Colour code portfolios for each class to facilitate their retrieval. </a:t>
            </a:r>
          </a:p>
          <a:p>
            <a:pPr marL="630238" lvl="2" indent="0">
              <a:buFont typeface="Wingdings 2" panose="05020102010507070707" pitchFamily="18" charset="2"/>
              <a:buNone/>
            </a:pPr>
            <a:endParaRPr lang="en-GB" altLang="en-US" sz="800" smtClean="0"/>
          </a:p>
          <a:p>
            <a:pPr marL="630238" lvl="2" indent="0">
              <a:buFont typeface="Wingdings 2" panose="05020102010507070707" pitchFamily="18" charset="2"/>
              <a:buNone/>
            </a:pPr>
            <a:r>
              <a:rPr lang="en-US" altLang="en-US" sz="2400" smtClean="0"/>
              <a:t>4.6 Ensure that storage holders for the portfolio  	   are made from manila envelopes, folders,  files, or learners can improvise their own using locally available materials</a:t>
            </a:r>
          </a:p>
          <a:p>
            <a:pPr marL="630238" lvl="2" indent="0">
              <a:buFont typeface="Wingdings 2" panose="05020102010507070707" pitchFamily="18" charset="2"/>
              <a:buNone/>
            </a:pPr>
            <a:endParaRPr lang="en-GB" altLang="en-US" sz="2400" smtClean="0"/>
          </a:p>
          <a:p>
            <a:endParaRPr lang="en-GB" altLang="en-US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effectLst/>
              </a:rPr>
              <a:t>Management of portfolio in 	classroom assessment</a:t>
            </a:r>
            <a:r>
              <a:rPr lang="en-US" sz="4400" dirty="0">
                <a:effectLst/>
              </a:rPr>
              <a:t>………….</a:t>
            </a:r>
            <a:r>
              <a:rPr lang="en-US" sz="4400" dirty="0">
                <a:solidFill>
                  <a:srgbClr val="FF0000"/>
                </a:solidFill>
                <a:effectLst/>
              </a:rPr>
              <a:t>.</a:t>
            </a:r>
            <a:r>
              <a:rPr lang="en-US" sz="2000" dirty="0" err="1">
                <a:solidFill>
                  <a:srgbClr val="FF0000"/>
                </a:solidFill>
                <a:effectLst/>
              </a:rPr>
              <a:t>contd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325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81D91B-8079-4E7A-AB1E-001E61EE76F7}" type="slidenum">
              <a:rPr lang="en-US" altLang="en-US">
                <a:latin typeface="Lucida Sans Unicode" panose="020B0602030504020204" pitchFamily="34" charset="0"/>
              </a:rPr>
              <a:pPr/>
              <a:t>44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5.1	There should be a planned program for 	parental engagement in portfolio 	assessment.</a:t>
            </a:r>
            <a:endParaRPr lang="en-GB" altLang="en-US" sz="2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5.2	The parents should be informed about</a:t>
            </a:r>
            <a:endParaRPr lang="en-GB" altLang="en-US" sz="2800" dirty="0"/>
          </a:p>
          <a:p>
            <a:pPr marL="1600200" lvl="4" indent="-457200">
              <a:buFont typeface="+mj-lt"/>
              <a:buAutoNum type="alphaLcParenR"/>
              <a:defRPr/>
            </a:pPr>
            <a:r>
              <a:rPr lang="en-US" altLang="en-US" sz="2300" dirty="0"/>
              <a:t>Portfolio assessment;</a:t>
            </a:r>
            <a:endParaRPr lang="en-GB" altLang="en-US" sz="2300" dirty="0"/>
          </a:p>
          <a:p>
            <a:pPr marL="1600200" lvl="4" indent="-457200">
              <a:buFont typeface="+mj-lt"/>
              <a:buAutoNum type="alphaLcParenR"/>
              <a:defRPr/>
            </a:pPr>
            <a:r>
              <a:rPr lang="en-US" altLang="en-US" sz="2300" dirty="0"/>
              <a:t>Participation in learner-led portfolio </a:t>
            </a:r>
            <a:r>
              <a:rPr lang="en-US" altLang="en-US" sz="2300" dirty="0" smtClean="0"/>
              <a:t>conferences/interactions;</a:t>
            </a:r>
            <a:endParaRPr lang="en-GB" altLang="en-US" sz="2300" dirty="0"/>
          </a:p>
          <a:p>
            <a:pPr marL="1600200" lvl="4" indent="-457200">
              <a:buFont typeface="+mj-lt"/>
              <a:buAutoNum type="alphaLcParenR"/>
              <a:defRPr/>
            </a:pPr>
            <a:r>
              <a:rPr lang="en-US" altLang="en-US" sz="2300" dirty="0"/>
              <a:t>Provision of feedback to their child;</a:t>
            </a:r>
            <a:endParaRPr lang="en-GB" altLang="en-US" sz="2300" dirty="0"/>
          </a:p>
          <a:p>
            <a:pPr marL="1600200" lvl="4" indent="-457200">
              <a:buFont typeface="+mj-lt"/>
              <a:buAutoNum type="alphaLcParenR"/>
              <a:defRPr/>
            </a:pPr>
            <a:r>
              <a:rPr lang="en-US" altLang="en-US" sz="2300" dirty="0"/>
              <a:t>Identifying and providing learning </a:t>
            </a:r>
            <a:r>
              <a:rPr lang="en-US" altLang="en-US" sz="2300" dirty="0" smtClean="0"/>
              <a:t>opportunities and resources;</a:t>
            </a:r>
            <a:endParaRPr lang="en-GB" altLang="en-US" sz="2300" dirty="0"/>
          </a:p>
          <a:p>
            <a:pPr marL="1600200" lvl="4" indent="-457200">
              <a:buFont typeface="+mj-lt"/>
              <a:buAutoNum type="alphaLcParenR"/>
              <a:defRPr/>
            </a:pPr>
            <a:r>
              <a:rPr lang="en-US" altLang="en-US" sz="2300" dirty="0"/>
              <a:t>Provision of support for their child’s effort and interest. </a:t>
            </a:r>
            <a:endParaRPr lang="en-GB" altLang="en-US" sz="2300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5.0 </a:t>
            </a:r>
            <a:r>
              <a:rPr lang="en-US" sz="3200" dirty="0">
                <a:solidFill>
                  <a:srgbClr val="FF0000"/>
                </a:solidFill>
              </a:rPr>
              <a:t>PARENTAL ENGAGEMENT IN 	PORTFOLIO ASSESSMENT</a:t>
            </a:r>
            <a:r>
              <a:rPr lang="en-GB" sz="3600" dirty="0">
                <a:solidFill>
                  <a:srgbClr val="FF0000"/>
                </a:solidFill>
              </a:rPr>
              <a:t/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427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E938B-E423-4442-8B02-29000D1AF4B1}" type="slidenum">
              <a:rPr lang="en-US" altLang="en-US">
                <a:latin typeface="Lucida Sans Unicode" panose="020B0602030504020204" pitchFamily="34" charset="0"/>
              </a:rPr>
              <a:pPr/>
              <a:t>45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3000" dirty="0"/>
              <a:t>6.1	</a:t>
            </a:r>
            <a:r>
              <a:rPr lang="en-US" altLang="en-US" sz="2800" dirty="0"/>
              <a:t>Assessment is integrated in teaching 	and learning process</a:t>
            </a:r>
            <a:r>
              <a:rPr lang="en-US" altLang="en-US" sz="2800" dirty="0" smtClean="0"/>
              <a:t>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6.2	Instruction goal are set at the 	beginning and are both clear to the 	teacher and the learner</a:t>
            </a:r>
            <a:r>
              <a:rPr lang="en-US" altLang="en-US" sz="2800" dirty="0" smtClean="0"/>
              <a:t>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6.3	Provides a clear profile of learners</a:t>
            </a:r>
            <a:r>
              <a:rPr lang="en-US" altLang="en-US" sz="2800" dirty="0" smtClean="0"/>
              <a:t>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8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6.4	Enables learners to show quality work 	which is done without pressure and 	constrains of time in collaboration 	with others.</a:t>
            </a:r>
            <a:endParaRPr lang="en-GB" altLang="en-US" sz="2800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IMPORTANCE OF PORTFOLIO 	ASSESSMENT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5301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975AFE-D009-4D0F-A12B-075DB4627EB3}" type="slidenum">
              <a:rPr lang="en-US" altLang="en-US">
                <a:latin typeface="Lucida Sans Unicode" panose="020B0602030504020204" pitchFamily="34" charset="0"/>
              </a:rPr>
              <a:pPr/>
              <a:t>46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3000" dirty="0"/>
              <a:t>6.5	It allows demonstration of a wide 	range of competencies</a:t>
            </a:r>
            <a:r>
              <a:rPr lang="en-US" altLang="en-US" sz="3000" dirty="0" smtClean="0"/>
              <a:t>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12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3000" dirty="0" smtClean="0"/>
              <a:t>6.6</a:t>
            </a:r>
            <a:r>
              <a:rPr lang="en-US" altLang="en-US" sz="3000" dirty="0"/>
              <a:t>	It shows the learners effort to improve 	and develop i.e. it demonstrates 	progress over time. </a:t>
            </a:r>
            <a:endParaRPr lang="en-US" altLang="en-US" sz="30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12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3000" dirty="0"/>
              <a:t>6.7	It gives learners opportunity to reflect 	on their work.</a:t>
            </a:r>
            <a:endParaRPr lang="en-GB" altLang="en-US" sz="3000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/>
              <a:t>Importance of portfolio assessment </a:t>
            </a:r>
            <a:r>
              <a:rPr lang="en-US" sz="1800" dirty="0">
                <a:solidFill>
                  <a:srgbClr val="FF0000"/>
                </a:solidFill>
              </a:rPr>
              <a:t>…………</a:t>
            </a:r>
            <a:r>
              <a:rPr lang="en-US" sz="1800" dirty="0" err="1">
                <a:solidFill>
                  <a:srgbClr val="FF0000"/>
                </a:solidFill>
              </a:rPr>
              <a:t>contd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632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D20A6B-4FFF-42D7-96F2-C51601B0CD43}" type="slidenum">
              <a:rPr lang="en-US" altLang="en-US">
                <a:latin typeface="Lucida Sans Unicode" panose="020B0602030504020204" pitchFamily="34" charset="0"/>
              </a:rPr>
              <a:pPr/>
              <a:t>47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381000" y="1074738"/>
            <a:ext cx="8229600" cy="4843462"/>
          </a:xfrm>
        </p:spPr>
        <p:txBody>
          <a:bodyPr/>
          <a:lstStyle/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  <a:p>
            <a:pPr marL="565150" indent="-457200">
              <a:buFont typeface="Wingdings" panose="05000000000000000000" pitchFamily="2" charset="2"/>
              <a:buChar char="v"/>
              <a:defRPr/>
            </a:pPr>
            <a:r>
              <a:rPr lang="en-GB" altLang="en-US" dirty="0" smtClean="0"/>
              <a:t>In groups, participants to develop and present an</a:t>
            </a:r>
            <a:r>
              <a:rPr lang="en-GB" altLang="en-US" b="1" dirty="0" smtClean="0"/>
              <a:t> </a:t>
            </a:r>
            <a: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portfolio </a:t>
            </a:r>
            <a:r>
              <a:rPr lang="en-GB" altLang="en-US" dirty="0" smtClean="0"/>
              <a:t>using the tasks and evidences developed. </a:t>
            </a:r>
          </a:p>
          <a:p>
            <a:pPr marL="565150" indent="-457200">
              <a:buFont typeface="Wingdings" panose="05000000000000000000" pitchFamily="2" charset="2"/>
              <a:buChar char="v"/>
              <a:defRPr/>
            </a:pPr>
            <a:r>
              <a:rPr lang="en-GB" altLang="en-US" dirty="0" smtClean="0"/>
              <a:t>The portfolios should aim at demonstrating the learners progress, achievement and interests in the areas outlined in the rubrics and the core competencies.</a:t>
            </a:r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  <a:p>
            <a:pPr marL="107950" indent="0">
              <a:buFont typeface="Wingdings 3" panose="05040102010807070707" pitchFamily="18" charset="2"/>
              <a:buNone/>
              <a:defRPr/>
            </a:pPr>
            <a:endParaRPr lang="en-GB" altLang="en-US" dirty="0" smtClean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ACTIVITY 5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F5C7F2-91FF-4344-A0A9-764509ECB952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734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092B8-8FED-471C-8C5A-9A84059B6E47}" type="slidenum">
              <a:rPr lang="en-US" altLang="en-US">
                <a:latin typeface="Lucida Sans Unicode" panose="020B0602030504020204" pitchFamily="34" charset="0"/>
              </a:rPr>
              <a:pPr/>
              <a:t>48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57350" name="Picture 1" descr="flipped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3581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GB" dirty="0"/>
              <a:t>Requirements:</a:t>
            </a:r>
          </a:p>
          <a:p>
            <a:pPr marL="623887" indent="-514350">
              <a:buFont typeface="+mj-lt"/>
              <a:buAutoNum type="alphaLcParenR"/>
              <a:defRPr/>
            </a:pPr>
            <a:r>
              <a:rPr lang="en-GB" dirty="0"/>
              <a:t>Samples of portfolios</a:t>
            </a:r>
          </a:p>
          <a:p>
            <a:pPr marL="623887" indent="-514350">
              <a:buFont typeface="+mj-lt"/>
              <a:buAutoNum type="alphaLcParenR"/>
              <a:defRPr/>
            </a:pPr>
            <a:r>
              <a:rPr lang="en-GB" dirty="0"/>
              <a:t>Authentic tasks</a:t>
            </a:r>
          </a:p>
          <a:p>
            <a:pPr marL="623887" indent="-514350">
              <a:buFont typeface="+mj-lt"/>
              <a:buAutoNum type="alphaLcParenR"/>
              <a:defRPr/>
            </a:pPr>
            <a:r>
              <a:rPr lang="en-GB" dirty="0" smtClean="0"/>
              <a:t>learners </a:t>
            </a:r>
            <a:r>
              <a:rPr lang="en-GB" dirty="0"/>
              <a:t>work samples</a:t>
            </a:r>
          </a:p>
          <a:p>
            <a:pPr marL="623887" indent="-514350">
              <a:buFont typeface="+mj-lt"/>
              <a:buAutoNum type="alphaLcParenR"/>
              <a:defRPr/>
            </a:pPr>
            <a:r>
              <a:rPr lang="en-GB" dirty="0"/>
              <a:t>Score sheets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dirty="0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PORTFOLIO DEVELOPMENT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CAF7B-6303-4209-9192-A809397D49B4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837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88D711-12F8-4ECB-B6AC-9E9A2739DCCC}" type="slidenum">
              <a:rPr lang="en-US" altLang="en-US">
                <a:latin typeface="Lucida Sans Unicode" panose="020B0602030504020204" pitchFamily="34" charset="0"/>
              </a:rPr>
              <a:pPr/>
              <a:t>49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200" dirty="0" smtClean="0"/>
              <a:t>Is an evaluation </a:t>
            </a:r>
            <a:r>
              <a:rPr lang="en-US" sz="3200" dirty="0"/>
              <a:t>tool used </a:t>
            </a:r>
            <a:r>
              <a:rPr lang="en-US" sz="3200" dirty="0" smtClean="0"/>
              <a:t>to document evidence of learning through </a:t>
            </a:r>
            <a:r>
              <a:rPr lang="en-US" sz="3200" dirty="0"/>
              <a:t>a series of </a:t>
            </a:r>
            <a:r>
              <a:rPr lang="en-US" sz="3200" dirty="0" smtClean="0"/>
              <a:t>LEARNERS developed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Artifacts- drawings, mathematical activities, environmental activities, creative &amp; movements activities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write-ups; literacy</a:t>
            </a:r>
            <a:r>
              <a:rPr lang="en-US" sz="3200" dirty="0" smtClean="0"/>
              <a:t>, </a:t>
            </a: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PORTFOLIO ASSESSMENT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6890A-961A-4E76-84DB-0D5A0A5DFF88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9F10EF-3988-49AC-9BD3-C7E2BA4E1A3E}" type="slidenum">
              <a:rPr lang="en-US" altLang="en-US">
                <a:latin typeface="Lucida Sans Unicode" panose="020B0602030504020204" pitchFamily="34" charset="0"/>
              </a:rPr>
              <a:pPr/>
              <a:t>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“Learning should not be all about the</a:t>
            </a:r>
          </a:p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end result, portfolio is one of those</a:t>
            </a:r>
          </a:p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assessment methods which allow</a:t>
            </a:r>
          </a:p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learners to demonstrate more than</a:t>
            </a:r>
          </a:p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end result – a process orientated</a:t>
            </a:r>
          </a:p>
          <a:p>
            <a:pPr marL="107950" indent="0" algn="ctr">
              <a:buFont typeface="Wingdings 3" panose="05040102010807070707" pitchFamily="18" charset="2"/>
              <a:buNone/>
            </a:pPr>
            <a:r>
              <a:rPr lang="en-US" altLang="en-US" sz="32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method.”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en-US" altLang="en-US" sz="1400" smtClean="0"/>
          </a:p>
          <a:p>
            <a:pPr marL="107950" indent="0">
              <a:buFont typeface="Wingdings 3" panose="05040102010807070707" pitchFamily="18" charset="2"/>
              <a:buNone/>
            </a:pPr>
            <a:endParaRPr lang="en-US" altLang="en-US" sz="1400" smtClean="0"/>
          </a:p>
          <a:p>
            <a:pPr marL="107950" indent="0">
              <a:buFont typeface="Wingdings 3" panose="05040102010807070707" pitchFamily="18" charset="2"/>
              <a:buNone/>
            </a:pPr>
            <a:endParaRPr lang="en-US" altLang="en-US" sz="1400" smtClean="0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US" altLang="en-US" sz="1400" smtClean="0"/>
              <a:t>Chan C.(2009) Assessment: Portfolio, Assessment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6890A-961A-4E76-84DB-0D5A0A5DFF88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3B092C-BC8D-4BD0-8255-15A1CCFD5717}" type="slidenum">
              <a:rPr lang="en-US" altLang="en-US">
                <a:latin typeface="Lucida Sans Unicode" panose="020B0602030504020204" pitchFamily="34" charset="0"/>
              </a:rPr>
              <a:pPr/>
              <a:t>50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92875"/>
            <a:ext cx="49688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7DE52-42A4-4B3E-908E-0FA050B7CEFC}" type="slidenum"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51</a:t>
            </a:fld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6727825" y="6492875"/>
            <a:ext cx="19192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553DB-0729-47AF-B67B-4A4A6C1C533F}" type="datetime1"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7/27/2019</a:t>
            </a:fld>
            <a:endParaRPr lang="en-US" altLang="en-US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/>
          </p:cNvPr>
          <p:cNvSpPr txBox="1">
            <a:spLocks/>
          </p:cNvSpPr>
          <p:nvPr/>
        </p:nvSpPr>
        <p:spPr bwMode="auto">
          <a:xfrm>
            <a:off x="1981200" y="533400"/>
            <a:ext cx="701040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THE KENYA NATIONAL EXAMINATIONS COUNCIL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752600"/>
            <a:ext cx="64008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charset="0"/>
                <a:cs typeface="Arial" charset="0"/>
              </a:rPr>
              <a:t>“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One big contribution of portfolio is to give the learners the chance to reflect and revisit on their performances overtime”.</a:t>
            </a:r>
          </a:p>
          <a:p>
            <a:pPr algn="ctr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200" dirty="0">
                <a:latin typeface="Arial" charset="0"/>
                <a:cs typeface="Arial" charset="0"/>
              </a:rPr>
              <a:t>THANK YOU</a:t>
            </a:r>
          </a:p>
        </p:txBody>
      </p:sp>
      <p:pic>
        <p:nvPicPr>
          <p:cNvPr id="60422" name="Picture 32" descr="Description: KNE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8913"/>
            <a:ext cx="9969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mtClean="0"/>
              <a:t>Portfolios give learners the opportunity to direct their own learning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mtClean="0"/>
              <a:t>Portfolios can be used to determine Learners' level of achievement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mtClean="0"/>
              <a:t>Portfolios can be used to understand how learners think, reason, organize, investigate, and communicate</a:t>
            </a:r>
          </a:p>
          <a:p>
            <a:r>
              <a:rPr lang="en-US" altLang="en-US" smtClean="0"/>
              <a:t>Portfolios can be used to communicate learners efforts, progress toward accomplishing learning goals, and</a:t>
            </a:r>
          </a:p>
          <a:p>
            <a:r>
              <a:rPr lang="en-US" altLang="en-US" smtClean="0"/>
              <a:t>accomplishments.</a:t>
            </a:r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WHY PORTFOLIO?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6890A-961A-4E76-84DB-0D5A0A5DFF88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3F692C-7781-4664-81E4-D8E4F7A2A4DE}" type="slidenum">
              <a:rPr lang="en-US" altLang="en-US">
                <a:latin typeface="Lucida Sans Unicode" panose="020B0602030504020204" pitchFamily="34" charset="0"/>
              </a:rPr>
              <a:pPr/>
              <a:t>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mtClean="0"/>
              <a:t>Portfolios can be used to evaluate and improve curriculum and instructions.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WHY PORTFOLIO? Cont..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6890A-961A-4E76-84DB-0D5A0A5DFF88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62DEEC-AFB9-4F02-A669-02F245449839}" type="slidenum">
              <a:rPr lang="en-US" altLang="en-US">
                <a:latin typeface="Lucida Sans Unicode" panose="020B0602030504020204" pitchFamily="34" charset="0"/>
              </a:rPr>
              <a:pPr/>
              <a:t>7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343400" cy="5562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Samples of portfolio designs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D4904-8B66-49F1-AED5-73B30826BAF1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638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3F829-60CA-48F3-970A-6759634A553E}" type="slidenum">
              <a:rPr lang="en-US" altLang="en-US">
                <a:latin typeface="Lucida Sans Unicode" panose="020B0602030504020204" pitchFamily="34" charset="0"/>
              </a:rPr>
              <a:pPr/>
              <a:t>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16390" name="Picture 6" descr="Image result for files in a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4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Image result for files in a bas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180" y="1524000"/>
            <a:ext cx="3124200" cy="266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Users\hp\AppData\Local\Microsoft\Windows\INetCache\Content.MSO\8FB181EA.t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236" y="4419600"/>
            <a:ext cx="2228088" cy="222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C:\Users\victor\Desktop\portfolio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455988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700" y="1141413"/>
            <a:ext cx="4038600" cy="57165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FILES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Ways of keeping portfolios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BINDERS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CARTONS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413" name="Picture 9" descr="C:\Users\victor\Desktop\portfolio image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8463" y="1905000"/>
            <a:ext cx="3868737" cy="3048000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17414" name="Content Placeholder 5" descr="Image result for files in a box"/>
          <p:cNvPicPr>
            <a:picLocks noGrp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549650" cy="347821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A591B4-E45C-4A75-8C74-4AD7A77F11F2}" type="datetime1">
              <a:rPr lang="en-US" smtClean="0"/>
              <a:pPr>
                <a:defRPr/>
              </a:pPr>
              <a:t>7/27/2019</a:t>
            </a:fld>
            <a:endParaRPr lang="en-US" dirty="0"/>
          </a:p>
        </p:txBody>
      </p:sp>
      <p:sp>
        <p:nvSpPr>
          <p:cNvPr id="174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0C10EB-00FC-4424-BC81-A8B9F439C22E}" type="slidenum">
              <a:rPr lang="en-US" altLang="en-US">
                <a:latin typeface="Lucida Sans Unicode" panose="020B0602030504020204" pitchFamily="34" charset="0"/>
              </a:rPr>
              <a:pPr/>
              <a:t>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5649</TotalTime>
  <Words>1309</Words>
  <Application>Microsoft Office PowerPoint</Application>
  <PresentationFormat>On-screen Show (4:3)</PresentationFormat>
  <Paragraphs>391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Slide 1</vt:lpstr>
      <vt:lpstr>Slide 2</vt:lpstr>
      <vt:lpstr>Slide 3</vt:lpstr>
      <vt:lpstr>1.0 PORTFOLIO</vt:lpstr>
      <vt:lpstr>PORTFOLIO ASSESSMENT</vt:lpstr>
      <vt:lpstr>WHY PORTFOLIO?</vt:lpstr>
      <vt:lpstr>WHY PORTFOLIO? Cont..</vt:lpstr>
      <vt:lpstr> Samples of portfolio designs</vt:lpstr>
      <vt:lpstr>Ways of keeping portfolios</vt:lpstr>
      <vt:lpstr>1.2 Types of portfolios</vt:lpstr>
      <vt:lpstr>1. Working Portfolio</vt:lpstr>
      <vt:lpstr>Slide 12</vt:lpstr>
      <vt:lpstr>Slide 13</vt:lpstr>
      <vt:lpstr>Slide 14</vt:lpstr>
      <vt:lpstr>Slide 15</vt:lpstr>
      <vt:lpstr>2. Showcase Portfolio</vt:lpstr>
      <vt:lpstr>Slide 17</vt:lpstr>
      <vt:lpstr>Samples of best works in showcase portfolio</vt:lpstr>
      <vt:lpstr>3. Assessment Portfolio</vt:lpstr>
      <vt:lpstr>Slide 20</vt:lpstr>
      <vt:lpstr>Slide 21</vt:lpstr>
      <vt:lpstr>Slide 22</vt:lpstr>
      <vt:lpstr>Slide 23</vt:lpstr>
      <vt:lpstr>2 STAGES OF PORTFOLIO  DEVELOPMENT</vt:lpstr>
      <vt:lpstr> Overview </vt:lpstr>
      <vt:lpstr>2.  STAGES OF PORTFOLIO  DEVELOPMENT</vt:lpstr>
      <vt:lpstr>Stages of portfolio  development …………..cont.d</vt:lpstr>
      <vt:lpstr>Stages of portfolio  development …………..cont.d</vt:lpstr>
      <vt:lpstr>Stages of portfolio  development …………..cont.d</vt:lpstr>
      <vt:lpstr>Stages of portfolio  development …………..cont.d</vt:lpstr>
      <vt:lpstr>Stages of portfolio  development …………..cont.d</vt:lpstr>
      <vt:lpstr>Stages of portfolio  development …………..cont.d</vt:lpstr>
      <vt:lpstr>Stages of portfolio  development …………..cont.d</vt:lpstr>
      <vt:lpstr>Slide 34</vt:lpstr>
      <vt:lpstr>3. FEATURES OF A GOOD  PORTFOLIO</vt:lpstr>
      <vt:lpstr>ELEMENTS OF A PORTFOLIO</vt:lpstr>
      <vt:lpstr>Features of a good Portfolio  …… contd</vt:lpstr>
      <vt:lpstr>Features of a good Portfolio  …… contd</vt:lpstr>
      <vt:lpstr>Features of a good Portfolio  …… contd </vt:lpstr>
      <vt:lpstr> Features of a good Portfolio  …… contd </vt:lpstr>
      <vt:lpstr>Features of a good Portfolio  …… contd</vt:lpstr>
      <vt:lpstr>Activity  4</vt:lpstr>
      <vt:lpstr>4.0 MANAGEMENT OF PORTFOLIO IN  CLASSROOM ASSESSMENT</vt:lpstr>
      <vt:lpstr>Management of portfolio in  classroom assessment…………..contd</vt:lpstr>
      <vt:lpstr> 5.0 PARENTAL ENGAGEMENT IN  PORTFOLIO ASSESSMENT </vt:lpstr>
      <vt:lpstr>  IMPORTANCE OF PORTFOLIO  ASSESSMENT </vt:lpstr>
      <vt:lpstr>Importance of portfolio assessment …………contd</vt:lpstr>
      <vt:lpstr>ACTIVITY 5</vt:lpstr>
      <vt:lpstr>PORTFOLIO DEVELOPMENT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nasmla</dc:creator>
  <cp:lastModifiedBy>lmwanja</cp:lastModifiedBy>
  <cp:revision>395</cp:revision>
  <dcterms:created xsi:type="dcterms:W3CDTF">2010-08-11T11:42:32Z</dcterms:created>
  <dcterms:modified xsi:type="dcterms:W3CDTF">2019-07-27T05:57:11Z</dcterms:modified>
</cp:coreProperties>
</file>