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5"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3F88A-7D41-4F9E-BAD7-698CA614C5BE}" type="datetimeFigureOut">
              <a:rPr lang="en-US" smtClean="0"/>
              <a:t>6/8/22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113972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A-7D41-4F9E-BAD7-698CA614C5BE}" type="datetimeFigureOut">
              <a:rPr lang="en-US" smtClean="0"/>
              <a:t>6/8/22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638851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A-7D41-4F9E-BAD7-698CA614C5BE}" type="datetimeFigureOut">
              <a:rPr lang="en-US" smtClean="0"/>
              <a:t>6/8/22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686094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A-7D41-4F9E-BAD7-698CA614C5BE}" type="datetimeFigureOut">
              <a:rPr lang="en-US" smtClean="0"/>
              <a:t>6/8/22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181077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3F88A-7D41-4F9E-BAD7-698CA614C5BE}" type="datetimeFigureOut">
              <a:rPr lang="en-US" smtClean="0"/>
              <a:t>6/8/22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3885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3F88A-7D41-4F9E-BAD7-698CA614C5BE}" type="datetimeFigureOut">
              <a:rPr lang="en-US" smtClean="0"/>
              <a:t>6/8/22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261846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E3F88A-7D41-4F9E-BAD7-698CA614C5BE}" type="datetimeFigureOut">
              <a:rPr lang="en-US" smtClean="0"/>
              <a:t>6/8/22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97890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E3F88A-7D41-4F9E-BAD7-698CA614C5BE}" type="datetimeFigureOut">
              <a:rPr lang="en-US" smtClean="0"/>
              <a:t>6/8/22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1300739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3F88A-7D41-4F9E-BAD7-698CA614C5BE}" type="datetimeFigureOut">
              <a:rPr lang="en-US" smtClean="0"/>
              <a:t>6/8/22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3668852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3F88A-7D41-4F9E-BAD7-698CA614C5BE}" type="datetimeFigureOut">
              <a:rPr lang="en-US" smtClean="0"/>
              <a:t>6/8/22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1206775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3F88A-7D41-4F9E-BAD7-698CA614C5BE}" type="datetimeFigureOut">
              <a:rPr lang="en-US" smtClean="0"/>
              <a:t>6/8/22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F76F6-24B2-4E2E-81F1-9FA46502DA10}" type="slidenum">
              <a:rPr lang="en-US" smtClean="0"/>
              <a:t>‹#›</a:t>
            </a:fld>
            <a:endParaRPr lang="en-US"/>
          </a:p>
        </p:txBody>
      </p:sp>
    </p:spTree>
    <p:extLst>
      <p:ext uri="{BB962C8B-B14F-4D97-AF65-F5344CB8AC3E}">
        <p14:creationId xmlns:p14="http://schemas.microsoft.com/office/powerpoint/2010/main" val="1607301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E3F88A-7D41-4F9E-BAD7-698CA614C5BE}" type="datetimeFigureOut">
              <a:rPr lang="en-US" smtClean="0"/>
              <a:t>6/8/22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F76F6-24B2-4E2E-81F1-9FA46502DA10}" type="slidenum">
              <a:rPr lang="en-US" smtClean="0"/>
              <a:t>‹#›</a:t>
            </a:fld>
            <a:endParaRPr lang="en-US"/>
          </a:p>
        </p:txBody>
      </p:sp>
    </p:spTree>
    <p:extLst>
      <p:ext uri="{BB962C8B-B14F-4D97-AF65-F5344CB8AC3E}">
        <p14:creationId xmlns:p14="http://schemas.microsoft.com/office/powerpoint/2010/main" val="3337327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PRACTICE FOR IMMUNIZATION</a:t>
            </a:r>
            <a:br>
              <a:rPr lang="en-US" dirty="0"/>
            </a:br>
            <a:endParaRPr lang="en-US" dirty="0"/>
          </a:p>
        </p:txBody>
      </p:sp>
      <p:sp>
        <p:nvSpPr>
          <p:cNvPr id="3" name="Subtitle 2"/>
          <p:cNvSpPr>
            <a:spLocks noGrp="1"/>
          </p:cNvSpPr>
          <p:nvPr>
            <p:ph type="subTitle" idx="1"/>
          </p:nvPr>
        </p:nvSpPr>
        <p:spPr/>
        <p:txBody>
          <a:bodyPr/>
          <a:lstStyle/>
          <a:p>
            <a:r>
              <a:rPr lang="en-US" dirty="0" smtClean="0"/>
              <a:t>J.WARUTERE</a:t>
            </a:r>
            <a:endParaRPr lang="en-US" dirty="0"/>
          </a:p>
        </p:txBody>
      </p:sp>
    </p:spTree>
    <p:extLst>
      <p:ext uri="{BB962C8B-B14F-4D97-AF65-F5344CB8AC3E}">
        <p14:creationId xmlns:p14="http://schemas.microsoft.com/office/powerpoint/2010/main" val="4209575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All injectable vaccines are to be administered using </a:t>
            </a:r>
            <a:r>
              <a:rPr lang="en-US" b="1" i="1" dirty="0" smtClean="0"/>
              <a:t>non re-useable injection devices.</a:t>
            </a:r>
          </a:p>
          <a:p>
            <a:r>
              <a:rPr lang="en-US" dirty="0" smtClean="0"/>
              <a:t> Reconstitution of all lyophilized (freeze dried) vaccines </a:t>
            </a:r>
            <a:r>
              <a:rPr lang="en-US" b="1" i="1" dirty="0" smtClean="0"/>
              <a:t>must only be done with their matching </a:t>
            </a:r>
            <a:r>
              <a:rPr lang="en-US" dirty="0" smtClean="0"/>
              <a:t>diluents as provided by the specific manufacturer.</a:t>
            </a:r>
          </a:p>
          <a:p>
            <a:r>
              <a:rPr lang="en-US" dirty="0" smtClean="0"/>
              <a:t> All reconstituted multi-dose vial vaccines </a:t>
            </a:r>
            <a:r>
              <a:rPr lang="en-US" b="1" i="1" dirty="0" smtClean="0"/>
              <a:t>must be discarded after the manufacturer’s prescribed </a:t>
            </a:r>
            <a:r>
              <a:rPr lang="en-US" dirty="0" smtClean="0"/>
              <a:t>maximum duration of use (usually between 4-6 hours).</a:t>
            </a:r>
          </a:p>
          <a:p>
            <a:endParaRPr lang="en-US" dirty="0"/>
          </a:p>
        </p:txBody>
      </p:sp>
    </p:spTree>
    <p:extLst>
      <p:ext uri="{BB962C8B-B14F-4D97-AF65-F5344CB8AC3E}">
        <p14:creationId xmlns:p14="http://schemas.microsoft.com/office/powerpoint/2010/main" val="982352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All unused doses of a liquid multi-dose vial vaccine without a preservative must be discarded 6 hours after opening of the vial - e</a:t>
            </a:r>
            <a:r>
              <a:rPr lang="en-US" i="1" dirty="0" smtClean="0"/>
              <a:t>.g. multi-dose vials of liquid Pneumococcal Conjugate Vaccines</a:t>
            </a:r>
          </a:p>
          <a:p>
            <a:r>
              <a:rPr lang="en-US" dirty="0" smtClean="0"/>
              <a:t> Routine screening for immune status of individuals </a:t>
            </a:r>
            <a:r>
              <a:rPr lang="en-US" i="1" dirty="0" smtClean="0"/>
              <a:t>(including infants) prior to vaccination </a:t>
            </a:r>
            <a:r>
              <a:rPr lang="en-US" dirty="0" smtClean="0"/>
              <a:t>is not advocated. However where special circumstances dictate this should be overseen by a qualified clinician.</a:t>
            </a:r>
          </a:p>
          <a:p>
            <a:endParaRPr lang="en-US" dirty="0"/>
          </a:p>
        </p:txBody>
      </p:sp>
    </p:spTree>
    <p:extLst>
      <p:ext uri="{BB962C8B-B14F-4D97-AF65-F5344CB8AC3E}">
        <p14:creationId xmlns:p14="http://schemas.microsoft.com/office/powerpoint/2010/main" val="2815649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 Routine screening for HIV status prior to vaccination is also not advocated except in </a:t>
            </a:r>
            <a:r>
              <a:rPr lang="en-US" dirty="0" err="1" smtClean="0"/>
              <a:t>specialcir</a:t>
            </a:r>
            <a:r>
              <a:rPr lang="en-US" dirty="0" smtClean="0"/>
              <a:t> </a:t>
            </a:r>
            <a:r>
              <a:rPr lang="en-US" dirty="0" err="1" smtClean="0"/>
              <a:t>cumstances</a:t>
            </a:r>
            <a:r>
              <a:rPr lang="en-US" dirty="0" smtClean="0"/>
              <a:t> as determined by a consultant clinician.</a:t>
            </a:r>
          </a:p>
          <a:p>
            <a:r>
              <a:rPr lang="en-US" dirty="0" smtClean="0"/>
              <a:t> A fully immunized child is one who has received all the prescribed antigens </a:t>
            </a:r>
            <a:r>
              <a:rPr lang="en-US" b="1" i="1" dirty="0" smtClean="0"/>
              <a:t>and Vitamin A doses under the national immunization schedule before the first birthday.</a:t>
            </a:r>
          </a:p>
          <a:p>
            <a:endParaRPr lang="en-US" dirty="0"/>
          </a:p>
        </p:txBody>
      </p:sp>
    </p:spTree>
    <p:extLst>
      <p:ext uri="{BB962C8B-B14F-4D97-AF65-F5344CB8AC3E}">
        <p14:creationId xmlns:p14="http://schemas.microsoft.com/office/powerpoint/2010/main" val="4103414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fully immunized person – (other than an infant) refers to an individual who has received all the prescribed doses for a particular antigen or is beyond the ‘window period of efficacy’ of an antigen - where only one dose is required e.g. yellow fever vaccine.</a:t>
            </a:r>
          </a:p>
          <a:p>
            <a:endParaRPr lang="en-US" dirty="0"/>
          </a:p>
        </p:txBody>
      </p:sp>
    </p:spTree>
    <p:extLst>
      <p:ext uri="{BB962C8B-B14F-4D97-AF65-F5344CB8AC3E}">
        <p14:creationId xmlns:p14="http://schemas.microsoft.com/office/powerpoint/2010/main" val="1871799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ESTABLISHING THE TARGET POPULATION</a:t>
            </a:r>
            <a:endParaRPr lang="en-US" dirty="0"/>
          </a:p>
        </p:txBody>
      </p:sp>
      <p:sp>
        <p:nvSpPr>
          <p:cNvPr id="3" name="Content Placeholder 2"/>
          <p:cNvSpPr>
            <a:spLocks noGrp="1"/>
          </p:cNvSpPr>
          <p:nvPr>
            <p:ph idx="1"/>
          </p:nvPr>
        </p:nvSpPr>
        <p:spPr/>
        <p:txBody>
          <a:bodyPr/>
          <a:lstStyle/>
          <a:p>
            <a:r>
              <a:rPr lang="en-US" dirty="0" smtClean="0"/>
              <a:t>In order to accurately plan for the logistics required nationally for vaccinating all eligible children in Kenya it is important to define the target population for EPI services. It is also used to estimate</a:t>
            </a:r>
          </a:p>
          <a:p>
            <a:r>
              <a:rPr lang="en-US" dirty="0" smtClean="0"/>
              <a:t>Immunization coverage.</a:t>
            </a:r>
          </a:p>
          <a:p>
            <a:endParaRPr lang="en-US" dirty="0"/>
          </a:p>
        </p:txBody>
      </p:sp>
    </p:spTree>
    <p:extLst>
      <p:ext uri="{BB962C8B-B14F-4D97-AF65-F5344CB8AC3E}">
        <p14:creationId xmlns:p14="http://schemas.microsoft.com/office/powerpoint/2010/main" val="351964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defRPr/>
            </a:pPr>
            <a:r>
              <a:rPr lang="en-US" dirty="0"/>
              <a:t>Currently the operational target population for the nine main vaccines given (excluding tetanus toxoid) is children aged 0-18 months.</a:t>
            </a:r>
          </a:p>
          <a:p>
            <a:pPr marL="514350" indent="-514350">
              <a:defRPr/>
            </a:pPr>
            <a:r>
              <a:rPr lang="en-US" dirty="0"/>
              <a:t>However this age group is further sub-divided into two specific target groups as follows;</a:t>
            </a:r>
            <a:r>
              <a:rPr lang="en-US" b="1" dirty="0"/>
              <a:t> .</a:t>
            </a:r>
          </a:p>
          <a:p>
            <a:pPr marL="514350" indent="-514350">
              <a:buFont typeface="+mj-lt"/>
              <a:buAutoNum type="arabicPeriod"/>
              <a:defRPr/>
            </a:pPr>
            <a:r>
              <a:rPr lang="en-US" b="1" dirty="0"/>
              <a:t>Live births – </a:t>
            </a:r>
            <a:r>
              <a:rPr lang="en-US" dirty="0"/>
              <a:t>this is the expected number of children to be born in a given year based on population projections from the Central</a:t>
            </a:r>
          </a:p>
          <a:p>
            <a:endParaRPr lang="en-US" dirty="0"/>
          </a:p>
        </p:txBody>
      </p:sp>
    </p:spTree>
    <p:extLst>
      <p:ext uri="{BB962C8B-B14F-4D97-AF65-F5344CB8AC3E}">
        <p14:creationId xmlns:p14="http://schemas.microsoft.com/office/powerpoint/2010/main" val="3525036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Bureau of Statistics, Ministry of Planning. This target group is used for determining the number of BCG doses that will be required. It is also used as a </a:t>
            </a:r>
            <a:r>
              <a:rPr lang="en-US" i="1" dirty="0" smtClean="0"/>
              <a:t>proxy target for the number of doses of tetanus toxoid for pregnant women assuming that all pregnancies will result in live births.</a:t>
            </a:r>
          </a:p>
          <a:p>
            <a:endParaRPr lang="en-US" dirty="0"/>
          </a:p>
        </p:txBody>
      </p:sp>
    </p:spTree>
    <p:extLst>
      <p:ext uri="{BB962C8B-B14F-4D97-AF65-F5344CB8AC3E}">
        <p14:creationId xmlns:p14="http://schemas.microsoft.com/office/powerpoint/2010/main" val="2054885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Surviving infants – </a:t>
            </a:r>
            <a:r>
              <a:rPr lang="en-US" dirty="0" smtClean="0"/>
              <a:t>this is the number of children expected to survive up to the first year of life. Again it is determined by subtracting the known proportion of children who die before their first year of life (infant mortality). This target is used to calculate the doses required for all the other antigens.</a:t>
            </a:r>
          </a:p>
          <a:p>
            <a:endParaRPr lang="en-US" dirty="0"/>
          </a:p>
        </p:txBody>
      </p:sp>
    </p:spTree>
    <p:extLst>
      <p:ext uri="{BB962C8B-B14F-4D97-AF65-F5344CB8AC3E}">
        <p14:creationId xmlns:p14="http://schemas.microsoft.com/office/powerpoint/2010/main" val="1901457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DEMOGRAPHIC DATA</a:t>
            </a:r>
            <a:br>
              <a:rPr lang="en-US" b="1" dirty="0" smtClean="0"/>
            </a:br>
            <a:endParaRPr lang="en-US" dirty="0"/>
          </a:p>
        </p:txBody>
      </p:sp>
      <p:sp>
        <p:nvSpPr>
          <p:cNvPr id="3" name="Content Placeholder 2"/>
          <p:cNvSpPr>
            <a:spLocks noGrp="1"/>
          </p:cNvSpPr>
          <p:nvPr>
            <p:ph idx="1"/>
          </p:nvPr>
        </p:nvSpPr>
        <p:spPr/>
        <p:txBody>
          <a:bodyPr/>
          <a:lstStyle/>
          <a:p>
            <a:pPr>
              <a:defRPr/>
            </a:pPr>
            <a:r>
              <a:rPr lang="en-US" sz="4400" dirty="0" smtClean="0"/>
              <a:t>Immunization </a:t>
            </a:r>
            <a:r>
              <a:rPr lang="en-US" sz="4400" dirty="0"/>
              <a:t>targets set at national, </a:t>
            </a:r>
            <a:r>
              <a:rPr lang="en-US" sz="4400" dirty="0" smtClean="0"/>
              <a:t>province/county </a:t>
            </a:r>
            <a:r>
              <a:rPr lang="en-US" sz="4400" dirty="0"/>
              <a:t>and district </a:t>
            </a:r>
            <a:r>
              <a:rPr lang="en-US" sz="4400" dirty="0" smtClean="0"/>
              <a:t>level/sub-county </a:t>
            </a:r>
            <a:r>
              <a:rPr lang="en-US" sz="4400" dirty="0"/>
              <a:t>are based on the latest national census or Central Bureau of Statistics and updates.</a:t>
            </a:r>
          </a:p>
          <a:p>
            <a:endParaRPr lang="en-US" dirty="0"/>
          </a:p>
        </p:txBody>
      </p:sp>
    </p:spTree>
    <p:extLst>
      <p:ext uri="{BB962C8B-B14F-4D97-AF65-F5344CB8AC3E}">
        <p14:creationId xmlns:p14="http://schemas.microsoft.com/office/powerpoint/2010/main" val="2952319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FORMULA</a:t>
            </a:r>
            <a:br>
              <a:rPr lang="en-US" b="1" dirty="0" smtClean="0"/>
            </a:br>
            <a:endParaRPr lang="en-US" dirty="0"/>
          </a:p>
        </p:txBody>
      </p:sp>
      <p:sp>
        <p:nvSpPr>
          <p:cNvPr id="3" name="Content Placeholder 2"/>
          <p:cNvSpPr>
            <a:spLocks noGrp="1"/>
          </p:cNvSpPr>
          <p:nvPr>
            <p:ph idx="1"/>
          </p:nvPr>
        </p:nvSpPr>
        <p:spPr/>
        <p:txBody>
          <a:bodyPr/>
          <a:lstStyle/>
          <a:p>
            <a:pPr>
              <a:defRPr/>
            </a:pPr>
            <a:r>
              <a:rPr lang="en-US" dirty="0" smtClean="0"/>
              <a:t>Surviving </a:t>
            </a:r>
            <a:r>
              <a:rPr lang="en-US" dirty="0"/>
              <a:t>Infants = (Total population x (CBR) x (1-(IMR)</a:t>
            </a:r>
          </a:p>
          <a:p>
            <a:pPr>
              <a:defRPr/>
            </a:pPr>
            <a:r>
              <a:rPr lang="en-US" dirty="0"/>
              <a:t>Live births = (Surviving Infants x1000)/</a:t>
            </a:r>
          </a:p>
          <a:p>
            <a:pPr>
              <a:buFont typeface="Arial" charset="0"/>
              <a:buNone/>
              <a:defRPr/>
            </a:pPr>
            <a:r>
              <a:rPr lang="en-US" dirty="0"/>
              <a:t>(1000 – IMR)</a:t>
            </a:r>
          </a:p>
          <a:p>
            <a:pPr>
              <a:defRPr/>
            </a:pPr>
            <a:r>
              <a:rPr lang="en-US" dirty="0"/>
              <a:t> Pregnant women = No. of live births.</a:t>
            </a:r>
          </a:p>
          <a:p>
            <a:endParaRPr lang="en-US" dirty="0"/>
          </a:p>
        </p:txBody>
      </p:sp>
    </p:spTree>
    <p:extLst>
      <p:ext uri="{BB962C8B-B14F-4D97-AF65-F5344CB8AC3E}">
        <p14:creationId xmlns:p14="http://schemas.microsoft.com/office/powerpoint/2010/main" val="3917193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PRACTICE FOR IMMUNIZATION</a:t>
            </a:r>
            <a:br>
              <a:rPr lang="en-US" dirty="0"/>
            </a:br>
            <a:endParaRPr lang="en-US" dirty="0"/>
          </a:p>
        </p:txBody>
      </p:sp>
      <p:sp>
        <p:nvSpPr>
          <p:cNvPr id="3" name="Content Placeholder 2"/>
          <p:cNvSpPr>
            <a:spLocks noGrp="1"/>
          </p:cNvSpPr>
          <p:nvPr>
            <p:ph idx="1"/>
          </p:nvPr>
        </p:nvSpPr>
        <p:spPr/>
        <p:txBody>
          <a:bodyPr/>
          <a:lstStyle/>
          <a:p>
            <a:r>
              <a:rPr lang="en-US" dirty="0" smtClean="0"/>
              <a:t>Familiar with the National Immunization schedule currently in practice.</a:t>
            </a:r>
          </a:p>
          <a:p>
            <a:r>
              <a:rPr lang="en-US" dirty="0" smtClean="0"/>
              <a:t> Capable of calculating the yearly, quarterly and monthly immunization coverage targets.</a:t>
            </a:r>
          </a:p>
          <a:p>
            <a:r>
              <a:rPr lang="en-US" dirty="0" smtClean="0"/>
              <a:t>Familiar with the preparatory and implementation tasks at MCH immunization site.</a:t>
            </a:r>
          </a:p>
          <a:p>
            <a:endParaRPr lang="en-US" dirty="0"/>
          </a:p>
        </p:txBody>
      </p:sp>
    </p:spTree>
    <p:extLst>
      <p:ext uri="{BB962C8B-B14F-4D97-AF65-F5344CB8AC3E}">
        <p14:creationId xmlns:p14="http://schemas.microsoft.com/office/powerpoint/2010/main" val="3622742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Font typeface="Arial" charset="0"/>
              <a:buNone/>
              <a:defRPr/>
            </a:pPr>
            <a:r>
              <a:rPr lang="en-US" b="1" dirty="0"/>
              <a:t>Example: To calculate the target population for </a:t>
            </a:r>
            <a:r>
              <a:rPr lang="en-US" b="1" dirty="0" err="1"/>
              <a:t>Busia</a:t>
            </a:r>
            <a:r>
              <a:rPr lang="en-US" b="1" dirty="0"/>
              <a:t> district for the year 2006 at the district </a:t>
            </a:r>
            <a:r>
              <a:rPr lang="en-US" dirty="0"/>
              <a:t>hospital.</a:t>
            </a:r>
          </a:p>
          <a:p>
            <a:pPr>
              <a:defRPr/>
            </a:pPr>
            <a:r>
              <a:rPr lang="en-US" b="1" dirty="0"/>
              <a:t>Steps</a:t>
            </a:r>
          </a:p>
          <a:p>
            <a:pPr>
              <a:defRPr/>
            </a:pPr>
            <a:r>
              <a:rPr lang="en-US" dirty="0"/>
              <a:t>Total population for district A (2006) = </a:t>
            </a:r>
            <a:r>
              <a:rPr lang="en-US" dirty="0" smtClean="0"/>
              <a:t>452,463</a:t>
            </a:r>
            <a:endParaRPr lang="en-US" dirty="0"/>
          </a:p>
          <a:p>
            <a:pPr>
              <a:defRPr/>
            </a:pPr>
            <a:r>
              <a:rPr lang="en-US" dirty="0"/>
              <a:t>Crude birth rate (CBR) = 4.5%</a:t>
            </a:r>
          </a:p>
          <a:p>
            <a:pPr>
              <a:defRPr/>
            </a:pPr>
            <a:r>
              <a:rPr lang="en-US" dirty="0"/>
              <a:t>Infant mortality rate (IMR) = 125.9</a:t>
            </a:r>
          </a:p>
          <a:p>
            <a:endParaRPr lang="en-US" dirty="0"/>
          </a:p>
        </p:txBody>
      </p:sp>
    </p:spTree>
    <p:extLst>
      <p:ext uri="{BB962C8B-B14F-4D97-AF65-F5344CB8AC3E}">
        <p14:creationId xmlns:p14="http://schemas.microsoft.com/office/powerpoint/2010/main" val="372332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452, 463 x4.5% x 125.9% = 25,634</a:t>
            </a:r>
          </a:p>
          <a:p>
            <a:r>
              <a:rPr lang="en-US" dirty="0" smtClean="0"/>
              <a:t>Target population for Live birth (BCG) = Surviving Infants x1000)/(1000 – IMR)</a:t>
            </a:r>
          </a:p>
          <a:p>
            <a:r>
              <a:rPr lang="en-US" dirty="0" smtClean="0"/>
              <a:t>= 25,634 X 1000 = 29,326/ (1000 -125.9%) = 874.1</a:t>
            </a:r>
          </a:p>
          <a:p>
            <a:r>
              <a:rPr lang="fr-FR" dirty="0" smtClean="0"/>
              <a:t>Hence target population = 452,463 x 24% = 108,592</a:t>
            </a:r>
            <a:endParaRPr lang="en-US" dirty="0" smtClean="0"/>
          </a:p>
          <a:p>
            <a:endParaRPr lang="en-US" dirty="0"/>
          </a:p>
        </p:txBody>
      </p:sp>
    </p:spTree>
    <p:extLst>
      <p:ext uri="{BB962C8B-B14F-4D97-AF65-F5344CB8AC3E}">
        <p14:creationId xmlns:p14="http://schemas.microsoft.com/office/powerpoint/2010/main" val="479622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The number of children aged less than one year in a catchment area is the ‘target’ population for immunization services. To be able to know this target population one needs to know the number of children born each year in the catchment area, as these are the new children that will require immunization.</a:t>
            </a:r>
            <a:endParaRPr lang="en-US" sz="3600" b="1" dirty="0" smtClean="0"/>
          </a:p>
          <a:p>
            <a:endParaRPr lang="en-US" dirty="0"/>
          </a:p>
        </p:txBody>
      </p:sp>
    </p:spTree>
    <p:extLst>
      <p:ext uri="{BB962C8B-B14F-4D97-AF65-F5344CB8AC3E}">
        <p14:creationId xmlns:p14="http://schemas.microsoft.com/office/powerpoint/2010/main" val="839576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4000" dirty="0" smtClean="0"/>
              <a:t>For ease of calculation in Kenya, one can assume that the number of children born in any catchment area is approximately 5% of the total population. Therefore to calculate the target population one needs to know the total population of the area.</a:t>
            </a:r>
          </a:p>
          <a:p>
            <a:endParaRPr lang="en-US" dirty="0"/>
          </a:p>
        </p:txBody>
      </p:sp>
    </p:spTree>
    <p:extLst>
      <p:ext uri="{BB962C8B-B14F-4D97-AF65-F5344CB8AC3E}">
        <p14:creationId xmlns:p14="http://schemas.microsoft.com/office/powerpoint/2010/main" val="2773703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VACCINES FORECASTING</a:t>
            </a:r>
          </a:p>
        </p:txBody>
      </p:sp>
      <p:sp>
        <p:nvSpPr>
          <p:cNvPr id="3" name="Content Placeholder 2"/>
          <p:cNvSpPr>
            <a:spLocks noGrp="1"/>
          </p:cNvSpPr>
          <p:nvPr>
            <p:ph idx="1"/>
          </p:nvPr>
        </p:nvSpPr>
        <p:spPr/>
        <p:txBody>
          <a:bodyPr>
            <a:normAutofit lnSpcReduction="10000"/>
          </a:bodyPr>
          <a:lstStyle/>
          <a:p>
            <a:endParaRPr lang="en-US" dirty="0"/>
          </a:p>
          <a:p>
            <a:r>
              <a:rPr lang="en-US" dirty="0" smtClean="0"/>
              <a:t>In </a:t>
            </a:r>
            <a:r>
              <a:rPr lang="en-US" dirty="0"/>
              <a:t>order to accurately estimate the vaccines, reliable data must be collected from the health facilities to the districts. Having set the target number of children to be vaccinated in the new-year, </a:t>
            </a:r>
            <a:r>
              <a:rPr lang="en-US" dirty="0" smtClean="0"/>
              <a:t>each </a:t>
            </a:r>
            <a:r>
              <a:rPr lang="en-US" dirty="0"/>
              <a:t>health facility should forecast the number of doses of vaccines required to reach all the target children and childbearing age women. </a:t>
            </a:r>
          </a:p>
        </p:txBody>
      </p:sp>
    </p:spTree>
    <p:extLst>
      <p:ext uri="{BB962C8B-B14F-4D97-AF65-F5344CB8AC3E}">
        <p14:creationId xmlns:p14="http://schemas.microsoft.com/office/powerpoint/2010/main" val="2760525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a:t>
            </a:r>
            <a:r>
              <a:rPr lang="en-US" dirty="0"/>
              <a:t>of obtaining accurate forecasting of vaccine needs</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1</a:t>
            </a:r>
            <a:r>
              <a:rPr lang="en-US" dirty="0"/>
              <a:t>. It leads to efficient management of vaccines and immunization sessions</a:t>
            </a:r>
          </a:p>
          <a:p>
            <a:pPr marL="0" indent="0">
              <a:buNone/>
            </a:pPr>
            <a:r>
              <a:rPr lang="en-US" dirty="0"/>
              <a:t>2. It eliminates shortages or overstocking of vaccines</a:t>
            </a:r>
          </a:p>
          <a:p>
            <a:pPr marL="0" indent="0">
              <a:buNone/>
            </a:pPr>
            <a:r>
              <a:rPr lang="en-US" dirty="0"/>
              <a:t>3. It improves vaccine use and reduction of wastages</a:t>
            </a:r>
          </a:p>
          <a:p>
            <a:pPr marL="0" indent="0">
              <a:buNone/>
            </a:pPr>
            <a:r>
              <a:rPr lang="en-US" dirty="0"/>
              <a:t>4. It helps to monitor the progress of immunization in relation to target coverage</a:t>
            </a:r>
          </a:p>
          <a:p>
            <a:endParaRPr lang="en-US" dirty="0"/>
          </a:p>
        </p:txBody>
      </p:sp>
    </p:spTree>
    <p:extLst>
      <p:ext uri="{BB962C8B-B14F-4D97-AF65-F5344CB8AC3E}">
        <p14:creationId xmlns:p14="http://schemas.microsoft.com/office/powerpoint/2010/main" val="374663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THERE ARE THREE METHODS COMMONLY USED TO ESTIMATE VACCINE NEEDS: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sz="4400" dirty="0" smtClean="0"/>
              <a:t>1</a:t>
            </a:r>
            <a:r>
              <a:rPr lang="en-US" sz="4400" dirty="0"/>
              <a:t>. Target population </a:t>
            </a:r>
          </a:p>
          <a:p>
            <a:pPr marL="0" indent="0">
              <a:buNone/>
            </a:pPr>
            <a:r>
              <a:rPr lang="en-US" sz="4400" dirty="0"/>
              <a:t>2. Previous consumption</a:t>
            </a:r>
          </a:p>
          <a:p>
            <a:pPr marL="0" indent="0">
              <a:buNone/>
            </a:pPr>
            <a:r>
              <a:rPr lang="en-US" sz="4400" dirty="0"/>
              <a:t>3. Size of immunization </a:t>
            </a:r>
            <a:r>
              <a:rPr lang="en-US" sz="4400" dirty="0" smtClean="0"/>
              <a:t>sessions.</a:t>
            </a:r>
            <a:endParaRPr lang="en-US" sz="4400" dirty="0"/>
          </a:p>
          <a:p>
            <a:endParaRPr lang="en-US" dirty="0"/>
          </a:p>
        </p:txBody>
      </p:sp>
    </p:spTree>
    <p:extLst>
      <p:ext uri="{BB962C8B-B14F-4D97-AF65-F5344CB8AC3E}">
        <p14:creationId xmlns:p14="http://schemas.microsoft.com/office/powerpoint/2010/main" val="3013112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All facilities are required to estimate vaccine needs using the target population method and if the Health facilities are sharing the same population, previous consumption method would be suitable. </a:t>
            </a:r>
            <a:endParaRPr lang="en-US" dirty="0" smtClean="0"/>
          </a:p>
          <a:p>
            <a:pPr marL="0" indent="0">
              <a:buNone/>
            </a:pPr>
            <a:r>
              <a:rPr lang="en-US" b="1" dirty="0" smtClean="0"/>
              <a:t>TARGET POPULATION METHOD. </a:t>
            </a:r>
          </a:p>
          <a:p>
            <a:r>
              <a:rPr lang="en-US" dirty="0" smtClean="0"/>
              <a:t>Target </a:t>
            </a:r>
            <a:r>
              <a:rPr lang="en-US" dirty="0"/>
              <a:t>population is the number of children under one year and women of childbearing age (</a:t>
            </a:r>
            <a:r>
              <a:rPr lang="en-US" dirty="0" smtClean="0"/>
              <a:t>15-49 </a:t>
            </a:r>
            <a:r>
              <a:rPr lang="en-US" dirty="0"/>
              <a:t>years old</a:t>
            </a:r>
            <a:r>
              <a:rPr lang="en-US" dirty="0" smtClean="0"/>
              <a:t>).</a:t>
            </a:r>
            <a:endParaRPr lang="en-US" dirty="0"/>
          </a:p>
        </p:txBody>
      </p:sp>
    </p:spTree>
    <p:extLst>
      <p:ext uri="{BB962C8B-B14F-4D97-AF65-F5344CB8AC3E}">
        <p14:creationId xmlns:p14="http://schemas.microsoft.com/office/powerpoint/2010/main" val="1480556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To estimate vaccine needs on the basis of target population a number of parameter are necessary, which are:</a:t>
            </a:r>
          </a:p>
          <a:p>
            <a:pPr marL="0" indent="0">
              <a:buNone/>
            </a:pPr>
            <a:r>
              <a:rPr lang="en-US" dirty="0"/>
              <a:t>a. Target population</a:t>
            </a:r>
          </a:p>
          <a:p>
            <a:pPr marL="0" indent="0">
              <a:buNone/>
            </a:pPr>
            <a:r>
              <a:rPr lang="en-US" dirty="0"/>
              <a:t>b. </a:t>
            </a:r>
            <a:r>
              <a:rPr lang="en-US" dirty="0" smtClean="0"/>
              <a:t>Immunization </a:t>
            </a:r>
            <a:r>
              <a:rPr lang="en-US" dirty="0"/>
              <a:t>schedule</a:t>
            </a:r>
          </a:p>
          <a:p>
            <a:pPr marL="0" indent="0">
              <a:buNone/>
            </a:pPr>
            <a:r>
              <a:rPr lang="en-US" dirty="0"/>
              <a:t>c. </a:t>
            </a:r>
            <a:r>
              <a:rPr lang="en-US" dirty="0" smtClean="0"/>
              <a:t>Immunizations </a:t>
            </a:r>
            <a:r>
              <a:rPr lang="en-US" dirty="0"/>
              <a:t>coverage target</a:t>
            </a:r>
          </a:p>
          <a:p>
            <a:pPr marL="0" indent="0">
              <a:buNone/>
            </a:pPr>
            <a:r>
              <a:rPr lang="en-US" dirty="0"/>
              <a:t>d. Wastage rate and wastage factor</a:t>
            </a:r>
          </a:p>
          <a:p>
            <a:endParaRPr lang="en-US" dirty="0"/>
          </a:p>
        </p:txBody>
      </p:sp>
    </p:spTree>
    <p:extLst>
      <p:ext uri="{BB962C8B-B14F-4D97-AF65-F5344CB8AC3E}">
        <p14:creationId xmlns:p14="http://schemas.microsoft.com/office/powerpoint/2010/main" val="11939682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IMMUNISATION SCHEDULE</a:t>
            </a:r>
            <a:br>
              <a:rPr lang="en-US" dirty="0"/>
            </a:br>
            <a:endParaRPr lang="en-US" dirty="0"/>
          </a:p>
        </p:txBody>
      </p:sp>
      <p:sp>
        <p:nvSpPr>
          <p:cNvPr id="3" name="Content Placeholder 2"/>
          <p:cNvSpPr>
            <a:spLocks noGrp="1"/>
          </p:cNvSpPr>
          <p:nvPr>
            <p:ph idx="1"/>
          </p:nvPr>
        </p:nvSpPr>
        <p:spPr/>
        <p:txBody>
          <a:bodyPr>
            <a:noAutofit/>
          </a:bodyPr>
          <a:lstStyle/>
          <a:p>
            <a:r>
              <a:rPr lang="en-US" sz="4400" dirty="0" smtClean="0"/>
              <a:t>Immunization </a:t>
            </a:r>
            <a:r>
              <a:rPr lang="en-US" sz="4400" dirty="0"/>
              <a:t>schedule determine the age limits and the number of doses required to be fully immunized among each target group (children under one and women of childbearing age). </a:t>
            </a:r>
          </a:p>
          <a:p>
            <a:pPr marL="0" indent="0">
              <a:buNone/>
            </a:pPr>
            <a:r>
              <a:rPr lang="en-US" sz="2800" dirty="0" smtClean="0"/>
              <a:t> </a:t>
            </a:r>
            <a:endParaRPr lang="en-US" sz="2800" dirty="0"/>
          </a:p>
        </p:txBody>
      </p:sp>
    </p:spTree>
    <p:extLst>
      <p:ext uri="{BB962C8B-B14F-4D97-AF65-F5344CB8AC3E}">
        <p14:creationId xmlns:p14="http://schemas.microsoft.com/office/powerpoint/2010/main" val="3036689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Capable of making calculations for adequate vaccine needs of a vaccination post</a:t>
            </a:r>
          </a:p>
          <a:p>
            <a:r>
              <a:rPr lang="en-US" dirty="0" smtClean="0"/>
              <a:t> Capable of monitoring immunization performance</a:t>
            </a:r>
            <a:endParaRPr lang="en-US" dirty="0"/>
          </a:p>
        </p:txBody>
      </p:sp>
    </p:spTree>
    <p:extLst>
      <p:ext uri="{BB962C8B-B14F-4D97-AF65-F5344CB8AC3E}">
        <p14:creationId xmlns:p14="http://schemas.microsoft.com/office/powerpoint/2010/main" val="35391159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NUMBER OF DOSES FOR EACH VACCINE</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BCG </a:t>
            </a:r>
            <a:r>
              <a:rPr lang="en-US" dirty="0"/>
              <a:t>1 .</a:t>
            </a:r>
          </a:p>
          <a:p>
            <a:r>
              <a:rPr lang="en-US" dirty="0"/>
              <a:t>Polio 4 .</a:t>
            </a:r>
          </a:p>
          <a:p>
            <a:r>
              <a:rPr lang="en-US" dirty="0"/>
              <a:t>Pentavalent 3.</a:t>
            </a:r>
          </a:p>
          <a:p>
            <a:r>
              <a:rPr lang="en-US" dirty="0"/>
              <a:t>PCV 3 .</a:t>
            </a:r>
          </a:p>
          <a:p>
            <a:r>
              <a:rPr lang="en-US" dirty="0"/>
              <a:t>Measles 1 .</a:t>
            </a:r>
          </a:p>
          <a:p>
            <a:r>
              <a:rPr lang="en-US" dirty="0"/>
              <a:t>Yellow fever 1 .</a:t>
            </a:r>
          </a:p>
          <a:p>
            <a:r>
              <a:rPr lang="en-US" dirty="0"/>
              <a:t>Tetanus Toxoid for women of child bearing age (15-49 years) 5</a:t>
            </a:r>
          </a:p>
          <a:p>
            <a:endParaRPr lang="en-US" dirty="0"/>
          </a:p>
        </p:txBody>
      </p:sp>
    </p:spTree>
    <p:extLst>
      <p:ext uri="{BB962C8B-B14F-4D97-AF65-F5344CB8AC3E}">
        <p14:creationId xmlns:p14="http://schemas.microsoft.com/office/powerpoint/2010/main" val="3217056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IMMUNIZATION COVERAGE TARGET</a:t>
            </a:r>
            <a:br>
              <a:rPr lang="en-US" dirty="0"/>
            </a:br>
            <a:endParaRPr lang="en-US" dirty="0"/>
          </a:p>
        </p:txBody>
      </p:sp>
      <p:sp>
        <p:nvSpPr>
          <p:cNvPr id="3" name="Content Placeholder 2"/>
          <p:cNvSpPr>
            <a:spLocks noGrp="1"/>
          </p:cNvSpPr>
          <p:nvPr>
            <p:ph idx="1"/>
          </p:nvPr>
        </p:nvSpPr>
        <p:spPr/>
        <p:txBody>
          <a:bodyPr/>
          <a:lstStyle/>
          <a:p>
            <a:r>
              <a:rPr lang="en-US" dirty="0" smtClean="0"/>
              <a:t>The </a:t>
            </a:r>
            <a:r>
              <a:rPr lang="en-US" dirty="0"/>
              <a:t>national policy is to reach every child. The Immunization coverage target for each antigen is depends on the health facility and district micro plans and work plans respectively</a:t>
            </a:r>
            <a:r>
              <a:rPr lang="en-US" dirty="0" smtClean="0"/>
              <a:t>.</a:t>
            </a:r>
          </a:p>
          <a:p>
            <a:r>
              <a:rPr lang="en-US" dirty="0" smtClean="0"/>
              <a:t> </a:t>
            </a:r>
            <a:r>
              <a:rPr lang="en-US" dirty="0"/>
              <a:t>These plans indicate the attainable percentage coverage at the end of current year. </a:t>
            </a:r>
          </a:p>
          <a:p>
            <a:endParaRPr lang="en-US" dirty="0"/>
          </a:p>
        </p:txBody>
      </p:sp>
    </p:spTree>
    <p:extLst>
      <p:ext uri="{BB962C8B-B14F-4D97-AF65-F5344CB8AC3E}">
        <p14:creationId xmlns:p14="http://schemas.microsoft.com/office/powerpoint/2010/main" val="5852607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VACCINE WASTAGE RATE AND WASTAGE FACTOR</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During </a:t>
            </a:r>
            <a:r>
              <a:rPr lang="en-US" dirty="0"/>
              <a:t>immunization, the number of vaccine doses used is generally higher than the number of individuals immunized. The number of doses in excess represents “lost doses “or vaccine wastage. These may include: </a:t>
            </a:r>
          </a:p>
          <a:p>
            <a:r>
              <a:rPr lang="en-US" dirty="0" smtClean="0"/>
              <a:t>The </a:t>
            </a:r>
            <a:r>
              <a:rPr lang="en-US" dirty="0"/>
              <a:t>remainder of doses discarded with vials after the immunization session</a:t>
            </a:r>
          </a:p>
          <a:p>
            <a:r>
              <a:rPr lang="en-US" dirty="0" smtClean="0"/>
              <a:t>Doses </a:t>
            </a:r>
            <a:r>
              <a:rPr lang="en-US" dirty="0"/>
              <a:t>given outside the target</a:t>
            </a:r>
          </a:p>
          <a:p>
            <a:r>
              <a:rPr lang="en-US" dirty="0" smtClean="0"/>
              <a:t>Doses </a:t>
            </a:r>
            <a:r>
              <a:rPr lang="en-US" dirty="0"/>
              <a:t>spoilt for one reason or the other e.g. VVM reached discard point, breakdown in the cold chain, frozen DTP+ HepB and TT or removed labels. </a:t>
            </a:r>
          </a:p>
          <a:p>
            <a:r>
              <a:rPr lang="en-US" dirty="0" smtClean="0"/>
              <a:t>Doses </a:t>
            </a:r>
            <a:r>
              <a:rPr lang="en-US" dirty="0"/>
              <a:t>from vials broken during transport and handling</a:t>
            </a:r>
          </a:p>
          <a:p>
            <a:r>
              <a:rPr lang="en-US" dirty="0" smtClean="0"/>
              <a:t>Missing </a:t>
            </a:r>
            <a:r>
              <a:rPr lang="en-US" dirty="0"/>
              <a:t>doses from vaccine stock ledgers </a:t>
            </a:r>
            <a:r>
              <a:rPr lang="en-US" dirty="0" smtClean="0"/>
              <a:t>etc.</a:t>
            </a:r>
            <a:endParaRPr lang="en-US" dirty="0"/>
          </a:p>
        </p:txBody>
      </p:sp>
    </p:spTree>
    <p:extLst>
      <p:ext uri="{BB962C8B-B14F-4D97-AF65-F5344CB8AC3E}">
        <p14:creationId xmlns:p14="http://schemas.microsoft.com/office/powerpoint/2010/main" val="3658225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Number of unopened vaccines vials lost should be documented in the ledger books to facilitate calculations of wastage rate and factor. </a:t>
            </a:r>
          </a:p>
          <a:p>
            <a:r>
              <a:rPr lang="en-US" dirty="0"/>
              <a:t>Vaccine wastage can be explained into two ways: </a:t>
            </a:r>
          </a:p>
          <a:p>
            <a:pPr marL="0" indent="0">
              <a:buNone/>
            </a:pPr>
            <a:r>
              <a:rPr lang="en-US" dirty="0"/>
              <a:t>i. Wastage rate </a:t>
            </a:r>
          </a:p>
          <a:p>
            <a:pPr marL="0" indent="0">
              <a:buNone/>
            </a:pPr>
            <a:r>
              <a:rPr lang="en-US" dirty="0"/>
              <a:t>ii. Wastage </a:t>
            </a:r>
            <a:r>
              <a:rPr lang="en-US" dirty="0" smtClean="0"/>
              <a:t>factor</a:t>
            </a:r>
            <a:endParaRPr lang="en-US" dirty="0"/>
          </a:p>
        </p:txBody>
      </p:sp>
    </p:spTree>
    <p:extLst>
      <p:ext uri="{BB962C8B-B14F-4D97-AF65-F5344CB8AC3E}">
        <p14:creationId xmlns:p14="http://schemas.microsoft.com/office/powerpoint/2010/main" val="30289220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VACCINE WASTAGE RATE</a:t>
            </a:r>
          </a:p>
        </p:txBody>
      </p:sp>
      <p:sp>
        <p:nvSpPr>
          <p:cNvPr id="3" name="Content Placeholder 2"/>
          <p:cNvSpPr>
            <a:spLocks noGrp="1"/>
          </p:cNvSpPr>
          <p:nvPr>
            <p:ph idx="1"/>
          </p:nvPr>
        </p:nvSpPr>
        <p:spPr/>
        <p:txBody>
          <a:bodyPr>
            <a:normAutofit fontScale="92500" lnSpcReduction="20000"/>
          </a:bodyPr>
          <a:lstStyle/>
          <a:p>
            <a:r>
              <a:rPr lang="en-US" dirty="0" smtClean="0"/>
              <a:t>Vaccine </a:t>
            </a:r>
            <a:r>
              <a:rPr lang="en-US" dirty="0"/>
              <a:t>wastage rate should be taken into account in the estimation of vaccine needs. Knowing the wastage rates helps to determine the wastage factor, which is one of the parameters used to estimate vaccine needs.</a:t>
            </a:r>
          </a:p>
          <a:p>
            <a:r>
              <a:rPr lang="en-US" dirty="0"/>
              <a:t>Vaccine wastage rates are not standard. Every district and health facility must calculate its monthly vaccine wastage rates of antigens and by the end of year know their vaccine wastages, which would be used for estimation of the vaccines.</a:t>
            </a:r>
          </a:p>
          <a:p>
            <a:endParaRPr lang="en-US" dirty="0"/>
          </a:p>
        </p:txBody>
      </p:sp>
    </p:spTree>
    <p:extLst>
      <p:ext uri="{BB962C8B-B14F-4D97-AF65-F5344CB8AC3E}">
        <p14:creationId xmlns:p14="http://schemas.microsoft.com/office/powerpoint/2010/main" val="2403116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Formula for Wastage rate (%)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Doses </a:t>
            </a:r>
            <a:r>
              <a:rPr lang="en-US" dirty="0"/>
              <a:t>Used – doses administered x100 </a:t>
            </a:r>
            <a:r>
              <a:rPr lang="en-US" dirty="0" smtClean="0"/>
              <a:t>/Doses </a:t>
            </a:r>
            <a:r>
              <a:rPr lang="en-US" dirty="0"/>
              <a:t>used</a:t>
            </a:r>
          </a:p>
          <a:p>
            <a:r>
              <a:rPr lang="en-US" dirty="0"/>
              <a:t>Doses used include vaccines administered and wasted doses </a:t>
            </a:r>
          </a:p>
          <a:p>
            <a:r>
              <a:rPr lang="en-US" dirty="0"/>
              <a:t>Doses administered are doses which have been received by the targeted group. </a:t>
            </a:r>
          </a:p>
          <a:p>
            <a:endParaRPr lang="en-US" dirty="0"/>
          </a:p>
        </p:txBody>
      </p:sp>
    </p:spTree>
    <p:extLst>
      <p:ext uri="{BB962C8B-B14F-4D97-AF65-F5344CB8AC3E}">
        <p14:creationId xmlns:p14="http://schemas.microsoft.com/office/powerpoint/2010/main" val="11162788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Example on wastage rate  </a:t>
            </a:r>
          </a:p>
          <a:p>
            <a:r>
              <a:rPr lang="en-US" dirty="0" err="1"/>
              <a:t>Rioma</a:t>
            </a:r>
            <a:r>
              <a:rPr lang="en-US" dirty="0"/>
              <a:t> health facility had 200 doses of BCG vaccine in the month of July 2005 and immunized 150 children under one year.</a:t>
            </a:r>
          </a:p>
          <a:p>
            <a:r>
              <a:rPr lang="en-US" dirty="0"/>
              <a:t>To calculate the vaccine wastage rate for </a:t>
            </a:r>
            <a:r>
              <a:rPr lang="en-US" dirty="0" err="1"/>
              <a:t>Rioma</a:t>
            </a:r>
            <a:r>
              <a:rPr lang="en-US" dirty="0"/>
              <a:t> health facility using the formula is as follows: 200 – 150     X </a:t>
            </a:r>
            <a:r>
              <a:rPr lang="en-US" dirty="0" smtClean="0"/>
              <a:t>100/200</a:t>
            </a:r>
          </a:p>
          <a:p>
            <a:r>
              <a:rPr lang="en-US" dirty="0" smtClean="0"/>
              <a:t> </a:t>
            </a:r>
            <a:r>
              <a:rPr lang="en-US" dirty="0"/>
              <a:t>=    50    X </a:t>
            </a:r>
            <a:r>
              <a:rPr lang="en-US" dirty="0" smtClean="0"/>
              <a:t>100/200</a:t>
            </a:r>
          </a:p>
          <a:p>
            <a:r>
              <a:rPr lang="en-US" dirty="0" smtClean="0"/>
              <a:t> = </a:t>
            </a:r>
            <a:r>
              <a:rPr lang="en-US" dirty="0"/>
              <a:t>25</a:t>
            </a:r>
            <a:r>
              <a:rPr lang="en-US" dirty="0" smtClean="0"/>
              <a:t>%</a:t>
            </a:r>
            <a:endParaRPr lang="en-US" dirty="0"/>
          </a:p>
        </p:txBody>
      </p:sp>
    </p:spTree>
    <p:extLst>
      <p:ext uri="{BB962C8B-B14F-4D97-AF65-F5344CB8AC3E}">
        <p14:creationId xmlns:p14="http://schemas.microsoft.com/office/powerpoint/2010/main" val="22391288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Wastage Factor</a:t>
            </a:r>
          </a:p>
        </p:txBody>
      </p:sp>
      <p:sp>
        <p:nvSpPr>
          <p:cNvPr id="3" name="Content Placeholder 2"/>
          <p:cNvSpPr>
            <a:spLocks noGrp="1"/>
          </p:cNvSpPr>
          <p:nvPr>
            <p:ph idx="1"/>
          </p:nvPr>
        </p:nvSpPr>
        <p:spPr/>
        <p:txBody>
          <a:bodyPr/>
          <a:lstStyle/>
          <a:p>
            <a:r>
              <a:rPr lang="en-US" dirty="0" smtClean="0"/>
              <a:t>Vaccines </a:t>
            </a:r>
            <a:r>
              <a:rPr lang="en-US" dirty="0"/>
              <a:t>Wastage Factor is a multiplier used to order vaccines to cater for the targeted population and wastage.</a:t>
            </a:r>
          </a:p>
          <a:p>
            <a:r>
              <a:rPr lang="en-US" dirty="0"/>
              <a:t>The total number of vaccines supplied within given period is referred to as 100% supply.</a:t>
            </a:r>
          </a:p>
          <a:p>
            <a:endParaRPr lang="en-US" dirty="0"/>
          </a:p>
        </p:txBody>
      </p:sp>
    </p:spTree>
    <p:extLst>
      <p:ext uri="{BB962C8B-B14F-4D97-AF65-F5344CB8AC3E}">
        <p14:creationId xmlns:p14="http://schemas.microsoft.com/office/powerpoint/2010/main" val="2368411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POLICY OF IMMUNIZATION</a:t>
            </a:r>
            <a:endParaRPr lang="en-US" dirty="0"/>
          </a:p>
        </p:txBody>
      </p:sp>
      <p:sp>
        <p:nvSpPr>
          <p:cNvPr id="3" name="Content Placeholder 2"/>
          <p:cNvSpPr>
            <a:spLocks noGrp="1"/>
          </p:cNvSpPr>
          <p:nvPr>
            <p:ph idx="1"/>
          </p:nvPr>
        </p:nvSpPr>
        <p:spPr/>
        <p:txBody>
          <a:bodyPr/>
          <a:lstStyle/>
          <a:p>
            <a:r>
              <a:rPr lang="en-US" dirty="0" smtClean="0"/>
              <a:t>Each country has an immunization policy which usually follows WHO’s general guidelines.</a:t>
            </a:r>
          </a:p>
          <a:p>
            <a:r>
              <a:rPr lang="en-US" dirty="0" smtClean="0"/>
              <a:t> Immunization policies enable a country to standardize immunization procedures/practices. The policy in Kenya is to:</a:t>
            </a:r>
          </a:p>
          <a:p>
            <a:endParaRPr lang="en-US" dirty="0"/>
          </a:p>
        </p:txBody>
      </p:sp>
    </p:spTree>
    <p:extLst>
      <p:ext uri="{BB962C8B-B14F-4D97-AF65-F5344CB8AC3E}">
        <p14:creationId xmlns:p14="http://schemas.microsoft.com/office/powerpoint/2010/main" val="32721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000" dirty="0" smtClean="0"/>
              <a:t>All vaccines for human use in Kenya must meet quality requirements as determined by the Pharmacy and Poisons Board and must be duly approved for use within the country by the known and unknown adverse effects of specific brands should be well articulated. </a:t>
            </a:r>
            <a:endParaRPr lang="en-US" sz="4000" dirty="0"/>
          </a:p>
        </p:txBody>
      </p:sp>
    </p:spTree>
    <p:extLst>
      <p:ext uri="{BB962C8B-B14F-4D97-AF65-F5344CB8AC3E}">
        <p14:creationId xmlns:p14="http://schemas.microsoft.com/office/powerpoint/2010/main" val="341281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Where the safety profile of a particular vaccine or immunological cannot be guaranteed but the risk of the disease is serious, then the vaccine/immunological should be administered after obtaining consent from the client.</a:t>
            </a:r>
          </a:p>
          <a:p>
            <a:endParaRPr lang="en-US" dirty="0" smtClean="0"/>
          </a:p>
          <a:p>
            <a:endParaRPr lang="en-US" dirty="0"/>
          </a:p>
        </p:txBody>
      </p:sp>
    </p:spTree>
    <p:extLst>
      <p:ext uri="{BB962C8B-B14F-4D97-AF65-F5344CB8AC3E}">
        <p14:creationId xmlns:p14="http://schemas.microsoft.com/office/powerpoint/2010/main" val="164388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4000" dirty="0" smtClean="0"/>
              <a:t>All vaccines intended for simultaneous use with other antigens must have proven immunological efficacy in the presence of the other vaccine and must not significantly interfere with the immune response to the other vaccine.</a:t>
            </a:r>
          </a:p>
          <a:p>
            <a:endParaRPr lang="en-US" dirty="0"/>
          </a:p>
        </p:txBody>
      </p:sp>
    </p:spTree>
    <p:extLst>
      <p:ext uri="{BB962C8B-B14F-4D97-AF65-F5344CB8AC3E}">
        <p14:creationId xmlns:p14="http://schemas.microsoft.com/office/powerpoint/2010/main" val="106830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Administration of vaccines outside the National Immunization Schedules should be guided by the known disease burden/risk of the area/region </a:t>
            </a:r>
            <a:r>
              <a:rPr lang="en-US" b="1" i="1" dirty="0" smtClean="0"/>
              <a:t>or specific individual/community risk of </a:t>
            </a:r>
            <a:r>
              <a:rPr lang="en-US" dirty="0" smtClean="0"/>
              <a:t>exposure to the targeted disease </a:t>
            </a:r>
            <a:r>
              <a:rPr lang="en-US" b="1" i="1" dirty="0" smtClean="0"/>
              <a:t>or a specific medical indication of the client.</a:t>
            </a:r>
          </a:p>
          <a:p>
            <a:endParaRPr lang="en-US" dirty="0"/>
          </a:p>
        </p:txBody>
      </p:sp>
    </p:spTree>
    <p:extLst>
      <p:ext uri="{BB962C8B-B14F-4D97-AF65-F5344CB8AC3E}">
        <p14:creationId xmlns:p14="http://schemas.microsoft.com/office/powerpoint/2010/main" val="3178230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All vaccines for human use </a:t>
            </a:r>
            <a:r>
              <a:rPr lang="en-US" b="1" i="1" dirty="0" smtClean="0"/>
              <a:t>must be stored in specialized medical refrigerators as prescribed </a:t>
            </a:r>
            <a:r>
              <a:rPr lang="en-US" dirty="0" smtClean="0"/>
              <a:t>by the World Health Organization. The specifications for these refrigerators can be obtained from the Division of Vaccines and Immunization or from the WHO official website.</a:t>
            </a:r>
          </a:p>
          <a:p>
            <a:r>
              <a:rPr lang="en-US" dirty="0" smtClean="0"/>
              <a:t>All injectable vaccines must be administered only by duly registered clinicians. </a:t>
            </a:r>
          </a:p>
          <a:p>
            <a:endParaRPr lang="en-US" dirty="0"/>
          </a:p>
        </p:txBody>
      </p:sp>
    </p:spTree>
    <p:extLst>
      <p:ext uri="{BB962C8B-B14F-4D97-AF65-F5344CB8AC3E}">
        <p14:creationId xmlns:p14="http://schemas.microsoft.com/office/powerpoint/2010/main" val="315978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1729</Words>
  <Application>Microsoft Office PowerPoint</Application>
  <PresentationFormat>On-screen Show (4:3)</PresentationFormat>
  <Paragraphs>111</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PRACTICE FOR IMMUNIZATION </vt:lpstr>
      <vt:lpstr> PRACTICE FOR IMMUNIZATION </vt:lpstr>
      <vt:lpstr>PowerPoint Presentation</vt:lpstr>
      <vt:lpstr>POLICY OF IMMUNIZATION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ESTABLISHING THE TARGET POPULATION</vt:lpstr>
      <vt:lpstr>PowerPoint Presentation</vt:lpstr>
      <vt:lpstr>PowerPoint Presentation</vt:lpstr>
      <vt:lpstr>PowerPoint Presentation</vt:lpstr>
      <vt:lpstr>DEMOGRAPHIC DATA </vt:lpstr>
      <vt:lpstr>FORMULA </vt:lpstr>
      <vt:lpstr>PowerPoint Presentation</vt:lpstr>
      <vt:lpstr>PowerPoint Presentation</vt:lpstr>
      <vt:lpstr>PowerPoint Presentation</vt:lpstr>
      <vt:lpstr>PowerPoint Presentation</vt:lpstr>
      <vt:lpstr>VACCINES FORECASTING</vt:lpstr>
      <vt:lpstr>Advantages of obtaining accurate forecasting of vaccine needs </vt:lpstr>
      <vt:lpstr>THERE ARE THREE METHODS COMMONLY USED TO ESTIMATE VACCINE NEEDS: </vt:lpstr>
      <vt:lpstr>PowerPoint Presentation</vt:lpstr>
      <vt:lpstr>PowerPoint Presentation</vt:lpstr>
      <vt:lpstr>IMMUNISATION SCHEDULE </vt:lpstr>
      <vt:lpstr>NUMBER OF DOSES FOR EACH VACCINE </vt:lpstr>
      <vt:lpstr>IMMUNIZATION COVERAGE TARGET </vt:lpstr>
      <vt:lpstr>VACCINE WASTAGE RATE AND WASTAGE FACTOR </vt:lpstr>
      <vt:lpstr>PowerPoint Presentation</vt:lpstr>
      <vt:lpstr>VACCINE WASTAGE RATE</vt:lpstr>
      <vt:lpstr>Formula for Wastage rate (%)  </vt:lpstr>
      <vt:lpstr>PowerPoint Presentation</vt:lpstr>
      <vt:lpstr>Wastage Factor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 FOR IMMUNIZATION</dc:title>
  <dc:creator>lenov</dc:creator>
  <cp:lastModifiedBy>lenov</cp:lastModifiedBy>
  <cp:revision>12</cp:revision>
  <dcterms:created xsi:type="dcterms:W3CDTF">2021-08-14T04:56:44Z</dcterms:created>
  <dcterms:modified xsi:type="dcterms:W3CDTF">2022-06-08T10:36:32Z</dcterms:modified>
</cp:coreProperties>
</file>