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2" r:id="rId3"/>
    <p:sldId id="263" r:id="rId4"/>
    <p:sldId id="264" r:id="rId5"/>
    <p:sldId id="265" r:id="rId6"/>
    <p:sldId id="276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57" r:id="rId18"/>
    <p:sldId id="258" r:id="rId19"/>
    <p:sldId id="259" r:id="rId20"/>
    <p:sldId id="260" r:id="rId21"/>
    <p:sldId id="261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handoutMaster" Target="handoutMasters/handout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notesMaster" Target="notesMasters/notesMaster1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/>
              <a:t>PRESCRIPTION OF DRUGS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Mr. Okoth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42E808-FCA6-4529-81EF-7F6C205B2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43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F58281-4221-417B-BE27-761D40DB789A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031C-84CD-4A0A-AC03-15880802D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3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A486914-C91A-4C4D-84AF-4F6B35407DD2}" type="datetime1">
              <a:rPr lang="en-US" smtClean="0"/>
              <a:t>10/21/2020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4BFE-3307-425F-A77F-571E65A689F2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49C70A9-A7B6-44A5-915E-2E9C975F7DB8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21CFC1-C900-47F3-A931-470BDB9E46E5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E70FB0-F914-4BA4-BE60-F0D1ABCB2C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EBF6-C511-437D-B7BA-F265F519655A}" type="datetime1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BF6B-A79B-4DC6-B14D-74B6AD6A9447}" type="datetime1">
              <a:rPr lang="en-US" smtClean="0"/>
              <a:t>10/21/2020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65801D-2538-41B0-906C-51BD11C61223}" type="datetime1">
              <a:rPr lang="en-US" smtClean="0"/>
              <a:t>10/21/2020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FDE9CA-DA1F-4D46-8B8F-55FB7002DB61}" type="datetime1">
              <a:rPr lang="en-US" smtClean="0"/>
              <a:t>10/21/2020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A254-5C5A-4E59-81FE-BF9A6E5F768F}" type="datetime1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661E-7CE7-41CA-9A37-2AB09DDA463D}" type="datetime1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554E-78F2-4124-B797-49302DAF90C8}" type="datetime1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FF2364-DCA5-429D-9F07-FD41B421FEE6}" type="datetime1">
              <a:rPr lang="en-US" smtClean="0"/>
              <a:t>10/21/2020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94EA4C-A17E-4D5A-8A1A-AC92AB8F405D}" type="datetime1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B97086-DD1A-4867-9C4D-63187FD2F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PRESCRIPTION OF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P.J. Okoth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7086-DD1A-4867-9C4D-63187FD2F1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7219" name="Group 51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229600" cy="486505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h, hr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h.s.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hora somni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at bedtime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intradermal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intramuscular (with respect to injections)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inj.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injectio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injection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intraperitoneal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intravenous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9261" name="Group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219582"/>
              </p:ext>
            </p:extLst>
          </p:nvPr>
        </p:nvGraphicFramePr>
        <p:xfrm>
          <a:off x="533400" y="1600200"/>
          <a:ext cx="8229600" cy="395383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linimentum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liniment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mcg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microgram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milligram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mist.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mistura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mixture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millilitre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nocte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nocte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at night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11308" name="Group 44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229600" cy="4761867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non rep. (non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repet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non repetatur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repeats (not to be repeated)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normal saline (0.9%)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by or through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p.c.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post cibum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after meals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p.m.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post meridiem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evening or afternoon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 re nata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 needed (as need arises)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p.o.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by mouth or orally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13359" name="Group 47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477234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p.r.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rectum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by rectum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q.h.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quaque hora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every 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q.h.s.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quaque hora somni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every night at bedtime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q.1h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quaque 1 hora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every 1 hour; (can replace "1" with other numbers)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q.d.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quaque 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every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q.i.d.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quater in 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four times a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14387" name="Group 51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229600" cy="4925696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repet.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repetatur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Repeats (to be repeated)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without (usually written with a bar on top of the "s")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Mega 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International 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Once a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17455" name="Group 47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229600" cy="4411981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subcutaneous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sublingually, under the tongue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solutio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immediately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suppositorium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suppository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syrupus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syrup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18493" name="Group 6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719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tabella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tablet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t.i.d.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 in 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three times a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t.d.s.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 die sumendum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three times a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t.i.w.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three times a week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top.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topical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T.P.N.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parenteral nutrition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tinc., tinct.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tincture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Prescription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	Practice prescription writing using correct format and abbreviations: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Septrin</a:t>
            </a:r>
            <a:r>
              <a:rPr lang="en-US" dirty="0"/>
              <a:t> tablets, two to be taken twice daily for five days.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Intramuscular injection of chlorpromazine, fifty milligrams immediately, then tablets twenty-five milligrams orally twice daily.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Methyldopa tablets, two hundred and fifty milligrams to be taken three times daily for two weeks.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Prescription writing…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Frusemide</a:t>
            </a:r>
            <a:r>
              <a:rPr lang="en-US" dirty="0"/>
              <a:t> tablets, forty milligrams once daily for one month.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Omeprazole</a:t>
            </a:r>
            <a:r>
              <a:rPr lang="en-US" dirty="0"/>
              <a:t> capsules twenty milligrams once daily for four weeks.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Paracetamol</a:t>
            </a:r>
            <a:r>
              <a:rPr lang="en-US" dirty="0"/>
              <a:t> tablets one gram three times a day for three days.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Intravenous </a:t>
            </a:r>
            <a:r>
              <a:rPr lang="en-US" dirty="0" err="1"/>
              <a:t>ceftriaxone</a:t>
            </a:r>
            <a:r>
              <a:rPr lang="en-US" dirty="0"/>
              <a:t> four grams immediately, then two grams once daily for ten days.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Prescription writing…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Piriton</a:t>
            </a:r>
            <a:r>
              <a:rPr lang="en-US" dirty="0"/>
              <a:t> tablets four milligrams three times a day for four days.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Cetirizine</a:t>
            </a:r>
            <a:r>
              <a:rPr lang="en-US" dirty="0"/>
              <a:t> tablets ten milligrams once daily for five days.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Norfloxacin</a:t>
            </a:r>
            <a:r>
              <a:rPr lang="en-US" dirty="0"/>
              <a:t> tablets four hundred milligrams twice daily for five days.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Adrenaline injection 0.5 milliliters subcutaneously, immediately. Repeat same dose after half an hour.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Prescription of drugs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The treatment of a sick person includes many aspects, and administration of drugs is one of them.</a:t>
            </a:r>
          </a:p>
          <a:p>
            <a:r>
              <a:rPr lang="en-US"/>
              <a:t>In certain patients drugs are of the greatest importance while in others they have only a minor role to 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Prescription writing…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2"/>
            </a:pPr>
            <a:r>
              <a:rPr lang="en-US" dirty="0"/>
              <a:t>Tetracycline capsules five hundred milligrams every six hours for five days.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 err="1"/>
              <a:t>Actal</a:t>
            </a:r>
            <a:r>
              <a:rPr lang="en-US" dirty="0"/>
              <a:t> tablets, chew two when the need arises.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/>
              <a:t>Erythromycin syrup, five milliliters four times a day for one week.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/>
              <a:t>Intravenous fifty per cent dextrose, twenty milliliters immediately as a bolus.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 err="1"/>
              <a:t>Crystapen</a:t>
            </a:r>
            <a:r>
              <a:rPr lang="en-US" dirty="0"/>
              <a:t> injection two mega units intravenously, six hourly for forty-eight hours, then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B97086-DD1A-4867-9C4D-63187FD2F19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Prescription of drugs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pPr marL="533400" indent="-533400">
              <a:lnSpc>
                <a:spcPct val="80000"/>
              </a:lnSpc>
            </a:pPr>
            <a:r>
              <a:rPr lang="en-US" sz="3600" b="1" dirty="0"/>
              <a:t>Before prescribing drugs one should know: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Pharmacological actions and toxicity of the drug he uses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The natural course of the disease he is treating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Reasons for choosing a particular preparation, more so if it is a costly one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The possible interactions when several drugs are administered simultaneously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The cost of the therapy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Benefits versus risks of using the drug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3200" dirty="0"/>
              <a:t>Availability of the drug</a:t>
            </a:r>
          </a:p>
          <a:p>
            <a:pPr marL="533400" indent="-533400">
              <a:lnSpc>
                <a:spcPct val="8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Components of a prescription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724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3200" b="1" dirty="0"/>
              <a:t>A prescription should include the following: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3200" dirty="0"/>
              <a:t>Date of prescription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3200" dirty="0"/>
              <a:t>Patient information:</a:t>
            </a:r>
          </a:p>
          <a:p>
            <a:pPr marL="83439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/>
              <a:t>Name of the patient</a:t>
            </a:r>
          </a:p>
          <a:p>
            <a:pPr marL="83439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/>
              <a:t>Age of the patient – especially important in children to allow for the pharmacist to check the correctness of the dose</a:t>
            </a:r>
          </a:p>
          <a:p>
            <a:pPr marL="83439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/>
              <a:t>Sex of the patient</a:t>
            </a:r>
          </a:p>
          <a:p>
            <a:pPr marL="83439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/>
              <a:t>Patient’s number (OP or IP) where necessary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3200" dirty="0"/>
              <a:t>Superscription:  take thou of (Rx symbol)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Components of a prescription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lnSpc>
                <a:spcPct val="90000"/>
              </a:lnSpc>
              <a:buFont typeface="+mj-lt"/>
              <a:buAutoNum type="arabicPeriod" startAt="4"/>
            </a:pPr>
            <a:r>
              <a:rPr lang="en-US" sz="3800" b="1" dirty="0"/>
              <a:t>Inscription</a:t>
            </a:r>
            <a:r>
              <a:rPr lang="en-US" sz="38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3300" dirty="0"/>
              <a:t>The name of the drug</a:t>
            </a:r>
          </a:p>
          <a:p>
            <a:pPr lvl="2">
              <a:lnSpc>
                <a:spcPct val="90000"/>
              </a:lnSpc>
            </a:pPr>
            <a:r>
              <a:rPr lang="en-US" sz="3300" dirty="0"/>
              <a:t>The form in which the drug is to be supplied – syrup, tablet, capsule, injection, cream, suppository, pessary, etc.</a:t>
            </a:r>
          </a:p>
          <a:p>
            <a:pPr marL="788670" indent="-742950">
              <a:lnSpc>
                <a:spcPct val="90000"/>
              </a:lnSpc>
              <a:buFont typeface="+mj-lt"/>
              <a:buAutoNum type="arabicPeriod" startAt="5"/>
            </a:pPr>
            <a:r>
              <a:rPr lang="en-CA" sz="3900" b="1" dirty="0"/>
              <a:t>Subscription</a:t>
            </a:r>
            <a:r>
              <a:rPr lang="en-CA" sz="3900" dirty="0"/>
              <a:t>: instructions to the pharmacist or dispenser to compound medications. It indicates the quantity of medication (number of capsules, tablets) or the size of bottle to be dispensed (5ml, 10ml, 15ml).</a:t>
            </a:r>
          </a:p>
          <a:p>
            <a:pPr marL="788670" indent="-742950">
              <a:lnSpc>
                <a:spcPct val="90000"/>
              </a:lnSpc>
              <a:buFont typeface="+mj-lt"/>
              <a:buAutoNum type="arabicPeriod" startAt="5"/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Components of a prescription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788670" indent="-742950">
              <a:lnSpc>
                <a:spcPct val="90000"/>
              </a:lnSpc>
              <a:buFont typeface="+mj-lt"/>
              <a:buAutoNum type="arabicPeriod" startAt="6"/>
            </a:pPr>
            <a:r>
              <a:rPr lang="en-CA" sz="3900" b="1" dirty="0"/>
              <a:t>Transcription</a:t>
            </a:r>
            <a:r>
              <a:rPr lang="en-CA" sz="3900" dirty="0"/>
              <a:t>: instructions to the pharmacist or dispenser indicating how the patient should use the medication.</a:t>
            </a:r>
            <a:endParaRPr lang="en-US" sz="3900" dirty="0"/>
          </a:p>
          <a:p>
            <a:pPr lvl="2">
              <a:lnSpc>
                <a:spcPct val="90000"/>
              </a:lnSpc>
            </a:pPr>
            <a:r>
              <a:rPr lang="en-US" sz="3300" dirty="0"/>
              <a:t>The dose (amount of drug)</a:t>
            </a:r>
          </a:p>
          <a:p>
            <a:pPr lvl="2">
              <a:lnSpc>
                <a:spcPct val="90000"/>
              </a:lnSpc>
            </a:pPr>
            <a:r>
              <a:rPr lang="en-US" sz="3300" dirty="0"/>
              <a:t>The frequency</a:t>
            </a:r>
          </a:p>
          <a:p>
            <a:pPr lvl="2">
              <a:lnSpc>
                <a:spcPct val="90000"/>
              </a:lnSpc>
            </a:pPr>
            <a:r>
              <a:rPr lang="en-US" sz="3300" dirty="0"/>
              <a:t>The duration of the therapy</a:t>
            </a:r>
          </a:p>
          <a:p>
            <a:pPr lvl="2">
              <a:lnSpc>
                <a:spcPct val="90000"/>
              </a:lnSpc>
            </a:pPr>
            <a:r>
              <a:rPr lang="en-US" sz="3300" dirty="0"/>
              <a:t>The route of administration</a:t>
            </a:r>
          </a:p>
          <a:p>
            <a:pPr lvl="2">
              <a:lnSpc>
                <a:spcPct val="90000"/>
              </a:lnSpc>
            </a:pPr>
            <a:r>
              <a:rPr lang="en-US" sz="3300" dirty="0"/>
              <a:t>The manner in which the drug is to be taken e.g. chew, swallow whole, take with meals, after meals or on an empty stomach</a:t>
            </a:r>
            <a:endParaRPr lang="en-US" sz="3000" dirty="0"/>
          </a:p>
          <a:p>
            <a:pPr marL="742950" indent="-742950">
              <a:lnSpc>
                <a:spcPct val="90000"/>
              </a:lnSpc>
              <a:buFont typeface="+mj-lt"/>
              <a:buAutoNum type="arabicPeriod" startAt="7"/>
            </a:pPr>
            <a:r>
              <a:rPr lang="en-US" sz="3800" b="1" dirty="0"/>
              <a:t>Signature</a:t>
            </a:r>
            <a:r>
              <a:rPr lang="en-US" sz="3800" dirty="0"/>
              <a:t> of the licensed practitioner or prescriber.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Abbreviations in prescription writing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P. J. Okoth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7086-DD1A-4867-9C4D-63187FD2F1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3151" name="Group 79"/>
          <p:cNvGraphicFramePr>
            <a:graphicFrameLocks noGrp="1"/>
          </p:cNvGraphicFramePr>
          <p:nvPr>
            <p:ph idx="1"/>
          </p:nvPr>
        </p:nvGraphicFramePr>
        <p:xfrm>
          <a:off x="457200" y="1524001"/>
          <a:ext cx="8382000" cy="4971713"/>
        </p:xfrm>
        <a:graphic>
          <a:graphicData uri="http://schemas.openxmlformats.org/drawingml/2006/table">
            <a:tbl>
              <a:tblPr/>
              <a:tblGrid>
                <a:gridCol w="279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a.c.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ante cibum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before meals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 lib.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 libitum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 as much as one desires; freely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a.m.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ante meridiem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morning, before noon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ampoule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aqua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b.i.d.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bis in 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twice daily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5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bol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bolus as a large single dose (usually intravenously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B97086-DD1A-4867-9C4D-63187FD2F1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2" name="Rectangle 4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/>
              <a:t>Abbreviations in prescription writing</a:t>
            </a:r>
          </a:p>
        </p:txBody>
      </p:sp>
      <p:graphicFrame>
        <p:nvGraphicFramePr>
          <p:cNvPr id="5181" name="Group 61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8229600" cy="484346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Abbreviation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the Latin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cap., caps.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capsula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capsule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with (usually written with a bar on top of the "c")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elix.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elixir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emuls.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emulsum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emulsion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gtt(s)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gutta(e)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drop(s)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FB0-F914-4BA4-BE60-F0D1ABCB2C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</TotalTime>
  <Words>978</Words>
  <Application>Microsoft Office PowerPoint</Application>
  <PresentationFormat>On-screen Show (4:3)</PresentationFormat>
  <Paragraphs>280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PRESCRIPTION OF DRUGS</vt:lpstr>
      <vt:lpstr>Prescription of drugs</vt:lpstr>
      <vt:lpstr>Prescription of drugs</vt:lpstr>
      <vt:lpstr>Components of a prescription</vt:lpstr>
      <vt:lpstr>Components of a prescription</vt:lpstr>
      <vt:lpstr>Components of a prescription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Abbreviations in prescription writing</vt:lpstr>
      <vt:lpstr>Prescription writing</vt:lpstr>
      <vt:lpstr>Prescription writing…</vt:lpstr>
      <vt:lpstr>Prescription writing…</vt:lpstr>
      <vt:lpstr>Prescription writing…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PRESCRIPTION OF DRUGS</dc:title>
  <dc:creator>peter juma</dc:creator>
  <cp:lastModifiedBy>peterjuma1966@gmail.com</cp:lastModifiedBy>
  <cp:revision>15</cp:revision>
  <cp:lastPrinted>2019-08-26T11:35:33Z</cp:lastPrinted>
  <dcterms:created xsi:type="dcterms:W3CDTF">2014-12-05T04:58:18Z</dcterms:created>
  <dcterms:modified xsi:type="dcterms:W3CDTF">2020-10-21T12:59:26Z</dcterms:modified>
</cp:coreProperties>
</file>