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79" r:id="rId5"/>
    <p:sldId id="303" r:id="rId6"/>
    <p:sldId id="311" r:id="rId7"/>
    <p:sldId id="313" r:id="rId8"/>
    <p:sldId id="312" r:id="rId9"/>
    <p:sldId id="335" r:id="rId10"/>
    <p:sldId id="345" r:id="rId11"/>
    <p:sldId id="314" r:id="rId12"/>
    <p:sldId id="315" r:id="rId13"/>
    <p:sldId id="316" r:id="rId14"/>
    <p:sldId id="317" r:id="rId15"/>
    <p:sldId id="318" r:id="rId16"/>
    <p:sldId id="322" r:id="rId17"/>
    <p:sldId id="323" r:id="rId18"/>
    <p:sldId id="324" r:id="rId19"/>
    <p:sldId id="326" r:id="rId20"/>
    <p:sldId id="305" r:id="rId21"/>
    <p:sldId id="296" r:id="rId22"/>
    <p:sldId id="306" r:id="rId23"/>
    <p:sldId id="341" r:id="rId24"/>
    <p:sldId id="31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4671" autoAdjust="0"/>
  </p:normalViewPr>
  <p:slideViewPr>
    <p:cSldViewPr>
      <p:cViewPr>
        <p:scale>
          <a:sx n="75" d="100"/>
          <a:sy n="75" d="100"/>
        </p:scale>
        <p:origin x="612"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F8AE7-D951-4800-8F87-9F15A74EB4CB}"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4C3F0BB4-DB7B-4332-ADEC-F8E16991A07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AIR POLLUTION</a:t>
          </a:r>
          <a:endParaRPr lang="en-US" dirty="0"/>
        </a:p>
      </dgm:t>
    </dgm:pt>
    <dgm:pt modelId="{6F795417-A80E-49EA-80B8-44A39731208A}" type="parTrans" cxnId="{9892EFD9-D03A-4B0A-8871-95D6943D52C0}">
      <dgm:prSet/>
      <dgm:spPr/>
      <dgm:t>
        <a:bodyPr/>
        <a:lstStyle/>
        <a:p>
          <a:endParaRPr lang="en-US"/>
        </a:p>
      </dgm:t>
    </dgm:pt>
    <dgm:pt modelId="{12C8BA66-89B1-4669-BC50-FCF4590DFE07}" type="sibTrans" cxnId="{9892EFD9-D03A-4B0A-8871-95D6943D52C0}">
      <dgm:prSet/>
      <dgm:spPr/>
      <dgm:t>
        <a:bodyPr/>
        <a:lstStyle/>
        <a:p>
          <a:endParaRPr lang="en-US"/>
        </a:p>
      </dgm:t>
    </dgm:pt>
    <dgm:pt modelId="{19BFD8AC-57CF-4F04-8593-368F980E9919}">
      <dgm:prSet phldrT="[Text]"/>
      <dgm:spPr/>
      <dgm:t>
        <a:bodyPr/>
        <a:lstStyle/>
        <a:p>
          <a:r>
            <a:rPr lang="en-US" dirty="0" smtClean="0"/>
            <a:t>WATER POLLUTION</a:t>
          </a:r>
          <a:endParaRPr lang="en-US" dirty="0"/>
        </a:p>
      </dgm:t>
    </dgm:pt>
    <dgm:pt modelId="{F1A2B706-C031-4064-BA7F-E8541411F912}" type="parTrans" cxnId="{76172895-F6CE-4047-9BB3-B9D7B8869F19}">
      <dgm:prSet/>
      <dgm:spPr/>
      <dgm:t>
        <a:bodyPr/>
        <a:lstStyle/>
        <a:p>
          <a:endParaRPr lang="en-US"/>
        </a:p>
      </dgm:t>
    </dgm:pt>
    <dgm:pt modelId="{2E87917D-0ACD-436A-ACF8-6199C9EAAD9D}" type="sibTrans" cxnId="{76172895-F6CE-4047-9BB3-B9D7B8869F19}">
      <dgm:prSet/>
      <dgm:spPr/>
      <dgm:t>
        <a:bodyPr/>
        <a:lstStyle/>
        <a:p>
          <a:endParaRPr lang="en-US"/>
        </a:p>
      </dgm:t>
    </dgm:pt>
    <dgm:pt modelId="{A3D1BABE-6903-4B45-B5A7-2767686D51D5}">
      <dgm:prSet phldrT="[Text]"/>
      <dgm:spPr>
        <a:solidFill>
          <a:srgbClr val="FFC000"/>
        </a:solidFill>
      </dgm:spPr>
      <dgm:t>
        <a:bodyPr/>
        <a:lstStyle/>
        <a:p>
          <a:r>
            <a:rPr lang="en-US" dirty="0" smtClean="0"/>
            <a:t>LAND POLLUTION</a:t>
          </a:r>
          <a:endParaRPr lang="en-US" dirty="0"/>
        </a:p>
      </dgm:t>
    </dgm:pt>
    <dgm:pt modelId="{4081744D-8CC7-4394-A775-66F7737BF587}" type="parTrans" cxnId="{85F05E02-3060-4A30-85E3-A6B369FFD720}">
      <dgm:prSet/>
      <dgm:spPr/>
      <dgm:t>
        <a:bodyPr/>
        <a:lstStyle/>
        <a:p>
          <a:endParaRPr lang="en-US"/>
        </a:p>
      </dgm:t>
    </dgm:pt>
    <dgm:pt modelId="{12A03636-3A30-4523-A381-2E2333CCF6CC}" type="sibTrans" cxnId="{85F05E02-3060-4A30-85E3-A6B369FFD720}">
      <dgm:prSet/>
      <dgm:spPr/>
      <dgm:t>
        <a:bodyPr/>
        <a:lstStyle/>
        <a:p>
          <a:endParaRPr lang="en-US"/>
        </a:p>
      </dgm:t>
    </dgm:pt>
    <dgm:pt modelId="{E8CA4E54-C03B-44B7-BAF9-E30C9A5F5E61}">
      <dgm:prSet phldrT="[Text]"/>
      <dgm:spPr/>
      <dgm:t>
        <a:bodyPr/>
        <a:lstStyle/>
        <a:p>
          <a:r>
            <a:rPr lang="en-US" dirty="0" smtClean="0"/>
            <a:t>NOISE POLLUTION</a:t>
          </a:r>
          <a:endParaRPr lang="en-US" dirty="0"/>
        </a:p>
      </dgm:t>
    </dgm:pt>
    <dgm:pt modelId="{CAF87BF4-0DB7-48A1-AA08-144988117D57}" type="parTrans" cxnId="{6C099A7D-180C-4433-B1B1-A1E6A5844533}">
      <dgm:prSet/>
      <dgm:spPr/>
      <dgm:t>
        <a:bodyPr/>
        <a:lstStyle/>
        <a:p>
          <a:endParaRPr lang="en-US"/>
        </a:p>
      </dgm:t>
    </dgm:pt>
    <dgm:pt modelId="{3F7E6746-CFA8-4F1D-ACE5-8CAE85BC25B2}" type="sibTrans" cxnId="{6C099A7D-180C-4433-B1B1-A1E6A5844533}">
      <dgm:prSet/>
      <dgm:spPr/>
      <dgm:t>
        <a:bodyPr/>
        <a:lstStyle/>
        <a:p>
          <a:endParaRPr lang="en-US"/>
        </a:p>
      </dgm:t>
    </dgm:pt>
    <dgm:pt modelId="{FA378635-9157-4D53-A1B9-B206B672A0AF}" type="pres">
      <dgm:prSet presAssocID="{A10F8AE7-D951-4800-8F87-9F15A74EB4CB}" presName="Name0" presStyleCnt="0">
        <dgm:presLayoutVars>
          <dgm:chMax/>
          <dgm:chPref/>
          <dgm:dir/>
        </dgm:presLayoutVars>
      </dgm:prSet>
      <dgm:spPr/>
      <dgm:t>
        <a:bodyPr/>
        <a:lstStyle/>
        <a:p>
          <a:endParaRPr lang="en-US"/>
        </a:p>
      </dgm:t>
    </dgm:pt>
    <dgm:pt modelId="{AE89D833-49D2-4F23-89D6-C4DD9A6C2F05}" type="pres">
      <dgm:prSet presAssocID="{4C3F0BB4-DB7B-4332-ADEC-F8E16991A076}" presName="parenttextcomposite" presStyleCnt="0"/>
      <dgm:spPr/>
    </dgm:pt>
    <dgm:pt modelId="{65829C8C-C242-442D-85D4-BA3D30F8B9CC}" type="pres">
      <dgm:prSet presAssocID="{4C3F0BB4-DB7B-4332-ADEC-F8E16991A076}" presName="parenttext" presStyleLbl="revTx" presStyleIdx="0" presStyleCnt="2">
        <dgm:presLayoutVars>
          <dgm:chMax/>
          <dgm:chPref val="2"/>
          <dgm:bulletEnabled val="1"/>
        </dgm:presLayoutVars>
      </dgm:prSet>
      <dgm:spPr/>
      <dgm:t>
        <a:bodyPr/>
        <a:lstStyle/>
        <a:p>
          <a:endParaRPr lang="en-US"/>
        </a:p>
      </dgm:t>
    </dgm:pt>
    <dgm:pt modelId="{5A190996-AA36-4EBA-B859-43DB300A30A0}" type="pres">
      <dgm:prSet presAssocID="{4C3F0BB4-DB7B-4332-ADEC-F8E16991A076}" presName="composite" presStyleCnt="0"/>
      <dgm:spPr/>
    </dgm:pt>
    <dgm:pt modelId="{8917B6E1-3F63-4913-B233-2411ED9CAD66}" type="pres">
      <dgm:prSet presAssocID="{4C3F0BB4-DB7B-4332-ADEC-F8E16991A076}" presName="chevron1" presStyleLbl="alignNode1" presStyleIdx="0" presStyleCnt="14"/>
      <dgm:spPr/>
    </dgm:pt>
    <dgm:pt modelId="{D986CB23-37B4-42D4-B316-E3AD905203C1}" type="pres">
      <dgm:prSet presAssocID="{4C3F0BB4-DB7B-4332-ADEC-F8E16991A076}" presName="chevron2" presStyleLbl="alignNode1" presStyleIdx="1" presStyleCnt="14"/>
      <dgm:spPr/>
    </dgm:pt>
    <dgm:pt modelId="{FCE54F35-B658-44E3-AC66-86034CF13E25}" type="pres">
      <dgm:prSet presAssocID="{4C3F0BB4-DB7B-4332-ADEC-F8E16991A076}" presName="chevron3" presStyleLbl="alignNode1" presStyleIdx="2" presStyleCnt="14"/>
      <dgm:spPr/>
    </dgm:pt>
    <dgm:pt modelId="{668AAE3E-DE8B-4DF4-8FFD-16142F50039D}" type="pres">
      <dgm:prSet presAssocID="{4C3F0BB4-DB7B-4332-ADEC-F8E16991A076}" presName="chevron4" presStyleLbl="alignNode1" presStyleIdx="3" presStyleCnt="14"/>
      <dgm:spPr/>
    </dgm:pt>
    <dgm:pt modelId="{77D9FD58-8428-4F25-878C-BA39BF9A43BA}" type="pres">
      <dgm:prSet presAssocID="{4C3F0BB4-DB7B-4332-ADEC-F8E16991A076}" presName="chevron5" presStyleLbl="alignNode1" presStyleIdx="4" presStyleCnt="14"/>
      <dgm:spPr/>
    </dgm:pt>
    <dgm:pt modelId="{056F7960-BDA7-40D5-A6A7-62885CD0D96E}" type="pres">
      <dgm:prSet presAssocID="{4C3F0BB4-DB7B-4332-ADEC-F8E16991A076}" presName="chevron6" presStyleLbl="alignNode1" presStyleIdx="5" presStyleCnt="14"/>
      <dgm:spPr/>
    </dgm:pt>
    <dgm:pt modelId="{7C54767A-04E8-447F-B247-B060D52A64FA}" type="pres">
      <dgm:prSet presAssocID="{4C3F0BB4-DB7B-4332-ADEC-F8E16991A076}" presName="chevron7" presStyleLbl="alignNode1" presStyleIdx="6" presStyleCnt="14"/>
      <dgm:spPr/>
    </dgm:pt>
    <dgm:pt modelId="{FFEE82C6-6973-41DF-8322-9E7E996A4B59}" type="pres">
      <dgm:prSet presAssocID="{4C3F0BB4-DB7B-4332-ADEC-F8E16991A076}" presName="childtext" presStyleLbl="solidFgAcc1" presStyleIdx="0" presStyleCnt="2">
        <dgm:presLayoutVars>
          <dgm:chMax/>
          <dgm:chPref val="0"/>
          <dgm:bulletEnabled val="1"/>
        </dgm:presLayoutVars>
      </dgm:prSet>
      <dgm:spPr/>
      <dgm:t>
        <a:bodyPr/>
        <a:lstStyle/>
        <a:p>
          <a:endParaRPr lang="en-US"/>
        </a:p>
      </dgm:t>
    </dgm:pt>
    <dgm:pt modelId="{B223DE9A-C4E1-4E86-A4B3-C45F3818E4A7}" type="pres">
      <dgm:prSet presAssocID="{12C8BA66-89B1-4669-BC50-FCF4590DFE07}" presName="sibTrans" presStyleCnt="0"/>
      <dgm:spPr/>
    </dgm:pt>
    <dgm:pt modelId="{43A4C80D-0939-4FA3-8750-73E7A7BEDE3A}" type="pres">
      <dgm:prSet presAssocID="{A3D1BABE-6903-4B45-B5A7-2767686D51D5}" presName="parenttextcomposite" presStyleCnt="0"/>
      <dgm:spPr/>
    </dgm:pt>
    <dgm:pt modelId="{CB4B32C7-6A3E-4B7C-A62F-8893E87F034B}" type="pres">
      <dgm:prSet presAssocID="{A3D1BABE-6903-4B45-B5A7-2767686D51D5}" presName="parenttext" presStyleLbl="revTx" presStyleIdx="1" presStyleCnt="2">
        <dgm:presLayoutVars>
          <dgm:chMax/>
          <dgm:chPref val="2"/>
          <dgm:bulletEnabled val="1"/>
        </dgm:presLayoutVars>
      </dgm:prSet>
      <dgm:spPr/>
      <dgm:t>
        <a:bodyPr/>
        <a:lstStyle/>
        <a:p>
          <a:endParaRPr lang="en-US"/>
        </a:p>
      </dgm:t>
    </dgm:pt>
    <dgm:pt modelId="{7541A4B3-A1B8-417B-A9B1-5EDE505DC9A9}" type="pres">
      <dgm:prSet presAssocID="{A3D1BABE-6903-4B45-B5A7-2767686D51D5}" presName="composite" presStyleCnt="0"/>
      <dgm:spPr/>
    </dgm:pt>
    <dgm:pt modelId="{C0E49DD2-784C-4EED-B927-8B2A21ECC06A}" type="pres">
      <dgm:prSet presAssocID="{A3D1BABE-6903-4B45-B5A7-2767686D51D5}" presName="chevron1" presStyleLbl="alignNode1" presStyleIdx="7" presStyleCnt="14"/>
      <dgm:spPr/>
    </dgm:pt>
    <dgm:pt modelId="{7F299112-6236-4CE4-9846-79FAEA2FD83D}" type="pres">
      <dgm:prSet presAssocID="{A3D1BABE-6903-4B45-B5A7-2767686D51D5}" presName="chevron2" presStyleLbl="alignNode1" presStyleIdx="8" presStyleCnt="14"/>
      <dgm:spPr/>
    </dgm:pt>
    <dgm:pt modelId="{0D973BF6-10D9-4828-98EF-D59973E8FB74}" type="pres">
      <dgm:prSet presAssocID="{A3D1BABE-6903-4B45-B5A7-2767686D51D5}" presName="chevron3" presStyleLbl="alignNode1" presStyleIdx="9" presStyleCnt="14"/>
      <dgm:spPr/>
    </dgm:pt>
    <dgm:pt modelId="{2C293AC3-3EEC-4116-8B38-E8B024BE9A6C}" type="pres">
      <dgm:prSet presAssocID="{A3D1BABE-6903-4B45-B5A7-2767686D51D5}" presName="chevron4" presStyleLbl="alignNode1" presStyleIdx="10" presStyleCnt="14"/>
      <dgm:spPr/>
    </dgm:pt>
    <dgm:pt modelId="{000271C8-E1AC-49C0-91F7-AA9DD921BD49}" type="pres">
      <dgm:prSet presAssocID="{A3D1BABE-6903-4B45-B5A7-2767686D51D5}" presName="chevron5" presStyleLbl="alignNode1" presStyleIdx="11" presStyleCnt="14"/>
      <dgm:spPr/>
    </dgm:pt>
    <dgm:pt modelId="{4F0B63E7-C9D6-4FD0-A5EC-8A0F6C959343}" type="pres">
      <dgm:prSet presAssocID="{A3D1BABE-6903-4B45-B5A7-2767686D51D5}" presName="chevron6" presStyleLbl="alignNode1" presStyleIdx="12" presStyleCnt="14"/>
      <dgm:spPr/>
    </dgm:pt>
    <dgm:pt modelId="{06C04E48-2B9A-413B-A815-019AE568A1AB}" type="pres">
      <dgm:prSet presAssocID="{A3D1BABE-6903-4B45-B5A7-2767686D51D5}" presName="chevron7" presStyleLbl="alignNode1" presStyleIdx="13" presStyleCnt="14"/>
      <dgm:spPr/>
    </dgm:pt>
    <dgm:pt modelId="{22FB9ED8-61D1-4072-8C1F-E3B9A1BFBBF5}" type="pres">
      <dgm:prSet presAssocID="{A3D1BABE-6903-4B45-B5A7-2767686D51D5}" presName="childtext" presStyleLbl="solidFgAcc1" presStyleIdx="1" presStyleCnt="2">
        <dgm:presLayoutVars>
          <dgm:chMax/>
          <dgm:chPref val="0"/>
          <dgm:bulletEnabled val="1"/>
        </dgm:presLayoutVars>
      </dgm:prSet>
      <dgm:spPr/>
      <dgm:t>
        <a:bodyPr/>
        <a:lstStyle/>
        <a:p>
          <a:endParaRPr lang="en-US"/>
        </a:p>
      </dgm:t>
    </dgm:pt>
  </dgm:ptLst>
  <dgm:cxnLst>
    <dgm:cxn modelId="{F28F4501-033F-4BC2-B5EA-46A399FE016F}" type="presOf" srcId="{A3D1BABE-6903-4B45-B5A7-2767686D51D5}" destId="{CB4B32C7-6A3E-4B7C-A62F-8893E87F034B}" srcOrd="0" destOrd="0" presId="urn:microsoft.com/office/officeart/2008/layout/VerticalAccentList"/>
    <dgm:cxn modelId="{C399820D-9873-4E20-B73A-1498956BA344}" type="presOf" srcId="{19BFD8AC-57CF-4F04-8593-368F980E9919}" destId="{FFEE82C6-6973-41DF-8322-9E7E996A4B59}" srcOrd="0" destOrd="0" presId="urn:microsoft.com/office/officeart/2008/layout/VerticalAccentList"/>
    <dgm:cxn modelId="{9892EFD9-D03A-4B0A-8871-95D6943D52C0}" srcId="{A10F8AE7-D951-4800-8F87-9F15A74EB4CB}" destId="{4C3F0BB4-DB7B-4332-ADEC-F8E16991A076}" srcOrd="0" destOrd="0" parTransId="{6F795417-A80E-49EA-80B8-44A39731208A}" sibTransId="{12C8BA66-89B1-4669-BC50-FCF4590DFE07}"/>
    <dgm:cxn modelId="{85F05E02-3060-4A30-85E3-A6B369FFD720}" srcId="{A10F8AE7-D951-4800-8F87-9F15A74EB4CB}" destId="{A3D1BABE-6903-4B45-B5A7-2767686D51D5}" srcOrd="1" destOrd="0" parTransId="{4081744D-8CC7-4394-A775-66F7737BF587}" sibTransId="{12A03636-3A30-4523-A381-2E2333CCF6CC}"/>
    <dgm:cxn modelId="{B9B88A08-9D21-4548-900B-ABA123060000}" type="presOf" srcId="{4C3F0BB4-DB7B-4332-ADEC-F8E16991A076}" destId="{65829C8C-C242-442D-85D4-BA3D30F8B9CC}" srcOrd="0" destOrd="0" presId="urn:microsoft.com/office/officeart/2008/layout/VerticalAccentList"/>
    <dgm:cxn modelId="{6C099A7D-180C-4433-B1B1-A1E6A5844533}" srcId="{A3D1BABE-6903-4B45-B5A7-2767686D51D5}" destId="{E8CA4E54-C03B-44B7-BAF9-E30C9A5F5E61}" srcOrd="0" destOrd="0" parTransId="{CAF87BF4-0DB7-48A1-AA08-144988117D57}" sibTransId="{3F7E6746-CFA8-4F1D-ACE5-8CAE85BC25B2}"/>
    <dgm:cxn modelId="{5DDE2856-8313-4F3A-B30B-B5AE836EDD0C}" type="presOf" srcId="{E8CA4E54-C03B-44B7-BAF9-E30C9A5F5E61}" destId="{22FB9ED8-61D1-4072-8C1F-E3B9A1BFBBF5}" srcOrd="0" destOrd="0" presId="urn:microsoft.com/office/officeart/2008/layout/VerticalAccentList"/>
    <dgm:cxn modelId="{9E225425-7162-4E3D-8AF9-8F16594D4A87}" type="presOf" srcId="{A10F8AE7-D951-4800-8F87-9F15A74EB4CB}" destId="{FA378635-9157-4D53-A1B9-B206B672A0AF}" srcOrd="0" destOrd="0" presId="urn:microsoft.com/office/officeart/2008/layout/VerticalAccentList"/>
    <dgm:cxn modelId="{76172895-F6CE-4047-9BB3-B9D7B8869F19}" srcId="{4C3F0BB4-DB7B-4332-ADEC-F8E16991A076}" destId="{19BFD8AC-57CF-4F04-8593-368F980E9919}" srcOrd="0" destOrd="0" parTransId="{F1A2B706-C031-4064-BA7F-E8541411F912}" sibTransId="{2E87917D-0ACD-436A-ACF8-6199C9EAAD9D}"/>
    <dgm:cxn modelId="{B0E01038-6B79-42D7-8C0B-71E980590990}" type="presParOf" srcId="{FA378635-9157-4D53-A1B9-B206B672A0AF}" destId="{AE89D833-49D2-4F23-89D6-C4DD9A6C2F05}" srcOrd="0" destOrd="0" presId="urn:microsoft.com/office/officeart/2008/layout/VerticalAccentList"/>
    <dgm:cxn modelId="{B14A8647-455D-4F28-BD7E-37AB8732618F}" type="presParOf" srcId="{AE89D833-49D2-4F23-89D6-C4DD9A6C2F05}" destId="{65829C8C-C242-442D-85D4-BA3D30F8B9CC}" srcOrd="0" destOrd="0" presId="urn:microsoft.com/office/officeart/2008/layout/VerticalAccentList"/>
    <dgm:cxn modelId="{168F7981-3D13-42CC-B6A4-3C91BDC36879}" type="presParOf" srcId="{FA378635-9157-4D53-A1B9-B206B672A0AF}" destId="{5A190996-AA36-4EBA-B859-43DB300A30A0}" srcOrd="1" destOrd="0" presId="urn:microsoft.com/office/officeart/2008/layout/VerticalAccentList"/>
    <dgm:cxn modelId="{FEBCD384-233D-47E5-BECE-1DD207301974}" type="presParOf" srcId="{5A190996-AA36-4EBA-B859-43DB300A30A0}" destId="{8917B6E1-3F63-4913-B233-2411ED9CAD66}" srcOrd="0" destOrd="0" presId="urn:microsoft.com/office/officeart/2008/layout/VerticalAccentList"/>
    <dgm:cxn modelId="{0402721F-C057-475D-8913-A886E1D65FD6}" type="presParOf" srcId="{5A190996-AA36-4EBA-B859-43DB300A30A0}" destId="{D986CB23-37B4-42D4-B316-E3AD905203C1}" srcOrd="1" destOrd="0" presId="urn:microsoft.com/office/officeart/2008/layout/VerticalAccentList"/>
    <dgm:cxn modelId="{799F5F37-B66E-4A63-B816-FCF50842DA14}" type="presParOf" srcId="{5A190996-AA36-4EBA-B859-43DB300A30A0}" destId="{FCE54F35-B658-44E3-AC66-86034CF13E25}" srcOrd="2" destOrd="0" presId="urn:microsoft.com/office/officeart/2008/layout/VerticalAccentList"/>
    <dgm:cxn modelId="{955BDEB4-E69F-461C-9BDC-44BCB6D253CC}" type="presParOf" srcId="{5A190996-AA36-4EBA-B859-43DB300A30A0}" destId="{668AAE3E-DE8B-4DF4-8FFD-16142F50039D}" srcOrd="3" destOrd="0" presId="urn:microsoft.com/office/officeart/2008/layout/VerticalAccentList"/>
    <dgm:cxn modelId="{B694F22E-4229-431A-ACDE-D7B99CE873D8}" type="presParOf" srcId="{5A190996-AA36-4EBA-B859-43DB300A30A0}" destId="{77D9FD58-8428-4F25-878C-BA39BF9A43BA}" srcOrd="4" destOrd="0" presId="urn:microsoft.com/office/officeart/2008/layout/VerticalAccentList"/>
    <dgm:cxn modelId="{F1CD832B-A877-4EF6-BF57-7C38312891F2}" type="presParOf" srcId="{5A190996-AA36-4EBA-B859-43DB300A30A0}" destId="{056F7960-BDA7-40D5-A6A7-62885CD0D96E}" srcOrd="5" destOrd="0" presId="urn:microsoft.com/office/officeart/2008/layout/VerticalAccentList"/>
    <dgm:cxn modelId="{9861B451-63AA-4E13-9EEE-9FE8312B0BBC}" type="presParOf" srcId="{5A190996-AA36-4EBA-B859-43DB300A30A0}" destId="{7C54767A-04E8-447F-B247-B060D52A64FA}" srcOrd="6" destOrd="0" presId="urn:microsoft.com/office/officeart/2008/layout/VerticalAccentList"/>
    <dgm:cxn modelId="{58FFBAB0-4E23-45C8-9672-E68E57A57E18}" type="presParOf" srcId="{5A190996-AA36-4EBA-B859-43DB300A30A0}" destId="{FFEE82C6-6973-41DF-8322-9E7E996A4B59}" srcOrd="7" destOrd="0" presId="urn:microsoft.com/office/officeart/2008/layout/VerticalAccentList"/>
    <dgm:cxn modelId="{CA7C1E71-EF0E-4E88-BD0B-65533EFA01AB}" type="presParOf" srcId="{FA378635-9157-4D53-A1B9-B206B672A0AF}" destId="{B223DE9A-C4E1-4E86-A4B3-C45F3818E4A7}" srcOrd="2" destOrd="0" presId="urn:microsoft.com/office/officeart/2008/layout/VerticalAccentList"/>
    <dgm:cxn modelId="{EEE36AB3-D007-4B5F-AFBF-99B2838A2574}" type="presParOf" srcId="{FA378635-9157-4D53-A1B9-B206B672A0AF}" destId="{43A4C80D-0939-4FA3-8750-73E7A7BEDE3A}" srcOrd="3" destOrd="0" presId="urn:microsoft.com/office/officeart/2008/layout/VerticalAccentList"/>
    <dgm:cxn modelId="{98728F3C-2697-4DFB-80B7-EAF121515EEA}" type="presParOf" srcId="{43A4C80D-0939-4FA3-8750-73E7A7BEDE3A}" destId="{CB4B32C7-6A3E-4B7C-A62F-8893E87F034B}" srcOrd="0" destOrd="0" presId="urn:microsoft.com/office/officeart/2008/layout/VerticalAccentList"/>
    <dgm:cxn modelId="{18BEE7DD-9750-4FE6-BC1C-B58498776637}" type="presParOf" srcId="{FA378635-9157-4D53-A1B9-B206B672A0AF}" destId="{7541A4B3-A1B8-417B-A9B1-5EDE505DC9A9}" srcOrd="4" destOrd="0" presId="urn:microsoft.com/office/officeart/2008/layout/VerticalAccentList"/>
    <dgm:cxn modelId="{CF79B7DC-15C7-42C0-BD98-7F5E2432365F}" type="presParOf" srcId="{7541A4B3-A1B8-417B-A9B1-5EDE505DC9A9}" destId="{C0E49DD2-784C-4EED-B927-8B2A21ECC06A}" srcOrd="0" destOrd="0" presId="urn:microsoft.com/office/officeart/2008/layout/VerticalAccentList"/>
    <dgm:cxn modelId="{A10305C7-DB8F-495A-9AFE-C9DF1423D5BE}" type="presParOf" srcId="{7541A4B3-A1B8-417B-A9B1-5EDE505DC9A9}" destId="{7F299112-6236-4CE4-9846-79FAEA2FD83D}" srcOrd="1" destOrd="0" presId="urn:microsoft.com/office/officeart/2008/layout/VerticalAccentList"/>
    <dgm:cxn modelId="{F89E6345-06EF-48FE-96AA-8D53E4353C62}" type="presParOf" srcId="{7541A4B3-A1B8-417B-A9B1-5EDE505DC9A9}" destId="{0D973BF6-10D9-4828-98EF-D59973E8FB74}" srcOrd="2" destOrd="0" presId="urn:microsoft.com/office/officeart/2008/layout/VerticalAccentList"/>
    <dgm:cxn modelId="{DFD97F2A-28A0-4A8B-B9FC-F22E407438F5}" type="presParOf" srcId="{7541A4B3-A1B8-417B-A9B1-5EDE505DC9A9}" destId="{2C293AC3-3EEC-4116-8B38-E8B024BE9A6C}" srcOrd="3" destOrd="0" presId="urn:microsoft.com/office/officeart/2008/layout/VerticalAccentList"/>
    <dgm:cxn modelId="{5BB43EC0-648E-49E6-B4DE-88B64E11000A}" type="presParOf" srcId="{7541A4B3-A1B8-417B-A9B1-5EDE505DC9A9}" destId="{000271C8-E1AC-49C0-91F7-AA9DD921BD49}" srcOrd="4" destOrd="0" presId="urn:microsoft.com/office/officeart/2008/layout/VerticalAccentList"/>
    <dgm:cxn modelId="{15CA8BE5-7781-4577-817E-7E9F412A212C}" type="presParOf" srcId="{7541A4B3-A1B8-417B-A9B1-5EDE505DC9A9}" destId="{4F0B63E7-C9D6-4FD0-A5EC-8A0F6C959343}" srcOrd="5" destOrd="0" presId="urn:microsoft.com/office/officeart/2008/layout/VerticalAccentList"/>
    <dgm:cxn modelId="{1F3AD766-3F9F-4AF9-8655-84B642D4AEFD}" type="presParOf" srcId="{7541A4B3-A1B8-417B-A9B1-5EDE505DC9A9}" destId="{06C04E48-2B9A-413B-A815-019AE568A1AB}" srcOrd="6" destOrd="0" presId="urn:microsoft.com/office/officeart/2008/layout/VerticalAccentList"/>
    <dgm:cxn modelId="{B0956000-B09C-40D3-91A2-42D68E816E81}" type="presParOf" srcId="{7541A4B3-A1B8-417B-A9B1-5EDE505DC9A9}" destId="{22FB9ED8-61D1-4072-8C1F-E3B9A1BFBBF5}"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29C8C-C242-442D-85D4-BA3D30F8B9CC}">
      <dsp:nvSpPr>
        <dsp:cNvPr id="0" name=""/>
        <dsp:cNvSpPr/>
      </dsp:nvSpPr>
      <dsp:spPr>
        <a:xfrm>
          <a:off x="112865" y="488819"/>
          <a:ext cx="6749415" cy="613583"/>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0490" tIns="110490" rIns="110490" bIns="110490" numCol="1" spcCol="1270" anchor="b" anchorCtr="0">
          <a:noAutofit/>
        </a:bodyPr>
        <a:lstStyle/>
        <a:p>
          <a:pPr lvl="0" algn="l" defTabSz="1289050">
            <a:lnSpc>
              <a:spcPct val="90000"/>
            </a:lnSpc>
            <a:spcBef>
              <a:spcPct val="0"/>
            </a:spcBef>
            <a:spcAft>
              <a:spcPct val="35000"/>
            </a:spcAft>
          </a:pPr>
          <a:r>
            <a:rPr lang="en-US" sz="2900" kern="1200" dirty="0" smtClean="0"/>
            <a:t>AIR POLLUTION</a:t>
          </a:r>
          <a:endParaRPr lang="en-US" sz="2900" kern="1200" dirty="0"/>
        </a:p>
      </dsp:txBody>
      <dsp:txXfrm>
        <a:off x="112865" y="488819"/>
        <a:ext cx="6749415" cy="613583"/>
      </dsp:txXfrm>
    </dsp:sp>
    <dsp:sp modelId="{8917B6E1-3F63-4913-B233-2411ED9CAD66}">
      <dsp:nvSpPr>
        <dsp:cNvPr id="0" name=""/>
        <dsp:cNvSpPr/>
      </dsp:nvSpPr>
      <dsp:spPr>
        <a:xfrm>
          <a:off x="112865" y="1102402"/>
          <a:ext cx="1579363" cy="124989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6CB23-37B4-42D4-B316-E3AD905203C1}">
      <dsp:nvSpPr>
        <dsp:cNvPr id="0" name=""/>
        <dsp:cNvSpPr/>
      </dsp:nvSpPr>
      <dsp:spPr>
        <a:xfrm>
          <a:off x="1061532" y="1102402"/>
          <a:ext cx="1579363" cy="124989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54F35-B658-44E3-AC66-86034CF13E25}">
      <dsp:nvSpPr>
        <dsp:cNvPr id="0" name=""/>
        <dsp:cNvSpPr/>
      </dsp:nvSpPr>
      <dsp:spPr>
        <a:xfrm>
          <a:off x="2010950" y="1102402"/>
          <a:ext cx="1579363" cy="124989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AAE3E-DE8B-4DF4-8FFD-16142F50039D}">
      <dsp:nvSpPr>
        <dsp:cNvPr id="0" name=""/>
        <dsp:cNvSpPr/>
      </dsp:nvSpPr>
      <dsp:spPr>
        <a:xfrm>
          <a:off x="2959618" y="1102402"/>
          <a:ext cx="1579363" cy="124989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D9FD58-8428-4F25-878C-BA39BF9A43BA}">
      <dsp:nvSpPr>
        <dsp:cNvPr id="0" name=""/>
        <dsp:cNvSpPr/>
      </dsp:nvSpPr>
      <dsp:spPr>
        <a:xfrm>
          <a:off x="3909036" y="1102402"/>
          <a:ext cx="1579363" cy="124989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F7960-BDA7-40D5-A6A7-62885CD0D96E}">
      <dsp:nvSpPr>
        <dsp:cNvPr id="0" name=""/>
        <dsp:cNvSpPr/>
      </dsp:nvSpPr>
      <dsp:spPr>
        <a:xfrm>
          <a:off x="4857703" y="1102402"/>
          <a:ext cx="1579363" cy="124989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4767A-04E8-447F-B247-B060D52A64FA}">
      <dsp:nvSpPr>
        <dsp:cNvPr id="0" name=""/>
        <dsp:cNvSpPr/>
      </dsp:nvSpPr>
      <dsp:spPr>
        <a:xfrm>
          <a:off x="5807121" y="1102402"/>
          <a:ext cx="1579363" cy="124989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EE82C6-6973-41DF-8322-9E7E996A4B59}">
      <dsp:nvSpPr>
        <dsp:cNvPr id="0" name=""/>
        <dsp:cNvSpPr/>
      </dsp:nvSpPr>
      <dsp:spPr>
        <a:xfrm>
          <a:off x="112865" y="1227391"/>
          <a:ext cx="6837157" cy="99991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WATER POLLUTION</a:t>
          </a:r>
          <a:endParaRPr lang="en-US" sz="2900" kern="1200" dirty="0"/>
        </a:p>
      </dsp:txBody>
      <dsp:txXfrm>
        <a:off x="112865" y="1227391"/>
        <a:ext cx="6837157" cy="999913"/>
      </dsp:txXfrm>
    </dsp:sp>
    <dsp:sp modelId="{CB4B32C7-6A3E-4B7C-A62F-8893E87F034B}">
      <dsp:nvSpPr>
        <dsp:cNvPr id="0" name=""/>
        <dsp:cNvSpPr/>
      </dsp:nvSpPr>
      <dsp:spPr>
        <a:xfrm>
          <a:off x="112865" y="2448306"/>
          <a:ext cx="6749415" cy="613583"/>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l" defTabSz="1289050">
            <a:lnSpc>
              <a:spcPct val="90000"/>
            </a:lnSpc>
            <a:spcBef>
              <a:spcPct val="0"/>
            </a:spcBef>
            <a:spcAft>
              <a:spcPct val="35000"/>
            </a:spcAft>
          </a:pPr>
          <a:r>
            <a:rPr lang="en-US" sz="2900" kern="1200" dirty="0" smtClean="0"/>
            <a:t>LAND POLLUTION</a:t>
          </a:r>
          <a:endParaRPr lang="en-US" sz="2900" kern="1200" dirty="0"/>
        </a:p>
      </dsp:txBody>
      <dsp:txXfrm>
        <a:off x="112865" y="2448306"/>
        <a:ext cx="6749415" cy="613583"/>
      </dsp:txXfrm>
    </dsp:sp>
    <dsp:sp modelId="{C0E49DD2-784C-4EED-B927-8B2A21ECC06A}">
      <dsp:nvSpPr>
        <dsp:cNvPr id="0" name=""/>
        <dsp:cNvSpPr/>
      </dsp:nvSpPr>
      <dsp:spPr>
        <a:xfrm>
          <a:off x="112865" y="3061889"/>
          <a:ext cx="1579363" cy="124989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299112-6236-4CE4-9846-79FAEA2FD83D}">
      <dsp:nvSpPr>
        <dsp:cNvPr id="0" name=""/>
        <dsp:cNvSpPr/>
      </dsp:nvSpPr>
      <dsp:spPr>
        <a:xfrm>
          <a:off x="1061532" y="3061889"/>
          <a:ext cx="1579363" cy="124989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73BF6-10D9-4828-98EF-D59973E8FB74}">
      <dsp:nvSpPr>
        <dsp:cNvPr id="0" name=""/>
        <dsp:cNvSpPr/>
      </dsp:nvSpPr>
      <dsp:spPr>
        <a:xfrm>
          <a:off x="2010950" y="3061889"/>
          <a:ext cx="1579363" cy="124989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93AC3-3EEC-4116-8B38-E8B024BE9A6C}">
      <dsp:nvSpPr>
        <dsp:cNvPr id="0" name=""/>
        <dsp:cNvSpPr/>
      </dsp:nvSpPr>
      <dsp:spPr>
        <a:xfrm>
          <a:off x="2959618" y="3061889"/>
          <a:ext cx="1579363" cy="124989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271C8-E1AC-49C0-91F7-AA9DD921BD49}">
      <dsp:nvSpPr>
        <dsp:cNvPr id="0" name=""/>
        <dsp:cNvSpPr/>
      </dsp:nvSpPr>
      <dsp:spPr>
        <a:xfrm>
          <a:off x="3909036" y="3061889"/>
          <a:ext cx="1579363" cy="124989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0B63E7-C9D6-4FD0-A5EC-8A0F6C959343}">
      <dsp:nvSpPr>
        <dsp:cNvPr id="0" name=""/>
        <dsp:cNvSpPr/>
      </dsp:nvSpPr>
      <dsp:spPr>
        <a:xfrm>
          <a:off x="4857703" y="3061889"/>
          <a:ext cx="1579363" cy="124989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04E48-2B9A-413B-A815-019AE568A1AB}">
      <dsp:nvSpPr>
        <dsp:cNvPr id="0" name=""/>
        <dsp:cNvSpPr/>
      </dsp:nvSpPr>
      <dsp:spPr>
        <a:xfrm>
          <a:off x="5807121" y="3061889"/>
          <a:ext cx="1579363" cy="124989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FB9ED8-61D1-4072-8C1F-E3B9A1BFBBF5}">
      <dsp:nvSpPr>
        <dsp:cNvPr id="0" name=""/>
        <dsp:cNvSpPr/>
      </dsp:nvSpPr>
      <dsp:spPr>
        <a:xfrm>
          <a:off x="112865" y="3186878"/>
          <a:ext cx="6837157" cy="99991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NOISE POLLUTION</a:t>
          </a:r>
          <a:endParaRPr lang="en-US" sz="2900" kern="1200" dirty="0"/>
        </a:p>
      </dsp:txBody>
      <dsp:txXfrm>
        <a:off x="112865" y="3186878"/>
        <a:ext cx="6837157" cy="999913"/>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2B5AA7-67DF-4DB2-85ED-E68C69F53A45}" type="datetimeFigureOut">
              <a:rPr lang="en-US" smtClean="0"/>
              <a:t>7/5/2021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E53E38-A141-4EE9-9737-91755588F503}" type="slidenum">
              <a:rPr lang="en-US" smtClean="0"/>
              <a:t>‹#›</a:t>
            </a:fld>
            <a:endParaRPr lang="en-US"/>
          </a:p>
        </p:txBody>
      </p:sp>
    </p:spTree>
    <p:extLst>
      <p:ext uri="{BB962C8B-B14F-4D97-AF65-F5344CB8AC3E}">
        <p14:creationId xmlns:p14="http://schemas.microsoft.com/office/powerpoint/2010/main" val="3371139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65C55-0614-4B2C-9549-2E29F1C12831}" type="datetimeFigureOut">
              <a:rPr lang="en-US" smtClean="0"/>
              <a:pPr/>
              <a:t>7/5/2021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71951-56E1-4003-BACD-9C3F1194CF66}" type="slidenum">
              <a:rPr lang="en-US" smtClean="0"/>
              <a:pPr/>
              <a:t>‹#›</a:t>
            </a:fld>
            <a:endParaRPr lang="en-US"/>
          </a:p>
        </p:txBody>
      </p:sp>
    </p:spTree>
    <p:extLst>
      <p:ext uri="{BB962C8B-B14F-4D97-AF65-F5344CB8AC3E}">
        <p14:creationId xmlns:p14="http://schemas.microsoft.com/office/powerpoint/2010/main" val="28505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71951-56E1-4003-BACD-9C3F1194CF66}" type="slidenum">
              <a:rPr lang="en-US" smtClean="0"/>
              <a:pPr/>
              <a:t>20</a:t>
            </a:fld>
            <a:endParaRPr lang="en-US"/>
          </a:p>
        </p:txBody>
      </p:sp>
    </p:spTree>
    <p:extLst>
      <p:ext uri="{BB962C8B-B14F-4D97-AF65-F5344CB8AC3E}">
        <p14:creationId xmlns:p14="http://schemas.microsoft.com/office/powerpoint/2010/main" val="74307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9B1794E-4D43-4A9E-9A4F-7D4E2F44CE09}" type="datetimeFigureOut">
              <a:rPr lang="en-US" smtClean="0"/>
              <a:pPr/>
              <a:t>7/5/2021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8462B73-6E42-4FDF-84F5-D4B367E6C78F}"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B1794E-4D43-4A9E-9A4F-7D4E2F44CE09}" type="datetimeFigureOut">
              <a:rPr lang="en-US" smtClean="0"/>
              <a:pPr/>
              <a:t>7/5/2021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462B73-6E42-4FDF-84F5-D4B367E6C7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B1794E-4D43-4A9E-9A4F-7D4E2F44CE09}" type="datetimeFigureOut">
              <a:rPr lang="en-US" smtClean="0"/>
              <a:pPr/>
              <a:t>7/5/2021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462B73-6E42-4FDF-84F5-D4B367E6C7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B1794E-4D43-4A9E-9A4F-7D4E2F44CE09}" type="datetimeFigureOut">
              <a:rPr lang="en-US" smtClean="0"/>
              <a:pPr/>
              <a:t>7/5/2021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462B73-6E42-4FDF-84F5-D4B367E6C7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9B1794E-4D43-4A9E-9A4F-7D4E2F44CE09}" type="datetimeFigureOut">
              <a:rPr lang="en-US" smtClean="0"/>
              <a:pPr/>
              <a:t>7/5/2021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462B73-6E42-4FDF-84F5-D4B367E6C78F}"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9B1794E-4D43-4A9E-9A4F-7D4E2F44CE09}" type="datetimeFigureOut">
              <a:rPr lang="en-US" smtClean="0"/>
              <a:pPr/>
              <a:t>7/5/2021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462B73-6E42-4FDF-84F5-D4B367E6C7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9B1794E-4D43-4A9E-9A4F-7D4E2F44CE09}" type="datetimeFigureOut">
              <a:rPr lang="en-US" smtClean="0"/>
              <a:pPr/>
              <a:t>7/5/2021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8462B73-6E42-4FDF-84F5-D4B367E6C7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9B1794E-4D43-4A9E-9A4F-7D4E2F44CE09}" type="datetimeFigureOut">
              <a:rPr lang="en-US" smtClean="0"/>
              <a:pPr/>
              <a:t>7/5/2021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8462B73-6E42-4FDF-84F5-D4B367E6C7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9B1794E-4D43-4A9E-9A4F-7D4E2F44CE09}" type="datetimeFigureOut">
              <a:rPr lang="en-US" smtClean="0"/>
              <a:pPr/>
              <a:t>7/5/2021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8462B73-6E42-4FDF-84F5-D4B367E6C78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9B1794E-4D43-4A9E-9A4F-7D4E2F44CE09}" type="datetimeFigureOut">
              <a:rPr lang="en-US" smtClean="0"/>
              <a:pPr/>
              <a:t>7/5/2021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462B73-6E42-4FDF-84F5-D4B367E6C7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9B1794E-4D43-4A9E-9A4F-7D4E2F44CE09}" type="datetimeFigureOut">
              <a:rPr lang="en-US" smtClean="0"/>
              <a:pPr/>
              <a:t>7/5/2021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462B73-6E42-4FDF-84F5-D4B367E6C78F}"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1000"/>
            <a:lum/>
          </a:blip>
          <a:srcRect/>
          <a:stretch>
            <a:fillRect l="-4000" r="-4000"/>
          </a:stretch>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9B1794E-4D43-4A9E-9A4F-7D4E2F44CE09}" type="datetimeFigureOut">
              <a:rPr lang="en-US" smtClean="0"/>
              <a:pPr/>
              <a:t>7/5/2021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8462B73-6E42-4FDF-84F5-D4B367E6C78F}"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47800" y="1828800"/>
            <a:ext cx="7315200" cy="3733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smtClean="0"/>
          </a:p>
        </p:txBody>
      </p:sp>
      <p:sp>
        <p:nvSpPr>
          <p:cNvPr id="4" name="Title 3"/>
          <p:cNvSpPr>
            <a:spLocks noGrp="1"/>
          </p:cNvSpPr>
          <p:nvPr>
            <p:ph type="title"/>
          </p:nvPr>
        </p:nvSpPr>
        <p:spPr>
          <a:xfrm>
            <a:off x="1447800" y="609600"/>
            <a:ext cx="7403592" cy="9144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US" sz="2000" b="1" dirty="0" smtClean="0">
                <a:solidFill>
                  <a:srgbClr val="00B050"/>
                </a:solidFill>
                <a:latin typeface="Algerian" pitchFamily="82" charset="0"/>
              </a:rPr>
              <a:t>Pollution Prevention </a:t>
            </a:r>
            <a:r>
              <a:rPr lang="en-US" sz="2000" b="1" dirty="0" smtClean="0">
                <a:solidFill>
                  <a:srgbClr val="0070C0"/>
                </a:solidFill>
                <a:latin typeface="Algerian" pitchFamily="82" charset="0"/>
              </a:rPr>
              <a:t> </a:t>
            </a:r>
            <a:r>
              <a:rPr lang="en-US" sz="2000" b="1" dirty="0" smtClean="0">
                <a:solidFill>
                  <a:srgbClr val="00B050"/>
                </a:solidFill>
                <a:latin typeface="Algerian" pitchFamily="82" charset="0"/>
              </a:rPr>
              <a:t>and  Control </a:t>
            </a:r>
            <a:endParaRPr lang="en-US" sz="2000" b="1" dirty="0">
              <a:solidFill>
                <a:srgbClr val="00B050"/>
              </a:solidFill>
              <a:latin typeface="Algerian" pitchFamily="82" charset="0"/>
            </a:endParaRPr>
          </a:p>
        </p:txBody>
      </p:sp>
      <p:sp>
        <p:nvSpPr>
          <p:cNvPr id="2" name="TextBox 1"/>
          <p:cNvSpPr txBox="1"/>
          <p:nvPr/>
        </p:nvSpPr>
        <p:spPr>
          <a:xfrm>
            <a:off x="3672840" y="5791200"/>
            <a:ext cx="4023360"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b="1" dirty="0"/>
              <a:t>DR R.K FOOLMAUN</a:t>
            </a:r>
          </a:p>
          <a:p>
            <a:pPr algn="ctr"/>
            <a:r>
              <a:rPr lang="en-GB" sz="1400" b="1" dirty="0"/>
              <a:t>Divisional Environment Officer</a:t>
            </a:r>
          </a:p>
          <a:p>
            <a:pPr algn="ctr"/>
            <a:r>
              <a:rPr lang="en-GB" sz="1400" b="1" dirty="0"/>
              <a:t>Pollution Prevention &amp; Control </a:t>
            </a:r>
            <a:r>
              <a:rPr lang="en-GB" sz="1400" b="1" dirty="0" smtClean="0"/>
              <a:t>Division</a:t>
            </a:r>
            <a:endParaRPr lang="en-GB" sz="1400" b="1" dirty="0"/>
          </a:p>
        </p:txBody>
      </p:sp>
    </p:spTree>
    <p:extLst>
      <p:ext uri="{BB962C8B-B14F-4D97-AF65-F5344CB8AC3E}">
        <p14:creationId xmlns:p14="http://schemas.microsoft.com/office/powerpoint/2010/main" val="1371905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251192" cy="1143000"/>
          </a:xfrm>
          <a:solidFill>
            <a:schemeClr val="accent1">
              <a:lumMod val="40000"/>
              <a:lumOff val="60000"/>
            </a:schemeClr>
          </a:solidFill>
        </p:spPr>
        <p:txBody>
          <a:bodyPr>
            <a:normAutofit fontScale="90000"/>
          </a:bodyPr>
          <a:lstStyle/>
          <a:p>
            <a:pPr algn="ctr"/>
            <a:r>
              <a:rPr lang="en-US" dirty="0" smtClean="0"/>
              <a:t>SOURCES OF WATER POLLUTION</a:t>
            </a:r>
            <a:endParaRPr lang="en-US" dirty="0"/>
          </a:p>
        </p:txBody>
      </p:sp>
      <p:sp>
        <p:nvSpPr>
          <p:cNvPr id="4" name="Content Placeholder 3"/>
          <p:cNvSpPr>
            <a:spLocks noGrp="1"/>
          </p:cNvSpPr>
          <p:nvPr>
            <p:ph idx="1"/>
          </p:nvPr>
        </p:nvSpPr>
        <p:spPr>
          <a:xfrm>
            <a:off x="1435608" y="1447800"/>
            <a:ext cx="7251192" cy="4800600"/>
          </a:xfrm>
          <a:blipFill>
            <a:blip r:embed="rId2"/>
            <a:tile tx="0" ty="0" sx="100000" sy="100000" flip="none" algn="tl"/>
          </a:blipFill>
        </p:spPr>
        <p:txBody>
          <a:bodyPr>
            <a:normAutofit/>
          </a:bodyPr>
          <a:lstStyle/>
          <a:p>
            <a:r>
              <a:rPr lang="en-US" dirty="0" smtClean="0">
                <a:solidFill>
                  <a:schemeClr val="accent1">
                    <a:lumMod val="50000"/>
                  </a:schemeClr>
                </a:solidFill>
              </a:rPr>
              <a:t>Sewage</a:t>
            </a:r>
          </a:p>
          <a:p>
            <a:r>
              <a:rPr lang="en-US" dirty="0" smtClean="0">
                <a:solidFill>
                  <a:schemeClr val="accent1">
                    <a:lumMod val="50000"/>
                  </a:schemeClr>
                </a:solidFill>
              </a:rPr>
              <a:t>Runoff of Pesticides &amp; Fertilizers</a:t>
            </a:r>
          </a:p>
          <a:p>
            <a:r>
              <a:rPr lang="en-US" dirty="0" smtClean="0">
                <a:solidFill>
                  <a:schemeClr val="accent1">
                    <a:lumMod val="50000"/>
                  </a:schemeClr>
                </a:solidFill>
              </a:rPr>
              <a:t>Solid Waste Disposal</a:t>
            </a:r>
          </a:p>
          <a:p>
            <a:r>
              <a:rPr lang="en-US" dirty="0" smtClean="0">
                <a:solidFill>
                  <a:schemeClr val="accent1">
                    <a:lumMod val="50000"/>
                  </a:schemeClr>
                </a:solidFill>
              </a:rPr>
              <a:t>Untreated Effluents from Industrial and other activities</a:t>
            </a:r>
          </a:p>
          <a:p>
            <a:r>
              <a:rPr lang="en-US" dirty="0" smtClean="0">
                <a:solidFill>
                  <a:schemeClr val="accent1">
                    <a:lumMod val="50000"/>
                  </a:schemeClr>
                </a:solidFill>
              </a:rPr>
              <a:t>Chemical and Oil Spills</a:t>
            </a:r>
            <a:endParaRPr lang="en-US" dirty="0">
              <a:solidFill>
                <a:schemeClr val="accent1">
                  <a:lumMod val="50000"/>
                </a:schemeClr>
              </a:solidFill>
            </a:endParaRPr>
          </a:p>
        </p:txBody>
      </p:sp>
    </p:spTree>
    <p:extLst>
      <p:ext uri="{BB962C8B-B14F-4D97-AF65-F5344CB8AC3E}">
        <p14:creationId xmlns:p14="http://schemas.microsoft.com/office/powerpoint/2010/main" val="1833721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251192" cy="1143000"/>
          </a:xfrm>
          <a:solidFill>
            <a:schemeClr val="accent1">
              <a:lumMod val="40000"/>
              <a:lumOff val="60000"/>
            </a:schemeClr>
          </a:solidFill>
        </p:spPr>
        <p:txBody>
          <a:bodyPr>
            <a:normAutofit/>
          </a:bodyPr>
          <a:lstStyle/>
          <a:p>
            <a:pPr algn="ctr"/>
            <a:r>
              <a:rPr lang="en-US" dirty="0" smtClean="0"/>
              <a:t> LAND  POLLUTION</a:t>
            </a:r>
            <a:endParaRPr lang="en-US" dirty="0"/>
          </a:p>
        </p:txBody>
      </p:sp>
      <p:sp>
        <p:nvSpPr>
          <p:cNvPr id="5" name="Content Placeholder 2"/>
          <p:cNvSpPr>
            <a:spLocks noGrp="1"/>
          </p:cNvSpPr>
          <p:nvPr>
            <p:ph idx="1"/>
          </p:nvPr>
        </p:nvSpPr>
        <p:spPr>
          <a:xfrm>
            <a:off x="1371600" y="1524000"/>
            <a:ext cx="7162800" cy="3810000"/>
          </a:xfrm>
          <a:scene3d>
            <a:camera prst="perspectiveRelaxedModerately"/>
            <a:lightRig rig="threePt" dir="t"/>
          </a:scene3d>
        </p:spPr>
        <p:style>
          <a:lnRef idx="1">
            <a:schemeClr val="accent5"/>
          </a:lnRef>
          <a:fillRef idx="2">
            <a:schemeClr val="accent5"/>
          </a:fillRef>
          <a:effectRef idx="1">
            <a:schemeClr val="accent5"/>
          </a:effectRef>
          <a:fontRef idx="minor">
            <a:schemeClr val="dk1"/>
          </a:fontRef>
        </p:style>
        <p:txBody>
          <a:bodyPr>
            <a:normAutofit/>
          </a:bodyPr>
          <a:lstStyle/>
          <a:p>
            <a:pPr marL="82296" indent="0" algn="just">
              <a:buNone/>
            </a:pPr>
            <a:r>
              <a:rPr lang="en-US" dirty="0" smtClean="0"/>
              <a:t>Land pollution refers to the </a:t>
            </a:r>
            <a:r>
              <a:rPr lang="en-US" dirty="0"/>
              <a:t>deposition </a:t>
            </a:r>
            <a:r>
              <a:rPr lang="en-US" dirty="0" smtClean="0"/>
              <a:t>of solid or liquid waste materials on land or underground in </a:t>
            </a:r>
            <a:r>
              <a:rPr lang="en-US" dirty="0"/>
              <a:t>a manner that can contaminate the soil and groundwater, threaten public health, and cause unsightly conditions and nuisances.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1600"/>
            <a:ext cx="9144000" cy="1676400"/>
          </a:xfrm>
          <a:prstGeom prst="rect">
            <a:avLst/>
          </a:prstGeom>
        </p:spPr>
      </p:pic>
    </p:spTree>
    <p:extLst>
      <p:ext uri="{BB962C8B-B14F-4D97-AF65-F5344CB8AC3E}">
        <p14:creationId xmlns:p14="http://schemas.microsoft.com/office/powerpoint/2010/main" val="3758033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251192" cy="1143000"/>
          </a:xfrm>
          <a:solidFill>
            <a:schemeClr val="accent1">
              <a:lumMod val="40000"/>
              <a:lumOff val="60000"/>
            </a:schemeClr>
          </a:solidFill>
        </p:spPr>
        <p:txBody>
          <a:bodyPr>
            <a:normAutofit fontScale="90000"/>
          </a:bodyPr>
          <a:lstStyle/>
          <a:p>
            <a:pPr algn="ctr"/>
            <a:r>
              <a:rPr lang="en-US" dirty="0" smtClean="0"/>
              <a:t>SOURCES OF LAND POLLUTION</a:t>
            </a:r>
            <a:endParaRPr lang="en-US" dirty="0"/>
          </a:p>
        </p:txBody>
      </p:sp>
      <p:sp>
        <p:nvSpPr>
          <p:cNvPr id="4" name="Content Placeholder 3"/>
          <p:cNvSpPr>
            <a:spLocks noGrp="1"/>
          </p:cNvSpPr>
          <p:nvPr>
            <p:ph idx="1"/>
          </p:nvPr>
        </p:nvSpPr>
        <p:spPr>
          <a:xfrm>
            <a:off x="1435608" y="1447800"/>
            <a:ext cx="7251192" cy="4800600"/>
          </a:xfrm>
          <a:blipFill>
            <a:blip r:embed="rId2"/>
            <a:tile tx="0" ty="0" sx="100000" sy="100000" flip="none" algn="tl"/>
          </a:blipFill>
        </p:spPr>
        <p:txBody>
          <a:bodyPr>
            <a:normAutofit/>
          </a:bodyPr>
          <a:lstStyle/>
          <a:p>
            <a:pPr>
              <a:lnSpc>
                <a:spcPct val="200000"/>
              </a:lnSpc>
            </a:pPr>
            <a:r>
              <a:rPr lang="en-US" dirty="0" smtClean="0">
                <a:solidFill>
                  <a:schemeClr val="accent1">
                    <a:lumMod val="50000"/>
                  </a:schemeClr>
                </a:solidFill>
              </a:rPr>
              <a:t>Domestic Solid Waste </a:t>
            </a:r>
            <a:r>
              <a:rPr lang="en-US" sz="2400" dirty="0" smtClean="0">
                <a:solidFill>
                  <a:schemeClr val="accent1">
                    <a:lumMod val="50000"/>
                  </a:schemeClr>
                </a:solidFill>
              </a:rPr>
              <a:t>(</a:t>
            </a:r>
            <a:r>
              <a:rPr lang="en-US" sz="2000" dirty="0" smtClean="0">
                <a:solidFill>
                  <a:schemeClr val="accent1">
                    <a:lumMod val="50000"/>
                  </a:schemeClr>
                </a:solidFill>
              </a:rPr>
              <a:t>Garbage, Rubbish, Trash)</a:t>
            </a:r>
          </a:p>
          <a:p>
            <a:pPr>
              <a:lnSpc>
                <a:spcPct val="200000"/>
              </a:lnSpc>
            </a:pPr>
            <a:r>
              <a:rPr lang="en-US" dirty="0" smtClean="0">
                <a:solidFill>
                  <a:schemeClr val="accent1">
                    <a:lumMod val="50000"/>
                  </a:schemeClr>
                </a:solidFill>
              </a:rPr>
              <a:t>Construction and Demolition Waste</a:t>
            </a:r>
          </a:p>
          <a:p>
            <a:pPr>
              <a:lnSpc>
                <a:spcPct val="200000"/>
              </a:lnSpc>
            </a:pPr>
            <a:r>
              <a:rPr lang="en-US" dirty="0" smtClean="0">
                <a:solidFill>
                  <a:schemeClr val="accent1">
                    <a:lumMod val="50000"/>
                  </a:schemeClr>
                </a:solidFill>
              </a:rPr>
              <a:t>Agricultural Waste</a:t>
            </a:r>
          </a:p>
          <a:p>
            <a:pPr>
              <a:lnSpc>
                <a:spcPct val="200000"/>
              </a:lnSpc>
            </a:pPr>
            <a:r>
              <a:rPr lang="en-US" dirty="0" smtClean="0">
                <a:solidFill>
                  <a:schemeClr val="accent1">
                    <a:lumMod val="50000"/>
                  </a:schemeClr>
                </a:solidFill>
              </a:rPr>
              <a:t>Industrial Waste</a:t>
            </a:r>
          </a:p>
        </p:txBody>
      </p:sp>
    </p:spTree>
    <p:extLst>
      <p:ext uri="{BB962C8B-B14F-4D97-AF65-F5344CB8AC3E}">
        <p14:creationId xmlns:p14="http://schemas.microsoft.com/office/powerpoint/2010/main" val="3127266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251192" cy="1143000"/>
          </a:xfrm>
          <a:solidFill>
            <a:schemeClr val="accent1">
              <a:lumMod val="40000"/>
              <a:lumOff val="60000"/>
            </a:schemeClr>
          </a:solidFill>
        </p:spPr>
        <p:txBody>
          <a:bodyPr>
            <a:normAutofit/>
          </a:bodyPr>
          <a:lstStyle/>
          <a:p>
            <a:pPr algn="ctr"/>
            <a:r>
              <a:rPr lang="en-US" dirty="0" smtClean="0"/>
              <a:t> NOISE  POLLUTION</a:t>
            </a:r>
            <a:endParaRPr lang="en-US" dirty="0"/>
          </a:p>
        </p:txBody>
      </p:sp>
      <p:sp>
        <p:nvSpPr>
          <p:cNvPr id="5" name="Content Placeholder 2"/>
          <p:cNvSpPr>
            <a:spLocks noGrp="1"/>
          </p:cNvSpPr>
          <p:nvPr>
            <p:ph idx="1"/>
          </p:nvPr>
        </p:nvSpPr>
        <p:spPr>
          <a:xfrm>
            <a:off x="1524000" y="1219200"/>
            <a:ext cx="7162800" cy="3962400"/>
          </a:xfrm>
          <a:scene3d>
            <a:camera prst="perspectiveRelaxedModerately"/>
            <a:lightRig rig="threePt" dir="t"/>
          </a:scene3d>
        </p:spPr>
        <p:style>
          <a:lnRef idx="1">
            <a:schemeClr val="accent5"/>
          </a:lnRef>
          <a:fillRef idx="2">
            <a:schemeClr val="accent5"/>
          </a:fillRef>
          <a:effectRef idx="1">
            <a:schemeClr val="accent5"/>
          </a:effectRef>
          <a:fontRef idx="minor">
            <a:schemeClr val="dk1"/>
          </a:fontRef>
        </p:style>
        <p:txBody>
          <a:bodyPr>
            <a:normAutofit/>
          </a:bodyPr>
          <a:lstStyle/>
          <a:p>
            <a:pPr algn="just">
              <a:buFont typeface="Wingdings" pitchFamily="2" charset="2"/>
              <a:buChar char="v"/>
            </a:pPr>
            <a:r>
              <a:rPr lang="en-US" dirty="0" smtClean="0"/>
              <a:t>Noise is generally defined as unwanted sound.</a:t>
            </a:r>
          </a:p>
          <a:p>
            <a:pPr algn="just">
              <a:buFont typeface="Wingdings" pitchFamily="2" charset="2"/>
              <a:buChar char="v"/>
            </a:pPr>
            <a:r>
              <a:rPr lang="en-US" dirty="0" smtClean="0"/>
              <a:t>Sound affects man physically, psychologically and socially</a:t>
            </a:r>
          </a:p>
          <a:p>
            <a:pPr algn="just">
              <a:buFont typeface="Wingdings" pitchFamily="2" charset="2"/>
              <a:buChar char="v"/>
            </a:pPr>
            <a:r>
              <a:rPr lang="en-US" dirty="0"/>
              <a:t>Noise may be continuous or intermittent and may be of high frequency or a low frequency</a:t>
            </a:r>
          </a:p>
          <a:p>
            <a:pPr algn="just">
              <a:buFont typeface="Wingdings" pitchFamily="2" charset="2"/>
              <a:buChar char="v"/>
            </a:pPr>
            <a:endParaRPr lang="en-US" dirty="0" smtClean="0"/>
          </a:p>
          <a:p>
            <a:pPr algn="just">
              <a:buFont typeface="Wingdings" pitchFamily="2" charset="2"/>
              <a:buChar char="v"/>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953000"/>
            <a:ext cx="8077200" cy="1905000"/>
          </a:xfrm>
          <a:prstGeom prst="rect">
            <a:avLst/>
          </a:prstGeom>
        </p:spPr>
      </p:pic>
    </p:spTree>
    <p:extLst>
      <p:ext uri="{BB962C8B-B14F-4D97-AF65-F5344CB8AC3E}">
        <p14:creationId xmlns:p14="http://schemas.microsoft.com/office/powerpoint/2010/main" val="1605998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251192" cy="1143000"/>
          </a:xfrm>
          <a:solidFill>
            <a:schemeClr val="accent1">
              <a:lumMod val="40000"/>
              <a:lumOff val="60000"/>
            </a:schemeClr>
          </a:solidFill>
        </p:spPr>
        <p:txBody>
          <a:bodyPr>
            <a:normAutofit fontScale="90000"/>
          </a:bodyPr>
          <a:lstStyle/>
          <a:p>
            <a:pPr algn="ctr"/>
            <a:r>
              <a:rPr lang="en-US" dirty="0" smtClean="0"/>
              <a:t>SOURCES OF NOISE POLLUTION</a:t>
            </a:r>
            <a:endParaRPr lang="en-US" dirty="0"/>
          </a:p>
        </p:txBody>
      </p:sp>
      <p:sp>
        <p:nvSpPr>
          <p:cNvPr id="4" name="Content Placeholder 3"/>
          <p:cNvSpPr>
            <a:spLocks noGrp="1"/>
          </p:cNvSpPr>
          <p:nvPr>
            <p:ph idx="1"/>
          </p:nvPr>
        </p:nvSpPr>
        <p:spPr>
          <a:xfrm>
            <a:off x="1435608" y="1447800"/>
            <a:ext cx="7251192" cy="5029200"/>
          </a:xfrm>
          <a:blipFill dpi="0" rotWithShape="1">
            <a:blip r:embed="rId2">
              <a:extLst>
                <a:ext uri="{28A0092B-C50C-407E-A947-70E740481C1C}">
                  <a14:useLocalDpi xmlns:a14="http://schemas.microsoft.com/office/drawing/2010/main" val="0"/>
                </a:ext>
              </a:extLst>
            </a:blip>
            <a:srcRect/>
            <a:stretch>
              <a:fillRect/>
            </a:stretch>
          </a:blipFill>
        </p:spPr>
        <p:txBody>
          <a:bodyPr>
            <a:normAutofit fontScale="47500" lnSpcReduction="20000"/>
          </a:bodyPr>
          <a:lstStyle/>
          <a:p>
            <a:pPr lvl="0"/>
            <a:r>
              <a:rPr lang="en-GB" dirty="0"/>
              <a:t>Industrial (power plants, stone crushing, metal workshops, cabinet making</a:t>
            </a:r>
            <a:r>
              <a:rPr lang="en-GB" dirty="0" smtClean="0"/>
              <a:t>);</a:t>
            </a:r>
          </a:p>
          <a:p>
            <a:pPr lvl="0"/>
            <a:endParaRPr lang="en-GB" dirty="0"/>
          </a:p>
          <a:p>
            <a:pPr lvl="0"/>
            <a:endParaRPr lang="en-GB" dirty="0" smtClean="0"/>
          </a:p>
          <a:p>
            <a:pPr marL="82296" lvl="0" indent="0">
              <a:buNone/>
            </a:pPr>
            <a:endParaRPr lang="en-US" dirty="0"/>
          </a:p>
          <a:p>
            <a:pPr lvl="0"/>
            <a:r>
              <a:rPr lang="en-GB" dirty="0"/>
              <a:t>Multipurpose halls including wedding halls;</a:t>
            </a:r>
            <a:endParaRPr lang="en-US" dirty="0"/>
          </a:p>
          <a:p>
            <a:pPr lvl="0"/>
            <a:r>
              <a:rPr lang="en-GB" dirty="0"/>
              <a:t>Bungalows along the coast;</a:t>
            </a:r>
            <a:endParaRPr lang="en-US" dirty="0"/>
          </a:p>
          <a:p>
            <a:pPr lvl="0"/>
            <a:r>
              <a:rPr lang="en-GB" dirty="0"/>
              <a:t>Places of entertainment, including night clubs;</a:t>
            </a:r>
            <a:endParaRPr lang="en-US" dirty="0"/>
          </a:p>
          <a:p>
            <a:pPr lvl="0"/>
            <a:r>
              <a:rPr lang="en-GB" dirty="0"/>
              <a:t>Road traffic e.g. moving trucks, automobiles, buses, especially those with modified silencer system</a:t>
            </a:r>
            <a:r>
              <a:rPr lang="en-GB" dirty="0" smtClean="0"/>
              <a:t>;</a:t>
            </a:r>
            <a:endParaRPr lang="en-US" dirty="0"/>
          </a:p>
          <a:p>
            <a:pPr lvl="0"/>
            <a:r>
              <a:rPr lang="en-GB" dirty="0"/>
              <a:t>Community noise e.g. radio/TV, loudspeakers, pool houses and alarms;</a:t>
            </a:r>
            <a:endParaRPr lang="en-US" dirty="0"/>
          </a:p>
          <a:p>
            <a:pPr lvl="0"/>
            <a:r>
              <a:rPr lang="en-GB" dirty="0"/>
              <a:t>Animals e.g. dogs, cats, crows;</a:t>
            </a:r>
            <a:endParaRPr lang="en-US" dirty="0"/>
          </a:p>
          <a:p>
            <a:pPr lvl="0"/>
            <a:r>
              <a:rPr lang="en-GB" dirty="0"/>
              <a:t>Use of loud speaker, amplifier, musical instrument, electrical or mechanical device for religious activities;</a:t>
            </a:r>
            <a:endParaRPr lang="en-US" dirty="0"/>
          </a:p>
          <a:p>
            <a:pPr lvl="0"/>
            <a:r>
              <a:rPr lang="en-GB" dirty="0"/>
              <a:t>Aircrafts and speed boats;</a:t>
            </a:r>
            <a:endParaRPr lang="en-US" dirty="0"/>
          </a:p>
          <a:p>
            <a:pPr lvl="0"/>
            <a:r>
              <a:rPr lang="en-GB" dirty="0"/>
              <a:t>Neighbourhood; </a:t>
            </a:r>
            <a:endParaRPr lang="en-US" dirty="0"/>
          </a:p>
          <a:p>
            <a:pPr lvl="0"/>
            <a:r>
              <a:rPr lang="en-GB" dirty="0"/>
              <a:t>Machinery (generator sets, compressors, air conditioning units, boilers, pumps, motors);</a:t>
            </a:r>
            <a:endParaRPr lang="en-US" dirty="0"/>
          </a:p>
          <a:p>
            <a:pPr lvl="0"/>
            <a:r>
              <a:rPr lang="en-GB" dirty="0"/>
              <a:t>Others, including construction works, road infrastructural works, public gathering, vibration, ice cream sellers, vendor shouts.</a:t>
            </a:r>
            <a:endParaRPr lang="en-US" dirty="0"/>
          </a:p>
          <a:p>
            <a:endParaRPr lang="en-US" dirty="0">
              <a:solidFill>
                <a:schemeClr val="accent1">
                  <a:lumMod val="50000"/>
                </a:schemeClr>
              </a:solidFill>
            </a:endParaRPr>
          </a:p>
        </p:txBody>
      </p:sp>
    </p:spTree>
    <p:extLst>
      <p:ext uri="{BB962C8B-B14F-4D97-AF65-F5344CB8AC3E}">
        <p14:creationId xmlns:p14="http://schemas.microsoft.com/office/powerpoint/2010/main" val="3903330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251192" cy="1143000"/>
          </a:xfrm>
          <a:solidFill>
            <a:schemeClr val="accent1">
              <a:lumMod val="40000"/>
              <a:lumOff val="60000"/>
            </a:schemeClr>
          </a:solidFill>
        </p:spPr>
        <p:txBody>
          <a:bodyPr>
            <a:normAutofit fontScale="90000"/>
          </a:bodyPr>
          <a:lstStyle/>
          <a:p>
            <a:pPr algn="ctr"/>
            <a:r>
              <a:rPr lang="en-US" dirty="0" smtClean="0"/>
              <a:t>HEALTH EFFECTS OF NOISE POLLUTION</a:t>
            </a:r>
            <a:endParaRPr lang="en-US" dirty="0"/>
          </a:p>
        </p:txBody>
      </p:sp>
      <p:sp>
        <p:nvSpPr>
          <p:cNvPr id="4" name="Content Placeholder 3"/>
          <p:cNvSpPr>
            <a:spLocks noGrp="1"/>
          </p:cNvSpPr>
          <p:nvPr>
            <p:ph idx="1"/>
          </p:nvPr>
        </p:nvSpPr>
        <p:spPr>
          <a:xfrm>
            <a:off x="1435608" y="1447800"/>
            <a:ext cx="7251192" cy="4800600"/>
          </a:xfrm>
          <a:blipFill dpi="0" rotWithShape="1">
            <a:blip r:embed="rId2">
              <a:extLst>
                <a:ext uri="{28A0092B-C50C-407E-A947-70E740481C1C}">
                  <a14:useLocalDpi xmlns:a14="http://schemas.microsoft.com/office/drawing/2010/main" val="0"/>
                </a:ext>
              </a:extLst>
            </a:blip>
            <a:srcRect/>
            <a:stretch>
              <a:fillRect/>
            </a:stretch>
          </a:blipFill>
        </p:spPr>
        <p:txBody>
          <a:bodyPr>
            <a:normAutofit fontScale="77500" lnSpcReduction="20000"/>
          </a:bodyPr>
          <a:lstStyle/>
          <a:p>
            <a:pPr marL="342900" marR="0" lvl="0" indent="-342900">
              <a:spcBef>
                <a:spcPts val="0"/>
              </a:spcBef>
              <a:spcAft>
                <a:spcPts val="0"/>
              </a:spcAft>
              <a:buFont typeface="Symbol"/>
              <a:buChar char=""/>
              <a:tabLst>
                <a:tab pos="228600" algn="l"/>
              </a:tabLst>
            </a:pPr>
            <a:r>
              <a:rPr lang="en-US" dirty="0">
                <a:solidFill>
                  <a:srgbClr val="FFFF00"/>
                </a:solidFill>
                <a:latin typeface="Times New Roman"/>
                <a:ea typeface="Times New Roman"/>
              </a:rPr>
              <a:t>Hearing Loss ( including occupational hearing loss)</a:t>
            </a:r>
            <a:endParaRPr lang="en-US" sz="2000" dirty="0">
              <a:solidFill>
                <a:srgbClr val="FFFF00"/>
              </a:solidFill>
              <a:latin typeface="Times New Roman"/>
              <a:ea typeface="Times New Roman"/>
            </a:endParaRPr>
          </a:p>
          <a:p>
            <a:pPr marL="0" marR="0" indent="0">
              <a:spcBef>
                <a:spcPts val="0"/>
              </a:spcBef>
              <a:spcAft>
                <a:spcPts val="0"/>
              </a:spcAft>
              <a:buNone/>
            </a:pPr>
            <a:endParaRPr lang="en-US" sz="2000" dirty="0">
              <a:solidFill>
                <a:srgbClr val="FFFF00"/>
              </a:solidFill>
              <a:latin typeface="Times New Roman"/>
              <a:ea typeface="Times New Roman"/>
            </a:endParaRPr>
          </a:p>
          <a:p>
            <a:pPr marL="342900" marR="0" lvl="0" indent="-342900">
              <a:spcBef>
                <a:spcPts val="0"/>
              </a:spcBef>
              <a:spcAft>
                <a:spcPts val="0"/>
              </a:spcAft>
              <a:buFont typeface="Symbol"/>
              <a:buChar char=""/>
              <a:tabLst>
                <a:tab pos="228600" algn="l"/>
              </a:tabLst>
            </a:pPr>
            <a:r>
              <a:rPr lang="en-US" dirty="0">
                <a:solidFill>
                  <a:srgbClr val="FFFF00"/>
                </a:solidFill>
                <a:latin typeface="Times New Roman"/>
                <a:ea typeface="Times New Roman"/>
              </a:rPr>
              <a:t>Stress</a:t>
            </a:r>
            <a:endParaRPr lang="en-US" sz="2000" dirty="0">
              <a:solidFill>
                <a:srgbClr val="FFFF00"/>
              </a:solidFill>
              <a:latin typeface="Times New Roman"/>
              <a:ea typeface="Times New Roman"/>
            </a:endParaRPr>
          </a:p>
          <a:p>
            <a:pPr marL="0" marR="0" indent="0">
              <a:spcBef>
                <a:spcPts val="0"/>
              </a:spcBef>
              <a:spcAft>
                <a:spcPts val="0"/>
              </a:spcAft>
              <a:buNone/>
            </a:pPr>
            <a:endParaRPr lang="en-US" sz="2000" dirty="0">
              <a:solidFill>
                <a:srgbClr val="FFFF00"/>
              </a:solidFill>
              <a:latin typeface="Times New Roman"/>
              <a:ea typeface="Times New Roman"/>
            </a:endParaRPr>
          </a:p>
          <a:p>
            <a:pPr marL="342900" marR="0" lvl="0" indent="-342900">
              <a:spcBef>
                <a:spcPts val="0"/>
              </a:spcBef>
              <a:spcAft>
                <a:spcPts val="0"/>
              </a:spcAft>
              <a:buFont typeface="Symbol"/>
              <a:buChar char=""/>
              <a:tabLst>
                <a:tab pos="228600" algn="l"/>
              </a:tabLst>
            </a:pPr>
            <a:r>
              <a:rPr lang="en-US" dirty="0">
                <a:solidFill>
                  <a:srgbClr val="FFFF00"/>
                </a:solidFill>
                <a:latin typeface="Times New Roman"/>
                <a:ea typeface="Times New Roman"/>
              </a:rPr>
              <a:t>High Blood pressure</a:t>
            </a:r>
            <a:endParaRPr lang="en-US" sz="2000" dirty="0">
              <a:solidFill>
                <a:srgbClr val="FFFF00"/>
              </a:solidFill>
              <a:latin typeface="Times New Roman"/>
              <a:ea typeface="Times New Roman"/>
            </a:endParaRPr>
          </a:p>
          <a:p>
            <a:pPr marL="0" marR="0" indent="0">
              <a:spcBef>
                <a:spcPts val="0"/>
              </a:spcBef>
              <a:spcAft>
                <a:spcPts val="0"/>
              </a:spcAft>
              <a:buNone/>
            </a:pPr>
            <a:endParaRPr lang="en-US" sz="2000" dirty="0">
              <a:solidFill>
                <a:srgbClr val="FFFF00"/>
              </a:solidFill>
              <a:latin typeface="Times New Roman"/>
              <a:ea typeface="Times New Roman"/>
            </a:endParaRPr>
          </a:p>
          <a:p>
            <a:pPr marL="342900" marR="0" lvl="0" indent="-342900">
              <a:spcBef>
                <a:spcPts val="0"/>
              </a:spcBef>
              <a:spcAft>
                <a:spcPts val="0"/>
              </a:spcAft>
              <a:buFont typeface="Symbol"/>
              <a:buChar char=""/>
              <a:tabLst>
                <a:tab pos="228600" algn="l"/>
              </a:tabLst>
            </a:pPr>
            <a:r>
              <a:rPr lang="en-US" dirty="0">
                <a:solidFill>
                  <a:srgbClr val="FFFF00"/>
                </a:solidFill>
                <a:latin typeface="Times New Roman"/>
                <a:ea typeface="Times New Roman"/>
              </a:rPr>
              <a:t>Sleep Loss</a:t>
            </a:r>
            <a:endParaRPr lang="en-US" sz="2000" dirty="0">
              <a:solidFill>
                <a:srgbClr val="FFFF00"/>
              </a:solidFill>
              <a:latin typeface="Times New Roman"/>
              <a:ea typeface="Times New Roman"/>
            </a:endParaRPr>
          </a:p>
          <a:p>
            <a:pPr marL="0" marR="0" indent="0">
              <a:spcBef>
                <a:spcPts val="0"/>
              </a:spcBef>
              <a:spcAft>
                <a:spcPts val="0"/>
              </a:spcAft>
              <a:buNone/>
            </a:pPr>
            <a:endParaRPr lang="en-US" sz="2000" dirty="0">
              <a:solidFill>
                <a:srgbClr val="FFFF00"/>
              </a:solidFill>
              <a:latin typeface="Times New Roman"/>
              <a:ea typeface="Times New Roman"/>
            </a:endParaRPr>
          </a:p>
          <a:p>
            <a:pPr marL="342900" marR="0" lvl="0" indent="-342900">
              <a:spcBef>
                <a:spcPts val="0"/>
              </a:spcBef>
              <a:spcAft>
                <a:spcPts val="0"/>
              </a:spcAft>
              <a:buFont typeface="Symbol"/>
              <a:buChar char=""/>
              <a:tabLst>
                <a:tab pos="228600" algn="l"/>
              </a:tabLst>
            </a:pPr>
            <a:r>
              <a:rPr lang="en-US" dirty="0">
                <a:solidFill>
                  <a:srgbClr val="FFFF00"/>
                </a:solidFill>
                <a:latin typeface="Times New Roman"/>
                <a:ea typeface="Times New Roman"/>
              </a:rPr>
              <a:t>Distraction</a:t>
            </a:r>
            <a:endParaRPr lang="en-US" sz="2000" dirty="0">
              <a:solidFill>
                <a:srgbClr val="FFFF00"/>
              </a:solidFill>
              <a:latin typeface="Times New Roman"/>
              <a:ea typeface="Times New Roman"/>
            </a:endParaRPr>
          </a:p>
          <a:p>
            <a:pPr marL="0" marR="0" indent="0">
              <a:spcBef>
                <a:spcPts val="0"/>
              </a:spcBef>
              <a:spcAft>
                <a:spcPts val="0"/>
              </a:spcAft>
              <a:buNone/>
            </a:pPr>
            <a:endParaRPr lang="en-US" sz="2000" dirty="0">
              <a:solidFill>
                <a:srgbClr val="FFFF00"/>
              </a:solidFill>
              <a:latin typeface="Times New Roman"/>
              <a:ea typeface="Times New Roman"/>
            </a:endParaRPr>
          </a:p>
          <a:p>
            <a:pPr marL="342900" marR="0" lvl="0" indent="-342900">
              <a:spcBef>
                <a:spcPts val="0"/>
              </a:spcBef>
              <a:spcAft>
                <a:spcPts val="0"/>
              </a:spcAft>
              <a:buFont typeface="Symbol"/>
              <a:buChar char=""/>
              <a:tabLst>
                <a:tab pos="228600" algn="l"/>
              </a:tabLst>
            </a:pPr>
            <a:r>
              <a:rPr lang="en-US" dirty="0">
                <a:solidFill>
                  <a:srgbClr val="FFFF00"/>
                </a:solidFill>
                <a:latin typeface="Times New Roman"/>
                <a:ea typeface="Times New Roman"/>
              </a:rPr>
              <a:t>Productivity Loss</a:t>
            </a:r>
            <a:endParaRPr lang="en-US" sz="2000" dirty="0">
              <a:solidFill>
                <a:srgbClr val="FFFF00"/>
              </a:solidFill>
              <a:latin typeface="Times New Roman"/>
              <a:ea typeface="Times New Roman"/>
            </a:endParaRPr>
          </a:p>
          <a:p>
            <a:pPr marL="173736" marR="0" indent="0">
              <a:spcBef>
                <a:spcPts val="0"/>
              </a:spcBef>
              <a:spcAft>
                <a:spcPts val="0"/>
              </a:spcAft>
              <a:buNone/>
            </a:pPr>
            <a:endParaRPr lang="en-US" sz="2000" dirty="0">
              <a:solidFill>
                <a:srgbClr val="FFFF00"/>
              </a:solidFill>
              <a:latin typeface="Times New Roman"/>
              <a:ea typeface="Times New Roman"/>
            </a:endParaRPr>
          </a:p>
          <a:p>
            <a:pPr marL="342900" marR="0" lvl="0" indent="-342900" algn="just">
              <a:spcBef>
                <a:spcPts val="0"/>
              </a:spcBef>
              <a:spcAft>
                <a:spcPts val="0"/>
              </a:spcAft>
              <a:buFont typeface="Symbol"/>
              <a:buChar char=""/>
              <a:tabLst>
                <a:tab pos="228600" algn="l"/>
              </a:tabLst>
            </a:pPr>
            <a:r>
              <a:rPr lang="en-US" dirty="0">
                <a:solidFill>
                  <a:srgbClr val="FFFF00"/>
                </a:solidFill>
                <a:latin typeface="Times New Roman"/>
                <a:ea typeface="Times New Roman"/>
                <a:cs typeface="Arial"/>
              </a:rPr>
              <a:t>C</a:t>
            </a:r>
            <a:r>
              <a:rPr lang="en-US" dirty="0" smtClean="0">
                <a:solidFill>
                  <a:srgbClr val="FFFF00"/>
                </a:solidFill>
                <a:latin typeface="Times New Roman"/>
                <a:ea typeface="Times New Roman"/>
                <a:cs typeface="Arial"/>
              </a:rPr>
              <a:t>ause Irritability</a:t>
            </a:r>
            <a:r>
              <a:rPr lang="en-US" dirty="0">
                <a:solidFill>
                  <a:srgbClr val="FFFF00"/>
                </a:solidFill>
                <a:latin typeface="Times New Roman"/>
                <a:ea typeface="Times New Roman"/>
                <a:cs typeface="Arial"/>
              </a:rPr>
              <a:t>, </a:t>
            </a:r>
            <a:endParaRPr lang="en-US" sz="2000" dirty="0">
              <a:solidFill>
                <a:srgbClr val="FFFF00"/>
              </a:solidFill>
              <a:latin typeface="Times New Roman"/>
              <a:ea typeface="Times New Roman"/>
            </a:endParaRPr>
          </a:p>
          <a:p>
            <a:pPr marL="173736" marR="0" indent="0">
              <a:spcBef>
                <a:spcPts val="0"/>
              </a:spcBef>
              <a:spcAft>
                <a:spcPts val="0"/>
              </a:spcAft>
              <a:buNone/>
            </a:pPr>
            <a:endParaRPr lang="en-US" sz="2000" dirty="0">
              <a:solidFill>
                <a:srgbClr val="FFFF00"/>
              </a:solidFill>
              <a:latin typeface="Times New Roman"/>
              <a:ea typeface="Times New Roman"/>
            </a:endParaRPr>
          </a:p>
          <a:p>
            <a:pPr marL="342900" marR="0" lvl="0" indent="-342900" algn="just">
              <a:spcBef>
                <a:spcPts val="0"/>
              </a:spcBef>
              <a:spcAft>
                <a:spcPts val="0"/>
              </a:spcAft>
              <a:buFont typeface="Symbol"/>
              <a:buChar char=""/>
              <a:tabLst>
                <a:tab pos="228600" algn="l"/>
              </a:tabLst>
            </a:pPr>
            <a:r>
              <a:rPr lang="en-US" dirty="0">
                <a:solidFill>
                  <a:srgbClr val="FFFF00"/>
                </a:solidFill>
                <a:latin typeface="Times New Roman"/>
                <a:ea typeface="Times New Roman"/>
                <a:cs typeface="Arial"/>
              </a:rPr>
              <a:t>headache</a:t>
            </a:r>
            <a:endParaRPr lang="en-US" sz="2000" dirty="0">
              <a:solidFill>
                <a:srgbClr val="FFFF00"/>
              </a:solidFill>
              <a:latin typeface="Times New Roman"/>
              <a:ea typeface="Times New Roman"/>
            </a:endParaRPr>
          </a:p>
          <a:p>
            <a:pPr marL="173736" marR="0" indent="0">
              <a:spcBef>
                <a:spcPts val="0"/>
              </a:spcBef>
              <a:spcAft>
                <a:spcPts val="0"/>
              </a:spcAft>
              <a:buNone/>
            </a:pPr>
            <a:endParaRPr lang="en-US" sz="2000" dirty="0">
              <a:solidFill>
                <a:srgbClr val="FFFF00"/>
              </a:solidFill>
              <a:latin typeface="Times New Roman"/>
              <a:ea typeface="Times New Roman"/>
            </a:endParaRPr>
          </a:p>
          <a:p>
            <a:pPr marL="342900" marR="0" lvl="0" indent="-342900" algn="just">
              <a:spcBef>
                <a:spcPts val="0"/>
              </a:spcBef>
              <a:spcAft>
                <a:spcPts val="0"/>
              </a:spcAft>
              <a:buFont typeface="Symbol"/>
              <a:buChar char=""/>
              <a:tabLst>
                <a:tab pos="228600" algn="l"/>
              </a:tabLst>
            </a:pPr>
            <a:r>
              <a:rPr lang="en-US" dirty="0">
                <a:solidFill>
                  <a:srgbClr val="FFFF00"/>
                </a:solidFill>
                <a:latin typeface="Times New Roman"/>
                <a:ea typeface="Times New Roman"/>
                <a:cs typeface="Arial"/>
              </a:rPr>
              <a:t>A</a:t>
            </a:r>
            <a:r>
              <a:rPr lang="en-US" dirty="0" smtClean="0">
                <a:solidFill>
                  <a:srgbClr val="FFFF00"/>
                </a:solidFill>
                <a:latin typeface="Times New Roman"/>
                <a:ea typeface="Times New Roman"/>
                <a:cs typeface="Arial"/>
              </a:rPr>
              <a:t>nnoying </a:t>
            </a:r>
            <a:r>
              <a:rPr lang="en-US" dirty="0">
                <a:solidFill>
                  <a:srgbClr val="FFFF00"/>
                </a:solidFill>
                <a:latin typeface="Times New Roman"/>
                <a:ea typeface="Times New Roman"/>
                <a:cs typeface="Arial"/>
              </a:rPr>
              <a:t>and interfere with communications</a:t>
            </a:r>
            <a:r>
              <a:rPr lang="en-US" dirty="0">
                <a:latin typeface="Times New Roman"/>
                <a:ea typeface="Times New Roman"/>
                <a:cs typeface="Arial"/>
              </a:rPr>
              <a:t>. </a:t>
            </a:r>
            <a:endParaRPr lang="en-US" sz="2000" dirty="0">
              <a:latin typeface="Times New Roman"/>
              <a:ea typeface="Times New Roman"/>
            </a:endParaRPr>
          </a:p>
          <a:p>
            <a:endParaRPr lang="en-US" dirty="0">
              <a:solidFill>
                <a:schemeClr val="accent1">
                  <a:lumMod val="50000"/>
                </a:schemeClr>
              </a:solidFill>
            </a:endParaRPr>
          </a:p>
        </p:txBody>
      </p:sp>
    </p:spTree>
    <p:extLst>
      <p:ext uri="{BB962C8B-B14F-4D97-AF65-F5344CB8AC3E}">
        <p14:creationId xmlns:p14="http://schemas.microsoft.com/office/powerpoint/2010/main" val="2972533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251192" cy="1143000"/>
          </a:xfrm>
          <a:solidFill>
            <a:schemeClr val="accent1">
              <a:lumMod val="40000"/>
              <a:lumOff val="60000"/>
            </a:schemeClr>
          </a:solidFill>
        </p:spPr>
        <p:txBody>
          <a:bodyPr>
            <a:normAutofit fontScale="90000"/>
          </a:bodyPr>
          <a:lstStyle/>
          <a:p>
            <a:pPr algn="ctr"/>
            <a:r>
              <a:rPr lang="en-US" dirty="0" smtClean="0"/>
              <a:t>NOISE CONTROL MEASURES</a:t>
            </a:r>
            <a:br>
              <a:rPr lang="en-US" dirty="0" smtClean="0"/>
            </a:br>
            <a:endParaRPr lang="en-US" dirty="0"/>
          </a:p>
        </p:txBody>
      </p:sp>
      <p:sp>
        <p:nvSpPr>
          <p:cNvPr id="5" name="Content Placeholder 4"/>
          <p:cNvSpPr>
            <a:spLocks noGrp="1"/>
          </p:cNvSpPr>
          <p:nvPr>
            <p:ph idx="1"/>
          </p:nvPr>
        </p:nvSpPr>
        <p:spPr>
          <a:xfrm>
            <a:off x="1435608" y="1447800"/>
            <a:ext cx="7174992" cy="4800600"/>
          </a:xfrm>
          <a:blipFill>
            <a:blip r:embed="rId2"/>
            <a:tile tx="0" ty="0" sx="100000" sy="100000" flip="none" algn="tl"/>
          </a:blipFill>
        </p:spPr>
        <p:txBody>
          <a:bodyPr>
            <a:normAutofit/>
          </a:bodyPr>
          <a:lstStyle/>
          <a:p>
            <a:pPr marL="82296" indent="0">
              <a:buNone/>
            </a:pPr>
            <a:r>
              <a:rPr lang="en-US" dirty="0"/>
              <a:t>An integrated approach </a:t>
            </a:r>
            <a:r>
              <a:rPr lang="en-US" dirty="0" smtClean="0"/>
              <a:t>is adopted </a:t>
            </a:r>
            <a:r>
              <a:rPr lang="en-US" dirty="0"/>
              <a:t>towards noise pollution control through:</a:t>
            </a:r>
          </a:p>
          <a:p>
            <a:pPr>
              <a:buFont typeface="Wingdings" pitchFamily="2" charset="2"/>
              <a:buChar char="Ø"/>
            </a:pPr>
            <a:r>
              <a:rPr lang="en-US" dirty="0" smtClean="0"/>
              <a:t>Mass </a:t>
            </a:r>
            <a:r>
              <a:rPr lang="en-US" dirty="0"/>
              <a:t>sensitization; </a:t>
            </a:r>
          </a:p>
          <a:p>
            <a:pPr>
              <a:buFont typeface="Wingdings" pitchFamily="2" charset="2"/>
              <a:buChar char="Ø"/>
            </a:pPr>
            <a:r>
              <a:rPr lang="en-US" dirty="0"/>
              <a:t>E</a:t>
            </a:r>
            <a:r>
              <a:rPr lang="en-US" dirty="0" smtClean="0"/>
              <a:t>nforcement </a:t>
            </a:r>
            <a:r>
              <a:rPr lang="en-US" dirty="0"/>
              <a:t>of the existing Noise </a:t>
            </a:r>
            <a:r>
              <a:rPr lang="en-US" dirty="0" smtClean="0"/>
              <a:t>Regulations;</a:t>
            </a:r>
          </a:p>
          <a:p>
            <a:pPr>
              <a:buFont typeface="Wingdings" pitchFamily="2" charset="2"/>
              <a:buChar char="Ø"/>
            </a:pPr>
            <a:r>
              <a:rPr lang="en-US" dirty="0" smtClean="0"/>
              <a:t>Use </a:t>
            </a:r>
            <a:r>
              <a:rPr lang="en-US" dirty="0"/>
              <a:t>of N</a:t>
            </a:r>
            <a:r>
              <a:rPr lang="en-US" dirty="0" smtClean="0"/>
              <a:t>oise Abatement </a:t>
            </a:r>
            <a:r>
              <a:rPr lang="en-US" dirty="0"/>
              <a:t>T</a:t>
            </a:r>
            <a:r>
              <a:rPr lang="en-US" dirty="0" smtClean="0"/>
              <a:t>echnologies;</a:t>
            </a:r>
          </a:p>
          <a:p>
            <a:pPr>
              <a:buFont typeface="Wingdings" pitchFamily="2" charset="2"/>
              <a:buChar char="Ø"/>
            </a:pPr>
            <a:r>
              <a:rPr lang="en-US" dirty="0" smtClean="0"/>
              <a:t>Research </a:t>
            </a:r>
            <a:r>
              <a:rPr lang="en-US" dirty="0"/>
              <a:t>in </a:t>
            </a:r>
            <a:r>
              <a:rPr lang="en-US" dirty="0" smtClean="0"/>
              <a:t>Novel Technologies</a:t>
            </a:r>
            <a:r>
              <a:rPr lang="en-US" dirty="0"/>
              <a:t>;</a:t>
            </a:r>
          </a:p>
          <a:p>
            <a:pPr marL="82296" indent="0">
              <a:buNone/>
            </a:pPr>
            <a:endParaRPr lang="en-US" dirty="0"/>
          </a:p>
        </p:txBody>
      </p:sp>
    </p:spTree>
    <p:extLst>
      <p:ext uri="{BB962C8B-B14F-4D97-AF65-F5344CB8AC3E}">
        <p14:creationId xmlns:p14="http://schemas.microsoft.com/office/powerpoint/2010/main" val="3670177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33400" y="228600"/>
            <a:ext cx="7772400" cy="609600"/>
          </a:xfrm>
        </p:spPr>
        <p:txBody>
          <a:bodyPr>
            <a:noAutofit/>
          </a:bodyPr>
          <a:lstStyle/>
          <a:p>
            <a:pPr algn="ctr"/>
            <a:r>
              <a:rPr lang="en-US" sz="3600" b="1" dirty="0" smtClean="0">
                <a:solidFill>
                  <a:schemeClr val="accent2">
                    <a:lumMod val="75000"/>
                  </a:schemeClr>
                </a:solidFill>
              </a:rPr>
              <a:t>Enforcing Agencies </a:t>
            </a:r>
            <a:endParaRPr lang="en-US" sz="3600" b="1" dirty="0">
              <a:solidFill>
                <a:schemeClr val="accent2">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75374872"/>
              </p:ext>
            </p:extLst>
          </p:nvPr>
        </p:nvGraphicFramePr>
        <p:xfrm>
          <a:off x="1295400" y="1066800"/>
          <a:ext cx="7696200" cy="4907280"/>
        </p:xfrm>
        <a:graphic>
          <a:graphicData uri="http://schemas.openxmlformats.org/drawingml/2006/table">
            <a:tbl>
              <a:tblPr firstRow="1" firstCol="1" bandRow="1">
                <a:tableStyleId>{93296810-A885-4BE3-A3E7-6D5BEEA58F35}</a:tableStyleId>
              </a:tblPr>
              <a:tblGrid>
                <a:gridCol w="3819383"/>
                <a:gridCol w="3876817"/>
              </a:tblGrid>
              <a:tr h="671771">
                <a:tc>
                  <a:txBody>
                    <a:bodyPr/>
                    <a:lstStyle/>
                    <a:p>
                      <a:pPr marL="0" marR="0">
                        <a:lnSpc>
                          <a:spcPct val="115000"/>
                        </a:lnSpc>
                        <a:spcBef>
                          <a:spcPts val="0"/>
                        </a:spcBef>
                        <a:spcAft>
                          <a:spcPts val="0"/>
                        </a:spcAft>
                        <a:tabLst>
                          <a:tab pos="1451610" algn="ctr"/>
                          <a:tab pos="2257425" algn="l"/>
                        </a:tabLst>
                      </a:pPr>
                      <a:r>
                        <a:rPr lang="en-US" sz="2000" dirty="0">
                          <a:effectLst/>
                        </a:rPr>
                        <a:t>	Enforcing Agency	</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Sphere of Responsibility / Pollution medium</a:t>
                      </a:r>
                      <a:endParaRPr lang="en-US" sz="2000" dirty="0">
                        <a:effectLst/>
                        <a:latin typeface="Calibri"/>
                        <a:ea typeface="Calibri"/>
                        <a:cs typeface="Times New Roman"/>
                      </a:endParaRPr>
                    </a:p>
                  </a:txBody>
                  <a:tcPr marL="68580" marR="68580" marT="0" marB="0"/>
                </a:tc>
              </a:tr>
              <a:tr h="752596">
                <a:tc>
                  <a:txBody>
                    <a:bodyPr/>
                    <a:lstStyle/>
                    <a:p>
                      <a:pPr marL="0" marR="0">
                        <a:lnSpc>
                          <a:spcPct val="115000"/>
                        </a:lnSpc>
                        <a:spcBef>
                          <a:spcPts val="0"/>
                        </a:spcBef>
                        <a:spcAft>
                          <a:spcPts val="0"/>
                        </a:spcAft>
                      </a:pPr>
                      <a:r>
                        <a:rPr lang="en-US" sz="2000" dirty="0">
                          <a:effectLst/>
                        </a:rPr>
                        <a:t>Ministry of Health</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effectLst/>
                        </a:rPr>
                        <a:t>Noise, Sanitary, Quality Control Of Drinking Water And </a:t>
                      </a:r>
                      <a:r>
                        <a:rPr lang="en-US" sz="2000" dirty="0" err="1" smtClean="0">
                          <a:effectLst/>
                        </a:rPr>
                        <a:t>Odour</a:t>
                      </a:r>
                      <a:r>
                        <a:rPr lang="en-US" sz="2000" dirty="0" smtClean="0">
                          <a:effectLst/>
                        </a:rPr>
                        <a:t> Nuisances</a:t>
                      </a:r>
                      <a:endParaRPr lang="en-US" sz="2000" dirty="0">
                        <a:effectLst/>
                        <a:latin typeface="Calibri"/>
                        <a:ea typeface="Calibri"/>
                        <a:cs typeface="Times New Roman"/>
                      </a:endParaRPr>
                    </a:p>
                  </a:txBody>
                  <a:tcPr marL="68580" marR="68580" marT="0" marB="0"/>
                </a:tc>
              </a:tr>
              <a:tr h="496377">
                <a:tc>
                  <a:txBody>
                    <a:bodyPr/>
                    <a:lstStyle/>
                    <a:p>
                      <a:pPr marL="0" marR="0">
                        <a:lnSpc>
                          <a:spcPct val="115000"/>
                        </a:lnSpc>
                        <a:spcBef>
                          <a:spcPts val="0"/>
                        </a:spcBef>
                        <a:spcAft>
                          <a:spcPts val="0"/>
                        </a:spcAft>
                      </a:pPr>
                      <a:r>
                        <a:rPr lang="en-US" sz="2000" dirty="0">
                          <a:effectLst/>
                        </a:rPr>
                        <a:t>Ministry of </a:t>
                      </a:r>
                      <a:r>
                        <a:rPr lang="en-US" sz="2000" dirty="0" smtClean="0">
                          <a:effectLst/>
                        </a:rPr>
                        <a:t>Agro</a:t>
                      </a:r>
                      <a:r>
                        <a:rPr lang="en-US" sz="2000" baseline="0" dirty="0" smtClean="0">
                          <a:effectLst/>
                        </a:rPr>
                        <a:t> Industry</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effectLst/>
                        </a:rPr>
                        <a:t>Pesticide Residue, Soil And Compost</a:t>
                      </a:r>
                      <a:endParaRPr lang="en-US" sz="2000" dirty="0">
                        <a:effectLst/>
                        <a:latin typeface="Calibri"/>
                        <a:ea typeface="Calibri"/>
                        <a:cs typeface="Times New Roman"/>
                      </a:endParaRPr>
                    </a:p>
                  </a:txBody>
                  <a:tcPr marL="68580" marR="68580" marT="0" marB="0"/>
                </a:tc>
              </a:tr>
              <a:tr h="566943">
                <a:tc>
                  <a:txBody>
                    <a:bodyPr/>
                    <a:lstStyle/>
                    <a:p>
                      <a:pPr marL="0" marR="0">
                        <a:lnSpc>
                          <a:spcPct val="115000"/>
                        </a:lnSpc>
                        <a:spcBef>
                          <a:spcPts val="0"/>
                        </a:spcBef>
                        <a:spcAft>
                          <a:spcPts val="0"/>
                        </a:spcAft>
                      </a:pPr>
                      <a:r>
                        <a:rPr lang="en-US" sz="2000" dirty="0">
                          <a:effectLst/>
                        </a:rPr>
                        <a:t>Ministry of </a:t>
                      </a:r>
                      <a:r>
                        <a:rPr lang="en-US" sz="2000" dirty="0" smtClean="0">
                          <a:effectLst/>
                        </a:rPr>
                        <a:t>Fisheries</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effectLst/>
                        </a:rPr>
                        <a:t>Waters In The Coastal Zone, Other Than Waters In The Port </a:t>
                      </a:r>
                      <a:endParaRPr lang="en-US" sz="2000" dirty="0">
                        <a:effectLst/>
                        <a:latin typeface="Calibri"/>
                        <a:ea typeface="Calibri"/>
                        <a:cs typeface="Times New Roman"/>
                      </a:endParaRPr>
                    </a:p>
                  </a:txBody>
                  <a:tcPr marL="68580" marR="68580" marT="0" marB="0"/>
                </a:tc>
              </a:tr>
              <a:tr h="311191">
                <a:tc>
                  <a:txBody>
                    <a:bodyPr/>
                    <a:lstStyle/>
                    <a:p>
                      <a:pPr marL="0" marR="0">
                        <a:lnSpc>
                          <a:spcPct val="115000"/>
                        </a:lnSpc>
                        <a:spcBef>
                          <a:spcPts val="0"/>
                        </a:spcBef>
                        <a:spcAft>
                          <a:spcPts val="0"/>
                        </a:spcAft>
                      </a:pPr>
                      <a:r>
                        <a:rPr lang="en-US" sz="2000" dirty="0">
                          <a:effectLst/>
                        </a:rPr>
                        <a:t>Port Master</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effectLst/>
                        </a:rPr>
                        <a:t>Waters In The Port</a:t>
                      </a:r>
                      <a:endParaRPr lang="en-US" sz="2000" dirty="0">
                        <a:effectLst/>
                        <a:latin typeface="Calibri"/>
                        <a:ea typeface="Calibri"/>
                        <a:cs typeface="Times New Roman"/>
                      </a:endParaRPr>
                    </a:p>
                  </a:txBody>
                  <a:tcPr marL="68580" marR="68580" marT="0" marB="0"/>
                </a:tc>
              </a:tr>
              <a:tr h="622383">
                <a:tc>
                  <a:txBody>
                    <a:bodyPr/>
                    <a:lstStyle/>
                    <a:p>
                      <a:pPr marL="0" marR="0">
                        <a:lnSpc>
                          <a:spcPct val="115000"/>
                        </a:lnSpc>
                        <a:spcBef>
                          <a:spcPts val="0"/>
                        </a:spcBef>
                        <a:spcAft>
                          <a:spcPts val="0"/>
                        </a:spcAft>
                      </a:pPr>
                      <a:r>
                        <a:rPr lang="en-US" sz="2000" dirty="0">
                          <a:effectLst/>
                        </a:rPr>
                        <a:t>Wastewater Management Authority</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effectLst/>
                        </a:rPr>
                        <a:t>Effluents</a:t>
                      </a:r>
                      <a:endParaRPr lang="en-US" sz="2000" dirty="0">
                        <a:effectLst/>
                        <a:latin typeface="Calibri"/>
                        <a:ea typeface="Calibri"/>
                        <a:cs typeface="Times New Roman"/>
                      </a:endParaRPr>
                    </a:p>
                  </a:txBody>
                  <a:tcPr marL="68580" marR="68580" marT="0" marB="0"/>
                </a:tc>
              </a:tr>
              <a:tr h="512437">
                <a:tc>
                  <a:txBody>
                    <a:bodyPr/>
                    <a:lstStyle/>
                    <a:p>
                      <a:pPr marL="0" marR="0">
                        <a:lnSpc>
                          <a:spcPct val="115000"/>
                        </a:lnSpc>
                        <a:spcBef>
                          <a:spcPts val="0"/>
                        </a:spcBef>
                        <a:spcAft>
                          <a:spcPts val="0"/>
                        </a:spcAft>
                      </a:pPr>
                      <a:r>
                        <a:rPr lang="en-US" sz="2000">
                          <a:effectLst/>
                        </a:rPr>
                        <a:t>Water Resources Unit</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inland </a:t>
                      </a:r>
                      <a:r>
                        <a:rPr lang="en-US" sz="2000" dirty="0" smtClean="0">
                          <a:effectLst/>
                        </a:rPr>
                        <a:t>waters (rivers, rivulets, dams etc..)</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86903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33400" y="228600"/>
            <a:ext cx="7772400" cy="609600"/>
          </a:xfrm>
        </p:spPr>
        <p:txBody>
          <a:bodyPr>
            <a:noAutofit/>
          </a:bodyPr>
          <a:lstStyle/>
          <a:p>
            <a:pPr algn="ctr"/>
            <a:r>
              <a:rPr lang="en-US" sz="3600" b="1" dirty="0" smtClean="0">
                <a:solidFill>
                  <a:schemeClr val="accent2">
                    <a:lumMod val="75000"/>
                  </a:schemeClr>
                </a:solidFill>
              </a:rPr>
              <a:t>Enforcing Agencies </a:t>
            </a:r>
            <a:endParaRPr lang="en-US" sz="3600" b="1" dirty="0">
              <a:solidFill>
                <a:schemeClr val="accent2">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56136959"/>
              </p:ext>
            </p:extLst>
          </p:nvPr>
        </p:nvGraphicFramePr>
        <p:xfrm>
          <a:off x="1143000" y="914400"/>
          <a:ext cx="7696200" cy="5029200"/>
        </p:xfrm>
        <a:graphic>
          <a:graphicData uri="http://schemas.openxmlformats.org/drawingml/2006/table">
            <a:tbl>
              <a:tblPr firstRow="1" firstCol="1" bandRow="1">
                <a:tableStyleId>{93296810-A885-4BE3-A3E7-6D5BEEA58F35}</a:tableStyleId>
              </a:tblPr>
              <a:tblGrid>
                <a:gridCol w="3819383"/>
                <a:gridCol w="3876817"/>
              </a:tblGrid>
              <a:tr h="985980">
                <a:tc>
                  <a:txBody>
                    <a:bodyPr/>
                    <a:lstStyle/>
                    <a:p>
                      <a:pPr marL="0" marR="0">
                        <a:lnSpc>
                          <a:spcPct val="115000"/>
                        </a:lnSpc>
                        <a:spcBef>
                          <a:spcPts val="0"/>
                        </a:spcBef>
                        <a:spcAft>
                          <a:spcPts val="0"/>
                        </a:spcAft>
                        <a:tabLst>
                          <a:tab pos="1451610" algn="ctr"/>
                          <a:tab pos="2257425" algn="l"/>
                        </a:tabLst>
                      </a:pPr>
                      <a:r>
                        <a:rPr lang="en-US" sz="2000" dirty="0">
                          <a:effectLst/>
                        </a:rPr>
                        <a:t>	Enforcing Agency	</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Sphere of Responsibility / Pollution medium</a:t>
                      </a:r>
                      <a:endParaRPr lang="en-US" sz="2000" dirty="0">
                        <a:effectLst/>
                        <a:latin typeface="Calibri"/>
                        <a:ea typeface="Calibri"/>
                        <a:cs typeface="Times New Roman"/>
                      </a:endParaRPr>
                    </a:p>
                  </a:txBody>
                  <a:tcPr marL="68580" marR="68580" marT="0" marB="0"/>
                </a:tc>
              </a:tr>
              <a:tr h="872810">
                <a:tc>
                  <a:txBody>
                    <a:bodyPr/>
                    <a:lstStyle/>
                    <a:p>
                      <a:pPr marL="0" marR="0">
                        <a:lnSpc>
                          <a:spcPct val="115000"/>
                        </a:lnSpc>
                        <a:spcBef>
                          <a:spcPts val="0"/>
                        </a:spcBef>
                        <a:spcAft>
                          <a:spcPts val="0"/>
                        </a:spcAft>
                      </a:pPr>
                      <a:r>
                        <a:rPr lang="en-US" sz="2000" dirty="0">
                          <a:effectLst/>
                        </a:rPr>
                        <a:t>Ministry of Local Government</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solid wastes and hazardous </a:t>
                      </a:r>
                      <a:r>
                        <a:rPr lang="en-US" sz="2000" dirty="0" smtClean="0">
                          <a:effectLst/>
                        </a:rPr>
                        <a:t>wastes</a:t>
                      </a:r>
                    </a:p>
                  </a:txBody>
                  <a:tcPr marL="68580" marR="68580" marT="0" marB="0"/>
                </a:tc>
              </a:tr>
              <a:tr h="3170410">
                <a:tc>
                  <a:txBody>
                    <a:bodyPr/>
                    <a:lstStyle/>
                    <a:p>
                      <a:pPr marL="0" marR="0">
                        <a:lnSpc>
                          <a:spcPct val="115000"/>
                        </a:lnSpc>
                        <a:spcBef>
                          <a:spcPts val="0"/>
                        </a:spcBef>
                        <a:spcAft>
                          <a:spcPts val="0"/>
                        </a:spcAft>
                      </a:pPr>
                      <a:r>
                        <a:rPr lang="en-US" sz="2000" dirty="0">
                          <a:effectLst/>
                        </a:rPr>
                        <a:t>Local Authority</a:t>
                      </a:r>
                      <a:endParaRPr lang="en-US" sz="200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2000" dirty="0" smtClean="0">
                          <a:effectLst/>
                          <a:latin typeface="+mn-lt"/>
                          <a:ea typeface="+mn-ea"/>
                          <a:cs typeface="+mn-cs"/>
                        </a:rPr>
                        <a:t>Cleaning</a:t>
                      </a:r>
                      <a:r>
                        <a:rPr lang="en-US" sz="2000" baseline="0" dirty="0" smtClean="0">
                          <a:effectLst/>
                          <a:latin typeface="+mn-lt"/>
                          <a:ea typeface="+mn-ea"/>
                          <a:cs typeface="+mn-cs"/>
                        </a:rPr>
                        <a:t> of </a:t>
                      </a:r>
                      <a:r>
                        <a:rPr lang="en-US" sz="2000" baseline="0" dirty="0" err="1" smtClean="0">
                          <a:effectLst/>
                          <a:latin typeface="+mn-lt"/>
                          <a:ea typeface="+mn-ea"/>
                          <a:cs typeface="+mn-cs"/>
                        </a:rPr>
                        <a:t>barelands</a:t>
                      </a:r>
                      <a:endParaRPr lang="en-US" sz="2000" baseline="0" dirty="0" smtClean="0">
                        <a:effectLst/>
                        <a:latin typeface="+mn-lt"/>
                        <a:ea typeface="+mn-ea"/>
                        <a:cs typeface="+mn-cs"/>
                      </a:endParaRPr>
                    </a:p>
                    <a:p>
                      <a:pPr marL="0" marR="0">
                        <a:lnSpc>
                          <a:spcPct val="150000"/>
                        </a:lnSpc>
                        <a:spcBef>
                          <a:spcPts val="0"/>
                        </a:spcBef>
                        <a:spcAft>
                          <a:spcPts val="0"/>
                        </a:spcAft>
                      </a:pPr>
                      <a:r>
                        <a:rPr lang="en-US" sz="2000" baseline="0" dirty="0" smtClean="0">
                          <a:effectLst/>
                          <a:latin typeface="+mn-lt"/>
                          <a:ea typeface="+mn-ea"/>
                          <a:cs typeface="+mn-cs"/>
                        </a:rPr>
                        <a:t>Removal of bulky wastes</a:t>
                      </a:r>
                    </a:p>
                    <a:p>
                      <a:pPr marL="0" marR="0">
                        <a:lnSpc>
                          <a:spcPct val="150000"/>
                        </a:lnSpc>
                        <a:spcBef>
                          <a:spcPts val="0"/>
                        </a:spcBef>
                        <a:spcAft>
                          <a:spcPts val="0"/>
                        </a:spcAft>
                      </a:pPr>
                      <a:r>
                        <a:rPr lang="en-US" sz="2000" baseline="0" dirty="0" smtClean="0">
                          <a:effectLst/>
                          <a:latin typeface="+mn-lt"/>
                          <a:ea typeface="+mn-ea"/>
                          <a:cs typeface="+mn-cs"/>
                        </a:rPr>
                        <a:t>Cleaning of drains &amp; canals</a:t>
                      </a:r>
                    </a:p>
                    <a:p>
                      <a:pPr marL="0" marR="0">
                        <a:lnSpc>
                          <a:spcPct val="150000"/>
                        </a:lnSpc>
                        <a:spcBef>
                          <a:spcPts val="0"/>
                        </a:spcBef>
                        <a:spcAft>
                          <a:spcPts val="0"/>
                        </a:spcAft>
                      </a:pPr>
                      <a:r>
                        <a:rPr lang="en-US" sz="2000" baseline="0" dirty="0" smtClean="0">
                          <a:effectLst/>
                          <a:latin typeface="+mn-lt"/>
                          <a:ea typeface="+mn-ea"/>
                          <a:cs typeface="+mn-cs"/>
                        </a:rPr>
                        <a:t>Issue of building and land use permit, trade license </a:t>
                      </a:r>
                      <a:r>
                        <a:rPr lang="en-US" sz="2000" baseline="0" dirty="0" err="1" smtClean="0">
                          <a:effectLst/>
                          <a:latin typeface="+mn-lt"/>
                          <a:ea typeface="+mn-ea"/>
                          <a:cs typeface="+mn-cs"/>
                        </a:rPr>
                        <a:t>etc</a:t>
                      </a:r>
                      <a:endParaRPr lang="en-US" sz="2000" baseline="0" dirty="0" smtClean="0">
                        <a:effectLst/>
                        <a:latin typeface="+mn-lt"/>
                        <a:ea typeface="+mn-ea"/>
                        <a:cs typeface="+mn-cs"/>
                      </a:endParaRPr>
                    </a:p>
                    <a:p>
                      <a:pPr marL="0" marR="0">
                        <a:lnSpc>
                          <a:spcPct val="115000"/>
                        </a:lnSpc>
                        <a:spcBef>
                          <a:spcPts val="0"/>
                        </a:spcBef>
                        <a:spcAft>
                          <a:spcPts val="0"/>
                        </a:spcAft>
                      </a:pPr>
                      <a:endParaRPr lang="en-US" sz="2000" baseline="0" dirty="0" smtClean="0">
                        <a:effectLst/>
                        <a:latin typeface="+mn-lt"/>
                        <a:ea typeface="+mn-ea"/>
                        <a:cs typeface="+mn-cs"/>
                      </a:endParaRPr>
                    </a:p>
                    <a:p>
                      <a:pPr marL="0" marR="0">
                        <a:lnSpc>
                          <a:spcPct val="115000"/>
                        </a:lnSpc>
                        <a:spcBef>
                          <a:spcPts val="0"/>
                        </a:spcBef>
                        <a:spcAft>
                          <a:spcPts val="0"/>
                        </a:spcAft>
                      </a:pP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96677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Enforcement tools</a:t>
            </a:r>
            <a:endParaRPr lang="en-US" dirty="0"/>
          </a:p>
        </p:txBody>
      </p:sp>
      <p:sp>
        <p:nvSpPr>
          <p:cNvPr id="3" name="Content Placeholder 2"/>
          <p:cNvSpPr>
            <a:spLocks noGrp="1"/>
          </p:cNvSpPr>
          <p:nvPr>
            <p:ph idx="1"/>
          </p:nvPr>
        </p:nvSpPr>
        <p:spPr>
          <a:xfrm>
            <a:off x="1219200" y="1219200"/>
            <a:ext cx="7714488" cy="5562600"/>
          </a:xfrm>
          <a:blipFill dpi="0" rotWithShape="1">
            <a:blip r:embed="rId2">
              <a:extLst>
                <a:ext uri="{28A0092B-C50C-407E-A947-70E740481C1C}">
                  <a14:useLocalDpi xmlns:a14="http://schemas.microsoft.com/office/drawing/2010/main" val="0"/>
                </a:ext>
              </a:extLst>
            </a:blip>
            <a:srcRect/>
            <a:stretch>
              <a:fillRect/>
            </a:stretch>
          </a:blipFill>
        </p:spPr>
        <p:style>
          <a:lnRef idx="0">
            <a:schemeClr val="accent6"/>
          </a:lnRef>
          <a:fillRef idx="3">
            <a:schemeClr val="accent6"/>
          </a:fillRef>
          <a:effectRef idx="3">
            <a:schemeClr val="accent6"/>
          </a:effectRef>
          <a:fontRef idx="minor">
            <a:schemeClr val="lt1"/>
          </a:fontRef>
        </p:style>
        <p:txBody>
          <a:bodyPr>
            <a:normAutofit fontScale="77500" lnSpcReduction="20000"/>
          </a:bodyPr>
          <a:lstStyle/>
          <a:p>
            <a:pPr marL="82296" indent="0" algn="ctr">
              <a:buNone/>
            </a:pPr>
            <a:r>
              <a:rPr lang="en-US" b="1" dirty="0" smtClean="0"/>
              <a:t>Notices </a:t>
            </a:r>
          </a:p>
          <a:p>
            <a:pPr>
              <a:lnSpc>
                <a:spcPct val="150000"/>
              </a:lnSpc>
            </a:pPr>
            <a:r>
              <a:rPr lang="en-US" sz="4800" b="1" dirty="0" smtClean="0">
                <a:solidFill>
                  <a:srgbClr val="FF0000"/>
                </a:solidFill>
              </a:rPr>
              <a:t>Programme Notice</a:t>
            </a:r>
          </a:p>
          <a:p>
            <a:pPr>
              <a:lnSpc>
                <a:spcPct val="150000"/>
              </a:lnSpc>
            </a:pPr>
            <a:r>
              <a:rPr lang="en-US" sz="4800" b="1" dirty="0">
                <a:solidFill>
                  <a:srgbClr val="FF0000"/>
                </a:solidFill>
              </a:rPr>
              <a:t>Enforcement Notice</a:t>
            </a:r>
          </a:p>
          <a:p>
            <a:pPr>
              <a:lnSpc>
                <a:spcPct val="150000"/>
              </a:lnSpc>
            </a:pPr>
            <a:r>
              <a:rPr lang="en-US" sz="4800" b="1" dirty="0">
                <a:solidFill>
                  <a:srgbClr val="FF0000"/>
                </a:solidFill>
              </a:rPr>
              <a:t>Prohibition Notice</a:t>
            </a:r>
          </a:p>
          <a:p>
            <a:pPr>
              <a:lnSpc>
                <a:spcPct val="150000"/>
              </a:lnSpc>
            </a:pPr>
            <a:r>
              <a:rPr lang="en-US" sz="4800" b="1" dirty="0">
                <a:solidFill>
                  <a:srgbClr val="FF0000"/>
                </a:solidFill>
              </a:rPr>
              <a:t>Stop Order</a:t>
            </a:r>
          </a:p>
          <a:p>
            <a:pPr>
              <a:lnSpc>
                <a:spcPct val="150000"/>
              </a:lnSpc>
            </a:pPr>
            <a:r>
              <a:rPr lang="en-US" sz="4800" b="1" dirty="0">
                <a:solidFill>
                  <a:srgbClr val="FF0000"/>
                </a:solidFill>
              </a:rPr>
              <a:t>Eyesore abatement Notice</a:t>
            </a:r>
          </a:p>
          <a:p>
            <a:pPr>
              <a:lnSpc>
                <a:spcPct val="150000"/>
              </a:lnSpc>
            </a:pPr>
            <a:r>
              <a:rPr lang="en-US" sz="4800" b="1" dirty="0">
                <a:solidFill>
                  <a:srgbClr val="FF0000"/>
                </a:solidFill>
              </a:rPr>
              <a:t>Fixed penalty </a:t>
            </a:r>
          </a:p>
        </p:txBody>
      </p:sp>
    </p:spTree>
    <p:extLst>
      <p:ext uri="{BB962C8B-B14F-4D97-AF65-F5344CB8AC3E}">
        <p14:creationId xmlns:p14="http://schemas.microsoft.com/office/powerpoint/2010/main" val="3571225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74124790"/>
              </p:ext>
            </p:extLst>
          </p:nvPr>
        </p:nvGraphicFramePr>
        <p:xfrm>
          <a:off x="1371600" y="16764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lstStyle/>
          <a:p>
            <a:r>
              <a:rPr lang="en-US" dirty="0" smtClean="0">
                <a:solidFill>
                  <a:schemeClr val="accent3">
                    <a:lumMod val="50000"/>
                  </a:schemeClr>
                </a:solidFill>
              </a:rPr>
              <a:t>MAJOR TYPES OF POLLUTION</a:t>
            </a:r>
            <a:endParaRPr lang="en-US" dirty="0">
              <a:solidFill>
                <a:schemeClr val="accent3">
                  <a:lumMod val="50000"/>
                </a:schemeClr>
              </a:solidFill>
            </a:endParaRPr>
          </a:p>
        </p:txBody>
      </p:sp>
    </p:spTree>
    <p:extLst>
      <p:ext uri="{BB962C8B-B14F-4D97-AF65-F5344CB8AC3E}">
        <p14:creationId xmlns:p14="http://schemas.microsoft.com/office/powerpoint/2010/main" val="3349833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6200"/>
            <a:ext cx="7848600" cy="6553199"/>
          </a:xfrm>
          <a:prstGeom prst="rect">
            <a:avLst/>
          </a:prstGeom>
        </p:spPr>
      </p:pic>
    </p:spTree>
    <p:extLst>
      <p:ext uri="{BB962C8B-B14F-4D97-AF65-F5344CB8AC3E}">
        <p14:creationId xmlns:p14="http://schemas.microsoft.com/office/powerpoint/2010/main" val="626392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1" y="533400"/>
            <a:ext cx="7696200" cy="6248400"/>
          </a:xfrm>
          <a:solidFill>
            <a:schemeClr val="tx2">
              <a:lumMod val="20000"/>
              <a:lumOff val="80000"/>
            </a:schemeClr>
          </a:solidFill>
        </p:spPr>
      </p:pic>
    </p:spTree>
    <p:extLst>
      <p:ext uri="{BB962C8B-B14F-4D97-AF65-F5344CB8AC3E}">
        <p14:creationId xmlns:p14="http://schemas.microsoft.com/office/powerpoint/2010/main" val="2113766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pPr algn="ctr"/>
            <a:r>
              <a:rPr lang="en-US" dirty="0" smtClean="0"/>
              <a:t>AIR POLLUTION</a:t>
            </a:r>
            <a:endParaRPr lang="en-US" dirty="0"/>
          </a:p>
        </p:txBody>
      </p:sp>
      <p:sp>
        <p:nvSpPr>
          <p:cNvPr id="3" name="Content Placeholder 2"/>
          <p:cNvSpPr>
            <a:spLocks noGrp="1"/>
          </p:cNvSpPr>
          <p:nvPr>
            <p:ph idx="1"/>
          </p:nvPr>
        </p:nvSpPr>
        <p:spPr>
          <a:xfrm>
            <a:off x="1447800" y="1524000"/>
            <a:ext cx="7269480" cy="4343400"/>
          </a:xfrm>
          <a:scene3d>
            <a:camera prst="perspectiveRelaxedModerately"/>
            <a:lightRig rig="threePt" dir="t"/>
          </a:scene3d>
        </p:spPr>
        <p:style>
          <a:lnRef idx="1">
            <a:schemeClr val="accent5"/>
          </a:lnRef>
          <a:fillRef idx="2">
            <a:schemeClr val="accent5"/>
          </a:fillRef>
          <a:effectRef idx="1">
            <a:schemeClr val="accent5"/>
          </a:effectRef>
          <a:fontRef idx="minor">
            <a:schemeClr val="dk1"/>
          </a:fontRef>
        </p:style>
        <p:txBody>
          <a:bodyPr/>
          <a:lstStyle/>
          <a:p>
            <a:pPr algn="just">
              <a:buFont typeface="Wingdings" pitchFamily="2" charset="2"/>
              <a:buChar char="v"/>
            </a:pPr>
            <a:r>
              <a:rPr lang="en-US" dirty="0"/>
              <a:t> Air pollution is the introduction of particulates, biological molecules, or other harmful materials into the Earth's atmosphere, causing disease, death to humans, damage to other living organisms such as food crops, or the natural or built environment</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638800"/>
            <a:ext cx="8001000" cy="1219200"/>
          </a:xfrm>
          <a:prstGeom prst="rect">
            <a:avLst/>
          </a:prstGeom>
        </p:spPr>
      </p:pic>
    </p:spTree>
    <p:extLst>
      <p:ext uri="{BB962C8B-B14F-4D97-AF65-F5344CB8AC3E}">
        <p14:creationId xmlns:p14="http://schemas.microsoft.com/office/powerpoint/2010/main" val="2203149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239" y="762000"/>
            <a:ext cx="6881813" cy="2438400"/>
          </a:xfrm>
          <a:prstGeom prst="rect">
            <a:avLst/>
          </a:prstGeom>
        </p:spPr>
      </p:pic>
      <p:sp>
        <p:nvSpPr>
          <p:cNvPr id="4" name="Content Placeholder 3"/>
          <p:cNvSpPr>
            <a:spLocks noGrp="1"/>
          </p:cNvSpPr>
          <p:nvPr>
            <p:ph idx="1"/>
          </p:nvPr>
        </p:nvSpPr>
        <p:spPr>
          <a:xfrm>
            <a:off x="1447800" y="3276600"/>
            <a:ext cx="7455979" cy="3429000"/>
          </a:xfrm>
        </p:spPr>
        <p:style>
          <a:lnRef idx="1">
            <a:schemeClr val="accent1"/>
          </a:lnRef>
          <a:fillRef idx="1003">
            <a:schemeClr val="lt1"/>
          </a:fillRef>
          <a:effectRef idx="1">
            <a:schemeClr val="accent1"/>
          </a:effectRef>
          <a:fontRef idx="minor">
            <a:schemeClr val="dk1"/>
          </a:fontRef>
        </p:style>
        <p:txBody>
          <a:bodyPr>
            <a:noAutofit/>
          </a:bodyPr>
          <a:lstStyle/>
          <a:p>
            <a:r>
              <a:rPr lang="en-US" sz="2000" dirty="0" smtClean="0">
                <a:ln>
                  <a:solidFill>
                    <a:schemeClr val="accent4">
                      <a:lumMod val="60000"/>
                      <a:lumOff val="40000"/>
                    </a:schemeClr>
                  </a:solidFill>
                </a:ln>
                <a:solidFill>
                  <a:schemeClr val="accent1">
                    <a:lumMod val="50000"/>
                  </a:schemeClr>
                </a:solidFill>
              </a:rPr>
              <a:t>CARBON DIOXIDE (CO2)</a:t>
            </a:r>
          </a:p>
          <a:p>
            <a:endParaRPr lang="en-US" sz="2000" dirty="0" smtClean="0">
              <a:ln>
                <a:solidFill>
                  <a:schemeClr val="accent4">
                    <a:lumMod val="60000"/>
                    <a:lumOff val="40000"/>
                  </a:schemeClr>
                </a:solidFill>
              </a:ln>
              <a:solidFill>
                <a:schemeClr val="accent1">
                  <a:lumMod val="50000"/>
                </a:schemeClr>
              </a:solidFill>
            </a:endParaRPr>
          </a:p>
          <a:p>
            <a:r>
              <a:rPr lang="en-US" sz="2000" dirty="0" smtClean="0">
                <a:ln>
                  <a:solidFill>
                    <a:schemeClr val="accent4">
                      <a:lumMod val="60000"/>
                      <a:lumOff val="40000"/>
                    </a:schemeClr>
                  </a:solidFill>
                </a:ln>
                <a:solidFill>
                  <a:schemeClr val="accent1">
                    <a:lumMod val="50000"/>
                  </a:schemeClr>
                </a:solidFill>
              </a:rPr>
              <a:t>SULPHUR OXIDES (</a:t>
            </a:r>
            <a:r>
              <a:rPr lang="en-US" sz="2000" dirty="0" err="1" smtClean="0">
                <a:ln>
                  <a:solidFill>
                    <a:schemeClr val="accent4">
                      <a:lumMod val="60000"/>
                      <a:lumOff val="40000"/>
                    </a:schemeClr>
                  </a:solidFill>
                </a:ln>
                <a:solidFill>
                  <a:schemeClr val="accent1">
                    <a:lumMod val="50000"/>
                  </a:schemeClr>
                </a:solidFill>
              </a:rPr>
              <a:t>SOx</a:t>
            </a:r>
            <a:r>
              <a:rPr lang="en-US" sz="2000" dirty="0" smtClean="0">
                <a:ln>
                  <a:solidFill>
                    <a:schemeClr val="accent4">
                      <a:lumMod val="60000"/>
                      <a:lumOff val="40000"/>
                    </a:schemeClr>
                  </a:solidFill>
                </a:ln>
                <a:solidFill>
                  <a:schemeClr val="accent1">
                    <a:lumMod val="50000"/>
                  </a:schemeClr>
                </a:solidFill>
              </a:rPr>
              <a:t>)</a:t>
            </a:r>
          </a:p>
          <a:p>
            <a:endParaRPr lang="en-US" sz="2000" dirty="0" smtClean="0">
              <a:ln>
                <a:solidFill>
                  <a:schemeClr val="accent4">
                    <a:lumMod val="60000"/>
                    <a:lumOff val="40000"/>
                  </a:schemeClr>
                </a:solidFill>
              </a:ln>
              <a:solidFill>
                <a:schemeClr val="accent1">
                  <a:lumMod val="50000"/>
                </a:schemeClr>
              </a:solidFill>
            </a:endParaRPr>
          </a:p>
          <a:p>
            <a:r>
              <a:rPr lang="en-US" sz="2000" dirty="0" smtClean="0">
                <a:ln>
                  <a:solidFill>
                    <a:schemeClr val="accent4">
                      <a:lumMod val="60000"/>
                      <a:lumOff val="40000"/>
                    </a:schemeClr>
                  </a:solidFill>
                </a:ln>
                <a:solidFill>
                  <a:schemeClr val="accent1">
                    <a:lumMod val="50000"/>
                  </a:schemeClr>
                </a:solidFill>
              </a:rPr>
              <a:t>NITROGEN OXIDES (</a:t>
            </a:r>
            <a:r>
              <a:rPr lang="en-US" sz="2000" dirty="0" err="1" smtClean="0">
                <a:ln>
                  <a:solidFill>
                    <a:schemeClr val="accent4">
                      <a:lumMod val="60000"/>
                      <a:lumOff val="40000"/>
                    </a:schemeClr>
                  </a:solidFill>
                </a:ln>
                <a:solidFill>
                  <a:schemeClr val="accent1">
                    <a:lumMod val="50000"/>
                  </a:schemeClr>
                </a:solidFill>
              </a:rPr>
              <a:t>NOx</a:t>
            </a:r>
            <a:r>
              <a:rPr lang="en-US" sz="2000" dirty="0" smtClean="0">
                <a:ln>
                  <a:solidFill>
                    <a:schemeClr val="accent4">
                      <a:lumMod val="60000"/>
                      <a:lumOff val="40000"/>
                    </a:schemeClr>
                  </a:solidFill>
                </a:ln>
                <a:solidFill>
                  <a:schemeClr val="accent1">
                    <a:lumMod val="50000"/>
                  </a:schemeClr>
                </a:solidFill>
              </a:rPr>
              <a:t>)</a:t>
            </a:r>
          </a:p>
          <a:p>
            <a:endParaRPr lang="en-US" sz="2000" dirty="0" smtClean="0">
              <a:ln>
                <a:solidFill>
                  <a:schemeClr val="accent4">
                    <a:lumMod val="60000"/>
                    <a:lumOff val="40000"/>
                  </a:schemeClr>
                </a:solidFill>
              </a:ln>
              <a:solidFill>
                <a:schemeClr val="accent1">
                  <a:lumMod val="50000"/>
                </a:schemeClr>
              </a:solidFill>
            </a:endParaRPr>
          </a:p>
          <a:p>
            <a:r>
              <a:rPr lang="en-US" sz="2000" dirty="0" smtClean="0">
                <a:ln>
                  <a:solidFill>
                    <a:schemeClr val="accent4">
                      <a:lumMod val="60000"/>
                      <a:lumOff val="40000"/>
                    </a:schemeClr>
                  </a:solidFill>
                </a:ln>
                <a:solidFill>
                  <a:schemeClr val="accent1">
                    <a:lumMod val="50000"/>
                  </a:schemeClr>
                </a:solidFill>
              </a:rPr>
              <a:t>CARBON MONOXIDE (CO)</a:t>
            </a:r>
          </a:p>
          <a:p>
            <a:pPr marL="82296" indent="0">
              <a:buNone/>
            </a:pPr>
            <a:endParaRPr lang="en-US" sz="2000" dirty="0" smtClean="0">
              <a:ln>
                <a:solidFill>
                  <a:schemeClr val="accent4">
                    <a:lumMod val="60000"/>
                    <a:lumOff val="40000"/>
                  </a:schemeClr>
                </a:solidFill>
              </a:ln>
              <a:solidFill>
                <a:schemeClr val="accent1">
                  <a:lumMod val="50000"/>
                </a:schemeClr>
              </a:solidFill>
            </a:endParaRPr>
          </a:p>
          <a:p>
            <a:r>
              <a:rPr lang="en-US" sz="2000" dirty="0" smtClean="0">
                <a:ln>
                  <a:solidFill>
                    <a:schemeClr val="accent4">
                      <a:lumMod val="60000"/>
                      <a:lumOff val="40000"/>
                    </a:schemeClr>
                  </a:solidFill>
                </a:ln>
                <a:solidFill>
                  <a:schemeClr val="accent1">
                    <a:lumMod val="50000"/>
                  </a:schemeClr>
                </a:solidFill>
              </a:rPr>
              <a:t>PARTICULATE MATTER (PM)</a:t>
            </a:r>
          </a:p>
          <a:p>
            <a:endParaRPr lang="en-US" sz="2000" dirty="0">
              <a:ln>
                <a:solidFill>
                  <a:schemeClr val="accent4">
                    <a:lumMod val="60000"/>
                    <a:lumOff val="40000"/>
                  </a:schemeClr>
                </a:solidFill>
              </a:ln>
              <a:solidFill>
                <a:schemeClr val="accent1">
                  <a:lumMod val="50000"/>
                </a:schemeClr>
              </a:solidFill>
            </a:endParaRPr>
          </a:p>
        </p:txBody>
      </p:sp>
      <p:sp>
        <p:nvSpPr>
          <p:cNvPr id="2" name="Title 1"/>
          <p:cNvSpPr>
            <a:spLocks noGrp="1"/>
          </p:cNvSpPr>
          <p:nvPr>
            <p:ph type="title"/>
          </p:nvPr>
        </p:nvSpPr>
        <p:spPr>
          <a:xfrm>
            <a:off x="1735549" y="228600"/>
            <a:ext cx="7251192" cy="457200"/>
          </a:xfrm>
          <a:solidFill>
            <a:schemeClr val="accent1">
              <a:lumMod val="40000"/>
              <a:lumOff val="60000"/>
            </a:schemeClr>
          </a:solidFill>
        </p:spPr>
        <p:txBody>
          <a:bodyPr>
            <a:normAutofit fontScale="90000"/>
          </a:bodyPr>
          <a:lstStyle/>
          <a:p>
            <a:pPr algn="ctr"/>
            <a:r>
              <a:rPr lang="en-US" dirty="0" smtClean="0"/>
              <a:t>MAJOR AIR POLLUTANTS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145" y="3352799"/>
            <a:ext cx="3554255" cy="3276601"/>
          </a:xfrm>
          <a:prstGeom prst="rect">
            <a:avLst/>
          </a:prstGeom>
        </p:spPr>
      </p:pic>
    </p:spTree>
    <p:extLst>
      <p:ext uri="{BB962C8B-B14F-4D97-AF65-F5344CB8AC3E}">
        <p14:creationId xmlns:p14="http://schemas.microsoft.com/office/powerpoint/2010/main" val="627664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251192" cy="1143000"/>
          </a:xfrm>
          <a:solidFill>
            <a:schemeClr val="accent1">
              <a:lumMod val="40000"/>
              <a:lumOff val="60000"/>
            </a:schemeClr>
          </a:solidFill>
        </p:spPr>
        <p:txBody>
          <a:bodyPr>
            <a:normAutofit fontScale="90000"/>
          </a:bodyPr>
          <a:lstStyle/>
          <a:p>
            <a:pPr algn="ctr"/>
            <a:r>
              <a:rPr lang="en-US" dirty="0" smtClean="0"/>
              <a:t>SOURCES OF AIR POLLUTION</a:t>
            </a:r>
            <a:endParaRPr lang="en-US" dirty="0"/>
          </a:p>
        </p:txBody>
      </p:sp>
      <p:sp>
        <p:nvSpPr>
          <p:cNvPr id="4" name="Content Placeholder 3"/>
          <p:cNvSpPr>
            <a:spLocks noGrp="1"/>
          </p:cNvSpPr>
          <p:nvPr>
            <p:ph idx="1"/>
          </p:nvPr>
        </p:nvSpPr>
        <p:spPr>
          <a:xfrm>
            <a:off x="1435608" y="1447800"/>
            <a:ext cx="7251192" cy="4800600"/>
          </a:xfrm>
          <a:blipFill>
            <a:blip r:embed="rId2"/>
            <a:tile tx="0" ty="0" sx="100000" sy="100000" flip="none" algn="tl"/>
          </a:blipFill>
        </p:spPr>
        <p:txBody>
          <a:bodyPr>
            <a:normAutofit fontScale="92500" lnSpcReduction="20000"/>
          </a:bodyPr>
          <a:lstStyle/>
          <a:p>
            <a:r>
              <a:rPr lang="en-US" dirty="0" smtClean="0">
                <a:solidFill>
                  <a:schemeClr val="accent1">
                    <a:lumMod val="50000"/>
                  </a:schemeClr>
                </a:solidFill>
              </a:rPr>
              <a:t>Emissions from Power stations</a:t>
            </a:r>
          </a:p>
          <a:p>
            <a:pPr marL="82296" indent="0">
              <a:buNone/>
            </a:pPr>
            <a:endParaRPr lang="en-US" dirty="0" smtClean="0">
              <a:solidFill>
                <a:schemeClr val="accent1">
                  <a:lumMod val="50000"/>
                </a:schemeClr>
              </a:solidFill>
            </a:endParaRPr>
          </a:p>
          <a:p>
            <a:r>
              <a:rPr lang="en-US" dirty="0" smtClean="0">
                <a:solidFill>
                  <a:schemeClr val="accent1">
                    <a:lumMod val="50000"/>
                  </a:schemeClr>
                </a:solidFill>
              </a:rPr>
              <a:t>Emissions from Industrial Processes</a:t>
            </a:r>
          </a:p>
          <a:p>
            <a:endParaRPr lang="en-US" dirty="0" smtClean="0">
              <a:solidFill>
                <a:schemeClr val="accent1">
                  <a:lumMod val="50000"/>
                </a:schemeClr>
              </a:solidFill>
            </a:endParaRPr>
          </a:p>
          <a:p>
            <a:r>
              <a:rPr lang="en-US" dirty="0" smtClean="0">
                <a:solidFill>
                  <a:schemeClr val="accent1">
                    <a:lumMod val="50000"/>
                  </a:schemeClr>
                </a:solidFill>
              </a:rPr>
              <a:t>Vehicular Emissions</a:t>
            </a:r>
          </a:p>
          <a:p>
            <a:pPr marL="82296" indent="0">
              <a:buNone/>
            </a:pPr>
            <a:endParaRPr lang="en-US" dirty="0" smtClean="0">
              <a:solidFill>
                <a:schemeClr val="accent1">
                  <a:lumMod val="50000"/>
                </a:schemeClr>
              </a:solidFill>
            </a:endParaRPr>
          </a:p>
          <a:p>
            <a:r>
              <a:rPr lang="en-US" dirty="0" smtClean="0">
                <a:solidFill>
                  <a:schemeClr val="accent1">
                    <a:lumMod val="50000"/>
                  </a:schemeClr>
                </a:solidFill>
              </a:rPr>
              <a:t>Emissions from Burning of Solid Waste</a:t>
            </a:r>
          </a:p>
          <a:p>
            <a:pPr marL="82296" indent="0">
              <a:buNone/>
            </a:pPr>
            <a:endParaRPr lang="en-US" dirty="0" smtClean="0">
              <a:solidFill>
                <a:schemeClr val="accent1">
                  <a:lumMod val="50000"/>
                </a:schemeClr>
              </a:solidFill>
            </a:endParaRPr>
          </a:p>
          <a:p>
            <a:r>
              <a:rPr lang="en-US" dirty="0" smtClean="0">
                <a:solidFill>
                  <a:schemeClr val="accent1">
                    <a:lumMod val="50000"/>
                  </a:schemeClr>
                </a:solidFill>
              </a:rPr>
              <a:t>Emissions from Natural Sources such as Volcanic Eruptions &amp; Forest Fires</a:t>
            </a:r>
            <a:endParaRPr lang="en-US" dirty="0">
              <a:solidFill>
                <a:schemeClr val="accent1">
                  <a:lumMod val="50000"/>
                </a:schemeClr>
              </a:solidFill>
            </a:endParaRPr>
          </a:p>
        </p:txBody>
      </p:sp>
    </p:spTree>
    <p:extLst>
      <p:ext uri="{BB962C8B-B14F-4D97-AF65-F5344CB8AC3E}">
        <p14:creationId xmlns:p14="http://schemas.microsoft.com/office/powerpoint/2010/main" val="3558217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251192" cy="1143000"/>
          </a:xfrm>
          <a:solidFill>
            <a:schemeClr val="accent1">
              <a:lumMod val="40000"/>
              <a:lumOff val="60000"/>
            </a:schemeClr>
          </a:solidFill>
        </p:spPr>
        <p:txBody>
          <a:bodyPr>
            <a:normAutofit fontScale="90000"/>
          </a:bodyPr>
          <a:lstStyle/>
          <a:p>
            <a:pPr algn="ctr"/>
            <a:r>
              <a:rPr lang="en-US" dirty="0" smtClean="0"/>
              <a:t>CONTROL OF AIR POLLUTION</a:t>
            </a:r>
            <a:endParaRPr lang="en-US" dirty="0"/>
          </a:p>
        </p:txBody>
      </p:sp>
      <p:sp>
        <p:nvSpPr>
          <p:cNvPr id="3" name="Content Placeholder 2"/>
          <p:cNvSpPr>
            <a:spLocks noGrp="1"/>
          </p:cNvSpPr>
          <p:nvPr>
            <p:ph idx="1"/>
          </p:nvPr>
        </p:nvSpPr>
        <p:spPr/>
        <p:txBody>
          <a:bodyPr/>
          <a:lstStyle/>
          <a:p>
            <a:endParaRPr lang="en-US" dirty="0"/>
          </a:p>
        </p:txBody>
      </p:sp>
      <p:pic>
        <p:nvPicPr>
          <p:cNvPr id="2051" name="Picture 3" descr="C:\Users\user\Desktop\PPC\COMPLAINTS 2013\2014\OCT 2014\COM-5 797 Khemnoliva Govt School\Site Vsit Photos 06.10.14\100_0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447800"/>
            <a:ext cx="36576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PPC\COMPLAINTS 2013\2014\SEPTEMBER 2014\COM-5 797 KEMNOLIVA\TECHNISUBS LAB Visit 12.09.14\SITE VISIT 12.09.2014\DSCN01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447800"/>
            <a:ext cx="3581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716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Control of air pollution</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Standard for Air</a:t>
            </a:r>
          </a:p>
          <a:p>
            <a:endParaRPr lang="en-US" dirty="0" smtClean="0"/>
          </a:p>
          <a:p>
            <a:r>
              <a:rPr lang="en-US" dirty="0" smtClean="0"/>
              <a:t>Laboratory equipment </a:t>
            </a:r>
          </a:p>
          <a:p>
            <a:pPr lvl="1"/>
            <a:r>
              <a:rPr lang="en-US" dirty="0" smtClean="0"/>
              <a:t>– ambient air monitoring station</a:t>
            </a:r>
          </a:p>
          <a:p>
            <a:pPr lvl="1"/>
            <a:r>
              <a:rPr lang="en-US" dirty="0" smtClean="0"/>
              <a:t>- portable gas </a:t>
            </a:r>
            <a:r>
              <a:rPr lang="en-US" dirty="0" err="1" smtClean="0"/>
              <a:t>analyser</a:t>
            </a:r>
            <a:r>
              <a:rPr lang="en-US" dirty="0" smtClean="0"/>
              <a:t> </a:t>
            </a:r>
          </a:p>
          <a:p>
            <a:pPr lvl="1"/>
            <a:endParaRPr lang="en-US" dirty="0"/>
          </a:p>
          <a:p>
            <a:r>
              <a:rPr lang="en-US" dirty="0" smtClean="0"/>
              <a:t>Smoke control Action plan</a:t>
            </a:r>
          </a:p>
          <a:p>
            <a:endParaRPr lang="en-GB" dirty="0"/>
          </a:p>
        </p:txBody>
      </p:sp>
    </p:spTree>
    <p:extLst>
      <p:ext uri="{BB962C8B-B14F-4D97-AF65-F5344CB8AC3E}">
        <p14:creationId xmlns:p14="http://schemas.microsoft.com/office/powerpoint/2010/main" val="257268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251192" cy="1143000"/>
          </a:xfrm>
          <a:solidFill>
            <a:schemeClr val="accent1">
              <a:lumMod val="40000"/>
              <a:lumOff val="60000"/>
            </a:schemeClr>
          </a:solidFill>
        </p:spPr>
        <p:txBody>
          <a:bodyPr>
            <a:normAutofit/>
          </a:bodyPr>
          <a:lstStyle/>
          <a:p>
            <a:pPr algn="ctr"/>
            <a:r>
              <a:rPr lang="en-US" dirty="0" smtClean="0"/>
              <a:t> WATER POLLUTION</a:t>
            </a:r>
            <a:endParaRPr lang="en-US" dirty="0"/>
          </a:p>
        </p:txBody>
      </p:sp>
      <p:sp>
        <p:nvSpPr>
          <p:cNvPr id="5" name="Content Placeholder 2"/>
          <p:cNvSpPr>
            <a:spLocks noGrp="1"/>
          </p:cNvSpPr>
          <p:nvPr>
            <p:ph idx="1"/>
          </p:nvPr>
        </p:nvSpPr>
        <p:spPr>
          <a:xfrm>
            <a:off x="1371600" y="1524000"/>
            <a:ext cx="7162800" cy="4114800"/>
          </a:xfrm>
          <a:scene3d>
            <a:camera prst="perspectiveRelaxedModerately"/>
            <a:lightRig rig="threePt" dir="t"/>
          </a:scene3d>
        </p:spPr>
        <p:style>
          <a:lnRef idx="1">
            <a:schemeClr val="accent5"/>
          </a:lnRef>
          <a:fillRef idx="2">
            <a:schemeClr val="accent5"/>
          </a:fillRef>
          <a:effectRef idx="1">
            <a:schemeClr val="accent5"/>
          </a:effectRef>
          <a:fontRef idx="minor">
            <a:schemeClr val="dk1"/>
          </a:fontRef>
        </p:style>
        <p:txBody>
          <a:bodyPr>
            <a:normAutofit/>
          </a:bodyPr>
          <a:lstStyle/>
          <a:p>
            <a:pPr algn="just">
              <a:lnSpc>
                <a:spcPct val="150000"/>
              </a:lnSpc>
              <a:buFont typeface="Wingdings" pitchFamily="2" charset="2"/>
              <a:buChar char="v"/>
            </a:pPr>
            <a:r>
              <a:rPr lang="en-US" dirty="0"/>
              <a:t>Water pollution </a:t>
            </a:r>
            <a:r>
              <a:rPr lang="en-US" dirty="0" smtClean="0"/>
              <a:t>refers to </a:t>
            </a:r>
            <a:r>
              <a:rPr lang="en-US" dirty="0"/>
              <a:t>the contamination of water </a:t>
            </a:r>
            <a:r>
              <a:rPr lang="en-US" dirty="0" smtClean="0"/>
              <a:t>bodies. These may include lakes</a:t>
            </a:r>
            <a:r>
              <a:rPr lang="en-US" dirty="0"/>
              <a:t>, rivers, oceans, aquifers and </a:t>
            </a:r>
            <a:r>
              <a:rPr lang="en-US" dirty="0" smtClean="0"/>
              <a:t>groundwater.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12740"/>
            <a:ext cx="7924800" cy="1447800"/>
          </a:xfrm>
          <a:prstGeom prst="rect">
            <a:avLst/>
          </a:prstGeom>
        </p:spPr>
      </p:pic>
    </p:spTree>
    <p:extLst>
      <p:ext uri="{BB962C8B-B14F-4D97-AF65-F5344CB8AC3E}">
        <p14:creationId xmlns:p14="http://schemas.microsoft.com/office/powerpoint/2010/main" val="872108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52587" y="3962400"/>
            <a:ext cx="7251192" cy="2743200"/>
          </a:xfrm>
        </p:spPr>
        <p:style>
          <a:lnRef idx="1">
            <a:schemeClr val="accent1"/>
          </a:lnRef>
          <a:fillRef idx="1003">
            <a:schemeClr val="lt1"/>
          </a:fillRef>
          <a:effectRef idx="1">
            <a:schemeClr val="accent1"/>
          </a:effectRef>
          <a:fontRef idx="minor">
            <a:schemeClr val="dk1"/>
          </a:fontRef>
        </p:style>
        <p:txBody>
          <a:bodyPr>
            <a:normAutofit lnSpcReduction="10000"/>
          </a:bodyPr>
          <a:lstStyle/>
          <a:p>
            <a:r>
              <a:rPr lang="en-US" dirty="0" smtClean="0">
                <a:ln>
                  <a:solidFill>
                    <a:schemeClr val="accent4">
                      <a:lumMod val="60000"/>
                      <a:lumOff val="40000"/>
                    </a:schemeClr>
                  </a:solidFill>
                </a:ln>
                <a:solidFill>
                  <a:schemeClr val="accent1">
                    <a:lumMod val="50000"/>
                  </a:schemeClr>
                </a:solidFill>
              </a:rPr>
              <a:t>Organic Contaminants </a:t>
            </a:r>
            <a:r>
              <a:rPr lang="en-US" sz="1800" dirty="0" smtClean="0">
                <a:ln>
                  <a:solidFill>
                    <a:schemeClr val="accent4">
                      <a:lumMod val="60000"/>
                      <a:lumOff val="40000"/>
                    </a:schemeClr>
                  </a:solidFill>
                </a:ln>
                <a:solidFill>
                  <a:schemeClr val="accent1">
                    <a:lumMod val="50000"/>
                  </a:schemeClr>
                </a:solidFill>
              </a:rPr>
              <a:t>(Detergents, Herbicides, </a:t>
            </a:r>
            <a:r>
              <a:rPr lang="en-US" sz="1800" dirty="0" err="1" smtClean="0">
                <a:ln>
                  <a:solidFill>
                    <a:schemeClr val="accent4">
                      <a:lumMod val="60000"/>
                      <a:lumOff val="40000"/>
                    </a:schemeClr>
                  </a:solidFill>
                </a:ln>
                <a:solidFill>
                  <a:schemeClr val="accent1">
                    <a:lumMod val="50000"/>
                  </a:schemeClr>
                </a:solidFill>
              </a:rPr>
              <a:t>etc</a:t>
            </a:r>
            <a:r>
              <a:rPr lang="en-US" sz="1800" dirty="0" smtClean="0">
                <a:ln>
                  <a:solidFill>
                    <a:schemeClr val="accent4">
                      <a:lumMod val="60000"/>
                      <a:lumOff val="40000"/>
                    </a:schemeClr>
                  </a:solidFill>
                </a:ln>
                <a:solidFill>
                  <a:schemeClr val="accent1">
                    <a:lumMod val="50000"/>
                  </a:schemeClr>
                </a:solidFill>
              </a:rPr>
              <a:t>)</a:t>
            </a:r>
            <a:endParaRPr lang="en-US" dirty="0" smtClean="0">
              <a:ln>
                <a:solidFill>
                  <a:schemeClr val="accent4">
                    <a:lumMod val="60000"/>
                    <a:lumOff val="40000"/>
                  </a:schemeClr>
                </a:solidFill>
              </a:ln>
              <a:solidFill>
                <a:schemeClr val="accent1">
                  <a:lumMod val="50000"/>
                </a:schemeClr>
              </a:solidFill>
            </a:endParaRPr>
          </a:p>
          <a:p>
            <a:r>
              <a:rPr lang="en-US" dirty="0" smtClean="0">
                <a:ln>
                  <a:solidFill>
                    <a:schemeClr val="accent4">
                      <a:lumMod val="60000"/>
                      <a:lumOff val="40000"/>
                    </a:schemeClr>
                  </a:solidFill>
                </a:ln>
                <a:solidFill>
                  <a:schemeClr val="accent1">
                    <a:lumMod val="50000"/>
                  </a:schemeClr>
                </a:solidFill>
              </a:rPr>
              <a:t>Inorganic Contaminants </a:t>
            </a:r>
            <a:r>
              <a:rPr lang="en-US" sz="1800" dirty="0" smtClean="0">
                <a:ln>
                  <a:solidFill>
                    <a:schemeClr val="accent4">
                      <a:lumMod val="60000"/>
                      <a:lumOff val="40000"/>
                    </a:schemeClr>
                  </a:solidFill>
                </a:ln>
                <a:solidFill>
                  <a:schemeClr val="accent1">
                    <a:lumMod val="50000"/>
                  </a:schemeClr>
                </a:solidFill>
              </a:rPr>
              <a:t>(Heavy Metals, Ammonia, </a:t>
            </a:r>
            <a:r>
              <a:rPr lang="en-US" sz="1800" dirty="0" err="1" smtClean="0">
                <a:ln>
                  <a:solidFill>
                    <a:schemeClr val="accent4">
                      <a:lumMod val="60000"/>
                      <a:lumOff val="40000"/>
                    </a:schemeClr>
                  </a:solidFill>
                </a:ln>
                <a:solidFill>
                  <a:schemeClr val="accent1">
                    <a:lumMod val="50000"/>
                  </a:schemeClr>
                </a:solidFill>
              </a:rPr>
              <a:t>etc</a:t>
            </a:r>
            <a:r>
              <a:rPr lang="en-US" sz="1800" dirty="0" smtClean="0">
                <a:ln>
                  <a:solidFill>
                    <a:schemeClr val="accent4">
                      <a:lumMod val="60000"/>
                      <a:lumOff val="40000"/>
                    </a:schemeClr>
                  </a:solidFill>
                </a:ln>
                <a:solidFill>
                  <a:schemeClr val="accent1">
                    <a:lumMod val="50000"/>
                  </a:schemeClr>
                </a:solidFill>
              </a:rPr>
              <a:t>)</a:t>
            </a:r>
            <a:endParaRPr lang="en-US" dirty="0" smtClean="0">
              <a:ln>
                <a:solidFill>
                  <a:schemeClr val="accent4">
                    <a:lumMod val="60000"/>
                    <a:lumOff val="40000"/>
                  </a:schemeClr>
                </a:solidFill>
              </a:ln>
              <a:solidFill>
                <a:schemeClr val="accent1">
                  <a:lumMod val="50000"/>
                </a:schemeClr>
              </a:solidFill>
            </a:endParaRPr>
          </a:p>
          <a:p>
            <a:r>
              <a:rPr lang="en-US" dirty="0" smtClean="0">
                <a:ln>
                  <a:solidFill>
                    <a:schemeClr val="accent4">
                      <a:lumMod val="60000"/>
                      <a:lumOff val="40000"/>
                    </a:schemeClr>
                  </a:solidFill>
                </a:ln>
                <a:solidFill>
                  <a:schemeClr val="accent1">
                    <a:lumMod val="50000"/>
                  </a:schemeClr>
                </a:solidFill>
              </a:rPr>
              <a:t>Solid Waste </a:t>
            </a:r>
            <a:r>
              <a:rPr lang="en-US" sz="1800" dirty="0" smtClean="0">
                <a:ln>
                  <a:solidFill>
                    <a:schemeClr val="accent4">
                      <a:lumMod val="60000"/>
                      <a:lumOff val="40000"/>
                    </a:schemeClr>
                  </a:solidFill>
                </a:ln>
                <a:solidFill>
                  <a:schemeClr val="accent1">
                    <a:lumMod val="50000"/>
                  </a:schemeClr>
                </a:solidFill>
              </a:rPr>
              <a:t>(Plastics, Paper, Food waste)</a:t>
            </a:r>
          </a:p>
          <a:p>
            <a:r>
              <a:rPr lang="en-US" dirty="0" smtClean="0">
                <a:ln>
                  <a:solidFill>
                    <a:schemeClr val="accent4">
                      <a:lumMod val="60000"/>
                      <a:lumOff val="40000"/>
                    </a:schemeClr>
                  </a:solidFill>
                </a:ln>
                <a:solidFill>
                  <a:schemeClr val="accent1">
                    <a:lumMod val="50000"/>
                  </a:schemeClr>
                </a:solidFill>
              </a:rPr>
              <a:t>Thermal Pollution (</a:t>
            </a:r>
            <a:r>
              <a:rPr lang="en-US" sz="1900" dirty="0" smtClean="0">
                <a:ln>
                  <a:solidFill>
                    <a:schemeClr val="accent4">
                      <a:lumMod val="60000"/>
                      <a:lumOff val="40000"/>
                    </a:schemeClr>
                  </a:solidFill>
                </a:ln>
                <a:solidFill>
                  <a:schemeClr val="accent1">
                    <a:lumMod val="50000"/>
                  </a:schemeClr>
                </a:solidFill>
              </a:rPr>
              <a:t>Discharge of warm water into water bodies by factories)</a:t>
            </a:r>
            <a:endParaRPr lang="en-US" sz="1900" dirty="0">
              <a:ln>
                <a:solidFill>
                  <a:schemeClr val="accent4">
                    <a:lumMod val="60000"/>
                    <a:lumOff val="40000"/>
                  </a:schemeClr>
                </a:solidFill>
              </a:ln>
              <a:solidFill>
                <a:schemeClr val="accent1">
                  <a:lumMod val="50000"/>
                </a:schemeClr>
              </a:solidFill>
            </a:endParaRPr>
          </a:p>
        </p:txBody>
      </p:sp>
      <p:sp>
        <p:nvSpPr>
          <p:cNvPr id="2" name="Title 1"/>
          <p:cNvSpPr>
            <a:spLocks noGrp="1"/>
          </p:cNvSpPr>
          <p:nvPr>
            <p:ph type="title"/>
          </p:nvPr>
        </p:nvSpPr>
        <p:spPr>
          <a:xfrm>
            <a:off x="1735549" y="228600"/>
            <a:ext cx="7251192" cy="639762"/>
          </a:xfrm>
          <a:solidFill>
            <a:schemeClr val="accent1">
              <a:lumMod val="40000"/>
              <a:lumOff val="60000"/>
            </a:schemeClr>
          </a:solidFill>
        </p:spPr>
        <p:txBody>
          <a:bodyPr>
            <a:normAutofit fontScale="90000"/>
          </a:bodyPr>
          <a:lstStyle/>
          <a:p>
            <a:pPr algn="ctr"/>
            <a:r>
              <a:rPr lang="en-US" dirty="0" smtClean="0"/>
              <a:t>MAJOR WATER POLLUTANTS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914400"/>
            <a:ext cx="7200900" cy="2971800"/>
          </a:xfrm>
          <a:prstGeom prst="rect">
            <a:avLst/>
          </a:prstGeom>
        </p:spPr>
      </p:pic>
    </p:spTree>
    <p:extLst>
      <p:ext uri="{BB962C8B-B14F-4D97-AF65-F5344CB8AC3E}">
        <p14:creationId xmlns:p14="http://schemas.microsoft.com/office/powerpoint/2010/main" val="38236989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0589A42DCACB4AA414BCC53A3B2812" ma:contentTypeVersion="1" ma:contentTypeDescription="Create a new document." ma:contentTypeScope="" ma:versionID="c63d93a18e59ee1c58bb623bfc12c7b7">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A6A8A6-D332-4B02-99D5-F613D4140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C03399-1A1D-4D5D-93C7-75481B68979D}">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www.w3.org/XML/1998/namespace"/>
  </ds:schemaRefs>
</ds:datastoreItem>
</file>

<file path=customXml/itemProps3.xml><?xml version="1.0" encoding="utf-8"?>
<ds:datastoreItem xmlns:ds="http://schemas.openxmlformats.org/officeDocument/2006/customXml" ds:itemID="{8D8D73D6-5D0C-4391-9B97-F97CFD61BB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Solstice</Template>
  <TotalTime>1311</TotalTime>
  <Words>690</Words>
  <Application>Microsoft Office PowerPoint</Application>
  <PresentationFormat>On-screen Show (4:3)</PresentationFormat>
  <Paragraphs>142</Paragraphs>
  <Slides>21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Algerian</vt:lpstr>
      <vt:lpstr>Arial</vt:lpstr>
      <vt:lpstr>Calibri</vt:lpstr>
      <vt:lpstr>Gill Sans MT</vt:lpstr>
      <vt:lpstr>Symbol</vt:lpstr>
      <vt:lpstr>Times New Roman</vt:lpstr>
      <vt:lpstr>Verdana</vt:lpstr>
      <vt:lpstr>Wingdings</vt:lpstr>
      <vt:lpstr>Wingdings 2</vt:lpstr>
      <vt:lpstr>Solstice</vt:lpstr>
      <vt:lpstr>Pollution Prevention  and  Control </vt:lpstr>
      <vt:lpstr>MAJOR TYPES OF POLLUTION</vt:lpstr>
      <vt:lpstr>AIR POLLUTION</vt:lpstr>
      <vt:lpstr>MAJOR AIR POLLUTANTS</vt:lpstr>
      <vt:lpstr>SOURCES OF AIR POLLUTION</vt:lpstr>
      <vt:lpstr>CONTROL OF AIR POLLUTION</vt:lpstr>
      <vt:lpstr>Control of air pollution</vt:lpstr>
      <vt:lpstr> WATER POLLUTION</vt:lpstr>
      <vt:lpstr>MAJOR WATER POLLUTANTS</vt:lpstr>
      <vt:lpstr>SOURCES OF WATER POLLUTION</vt:lpstr>
      <vt:lpstr> LAND  POLLUTION</vt:lpstr>
      <vt:lpstr>SOURCES OF LAND POLLUTION</vt:lpstr>
      <vt:lpstr> NOISE  POLLUTION</vt:lpstr>
      <vt:lpstr>SOURCES OF NOISE POLLUTION</vt:lpstr>
      <vt:lpstr>HEALTH EFFECTS OF NOISE POLLUTION</vt:lpstr>
      <vt:lpstr>NOISE CONTROL MEASURES </vt:lpstr>
      <vt:lpstr>Enforcing Agencies </vt:lpstr>
      <vt:lpstr>Enforcing Agencies </vt:lpstr>
      <vt:lpstr>Enforcement tools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hp</cp:lastModifiedBy>
  <cp:revision>196</cp:revision>
  <dcterms:created xsi:type="dcterms:W3CDTF">2013-05-14T11:31:14Z</dcterms:created>
  <dcterms:modified xsi:type="dcterms:W3CDTF">2021-07-05T04:03:33Z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0x010100360589A42DCACB4AA414BCC53A3B2812</vt:lpwstr>
  </property>
  <property fmtid="{D5CDD505-2E9C-101B-9397-08002B2CF9AE}" pid="3" name="Order">
    <vt:r8>67200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